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8" r:id="rId2"/>
    <p:sldId id="768" r:id="rId3"/>
    <p:sldId id="769" r:id="rId4"/>
    <p:sldId id="771" r:id="rId5"/>
    <p:sldId id="772" r:id="rId6"/>
    <p:sldId id="796" r:id="rId7"/>
    <p:sldId id="773" r:id="rId8"/>
    <p:sldId id="774" r:id="rId9"/>
    <p:sldId id="777" r:id="rId10"/>
    <p:sldId id="779" r:id="rId11"/>
    <p:sldId id="787" r:id="rId12"/>
    <p:sldId id="781" r:id="rId13"/>
    <p:sldId id="782" r:id="rId14"/>
    <p:sldId id="794" r:id="rId15"/>
    <p:sldId id="797" r:id="rId16"/>
    <p:sldId id="783" r:id="rId17"/>
    <p:sldId id="788" r:id="rId18"/>
    <p:sldId id="795" r:id="rId19"/>
    <p:sldId id="798" r:id="rId20"/>
    <p:sldId id="789" r:id="rId21"/>
    <p:sldId id="784" r:id="rId22"/>
    <p:sldId id="790" r:id="rId23"/>
    <p:sldId id="791" r:id="rId24"/>
    <p:sldId id="785" r:id="rId25"/>
    <p:sldId id="792" r:id="rId26"/>
    <p:sldId id="786" r:id="rId27"/>
    <p:sldId id="793" r:id="rId28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68"/>
            <p14:sldId id="769"/>
            <p14:sldId id="771"/>
            <p14:sldId id="772"/>
            <p14:sldId id="796"/>
            <p14:sldId id="773"/>
            <p14:sldId id="774"/>
            <p14:sldId id="777"/>
            <p14:sldId id="779"/>
            <p14:sldId id="787"/>
            <p14:sldId id="781"/>
            <p14:sldId id="782"/>
            <p14:sldId id="794"/>
            <p14:sldId id="797"/>
            <p14:sldId id="783"/>
            <p14:sldId id="788"/>
            <p14:sldId id="795"/>
            <p14:sldId id="798"/>
            <p14:sldId id="789"/>
            <p14:sldId id="784"/>
            <p14:sldId id="790"/>
            <p14:sldId id="791"/>
            <p14:sldId id="785"/>
            <p14:sldId id="792"/>
            <p14:sldId id="786"/>
            <p14:sldId id="7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74498" autoAdjust="0"/>
  </p:normalViewPr>
  <p:slideViewPr>
    <p:cSldViewPr snapToGrid="0">
      <p:cViewPr varScale="1">
        <p:scale>
          <a:sx n="68" d="100"/>
          <a:sy n="68" d="100"/>
        </p:scale>
        <p:origin x="127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common noise sources: 60Hz noise everywhere; road vibration in an ambulance; lots of electrical equipment in a hospital.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781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“more distortion” is above our expertise level right now. It’s because the phase of the gain varies by frequency.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06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bother with stalls &amp; such.</a:t>
            </a:r>
          </a:p>
          <a:p>
            <a:r>
              <a:rPr lang="en-US" dirty="0"/>
              <a:t>Rough guess: 2 </a:t>
            </a:r>
            <a:r>
              <a:rPr lang="en-US" dirty="0" err="1"/>
              <a:t>cvt</a:t>
            </a:r>
            <a:r>
              <a:rPr lang="en-US" dirty="0"/>
              <a:t> to float, 1 &lt;&lt;, 5*, 4+, 4 copy =&gt; 16 operations -&gt; 32 cycles -&gt; less than .5usec. So it’s quite fast.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754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signal had a big peak at 2Hz, with smaller peaks at 1 and 3 Hz. The drift signal is about .5Hz (we added two cycles of drift sine wave to 4 seconds of data).</a:t>
            </a:r>
          </a:p>
          <a:p>
            <a:r>
              <a:rPr lang="en-US" dirty="0"/>
              <a:t>In our case (which, admittedly, has a made-up drift signal), the high-pass filter distorted the ECG a fair amount.</a:t>
            </a:r>
          </a:p>
          <a:p>
            <a:r>
              <a:rPr lang="en-US" dirty="0"/>
              <a:t>One problem is that the frequency of the baseline drift is quite close to frequencies that are strongly present in the signal. Another problem is that trying to deal with a .5Hz signal when we only have 4 seconds of data is </a:t>
            </a:r>
            <a:r>
              <a:rPr lang="en-US"/>
              <a:t>not easy!</a:t>
            </a:r>
            <a:endParaRPr lang="en-US" dirty="0"/>
          </a:p>
          <a:p>
            <a:r>
              <a:rPr lang="en-US" dirty="0"/>
              <a:t>So: another reason why automated analysis is hard!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057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uses the file 4_DSP_lecture_aid.py. It’s in </a:t>
            </a:r>
            <a:r>
              <a:rPr lang="en-US" dirty="0" err="1"/>
              <a:t>dropbox</a:t>
            </a:r>
            <a:r>
              <a:rPr lang="en-US" dirty="0"/>
              <a:t>\ee_115\</a:t>
            </a:r>
            <a:r>
              <a:rPr lang="en-US" dirty="0" err="1"/>
              <a:t>lectures_pptx</a:t>
            </a:r>
            <a:r>
              <a:rPr lang="en-US" dirty="0"/>
              <a:t>.</a:t>
            </a:r>
          </a:p>
          <a:p>
            <a:r>
              <a:rPr lang="en-US" dirty="0"/>
              <a:t>The noise is 60Hz powerline hum. Zoom in to count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37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367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big observation: there’s a huge spike at 60Hz. We also have spikes at 180Hz and 300Hz; I don’t know why.</a:t>
            </a:r>
          </a:p>
          <a:p>
            <a:r>
              <a:rPr lang="en-US" dirty="0"/>
              <a:t>Taking the inverse of a DFT means that the DFT coefficients really do represent everything in the original signal. I.e., the sine waves are a basis function for the original sampled signal.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582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made a big stride, but it’s not totally fixed. It looks like there’s still a bit of 60Hz-ish noise (maybe 59.5 or 60.5), as well as the 180Hz and 300Hz harmonics.</a:t>
            </a:r>
          </a:p>
          <a:p>
            <a:r>
              <a:rPr lang="en-US" dirty="0"/>
              <a:t>It looks like there really is some 60Hz signal (though not a ton)</a:t>
            </a:r>
          </a:p>
          <a:p>
            <a:r>
              <a:rPr lang="en-US" dirty="0"/>
              <a:t>And yes, it’s a problem: you can only remove the noise if you can distinguish it from the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009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714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we made a perfect notch that killed </a:t>
            </a:r>
            <a:r>
              <a:rPr lang="en-US" i="1" dirty="0"/>
              <a:t>only</a:t>
            </a:r>
            <a:r>
              <a:rPr lang="en-US" i="0" dirty="0"/>
              <a:t> the 60Hz bin; this one is a bit wider window. And it looks like it works a bit better (but it’s still not perfect).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107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367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zzamon.com/fourier" TargetMode="External"/><Relationship Id="rId2" Type="http://schemas.openxmlformats.org/officeDocument/2006/relationships/hyperlink" Target="https://www.youtube.com/watch?v=spUNpyF58B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 – Embedded Medical Devices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8820"/>
            <a:ext cx="8382000" cy="3705578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2023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Flash tour of DSP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BDC8-3D5C-517D-3968-9FB2EAF4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 of an ECG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64CE4-0DCF-3C35-9AFC-CBE950DA4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013357" cy="4419600"/>
          </a:xfrm>
        </p:spPr>
        <p:txBody>
          <a:bodyPr/>
          <a:lstStyle/>
          <a:p>
            <a:r>
              <a:rPr lang="en-US" dirty="0"/>
              <a:t>Discrete Fourier Transform = DFT</a:t>
            </a:r>
          </a:p>
          <a:p>
            <a:r>
              <a:rPr lang="en-US" dirty="0"/>
              <a:t>Amazing fact: you can express </a:t>
            </a:r>
            <a:r>
              <a:rPr lang="en-US" i="1" dirty="0"/>
              <a:t>any</a:t>
            </a:r>
            <a:r>
              <a:rPr lang="en-US" dirty="0"/>
              <a:t> signal as weighted sum of sine waves!</a:t>
            </a:r>
          </a:p>
          <a:p>
            <a:r>
              <a:rPr lang="en-US" dirty="0"/>
              <a:t>Let’s take the DFT of an ECG: </a:t>
            </a:r>
            <a:r>
              <a:rPr lang="en-US" i="1" dirty="0"/>
              <a:t>slide_10</a:t>
            </a:r>
            <a:r>
              <a:rPr lang="en-US" dirty="0"/>
              <a:t>()</a:t>
            </a:r>
          </a:p>
          <a:p>
            <a:r>
              <a:rPr lang="en-US" dirty="0"/>
              <a:t>Observations about the frequency spectrum?</a:t>
            </a:r>
          </a:p>
          <a:p>
            <a:r>
              <a:rPr lang="en-US" dirty="0"/>
              <a:t>When we take the inverse DFT, it restores the original signal! Is there something deep about that?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4B883-F2A9-143F-AF79-B61A6552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BDC8-3D5C-517D-3968-9FB2EAF4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with a DFT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64CE4-0DCF-3C35-9AFC-CBE950DA4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013357" cy="4419600"/>
          </a:xfrm>
        </p:spPr>
        <p:txBody>
          <a:bodyPr/>
          <a:lstStyle/>
          <a:p>
            <a:r>
              <a:rPr lang="en-US" dirty="0"/>
              <a:t>Easy trick: we can “fix” our noisy ECG</a:t>
            </a:r>
          </a:p>
          <a:p>
            <a:pPr lvl="1"/>
            <a:r>
              <a:rPr lang="en-US" dirty="0"/>
              <a:t>Take the DFT</a:t>
            </a:r>
          </a:p>
          <a:p>
            <a:pPr lvl="1"/>
            <a:r>
              <a:rPr lang="en-US" dirty="0"/>
              <a:t>Then just zero out the 60Hz component!</a:t>
            </a:r>
          </a:p>
          <a:p>
            <a:pPr lvl="1"/>
            <a:r>
              <a:rPr lang="en-US" i="1" dirty="0"/>
              <a:t>slide_11</a:t>
            </a:r>
            <a:r>
              <a:rPr lang="en-US" dirty="0"/>
              <a:t>()</a:t>
            </a:r>
          </a:p>
          <a:p>
            <a:r>
              <a:rPr lang="en-US" dirty="0"/>
              <a:t>Does the noise problem look fixed?</a:t>
            </a:r>
          </a:p>
          <a:p>
            <a:r>
              <a:rPr lang="en-US" dirty="0"/>
              <a:t>Class exercise</a:t>
            </a:r>
          </a:p>
          <a:p>
            <a:pPr lvl="1"/>
            <a:r>
              <a:rPr lang="en-US" dirty="0"/>
              <a:t>Does it look like there’s some 60Hz component to the hypothetical noise-free ECG?</a:t>
            </a:r>
          </a:p>
          <a:p>
            <a:pPr lvl="1"/>
            <a:r>
              <a:rPr lang="en-US" dirty="0"/>
              <a:t>If so, is that a problem?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4B883-F2A9-143F-AF79-B61A6552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AD0C-45EC-4F0D-BFBE-49B35021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On-the-fly filtering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C260F-0F26-5CA6-9548-7BF969DE3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problem…</a:t>
            </a:r>
          </a:p>
          <a:p>
            <a:r>
              <a:rPr lang="en-US" dirty="0"/>
              <a:t>We can’t take the DFT of the signal until we have the whole signal; but we really want on the fly beat-by-beat processing</a:t>
            </a:r>
          </a:p>
          <a:p>
            <a:pPr lvl="1"/>
            <a:r>
              <a:rPr lang="en-US" dirty="0"/>
              <a:t>Look at the code for </a:t>
            </a:r>
            <a:r>
              <a:rPr lang="en-US" i="1" dirty="0"/>
              <a:t>slide_11</a:t>
            </a:r>
            <a:r>
              <a:rPr lang="en-US" dirty="0"/>
              <a:t>() to see that</a:t>
            </a:r>
          </a:p>
          <a:p>
            <a:r>
              <a:rPr lang="en-US" dirty="0"/>
              <a:t>The way to do that is with digital filters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CAEC3-A223-803E-C957-9287E800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3D1B-081A-14BD-A29E-748528C1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 to the fun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36B32-5E27-AADC-BE88-DA27DDB03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for a “skip all the hard stuff” alert</a:t>
            </a:r>
          </a:p>
          <a:p>
            <a:r>
              <a:rPr lang="en-US" dirty="0"/>
              <a:t>Skipping…</a:t>
            </a:r>
          </a:p>
          <a:p>
            <a:pPr lvl="1"/>
            <a:r>
              <a:rPr lang="en-US" dirty="0"/>
              <a:t>Z transforms (DSP version of Fourier transforms)</a:t>
            </a:r>
          </a:p>
          <a:p>
            <a:pPr lvl="1"/>
            <a:r>
              <a:rPr lang="en-US" dirty="0"/>
              <a:t>Correspondence between Z transform &amp; difference equations</a:t>
            </a:r>
          </a:p>
          <a:p>
            <a:r>
              <a:rPr lang="en-US" dirty="0"/>
              <a:t> Going straight to…</a:t>
            </a:r>
          </a:p>
          <a:p>
            <a:pPr lvl="1"/>
            <a:r>
              <a:rPr lang="en-US" dirty="0"/>
              <a:t>using Python to design digital filters</a:t>
            </a:r>
          </a:p>
          <a:p>
            <a:pPr lvl="1"/>
            <a:r>
              <a:rPr lang="en-US" dirty="0"/>
              <a:t>sticking them into our embedded C program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EC0B3-A676-7D59-610F-0EF090A7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6CF1-3C3B-F23E-7091-0DA0B3B2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1FA81-C923-E12C-28A3-425BB7F10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we learned</a:t>
            </a:r>
          </a:p>
          <a:p>
            <a:r>
              <a:rPr lang="en-US" dirty="0"/>
              <a:t>You can take </a:t>
            </a:r>
            <a:r>
              <a:rPr lang="en-US" i="1" dirty="0"/>
              <a:t>any</a:t>
            </a:r>
            <a:r>
              <a:rPr lang="en-US" dirty="0"/>
              <a:t> waveform</a:t>
            </a:r>
          </a:p>
          <a:p>
            <a:pPr lvl="1"/>
            <a:r>
              <a:rPr lang="en-US" dirty="0"/>
              <a:t>express it as the sum of sine waves with a DFT</a:t>
            </a:r>
          </a:p>
          <a:p>
            <a:pPr lvl="1"/>
            <a:r>
              <a:rPr lang="en-US" dirty="0"/>
              <a:t>zero out any frequencies we don’t want</a:t>
            </a:r>
          </a:p>
          <a:p>
            <a:pPr lvl="1"/>
            <a:r>
              <a:rPr lang="en-US" dirty="0"/>
              <a:t>re-sum the sine waves to get a cleaner signal</a:t>
            </a:r>
          </a:p>
          <a:p>
            <a:r>
              <a:rPr lang="en-US" dirty="0"/>
              <a:t>Only useful if your noise is at a different frequency than your signal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53856-3FBD-4D30-29DD-9CF7B963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Why do we care about DSP </a:t>
            </a:r>
          </a:p>
          <a:p>
            <a:pPr lvl="1"/>
            <a:r>
              <a:rPr lang="en-US" dirty="0"/>
              <a:t>The frequency domain</a:t>
            </a:r>
          </a:p>
          <a:p>
            <a:pPr lvl="1"/>
            <a:r>
              <a:rPr lang="en-US" dirty="0"/>
              <a:t>Building DSP filters</a:t>
            </a:r>
          </a:p>
          <a:p>
            <a:pPr lvl="1"/>
            <a:r>
              <a:rPr lang="en-US" dirty="0"/>
              <a:t>Cascading DSP filters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B54A6A8-37D8-9652-B670-0C50E4953C01}"/>
              </a:ext>
            </a:extLst>
          </p:cNvPr>
          <p:cNvSpPr/>
          <p:nvPr/>
        </p:nvSpPr>
        <p:spPr>
          <a:xfrm>
            <a:off x="1422400" y="3048000"/>
            <a:ext cx="2833511" cy="485422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9C03-EBF1-1326-CF56-56B12AEF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Bandstop</a:t>
            </a:r>
            <a:r>
              <a:rPr lang="en-US" dirty="0"/>
              <a:t>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510D-4E72-6D45-1046-48988EA40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 err="1"/>
              <a:t>bandstop</a:t>
            </a:r>
            <a:r>
              <a:rPr lang="en-US" dirty="0"/>
              <a:t> filter passes all frequencies except for a small band</a:t>
            </a:r>
          </a:p>
          <a:p>
            <a:pPr lvl="1"/>
            <a:r>
              <a:rPr lang="en-US" dirty="0"/>
              <a:t>We’ll build a 60Hz </a:t>
            </a:r>
            <a:r>
              <a:rPr lang="en-US" dirty="0" err="1"/>
              <a:t>bandstop</a:t>
            </a:r>
            <a:r>
              <a:rPr lang="en-US" dirty="0"/>
              <a:t> filter</a:t>
            </a:r>
          </a:p>
          <a:p>
            <a:r>
              <a:rPr lang="en-US" i="1" dirty="0"/>
              <a:t>slide_16</a:t>
            </a:r>
            <a:r>
              <a:rPr lang="en-US" dirty="0"/>
              <a:t>()</a:t>
            </a:r>
            <a:endParaRPr lang="en-US" i="1" dirty="0"/>
          </a:p>
          <a:p>
            <a:r>
              <a:rPr lang="en-US" dirty="0"/>
              <a:t>How are the results?</a:t>
            </a:r>
          </a:p>
          <a:p>
            <a:r>
              <a:rPr lang="en-US" dirty="0"/>
              <a:t>How does this filter shape compare to our kill-the-60Hz-band filter?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F2F45-AD2C-7EF7-DC37-A3669DFF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6382-0B0F-4834-1EF7-B038121D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Second-order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86797-89C6-D3C5-737E-CC661E3B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1"/>
            <a:ext cx="8085659" cy="589295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 = </a:t>
            </a:r>
            <a:r>
              <a:rPr lang="en-US" i="1" dirty="0"/>
              <a:t>b</a:t>
            </a:r>
            <a:r>
              <a:rPr lang="en-US" baseline="-25000" dirty="0"/>
              <a:t>0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 +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n-</a:t>
            </a:r>
            <a:r>
              <a:rPr lang="en-US" dirty="0"/>
              <a:t>1] + </a:t>
            </a:r>
            <a:r>
              <a:rPr lang="en-US" i="1" dirty="0"/>
              <a:t>b</a:t>
            </a:r>
            <a:r>
              <a:rPr lang="en-US" i="1" baseline="-25000" dirty="0"/>
              <a:t>2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n-2</a:t>
            </a:r>
            <a:r>
              <a:rPr lang="en-US" dirty="0"/>
              <a:t>] -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n-</a:t>
            </a:r>
            <a:r>
              <a:rPr lang="en-US" dirty="0"/>
              <a:t>1] -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n-2</a:t>
            </a:r>
            <a:r>
              <a:rPr lang="en-US" dirty="0"/>
              <a:t>] 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550DB-67AE-AAE2-1D1A-0BDDB6EE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69B63BE-92F1-7162-7F22-5B36E8C51D9C}"/>
              </a:ext>
            </a:extLst>
          </p:cNvPr>
          <p:cNvGrpSpPr/>
          <p:nvPr/>
        </p:nvGrpSpPr>
        <p:grpSpPr>
          <a:xfrm>
            <a:off x="654751" y="3138311"/>
            <a:ext cx="7919167" cy="2544475"/>
            <a:chOff x="225772" y="2833508"/>
            <a:chExt cx="7919167" cy="254447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FD1D9D0-2209-5693-9883-40C90FBF0F19}"/>
                </a:ext>
              </a:extLst>
            </p:cNvPr>
            <p:cNvSpPr txBox="1"/>
            <p:nvPr/>
          </p:nvSpPr>
          <p:spPr>
            <a:xfrm>
              <a:off x="225772" y="2833508"/>
              <a:ext cx="733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]</a:t>
              </a:r>
              <a:endParaRPr lang="en-US" i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6A6397B-D621-CDA1-AA86-E5B6983AE91F}"/>
                </a:ext>
              </a:extLst>
            </p:cNvPr>
            <p:cNvSpPr txBox="1"/>
            <p:nvPr/>
          </p:nvSpPr>
          <p:spPr>
            <a:xfrm>
              <a:off x="1509888" y="3601154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61D412A-2F2B-48A2-36FB-683B68C8E212}"/>
                </a:ext>
              </a:extLst>
            </p:cNvPr>
            <p:cNvSpPr txBox="1"/>
            <p:nvPr/>
          </p:nvSpPr>
          <p:spPr>
            <a:xfrm>
              <a:off x="1055509" y="4001914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-1]</a:t>
              </a:r>
              <a:endParaRPr lang="en-US" i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E4FFABA-2714-4CC9-BF2A-2FFF1FE1B2D7}"/>
                </a:ext>
              </a:extLst>
            </p:cNvPr>
            <p:cNvSpPr txBox="1"/>
            <p:nvPr/>
          </p:nvSpPr>
          <p:spPr>
            <a:xfrm>
              <a:off x="1509888" y="4498625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FDA504-EC6E-6FEB-F424-8E3DC5B819BC}"/>
                </a:ext>
              </a:extLst>
            </p:cNvPr>
            <p:cNvSpPr txBox="1"/>
            <p:nvPr/>
          </p:nvSpPr>
          <p:spPr>
            <a:xfrm>
              <a:off x="1049866" y="4899385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-2]</a:t>
              </a:r>
              <a:endParaRPr lang="en-US" i="1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C6431C4-AB97-038A-3845-B177C0853436}"/>
                </a:ext>
              </a:extLst>
            </p:cNvPr>
            <p:cNvCxnSpPr>
              <a:cxnSpLocks/>
            </p:cNvCxnSpPr>
            <p:nvPr/>
          </p:nvCxnSpPr>
          <p:spPr>
            <a:xfrm>
              <a:off x="1964265" y="3293536"/>
              <a:ext cx="0" cy="30761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0B3D1E6-3874-4A73-EBD7-43908DA3BC2E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>
              <a:off x="1955799" y="4058359"/>
              <a:ext cx="5645" cy="440266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70E772-FE17-F2D8-1DBE-EBDA96B261AB}"/>
                </a:ext>
              </a:extLst>
            </p:cNvPr>
            <p:cNvSpPr txBox="1"/>
            <p:nvPr/>
          </p:nvSpPr>
          <p:spPr>
            <a:xfrm>
              <a:off x="3285067" y="3701577"/>
              <a:ext cx="1574801" cy="830997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weighted sum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445F022-A0FE-FDE0-B859-1D2E37CCDAFD}"/>
                </a:ext>
              </a:extLst>
            </p:cNvPr>
            <p:cNvCxnSpPr>
              <a:cxnSpLocks/>
            </p:cNvCxnSpPr>
            <p:nvPr/>
          </p:nvCxnSpPr>
          <p:spPr>
            <a:xfrm>
              <a:off x="270933" y="3293536"/>
              <a:ext cx="2472267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8B1AB7F-87CB-2F62-9126-D287141E60BF}"/>
                </a:ext>
              </a:extLst>
            </p:cNvPr>
            <p:cNvSpPr txBox="1"/>
            <p:nvPr/>
          </p:nvSpPr>
          <p:spPr>
            <a:xfrm>
              <a:off x="6651983" y="3606797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B83283-71D0-4740-3CC0-A3170CB1AB5C}"/>
                </a:ext>
              </a:extLst>
            </p:cNvPr>
            <p:cNvSpPr txBox="1"/>
            <p:nvPr/>
          </p:nvSpPr>
          <p:spPr>
            <a:xfrm>
              <a:off x="7157160" y="4007557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-1]</a:t>
              </a:r>
              <a:endParaRPr lang="en-US" i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8158299-3024-9CD9-186F-22475DFC7229}"/>
                </a:ext>
              </a:extLst>
            </p:cNvPr>
            <p:cNvSpPr txBox="1"/>
            <p:nvPr/>
          </p:nvSpPr>
          <p:spPr>
            <a:xfrm>
              <a:off x="6651983" y="4504268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F73E9C-B2DE-5ADB-AE2B-835EF62193A5}"/>
                </a:ext>
              </a:extLst>
            </p:cNvPr>
            <p:cNvSpPr txBox="1"/>
            <p:nvPr/>
          </p:nvSpPr>
          <p:spPr>
            <a:xfrm>
              <a:off x="7038625" y="4905028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-2]</a:t>
              </a:r>
              <a:endParaRPr lang="en-US" i="1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550AFCE-6317-AA96-EC58-03642F611BF4}"/>
                </a:ext>
              </a:extLst>
            </p:cNvPr>
            <p:cNvCxnSpPr>
              <a:cxnSpLocks/>
            </p:cNvCxnSpPr>
            <p:nvPr/>
          </p:nvCxnSpPr>
          <p:spPr>
            <a:xfrm>
              <a:off x="7100716" y="4064002"/>
              <a:ext cx="5645" cy="440266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4C3817C-57F1-F6F4-D553-3FF8A938B96C}"/>
                </a:ext>
              </a:extLst>
            </p:cNvPr>
            <p:cNvCxnSpPr/>
            <p:nvPr/>
          </p:nvCxnSpPr>
          <p:spPr>
            <a:xfrm>
              <a:off x="2709333" y="3293536"/>
              <a:ext cx="575734" cy="40804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5218FE-E923-C7DA-143F-52EA964B94B4}"/>
                </a:ext>
              </a:extLst>
            </p:cNvPr>
            <p:cNvSpPr txBox="1"/>
            <p:nvPr/>
          </p:nvSpPr>
          <p:spPr>
            <a:xfrm>
              <a:off x="2929462" y="3098798"/>
              <a:ext cx="558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baseline="-25000" dirty="0"/>
                <a:t>0</a:t>
              </a:r>
              <a:endParaRPr lang="en-US" i="1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464507F-E6C7-4CBD-E38D-538EAFEBE553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 flipV="1">
              <a:off x="1955799" y="4117076"/>
              <a:ext cx="1329268" cy="11567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D8A235D-E835-E80C-AE43-4AFD1E7C364D}"/>
                </a:ext>
              </a:extLst>
            </p:cNvPr>
            <p:cNvSpPr txBox="1"/>
            <p:nvPr/>
          </p:nvSpPr>
          <p:spPr>
            <a:xfrm>
              <a:off x="2777059" y="3691468"/>
              <a:ext cx="558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baseline="-25000" dirty="0"/>
                <a:t>1</a:t>
              </a:r>
              <a:endParaRPr lang="en-US" i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95621C-5285-34A9-2E38-7C60574A2E1A}"/>
                </a:ext>
              </a:extLst>
            </p:cNvPr>
            <p:cNvSpPr txBox="1"/>
            <p:nvPr/>
          </p:nvSpPr>
          <p:spPr>
            <a:xfrm>
              <a:off x="2968972" y="4583288"/>
              <a:ext cx="558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baseline="-25000" dirty="0"/>
                <a:t>2</a:t>
              </a:r>
              <a:endParaRPr lang="en-US" i="1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352C402-02C8-ECAB-8FB4-DE6D6533037C}"/>
                </a:ext>
              </a:extLst>
            </p:cNvPr>
            <p:cNvCxnSpPr/>
            <p:nvPr/>
          </p:nvCxnSpPr>
          <p:spPr>
            <a:xfrm>
              <a:off x="1964265" y="4960290"/>
              <a:ext cx="0" cy="40076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C5BC18C-8834-AA2E-7913-157EBC33E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4020" y="4463579"/>
              <a:ext cx="1329267" cy="88112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0CE0C0C-4710-C743-E6C8-9E73EADD451E}"/>
                </a:ext>
              </a:extLst>
            </p:cNvPr>
            <p:cNvCxnSpPr>
              <a:cxnSpLocks/>
            </p:cNvCxnSpPr>
            <p:nvPr/>
          </p:nvCxnSpPr>
          <p:spPr>
            <a:xfrm>
              <a:off x="5300138" y="3299179"/>
              <a:ext cx="2472267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4E4C86-7A56-E44C-D5B0-8ACEACCD10F9}"/>
                </a:ext>
              </a:extLst>
            </p:cNvPr>
            <p:cNvSpPr txBox="1"/>
            <p:nvPr/>
          </p:nvSpPr>
          <p:spPr>
            <a:xfrm>
              <a:off x="7061198" y="2839151"/>
              <a:ext cx="733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]</a:t>
              </a:r>
              <a:endParaRPr lang="en-US" i="1" dirty="0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043DB26-1153-F705-7CAD-255E0EDAEDED}"/>
                </a:ext>
              </a:extLst>
            </p:cNvPr>
            <p:cNvCxnSpPr>
              <a:cxnSpLocks/>
            </p:cNvCxnSpPr>
            <p:nvPr/>
          </p:nvCxnSpPr>
          <p:spPr>
            <a:xfrm>
              <a:off x="7103538" y="3287890"/>
              <a:ext cx="0" cy="30761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6914E6D-A6EB-453C-D0CE-B1C1E8C29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9868" y="3295173"/>
              <a:ext cx="440270" cy="406404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9FB53BE-5CDD-97FB-A3F3-79EF6820B3F6}"/>
                </a:ext>
              </a:extLst>
            </p:cNvPr>
            <p:cNvCxnSpPr/>
            <p:nvPr/>
          </p:nvCxnSpPr>
          <p:spPr>
            <a:xfrm>
              <a:off x="7095069" y="4977223"/>
              <a:ext cx="0" cy="40076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A29212C-E46E-5609-E8F5-BAC4F44444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28824" y="4532574"/>
              <a:ext cx="2274714" cy="84540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772590B-790F-CAB3-5782-AFB9DC02B876}"/>
                </a:ext>
              </a:extLst>
            </p:cNvPr>
            <p:cNvCxnSpPr>
              <a:cxnSpLocks/>
              <a:endCxn id="15" idx="3"/>
            </p:cNvCxnSpPr>
            <p:nvPr/>
          </p:nvCxnSpPr>
          <p:spPr>
            <a:xfrm flipH="1" flipV="1">
              <a:off x="4859868" y="4117076"/>
              <a:ext cx="2249313" cy="16023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BC8F89D-7644-4E29-A060-D66E0DDF8957}"/>
              </a:ext>
            </a:extLst>
          </p:cNvPr>
          <p:cNvSpPr txBox="1"/>
          <p:nvPr/>
        </p:nvSpPr>
        <p:spPr>
          <a:xfrm>
            <a:off x="1326441" y="2342446"/>
            <a:ext cx="2206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current input sample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DD5D105-6C9B-6EBB-C11D-A565A5A6844D}"/>
              </a:ext>
            </a:extLst>
          </p:cNvPr>
          <p:cNvCxnSpPr>
            <a:cxnSpLocks/>
          </p:cNvCxnSpPr>
          <p:nvPr/>
        </p:nvCxnSpPr>
        <p:spPr>
          <a:xfrm flipH="1">
            <a:off x="1038571" y="2817419"/>
            <a:ext cx="440274" cy="427546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EF95D5E0-412A-4764-0F81-306D21AF8530}"/>
              </a:ext>
            </a:extLst>
          </p:cNvPr>
          <p:cNvSpPr txBox="1"/>
          <p:nvPr/>
        </p:nvSpPr>
        <p:spPr>
          <a:xfrm>
            <a:off x="270926" y="5825067"/>
            <a:ext cx="2206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previous input samples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340F4FF-2337-0C4D-8FC1-FCE68FF0CE6D}"/>
              </a:ext>
            </a:extLst>
          </p:cNvPr>
          <p:cNvCxnSpPr>
            <a:cxnSpLocks/>
          </p:cNvCxnSpPr>
          <p:nvPr/>
        </p:nvCxnSpPr>
        <p:spPr>
          <a:xfrm flipV="1">
            <a:off x="1137355" y="5585476"/>
            <a:ext cx="251175" cy="255939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B6235E7-7454-1C75-E3A7-D96F6AAB1741}"/>
              </a:ext>
            </a:extLst>
          </p:cNvPr>
          <p:cNvCxnSpPr>
            <a:cxnSpLocks/>
          </p:cNvCxnSpPr>
          <p:nvPr/>
        </p:nvCxnSpPr>
        <p:spPr>
          <a:xfrm flipV="1">
            <a:off x="567265" y="4768382"/>
            <a:ext cx="942623" cy="999653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29E174C-8B2F-225D-0D41-2C007314FE4C}"/>
              </a:ext>
            </a:extLst>
          </p:cNvPr>
          <p:cNvSpPr txBox="1"/>
          <p:nvPr/>
        </p:nvSpPr>
        <p:spPr>
          <a:xfrm>
            <a:off x="4515558" y="2314222"/>
            <a:ext cx="171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filter output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D60A5D4-211C-20DA-B5EF-40C824116ADF}"/>
              </a:ext>
            </a:extLst>
          </p:cNvPr>
          <p:cNvCxnSpPr>
            <a:cxnSpLocks/>
          </p:cNvCxnSpPr>
          <p:nvPr/>
        </p:nvCxnSpPr>
        <p:spPr>
          <a:xfrm>
            <a:off x="6053671" y="2641600"/>
            <a:ext cx="1470377" cy="733187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D2D72D6-7D98-FAC3-65B7-FD6CC31AD8D4}"/>
              </a:ext>
            </a:extLst>
          </p:cNvPr>
          <p:cNvSpPr txBox="1"/>
          <p:nvPr/>
        </p:nvSpPr>
        <p:spPr>
          <a:xfrm>
            <a:off x="5909732" y="5762982"/>
            <a:ext cx="2082797" cy="845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previous filter outputs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340F0E6-6233-5ACC-C829-FBA322DFEBE7}"/>
              </a:ext>
            </a:extLst>
          </p:cNvPr>
          <p:cNvCxnSpPr>
            <a:cxnSpLocks/>
          </p:cNvCxnSpPr>
          <p:nvPr/>
        </p:nvCxnSpPr>
        <p:spPr>
          <a:xfrm flipV="1">
            <a:off x="7193850" y="5665773"/>
            <a:ext cx="663217" cy="582627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784951A7-F138-9117-19C2-6F5F79CC1506}"/>
              </a:ext>
            </a:extLst>
          </p:cNvPr>
          <p:cNvSpPr/>
          <p:nvPr/>
        </p:nvSpPr>
        <p:spPr>
          <a:xfrm>
            <a:off x="7315200" y="4763911"/>
            <a:ext cx="1309858" cy="1636889"/>
          </a:xfrm>
          <a:custGeom>
            <a:avLst/>
            <a:gdLst>
              <a:gd name="connsiteX0" fmla="*/ 0 w 1309858"/>
              <a:gd name="connsiteY0" fmla="*/ 1636889 h 1636889"/>
              <a:gd name="connsiteX1" fmla="*/ 1095022 w 1309858"/>
              <a:gd name="connsiteY1" fmla="*/ 1128889 h 1636889"/>
              <a:gd name="connsiteX2" fmla="*/ 1309511 w 1309858"/>
              <a:gd name="connsiteY2" fmla="*/ 440267 h 1636889"/>
              <a:gd name="connsiteX3" fmla="*/ 1083733 w 1309858"/>
              <a:gd name="connsiteY3" fmla="*/ 0 h 163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9858" h="1636889">
                <a:moveTo>
                  <a:pt x="0" y="1636889"/>
                </a:moveTo>
                <a:cubicBezTo>
                  <a:pt x="438385" y="1482607"/>
                  <a:pt x="876770" y="1328326"/>
                  <a:pt x="1095022" y="1128889"/>
                </a:cubicBezTo>
                <a:cubicBezTo>
                  <a:pt x="1313274" y="929452"/>
                  <a:pt x="1311392" y="628415"/>
                  <a:pt x="1309511" y="440267"/>
                </a:cubicBezTo>
                <a:cubicBezTo>
                  <a:pt x="1307630" y="252119"/>
                  <a:pt x="1195681" y="126059"/>
                  <a:pt x="1083733" y="0"/>
                </a:cubicBezTo>
              </a:path>
            </a:pathLst>
          </a:custGeom>
          <a:noFill/>
          <a:ln w="952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6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66" grpId="0"/>
      <p:bldP spid="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6382-0B0F-4834-1EF7-B038121D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550DB-67AE-AAE2-1D1A-0BDDB6EE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3B4DFE-3AAD-A179-4453-7084F017B80E}"/>
              </a:ext>
            </a:extLst>
          </p:cNvPr>
          <p:cNvSpPr txBox="1"/>
          <p:nvPr/>
        </p:nvSpPr>
        <p:spPr>
          <a:xfrm>
            <a:off x="694264" y="1616500"/>
            <a:ext cx="68608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Look at the Pan-Tompkins code for a single </a:t>
            </a:r>
            <a:r>
              <a:rPr lang="en-US" dirty="0" err="1"/>
              <a:t>biquad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err="1"/>
              <a:t>biquad</a:t>
            </a:r>
            <a:r>
              <a:rPr lang="en-US" dirty="0"/>
              <a:t> = second-order section)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73C462-DD70-088E-30A1-E00F82A7032F}"/>
              </a:ext>
            </a:extLst>
          </p:cNvPr>
          <p:cNvGrpSpPr/>
          <p:nvPr/>
        </p:nvGrpSpPr>
        <p:grpSpPr>
          <a:xfrm>
            <a:off x="654751" y="2709338"/>
            <a:ext cx="7919167" cy="2544475"/>
            <a:chOff x="225772" y="2833508"/>
            <a:chExt cx="7919167" cy="254447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F179DA-6C85-F7A8-25D3-923A49E1B89F}"/>
                </a:ext>
              </a:extLst>
            </p:cNvPr>
            <p:cNvSpPr txBox="1"/>
            <p:nvPr/>
          </p:nvSpPr>
          <p:spPr>
            <a:xfrm>
              <a:off x="225772" y="2833508"/>
              <a:ext cx="733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]</a:t>
              </a:r>
              <a:endParaRPr lang="en-US" i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6FBA9FF-2325-862C-1857-42955BEF761F}"/>
                </a:ext>
              </a:extLst>
            </p:cNvPr>
            <p:cNvSpPr txBox="1"/>
            <p:nvPr/>
          </p:nvSpPr>
          <p:spPr>
            <a:xfrm>
              <a:off x="1509888" y="3601154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F0B024C-0EC3-99B5-B438-BD3146759BCA}"/>
                </a:ext>
              </a:extLst>
            </p:cNvPr>
            <p:cNvSpPr txBox="1"/>
            <p:nvPr/>
          </p:nvSpPr>
          <p:spPr>
            <a:xfrm>
              <a:off x="1055509" y="4001914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-1]</a:t>
              </a:r>
              <a:endParaRPr lang="en-US" i="1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F53F46-E42A-ADCB-E186-518B5A9640DE}"/>
                </a:ext>
              </a:extLst>
            </p:cNvPr>
            <p:cNvSpPr txBox="1"/>
            <p:nvPr/>
          </p:nvSpPr>
          <p:spPr>
            <a:xfrm>
              <a:off x="1509888" y="4498625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3E009FA-E7B3-7AB0-304B-636842332D25}"/>
                </a:ext>
              </a:extLst>
            </p:cNvPr>
            <p:cNvSpPr txBox="1"/>
            <p:nvPr/>
          </p:nvSpPr>
          <p:spPr>
            <a:xfrm>
              <a:off x="1049866" y="4899385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-2]</a:t>
              </a:r>
              <a:endParaRPr lang="en-US" i="1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1B78F42-694B-DF85-5C39-7D47A1D50B92}"/>
                </a:ext>
              </a:extLst>
            </p:cNvPr>
            <p:cNvCxnSpPr>
              <a:cxnSpLocks/>
            </p:cNvCxnSpPr>
            <p:nvPr/>
          </p:nvCxnSpPr>
          <p:spPr>
            <a:xfrm>
              <a:off x="1964265" y="3293536"/>
              <a:ext cx="0" cy="30761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59F402E-97B4-A760-B334-D56C2BA3BBEB}"/>
                </a:ext>
              </a:extLst>
            </p:cNvPr>
            <p:cNvCxnSpPr>
              <a:cxnSpLocks/>
              <a:endCxn id="24" idx="0"/>
            </p:cNvCxnSpPr>
            <p:nvPr/>
          </p:nvCxnSpPr>
          <p:spPr>
            <a:xfrm>
              <a:off x="1955799" y="4058359"/>
              <a:ext cx="5645" cy="440266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F9B95B8-D9DD-2F32-8187-1CD98306C8F2}"/>
                </a:ext>
              </a:extLst>
            </p:cNvPr>
            <p:cNvSpPr txBox="1"/>
            <p:nvPr/>
          </p:nvSpPr>
          <p:spPr>
            <a:xfrm>
              <a:off x="3285067" y="3701577"/>
              <a:ext cx="1574801" cy="830997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weighted sum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290CCFA-33F8-0B59-E34D-F9533E9144F1}"/>
                </a:ext>
              </a:extLst>
            </p:cNvPr>
            <p:cNvCxnSpPr>
              <a:cxnSpLocks/>
            </p:cNvCxnSpPr>
            <p:nvPr/>
          </p:nvCxnSpPr>
          <p:spPr>
            <a:xfrm>
              <a:off x="270933" y="3293536"/>
              <a:ext cx="2472267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213672A-9FED-D15A-E069-8A4D7B204036}"/>
                </a:ext>
              </a:extLst>
            </p:cNvPr>
            <p:cNvSpPr txBox="1"/>
            <p:nvPr/>
          </p:nvSpPr>
          <p:spPr>
            <a:xfrm>
              <a:off x="6651983" y="3606797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ED0A64F-61F4-35CB-0C1B-5581669260A9}"/>
                </a:ext>
              </a:extLst>
            </p:cNvPr>
            <p:cNvSpPr txBox="1"/>
            <p:nvPr/>
          </p:nvSpPr>
          <p:spPr>
            <a:xfrm>
              <a:off x="7157160" y="4007557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-1]</a:t>
              </a:r>
              <a:endParaRPr lang="en-US" i="1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EFE05B6-9C8A-F868-AB0B-F1E1A304C396}"/>
                </a:ext>
              </a:extLst>
            </p:cNvPr>
            <p:cNvSpPr txBox="1"/>
            <p:nvPr/>
          </p:nvSpPr>
          <p:spPr>
            <a:xfrm>
              <a:off x="6651983" y="4504268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BFBCD7D-6817-5B6D-D925-7EE93B777994}"/>
                </a:ext>
              </a:extLst>
            </p:cNvPr>
            <p:cNvSpPr txBox="1"/>
            <p:nvPr/>
          </p:nvSpPr>
          <p:spPr>
            <a:xfrm>
              <a:off x="7038625" y="4905028"/>
              <a:ext cx="987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-2]</a:t>
              </a:r>
              <a:endParaRPr lang="en-US" i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E68927C-F248-655A-3782-A559E4121304}"/>
                </a:ext>
              </a:extLst>
            </p:cNvPr>
            <p:cNvCxnSpPr>
              <a:cxnSpLocks/>
            </p:cNvCxnSpPr>
            <p:nvPr/>
          </p:nvCxnSpPr>
          <p:spPr>
            <a:xfrm>
              <a:off x="7100716" y="4064002"/>
              <a:ext cx="5645" cy="440266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EC73D52A-8A2C-FE67-59FC-F510287BACBC}"/>
                </a:ext>
              </a:extLst>
            </p:cNvPr>
            <p:cNvCxnSpPr/>
            <p:nvPr/>
          </p:nvCxnSpPr>
          <p:spPr>
            <a:xfrm>
              <a:off x="2709333" y="3293536"/>
              <a:ext cx="575734" cy="40804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E1A8229-2BEF-1324-E9BA-4B64632DE6B1}"/>
                </a:ext>
              </a:extLst>
            </p:cNvPr>
            <p:cNvSpPr txBox="1"/>
            <p:nvPr/>
          </p:nvSpPr>
          <p:spPr>
            <a:xfrm>
              <a:off x="2929462" y="3098798"/>
              <a:ext cx="558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baseline="-25000" dirty="0"/>
                <a:t>0</a:t>
              </a:r>
              <a:endParaRPr lang="en-US" i="1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4D995F9D-E327-0179-7E2A-791B76A01D24}"/>
                </a:ext>
              </a:extLst>
            </p:cNvPr>
            <p:cNvCxnSpPr>
              <a:cxnSpLocks/>
              <a:endCxn id="31" idx="1"/>
            </p:cNvCxnSpPr>
            <p:nvPr/>
          </p:nvCxnSpPr>
          <p:spPr>
            <a:xfrm flipV="1">
              <a:off x="1955799" y="4117076"/>
              <a:ext cx="1329268" cy="11567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0A12BD9-7F35-5AAB-C84D-BC4138ECD6D3}"/>
                </a:ext>
              </a:extLst>
            </p:cNvPr>
            <p:cNvSpPr txBox="1"/>
            <p:nvPr/>
          </p:nvSpPr>
          <p:spPr>
            <a:xfrm>
              <a:off x="2777059" y="3691468"/>
              <a:ext cx="558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baseline="-25000" dirty="0"/>
                <a:t>1</a:t>
              </a:r>
              <a:endParaRPr lang="en-US" i="1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2E94F34-2B13-F062-A974-4725AFB2F402}"/>
                </a:ext>
              </a:extLst>
            </p:cNvPr>
            <p:cNvSpPr txBox="1"/>
            <p:nvPr/>
          </p:nvSpPr>
          <p:spPr>
            <a:xfrm>
              <a:off x="2968972" y="4583288"/>
              <a:ext cx="558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baseline="-25000" dirty="0"/>
                <a:t>2</a:t>
              </a:r>
              <a:endParaRPr lang="en-US" i="1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E2A8A93-A621-F4AA-5DE8-9A7BA7294B03}"/>
                </a:ext>
              </a:extLst>
            </p:cNvPr>
            <p:cNvCxnSpPr/>
            <p:nvPr/>
          </p:nvCxnSpPr>
          <p:spPr>
            <a:xfrm>
              <a:off x="1964265" y="4960290"/>
              <a:ext cx="0" cy="40076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DE94C661-4F91-48DE-6236-BA7D5DEB3E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4020" y="4463579"/>
              <a:ext cx="1329267" cy="88112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596B419B-A016-9B58-B0D1-8B14A34BE125}"/>
                </a:ext>
              </a:extLst>
            </p:cNvPr>
            <p:cNvCxnSpPr>
              <a:cxnSpLocks/>
            </p:cNvCxnSpPr>
            <p:nvPr/>
          </p:nvCxnSpPr>
          <p:spPr>
            <a:xfrm>
              <a:off x="5300138" y="3299179"/>
              <a:ext cx="2472267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07A3D25-2B25-758C-3A9C-E910F7D11BA1}"/>
                </a:ext>
              </a:extLst>
            </p:cNvPr>
            <p:cNvSpPr txBox="1"/>
            <p:nvPr/>
          </p:nvSpPr>
          <p:spPr>
            <a:xfrm>
              <a:off x="7061198" y="2839151"/>
              <a:ext cx="733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]</a:t>
              </a:r>
              <a:endParaRPr lang="en-US" i="1" dirty="0"/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95F83BA9-118D-E654-D280-04FD25945CE9}"/>
                </a:ext>
              </a:extLst>
            </p:cNvPr>
            <p:cNvCxnSpPr>
              <a:cxnSpLocks/>
            </p:cNvCxnSpPr>
            <p:nvPr/>
          </p:nvCxnSpPr>
          <p:spPr>
            <a:xfrm>
              <a:off x="7103538" y="3287890"/>
              <a:ext cx="0" cy="30761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19DB0012-E1BC-F318-FCB5-47AA285511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9868" y="3295173"/>
              <a:ext cx="440270" cy="406404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20434A1-743E-D816-BE4C-710EB7D1DA58}"/>
                </a:ext>
              </a:extLst>
            </p:cNvPr>
            <p:cNvCxnSpPr/>
            <p:nvPr/>
          </p:nvCxnSpPr>
          <p:spPr>
            <a:xfrm>
              <a:off x="7095069" y="4977223"/>
              <a:ext cx="0" cy="40076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F51734A-9C8E-F681-4DB3-E9629C9BCD5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28824" y="4532574"/>
              <a:ext cx="2274714" cy="84540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BB581544-828E-9943-BED9-ABCBFBAFF776}"/>
                </a:ext>
              </a:extLst>
            </p:cNvPr>
            <p:cNvCxnSpPr>
              <a:cxnSpLocks/>
              <a:endCxn id="31" idx="3"/>
            </p:cNvCxnSpPr>
            <p:nvPr/>
          </p:nvCxnSpPr>
          <p:spPr>
            <a:xfrm flipH="1" flipV="1">
              <a:off x="4859868" y="4117076"/>
              <a:ext cx="2249313" cy="16023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8524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Why do we care about DSP </a:t>
            </a:r>
          </a:p>
          <a:p>
            <a:pPr lvl="1"/>
            <a:r>
              <a:rPr lang="en-US" dirty="0"/>
              <a:t>The frequency domain</a:t>
            </a:r>
          </a:p>
          <a:p>
            <a:pPr lvl="1"/>
            <a:r>
              <a:rPr lang="en-US" dirty="0"/>
              <a:t>Building DSP filters</a:t>
            </a:r>
          </a:p>
          <a:p>
            <a:pPr lvl="1"/>
            <a:r>
              <a:rPr lang="en-US" dirty="0"/>
              <a:t>Cascading DSP filters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9AAD70-AA9E-7682-7042-1CE6FDF0B4B5}"/>
              </a:ext>
            </a:extLst>
          </p:cNvPr>
          <p:cNvSpPr/>
          <p:nvPr/>
        </p:nvSpPr>
        <p:spPr>
          <a:xfrm>
            <a:off x="1422400" y="3499560"/>
            <a:ext cx="2867378" cy="485422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Why do we care about DSP </a:t>
            </a:r>
          </a:p>
          <a:p>
            <a:pPr lvl="1"/>
            <a:r>
              <a:rPr lang="en-US" dirty="0"/>
              <a:t>The frequency domain</a:t>
            </a:r>
          </a:p>
          <a:p>
            <a:pPr lvl="1"/>
            <a:r>
              <a:rPr lang="en-US" dirty="0"/>
              <a:t>Building DSP filters</a:t>
            </a:r>
          </a:p>
          <a:p>
            <a:pPr lvl="1"/>
            <a:r>
              <a:rPr lang="en-US" dirty="0"/>
              <a:t>Cascading DSP filters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197713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EF30-130F-5786-ED99-8D95F159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71EB-E873-470E-9D23-83A571ED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used a single </a:t>
            </a:r>
            <a:r>
              <a:rPr lang="en-US" i="1" dirty="0"/>
              <a:t>second-order section</a:t>
            </a:r>
            <a:endParaRPr lang="en-US" dirty="0"/>
          </a:p>
          <a:p>
            <a:pPr lvl="1"/>
            <a:r>
              <a:rPr lang="en-US" dirty="0"/>
              <a:t>DSP-speak is that we built a </a:t>
            </a:r>
            <a:r>
              <a:rPr lang="en-US" i="1" dirty="0"/>
              <a:t>two-pole </a:t>
            </a:r>
            <a:r>
              <a:rPr lang="en-US" dirty="0"/>
              <a:t>filter</a:t>
            </a:r>
          </a:p>
          <a:p>
            <a:r>
              <a:rPr lang="en-US" i="1" dirty="0"/>
              <a:t>Slide_20</a:t>
            </a:r>
            <a:r>
              <a:rPr lang="en-US" dirty="0"/>
              <a:t>() shows a four-pole filter</a:t>
            </a:r>
          </a:p>
          <a:p>
            <a:pPr lvl="1"/>
            <a:r>
              <a:rPr lang="en-US" dirty="0"/>
              <a:t>implemented as two cascaded second-order sections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3F921-B27B-4C57-99E7-55F36F30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88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EF30-130F-5786-ED99-8D95F159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Four-pole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71EB-E873-470E-9D23-83A571ED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581378"/>
          </a:xfrm>
        </p:spPr>
        <p:txBody>
          <a:bodyPr/>
          <a:lstStyle/>
          <a:p>
            <a:r>
              <a:rPr lang="en-US" dirty="0"/>
              <a:t>Cascading second-order sections is easy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3F921-B27B-4C57-99E7-55F36F30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D3F8391-EB8C-9DBC-EB9E-28BA8102F288}"/>
              </a:ext>
            </a:extLst>
          </p:cNvPr>
          <p:cNvSpPr txBox="1"/>
          <p:nvPr/>
        </p:nvSpPr>
        <p:spPr>
          <a:xfrm>
            <a:off x="654751" y="2178756"/>
            <a:ext cx="73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</a:t>
            </a:r>
            <a:endParaRPr lang="en-US" i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78674A-C9C3-EF9B-A759-1D0B962FC80D}"/>
              </a:ext>
            </a:extLst>
          </p:cNvPr>
          <p:cNvSpPr txBox="1"/>
          <p:nvPr/>
        </p:nvSpPr>
        <p:spPr>
          <a:xfrm>
            <a:off x="1938867" y="2799645"/>
            <a:ext cx="903111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delay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8BDCC57-42E8-B5FD-7B54-4D285D886A55}"/>
              </a:ext>
            </a:extLst>
          </p:cNvPr>
          <p:cNvSpPr txBox="1"/>
          <p:nvPr/>
        </p:nvSpPr>
        <p:spPr>
          <a:xfrm>
            <a:off x="1938867" y="3460047"/>
            <a:ext cx="903111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delay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BC9D8AE-A736-4DE6-9ACC-FFC324F4EF1D}"/>
              </a:ext>
            </a:extLst>
          </p:cNvPr>
          <p:cNvCxnSpPr>
            <a:cxnSpLocks/>
            <a:endCxn id="65" idx="0"/>
          </p:cNvCxnSpPr>
          <p:nvPr/>
        </p:nvCxnSpPr>
        <p:spPr>
          <a:xfrm flipH="1">
            <a:off x="2390423" y="2638784"/>
            <a:ext cx="2821" cy="16086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A19BACE-E6F1-3282-D445-8FDDA1D4CABC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2384778" y="3279428"/>
            <a:ext cx="5645" cy="18061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045A006-0744-42A8-53D9-D3BB77574627}"/>
              </a:ext>
            </a:extLst>
          </p:cNvPr>
          <p:cNvSpPr txBox="1"/>
          <p:nvPr/>
        </p:nvSpPr>
        <p:spPr>
          <a:xfrm>
            <a:off x="3714046" y="3046825"/>
            <a:ext cx="1574801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weighted sum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10F3750-FFFD-A32C-BFEE-3F6BAE44D416}"/>
              </a:ext>
            </a:extLst>
          </p:cNvPr>
          <p:cNvCxnSpPr>
            <a:cxnSpLocks/>
          </p:cNvCxnSpPr>
          <p:nvPr/>
        </p:nvCxnSpPr>
        <p:spPr>
          <a:xfrm>
            <a:off x="699912" y="2638784"/>
            <a:ext cx="2472267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9F86546-C0AC-742C-8109-01F29D34F833}"/>
              </a:ext>
            </a:extLst>
          </p:cNvPr>
          <p:cNvSpPr txBox="1"/>
          <p:nvPr/>
        </p:nvSpPr>
        <p:spPr>
          <a:xfrm>
            <a:off x="7080962" y="2771421"/>
            <a:ext cx="903111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delay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0B68AC3-1BDD-7030-EBA6-4BD0FDADAEF6}"/>
              </a:ext>
            </a:extLst>
          </p:cNvPr>
          <p:cNvSpPr txBox="1"/>
          <p:nvPr/>
        </p:nvSpPr>
        <p:spPr>
          <a:xfrm>
            <a:off x="7080962" y="3499557"/>
            <a:ext cx="903111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delay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2CB1EEB-61EB-5F5A-C933-45511E8AC29A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7529695" y="3239915"/>
            <a:ext cx="2823" cy="25964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0842007-5ABF-2FDF-76CB-3ECB8E39DAAB}"/>
              </a:ext>
            </a:extLst>
          </p:cNvPr>
          <p:cNvCxnSpPr/>
          <p:nvPr/>
        </p:nvCxnSpPr>
        <p:spPr>
          <a:xfrm>
            <a:off x="3138312" y="2638784"/>
            <a:ext cx="575734" cy="40804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D752784-0C73-C75E-C65E-D2562B5D11AF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2387603" y="3347162"/>
            <a:ext cx="1326443" cy="11516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160A523-BFA0-A994-D682-22C534E9934E}"/>
              </a:ext>
            </a:extLst>
          </p:cNvPr>
          <p:cNvCxnSpPr>
            <a:cxnSpLocks/>
          </p:cNvCxnSpPr>
          <p:nvPr/>
        </p:nvCxnSpPr>
        <p:spPr>
          <a:xfrm>
            <a:off x="2393244" y="3921712"/>
            <a:ext cx="0" cy="187444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8D64372-AA8A-CDF4-25F9-4CF4F03590E6}"/>
              </a:ext>
            </a:extLst>
          </p:cNvPr>
          <p:cNvCxnSpPr>
            <a:cxnSpLocks/>
          </p:cNvCxnSpPr>
          <p:nvPr/>
        </p:nvCxnSpPr>
        <p:spPr>
          <a:xfrm flipV="1">
            <a:off x="2384776" y="3808827"/>
            <a:ext cx="1357490" cy="30032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0712A97-575C-6A8B-2274-872202FFE58E}"/>
              </a:ext>
            </a:extLst>
          </p:cNvPr>
          <p:cNvCxnSpPr>
            <a:cxnSpLocks/>
          </p:cNvCxnSpPr>
          <p:nvPr/>
        </p:nvCxnSpPr>
        <p:spPr>
          <a:xfrm>
            <a:off x="5729117" y="2644427"/>
            <a:ext cx="2472267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190871A4-E9F2-4E3A-C707-D08BDD72FA5A}"/>
              </a:ext>
            </a:extLst>
          </p:cNvPr>
          <p:cNvSpPr txBox="1"/>
          <p:nvPr/>
        </p:nvSpPr>
        <p:spPr>
          <a:xfrm>
            <a:off x="7490177" y="2184399"/>
            <a:ext cx="73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</a:t>
            </a:r>
            <a:endParaRPr lang="en-US" i="1" dirty="0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37D202D-A206-4BC5-259B-6EB7666AC84F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7532517" y="2633138"/>
            <a:ext cx="1" cy="1382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427A6B1-4FF9-F414-3F18-84F87EE74796}"/>
              </a:ext>
            </a:extLst>
          </p:cNvPr>
          <p:cNvCxnSpPr>
            <a:cxnSpLocks/>
          </p:cNvCxnSpPr>
          <p:nvPr/>
        </p:nvCxnSpPr>
        <p:spPr>
          <a:xfrm flipV="1">
            <a:off x="5288847" y="2640421"/>
            <a:ext cx="440270" cy="40640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22C9C7F-6A38-D270-AC66-EA807A299823}"/>
              </a:ext>
            </a:extLst>
          </p:cNvPr>
          <p:cNvCxnSpPr>
            <a:cxnSpLocks/>
          </p:cNvCxnSpPr>
          <p:nvPr/>
        </p:nvCxnSpPr>
        <p:spPr>
          <a:xfrm>
            <a:off x="7524048" y="3961223"/>
            <a:ext cx="0" cy="176241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1CCCB7E-A3B3-BD88-346E-FAD835A02E9C}"/>
              </a:ext>
            </a:extLst>
          </p:cNvPr>
          <p:cNvCxnSpPr>
            <a:cxnSpLocks/>
          </p:cNvCxnSpPr>
          <p:nvPr/>
        </p:nvCxnSpPr>
        <p:spPr>
          <a:xfrm flipH="1" flipV="1">
            <a:off x="5257803" y="3877822"/>
            <a:ext cx="2266245" cy="25964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8EC70B3-3B5B-4403-6B85-561ADBD4B3C0}"/>
              </a:ext>
            </a:extLst>
          </p:cNvPr>
          <p:cNvCxnSpPr>
            <a:cxnSpLocks/>
          </p:cNvCxnSpPr>
          <p:nvPr/>
        </p:nvCxnSpPr>
        <p:spPr>
          <a:xfrm flipH="1" flipV="1">
            <a:off x="5288847" y="3191388"/>
            <a:ext cx="2249313" cy="16023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7687C04-4BF1-4435-1271-AC49BBA14047}"/>
              </a:ext>
            </a:extLst>
          </p:cNvPr>
          <p:cNvGrpSpPr/>
          <p:nvPr/>
        </p:nvGrpSpPr>
        <p:grpSpPr>
          <a:xfrm>
            <a:off x="660394" y="3866445"/>
            <a:ext cx="7569205" cy="1958708"/>
            <a:chOff x="654751" y="2178756"/>
            <a:chExt cx="7569205" cy="195870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2555138-9A84-EA02-9559-A47D8F07C4EA}"/>
                </a:ext>
              </a:extLst>
            </p:cNvPr>
            <p:cNvSpPr txBox="1"/>
            <p:nvPr/>
          </p:nvSpPr>
          <p:spPr>
            <a:xfrm>
              <a:off x="654751" y="2178756"/>
              <a:ext cx="733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]</a:t>
              </a:r>
              <a:endParaRPr lang="en-US" i="1" dirty="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A87A85D-F9C8-A50B-9884-8FF25A7F7D3E}"/>
                </a:ext>
              </a:extLst>
            </p:cNvPr>
            <p:cNvSpPr txBox="1"/>
            <p:nvPr/>
          </p:nvSpPr>
          <p:spPr>
            <a:xfrm>
              <a:off x="1938867" y="2799645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2493170-735B-089F-ECEE-F4E998D6C7E4}"/>
                </a:ext>
              </a:extLst>
            </p:cNvPr>
            <p:cNvSpPr txBox="1"/>
            <p:nvPr/>
          </p:nvSpPr>
          <p:spPr>
            <a:xfrm>
              <a:off x="1938867" y="3460047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3FFCDE85-3DA6-75E1-2B1F-FB1A167A405E}"/>
                </a:ext>
              </a:extLst>
            </p:cNvPr>
            <p:cNvCxnSpPr>
              <a:cxnSpLocks/>
              <a:endCxn id="105" idx="0"/>
            </p:cNvCxnSpPr>
            <p:nvPr/>
          </p:nvCxnSpPr>
          <p:spPr>
            <a:xfrm flipH="1">
              <a:off x="2390423" y="2638784"/>
              <a:ext cx="2821" cy="16086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C112A9ED-2F7D-1DD8-18C2-98BCDFD48CF2}"/>
                </a:ext>
              </a:extLst>
            </p:cNvPr>
            <p:cNvCxnSpPr>
              <a:cxnSpLocks/>
              <a:endCxn id="106" idx="0"/>
            </p:cNvCxnSpPr>
            <p:nvPr/>
          </p:nvCxnSpPr>
          <p:spPr>
            <a:xfrm>
              <a:off x="2384778" y="3279428"/>
              <a:ext cx="5645" cy="18061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FEEBD39-0C67-834A-E4A0-839C33D810E9}"/>
                </a:ext>
              </a:extLst>
            </p:cNvPr>
            <p:cNvSpPr txBox="1"/>
            <p:nvPr/>
          </p:nvSpPr>
          <p:spPr>
            <a:xfrm>
              <a:off x="3714046" y="3046825"/>
              <a:ext cx="1574801" cy="830997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weighted sum</a:t>
              </a:r>
            </a:p>
          </p:txBody>
        </p: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CEC960A8-055B-8CC1-AF86-B4D1C40B237F}"/>
                </a:ext>
              </a:extLst>
            </p:cNvPr>
            <p:cNvCxnSpPr>
              <a:cxnSpLocks/>
            </p:cNvCxnSpPr>
            <p:nvPr/>
          </p:nvCxnSpPr>
          <p:spPr>
            <a:xfrm>
              <a:off x="699912" y="2638784"/>
              <a:ext cx="2472267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47AD1D3-6A25-5327-DAAE-A432ECF1E1B1}"/>
                </a:ext>
              </a:extLst>
            </p:cNvPr>
            <p:cNvSpPr txBox="1"/>
            <p:nvPr/>
          </p:nvSpPr>
          <p:spPr>
            <a:xfrm>
              <a:off x="7080962" y="2771421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8CB9421-6934-508E-9327-E1C7AB198D78}"/>
                </a:ext>
              </a:extLst>
            </p:cNvPr>
            <p:cNvSpPr txBox="1"/>
            <p:nvPr/>
          </p:nvSpPr>
          <p:spPr>
            <a:xfrm>
              <a:off x="7080962" y="3499557"/>
              <a:ext cx="903111" cy="46166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delay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AE44C0EA-BF1B-2B27-790E-3F0BC8F220FC}"/>
                </a:ext>
              </a:extLst>
            </p:cNvPr>
            <p:cNvCxnSpPr>
              <a:cxnSpLocks/>
              <a:endCxn id="112" idx="0"/>
            </p:cNvCxnSpPr>
            <p:nvPr/>
          </p:nvCxnSpPr>
          <p:spPr>
            <a:xfrm>
              <a:off x="7529695" y="3239915"/>
              <a:ext cx="2823" cy="259642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EE18D67-FB5F-61A4-7ABA-D8B895C94974}"/>
                </a:ext>
              </a:extLst>
            </p:cNvPr>
            <p:cNvCxnSpPr/>
            <p:nvPr/>
          </p:nvCxnSpPr>
          <p:spPr>
            <a:xfrm>
              <a:off x="3138312" y="2638784"/>
              <a:ext cx="575734" cy="40804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24699274-AC28-9C30-70E7-5E726DDE9672}"/>
                </a:ext>
              </a:extLst>
            </p:cNvPr>
            <p:cNvCxnSpPr>
              <a:cxnSpLocks/>
              <a:endCxn id="109" idx="1"/>
            </p:cNvCxnSpPr>
            <p:nvPr/>
          </p:nvCxnSpPr>
          <p:spPr>
            <a:xfrm>
              <a:off x="2387603" y="3347162"/>
              <a:ext cx="1326443" cy="115162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FEFAAD8-08D0-E020-FC94-9EE7A20259AA}"/>
                </a:ext>
              </a:extLst>
            </p:cNvPr>
            <p:cNvCxnSpPr>
              <a:cxnSpLocks/>
            </p:cNvCxnSpPr>
            <p:nvPr/>
          </p:nvCxnSpPr>
          <p:spPr>
            <a:xfrm>
              <a:off x="2393244" y="3921712"/>
              <a:ext cx="0" cy="187444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CF7FE2C9-FF30-B409-967C-B910C1BDF9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84776" y="3808827"/>
              <a:ext cx="1357490" cy="30032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FC17B683-68D1-58F2-1B3C-1707148118D5}"/>
                </a:ext>
              </a:extLst>
            </p:cNvPr>
            <p:cNvCxnSpPr>
              <a:cxnSpLocks/>
            </p:cNvCxnSpPr>
            <p:nvPr/>
          </p:nvCxnSpPr>
          <p:spPr>
            <a:xfrm>
              <a:off x="5729117" y="2644427"/>
              <a:ext cx="2472267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5F070A9-C0C6-E86F-EC50-71396342BE8E}"/>
                </a:ext>
              </a:extLst>
            </p:cNvPr>
            <p:cNvSpPr txBox="1"/>
            <p:nvPr/>
          </p:nvSpPr>
          <p:spPr>
            <a:xfrm>
              <a:off x="7490177" y="2184399"/>
              <a:ext cx="733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[</a:t>
              </a:r>
              <a:r>
                <a:rPr lang="en-US" i="1" dirty="0"/>
                <a:t>n</a:t>
              </a:r>
              <a:r>
                <a:rPr lang="en-US" dirty="0"/>
                <a:t>]</a:t>
              </a:r>
              <a:endParaRPr lang="en-US" i="1" dirty="0"/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D068E103-778C-14A1-1126-9DC2729FD247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7532517" y="2633138"/>
              <a:ext cx="1" cy="13828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9C3DE0DD-7C3E-4212-E1D6-DE1B0DAAC0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8847" y="2640421"/>
              <a:ext cx="440270" cy="406404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46CC500-9591-0513-122E-85C996A93BFE}"/>
                </a:ext>
              </a:extLst>
            </p:cNvPr>
            <p:cNvCxnSpPr>
              <a:cxnSpLocks/>
            </p:cNvCxnSpPr>
            <p:nvPr/>
          </p:nvCxnSpPr>
          <p:spPr>
            <a:xfrm>
              <a:off x="7524048" y="3961223"/>
              <a:ext cx="0" cy="176241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9D3F40BD-3AA8-4805-6340-FDBBFF22B9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57803" y="3877822"/>
              <a:ext cx="2266245" cy="259642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EE408EFF-790A-F579-E7D9-A98C9CB38F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88847" y="3191388"/>
              <a:ext cx="2249313" cy="16023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D299184D-A54F-108B-E37A-BFA1B3800142}"/>
              </a:ext>
            </a:extLst>
          </p:cNvPr>
          <p:cNvCxnSpPr/>
          <p:nvPr/>
        </p:nvCxnSpPr>
        <p:spPr>
          <a:xfrm flipH="1">
            <a:off x="699912" y="2633138"/>
            <a:ext cx="7501472" cy="168768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4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EF30-130F-5786-ED99-8D95F159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vs. 4 poles?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71EB-E873-470E-9D23-83A571ED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poles equals</a:t>
            </a:r>
          </a:p>
          <a:p>
            <a:pPr lvl="1"/>
            <a:r>
              <a:rPr lang="en-US" dirty="0"/>
              <a:t>better rejection of the unwanted signal</a:t>
            </a:r>
          </a:p>
          <a:p>
            <a:pPr lvl="1"/>
            <a:r>
              <a:rPr lang="en-US" dirty="0"/>
              <a:t>slower software and more distortion</a:t>
            </a:r>
          </a:p>
          <a:p>
            <a:pPr lvl="1"/>
            <a:r>
              <a:rPr lang="en-US" dirty="0"/>
              <a:t>No free lunch!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3F921-B27B-4C57-99E7-55F36F30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7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EF30-130F-5786-ED99-8D95F159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vs. 4 poles?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71EB-E873-470E-9D23-83A571ED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poles is slower – does it practically matter?</a:t>
            </a:r>
          </a:p>
          <a:p>
            <a:r>
              <a:rPr lang="en-US" dirty="0"/>
              <a:t>Exercise: compute how fast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CPU = 80 MHz, say 1 instruction every 2 cycles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3F921-B27B-4C57-99E7-55F36F30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1476FE-C377-B02C-62F7-E87758D31F2E}"/>
              </a:ext>
            </a:extLst>
          </p:cNvPr>
          <p:cNvSpPr txBox="1"/>
          <p:nvPr/>
        </p:nvSpPr>
        <p:spPr>
          <a:xfrm>
            <a:off x="756358" y="3578577"/>
            <a:ext cx="7772400" cy="230832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000" dirty="0"/>
              <a:t>float </a:t>
            </a:r>
            <a:r>
              <a:rPr lang="en-US" sz="2000" dirty="0" err="1"/>
              <a:t>xn</a:t>
            </a:r>
            <a:r>
              <a:rPr lang="en-US" sz="2000" dirty="0"/>
              <a:t> = (float)sample / (float)( 1 &lt;&lt; </a:t>
            </a:r>
            <a:r>
              <a:rPr lang="en-US" sz="2000" dirty="0" err="1"/>
              <a:t>samplebits</a:t>
            </a:r>
            <a:r>
              <a:rPr lang="en-US" sz="2000" dirty="0"/>
              <a:t> );</a:t>
            </a:r>
          </a:p>
          <a:p>
            <a:r>
              <a:rPr lang="en-US" sz="2000" dirty="0"/>
              <a:t> float </a:t>
            </a:r>
            <a:r>
              <a:rPr lang="en-US" sz="2000" dirty="0" err="1"/>
              <a:t>yn</a:t>
            </a:r>
            <a:r>
              <a:rPr lang="en-US" sz="2000" dirty="0"/>
              <a:t> = co-&gt;b0*</a:t>
            </a:r>
            <a:r>
              <a:rPr lang="en-US" sz="2000" dirty="0" err="1"/>
              <a:t>xn</a:t>
            </a:r>
            <a:r>
              <a:rPr lang="en-US" sz="2000" dirty="0"/>
              <a:t> + co-&gt;b1*state-&gt;x_nm1 + co-&gt;b2*state-&gt;x_nm2</a:t>
            </a:r>
          </a:p>
          <a:p>
            <a:r>
              <a:rPr lang="en-US" sz="2000" dirty="0"/>
              <a:t>	     - co-&gt;a1*state-&gt;y_nm1 - co-&gt;a2*state-&gt;y_nm2;</a:t>
            </a:r>
          </a:p>
          <a:p>
            <a:r>
              <a:rPr lang="en-US" sz="2000" dirty="0"/>
              <a:t>state-&gt;x_nm2 = state-&gt;x_nm1;</a:t>
            </a:r>
          </a:p>
          <a:p>
            <a:r>
              <a:rPr lang="en-US" sz="2000" dirty="0"/>
              <a:t>state-&gt;x_nm1 = </a:t>
            </a:r>
            <a:r>
              <a:rPr lang="en-US" sz="2000" dirty="0" err="1"/>
              <a:t>xn</a:t>
            </a:r>
            <a:r>
              <a:rPr lang="en-US" sz="2000" dirty="0"/>
              <a:t>;</a:t>
            </a:r>
          </a:p>
          <a:p>
            <a:r>
              <a:rPr lang="en-US" sz="2000" dirty="0"/>
              <a:t>state-&gt;y_nm2 = state-&gt;y_nm1;</a:t>
            </a:r>
          </a:p>
          <a:p>
            <a:r>
              <a:rPr lang="en-US" sz="2000" dirty="0"/>
              <a:t>state-&gt;y_nm1 = </a:t>
            </a:r>
            <a:r>
              <a:rPr lang="en-US" sz="2000" dirty="0" err="1"/>
              <a:t>yn</a:t>
            </a:r>
            <a:r>
              <a:rPr lang="en-US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73957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E303C-04C1-AA2F-2666-56FDED6F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8106-9C17-8D0F-D9C2-A049F8EA8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four-pole filter didn’t help us much</a:t>
            </a:r>
          </a:p>
          <a:p>
            <a:r>
              <a:rPr lang="en-US" dirty="0"/>
              <a:t>But cascading filters of </a:t>
            </a:r>
            <a:r>
              <a:rPr lang="en-US" i="1" dirty="0"/>
              <a:t>different</a:t>
            </a:r>
            <a:r>
              <a:rPr lang="en-US" dirty="0"/>
              <a:t> types can be quite effective</a:t>
            </a:r>
          </a:p>
          <a:p>
            <a:r>
              <a:rPr lang="en-US" dirty="0"/>
              <a:t>What problems did we see after the 60Hz noise was removed?</a:t>
            </a:r>
          </a:p>
          <a:p>
            <a:pPr lvl="1"/>
            <a:r>
              <a:rPr lang="en-US" dirty="0"/>
              <a:t>Some 180Hz and 300Hz noise</a:t>
            </a:r>
          </a:p>
          <a:p>
            <a:r>
              <a:rPr lang="en-US" dirty="0"/>
              <a:t>Any obvious ideas for how to fix that?</a:t>
            </a:r>
          </a:p>
          <a:p>
            <a:r>
              <a:rPr lang="en-US" dirty="0"/>
              <a:t>Cascade a 60Hz </a:t>
            </a:r>
            <a:r>
              <a:rPr lang="en-US" dirty="0" err="1"/>
              <a:t>bandstop</a:t>
            </a:r>
            <a:r>
              <a:rPr lang="en-US" dirty="0"/>
              <a:t> with 180Hz and 300Hz </a:t>
            </a:r>
            <a:r>
              <a:rPr lang="en-US" dirty="0" err="1"/>
              <a:t>bandstops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FF134-204E-8EA1-E537-D04A4B0E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E303C-04C1-AA2F-2666-56FDED6F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8106-9C17-8D0F-D9C2-A049F8EA8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slide_25</a:t>
            </a:r>
            <a:r>
              <a:rPr lang="en-US" dirty="0"/>
              <a:t>() shows a baseline drift signal</a:t>
            </a:r>
            <a:endParaRPr lang="en-US" i="1" dirty="0"/>
          </a:p>
          <a:p>
            <a:r>
              <a:rPr lang="en-US" dirty="0"/>
              <a:t>Typical causes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breathing or other slow, rhythmic body movement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electrode movement</a:t>
            </a:r>
          </a:p>
          <a:p>
            <a:r>
              <a:rPr lang="en-US" dirty="0"/>
              <a:t>Remove it with a high-pass filter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much did that help?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idea 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FF134-204E-8EA1-E537-D04A4B0E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9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1533-3D59-F141-6C39-6F81DDF5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276AA-E334-D8D9-6343-809355C78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Bandstop</a:t>
            </a:r>
            <a:r>
              <a:rPr lang="en-US" dirty="0"/>
              <a:t>: kill a band of frequencies</a:t>
            </a:r>
          </a:p>
          <a:p>
            <a:r>
              <a:rPr lang="en-US" dirty="0"/>
              <a:t>Bandpass: pass a band of frequencies</a:t>
            </a:r>
          </a:p>
          <a:p>
            <a:r>
              <a:rPr lang="en-US" dirty="0"/>
              <a:t>Low-pass: keep all frequencies below </a:t>
            </a:r>
            <a:r>
              <a:rPr lang="en-US" i="1" dirty="0"/>
              <a:t>f</a:t>
            </a:r>
            <a:r>
              <a:rPr lang="en-US" baseline="-25000" dirty="0"/>
              <a:t>0</a:t>
            </a:r>
            <a:endParaRPr lang="en-US" dirty="0"/>
          </a:p>
          <a:p>
            <a:r>
              <a:rPr lang="en-US" dirty="0"/>
              <a:t>High-pass: keep all frequencies above </a:t>
            </a:r>
            <a:r>
              <a:rPr lang="en-US" i="1" dirty="0"/>
              <a:t>f</a:t>
            </a:r>
            <a:r>
              <a:rPr lang="en-US" baseline="-25000" dirty="0"/>
              <a:t>0</a:t>
            </a:r>
          </a:p>
          <a:p>
            <a:r>
              <a:rPr lang="en-US" dirty="0"/>
              <a:t>Can you think of uses for each filter type?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EE2E6-ABA4-A644-4DE0-34535AD2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76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3700-592B-705E-720F-3C809B43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AD8232 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59AE4-5AAF-F57B-6ECA-30B493962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AD8232 chip is a bio preamp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Made by Analog Devices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Aimed at commercial ECG market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Add a few R, C </a:t>
            </a:r>
            <a:r>
              <a:rPr lang="en-US" dirty="0">
                <a:sym typeface="Symbol" panose="05050102010706020507" pitchFamily="18" charset="2"/>
              </a:rPr>
              <a:t> add a bandpass filter</a:t>
            </a:r>
            <a:endParaRPr lang="en-US" dirty="0"/>
          </a:p>
          <a:p>
            <a:r>
              <a:rPr lang="en-US" dirty="0"/>
              <a:t>We use a </a:t>
            </a:r>
            <a:r>
              <a:rPr lang="en-US" dirty="0" err="1"/>
              <a:t>Sparkfun</a:t>
            </a:r>
            <a:r>
              <a:rPr lang="en-US" dirty="0"/>
              <a:t> AD8232 board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Built-in .5-40Hz bandpass filter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Targeted at hobbyists</a:t>
            </a:r>
          </a:p>
          <a:p>
            <a:r>
              <a:rPr lang="en-US" dirty="0"/>
              <a:t>Cardiologists want signal up to 150 Hz</a:t>
            </a:r>
          </a:p>
          <a:p>
            <a:pPr lvl="1">
              <a:spcBef>
                <a:spcPts val="0"/>
              </a:spcBef>
            </a:pPr>
            <a:r>
              <a:rPr lang="en-US"/>
              <a:t>Wideband </a:t>
            </a:r>
            <a:r>
              <a:rPr lang="en-US" dirty="0" err="1"/>
              <a:t>Sparkfun</a:t>
            </a:r>
            <a:r>
              <a:rPr lang="en-US" dirty="0"/>
              <a:t> boards pass .5-150Hz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AF49E-7FF7-B425-CB32-70473BB8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B1D9-8CBD-590C-FC81-42378EC6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about DSP?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8E97-9A71-FD4B-AEC7-B1A04D79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Today’s lecture: digital signal processing (DSP)</a:t>
            </a:r>
          </a:p>
          <a:p>
            <a:r>
              <a:rPr lang="en-US" dirty="0"/>
              <a:t>The usual question: why do we care? What does DSP have to do with embedded medical devices?</a:t>
            </a:r>
          </a:p>
          <a:p>
            <a:r>
              <a:rPr lang="en-US" dirty="0"/>
              <a:t>Answer: the world is a noisy place!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signals we read typically have a low signal-to-noise ratio</a:t>
            </a:r>
          </a:p>
          <a:p>
            <a:pPr lvl="1">
              <a:spcBef>
                <a:spcPts val="0"/>
              </a:spcBef>
            </a:pPr>
            <a:r>
              <a:rPr lang="en-US" dirty="0"/>
              <a:t>DSP can often remove the noise without losing the signal</a:t>
            </a:r>
          </a:p>
          <a:p>
            <a:r>
              <a:rPr lang="en-US" dirty="0"/>
              <a:t>What are some noise sources?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54638-F85F-A082-6F43-B6B3FF68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84D3-1832-F496-4844-686FC831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B61EF-B98E-E7CA-C3BC-07153333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my ECG sitting at a desk: </a:t>
            </a:r>
            <a:r>
              <a:rPr lang="en-US" i="1" dirty="0"/>
              <a:t>slide_4</a:t>
            </a:r>
            <a:r>
              <a:rPr lang="en-US" dirty="0"/>
              <a:t>()</a:t>
            </a:r>
          </a:p>
          <a:p>
            <a:r>
              <a:rPr lang="en-US" dirty="0"/>
              <a:t>In-class exercise: measure the noise frequency </a:t>
            </a:r>
          </a:p>
          <a:p>
            <a:r>
              <a:rPr lang="en-US" dirty="0"/>
              <a:t>Any idea what the noise is?</a:t>
            </a:r>
          </a:p>
          <a:p>
            <a:r>
              <a:rPr lang="en-US" dirty="0"/>
              <a:t>Goal: keep the baby, throw away the bathwater</a:t>
            </a:r>
          </a:p>
          <a:p>
            <a:pPr lvl="1"/>
            <a:r>
              <a:rPr lang="en-US" dirty="0"/>
              <a:t>Only possible if you can tell one from the other!</a:t>
            </a:r>
          </a:p>
          <a:p>
            <a:r>
              <a:rPr lang="en-US" dirty="0"/>
              <a:t>Often </a:t>
            </a:r>
            <a:r>
              <a:rPr lang="en-US" i="1" dirty="0"/>
              <a:t>frequency </a:t>
            </a:r>
            <a:r>
              <a:rPr lang="en-US" dirty="0"/>
              <a:t>is the distinguishing factor</a:t>
            </a:r>
          </a:p>
          <a:p>
            <a:pPr lvl="1"/>
            <a:r>
              <a:rPr lang="en-US" dirty="0"/>
              <a:t>If so, a </a:t>
            </a:r>
            <a:r>
              <a:rPr lang="en-US" i="1" dirty="0"/>
              <a:t>filter</a:t>
            </a:r>
            <a:r>
              <a:rPr lang="en-US" dirty="0"/>
              <a:t> can keep the signal, remove the noise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036CB-8215-42B1-8034-DB06216A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2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BFBA-864A-2FB6-F1C7-97ABED60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DSP is great!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E412-B77E-6CD5-BD35-F30C2B171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Throwing away the bathwater is magic</a:t>
            </a:r>
          </a:p>
          <a:p>
            <a:r>
              <a:rPr lang="en-US" dirty="0"/>
              <a:t>EE 125 is a full semester DSP course</a:t>
            </a:r>
          </a:p>
          <a:p>
            <a:r>
              <a:rPr lang="en-US" dirty="0"/>
              <a:t>Today’s lecture, rephrased</a:t>
            </a:r>
          </a:p>
          <a:p>
            <a:pPr lvl="1"/>
            <a:r>
              <a:rPr lang="en-US" dirty="0"/>
              <a:t>Many embedded systems live in noisy environments</a:t>
            </a:r>
          </a:p>
          <a:p>
            <a:pPr lvl="1"/>
            <a:r>
              <a:rPr lang="en-US" dirty="0"/>
              <a:t>Learn just enough DSP to clean them up</a:t>
            </a:r>
          </a:p>
          <a:p>
            <a:r>
              <a:rPr lang="en-US" dirty="0"/>
              <a:t>And maybe convince you to take EE/ME 125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Some short videos</a:t>
            </a:r>
          </a:p>
          <a:p>
            <a:pPr lvl="1"/>
            <a:r>
              <a:rPr lang="en-US" dirty="0">
                <a:hlinkClick r:id="rId2"/>
              </a:rPr>
              <a:t>https://www.youtube.com/watch?v=spUNpyF58BY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https://www.jezzamon.com/fourier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28FF4-4718-0472-525B-3E024C4E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0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Why do we care about DSP </a:t>
            </a:r>
          </a:p>
          <a:p>
            <a:pPr lvl="1"/>
            <a:r>
              <a:rPr lang="en-US" dirty="0"/>
              <a:t>The frequency domain</a:t>
            </a:r>
          </a:p>
          <a:p>
            <a:pPr lvl="1"/>
            <a:r>
              <a:rPr lang="en-US" dirty="0"/>
              <a:t>Building DSP filters</a:t>
            </a:r>
          </a:p>
          <a:p>
            <a:pPr lvl="1"/>
            <a:r>
              <a:rPr lang="en-US" dirty="0"/>
              <a:t>Cascading DSP filters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AF18E34-7D8E-142D-7412-CF0C307421D4}"/>
              </a:ext>
            </a:extLst>
          </p:cNvPr>
          <p:cNvSpPr/>
          <p:nvPr/>
        </p:nvSpPr>
        <p:spPr>
          <a:xfrm>
            <a:off x="1512711" y="2619022"/>
            <a:ext cx="2901245" cy="462845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7A62-6220-EBD7-5320-AF06D34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frequency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B217-1A4A-9CDC-DF89-E5461167A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filters are best understood in the frequency domain: e.g., remove the </a:t>
            </a:r>
            <a:r>
              <a:rPr lang="en-US" i="1" dirty="0"/>
              <a:t>60 Hz </a:t>
            </a:r>
            <a:r>
              <a:rPr lang="en-US" dirty="0"/>
              <a:t>noise</a:t>
            </a:r>
          </a:p>
          <a:p>
            <a:r>
              <a:rPr lang="en-US" dirty="0"/>
              <a:t>What does a “frequency domain representation of a signal” even mean?</a:t>
            </a:r>
          </a:p>
          <a:p>
            <a:pPr lvl="1"/>
            <a:r>
              <a:rPr lang="en-US" dirty="0"/>
              <a:t>Covered in BME 10, ME 31, EE 20-23</a:t>
            </a:r>
          </a:p>
          <a:p>
            <a:pPr lvl="1"/>
            <a:r>
              <a:rPr lang="en-US" dirty="0"/>
              <a:t>We’ll review a bit right now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50A6D-FDE9-4BFF-BA4F-975C0436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38895-CFAE-4F9F-AC15-140D87BE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955E-5FFC-5DB2-A0EC-23A76800C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my 10 and 15 Hz example: </a:t>
            </a:r>
            <a:r>
              <a:rPr lang="en-US" i="1" dirty="0"/>
              <a:t>slide_8</a:t>
            </a:r>
            <a:r>
              <a:rPr lang="en-US" dirty="0"/>
              <a:t>()</a:t>
            </a:r>
          </a:p>
          <a:p>
            <a:r>
              <a:rPr lang="en-US" dirty="0"/>
              <a:t>Play with the weighting factors to pick just 10Hz, just 15 Hz, and weightings</a:t>
            </a:r>
          </a:p>
          <a:p>
            <a:r>
              <a:rPr lang="en-US" dirty="0"/>
              <a:t>We see the analog sum and the DFT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With weighted sum, it’s not obvious from the time plot what the coefficients are!</a:t>
            </a:r>
          </a:p>
          <a:p>
            <a:pPr lvl="1"/>
            <a:r>
              <a:rPr lang="en-US" dirty="0"/>
              <a:t>But it’s very obvious from the DFT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8799F-E95A-5EB8-1025-D8386A01A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ABCE-D93E-7806-F101-B2CAE4D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D38F-6064-8179-D3A6-06C97B9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7951573" cy="4419600"/>
          </a:xfrm>
        </p:spPr>
        <p:txBody>
          <a:bodyPr/>
          <a:lstStyle/>
          <a:p>
            <a:r>
              <a:rPr lang="en-US" i="1" dirty="0"/>
              <a:t>If</a:t>
            </a:r>
            <a:r>
              <a:rPr lang="en-US" dirty="0"/>
              <a:t> your signal is just the sum of a few sine waves…</a:t>
            </a:r>
            <a:endParaRPr lang="en-US" i="1" dirty="0"/>
          </a:p>
          <a:p>
            <a:pPr lvl="1"/>
            <a:r>
              <a:rPr lang="en-US" dirty="0"/>
              <a:t>then a frequency domain representation makes sense</a:t>
            </a:r>
          </a:p>
          <a:p>
            <a:r>
              <a:rPr lang="en-US" dirty="0"/>
              <a:t>But what if you have an arbitrary signal?</a:t>
            </a:r>
          </a:p>
          <a:p>
            <a:pPr lvl="1"/>
            <a:r>
              <a:rPr lang="en-US" dirty="0"/>
              <a:t>What does a frequency-domain representation mean?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E6F1E-4B21-A659-BF1E-E2C2971C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2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45675</TotalTime>
  <Words>1863</Words>
  <Application>Microsoft Office PowerPoint</Application>
  <PresentationFormat>On-screen Show (4:3)</PresentationFormat>
  <Paragraphs>272</Paragraphs>
  <Slides>27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Default Design</vt:lpstr>
      <vt:lpstr>EE 193 – Embedded Medical Devices</vt:lpstr>
      <vt:lpstr>What we’ll cover</vt:lpstr>
      <vt:lpstr>Why learn about DSP?</vt:lpstr>
      <vt:lpstr>PowerPoint Presentation</vt:lpstr>
      <vt:lpstr>DSP is great!</vt:lpstr>
      <vt:lpstr>What we’ll cover</vt:lpstr>
      <vt:lpstr>The frequency domain</vt:lpstr>
      <vt:lpstr>PowerPoint Presentation</vt:lpstr>
      <vt:lpstr>Arbitrary signals</vt:lpstr>
      <vt:lpstr>DFT of an ECG</vt:lpstr>
      <vt:lpstr>Filtering with a DFT</vt:lpstr>
      <vt:lpstr>On-the-fly filtering</vt:lpstr>
      <vt:lpstr>Skip to the fun part</vt:lpstr>
      <vt:lpstr>Summary so far</vt:lpstr>
      <vt:lpstr>What we’ll cover</vt:lpstr>
      <vt:lpstr>Bandstop filters</vt:lpstr>
      <vt:lpstr>Second-order section</vt:lpstr>
      <vt:lpstr>Code</vt:lpstr>
      <vt:lpstr>What we’ll cover</vt:lpstr>
      <vt:lpstr>More poles</vt:lpstr>
      <vt:lpstr>Four-pole implementation</vt:lpstr>
      <vt:lpstr>2 vs. 4 poles?</vt:lpstr>
      <vt:lpstr>2 vs. 4 poles?</vt:lpstr>
      <vt:lpstr>Cascading filters</vt:lpstr>
      <vt:lpstr>Baseline drift</vt:lpstr>
      <vt:lpstr>Types of filters</vt:lpstr>
      <vt:lpstr>Two AD8232 boards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1463</cp:revision>
  <cp:lastPrinted>2005-02-07T17:53:54Z</cp:lastPrinted>
  <dcterms:created xsi:type="dcterms:W3CDTF">2002-09-07T18:50:54Z</dcterms:created>
  <dcterms:modified xsi:type="dcterms:W3CDTF">2023-10-04T20:39:08Z</dcterms:modified>
</cp:coreProperties>
</file>