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28" r:id="rId2"/>
    <p:sldId id="768" r:id="rId3"/>
    <p:sldId id="791" r:id="rId4"/>
    <p:sldId id="807" r:id="rId5"/>
    <p:sldId id="792" r:id="rId6"/>
    <p:sldId id="793" r:id="rId7"/>
    <p:sldId id="795" r:id="rId8"/>
    <p:sldId id="813" r:id="rId9"/>
    <p:sldId id="796" r:id="rId10"/>
    <p:sldId id="810" r:id="rId11"/>
    <p:sldId id="808" r:id="rId12"/>
    <p:sldId id="809" r:id="rId13"/>
    <p:sldId id="803" r:id="rId14"/>
    <p:sldId id="806" r:id="rId15"/>
    <p:sldId id="811" r:id="rId16"/>
    <p:sldId id="804" r:id="rId17"/>
    <p:sldId id="814" r:id="rId18"/>
    <p:sldId id="798" r:id="rId19"/>
    <p:sldId id="800" r:id="rId20"/>
    <p:sldId id="812" r:id="rId21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2658ED4-02B7-407F-B04E-0B16F0BB8C04}">
          <p14:sldIdLst>
            <p14:sldId id="328"/>
            <p14:sldId id="768"/>
            <p14:sldId id="791"/>
            <p14:sldId id="807"/>
            <p14:sldId id="792"/>
            <p14:sldId id="793"/>
            <p14:sldId id="795"/>
            <p14:sldId id="813"/>
            <p14:sldId id="796"/>
            <p14:sldId id="810"/>
            <p14:sldId id="808"/>
            <p14:sldId id="809"/>
            <p14:sldId id="803"/>
            <p14:sldId id="806"/>
            <p14:sldId id="811"/>
            <p14:sldId id="804"/>
            <p14:sldId id="814"/>
            <p14:sldId id="798"/>
            <p14:sldId id="800"/>
            <p14:sldId id="8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1B283"/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9" autoAdjust="0"/>
    <p:restoredTop sz="85176" autoAdjust="0"/>
  </p:normalViewPr>
  <p:slideViewPr>
    <p:cSldViewPr snapToGrid="0">
      <p:cViewPr varScale="1">
        <p:scale>
          <a:sx n="78" d="100"/>
          <a:sy n="78" d="100"/>
        </p:scale>
        <p:origin x="98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1373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1134"/>
            <a:ext cx="4160937" cy="36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51134"/>
            <a:ext cx="4160936" cy="36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9188" cy="2744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7505"/>
            <a:ext cx="4160937" cy="36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7505"/>
            <a:ext cx="4160937" cy="36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 and C++ dominate everything else. They’re 70% total, and the next competitor is at 5%.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931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Different people will have different reasons for their choice. But the consumer market is very price sensitive and power sensitive. And the incremental cost of upgrading your existing project to a new MCU isn’t so much higher in C/C++ than Python. And there are nice web-stack libraries for embedded C. But Python *really* uses garbage collection a lot, which is what we’ll talk about next.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6252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most obvious example is </a:t>
            </a:r>
            <a:r>
              <a:rPr lang="en-US" b="1" dirty="0"/>
              <a:t>vector</a:t>
            </a:r>
            <a:r>
              <a:rPr lang="en-US" b="0" dirty="0"/>
              <a:t>; but hidden heap allocation is almost a definition of using objects (since they encapsulate their inner function from you).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536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193 Joel Grodstein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EE 193 – Embedded Medical Devices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288820"/>
            <a:ext cx="8382000" cy="3705578"/>
          </a:xfrm>
        </p:spPr>
        <p:txBody>
          <a:bodyPr/>
          <a:lstStyle/>
          <a:p>
            <a:pPr eaLnBrk="1" hangingPunct="1"/>
            <a:r>
              <a:rPr lang="en-US" altLang="en-US" dirty="0"/>
              <a:t>Fall 2023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Basics of embedded systems – part 3, languages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720A5-3617-AB80-E7BE-115C323D6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Reentrant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4D2C4-E285-15D4-75D9-C0B34194A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29862"/>
            <a:ext cx="7772400" cy="5118537"/>
          </a:xfrm>
        </p:spPr>
        <p:txBody>
          <a:bodyPr/>
          <a:lstStyle/>
          <a:p>
            <a:r>
              <a:rPr lang="en-US" dirty="0"/>
              <a:t>Has anyone heard of the term “reentrant?”</a:t>
            </a:r>
          </a:p>
          <a:p>
            <a:pPr lvl="1">
              <a:spcBef>
                <a:spcPts val="0"/>
              </a:spcBef>
            </a:pPr>
            <a:r>
              <a:rPr lang="en-US" dirty="0"/>
              <a:t>Typical context: asking if a particular library function is reentrant or not</a:t>
            </a:r>
          </a:p>
          <a:p>
            <a:r>
              <a:rPr lang="en-US" dirty="0"/>
              <a:t>A function </a:t>
            </a:r>
            <a:r>
              <a:rPr lang="en-US" i="1" dirty="0"/>
              <a:t>f</a:t>
            </a:r>
            <a:r>
              <a:rPr lang="en-US" dirty="0"/>
              <a:t>() is </a:t>
            </a:r>
            <a:r>
              <a:rPr lang="en-US" i="1" dirty="0"/>
              <a:t>reentrant</a:t>
            </a:r>
            <a:r>
              <a:rPr lang="en-US" dirty="0"/>
              <a:t> if you can</a:t>
            </a:r>
          </a:p>
          <a:p>
            <a:pPr lvl="1">
              <a:spcBef>
                <a:spcPts val="0"/>
              </a:spcBef>
            </a:pPr>
            <a:r>
              <a:rPr lang="en-US" dirty="0"/>
              <a:t>call </a:t>
            </a:r>
            <a:r>
              <a:rPr lang="en-US" i="1" dirty="0"/>
              <a:t>f</a:t>
            </a:r>
            <a:r>
              <a:rPr lang="en-US" dirty="0"/>
              <a:t>() from some function </a:t>
            </a:r>
            <a:r>
              <a:rPr lang="en-US" i="1" dirty="0"/>
              <a:t>foo</a:t>
            </a:r>
            <a:r>
              <a:rPr lang="en-US" dirty="0"/>
              <a:t>()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interrupt the call in the middle and start running a different task </a:t>
            </a:r>
            <a:r>
              <a:rPr lang="en-US" i="1" dirty="0"/>
              <a:t>bar</a:t>
            </a:r>
            <a:r>
              <a:rPr lang="en-US" dirty="0"/>
              <a:t>()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And </a:t>
            </a:r>
            <a:r>
              <a:rPr lang="en-US" i="1" dirty="0"/>
              <a:t>bar</a:t>
            </a:r>
            <a:r>
              <a:rPr lang="en-US" dirty="0"/>
              <a:t>() also calls </a:t>
            </a:r>
            <a:r>
              <a:rPr lang="en-US" i="1" dirty="0"/>
              <a:t>f</a:t>
            </a:r>
            <a:r>
              <a:rPr lang="en-US" dirty="0"/>
              <a:t>()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And it all works fine!</a:t>
            </a:r>
          </a:p>
          <a:p>
            <a:r>
              <a:rPr lang="en-US" dirty="0"/>
              <a:t>Usually a function is reentrant if it doesn’t modify any global state</a:t>
            </a:r>
          </a:p>
          <a:p>
            <a:r>
              <a:rPr lang="en-US" i="1" dirty="0"/>
              <a:t>Malloc</a:t>
            </a:r>
            <a:r>
              <a:rPr lang="en-US" dirty="0"/>
              <a:t>() and </a:t>
            </a:r>
            <a:r>
              <a:rPr lang="en-US" i="1" dirty="0"/>
              <a:t>free</a:t>
            </a:r>
            <a:r>
              <a:rPr lang="en-US" dirty="0"/>
              <a:t>() are rarely reentrant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i="1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38886B-30E6-2C1F-8969-6F0923563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66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164A8-98FE-A01B-07B2-5A86B7AD5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7C30E-ECF9-CEAA-64B2-FB6C5AD63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Walk through a stack example on the board. Show how</a:t>
            </a:r>
          </a:p>
          <a:p>
            <a:pPr lvl="1"/>
            <a:r>
              <a:rPr lang="en-US" dirty="0"/>
              <a:t>local variables become stack space</a:t>
            </a:r>
          </a:p>
          <a:p>
            <a:pPr lvl="1"/>
            <a:r>
              <a:rPr lang="en-US" dirty="0"/>
              <a:t>compiler issues SP-relative addresses so it works</a:t>
            </a:r>
          </a:p>
          <a:p>
            <a:pPr lvl="1"/>
            <a:r>
              <a:rPr lang="en-US" dirty="0"/>
              <a:t>parameters go on bottom of stack, so called function can access them</a:t>
            </a:r>
          </a:p>
          <a:p>
            <a:pPr lvl="1"/>
            <a:r>
              <a:rPr lang="en-US" dirty="0"/>
              <a:t>unrolling the stack is trivial</a:t>
            </a:r>
          </a:p>
          <a:p>
            <a:pPr lvl="1"/>
            <a:r>
              <a:rPr lang="en-US" dirty="0"/>
              <a:t>It works fine for “int foo[4]”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6DF111-EC30-5389-335C-33B39F580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478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A0687-17C2-BB67-7175-A03B5811A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61F84-B902-7D23-3C48-8074A0FC6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Walk through a heap example</a:t>
            </a:r>
          </a:p>
          <a:p>
            <a:r>
              <a:rPr lang="en-US" dirty="0"/>
              <a:t>Start with four 64B free blocks</a:t>
            </a:r>
          </a:p>
          <a:p>
            <a:r>
              <a:rPr lang="en-US" dirty="0"/>
              <a:t>A function requests four blocks of 34B and then frees them</a:t>
            </a:r>
          </a:p>
          <a:p>
            <a:r>
              <a:rPr lang="en-US" dirty="0"/>
              <a:t>Another function requests one 64B block – time to garbage collect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63F0F0-4DDA-BD7B-0951-E5BCF8441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31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CDFAF-6C58-F403-9BB7-8EDDE77F2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vs. stack –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6815E-7BF2-B3DB-7981-CB8136D43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124" y="3856972"/>
            <a:ext cx="7865076" cy="2535525"/>
          </a:xfrm>
        </p:spPr>
        <p:txBody>
          <a:bodyPr/>
          <a:lstStyle/>
          <a:p>
            <a:r>
              <a:rPr lang="en-US" sz="2400" dirty="0"/>
              <a:t>Allocating storage on the stack is dependably fast (most of the work at compile time)</a:t>
            </a:r>
          </a:p>
          <a:p>
            <a:r>
              <a:rPr lang="en-US" sz="2400" dirty="0"/>
              <a:t>Allocating/freeing storage on the heap can incur garbage collection: unpredictably slow</a:t>
            </a:r>
          </a:p>
          <a:p>
            <a:r>
              <a:rPr lang="en-US" sz="2400" dirty="0"/>
              <a:t>The heap uses malloc()/free(), which can break if interrupted &amp; re-called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835371-3424-1812-7072-B3E2C7D12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A87451-1BBB-C7ED-A10A-0F2375FCE396}"/>
              </a:ext>
            </a:extLst>
          </p:cNvPr>
          <p:cNvSpPr txBox="1"/>
          <p:nvPr/>
        </p:nvSpPr>
        <p:spPr>
          <a:xfrm>
            <a:off x="1532235" y="1189795"/>
            <a:ext cx="6166021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struct foo {int a, b};</a:t>
            </a:r>
          </a:p>
          <a:p>
            <a:pPr>
              <a:spcBef>
                <a:spcPts val="600"/>
              </a:spcBef>
            </a:pPr>
            <a:r>
              <a:rPr lang="en-US" dirty="0"/>
              <a:t>void f (struct foo foo1) {</a:t>
            </a:r>
          </a:p>
          <a:p>
            <a:pPr lvl="1"/>
            <a:r>
              <a:rPr lang="en-US" dirty="0"/>
              <a:t>struct foo f2;</a:t>
            </a:r>
          </a:p>
          <a:p>
            <a:pPr lvl="1"/>
            <a:r>
              <a:rPr lang="en-US" dirty="0"/>
              <a:t>struct foo *f3=malloc (</a:t>
            </a:r>
            <a:r>
              <a:rPr lang="en-US" dirty="0" err="1"/>
              <a:t>sizeof</a:t>
            </a:r>
            <a:r>
              <a:rPr lang="en-US" dirty="0"/>
              <a:t> (struct foo));</a:t>
            </a:r>
          </a:p>
          <a:p>
            <a:pPr lvl="1"/>
            <a:r>
              <a:rPr lang="en-US" dirty="0"/>
              <a:t>…</a:t>
            </a:r>
          </a:p>
          <a:p>
            <a:pPr lvl="1"/>
            <a:r>
              <a:rPr lang="en-US" dirty="0"/>
              <a:t>free (f3)</a:t>
            </a:r>
          </a:p>
          <a:p>
            <a:r>
              <a:rPr lang="en-US" dirty="0"/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8A99F5-D149-FDB5-E366-7251AA2A6960}"/>
              </a:ext>
            </a:extLst>
          </p:cNvPr>
          <p:cNvSpPr txBox="1"/>
          <p:nvPr/>
        </p:nvSpPr>
        <p:spPr>
          <a:xfrm>
            <a:off x="5747454" y="1174596"/>
            <a:ext cx="17546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allocated on the stack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A04AD1A-2476-8DBD-9284-747288268DBA}"/>
              </a:ext>
            </a:extLst>
          </p:cNvPr>
          <p:cNvSpPr/>
          <p:nvPr/>
        </p:nvSpPr>
        <p:spPr>
          <a:xfrm>
            <a:off x="4114798" y="1075411"/>
            <a:ext cx="2088292" cy="670438"/>
          </a:xfrm>
          <a:custGeom>
            <a:avLst/>
            <a:gdLst>
              <a:gd name="connsiteX0" fmla="*/ 2088292 w 2088292"/>
              <a:gd name="connsiteY0" fmla="*/ 176168 h 670438"/>
              <a:gd name="connsiteX1" fmla="*/ 976184 w 2088292"/>
              <a:gd name="connsiteY1" fmla="*/ 27887 h 670438"/>
              <a:gd name="connsiteX2" fmla="*/ 0 w 2088292"/>
              <a:gd name="connsiteY2" fmla="*/ 670438 h 670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88292" h="670438">
                <a:moveTo>
                  <a:pt x="2088292" y="176168"/>
                </a:moveTo>
                <a:cubicBezTo>
                  <a:pt x="1706262" y="60838"/>
                  <a:pt x="1324233" y="-54491"/>
                  <a:pt x="976184" y="27887"/>
                </a:cubicBezTo>
                <a:cubicBezTo>
                  <a:pt x="628135" y="110265"/>
                  <a:pt x="314067" y="390351"/>
                  <a:pt x="0" y="670438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6EE1152-1033-7BC6-E498-1C5A4FC9F25A}"/>
              </a:ext>
            </a:extLst>
          </p:cNvPr>
          <p:cNvSpPr/>
          <p:nvPr/>
        </p:nvSpPr>
        <p:spPr>
          <a:xfrm>
            <a:off x="3744096" y="1399860"/>
            <a:ext cx="2669059" cy="862288"/>
          </a:xfrm>
          <a:custGeom>
            <a:avLst/>
            <a:gdLst>
              <a:gd name="connsiteX0" fmla="*/ 2669059 w 2669059"/>
              <a:gd name="connsiteY0" fmla="*/ 0 h 862288"/>
              <a:gd name="connsiteX1" fmla="*/ 1421027 w 2669059"/>
              <a:gd name="connsiteY1" fmla="*/ 741405 h 862288"/>
              <a:gd name="connsiteX2" fmla="*/ 0 w 2669059"/>
              <a:gd name="connsiteY2" fmla="*/ 852616 h 862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9059" h="862288">
                <a:moveTo>
                  <a:pt x="2669059" y="0"/>
                </a:moveTo>
                <a:cubicBezTo>
                  <a:pt x="2267464" y="299651"/>
                  <a:pt x="1865870" y="599302"/>
                  <a:pt x="1421027" y="741405"/>
                </a:cubicBezTo>
                <a:cubicBezTo>
                  <a:pt x="976184" y="883508"/>
                  <a:pt x="488092" y="868062"/>
                  <a:pt x="0" y="852616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FB9BF6-D33D-D82F-568F-ADF49DA32E90}"/>
              </a:ext>
            </a:extLst>
          </p:cNvPr>
          <p:cNvSpPr txBox="1"/>
          <p:nvPr/>
        </p:nvSpPr>
        <p:spPr>
          <a:xfrm>
            <a:off x="6330777" y="3057800"/>
            <a:ext cx="17546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allocated on the heap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02489A60-1756-4802-10D0-E58152A65C0D}"/>
              </a:ext>
            </a:extLst>
          </p:cNvPr>
          <p:cNvSpPr/>
          <p:nvPr/>
        </p:nvSpPr>
        <p:spPr>
          <a:xfrm>
            <a:off x="3657598" y="2857957"/>
            <a:ext cx="2669059" cy="685912"/>
          </a:xfrm>
          <a:custGeom>
            <a:avLst/>
            <a:gdLst>
              <a:gd name="connsiteX0" fmla="*/ 2458995 w 2458995"/>
              <a:gd name="connsiteY0" fmla="*/ 877330 h 877330"/>
              <a:gd name="connsiteX1" fmla="*/ 0 w 2458995"/>
              <a:gd name="connsiteY1" fmla="*/ 0 h 877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58995" h="877330">
                <a:moveTo>
                  <a:pt x="2458995" y="877330"/>
                </a:moveTo>
                <a:lnTo>
                  <a:pt x="0" y="0"/>
                </a:ln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3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 animBg="1"/>
      <p:bldP spid="14" grpId="0" animBg="1"/>
      <p:bldP spid="15" grpId="0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8A8F1-0A9C-19BA-C8F7-373E43C37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FreeRTOS</a:t>
            </a:r>
            <a:r>
              <a:rPr lang="en-US" dirty="0"/>
              <a:t> and the heap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3F3EB-D7F6-71E8-0F35-BAB366E5B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Needing to allocate memory dynamically is very common in programming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can be dangerous in real-time embedded systems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silver bullets</a:t>
            </a:r>
          </a:p>
          <a:p>
            <a:r>
              <a:rPr lang="en-US" dirty="0" err="1"/>
              <a:t>FreeRTOS</a:t>
            </a:r>
            <a:r>
              <a:rPr lang="en-US" dirty="0"/>
              <a:t> offers multiple choices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heap use allowed after the scheduler starts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turn off the scheduler during </a:t>
            </a:r>
            <a:r>
              <a:rPr lang="en-US" i="1" dirty="0"/>
              <a:t>malloc</a:t>
            </a:r>
            <a:r>
              <a:rPr lang="en-US" dirty="0"/>
              <a:t>(), </a:t>
            </a:r>
            <a:r>
              <a:rPr lang="en-US" i="1" dirty="0"/>
              <a:t>free</a:t>
            </a:r>
            <a:r>
              <a:rPr lang="en-US" dirty="0"/>
              <a:t>()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incremental garbage collection (coalesce blocks when they are freed)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FBD9ED-2C41-A1A0-B4D6-D992E583F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097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8A8F1-0A9C-19BA-C8F7-373E43C37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3F3EB-D7F6-71E8-0F35-BAB366E5B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FreeRTOS</a:t>
            </a:r>
            <a:r>
              <a:rPr lang="en-US" dirty="0"/>
              <a:t> offers multiple choices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heap use allowed after the scheduler starts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turn off the scheduler during </a:t>
            </a:r>
            <a:r>
              <a:rPr lang="en-US" i="1" dirty="0"/>
              <a:t>malloc</a:t>
            </a:r>
            <a:r>
              <a:rPr lang="en-US" dirty="0"/>
              <a:t>(), </a:t>
            </a:r>
            <a:r>
              <a:rPr lang="en-US" i="1" dirty="0"/>
              <a:t>free</a:t>
            </a:r>
            <a:r>
              <a:rPr lang="en-US" dirty="0"/>
              <a:t>()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incremental garbage collection (coalesce blocks when they are freed)</a:t>
            </a:r>
          </a:p>
          <a:p>
            <a:pPr>
              <a:spcBef>
                <a:spcPts val="600"/>
              </a:spcBef>
            </a:pPr>
            <a:r>
              <a:rPr lang="en-US" dirty="0"/>
              <a:t>For each of the above options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Which issue does it fix, and at what cost?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Allocating/freeing storage on the heap can incur garbage collection: unpredictably slow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The heap uses malloc()/free(), which can break if interrupted &amp; re-called</a:t>
            </a:r>
          </a:p>
          <a:p>
            <a:pPr lvl="1"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FBD9ED-2C41-A1A0-B4D6-D992E583F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672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0D9FA-0586-FDFE-E6BF-E87F4ACC3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vs.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245D7-E689-DCF8-B5A3-C33F7779F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69767"/>
            <a:ext cx="7772400" cy="4568881"/>
          </a:xfrm>
        </p:spPr>
        <p:txBody>
          <a:bodyPr/>
          <a:lstStyle/>
          <a:p>
            <a:r>
              <a:rPr lang="en-US" dirty="0"/>
              <a:t>Anyone have any pros/cons of C/C++ vs Python?</a:t>
            </a:r>
          </a:p>
          <a:p>
            <a:pPr lvl="1">
              <a:spcBef>
                <a:spcPts val="0"/>
              </a:spcBef>
            </a:pPr>
            <a:r>
              <a:rPr lang="en-US" dirty="0"/>
              <a:t>Python may have faster time to market</a:t>
            </a:r>
          </a:p>
          <a:p>
            <a:pPr lvl="1">
              <a:spcBef>
                <a:spcPts val="0"/>
              </a:spcBef>
            </a:pPr>
            <a:r>
              <a:rPr lang="en-US" dirty="0"/>
              <a:t>C/C++ are compiled and Python is interpreted</a:t>
            </a:r>
          </a:p>
          <a:p>
            <a:pPr lvl="1">
              <a:spcBef>
                <a:spcPts val="0"/>
              </a:spcBef>
            </a:pPr>
            <a:r>
              <a:rPr lang="en-US" dirty="0"/>
              <a:t>Python does tons of memory allocation on the heap, with automatic garbage collection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What types of applications might </a:t>
            </a:r>
            <a:r>
              <a:rPr lang="en-US" dirty="0" err="1"/>
              <a:t>MicroPython</a:t>
            </a:r>
            <a:r>
              <a:rPr lang="en-US" dirty="0"/>
              <a:t> be acceptable for?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 speed-critical</a:t>
            </a:r>
          </a:p>
          <a:p>
            <a:pPr lvl="1">
              <a:spcBef>
                <a:spcPts val="0"/>
              </a:spcBef>
            </a:pPr>
            <a:r>
              <a:rPr lang="en-US" dirty="0"/>
              <a:t>Only one thread, or it’s OK to disable thread switches during any memory op (i.e., no fast responses needed)</a:t>
            </a:r>
          </a:p>
          <a:p>
            <a:pPr lvl="1">
              <a:spcBef>
                <a:spcPts val="0"/>
              </a:spcBef>
            </a:pPr>
            <a:r>
              <a:rPr lang="en-US" dirty="0"/>
              <a:t>Example: point of care 10-minute test (ellume.com)</a:t>
            </a:r>
          </a:p>
          <a:p>
            <a:pPr lvl="1"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2204EB-0B9C-9C43-E96F-58619FC78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22542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5544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ADCB9-7BBB-4F95-9193-BDDB11BB2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we’ll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69025-5823-4817-BE11-8016F4C32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topics:</a:t>
            </a:r>
          </a:p>
          <a:p>
            <a:pPr lvl="1"/>
            <a:r>
              <a:rPr lang="en-US" dirty="0"/>
              <a:t>C vs. Python</a:t>
            </a:r>
          </a:p>
          <a:p>
            <a:pPr lvl="1"/>
            <a:r>
              <a:rPr lang="en-US" dirty="0"/>
              <a:t>Heap and the stack</a:t>
            </a:r>
          </a:p>
          <a:p>
            <a:pPr lvl="1"/>
            <a:r>
              <a:rPr lang="en-US" dirty="0"/>
              <a:t>C vs. C++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39BC9F-897A-48C7-9B14-F90EE3566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Grodstein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8D8E2F6-DDCE-D72B-6065-754CA9A4A7C9}"/>
              </a:ext>
            </a:extLst>
          </p:cNvPr>
          <p:cNvSpPr/>
          <p:nvPr/>
        </p:nvSpPr>
        <p:spPr>
          <a:xfrm>
            <a:off x="1435510" y="3067665"/>
            <a:ext cx="1612490" cy="491612"/>
          </a:xfrm>
          <a:prstGeom prst="round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90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19323-22E2-262B-9CD4-58352E953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vs.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BD574-3773-11C2-64E1-DFB23EB38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our Feb 2023 poll? 52% C, 18% C++</a:t>
            </a:r>
          </a:p>
          <a:p>
            <a:r>
              <a:rPr lang="en-US" dirty="0"/>
              <a:t>What are some pros/cons of C vs. C++?</a:t>
            </a:r>
          </a:p>
          <a:p>
            <a:pPr lvl="1">
              <a:spcBef>
                <a:spcPts val="0"/>
              </a:spcBef>
            </a:pPr>
            <a:r>
              <a:rPr lang="en-US" dirty="0"/>
              <a:t>Big pro of C++ is that it’s more object oriented</a:t>
            </a:r>
          </a:p>
          <a:p>
            <a:pPr lvl="1">
              <a:spcBef>
                <a:spcPts val="0"/>
              </a:spcBef>
            </a:pPr>
            <a:r>
              <a:rPr lang="en-US" dirty="0"/>
              <a:t>Usually that’s a big advantage</a:t>
            </a:r>
          </a:p>
          <a:p>
            <a:pPr lvl="1">
              <a:spcBef>
                <a:spcPts val="0"/>
              </a:spcBef>
            </a:pPr>
            <a:r>
              <a:rPr lang="en-US" dirty="0"/>
              <a:t>Zen of embedded: the biggest strength of C++ is also its biggest weakness</a:t>
            </a:r>
          </a:p>
          <a:p>
            <a:r>
              <a:rPr lang="en-US" dirty="0"/>
              <a:t>C++ tends to create objects on the heap behind your back</a:t>
            </a:r>
          </a:p>
          <a:p>
            <a:pPr lvl="1"/>
            <a:r>
              <a:rPr lang="en-US" dirty="0"/>
              <a:t>Any obvious examples?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32AB5E-37D6-0430-A854-7A2599045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15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64019-C357-AFD7-C4EF-4F4143D6D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3C7A9-550E-53E5-C45C-3BB22A207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236133"/>
          </a:xfrm>
        </p:spPr>
        <p:txBody>
          <a:bodyPr/>
          <a:lstStyle/>
          <a:p>
            <a:r>
              <a:rPr lang="en-US" dirty="0"/>
              <a:t>A bit of functionality in C and C++</a:t>
            </a:r>
          </a:p>
          <a:p>
            <a:r>
              <a:rPr lang="en-US" dirty="0"/>
              <a:t>void foo() {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A66324-268F-DFAB-9FB1-58B9B2DC9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28F9EB-6872-C983-BF9F-D3FD5FCB2540}"/>
              </a:ext>
            </a:extLst>
          </p:cNvPr>
          <p:cNvSpPr txBox="1"/>
          <p:nvPr/>
        </p:nvSpPr>
        <p:spPr>
          <a:xfrm>
            <a:off x="685800" y="3002844"/>
            <a:ext cx="30169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void </a:t>
            </a:r>
            <a:r>
              <a:rPr lang="en-US" dirty="0" err="1"/>
              <a:t>foo_C</a:t>
            </a:r>
            <a:r>
              <a:rPr lang="en-US" dirty="0"/>
              <a:t>() {</a:t>
            </a:r>
          </a:p>
          <a:p>
            <a:pPr lvl="1"/>
            <a:r>
              <a:rPr lang="en-US" dirty="0"/>
              <a:t>int </a:t>
            </a:r>
            <a:r>
              <a:rPr lang="en-US" dirty="0" err="1"/>
              <a:t>i</a:t>
            </a:r>
            <a:r>
              <a:rPr lang="en-US" dirty="0"/>
              <a:t>[4]={0,1,2,3};</a:t>
            </a:r>
          </a:p>
          <a:p>
            <a:pPr lvl="1"/>
            <a:r>
              <a:rPr lang="en-US" dirty="0"/>
              <a:t>stuff…;</a:t>
            </a:r>
          </a:p>
          <a:p>
            <a:r>
              <a:rPr lang="en-US" dirty="0"/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4CB049-78A2-7BF2-4707-0B2BB2807FCF}"/>
              </a:ext>
            </a:extLst>
          </p:cNvPr>
          <p:cNvSpPr txBox="1"/>
          <p:nvPr/>
        </p:nvSpPr>
        <p:spPr>
          <a:xfrm>
            <a:off x="4292602" y="2974620"/>
            <a:ext cx="41655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void </a:t>
            </a:r>
            <a:r>
              <a:rPr lang="en-US" dirty="0" err="1"/>
              <a:t>foo_CPP</a:t>
            </a:r>
            <a:r>
              <a:rPr lang="en-US" dirty="0"/>
              <a:t>() {</a:t>
            </a:r>
          </a:p>
          <a:p>
            <a:pPr lvl="1"/>
            <a:r>
              <a:rPr lang="en-US" dirty="0"/>
              <a:t>vector&lt;int&gt; </a:t>
            </a:r>
            <a:r>
              <a:rPr lang="en-US" dirty="0" err="1"/>
              <a:t>i</a:t>
            </a:r>
            <a:r>
              <a:rPr lang="en-US" dirty="0"/>
              <a:t> {0,1,2,3};</a:t>
            </a:r>
          </a:p>
          <a:p>
            <a:pPr lvl="1"/>
            <a:r>
              <a:rPr lang="en-US" dirty="0"/>
              <a:t>stuff…;</a:t>
            </a:r>
          </a:p>
          <a:p>
            <a:r>
              <a:rPr lang="en-US" dirty="0"/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C3DEFC-AA66-0D62-D70C-94F924417830}"/>
              </a:ext>
            </a:extLst>
          </p:cNvPr>
          <p:cNvSpPr txBox="1"/>
          <p:nvPr/>
        </p:nvSpPr>
        <p:spPr>
          <a:xfrm>
            <a:off x="1399823" y="5170311"/>
            <a:ext cx="4854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 the stack and heap in each case</a:t>
            </a:r>
          </a:p>
        </p:txBody>
      </p:sp>
    </p:spTree>
    <p:extLst>
      <p:ext uri="{BB962C8B-B14F-4D97-AF65-F5344CB8AC3E}">
        <p14:creationId xmlns:p14="http://schemas.microsoft.com/office/powerpoint/2010/main" val="3430423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ADCB9-7BBB-4F95-9193-BDDB11BB2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we’ll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69025-5823-4817-BE11-8016F4C32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topics:</a:t>
            </a:r>
          </a:p>
          <a:p>
            <a:pPr lvl="1"/>
            <a:r>
              <a:rPr lang="en-US" dirty="0"/>
              <a:t>C vs. Python</a:t>
            </a:r>
          </a:p>
          <a:p>
            <a:pPr lvl="1"/>
            <a:r>
              <a:rPr lang="en-US" dirty="0"/>
              <a:t>Heap and the stack</a:t>
            </a:r>
          </a:p>
          <a:p>
            <a:pPr lvl="1"/>
            <a:r>
              <a:rPr lang="en-US" dirty="0"/>
              <a:t>C vs. C++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39BC9F-897A-48C7-9B14-F90EE3566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197713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C4F29-6367-57E9-55B4-2C508E4C8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FAAB9-B140-4FD1-8719-EF93AA959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embedded world, speed is money</a:t>
            </a:r>
          </a:p>
          <a:p>
            <a:pPr lvl="1"/>
            <a:r>
              <a:rPr lang="en-US" dirty="0"/>
              <a:t>But so is time to market</a:t>
            </a:r>
          </a:p>
          <a:p>
            <a:r>
              <a:rPr lang="en-US" dirty="0"/>
              <a:t>The heap is slow (garbage collection)</a:t>
            </a:r>
          </a:p>
          <a:p>
            <a:r>
              <a:rPr lang="en-US" dirty="0"/>
              <a:t>The heap is dangerous (usually not reentrant)</a:t>
            </a:r>
          </a:p>
          <a:p>
            <a:r>
              <a:rPr lang="en-US" dirty="0"/>
              <a:t>Python does most everything on the heap, with unpredictable garbage collection</a:t>
            </a:r>
          </a:p>
          <a:p>
            <a:r>
              <a:rPr lang="en-US" dirty="0"/>
              <a:t>C++ promotes encapsulation, which often means behind-your-back use of the heap</a:t>
            </a:r>
          </a:p>
          <a:p>
            <a:r>
              <a:rPr lang="en-US" dirty="0"/>
              <a:t>Interrupts happen frequently – </a:t>
            </a:r>
            <a:r>
              <a:rPr lang="en-US"/>
              <a:t>must make them fast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413867-EC68-C6C6-0FBA-D7ADCD5F8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55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764AC-3D0E-EAAF-19AD-DB6469CFA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many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08B66-0125-9B09-588B-AEA0950CF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65111"/>
            <a:ext cx="7772400" cy="4419600"/>
          </a:xfrm>
        </p:spPr>
        <p:txBody>
          <a:bodyPr/>
          <a:lstStyle/>
          <a:p>
            <a:r>
              <a:rPr lang="en-US" dirty="0"/>
              <a:t>Today’s issue: what language do we write programs in?</a:t>
            </a:r>
          </a:p>
          <a:p>
            <a:r>
              <a:rPr lang="en-US" dirty="0"/>
              <a:t>What’s your favorite language?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5E6BE1-A19D-F2E2-86B7-142B70086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03C163-678A-7BA5-0718-E3B93609962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372" t="16548" r="-741" b="22197"/>
          <a:stretch/>
        </p:blipFill>
        <p:spPr>
          <a:xfrm>
            <a:off x="821266" y="3429000"/>
            <a:ext cx="4605868" cy="26246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465B18A-1DDE-C98C-3F2E-E9EC443AFBA6}"/>
              </a:ext>
            </a:extLst>
          </p:cNvPr>
          <p:cNvSpPr txBox="1"/>
          <p:nvPr/>
        </p:nvSpPr>
        <p:spPr>
          <a:xfrm>
            <a:off x="3183466" y="4478867"/>
            <a:ext cx="3036711" cy="1200329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Your current project is programmed mostly in…</a:t>
            </a:r>
          </a:p>
        </p:txBody>
      </p:sp>
    </p:spTree>
    <p:extLst>
      <p:ext uri="{BB962C8B-B14F-4D97-AF65-F5344CB8AC3E}">
        <p14:creationId xmlns:p14="http://schemas.microsoft.com/office/powerpoint/2010/main" val="320999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0F604-C6B3-84E9-CF24-9C19C1D7E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MicroPython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81D0D-4FDF-36EF-82FB-1CD456744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MicroPython</a:t>
            </a:r>
            <a:r>
              <a:rPr lang="en-US" dirty="0"/>
              <a:t>?</a:t>
            </a:r>
          </a:p>
          <a:p>
            <a:pPr lvl="1">
              <a:spcBef>
                <a:spcPts val="0"/>
              </a:spcBef>
            </a:pPr>
            <a:r>
              <a:rPr lang="en-US" dirty="0"/>
              <a:t>“Mostly” Python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Subset, so the interpreter fits into flash</a:t>
            </a:r>
          </a:p>
          <a:p>
            <a:pPr lvl="1">
              <a:spcBef>
                <a:spcPts val="0"/>
              </a:spcBef>
            </a:pPr>
            <a:r>
              <a:rPr lang="en-US" dirty="0"/>
              <a:t>Supports 32-bit integers</a:t>
            </a:r>
          </a:p>
          <a:p>
            <a:pPr lvl="1">
              <a:spcBef>
                <a:spcPts val="0"/>
              </a:spcBef>
            </a:pPr>
            <a:r>
              <a:rPr lang="en-US" dirty="0"/>
              <a:t>Classes for “most” STM32F4 peripheral functionality</a:t>
            </a:r>
          </a:p>
          <a:p>
            <a:pPr lvl="1">
              <a:spcBef>
                <a:spcPts val="0"/>
              </a:spcBef>
            </a:pPr>
            <a:r>
              <a:rPr lang="en-US" dirty="0"/>
              <a:t>Supports interrupts easily</a:t>
            </a:r>
          </a:p>
          <a:p>
            <a:r>
              <a:rPr lang="en-US" dirty="0"/>
              <a:t>Original plan for this course</a:t>
            </a:r>
          </a:p>
          <a:p>
            <a:pPr lvl="1">
              <a:spcBef>
                <a:spcPts val="0"/>
              </a:spcBef>
            </a:pPr>
            <a:r>
              <a:rPr lang="en-US" dirty="0"/>
              <a:t>Teach it in </a:t>
            </a:r>
            <a:r>
              <a:rPr lang="en-US" dirty="0" err="1"/>
              <a:t>MicroPython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Gave up on that plan during course development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Time to dive into why…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F7F9D5-44FA-420F-81B1-3D3097036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28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0D9FA-0586-FDFE-E6BF-E87F4ACC3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vs.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245D7-E689-DCF8-B5A3-C33F7779F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69768"/>
            <a:ext cx="7772400" cy="1622854"/>
          </a:xfrm>
        </p:spPr>
        <p:txBody>
          <a:bodyPr/>
          <a:lstStyle/>
          <a:p>
            <a:r>
              <a:rPr lang="en-US" dirty="0"/>
              <a:t>Anyone have any pros/cons of C/C++ vs Python?</a:t>
            </a:r>
          </a:p>
          <a:p>
            <a:pPr lvl="1">
              <a:spcBef>
                <a:spcPts val="0"/>
              </a:spcBef>
            </a:pPr>
            <a:r>
              <a:rPr lang="en-US" dirty="0"/>
              <a:t>Python may have faster time to market</a:t>
            </a:r>
          </a:p>
          <a:p>
            <a:pPr lvl="1">
              <a:spcBef>
                <a:spcPts val="0"/>
              </a:spcBef>
            </a:pPr>
            <a:r>
              <a:rPr lang="en-US" dirty="0"/>
              <a:t>C/C++ are compiled and Python is interpreted</a:t>
            </a:r>
          </a:p>
          <a:p>
            <a:pPr lvl="1">
              <a:spcBef>
                <a:spcPts val="0"/>
              </a:spcBef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2204EB-0B9C-9C43-E96F-58619FC78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22542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EE 193 Joel Grodstein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37623BE-9969-AC4D-F9D4-4956DE1B95CB}"/>
              </a:ext>
            </a:extLst>
          </p:cNvPr>
          <p:cNvGrpSpPr/>
          <p:nvPr/>
        </p:nvGrpSpPr>
        <p:grpSpPr>
          <a:xfrm>
            <a:off x="1608659" y="2536251"/>
            <a:ext cx="1563514" cy="1957445"/>
            <a:chOff x="1608659" y="3419767"/>
            <a:chExt cx="1563514" cy="195744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5948788-185C-23E2-F6C5-A3F8681C010B}"/>
                </a:ext>
              </a:extLst>
            </p:cNvPr>
            <p:cNvSpPr txBox="1"/>
            <p:nvPr/>
          </p:nvSpPr>
          <p:spPr>
            <a:xfrm>
              <a:off x="1707439" y="4159192"/>
              <a:ext cx="1365955" cy="461665"/>
            </a:xfrm>
            <a:prstGeom prst="rect">
              <a:avLst/>
            </a:prstGeom>
            <a:noFill/>
            <a:ln w="22225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compiler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482C497-49EB-A7F0-C48E-5F2AD03E7C90}"/>
                </a:ext>
              </a:extLst>
            </p:cNvPr>
            <p:cNvSpPr txBox="1"/>
            <p:nvPr/>
          </p:nvSpPr>
          <p:spPr>
            <a:xfrm>
              <a:off x="1707439" y="4915547"/>
              <a:ext cx="13659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x86 code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68AB3E3-82AB-6E8E-4631-44BC644AF604}"/>
                </a:ext>
              </a:extLst>
            </p:cNvPr>
            <p:cNvSpPr txBox="1"/>
            <p:nvPr/>
          </p:nvSpPr>
          <p:spPr>
            <a:xfrm>
              <a:off x="1608659" y="3419767"/>
              <a:ext cx="15635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 program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AB87AB8D-819B-7292-6F8A-9E357BEAA3D7}"/>
                </a:ext>
              </a:extLst>
            </p:cNvPr>
            <p:cNvCxnSpPr>
              <a:cxnSpLocks/>
            </p:cNvCxnSpPr>
            <p:nvPr/>
          </p:nvCxnSpPr>
          <p:spPr>
            <a:xfrm>
              <a:off x="2390416" y="4620857"/>
              <a:ext cx="0" cy="29469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3DFED2A1-A45A-B597-5A11-A1380D6F6E51}"/>
                </a:ext>
              </a:extLst>
            </p:cNvPr>
            <p:cNvCxnSpPr>
              <a:cxnSpLocks/>
            </p:cNvCxnSpPr>
            <p:nvPr/>
          </p:nvCxnSpPr>
          <p:spPr>
            <a:xfrm>
              <a:off x="2390416" y="3870145"/>
              <a:ext cx="0" cy="29469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1554C3E-F229-2C06-E328-3CD676F0BFC8}"/>
              </a:ext>
            </a:extLst>
          </p:cNvPr>
          <p:cNvGrpSpPr/>
          <p:nvPr/>
        </p:nvGrpSpPr>
        <p:grpSpPr>
          <a:xfrm>
            <a:off x="5130344" y="2536251"/>
            <a:ext cx="2431987" cy="1957445"/>
            <a:chOff x="5130344" y="3234415"/>
            <a:chExt cx="2431987" cy="195744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DCC1807-F2F3-CDF1-2D7D-85F5B3FB92A6}"/>
                </a:ext>
              </a:extLst>
            </p:cNvPr>
            <p:cNvSpPr txBox="1"/>
            <p:nvPr/>
          </p:nvSpPr>
          <p:spPr>
            <a:xfrm>
              <a:off x="5396705" y="3973840"/>
              <a:ext cx="1899265" cy="461665"/>
            </a:xfrm>
            <a:prstGeom prst="rect">
              <a:avLst/>
            </a:prstGeom>
            <a:noFill/>
            <a:ln w="22225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JIT compiler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6FCF832-73F5-8645-AAE7-4363FEC1A074}"/>
                </a:ext>
              </a:extLst>
            </p:cNvPr>
            <p:cNvSpPr txBox="1"/>
            <p:nvPr/>
          </p:nvSpPr>
          <p:spPr>
            <a:xfrm>
              <a:off x="5186024" y="4730195"/>
              <a:ext cx="23206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Python bytecode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A22BCB2-923A-9238-2D4B-2FD0F6E08547}"/>
                </a:ext>
              </a:extLst>
            </p:cNvPr>
            <p:cNvSpPr txBox="1"/>
            <p:nvPr/>
          </p:nvSpPr>
          <p:spPr>
            <a:xfrm>
              <a:off x="5130344" y="3234415"/>
              <a:ext cx="24319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Python program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7263C5F4-82BF-E957-1B84-A35D3E4B078B}"/>
                </a:ext>
              </a:extLst>
            </p:cNvPr>
            <p:cNvCxnSpPr>
              <a:cxnSpLocks/>
            </p:cNvCxnSpPr>
            <p:nvPr/>
          </p:nvCxnSpPr>
          <p:spPr>
            <a:xfrm>
              <a:off x="6346337" y="4435505"/>
              <a:ext cx="0" cy="29469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3109FE05-948F-CE7B-9FCB-DCB0FCE7B6D7}"/>
                </a:ext>
              </a:extLst>
            </p:cNvPr>
            <p:cNvCxnSpPr>
              <a:cxnSpLocks/>
            </p:cNvCxnSpPr>
            <p:nvPr/>
          </p:nvCxnSpPr>
          <p:spPr>
            <a:xfrm>
              <a:off x="6346337" y="3684793"/>
              <a:ext cx="0" cy="294690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0A32572-0B7B-ABC1-FE2A-D4A0CED7DAB7}"/>
              </a:ext>
            </a:extLst>
          </p:cNvPr>
          <p:cNvSpPr txBox="1">
            <a:spLocks/>
          </p:cNvSpPr>
          <p:nvPr/>
        </p:nvSpPr>
        <p:spPr bwMode="auto">
          <a:xfrm>
            <a:off x="689920" y="4485506"/>
            <a:ext cx="7772400" cy="1622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C has slow-</a:t>
            </a:r>
            <a:r>
              <a:rPr lang="en-US" kern="0" dirty="0" err="1"/>
              <a:t>ish</a:t>
            </a:r>
            <a:r>
              <a:rPr lang="en-US" kern="0" dirty="0"/>
              <a:t> compilation that generates very fast less-portable code</a:t>
            </a:r>
          </a:p>
          <a:p>
            <a:r>
              <a:rPr lang="en-US" kern="0" dirty="0"/>
              <a:t>Python has fast-</a:t>
            </a:r>
            <a:r>
              <a:rPr lang="en-US" kern="0" dirty="0" err="1"/>
              <a:t>ish</a:t>
            </a:r>
            <a:r>
              <a:rPr lang="en-US" kern="0" dirty="0"/>
              <a:t> compilation that generates slow but more portable code</a:t>
            </a:r>
          </a:p>
          <a:p>
            <a:pPr lvl="1">
              <a:spcBef>
                <a:spcPts val="0"/>
              </a:spcBef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31234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87637-9F52-B71B-6B8F-E6EA63E2A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care?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64E00-DE32-D89C-3C7F-FD626AD64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C/C++ will run much faster. How does that translate into money?</a:t>
            </a:r>
          </a:p>
          <a:p>
            <a:r>
              <a:rPr lang="en-US" dirty="0"/>
              <a:t>In the non-embedded world, many people prefer Python. Any reasons why?</a:t>
            </a:r>
          </a:p>
          <a:p>
            <a:pPr lvl="1"/>
            <a:r>
              <a:rPr lang="en-US" dirty="0"/>
              <a:t>Python can give you shorter time-to-market (large number of open-source libraries out there)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That’s money too!</a:t>
            </a:r>
          </a:p>
          <a:p>
            <a:r>
              <a:rPr lang="en-US" dirty="0"/>
              <a:t>Given the pros and cons, why do you think the vote is so lopsided?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1793F0-7CB2-AE40-4E6D-3446E3941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60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DC243-6548-723E-513F-F7171C5AB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81E92-F23E-F6EF-08D7-960A11241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a </a:t>
            </a:r>
            <a:r>
              <a:rPr lang="en-US" dirty="0" err="1"/>
              <a:t>PyBoard</a:t>
            </a:r>
            <a:r>
              <a:rPr lang="en-US" dirty="0"/>
              <a:t> demo and show how slow it is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A1C6CA-32D9-1480-8024-B0D7B1589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889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ADCB9-7BBB-4F95-9193-BDDB11BB2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we’ll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69025-5823-4817-BE11-8016F4C32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topics:</a:t>
            </a:r>
          </a:p>
          <a:p>
            <a:pPr lvl="1"/>
            <a:r>
              <a:rPr lang="en-US" dirty="0"/>
              <a:t>C vs. Python</a:t>
            </a:r>
          </a:p>
          <a:p>
            <a:pPr lvl="1"/>
            <a:r>
              <a:rPr lang="en-US" dirty="0"/>
              <a:t>Heap and the stack</a:t>
            </a:r>
          </a:p>
          <a:p>
            <a:pPr lvl="1"/>
            <a:r>
              <a:rPr lang="en-US" dirty="0"/>
              <a:t>C vs. C++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39BC9F-897A-48C7-9B14-F90EE3566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Grodstein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8128E3F-F37E-3568-4F59-C079B0164769}"/>
              </a:ext>
            </a:extLst>
          </p:cNvPr>
          <p:cNvSpPr/>
          <p:nvPr/>
        </p:nvSpPr>
        <p:spPr>
          <a:xfrm>
            <a:off x="1435510" y="2625213"/>
            <a:ext cx="2595716" cy="501445"/>
          </a:xfrm>
          <a:prstGeom prst="roundRect">
            <a:avLst/>
          </a:prstGeom>
          <a:noFill/>
          <a:ln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26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A9F9C-9AAB-2903-5FEB-E2BC0D40D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heap is evil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05557-B4A0-78BB-7983-5017D61B1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 alert – time for a refresher in CS</a:t>
            </a:r>
          </a:p>
          <a:p>
            <a:r>
              <a:rPr lang="en-US" dirty="0"/>
              <a:t>How many people have taken CS 40?</a:t>
            </a:r>
          </a:p>
          <a:p>
            <a:pPr lvl="1">
              <a:spcBef>
                <a:spcPts val="0"/>
              </a:spcBef>
            </a:pPr>
            <a:r>
              <a:rPr lang="en-US" dirty="0"/>
              <a:t>a really time-intensive course…</a:t>
            </a:r>
          </a:p>
          <a:p>
            <a:pPr lvl="1">
              <a:spcBef>
                <a:spcPts val="0"/>
              </a:spcBef>
            </a:pPr>
            <a:r>
              <a:rPr lang="en-US" dirty="0"/>
              <a:t>… but they teach what the heap &amp; stack are</a:t>
            </a:r>
          </a:p>
          <a:p>
            <a:r>
              <a:rPr lang="en-US" dirty="0"/>
              <a:t>It turns out we care about the heap &amp; stack</a:t>
            </a:r>
          </a:p>
          <a:p>
            <a:pPr lvl="1"/>
            <a:r>
              <a:rPr lang="en-US" dirty="0"/>
              <a:t>so time to pack pieces of CS 40 into 20 minutes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C00D0-25E6-E43B-5C08-478B8BA77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F90AF3F-A5C2-45A4-FE5C-D8EDA655DB8D}"/>
              </a:ext>
            </a:extLst>
          </p:cNvPr>
          <p:cNvGrpSpPr/>
          <p:nvPr/>
        </p:nvGrpSpPr>
        <p:grpSpPr>
          <a:xfrm>
            <a:off x="2940910" y="4254663"/>
            <a:ext cx="902044" cy="766638"/>
            <a:chOff x="2940910" y="4415303"/>
            <a:chExt cx="902044" cy="766638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9F71470-06FB-B762-82E3-92A0F4286910}"/>
                </a:ext>
              </a:extLst>
            </p:cNvPr>
            <p:cNvSpPr txBox="1"/>
            <p:nvPr/>
          </p:nvSpPr>
          <p:spPr>
            <a:xfrm>
              <a:off x="2940910" y="4720276"/>
              <a:ext cx="9020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/>
                <a:t>small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C5BB7475-BDAE-49D8-2718-90CF67262FD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79575" y="4415303"/>
              <a:ext cx="0" cy="461665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6930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2"/>
          </a:solidFill>
          <a:headEnd type="none" w="med" len="med"/>
          <a:tailEnd type="triangl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44359</TotalTime>
  <Words>1287</Words>
  <Application>Microsoft Office PowerPoint</Application>
  <PresentationFormat>On-screen Show (4:3)</PresentationFormat>
  <Paragraphs>179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Times New Roman</vt:lpstr>
      <vt:lpstr>Default Design</vt:lpstr>
      <vt:lpstr>EE 193 – Embedded Medical Devices</vt:lpstr>
      <vt:lpstr>What we’ll cover</vt:lpstr>
      <vt:lpstr>So many languages</vt:lpstr>
      <vt:lpstr>MicroPython</vt:lpstr>
      <vt:lpstr>C vs. Python</vt:lpstr>
      <vt:lpstr>Why do we care?</vt:lpstr>
      <vt:lpstr>PowerPoint Presentation</vt:lpstr>
      <vt:lpstr>What we’ll cover</vt:lpstr>
      <vt:lpstr>The heap is evil</vt:lpstr>
      <vt:lpstr>Reentrant code</vt:lpstr>
      <vt:lpstr>Stack example</vt:lpstr>
      <vt:lpstr>Heap example</vt:lpstr>
      <vt:lpstr>Heap vs. stack – recap</vt:lpstr>
      <vt:lpstr>FreeRTOS and the heap</vt:lpstr>
      <vt:lpstr>Class exercise</vt:lpstr>
      <vt:lpstr>C vs. Python</vt:lpstr>
      <vt:lpstr>What we’ll cover</vt:lpstr>
      <vt:lpstr>C vs. C++</vt:lpstr>
      <vt:lpstr>Arrays</vt:lpstr>
      <vt:lpstr>Summary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with biological parts</dc:title>
  <dc:creator>JoelG</dc:creator>
  <cp:lastModifiedBy>Grodstein, Joel</cp:lastModifiedBy>
  <cp:revision>1399</cp:revision>
  <cp:lastPrinted>2005-02-07T17:53:54Z</cp:lastPrinted>
  <dcterms:created xsi:type="dcterms:W3CDTF">2002-09-07T18:50:54Z</dcterms:created>
  <dcterms:modified xsi:type="dcterms:W3CDTF">2023-08-11T15:36:07Z</dcterms:modified>
</cp:coreProperties>
</file>