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28" r:id="rId2"/>
    <p:sldId id="329" r:id="rId3"/>
    <p:sldId id="330" r:id="rId4"/>
    <p:sldId id="331" r:id="rId5"/>
    <p:sldId id="332" r:id="rId6"/>
    <p:sldId id="363" r:id="rId7"/>
    <p:sldId id="360" r:id="rId8"/>
    <p:sldId id="340" r:id="rId9"/>
    <p:sldId id="341" r:id="rId10"/>
    <p:sldId id="342" r:id="rId11"/>
    <p:sldId id="343" r:id="rId12"/>
    <p:sldId id="361" r:id="rId13"/>
    <p:sldId id="344" r:id="rId14"/>
    <p:sldId id="336" r:id="rId15"/>
    <p:sldId id="337" r:id="rId16"/>
    <p:sldId id="338" r:id="rId17"/>
    <p:sldId id="345" r:id="rId18"/>
    <p:sldId id="346" r:id="rId19"/>
    <p:sldId id="347" r:id="rId20"/>
    <p:sldId id="362" r:id="rId21"/>
    <p:sldId id="348" r:id="rId22"/>
    <p:sldId id="349" r:id="rId23"/>
    <p:sldId id="351" r:id="rId24"/>
    <p:sldId id="352" r:id="rId25"/>
    <p:sldId id="353" r:id="rId26"/>
    <p:sldId id="354" r:id="rId27"/>
    <p:sldId id="355" r:id="rId28"/>
    <p:sldId id="356" r:id="rId29"/>
    <p:sldId id="357" r:id="rId30"/>
    <p:sldId id="358" r:id="rId31"/>
    <p:sldId id="359" r:id="rId32"/>
    <p:sldId id="364" r:id="rId33"/>
    <p:sldId id="367" r:id="rId34"/>
    <p:sldId id="371" r:id="rId35"/>
    <p:sldId id="370" r:id="rId36"/>
    <p:sldId id="369" r:id="rId37"/>
    <p:sldId id="368" r:id="rId38"/>
    <p:sldId id="365" r:id="rId39"/>
    <p:sldId id="366" r:id="rId40"/>
  </p:sldIdLst>
  <p:sldSz cx="9144000" cy="6858000" type="screen4x3"/>
  <p:notesSz cx="9601200" cy="7315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02658ED4-02B7-407F-B04E-0B16F0BB8C04}">
          <p14:sldIdLst>
            <p14:sldId id="328"/>
            <p14:sldId id="329"/>
            <p14:sldId id="330"/>
            <p14:sldId id="331"/>
            <p14:sldId id="332"/>
            <p14:sldId id="363"/>
            <p14:sldId id="360"/>
            <p14:sldId id="340"/>
            <p14:sldId id="341"/>
            <p14:sldId id="342"/>
            <p14:sldId id="343"/>
            <p14:sldId id="361"/>
            <p14:sldId id="344"/>
            <p14:sldId id="336"/>
            <p14:sldId id="337"/>
            <p14:sldId id="338"/>
            <p14:sldId id="345"/>
            <p14:sldId id="346"/>
            <p14:sldId id="347"/>
            <p14:sldId id="362"/>
            <p14:sldId id="348"/>
            <p14:sldId id="349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4"/>
            <p14:sldId id="367"/>
            <p14:sldId id="371"/>
            <p14:sldId id="370"/>
            <p14:sldId id="369"/>
            <p14:sldId id="368"/>
            <p14:sldId id="365"/>
            <p14:sldId id="3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1B283"/>
    <a:srgbClr val="006600"/>
    <a:srgbClr val="008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74498" autoAdjust="0"/>
  </p:normalViewPr>
  <p:slideViewPr>
    <p:cSldViewPr snapToGrid="0">
      <p:cViewPr varScale="1">
        <p:scale>
          <a:sx n="68" d="100"/>
          <a:sy n="68" d="100"/>
        </p:scale>
        <p:origin x="120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-67"/>
    </p:cViewPr>
  </p:sorterViewPr>
  <p:gridSpacing cx="38100" cy="3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937" cy="364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4" tIns="48305" rIns="96604" bIns="48305" numCol="1" anchor="t" anchorCtr="0" compatLnSpc="1">
            <a:prstTxWarp prst="textNoShape">
              <a:avLst/>
            </a:prstTxWarp>
          </a:bodyPr>
          <a:lstStyle>
            <a:lvl1pPr defTabSz="966842"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265" y="0"/>
            <a:ext cx="4160936" cy="364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4" tIns="48305" rIns="96604" bIns="48305" numCol="1" anchor="t" anchorCtr="0" compatLnSpc="1">
            <a:prstTxWarp prst="textNoShape">
              <a:avLst/>
            </a:prstTxWarp>
          </a:bodyPr>
          <a:lstStyle>
            <a:lvl1pPr algn="r" defTabSz="966842"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1134"/>
            <a:ext cx="4160937" cy="364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4" tIns="48305" rIns="96604" bIns="48305" numCol="1" anchor="b" anchorCtr="0" compatLnSpc="1">
            <a:prstTxWarp prst="textNoShape">
              <a:avLst/>
            </a:prstTxWarp>
          </a:bodyPr>
          <a:lstStyle>
            <a:lvl1pPr defTabSz="966842"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265" y="6951134"/>
            <a:ext cx="4160936" cy="364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4" tIns="48305" rIns="96604" bIns="48305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400"/>
            </a:lvl1pPr>
          </a:lstStyle>
          <a:p>
            <a:pPr>
              <a:defRPr/>
            </a:pPr>
            <a:fld id="{549A7FA7-E1B8-4CDD-8F7C-1E113DA1F1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94395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937" cy="364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24" tIns="47813" rIns="95624" bIns="47813" numCol="1" anchor="t" anchorCtr="0" compatLnSpc="1">
            <a:prstTxWarp prst="textNoShape">
              <a:avLst/>
            </a:prstTxWarp>
          </a:bodyPr>
          <a:lstStyle>
            <a:lvl1pPr defTabSz="956890"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38180" y="0"/>
            <a:ext cx="4160937" cy="364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24" tIns="47813" rIns="95624" bIns="47813" numCol="1" anchor="t" anchorCtr="0" compatLnSpc="1">
            <a:prstTxWarp prst="textNoShape">
              <a:avLst/>
            </a:prstTxWarp>
          </a:bodyPr>
          <a:lstStyle>
            <a:lvl1pPr algn="r" defTabSz="956890"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9188" cy="2744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538" y="3474963"/>
            <a:ext cx="7680127" cy="3291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24" tIns="47813" rIns="95624" bIns="478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7505"/>
            <a:ext cx="4160937" cy="366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24" tIns="47813" rIns="95624" bIns="47813" numCol="1" anchor="b" anchorCtr="0" compatLnSpc="1">
            <a:prstTxWarp prst="textNoShape">
              <a:avLst/>
            </a:prstTxWarp>
          </a:bodyPr>
          <a:lstStyle>
            <a:lvl1pPr defTabSz="956890"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38180" y="6947505"/>
            <a:ext cx="4160937" cy="366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24" tIns="47813" rIns="95624" bIns="47813" numCol="1" anchor="b" anchorCtr="0" compatLnSpc="1">
            <a:prstTxWarp prst="textNoShape">
              <a:avLst/>
            </a:prstTxWarp>
          </a:bodyPr>
          <a:lstStyle>
            <a:lvl1pPr algn="r" defTabSz="955675" eaLnBrk="1" hangingPunct="1">
              <a:defRPr sz="1400"/>
            </a:lvl1pPr>
          </a:lstStyle>
          <a:p>
            <a:pPr>
              <a:defRPr/>
            </a:pPr>
            <a:fld id="{5B598F11-C2C5-40D4-B32B-C1AF9DA15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07104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the intermediate level, we’ll see that </a:t>
            </a:r>
            <a:r>
              <a:rPr lang="en-US" dirty="0" err="1"/>
              <a:t>MicroPython</a:t>
            </a:r>
            <a:r>
              <a:rPr lang="en-US" dirty="0"/>
              <a:t> is higher level than HAL (and almost as high as </a:t>
            </a:r>
            <a:r>
              <a:rPr lang="en-US" dirty="0" err="1"/>
              <a:t>CircuitPython</a:t>
            </a:r>
            <a:r>
              <a:rPr lang="en-US" dirty="0"/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598F11-C2C5-40D4-B32B-C1AF9DA155A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4020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this code, we cannot also use the CPU to, e.g., analyze your ECG! We would need a dedicated CPU for just this.</a:t>
            </a:r>
          </a:p>
          <a:p>
            <a:r>
              <a:rPr lang="en-US" dirty="0"/>
              <a:t>And the interval between points is only 1ms if the time for </a:t>
            </a:r>
            <a:r>
              <a:rPr lang="en-US" i="1" dirty="0" err="1"/>
              <a:t>analog_write</a:t>
            </a:r>
            <a:r>
              <a:rPr lang="en-US" i="0" dirty="0"/>
              <a:t>() is zero.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598F11-C2C5-40D4-B32B-C1AF9DA155A1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4801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only runs up to 1KHz, which is fine for an ECG but not great for music synthesis.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598F11-C2C5-40D4-B32B-C1AF9DA155A1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29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Yes, we can build an ECG generator with </a:t>
            </a:r>
            <a:r>
              <a:rPr lang="en-US" dirty="0" err="1"/>
              <a:t>FreeRTOS</a:t>
            </a:r>
            <a:r>
              <a:rPr lang="en-US" dirty="0"/>
              <a:t>. But even that takes some CPU time. We can actually do it with </a:t>
            </a:r>
            <a:r>
              <a:rPr lang="en-US" i="1" dirty="0"/>
              <a:t>zero</a:t>
            </a:r>
            <a:r>
              <a:rPr lang="en-US" i="0" dirty="0"/>
              <a:t> CPU overhead!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598F11-C2C5-40D4-B32B-C1AF9DA155A1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7233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Yes, we can build an ECG generator with </a:t>
            </a:r>
            <a:r>
              <a:rPr lang="en-US" dirty="0" err="1"/>
              <a:t>FreeRTOS</a:t>
            </a:r>
            <a:r>
              <a:rPr lang="en-US" dirty="0"/>
              <a:t>. But even that takes some CPU time. We can actually do it with </a:t>
            </a:r>
            <a:r>
              <a:rPr lang="en-US" i="1" dirty="0"/>
              <a:t>zero</a:t>
            </a:r>
            <a:r>
              <a:rPr lang="en-US" i="0" dirty="0"/>
              <a:t> CPU overhead!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598F11-C2C5-40D4-B32B-C1AF9DA155A1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9337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turns out that even this </a:t>
            </a:r>
            <a:r>
              <a:rPr lang="en-US" dirty="0" err="1"/>
              <a:t>MicroPython</a:t>
            </a:r>
            <a:r>
              <a:rPr lang="en-US" dirty="0"/>
              <a:t> call doesn’t use the full strength of the HW; it forces both DACs to run at the same frequency. And it’s interrupt driven rather than DMA driven, so it doesn’t use the full power of the HW.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598F11-C2C5-40D4-B32B-C1AF9DA155A1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447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statement isn’t quite truthful. Actually, I stole much of the code from the EE14 textbook, and then just commented it myself.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598F11-C2C5-40D4-B32B-C1AF9DA155A1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0746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STM32L432 is the </a:t>
            </a:r>
            <a:r>
              <a:rPr lang="en-US" dirty="0" err="1"/>
              <a:t>Nucleo</a:t>
            </a:r>
            <a:r>
              <a:rPr lang="en-US" dirty="0"/>
              <a:t> board that we’ll probably switch to next year.</a:t>
            </a:r>
          </a:p>
          <a:p>
            <a:r>
              <a:rPr lang="en-US" dirty="0"/>
              <a:t>A “product line,” in STM-speak, is all of the 32F4xx chips.</a:t>
            </a:r>
          </a:p>
          <a:p>
            <a:r>
              <a:rPr lang="en-US" dirty="0"/>
              <a:t>There’s nothing that locks in a large hesitant customer better than giving them a feature that they want – no matter what it does for long-term product-line maintainability.</a:t>
            </a:r>
          </a:p>
          <a:p>
            <a:r>
              <a:rPr lang="en-US" dirty="0"/>
              <a:t>I do *not </a:t>
            </a:r>
            <a:r>
              <a:rPr lang="en-US" dirty="0" err="1"/>
              <a:t>not</a:t>
            </a:r>
            <a:r>
              <a:rPr lang="en-US" dirty="0"/>
              <a:t> not* plan on totally rewriting lib_ee115.c next summer. I’ll just use HAL.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598F11-C2C5-40D4-B32B-C1AF9DA155A1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64013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divided by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598F11-C2C5-40D4-B32B-C1AF9DA155A1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64116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divided by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598F11-C2C5-40D4-B32B-C1AF9DA155A1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80731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divided by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598F11-C2C5-40D4-B32B-C1AF9DA155A1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9871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even at this early stage, it’s obvious that </a:t>
            </a:r>
            <a:r>
              <a:rPr lang="en-US" dirty="0" err="1"/>
              <a:t>MicroPython</a:t>
            </a:r>
            <a:r>
              <a:rPr lang="en-US" dirty="0"/>
              <a:t> seems to give more hardware control than Arduino does.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If you call </a:t>
            </a:r>
            <a:r>
              <a:rPr lang="en-US" i="1" dirty="0" err="1"/>
              <a:t>writeAnalog</a:t>
            </a:r>
            <a:r>
              <a:rPr lang="en-US" i="0" dirty="0"/>
              <a:t>() with a digital (rather than analog) pin, Arduino will treat it as </a:t>
            </a:r>
            <a:r>
              <a:rPr lang="en-US" kern="0" dirty="0"/>
              <a:t>PWM</a:t>
            </a:r>
          </a:p>
          <a:p>
            <a:r>
              <a:rPr lang="en-US" dirty="0"/>
              <a:t>Some Arduino boards have API extension functions </a:t>
            </a:r>
            <a:r>
              <a:rPr lang="en-US" i="1" dirty="0" err="1"/>
              <a:t>analogReadResolution</a:t>
            </a:r>
            <a:r>
              <a:rPr lang="en-US" i="0" dirty="0"/>
              <a:t>() and </a:t>
            </a:r>
            <a:r>
              <a:rPr lang="en-US" i="1" dirty="0" err="1"/>
              <a:t>analogWriteResolution</a:t>
            </a:r>
            <a:r>
              <a:rPr lang="en-US" i="0" dirty="0"/>
              <a:t>(), letting you pick any resolution at all. It will then left-shift (if, e.g., you set the write resolution lower than the board supports) or right-shift accordingly.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598F11-C2C5-40D4-B32B-C1AF9DA155A1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44616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divided by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598F11-C2C5-40D4-B32B-C1AF9DA155A1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11106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divided by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598F11-C2C5-40D4-B32B-C1AF9DA155A1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51098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divided by 2? Maybe 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598F11-C2C5-40D4-B32B-C1AF9DA155A1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18540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divided by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598F11-C2C5-40D4-B32B-C1AF9DA155A1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3392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598F11-C2C5-40D4-B32B-C1AF9DA155A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2380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from the RM0351 STM32L476 reference manual.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598F11-C2C5-40D4-B32B-C1AF9DA155A1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1024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from the RM0351 STM32L476 reference manual.</a:t>
            </a:r>
          </a:p>
          <a:p>
            <a:r>
              <a:rPr lang="en-US" dirty="0"/>
              <a:t>Go through the features quickly: sample/hold for power savings. </a:t>
            </a:r>
            <a:r>
              <a:rPr lang="en-US" dirty="0" err="1"/>
              <a:t>Tsample</a:t>
            </a:r>
            <a:r>
              <a:rPr lang="en-US" dirty="0"/>
              <a:t> is time for the original sampling after writing a new value to the DAC. Then </a:t>
            </a:r>
            <a:r>
              <a:rPr lang="en-US" dirty="0" err="1"/>
              <a:t>THold</a:t>
            </a:r>
            <a:r>
              <a:rPr lang="en-US" dirty="0"/>
              <a:t> is how long to hold the value in the capacitor; finally, </a:t>
            </a:r>
            <a:r>
              <a:rPr lang="en-US" dirty="0" err="1"/>
              <a:t>Trefresh</a:t>
            </a:r>
            <a:r>
              <a:rPr lang="en-US" dirty="0"/>
              <a:t> is how long to refresh the value (and is typically less than </a:t>
            </a:r>
            <a:r>
              <a:rPr lang="en-US" dirty="0" err="1"/>
              <a:t>Tsample</a:t>
            </a:r>
            <a:r>
              <a:rPr lang="en-US" dirty="0"/>
              <a:t> since the value has only slightly degraded during the holding period).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598F11-C2C5-40D4-B32B-C1AF9DA155A1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4503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output buffer gives a lower output impedance, but more nonlinearity.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598F11-C2C5-40D4-B32B-C1AF9DA155A1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4353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598F11-C2C5-40D4-B32B-C1AF9DA155A1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7458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598F11-C2C5-40D4-B32B-C1AF9DA155A1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6283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was useful since (a) the students had the convenience of not needing to hook themselves up to the leads. But more importantly, it gate the ECG waveform total repeatability – which greatly improves debuggability.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598F11-C2C5-40D4-B32B-C1AF9DA155A1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1443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EE 193 Joel Grodstein</a:t>
            </a:r>
          </a:p>
        </p:txBody>
      </p:sp>
    </p:spTree>
    <p:extLst>
      <p:ext uri="{BB962C8B-B14F-4D97-AF65-F5344CB8AC3E}">
        <p14:creationId xmlns:p14="http://schemas.microsoft.com/office/powerpoint/2010/main" val="2053761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EE 193 Joel Grodstein</a:t>
            </a:r>
          </a:p>
        </p:txBody>
      </p:sp>
    </p:spTree>
    <p:extLst>
      <p:ext uri="{BB962C8B-B14F-4D97-AF65-F5344CB8AC3E}">
        <p14:creationId xmlns:p14="http://schemas.microsoft.com/office/powerpoint/2010/main" val="2411518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EE 193 Joel Grodstein</a:t>
            </a:r>
          </a:p>
        </p:txBody>
      </p:sp>
    </p:spTree>
    <p:extLst>
      <p:ext uri="{BB962C8B-B14F-4D97-AF65-F5344CB8AC3E}">
        <p14:creationId xmlns:p14="http://schemas.microsoft.com/office/powerpoint/2010/main" val="1876934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EE 193 Joel Grodstein</a:t>
            </a:r>
          </a:p>
        </p:txBody>
      </p:sp>
    </p:spTree>
    <p:extLst>
      <p:ext uri="{BB962C8B-B14F-4D97-AF65-F5344CB8AC3E}">
        <p14:creationId xmlns:p14="http://schemas.microsoft.com/office/powerpoint/2010/main" val="3466691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EE 193 Joel Grodstein</a:t>
            </a:r>
          </a:p>
        </p:txBody>
      </p:sp>
    </p:spTree>
    <p:extLst>
      <p:ext uri="{BB962C8B-B14F-4D97-AF65-F5344CB8AC3E}">
        <p14:creationId xmlns:p14="http://schemas.microsoft.com/office/powerpoint/2010/main" val="193104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EE 193 Joel Grodstein</a:t>
            </a:r>
          </a:p>
        </p:txBody>
      </p:sp>
    </p:spTree>
    <p:extLst>
      <p:ext uri="{BB962C8B-B14F-4D97-AF65-F5344CB8AC3E}">
        <p14:creationId xmlns:p14="http://schemas.microsoft.com/office/powerpoint/2010/main" val="2150550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EE 193 Joel Grodstein</a:t>
            </a:r>
          </a:p>
        </p:txBody>
      </p:sp>
    </p:spTree>
    <p:extLst>
      <p:ext uri="{BB962C8B-B14F-4D97-AF65-F5344CB8AC3E}">
        <p14:creationId xmlns:p14="http://schemas.microsoft.com/office/powerpoint/2010/main" val="658962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EE 193 Joel Grodstein</a:t>
            </a:r>
          </a:p>
        </p:txBody>
      </p:sp>
    </p:spTree>
    <p:extLst>
      <p:ext uri="{BB962C8B-B14F-4D97-AF65-F5344CB8AC3E}">
        <p14:creationId xmlns:p14="http://schemas.microsoft.com/office/powerpoint/2010/main" val="1521762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EE 193 Joel Grodstein</a:t>
            </a:r>
          </a:p>
        </p:txBody>
      </p:sp>
    </p:spTree>
    <p:extLst>
      <p:ext uri="{BB962C8B-B14F-4D97-AF65-F5344CB8AC3E}">
        <p14:creationId xmlns:p14="http://schemas.microsoft.com/office/powerpoint/2010/main" val="1053858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EE 193 Joel Grodstein</a:t>
            </a:r>
          </a:p>
        </p:txBody>
      </p:sp>
    </p:spTree>
    <p:extLst>
      <p:ext uri="{BB962C8B-B14F-4D97-AF65-F5344CB8AC3E}">
        <p14:creationId xmlns:p14="http://schemas.microsoft.com/office/powerpoint/2010/main" val="876898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EE 193 Joel Grodstein</a:t>
            </a:r>
          </a:p>
        </p:txBody>
      </p:sp>
    </p:spTree>
    <p:extLst>
      <p:ext uri="{BB962C8B-B14F-4D97-AF65-F5344CB8AC3E}">
        <p14:creationId xmlns:p14="http://schemas.microsoft.com/office/powerpoint/2010/main" val="1421476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dirty="0" smtClean="0"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EE 193 Joel Grodstein</a:t>
            </a: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5715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2ECDC20A-2A00-44F3-B6D9-A07784439C41}" type="slidenum">
              <a:rPr lang="en-US" altLang="en-US" sz="1400" smtClean="0"/>
              <a:pPr algn="r" eaLnBrk="1" hangingPunct="1">
                <a:defRPr/>
              </a:pPr>
              <a:t>‹#›</a:t>
            </a:fld>
            <a:endParaRPr lang="en-US" altLang="en-US"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oel.grodstein@tufts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81000"/>
            <a:ext cx="7772400" cy="1752600"/>
          </a:xfrm>
        </p:spPr>
        <p:txBody>
          <a:bodyPr/>
          <a:lstStyle/>
          <a:p>
            <a:pPr eaLnBrk="1" hangingPunct="1"/>
            <a:r>
              <a:rPr lang="en-US" altLang="en-US" dirty="0"/>
              <a:t>EE 193 – Embedded Medical Devices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2288820"/>
            <a:ext cx="8382000" cy="3705578"/>
          </a:xfrm>
        </p:spPr>
        <p:txBody>
          <a:bodyPr/>
          <a:lstStyle/>
          <a:p>
            <a:pPr eaLnBrk="1" hangingPunct="1"/>
            <a:r>
              <a:rPr lang="en-US" altLang="en-US" dirty="0"/>
              <a:t>Fall 2023</a:t>
            </a:r>
          </a:p>
          <a:p>
            <a:pPr eaLnBrk="1" hangingPunct="1"/>
            <a:r>
              <a:rPr lang="en-US" altLang="en-US" dirty="0"/>
              <a:t>Tufts University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Instructor: Joel </a:t>
            </a:r>
            <a:r>
              <a:rPr lang="en-US" altLang="en-US" dirty="0" err="1"/>
              <a:t>Grodstein</a:t>
            </a:r>
            <a:endParaRPr lang="en-US" altLang="en-US" dirty="0"/>
          </a:p>
          <a:p>
            <a:pPr eaLnBrk="1" hangingPunct="1"/>
            <a:r>
              <a:rPr lang="en-US" altLang="en-US" dirty="0">
                <a:solidFill>
                  <a:schemeClr val="accent2"/>
                </a:solidFill>
                <a:hlinkClick r:id="rId2"/>
              </a:rPr>
              <a:t>joel.grodstein@tufts.edu</a:t>
            </a:r>
            <a:endParaRPr lang="en-US" altLang="en-US" dirty="0">
              <a:solidFill>
                <a:schemeClr val="accent2"/>
              </a:solidFill>
            </a:endParaRP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it-IT" altLang="en-US" dirty="0"/>
              <a:t>Arduino, uPython and Pi (oh my)</a:t>
            </a:r>
            <a:endParaRPr lang="en-US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72E12-28D2-3D84-C570-E6F552E18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buffer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979E1-A060-6224-8900-D6BA39E8C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93339"/>
            <a:ext cx="7772400" cy="1420257"/>
          </a:xfrm>
        </p:spPr>
        <p:txBody>
          <a:bodyPr/>
          <a:lstStyle/>
          <a:p>
            <a:r>
              <a:rPr lang="en-US" dirty="0"/>
              <a:t>Output buffer is useful sometimes</a:t>
            </a:r>
          </a:p>
          <a:p>
            <a:pPr lvl="1"/>
            <a:r>
              <a:rPr lang="en-US" dirty="0"/>
              <a:t>not available on Arduino</a:t>
            </a:r>
          </a:p>
          <a:p>
            <a:pPr lvl="1"/>
            <a:r>
              <a:rPr lang="en-US" dirty="0" err="1"/>
              <a:t>MicroPython</a:t>
            </a:r>
            <a:r>
              <a:rPr lang="en-US" dirty="0"/>
              <a:t> </a:t>
            </a:r>
            <a:r>
              <a:rPr lang="en-US" i="1" kern="0" dirty="0"/>
              <a:t>d</a:t>
            </a:r>
            <a:r>
              <a:rPr lang="en-US" kern="0" dirty="0"/>
              <a:t> = </a:t>
            </a:r>
            <a:r>
              <a:rPr lang="en-US" i="1" kern="0" dirty="0" err="1"/>
              <a:t>dac</a:t>
            </a:r>
            <a:r>
              <a:rPr lang="en-US" kern="0" dirty="0"/>
              <a:t>(</a:t>
            </a:r>
            <a:r>
              <a:rPr lang="en-US" i="1" kern="0" dirty="0"/>
              <a:t>…</a:t>
            </a:r>
            <a:r>
              <a:rPr lang="en-US" kern="0" dirty="0"/>
              <a:t>, </a:t>
            </a:r>
            <a:r>
              <a:rPr lang="en-US" i="1" kern="0" dirty="0"/>
              <a:t>buffering</a:t>
            </a:r>
            <a:r>
              <a:rPr lang="en-US" kern="0" dirty="0"/>
              <a:t>=True/False)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4BD2E-D0EC-5BAA-31D2-3747C51F5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EE 193 Joel Grodstein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C008F-5736-23C6-CCF0-872C981E8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25" y="2713596"/>
            <a:ext cx="7448550" cy="333375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32EAFD7-54B6-350E-B59F-95AA675338EF}"/>
              </a:ext>
            </a:extLst>
          </p:cNvPr>
          <p:cNvSpPr/>
          <p:nvPr/>
        </p:nvSpPr>
        <p:spPr>
          <a:xfrm>
            <a:off x="6400799" y="3931264"/>
            <a:ext cx="1407697" cy="12302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85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72E12-28D2-3D84-C570-E6F552E18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979E1-A060-6224-8900-D6BA39E8C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93339"/>
            <a:ext cx="7772400" cy="1420257"/>
          </a:xfrm>
        </p:spPr>
        <p:txBody>
          <a:bodyPr/>
          <a:lstStyle/>
          <a:p>
            <a:r>
              <a:rPr lang="en-US" dirty="0"/>
              <a:t>You don’t have to use these features</a:t>
            </a:r>
          </a:p>
          <a:p>
            <a:pPr lvl="1"/>
            <a:r>
              <a:rPr lang="en-US" kern="0" dirty="0"/>
              <a:t>but you’ve already paid for them!</a:t>
            </a:r>
          </a:p>
          <a:p>
            <a:pPr lvl="1"/>
            <a:endParaRPr lang="en-US" kern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4BD2E-D0EC-5BAA-31D2-3747C51F5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EE 193 Joel Grodstein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C008F-5736-23C6-CCF0-872C981E8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25" y="2713596"/>
            <a:ext cx="74485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59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1C4AD-D58E-F474-AB8E-6F02F7477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CSRs is annoying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98276-F659-379C-292B-CB36B9FF9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Learning, programming those CSRs is annoying</a:t>
            </a:r>
          </a:p>
          <a:p>
            <a:pPr lvl="1"/>
            <a:r>
              <a:rPr lang="en-US" dirty="0"/>
              <a:t>like working in assembly</a:t>
            </a:r>
          </a:p>
          <a:p>
            <a:r>
              <a:rPr lang="en-US" dirty="0"/>
              <a:t>Arduino seems like a big value added, right?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601347-4405-E524-2070-501E905F4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EE 193 Joel Grodstein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513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72E12-28D2-3D84-C570-E6F552E18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Triggers and DMA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979E1-A060-6224-8900-D6BA39E8C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93339"/>
            <a:ext cx="7772400" cy="1420257"/>
          </a:xfrm>
        </p:spPr>
        <p:txBody>
          <a:bodyPr/>
          <a:lstStyle/>
          <a:p>
            <a:r>
              <a:rPr lang="en-US" dirty="0"/>
              <a:t>Arduino doesn’t seem to use all of the HW</a:t>
            </a:r>
          </a:p>
          <a:p>
            <a:pPr lvl="1"/>
            <a:r>
              <a:rPr lang="en-US" dirty="0"/>
              <a:t>Triggers and DMA unused. Are they just fluff?</a:t>
            </a:r>
          </a:p>
          <a:p>
            <a:r>
              <a:rPr lang="en-US" kern="0" dirty="0"/>
              <a:t>Let’s look at another use model</a:t>
            </a:r>
          </a:p>
          <a:p>
            <a:pPr lvl="1"/>
            <a:endParaRPr lang="en-US" kern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4BD2E-D0EC-5BAA-31D2-3747C51F5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EE 193 Joel Grodstein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C008F-5736-23C6-CCF0-872C981E8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25" y="2713596"/>
            <a:ext cx="7448550" cy="333375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E21AD5B-18E1-0AE3-F182-757A35380BEA}"/>
              </a:ext>
            </a:extLst>
          </p:cNvPr>
          <p:cNvSpPr/>
          <p:nvPr/>
        </p:nvSpPr>
        <p:spPr>
          <a:xfrm>
            <a:off x="830168" y="3931264"/>
            <a:ext cx="1552085" cy="14202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4C7D644-4B29-4D2A-A923-2569037209AC}"/>
              </a:ext>
            </a:extLst>
          </p:cNvPr>
          <p:cNvSpPr/>
          <p:nvPr/>
        </p:nvSpPr>
        <p:spPr>
          <a:xfrm>
            <a:off x="1860874" y="3710684"/>
            <a:ext cx="1147022" cy="39208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66367-AB93-99C4-322F-599093FE3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own function generator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483F1-1C0C-FC8A-CA93-1CA882769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drive out a sample ECG waveform to a pin</a:t>
            </a:r>
          </a:p>
          <a:p>
            <a:pPr lvl="1"/>
            <a:r>
              <a:rPr lang="en-US" dirty="0"/>
              <a:t>Remember why it’s useful (lab #6)?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E7FD34-BA72-8CD5-3159-83191103A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EE 193 Joel Grodstein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224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20687-8744-5A23-BE8A-FC766F9CF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Canned ECG driver on Arduino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60E20-9A1E-488A-D409-CDD2CDE66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93339"/>
            <a:ext cx="7772400" cy="4572000"/>
          </a:xfrm>
        </p:spPr>
        <p:txBody>
          <a:bodyPr/>
          <a:lstStyle/>
          <a:p>
            <a:r>
              <a:rPr lang="en-US" dirty="0"/>
              <a:t>Here’s an Arduino version</a:t>
            </a:r>
          </a:p>
          <a:p>
            <a:pPr marL="857250" lvl="2" indent="0">
              <a:lnSpc>
                <a:spcPts val="2000"/>
              </a:lnSpc>
              <a:buNone/>
            </a:pPr>
            <a:r>
              <a:rPr lang="en-US" sz="2400" dirty="0"/>
              <a:t>for (int </a:t>
            </a:r>
            <a:r>
              <a:rPr lang="en-US" sz="2400" dirty="0" err="1"/>
              <a:t>i</a:t>
            </a:r>
            <a:r>
              <a:rPr lang="en-US" sz="2400" dirty="0"/>
              <a:t>=0; </a:t>
            </a:r>
            <a:r>
              <a:rPr lang="en-US" sz="2400" dirty="0" err="1"/>
              <a:t>i</a:t>
            </a:r>
            <a:r>
              <a:rPr lang="en-US" sz="2400" dirty="0"/>
              <a:t>&lt;1024; ++</a:t>
            </a:r>
            <a:r>
              <a:rPr lang="en-US" sz="2400" dirty="0" err="1"/>
              <a:t>i</a:t>
            </a:r>
            <a:r>
              <a:rPr lang="en-US" sz="2400" dirty="0"/>
              <a:t>) {</a:t>
            </a:r>
          </a:p>
          <a:p>
            <a:pPr marL="1314450" lvl="3" indent="0">
              <a:lnSpc>
                <a:spcPts val="2000"/>
              </a:lnSpc>
              <a:buNone/>
            </a:pPr>
            <a:r>
              <a:rPr lang="en-US" sz="2400" dirty="0" err="1"/>
              <a:t>analog_write</a:t>
            </a:r>
            <a:r>
              <a:rPr lang="en-US" sz="2400" dirty="0"/>
              <a:t> (</a:t>
            </a:r>
            <a:r>
              <a:rPr lang="en-US" sz="2400" dirty="0" err="1"/>
              <a:t>DAC_out_pin</a:t>
            </a:r>
            <a:r>
              <a:rPr lang="en-US" sz="2400" dirty="0"/>
              <a:t>, </a:t>
            </a:r>
            <a:r>
              <a:rPr lang="en-US" sz="2400" dirty="0" err="1"/>
              <a:t>ECG_array</a:t>
            </a:r>
            <a:r>
              <a:rPr lang="en-US" sz="2400" dirty="0"/>
              <a:t>[</a:t>
            </a:r>
            <a:r>
              <a:rPr lang="en-US" sz="2400" dirty="0" err="1"/>
              <a:t>i</a:t>
            </a:r>
            <a:r>
              <a:rPr lang="en-US" sz="2400" dirty="0"/>
              <a:t>]);</a:t>
            </a:r>
          </a:p>
          <a:p>
            <a:pPr marL="1314450" lvl="3" indent="0">
              <a:lnSpc>
                <a:spcPts val="2000"/>
              </a:lnSpc>
              <a:buNone/>
            </a:pPr>
            <a:r>
              <a:rPr lang="en-US" sz="2400" dirty="0"/>
              <a:t>delay(1);	// 1ms</a:t>
            </a:r>
          </a:p>
          <a:p>
            <a:pPr marL="857250" lvl="2" indent="0">
              <a:lnSpc>
                <a:spcPts val="2000"/>
              </a:lnSpc>
              <a:buNone/>
            </a:pPr>
            <a:r>
              <a:rPr lang="en-US" dirty="0"/>
              <a:t>}</a:t>
            </a:r>
          </a:p>
          <a:p>
            <a:r>
              <a:rPr lang="en-US" dirty="0"/>
              <a:t>Any issues with this code?</a:t>
            </a:r>
          </a:p>
          <a:p>
            <a:r>
              <a:rPr lang="en-US" dirty="0"/>
              <a:t>Spin wait in </a:t>
            </a:r>
            <a:r>
              <a:rPr lang="en-US" i="1" dirty="0"/>
              <a:t>delay</a:t>
            </a:r>
            <a:r>
              <a:rPr lang="en-US" dirty="0"/>
              <a:t>() uses the whole CPU!</a:t>
            </a:r>
          </a:p>
          <a:p>
            <a:pPr lvl="1">
              <a:spcBef>
                <a:spcPts val="0"/>
              </a:spcBef>
            </a:pPr>
            <a:r>
              <a:rPr lang="en-US" dirty="0"/>
              <a:t>Any suggestions?</a:t>
            </a:r>
          </a:p>
          <a:p>
            <a:pPr lvl="1">
              <a:spcBef>
                <a:spcPts val="0"/>
              </a:spcBef>
            </a:pPr>
            <a:r>
              <a:rPr lang="en-US" dirty="0"/>
              <a:t>Arduino doesn’t make threads easy</a:t>
            </a:r>
          </a:p>
          <a:p>
            <a:r>
              <a:rPr lang="en-US" dirty="0"/>
              <a:t>Interval between points is &gt;1ms</a:t>
            </a:r>
          </a:p>
          <a:p>
            <a:pPr lvl="1">
              <a:spcBef>
                <a:spcPts val="0"/>
              </a:spcBef>
            </a:pPr>
            <a:r>
              <a:rPr lang="en-US" dirty="0"/>
              <a:t>Any ideas why?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E8BE3C-23ED-2B84-C4F3-213710950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EE 193 Joel Grodstein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24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453EB-704C-2F4C-3281-9B16A992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771" y="304800"/>
            <a:ext cx="8489092" cy="1143000"/>
          </a:xfrm>
        </p:spPr>
        <p:txBody>
          <a:bodyPr/>
          <a:lstStyle/>
          <a:p>
            <a:r>
              <a:rPr lang="en-US" dirty="0"/>
              <a:t>Canned ECG driver with </a:t>
            </a:r>
            <a:r>
              <a:rPr lang="en-US" dirty="0" err="1"/>
              <a:t>FreeRTOS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DF208-5F60-1139-C6A8-97F7BCC0A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267200"/>
          </a:xfrm>
        </p:spPr>
        <p:txBody>
          <a:bodyPr/>
          <a:lstStyle/>
          <a:p>
            <a:r>
              <a:rPr lang="en-US" dirty="0"/>
              <a:t>Can we do better with </a:t>
            </a:r>
            <a:r>
              <a:rPr lang="en-US" dirty="0" err="1"/>
              <a:t>FreeRTOS</a:t>
            </a:r>
            <a:r>
              <a:rPr lang="en-US" dirty="0"/>
              <a:t>?</a:t>
            </a:r>
          </a:p>
          <a:p>
            <a:r>
              <a:rPr lang="en-US" dirty="0"/>
              <a:t>Brainstorm how</a:t>
            </a:r>
          </a:p>
          <a:p>
            <a:pPr marL="800100" lvl="2" indent="0">
              <a:lnSpc>
                <a:spcPts val="2000"/>
              </a:lnSpc>
              <a:buNone/>
            </a:pPr>
            <a:r>
              <a:rPr lang="en-US" dirty="0"/>
              <a:t>void </a:t>
            </a:r>
            <a:r>
              <a:rPr lang="en-US" i="1" dirty="0" err="1"/>
              <a:t>task_synthesizer</a:t>
            </a:r>
            <a:r>
              <a:rPr lang="en-US" i="1" dirty="0"/>
              <a:t> </a:t>
            </a:r>
            <a:r>
              <a:rPr lang="en-US" dirty="0"/>
              <a:t>(…) {</a:t>
            </a:r>
          </a:p>
          <a:p>
            <a:pPr marL="1257300" lvl="3" indent="0">
              <a:lnSpc>
                <a:spcPts val="2000"/>
              </a:lnSpc>
              <a:buNone/>
            </a:pPr>
            <a:r>
              <a:rPr lang="en-US" dirty="0"/>
              <a:t>int </a:t>
            </a:r>
            <a:r>
              <a:rPr lang="en-US" dirty="0" err="1"/>
              <a:t>i</a:t>
            </a:r>
            <a:r>
              <a:rPr lang="en-US" dirty="0"/>
              <a:t>=0;</a:t>
            </a:r>
          </a:p>
          <a:p>
            <a:pPr marL="1257300" lvl="3" indent="0">
              <a:lnSpc>
                <a:spcPts val="2000"/>
              </a:lnSpc>
              <a:buNone/>
            </a:pPr>
            <a:r>
              <a:rPr lang="en-US" dirty="0"/>
              <a:t>while (1) {</a:t>
            </a:r>
          </a:p>
          <a:p>
            <a:pPr marL="1714500" lvl="4" indent="0">
              <a:lnSpc>
                <a:spcPts val="2000"/>
              </a:lnSpc>
              <a:buNone/>
            </a:pPr>
            <a:r>
              <a:rPr lang="en-US" i="1" dirty="0" err="1"/>
              <a:t>write_to_DAC</a:t>
            </a:r>
            <a:r>
              <a:rPr lang="en-US" dirty="0"/>
              <a:t> (1, </a:t>
            </a:r>
            <a:r>
              <a:rPr lang="en-US" i="1" dirty="0" err="1"/>
              <a:t>ECG_array</a:t>
            </a:r>
            <a:r>
              <a:rPr lang="en-US" dirty="0"/>
              <a:t>[</a:t>
            </a:r>
            <a:r>
              <a:rPr lang="en-US" i="1" dirty="0" err="1"/>
              <a:t>i</a:t>
            </a:r>
            <a:r>
              <a:rPr lang="en-US" dirty="0"/>
              <a:t>]);</a:t>
            </a:r>
          </a:p>
          <a:p>
            <a:pPr marL="1714500" lvl="4" indent="0">
              <a:lnSpc>
                <a:spcPts val="2000"/>
              </a:lnSpc>
              <a:buNone/>
            </a:pPr>
            <a:r>
              <a:rPr lang="en-US" dirty="0"/>
              <a:t>if (</a:t>
            </a:r>
            <a:r>
              <a:rPr lang="en-US" i="1" dirty="0"/>
              <a:t>++</a:t>
            </a:r>
            <a:r>
              <a:rPr lang="en-US" i="1" dirty="0" err="1"/>
              <a:t>i</a:t>
            </a:r>
            <a:r>
              <a:rPr lang="en-US" i="1" dirty="0"/>
              <a:t> == </a:t>
            </a:r>
            <a:r>
              <a:rPr lang="en-US" dirty="0"/>
              <a:t>256) </a:t>
            </a:r>
            <a:r>
              <a:rPr lang="en-US" i="1" dirty="0" err="1"/>
              <a:t>i</a:t>
            </a:r>
            <a:r>
              <a:rPr lang="en-US" dirty="0"/>
              <a:t>=0;</a:t>
            </a:r>
          </a:p>
          <a:p>
            <a:pPr marL="1714500" lvl="4" indent="0">
              <a:lnSpc>
                <a:spcPts val="2000"/>
              </a:lnSpc>
              <a:buNone/>
            </a:pPr>
            <a:r>
              <a:rPr lang="en-US" dirty="0" err="1"/>
              <a:t>vtaskDelay</a:t>
            </a:r>
            <a:r>
              <a:rPr lang="en-US" dirty="0"/>
              <a:t>(1);</a:t>
            </a:r>
          </a:p>
          <a:p>
            <a:pPr marL="1257300" lvl="3" indent="0">
              <a:lnSpc>
                <a:spcPts val="2000"/>
              </a:lnSpc>
              <a:buNone/>
            </a:pPr>
            <a:r>
              <a:rPr lang="en-US" dirty="0"/>
              <a:t>}</a:t>
            </a:r>
          </a:p>
          <a:p>
            <a:pPr marL="800100" lvl="2" indent="0">
              <a:lnSpc>
                <a:spcPts val="2000"/>
              </a:lnSpc>
              <a:buNone/>
            </a:pPr>
            <a:r>
              <a:rPr lang="en-US" dirty="0"/>
              <a:t>}</a:t>
            </a:r>
          </a:p>
          <a:p>
            <a:r>
              <a:rPr lang="en-US" dirty="0"/>
              <a:t>What are its limitations?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D150C2-0E7E-341D-8A6F-EB2AE7B5C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EE 193 Joel Grodstein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19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72E12-28D2-3D84-C570-E6F552E18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Canned ECG driver in HW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979E1-A060-6224-8900-D6BA39E8C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93339"/>
            <a:ext cx="7772400" cy="1420257"/>
          </a:xfrm>
        </p:spPr>
        <p:txBody>
          <a:bodyPr/>
          <a:lstStyle/>
          <a:p>
            <a:r>
              <a:rPr lang="en-US" dirty="0"/>
              <a:t>But we still haven’t used the triggers or DMA</a:t>
            </a:r>
          </a:p>
          <a:p>
            <a:pPr lvl="1"/>
            <a:r>
              <a:rPr lang="en-US" dirty="0"/>
              <a:t>Our canned ECG generator can do even better</a:t>
            </a:r>
            <a:endParaRPr lang="en-US" kern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4BD2E-D0EC-5BAA-31D2-3747C51F5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EE 193 Joel Grodstein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C008F-5736-23C6-CCF0-872C981E8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25" y="2713596"/>
            <a:ext cx="7448550" cy="333375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462337B-F3E7-0656-F707-2B1C1252C703}"/>
              </a:ext>
            </a:extLst>
          </p:cNvPr>
          <p:cNvSpPr/>
          <p:nvPr/>
        </p:nvSpPr>
        <p:spPr>
          <a:xfrm>
            <a:off x="830168" y="3931264"/>
            <a:ext cx="1552085" cy="14202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E29C1F5-5ED8-3B09-96D4-5866E191B1D1}"/>
              </a:ext>
            </a:extLst>
          </p:cNvPr>
          <p:cNvSpPr/>
          <p:nvPr/>
        </p:nvSpPr>
        <p:spPr>
          <a:xfrm>
            <a:off x="1860874" y="3710684"/>
            <a:ext cx="1147022" cy="39208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72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72E12-28D2-3D84-C570-E6F552E18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Canned ECG driver in HW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979E1-A060-6224-8900-D6BA39E8C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36928"/>
            <a:ext cx="7772400" cy="1420257"/>
          </a:xfrm>
        </p:spPr>
        <p:txBody>
          <a:bodyPr/>
          <a:lstStyle/>
          <a:p>
            <a:r>
              <a:rPr lang="en-US" sz="2400" dirty="0"/>
              <a:t>STM32L476 has hardware timers</a:t>
            </a:r>
          </a:p>
          <a:p>
            <a:pPr lvl="1">
              <a:spcBef>
                <a:spcPts val="0"/>
              </a:spcBef>
            </a:pPr>
            <a:r>
              <a:rPr lang="en-US" sz="2000" kern="0" dirty="0"/>
              <a:t>Program a timer to fire every 1ms, trigger the DAC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Program DMA to send a new array value each time</a:t>
            </a:r>
          </a:p>
          <a:p>
            <a:pPr>
              <a:spcBef>
                <a:spcPts val="0"/>
              </a:spcBef>
            </a:pPr>
            <a:r>
              <a:rPr lang="en-US" sz="2400" kern="0" dirty="0"/>
              <a:t>What’s the advantage of this over </a:t>
            </a:r>
            <a:r>
              <a:rPr lang="en-US" sz="2400" kern="0" dirty="0" err="1"/>
              <a:t>FreeRTOS</a:t>
            </a:r>
            <a:r>
              <a:rPr lang="en-US" sz="2400" kern="0" dirty="0"/>
              <a:t>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4BD2E-D0EC-5BAA-31D2-3747C51F5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EE 193 Joel Grodstein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C008F-5736-23C6-CCF0-872C981E8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25" y="2713596"/>
            <a:ext cx="7448550" cy="333375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21A195-ABE6-BAB8-D061-B4F0B3C3EDF5}"/>
              </a:ext>
            </a:extLst>
          </p:cNvPr>
          <p:cNvSpPr/>
          <p:nvPr/>
        </p:nvSpPr>
        <p:spPr>
          <a:xfrm>
            <a:off x="685800" y="4041422"/>
            <a:ext cx="804333" cy="259394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B2552B9-D486-C26E-CBE0-02B7BD1B31C3}"/>
              </a:ext>
            </a:extLst>
          </p:cNvPr>
          <p:cNvSpPr/>
          <p:nvPr/>
        </p:nvSpPr>
        <p:spPr>
          <a:xfrm>
            <a:off x="1955798" y="3730975"/>
            <a:ext cx="990602" cy="259394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4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72E12-28D2-3D84-C570-E6F552E18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Canned ECG driver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979E1-A060-6224-8900-D6BA39E8C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93339"/>
            <a:ext cx="7772400" cy="1420257"/>
          </a:xfrm>
        </p:spPr>
        <p:txBody>
          <a:bodyPr/>
          <a:lstStyle/>
          <a:p>
            <a:r>
              <a:rPr lang="en-US" dirty="0"/>
              <a:t>No way that’s available in Arduino</a:t>
            </a:r>
          </a:p>
          <a:p>
            <a:r>
              <a:rPr lang="en-US" kern="0" dirty="0" err="1"/>
              <a:t>MicroPython</a:t>
            </a:r>
            <a:endParaRPr lang="en-US" dirty="0"/>
          </a:p>
          <a:p>
            <a:pPr lvl="1"/>
            <a:r>
              <a:rPr lang="en-US" dirty="0" err="1"/>
              <a:t>DAC.write_timed</a:t>
            </a:r>
            <a:r>
              <a:rPr lang="en-US" dirty="0"/>
              <a:t>(</a:t>
            </a:r>
            <a:r>
              <a:rPr lang="en-US" i="1" dirty="0"/>
              <a:t>data</a:t>
            </a:r>
            <a:r>
              <a:rPr lang="en-US" dirty="0"/>
              <a:t>, </a:t>
            </a:r>
            <a:r>
              <a:rPr lang="en-US" i="1" dirty="0" err="1"/>
              <a:t>freq</a:t>
            </a:r>
            <a:r>
              <a:rPr lang="en-US" dirty="0"/>
              <a:t>, </a:t>
            </a:r>
            <a:r>
              <a:rPr lang="en-US" i="1" dirty="0"/>
              <a:t>mode=DAC.NORMAL</a:t>
            </a:r>
            <a:r>
              <a:rPr lang="en-US" dirty="0"/>
              <a:t>)</a:t>
            </a:r>
            <a:endParaRPr lang="en-US" kern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4BD2E-D0EC-5BAA-31D2-3747C51F5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EE 193 Joel Grodstein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C008F-5736-23C6-CCF0-872C981E8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25" y="2713596"/>
            <a:ext cx="74485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2CA19-9A7B-53E0-9ACB-FA09EF459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topic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B4DE1-5DF8-EAE8-D865-3BA4598DB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many programming environments</a:t>
            </a:r>
          </a:p>
          <a:p>
            <a:pPr lvl="1"/>
            <a:r>
              <a:rPr lang="en-US" dirty="0"/>
              <a:t>Do we need them all? If so, why?</a:t>
            </a:r>
          </a:p>
          <a:p>
            <a:pPr lvl="1"/>
            <a:r>
              <a:rPr lang="en-US" dirty="0"/>
              <a:t>Are there any pros/cons of each?</a:t>
            </a:r>
          </a:p>
          <a:p>
            <a:pPr lvl="1"/>
            <a:r>
              <a:rPr lang="en-US" dirty="0"/>
              <a:t>Case study: DAC in Arduino, </a:t>
            </a:r>
            <a:r>
              <a:rPr lang="en-US" dirty="0" err="1"/>
              <a:t>MicroPython</a:t>
            </a:r>
            <a:r>
              <a:rPr lang="en-US" dirty="0"/>
              <a:t> and the HW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A9C692-B2E2-E9DF-DD8A-9F73CC89A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EE 193 Joel Grodstein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624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B0165-51FB-537D-3451-48243076F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Hmm…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2696B-87D7-50B0-01D0-DEE9F8F27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OK, the CSRs do seem useful</a:t>
            </a:r>
          </a:p>
          <a:p>
            <a:r>
              <a:rPr lang="en-US" dirty="0"/>
              <a:t>Do we dump Arduino and program the CSRs?</a:t>
            </a:r>
          </a:p>
          <a:p>
            <a:r>
              <a:rPr lang="en-US" dirty="0"/>
              <a:t>But wait…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74C447-52FD-B2BB-AE7A-C17CB430F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EE 193 Joel Grodstein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08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4522A-974F-FF05-90A5-A6FE2779A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in an STM32L476?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19F52-A17C-2E70-DF4F-5F0E7B483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the data sheet:</a:t>
            </a:r>
          </a:p>
          <a:p>
            <a:pPr lvl="1">
              <a:spcBef>
                <a:spcPts val="0"/>
              </a:spcBef>
            </a:pPr>
            <a:r>
              <a:rPr lang="en-US" dirty="0"/>
              <a:t>Arm 32-bit Cortex-M4 CPU with FPU</a:t>
            </a:r>
          </a:p>
          <a:p>
            <a:pPr lvl="1">
              <a:spcBef>
                <a:spcPts val="0"/>
              </a:spcBef>
            </a:pPr>
            <a:r>
              <a:rPr lang="en-US" dirty="0"/>
              <a:t>5 clock sources, up to 114 fast I/</a:t>
            </a:r>
            <a:r>
              <a:rPr lang="en-US" dirty="0" err="1"/>
              <a:t>Os</a:t>
            </a:r>
            <a:endParaRPr lang="en-US" dirty="0"/>
          </a:p>
          <a:p>
            <a:pPr lvl="1">
              <a:spcBef>
                <a:spcPts val="0"/>
              </a:spcBef>
            </a:pPr>
            <a:r>
              <a:rPr lang="en-US" dirty="0"/>
              <a:t>real-time clock</a:t>
            </a:r>
          </a:p>
          <a:p>
            <a:pPr lvl="1">
              <a:spcBef>
                <a:spcPts val="0"/>
              </a:spcBef>
            </a:pPr>
            <a:r>
              <a:rPr lang="en-US" dirty="0"/>
              <a:t>LCD controller, up to 24 capacitive touch-key sensors</a:t>
            </a:r>
          </a:p>
          <a:p>
            <a:pPr lvl="1">
              <a:spcBef>
                <a:spcPts val="0"/>
              </a:spcBef>
            </a:pPr>
            <a:r>
              <a:rPr lang="en-US" dirty="0"/>
              <a:t>16x timers, 4x digital filters</a:t>
            </a:r>
          </a:p>
          <a:p>
            <a:pPr lvl="1">
              <a:spcBef>
                <a:spcPts val="0"/>
              </a:spcBef>
            </a:pPr>
            <a:r>
              <a:rPr lang="en-US" dirty="0"/>
              <a:t>3x 12-bit ADC, 2x 12-bit DAC, 2x op-amp</a:t>
            </a:r>
          </a:p>
          <a:p>
            <a:pPr lvl="1">
              <a:spcBef>
                <a:spcPts val="0"/>
              </a:spcBef>
            </a:pPr>
            <a:r>
              <a:rPr lang="en-US" dirty="0"/>
              <a:t>USB OTG, 3x I2C, 5x USART, 3x SPI, …</a:t>
            </a:r>
          </a:p>
          <a:p>
            <a:r>
              <a:rPr lang="en-US" dirty="0"/>
              <a:t>Numerous variations!</a:t>
            </a:r>
          </a:p>
          <a:p>
            <a:pPr lvl="1">
              <a:spcBef>
                <a:spcPts val="0"/>
              </a:spcBef>
            </a:pPr>
            <a:r>
              <a:rPr lang="en-US" dirty="0"/>
              <a:t>L4XX has 34 variants</a:t>
            </a:r>
          </a:p>
          <a:p>
            <a:pPr lvl="1">
              <a:spcBef>
                <a:spcPts val="0"/>
              </a:spcBef>
            </a:pPr>
            <a:r>
              <a:rPr lang="en-US" dirty="0"/>
              <a:t>L476XX has different numbers of GPIO, …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3AA63D-DC7B-C28A-9D25-46FCAFCD8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EE 193 Joel Grodstein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651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E2467-881C-5CCD-E512-B39219BE8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does what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13377-F7F5-EEE2-BD5B-7EBD49540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ARM designs the core</a:t>
            </a:r>
          </a:p>
          <a:p>
            <a:r>
              <a:rPr lang="en-US" dirty="0"/>
              <a:t>STM licenses it (for a fee); adds its own peripherals</a:t>
            </a:r>
          </a:p>
          <a:p>
            <a:r>
              <a:rPr lang="en-US" dirty="0"/>
              <a:t>So does Infineon, Apple, Cypress, Microchip, …</a:t>
            </a:r>
          </a:p>
          <a:p>
            <a:r>
              <a:rPr lang="en-US" dirty="0"/>
              <a:t>Each wants to show their value-added</a:t>
            </a:r>
          </a:p>
          <a:p>
            <a:pPr lvl="1"/>
            <a:r>
              <a:rPr lang="en-US" dirty="0"/>
              <a:t>Many power/speed/</a:t>
            </a:r>
            <a:r>
              <a:rPr lang="en-US" dirty="0" err="1"/>
              <a:t>uarch</a:t>
            </a:r>
            <a:r>
              <a:rPr lang="en-US" dirty="0"/>
              <a:t>/price points of the core</a:t>
            </a:r>
          </a:p>
          <a:p>
            <a:pPr lvl="1"/>
            <a:r>
              <a:rPr lang="en-US" dirty="0"/>
              <a:t>Numerous combinations of cool peripherals</a:t>
            </a:r>
          </a:p>
          <a:p>
            <a:pPr lvl="1"/>
            <a:r>
              <a:rPr lang="en-US" dirty="0"/>
              <a:t>But we only want to pay ($$ and watts) for what we use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704506-4C24-910A-57E2-55775CCAD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EE 193 Joel Grodstein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26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89E20-54F8-6581-C432-C39AE7E2B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CSR 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71F48-48A8-775E-328A-347A0EF58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Look at the CSR list for the DAC (reference manual 19.7) again</a:t>
            </a:r>
          </a:p>
          <a:p>
            <a:pPr lvl="1">
              <a:spcBef>
                <a:spcPts val="0"/>
              </a:spcBef>
            </a:pPr>
            <a:r>
              <a:rPr lang="en-US" dirty="0"/>
              <a:t>There are 20 CSRs for our “simple” DAC!</a:t>
            </a:r>
          </a:p>
          <a:p>
            <a:r>
              <a:rPr lang="en-US" dirty="0"/>
              <a:t>Quick look at the first two</a:t>
            </a:r>
          </a:p>
          <a:p>
            <a:pPr lvl="1">
              <a:spcBef>
                <a:spcPts val="0"/>
              </a:spcBef>
            </a:pPr>
            <a:r>
              <a:rPr lang="en-US" dirty="0"/>
              <a:t>DAC_CR (the control register) is complicated!</a:t>
            </a:r>
          </a:p>
          <a:p>
            <a:pPr lvl="1">
              <a:spcBef>
                <a:spcPts val="0"/>
              </a:spcBef>
            </a:pPr>
            <a:r>
              <a:rPr lang="en-US" dirty="0"/>
              <a:t>DAC software trigger register is simple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C9F071-8AE3-DD87-B282-DA7929759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EE 193 Joel Grodstein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50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3E7DE-24E3-A08C-3E4D-C8AAB15C1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CSR 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4824B-B7AE-C180-C1F6-56C61F5491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take 100% advantage of the hardware’s full power, we must program these CSRs</a:t>
            </a:r>
          </a:p>
          <a:p>
            <a:r>
              <a:rPr lang="en-US" dirty="0"/>
              <a:t>Classical process</a:t>
            </a:r>
          </a:p>
          <a:p>
            <a:pPr lvl="1"/>
            <a:r>
              <a:rPr lang="en-US" dirty="0"/>
              <a:t>Read the data sheet</a:t>
            </a:r>
          </a:p>
          <a:p>
            <a:pPr lvl="1"/>
            <a:r>
              <a:rPr lang="en-US" dirty="0"/>
              <a:t>Figure out which CSRs to access</a:t>
            </a:r>
          </a:p>
          <a:p>
            <a:pPr lvl="1"/>
            <a:r>
              <a:rPr lang="en-US" dirty="0"/>
              <a:t>Write the code</a:t>
            </a:r>
          </a:p>
          <a:p>
            <a:pPr lvl="1"/>
            <a:r>
              <a:rPr lang="en-US" dirty="0"/>
              <a:t>Debug your mistakes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6B61A7-943A-2A11-80E2-AF333120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EE 193 Joel Grodstein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26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4EA42-F220-4026-8AC2-EDD4F0872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CSR 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62DD1-1B91-5CA9-06E4-CB1D6CC7F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Pull up the code for our lib_ee115.c LED functions</a:t>
            </a:r>
          </a:p>
          <a:p>
            <a:r>
              <a:rPr lang="en-US" dirty="0"/>
              <a:t>Isn’t it nice? You don’t have to bother looking up those CSRs!</a:t>
            </a:r>
          </a:p>
          <a:p>
            <a:pPr lvl="1"/>
            <a:r>
              <a:rPr lang="en-US" dirty="0"/>
              <a:t>Oops! That’s how I spent my summer </a:t>
            </a:r>
            <a:r>
              <a:rPr lang="en-US" dirty="0">
                <a:sym typeface="Wingdings" panose="05000000000000000000" pitchFamily="2" charset="2"/>
              </a:rPr>
              <a:t>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83EC99-B887-0AED-13EB-D27787E77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EE 193 Joel Grodstein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30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92B29-04C1-637F-F5F6-16F616CDA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FD6AB-000F-B906-0557-EEE3B2288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51546"/>
            <a:ext cx="7772400" cy="4896854"/>
          </a:xfrm>
        </p:spPr>
        <p:txBody>
          <a:bodyPr/>
          <a:lstStyle/>
          <a:p>
            <a:r>
              <a:rPr lang="en-US" dirty="0"/>
              <a:t>What if we switch from STM32L476 to STM32L432?</a:t>
            </a:r>
          </a:p>
          <a:p>
            <a:pPr lvl="1">
              <a:spcBef>
                <a:spcPts val="0"/>
              </a:spcBef>
            </a:pPr>
            <a:r>
              <a:rPr lang="en-US" dirty="0"/>
              <a:t>“Most” of the CSR’s are the same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  <a:p>
            <a:pPr lvl="1">
              <a:spcBef>
                <a:spcPts val="0"/>
              </a:spcBef>
            </a:pPr>
            <a:r>
              <a:rPr lang="en-US" dirty="0"/>
              <a:t>Not all! </a:t>
            </a:r>
            <a:r>
              <a:rPr lang="en-US" dirty="0">
                <a:sym typeface="Wingdings" panose="05000000000000000000" pitchFamily="2" charset="2"/>
              </a:rPr>
              <a:t></a:t>
            </a:r>
            <a:endParaRPr lang="en-US" dirty="0"/>
          </a:p>
          <a:p>
            <a:r>
              <a:rPr lang="en-US" dirty="0"/>
              <a:t>Why the chip-to-chip differences? How come STM cannot impose consistency between their own products?</a:t>
            </a:r>
          </a:p>
          <a:p>
            <a:pPr lvl="1">
              <a:spcBef>
                <a:spcPts val="0"/>
              </a:spcBef>
            </a:pPr>
            <a:r>
              <a:rPr lang="en-US" dirty="0"/>
              <a:t>Different product lines built by different teams who don’t talk to each other</a:t>
            </a:r>
          </a:p>
          <a:p>
            <a:pPr lvl="1">
              <a:spcBef>
                <a:spcPts val="0"/>
              </a:spcBef>
            </a:pPr>
            <a:r>
              <a:rPr lang="en-US" dirty="0"/>
              <a:t>Engineers come up with a great new idea and don’t value compatibility “enough”</a:t>
            </a:r>
          </a:p>
          <a:p>
            <a:pPr lvl="1">
              <a:spcBef>
                <a:spcPts val="0"/>
              </a:spcBef>
            </a:pPr>
            <a:r>
              <a:rPr lang="en-US" dirty="0"/>
              <a:t>Marketing (i.e., customers!) want feature tweaks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6FDF32-D53F-0E35-97C1-D8819560F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EE 193 Joel Grodstein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32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42679-A37D-520D-24EE-17F326A81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CSR 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2E14E-A838-5DB3-2507-1CEAC4FBCD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Rewriting lib_ee115 for a different STM chip is WORK</a:t>
            </a:r>
          </a:p>
          <a:p>
            <a:r>
              <a:rPr lang="en-US" dirty="0"/>
              <a:t>And what if we switch from STM to </a:t>
            </a:r>
            <a:r>
              <a:rPr lang="en-US" dirty="0" err="1"/>
              <a:t>Espressif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Almost total </a:t>
            </a:r>
            <a:r>
              <a:rPr lang="en-US" dirty="0" err="1"/>
              <a:t>rewrite.Yikes</a:t>
            </a:r>
            <a:r>
              <a:rPr lang="en-US" dirty="0"/>
              <a:t>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492441-6C0A-BA7A-597B-AAB6B4FB3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EE 193 Joel Grodstein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89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AEE4F-0776-7A22-09C9-B5EB87841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8F1AC-DF1A-F231-041D-FDF7A3CB9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a product designer, why don’t you just pick an MCU and stay with it?</a:t>
            </a:r>
          </a:p>
          <a:p>
            <a:pPr lvl="1"/>
            <a:r>
              <a:rPr lang="en-US" dirty="0"/>
              <a:t>New chips appear all the time</a:t>
            </a:r>
          </a:p>
          <a:p>
            <a:pPr lvl="1"/>
            <a:r>
              <a:rPr lang="en-US" dirty="0"/>
              <a:t>You want  to play one manufacturer against another</a:t>
            </a:r>
          </a:p>
          <a:p>
            <a:pPr lvl="1"/>
            <a:r>
              <a:rPr lang="en-US" dirty="0"/>
              <a:t>Remember those chip shortages?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BA37E6-3C7E-34EA-975C-A32CD1C67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EE 193 Joel Grodstein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41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3B697-75BE-4FE4-CD5C-F1EFFACB4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answer?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B7303-8E31-9BFB-2596-0B8538AFB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Program using every trick in the book and every bit in every CSR?</a:t>
            </a:r>
          </a:p>
          <a:p>
            <a:pPr lvl="1"/>
            <a:r>
              <a:rPr lang="en-US" dirty="0"/>
              <a:t>Takes forever</a:t>
            </a:r>
          </a:p>
          <a:p>
            <a:r>
              <a:rPr lang="en-US" dirty="0"/>
              <a:t>Use an abstract API, like Arduino?</a:t>
            </a:r>
          </a:p>
          <a:p>
            <a:pPr lvl="1"/>
            <a:r>
              <a:rPr lang="en-US" dirty="0"/>
              <a:t>You’re leaving hardware power on the table</a:t>
            </a:r>
          </a:p>
          <a:p>
            <a:pPr lvl="1"/>
            <a:r>
              <a:rPr lang="en-US" dirty="0"/>
              <a:t>May be forced to use a more expensive microcontroller</a:t>
            </a:r>
          </a:p>
          <a:p>
            <a:r>
              <a:rPr lang="en-US" dirty="0"/>
              <a:t>Any other ideas? Go brainstorm. Is there an analogy to assembly-language programming?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8E0247-C4C0-886F-3A78-FFB11DD89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EE 193 Joel Grodstein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14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7A169-552B-31CC-1805-CE63DDA83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players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F578C-B280-5B95-A99A-C133147E56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Arduino, Raspberry Pi</a:t>
            </a:r>
          </a:p>
          <a:p>
            <a:r>
              <a:rPr lang="en-US" dirty="0" err="1"/>
              <a:t>MicroPython</a:t>
            </a:r>
            <a:r>
              <a:rPr lang="en-US" dirty="0"/>
              <a:t>, </a:t>
            </a:r>
            <a:r>
              <a:rPr lang="en-US" dirty="0" err="1"/>
              <a:t>CircuitPython</a:t>
            </a:r>
            <a:endParaRPr lang="en-US" dirty="0"/>
          </a:p>
          <a:p>
            <a:r>
              <a:rPr lang="en-US" dirty="0"/>
              <a:t>STM CMSIS, HAL, </a:t>
            </a:r>
            <a:r>
              <a:rPr lang="en-US" dirty="0" err="1"/>
              <a:t>Mbed</a:t>
            </a:r>
            <a:endParaRPr lang="en-US" dirty="0"/>
          </a:p>
          <a:p>
            <a:r>
              <a:rPr lang="en-US" dirty="0"/>
              <a:t>Anyone have experience/comments with these?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197379-EABA-092B-1BFD-2C16F56D5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EE 193 Joel Grodstein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9015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4F9F8-7257-93A6-453B-F368B36A8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B1DC1-3060-8115-3A67-2EDB98775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Sounds a bit like programming in assembly language in the old days?</a:t>
            </a:r>
          </a:p>
          <a:p>
            <a:pPr lvl="1"/>
            <a:r>
              <a:rPr lang="en-US" dirty="0"/>
              <a:t>HLLs didn’t give good enough performance</a:t>
            </a:r>
          </a:p>
          <a:p>
            <a:pPr lvl="1"/>
            <a:r>
              <a:rPr lang="en-US" dirty="0"/>
              <a:t>Switching to a new computer was hard back then!</a:t>
            </a:r>
          </a:p>
          <a:p>
            <a:r>
              <a:rPr lang="en-US" dirty="0"/>
              <a:t>Nowadays, it’s just a simple matter of writing portable code </a:t>
            </a:r>
            <a:r>
              <a:rPr lang="en-US" dirty="0">
                <a:sym typeface="Wingdings" panose="05000000000000000000" pitchFamily="2" charset="2"/>
              </a:rPr>
              <a:t></a:t>
            </a:r>
          </a:p>
          <a:p>
            <a:r>
              <a:rPr lang="en-US" dirty="0">
                <a:sym typeface="Wingdings" panose="05000000000000000000" pitchFamily="2" charset="2"/>
              </a:rPr>
              <a:t>How good is this analogy?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8C4DA7-F60C-557F-F2B0-4BF28BEDA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EE 193 Joel Grodstein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54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75568-BFF2-8606-8588-E0F3D3C58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Choices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6EDED-36D5-9A06-D746-67A0BA926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70915"/>
            <a:ext cx="7772400" cy="5140413"/>
          </a:xfrm>
        </p:spPr>
        <p:txBody>
          <a:bodyPr/>
          <a:lstStyle/>
          <a:p>
            <a:r>
              <a:rPr lang="en-US" dirty="0"/>
              <a:t>Arduino and Pi</a:t>
            </a:r>
          </a:p>
          <a:p>
            <a:pPr lvl="1">
              <a:spcBef>
                <a:spcPts val="0"/>
              </a:spcBef>
            </a:pPr>
            <a:r>
              <a:rPr lang="en-US" dirty="0"/>
              <a:t>Great for fast prototype; not for industry production</a:t>
            </a:r>
          </a:p>
          <a:p>
            <a:pPr lvl="1">
              <a:spcBef>
                <a:spcPts val="0"/>
              </a:spcBef>
            </a:pPr>
            <a:r>
              <a:rPr lang="en-US" dirty="0"/>
              <a:t>Great for hobbyists</a:t>
            </a:r>
          </a:p>
          <a:p>
            <a:r>
              <a:rPr lang="en-US" dirty="0"/>
              <a:t>Programming CSRs</a:t>
            </a:r>
          </a:p>
          <a:p>
            <a:pPr lvl="1">
              <a:spcBef>
                <a:spcPts val="0"/>
              </a:spcBef>
            </a:pPr>
            <a:r>
              <a:rPr lang="en-US" dirty="0"/>
              <a:t>the ultimate in performance as long as you don’t mind delivering your product late</a:t>
            </a:r>
          </a:p>
          <a:p>
            <a:pPr lvl="1">
              <a:spcBef>
                <a:spcPts val="0"/>
              </a:spcBef>
            </a:pPr>
            <a:r>
              <a:rPr lang="en-US" dirty="0"/>
              <a:t>Good for university classes </a:t>
            </a:r>
            <a:r>
              <a:rPr lang="en-US" dirty="0">
                <a:sym typeface="Wingdings" panose="05000000000000000000" pitchFamily="2" charset="2"/>
              </a:rPr>
              <a:t></a:t>
            </a:r>
          </a:p>
          <a:p>
            <a:r>
              <a:rPr lang="en-US" dirty="0"/>
              <a:t>STM HAL</a:t>
            </a:r>
          </a:p>
          <a:p>
            <a:pPr lvl="1">
              <a:spcBef>
                <a:spcPts val="0"/>
              </a:spcBef>
            </a:pPr>
            <a:r>
              <a:rPr lang="en-US" dirty="0"/>
              <a:t>a mid level between Arduino and CSRs</a:t>
            </a:r>
          </a:p>
          <a:p>
            <a:pPr lvl="1">
              <a:spcBef>
                <a:spcPts val="0"/>
              </a:spcBef>
            </a:pPr>
            <a:r>
              <a:rPr lang="en-US" dirty="0"/>
              <a:t>not completely portable between STM product families</a:t>
            </a:r>
          </a:p>
          <a:p>
            <a:pPr lvl="1">
              <a:spcBef>
                <a:spcPts val="0"/>
              </a:spcBef>
            </a:pPr>
            <a:r>
              <a:rPr lang="en-US" dirty="0"/>
              <a:t>Cube MX: graphically generate initialization code (in HAL) for STM32 devices</a:t>
            </a:r>
          </a:p>
          <a:p>
            <a:pPr lvl="1">
              <a:spcBef>
                <a:spcPts val="0"/>
              </a:spcBef>
            </a:pPr>
            <a:r>
              <a:rPr lang="en-US" dirty="0"/>
              <a:t>Cannot generate anything other than initialization code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90763-7F95-E30E-3455-FAF882C12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EE 193 Joel Grodstein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8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DDF13-131F-FDAC-0595-0C52023E0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dual_QRS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5D0DB5-00A9-B5FE-73B0-9640F4FA3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EE 193 Joel Grodstein</a:t>
            </a:r>
            <a:endParaRPr lang="en-US" dirty="0"/>
          </a:p>
        </p:txBody>
      </p:sp>
      <p:pic>
        <p:nvPicPr>
          <p:cNvPr id="6" name="Picture 5" descr="A screen with a graph on it&#10;&#10;Description automatically generated">
            <a:extLst>
              <a:ext uri="{FF2B5EF4-FFF2-40B4-BE49-F238E27FC236}">
                <a16:creationId xmlns:a16="http://schemas.microsoft.com/office/drawing/2014/main" id="{4D402338-08CF-C4C8-F1BA-89FDE1D96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99731" y="1583256"/>
            <a:ext cx="5339649" cy="40047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19A52D-B565-D13E-129B-3B778BC91437}"/>
              </a:ext>
            </a:extLst>
          </p:cNvPr>
          <p:cNvSpPr txBox="1"/>
          <p:nvPr/>
        </p:nvSpPr>
        <p:spPr>
          <a:xfrm>
            <a:off x="316089" y="5825067"/>
            <a:ext cx="301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500mV/div, 250ms/div</a:t>
            </a:r>
          </a:p>
        </p:txBody>
      </p:sp>
    </p:spTree>
    <p:extLst>
      <p:ext uri="{BB962C8B-B14F-4D97-AF65-F5344CB8AC3E}">
        <p14:creationId xmlns:p14="http://schemas.microsoft.com/office/powerpoint/2010/main" val="23504864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DDF13-131F-FDAC-0595-0C52023E0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sample_1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5D0DB5-00A9-B5FE-73B0-9640F4FA3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EE 193 Joel Grodstein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19A52D-B565-D13E-129B-3B778BC91437}"/>
              </a:ext>
            </a:extLst>
          </p:cNvPr>
          <p:cNvSpPr txBox="1"/>
          <p:nvPr/>
        </p:nvSpPr>
        <p:spPr>
          <a:xfrm>
            <a:off x="316089" y="5825067"/>
            <a:ext cx="301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500mV/div, 250ms/div</a:t>
            </a:r>
          </a:p>
        </p:txBody>
      </p:sp>
      <p:pic>
        <p:nvPicPr>
          <p:cNvPr id="13" name="Picture 12" descr="A screen with a blue and yellow image&#10;&#10;Description automatically generated">
            <a:extLst>
              <a:ext uri="{FF2B5EF4-FFF2-40B4-BE49-F238E27FC236}">
                <a16:creationId xmlns:a16="http://schemas.microsoft.com/office/drawing/2014/main" id="{7CAAA02D-3275-7521-DC27-96A65E6D6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07821" y="1697566"/>
            <a:ext cx="5034844" cy="377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420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DDF13-131F-FDAC-0595-0C52023E0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filtered_1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5D0DB5-00A9-B5FE-73B0-9640F4FA3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EE 193 Joel Grodstein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19A52D-B565-D13E-129B-3B778BC91437}"/>
              </a:ext>
            </a:extLst>
          </p:cNvPr>
          <p:cNvSpPr txBox="1"/>
          <p:nvPr/>
        </p:nvSpPr>
        <p:spPr>
          <a:xfrm>
            <a:off x="316089" y="5825067"/>
            <a:ext cx="301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500mV/div, 250ms/div</a:t>
            </a:r>
          </a:p>
        </p:txBody>
      </p:sp>
      <p:pic>
        <p:nvPicPr>
          <p:cNvPr id="11" name="Picture 10" descr="A screen with a graph on it&#10;&#10;Description automatically generated">
            <a:extLst>
              <a:ext uri="{FF2B5EF4-FFF2-40B4-BE49-F238E27FC236}">
                <a16:creationId xmlns:a16="http://schemas.microsoft.com/office/drawing/2014/main" id="{AEF031F5-C786-F550-52D7-0F6716041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15066" y="1447800"/>
            <a:ext cx="5113867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621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DDF13-131F-FDAC-0595-0C52023E0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peak_1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5D0DB5-00A9-B5FE-73B0-9640F4FA3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EE 193 Joel Grodstein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19A52D-B565-D13E-129B-3B778BC91437}"/>
              </a:ext>
            </a:extLst>
          </p:cNvPr>
          <p:cNvSpPr txBox="1"/>
          <p:nvPr/>
        </p:nvSpPr>
        <p:spPr>
          <a:xfrm>
            <a:off x="316089" y="5825067"/>
            <a:ext cx="301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500mV/div, 250ms/div</a:t>
            </a:r>
          </a:p>
        </p:txBody>
      </p:sp>
      <p:pic>
        <p:nvPicPr>
          <p:cNvPr id="8" name="Picture 7" descr="A screen with a graph on it&#10;&#10;Description automatically generated">
            <a:extLst>
              <a:ext uri="{FF2B5EF4-FFF2-40B4-BE49-F238E27FC236}">
                <a16:creationId xmlns:a16="http://schemas.microsoft.com/office/drawing/2014/main" id="{52A276E8-6489-71EE-5BDE-74BEFD9DF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41689" y="1363134"/>
            <a:ext cx="5497689" cy="412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06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DDF13-131F-FDAC-0595-0C52023E0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thresh_1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5D0DB5-00A9-B5FE-73B0-9640F4FA3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EE 193 Joel Grodstein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19A52D-B565-D13E-129B-3B778BC91437}"/>
              </a:ext>
            </a:extLst>
          </p:cNvPr>
          <p:cNvSpPr txBox="1"/>
          <p:nvPr/>
        </p:nvSpPr>
        <p:spPr>
          <a:xfrm>
            <a:off x="316089" y="5825067"/>
            <a:ext cx="301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500mV/div, 250ms/div</a:t>
            </a:r>
          </a:p>
        </p:txBody>
      </p:sp>
      <p:pic>
        <p:nvPicPr>
          <p:cNvPr id="5" name="Picture 4" descr="A screen with a graph on it&#10;&#10;Description automatically generated">
            <a:extLst>
              <a:ext uri="{FF2B5EF4-FFF2-40B4-BE49-F238E27FC236}">
                <a16:creationId xmlns:a16="http://schemas.microsoft.com/office/drawing/2014/main" id="{66F2299A-50F1-F93F-E710-DB63D36C7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67466" y="1456267"/>
            <a:ext cx="5429955" cy="407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446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DDF13-131F-FDAC-0595-0C52023E0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deriv_2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5D0DB5-00A9-B5FE-73B0-9640F4FA3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EE 193 Joel Grodstein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19A52D-B565-D13E-129B-3B778BC91437}"/>
              </a:ext>
            </a:extLst>
          </p:cNvPr>
          <p:cNvSpPr txBox="1"/>
          <p:nvPr/>
        </p:nvSpPr>
        <p:spPr>
          <a:xfrm>
            <a:off x="316089" y="5825067"/>
            <a:ext cx="301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500mV/div, 250ms/div</a:t>
            </a:r>
          </a:p>
        </p:txBody>
      </p:sp>
      <p:pic>
        <p:nvPicPr>
          <p:cNvPr id="9" name="Picture 8" descr="A screen with a barcode on it&#10;&#10;Description automatically generated">
            <a:extLst>
              <a:ext uri="{FF2B5EF4-FFF2-40B4-BE49-F238E27FC236}">
                <a16:creationId xmlns:a16="http://schemas.microsoft.com/office/drawing/2014/main" id="{FB609A88-20D0-AE73-F381-7EFFFF4E60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22311" y="1540933"/>
            <a:ext cx="5588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995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DDF13-131F-FDAC-0595-0C52023E0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deriv_sq_2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5D0DB5-00A9-B5FE-73B0-9640F4FA3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EE 193 Joel Grodstein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19A52D-B565-D13E-129B-3B778BC91437}"/>
              </a:ext>
            </a:extLst>
          </p:cNvPr>
          <p:cNvSpPr txBox="1"/>
          <p:nvPr/>
        </p:nvSpPr>
        <p:spPr>
          <a:xfrm>
            <a:off x="316089" y="5825067"/>
            <a:ext cx="301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500mV/div, 250ms/div</a:t>
            </a:r>
          </a:p>
        </p:txBody>
      </p:sp>
      <p:pic>
        <p:nvPicPr>
          <p:cNvPr id="11" name="Picture 10" descr="A screen with a graph on it&#10;&#10;Description automatically generated">
            <a:extLst>
              <a:ext uri="{FF2B5EF4-FFF2-40B4-BE49-F238E27FC236}">
                <a16:creationId xmlns:a16="http://schemas.microsoft.com/office/drawing/2014/main" id="{40308077-AACE-795E-E7A6-B768FA507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23911" y="1788584"/>
            <a:ext cx="4927599" cy="369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630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DDF13-131F-FDAC-0595-0C52023E0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avg_200ms_2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5D0DB5-00A9-B5FE-73B0-9640F4FA3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EE 193 Joel Grodstein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19A52D-B565-D13E-129B-3B778BC91437}"/>
              </a:ext>
            </a:extLst>
          </p:cNvPr>
          <p:cNvSpPr txBox="1"/>
          <p:nvPr/>
        </p:nvSpPr>
        <p:spPr>
          <a:xfrm>
            <a:off x="316089" y="5825067"/>
            <a:ext cx="301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500mV/div, 250ms/div</a:t>
            </a:r>
          </a:p>
        </p:txBody>
      </p:sp>
      <p:pic>
        <p:nvPicPr>
          <p:cNvPr id="5" name="Picture 4" descr="A small computer monitor with a blue screen&#10;&#10;Description automatically generated">
            <a:extLst>
              <a:ext uri="{FF2B5EF4-FFF2-40B4-BE49-F238E27FC236}">
                <a16:creationId xmlns:a16="http://schemas.microsoft.com/office/drawing/2014/main" id="{1D88AFA7-7B8F-C6FE-D19A-69ECC3EF5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288" y="1574801"/>
            <a:ext cx="5384799" cy="403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3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D8E0A-8FDD-CCBD-C238-A256D2074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266" y="424157"/>
            <a:ext cx="7772400" cy="1143000"/>
          </a:xfrm>
        </p:spPr>
        <p:txBody>
          <a:bodyPr/>
          <a:lstStyle/>
          <a:p>
            <a:r>
              <a:rPr lang="en-US" dirty="0"/>
              <a:t>Abstraction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C7DF9-7677-B5A9-B6E1-823342FA7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556" y="4365087"/>
            <a:ext cx="7498644" cy="1836160"/>
          </a:xfrm>
        </p:spPr>
        <p:txBody>
          <a:bodyPr/>
          <a:lstStyle/>
          <a:p>
            <a:r>
              <a:rPr lang="en-US" dirty="0"/>
              <a:t>What does that really mean?</a:t>
            </a:r>
          </a:p>
          <a:p>
            <a:r>
              <a:rPr lang="en-US" dirty="0"/>
              <a:t>Let’s go back to the problem to be solved</a:t>
            </a:r>
          </a:p>
          <a:p>
            <a:pPr lvl="1">
              <a:spcBef>
                <a:spcPts val="0"/>
              </a:spcBef>
            </a:pPr>
            <a:r>
              <a:rPr lang="en-US" dirty="0"/>
              <a:t>There is an endless variety of useful, somewhat-different peripherals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BAAE9B-EBAA-9866-2D3A-81B125D2C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EE 193 Joel Grodstein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29CB79-D0EA-F446-EAF5-4E80D2C55E6D}"/>
              </a:ext>
            </a:extLst>
          </p:cNvPr>
          <p:cNvSpPr txBox="1"/>
          <p:nvPr/>
        </p:nvSpPr>
        <p:spPr>
          <a:xfrm>
            <a:off x="1092194" y="1422397"/>
            <a:ext cx="3976514" cy="83099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Arduino, Raspberry Pi</a:t>
            </a:r>
          </a:p>
          <a:p>
            <a:r>
              <a:rPr lang="en-US" dirty="0" err="1"/>
              <a:t>CircuitPython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844406-7430-4C2E-8645-3EBFB5C4D813}"/>
              </a:ext>
            </a:extLst>
          </p:cNvPr>
          <p:cNvSpPr txBox="1"/>
          <p:nvPr/>
        </p:nvSpPr>
        <p:spPr>
          <a:xfrm>
            <a:off x="1817511" y="2541383"/>
            <a:ext cx="2844800" cy="83099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MicroPython</a:t>
            </a:r>
            <a:r>
              <a:rPr lang="en-US" dirty="0"/>
              <a:t>, </a:t>
            </a:r>
            <a:r>
              <a:rPr lang="en-US" dirty="0" err="1"/>
              <a:t>Mbed</a:t>
            </a:r>
            <a:endParaRPr lang="en-US" dirty="0"/>
          </a:p>
          <a:p>
            <a:pPr algn="ctr"/>
            <a:r>
              <a:rPr lang="en-US" dirty="0"/>
              <a:t>STM HAL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E7628B-7377-335B-1EA8-ED01F482D4F1}"/>
              </a:ext>
            </a:extLst>
          </p:cNvPr>
          <p:cNvSpPr txBox="1"/>
          <p:nvPr/>
        </p:nvSpPr>
        <p:spPr>
          <a:xfrm>
            <a:off x="2091261" y="3623731"/>
            <a:ext cx="1978380" cy="46166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STM CMSIS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A27337-9FAF-B33B-C87F-E283F91361D8}"/>
              </a:ext>
            </a:extLst>
          </p:cNvPr>
          <p:cNvSpPr txBox="1"/>
          <p:nvPr/>
        </p:nvSpPr>
        <p:spPr>
          <a:xfrm>
            <a:off x="5723465" y="179693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High-level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BC5AC2-74AE-998A-F74F-6AD36365E972}"/>
              </a:ext>
            </a:extLst>
          </p:cNvPr>
          <p:cNvSpPr txBox="1"/>
          <p:nvPr/>
        </p:nvSpPr>
        <p:spPr>
          <a:xfrm>
            <a:off x="5723465" y="2738637"/>
            <a:ext cx="2503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Intermediate-level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180CFF-A6AB-8A82-CB38-1493566D52EF}"/>
              </a:ext>
            </a:extLst>
          </p:cNvPr>
          <p:cNvSpPr txBox="1"/>
          <p:nvPr/>
        </p:nvSpPr>
        <p:spPr>
          <a:xfrm>
            <a:off x="5723465" y="3670884"/>
            <a:ext cx="1603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Low-level</a:t>
            </a:r>
          </a:p>
        </p:txBody>
      </p:sp>
    </p:spTree>
    <p:extLst>
      <p:ext uri="{BB962C8B-B14F-4D97-AF65-F5344CB8AC3E}">
        <p14:creationId xmlns:p14="http://schemas.microsoft.com/office/powerpoint/2010/main" val="63068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72E12-28D2-3D84-C570-E6F552E18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DAC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979E1-A060-6224-8900-D6BA39E8C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57414"/>
            <a:ext cx="7772400" cy="1143000"/>
          </a:xfrm>
        </p:spPr>
        <p:txBody>
          <a:bodyPr/>
          <a:lstStyle/>
          <a:p>
            <a:r>
              <a:rPr lang="en-US" dirty="0"/>
              <a:t>DAC = Digital to Analog Converter</a:t>
            </a:r>
          </a:p>
          <a:p>
            <a:pPr lvl="1">
              <a:spcBef>
                <a:spcPts val="0"/>
              </a:spcBef>
            </a:pPr>
            <a:r>
              <a:rPr lang="en-US" dirty="0"/>
              <a:t>two DACs on our Disco kit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4BD2E-D0EC-5BAA-31D2-3747C51F5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EE 193 Joel Grodstein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96903C-2AAF-6AE1-9CCD-844BEDCC3C9A}"/>
              </a:ext>
            </a:extLst>
          </p:cNvPr>
          <p:cNvSpPr txBox="1"/>
          <p:nvPr/>
        </p:nvSpPr>
        <p:spPr>
          <a:xfrm>
            <a:off x="3286904" y="2224209"/>
            <a:ext cx="1309816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DAC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14A4A48-C536-F857-91F6-82E4C3AE137D}"/>
              </a:ext>
            </a:extLst>
          </p:cNvPr>
          <p:cNvCxnSpPr/>
          <p:nvPr/>
        </p:nvCxnSpPr>
        <p:spPr>
          <a:xfrm>
            <a:off x="2211861" y="2454873"/>
            <a:ext cx="1075043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55CCAE5-4DA1-3AF3-19AE-ABE60A6AE5B1}"/>
              </a:ext>
            </a:extLst>
          </p:cNvPr>
          <p:cNvSpPr txBox="1"/>
          <p:nvPr/>
        </p:nvSpPr>
        <p:spPr>
          <a:xfrm>
            <a:off x="1890587" y="2068034"/>
            <a:ext cx="1309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digital in</a:t>
            </a:r>
          </a:p>
          <a:p>
            <a:pPr algn="ctr"/>
            <a:r>
              <a:rPr lang="en-US" dirty="0"/>
              <a:t>0-max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ABD3442-45FB-1CD0-0809-2D91AA244132}"/>
              </a:ext>
            </a:extLst>
          </p:cNvPr>
          <p:cNvCxnSpPr/>
          <p:nvPr/>
        </p:nvCxnSpPr>
        <p:spPr>
          <a:xfrm>
            <a:off x="4600843" y="2458989"/>
            <a:ext cx="1075043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32B192C-78E7-AF1F-A4CC-2D166022B726}"/>
              </a:ext>
            </a:extLst>
          </p:cNvPr>
          <p:cNvSpPr txBox="1"/>
          <p:nvPr/>
        </p:nvSpPr>
        <p:spPr>
          <a:xfrm>
            <a:off x="4539062" y="2072150"/>
            <a:ext cx="1515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analog out</a:t>
            </a:r>
          </a:p>
          <a:p>
            <a:pPr algn="ctr"/>
            <a:r>
              <a:rPr lang="en-US" dirty="0"/>
              <a:t>0-3.3V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615D6E-2D5A-A75E-54CD-2269DEF01F40}"/>
              </a:ext>
            </a:extLst>
          </p:cNvPr>
          <p:cNvSpPr txBox="1">
            <a:spLocks/>
          </p:cNvSpPr>
          <p:nvPr/>
        </p:nvSpPr>
        <p:spPr bwMode="auto">
          <a:xfrm>
            <a:off x="689916" y="2903835"/>
            <a:ext cx="7772400" cy="312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Arduino API: </a:t>
            </a:r>
            <a:r>
              <a:rPr lang="en-US" i="1" kern="0" dirty="0" err="1"/>
              <a:t>writeAnalog</a:t>
            </a:r>
            <a:r>
              <a:rPr lang="en-US" kern="0" dirty="0"/>
              <a:t> (</a:t>
            </a:r>
            <a:r>
              <a:rPr lang="en-US" i="1" kern="0" dirty="0"/>
              <a:t>pin</a:t>
            </a:r>
            <a:r>
              <a:rPr lang="en-US" kern="0" dirty="0"/>
              <a:t>, </a:t>
            </a:r>
            <a:r>
              <a:rPr lang="en-US" i="1" kern="0" dirty="0"/>
              <a:t>value</a:t>
            </a:r>
            <a:r>
              <a:rPr lang="en-US" kern="0" dirty="0"/>
              <a:t>)</a:t>
            </a:r>
          </a:p>
          <a:p>
            <a:pPr lvl="1">
              <a:spcBef>
                <a:spcPts val="0"/>
              </a:spcBef>
            </a:pPr>
            <a:r>
              <a:rPr lang="en-US" kern="0" dirty="0"/>
              <a:t>if </a:t>
            </a:r>
            <a:r>
              <a:rPr lang="en-US" i="1" kern="0" dirty="0"/>
              <a:t>pin</a:t>
            </a:r>
            <a:r>
              <a:rPr lang="en-US" kern="0" dirty="0"/>
              <a:t> is a DAC pin (one or two of them), sets voltage</a:t>
            </a:r>
          </a:p>
          <a:p>
            <a:pPr lvl="1">
              <a:spcBef>
                <a:spcPts val="0"/>
              </a:spcBef>
            </a:pPr>
            <a:r>
              <a:rPr lang="en-US" i="1" kern="0" dirty="0"/>
              <a:t>value</a:t>
            </a:r>
            <a:r>
              <a:rPr lang="en-US" kern="0" dirty="0"/>
              <a:t> is in [0,255] (and [0,1023] for </a:t>
            </a:r>
            <a:r>
              <a:rPr lang="en-US" i="1" kern="0" dirty="0" err="1"/>
              <a:t>analogRead</a:t>
            </a:r>
            <a:r>
              <a:rPr lang="en-US" kern="0" dirty="0"/>
              <a:t>()!)</a:t>
            </a:r>
            <a:endParaRPr lang="en-US" i="1" kern="0" dirty="0"/>
          </a:p>
          <a:p>
            <a:r>
              <a:rPr lang="en-US" kern="0" dirty="0" err="1"/>
              <a:t>MicroPython</a:t>
            </a:r>
            <a:r>
              <a:rPr lang="en-US" kern="0" dirty="0"/>
              <a:t> API:</a:t>
            </a:r>
          </a:p>
          <a:p>
            <a:pPr lvl="1">
              <a:spcBef>
                <a:spcPts val="0"/>
              </a:spcBef>
            </a:pPr>
            <a:r>
              <a:rPr lang="en-US" i="1" kern="0" dirty="0"/>
              <a:t>d</a:t>
            </a:r>
            <a:r>
              <a:rPr lang="en-US" kern="0" dirty="0"/>
              <a:t> = </a:t>
            </a:r>
            <a:r>
              <a:rPr lang="en-US" i="1" kern="0" dirty="0" err="1"/>
              <a:t>dac</a:t>
            </a:r>
            <a:r>
              <a:rPr lang="en-US" kern="0" dirty="0"/>
              <a:t>(</a:t>
            </a:r>
            <a:r>
              <a:rPr lang="en-US" i="1" kern="0" dirty="0"/>
              <a:t>pin</a:t>
            </a:r>
            <a:r>
              <a:rPr lang="en-US" kern="0" dirty="0"/>
              <a:t>=1 or 2, </a:t>
            </a:r>
            <a:r>
              <a:rPr lang="en-US" i="1" kern="0" dirty="0"/>
              <a:t>bits</a:t>
            </a:r>
            <a:r>
              <a:rPr lang="en-US" kern="0" dirty="0"/>
              <a:t>=8 or 12, </a:t>
            </a:r>
            <a:r>
              <a:rPr lang="en-US" i="1" kern="0" dirty="0"/>
              <a:t>buffering</a:t>
            </a:r>
            <a:r>
              <a:rPr lang="en-US" kern="0" dirty="0"/>
              <a:t>=True/False)</a:t>
            </a:r>
          </a:p>
          <a:p>
            <a:pPr lvl="1">
              <a:spcBef>
                <a:spcPts val="0"/>
              </a:spcBef>
            </a:pPr>
            <a:r>
              <a:rPr lang="en-US" i="1" kern="0" dirty="0" err="1"/>
              <a:t>d</a:t>
            </a:r>
            <a:r>
              <a:rPr lang="en-US" kern="0" dirty="0" err="1"/>
              <a:t>.</a:t>
            </a:r>
            <a:r>
              <a:rPr lang="en-US" i="1" kern="0" dirty="0" err="1"/>
              <a:t>write</a:t>
            </a:r>
            <a:r>
              <a:rPr lang="en-US" kern="0" dirty="0"/>
              <a:t> (</a:t>
            </a:r>
            <a:r>
              <a:rPr lang="en-US" i="1" kern="0" dirty="0" err="1"/>
              <a:t>val</a:t>
            </a:r>
            <a:r>
              <a:rPr lang="en-US" kern="0" dirty="0"/>
              <a:t>)</a:t>
            </a:r>
          </a:p>
          <a:p>
            <a:pPr>
              <a:spcBef>
                <a:spcPts val="0"/>
              </a:spcBef>
            </a:pPr>
            <a:r>
              <a:rPr lang="en-US" kern="0" dirty="0"/>
              <a:t>Nothing to it </a:t>
            </a:r>
            <a:r>
              <a:rPr lang="en-US" kern="0" dirty="0">
                <a:sym typeface="Wingdings" panose="05000000000000000000" pitchFamily="2" charset="2"/>
              </a:rPr>
              <a:t></a:t>
            </a:r>
            <a:endParaRPr lang="en-US" kern="0" dirty="0"/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69247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BCA4D-F94E-14A9-1E82-B96F32592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DAC precision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F6D2-4C96-F9E4-4145-44BBCB1D2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65111"/>
            <a:ext cx="7772400" cy="4340578"/>
          </a:xfrm>
        </p:spPr>
        <p:txBody>
          <a:bodyPr/>
          <a:lstStyle/>
          <a:p>
            <a:r>
              <a:rPr lang="en-US" dirty="0"/>
              <a:t>If we set up the DAC in 8-bit mode..</a:t>
            </a:r>
          </a:p>
          <a:p>
            <a:pPr lvl="1"/>
            <a:r>
              <a:rPr lang="en-US" dirty="0"/>
              <a:t>it wants data in [0,255]</a:t>
            </a:r>
          </a:p>
          <a:p>
            <a:pPr lvl="1"/>
            <a:r>
              <a:rPr lang="en-US" dirty="0"/>
              <a:t>What if we give it 256?</a:t>
            </a:r>
          </a:p>
          <a:p>
            <a:pPr lvl="1"/>
            <a:r>
              <a:rPr lang="en-US" dirty="0"/>
              <a:t>What if we give it -1?</a:t>
            </a:r>
          </a:p>
          <a:p>
            <a:pPr lvl="1"/>
            <a:r>
              <a:rPr lang="en-US" dirty="0"/>
              <a:t>If we read a number with an 8-bit ADC and operate on it, how do we know if it’s in [0,255]?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DC3F2-2BD5-46F3-DE68-C928D9314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EE 193 Joel Grodstein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DCB40B-1612-25C8-EC6D-6BEFC847DF39}"/>
              </a:ext>
            </a:extLst>
          </p:cNvPr>
          <p:cNvSpPr txBox="1"/>
          <p:nvPr/>
        </p:nvSpPr>
        <p:spPr>
          <a:xfrm>
            <a:off x="5034844" y="2641600"/>
            <a:ext cx="1862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256 = 0x100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2360BE-8104-707A-3490-308794E66C73}"/>
              </a:ext>
            </a:extLst>
          </p:cNvPr>
          <p:cNvSpPr txBox="1"/>
          <p:nvPr/>
        </p:nvSpPr>
        <p:spPr>
          <a:xfrm>
            <a:off x="5187244" y="3098803"/>
            <a:ext cx="2523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-1 = 0xFFFFFFFF</a:t>
            </a:r>
          </a:p>
        </p:txBody>
      </p:sp>
    </p:spTree>
    <p:extLst>
      <p:ext uri="{BB962C8B-B14F-4D97-AF65-F5344CB8AC3E}">
        <p14:creationId xmlns:p14="http://schemas.microsoft.com/office/powerpoint/2010/main" val="54412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89E20-54F8-6581-C432-C39AE7E2B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make it complex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71F48-48A8-775E-328A-347A0EF58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Look at the CSR list for the DAC (reference manual 19.7)</a:t>
            </a:r>
          </a:p>
          <a:p>
            <a:pPr lvl="1">
              <a:spcBef>
                <a:spcPts val="0"/>
              </a:spcBef>
            </a:pPr>
            <a:r>
              <a:rPr lang="en-US" dirty="0"/>
              <a:t>There are 20 CSRs for our “simple” DAC!</a:t>
            </a:r>
          </a:p>
          <a:p>
            <a:r>
              <a:rPr lang="en-US" dirty="0"/>
              <a:t>Quick look at the first two</a:t>
            </a:r>
          </a:p>
          <a:p>
            <a:pPr lvl="1">
              <a:spcBef>
                <a:spcPts val="0"/>
              </a:spcBef>
            </a:pPr>
            <a:r>
              <a:rPr lang="en-US" dirty="0"/>
              <a:t>DAC_CR (the control register) is complicated!</a:t>
            </a:r>
          </a:p>
          <a:p>
            <a:pPr lvl="1">
              <a:spcBef>
                <a:spcPts val="0"/>
              </a:spcBef>
            </a:pPr>
            <a:r>
              <a:rPr lang="en-US" dirty="0"/>
              <a:t>DAC software trigger register is simple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C9F071-8AE3-DD87-B282-DA7929759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EE 193 Joel Grodstein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54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72E12-28D2-3D84-C570-E6F552E18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those CSRs doing?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979E1-A060-6224-8900-D6BA39E8C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93339"/>
            <a:ext cx="7772400" cy="1420257"/>
          </a:xfrm>
        </p:spPr>
        <p:txBody>
          <a:bodyPr/>
          <a:lstStyle/>
          <a:p>
            <a:r>
              <a:rPr lang="en-US" dirty="0"/>
              <a:t>“There are gourmets in the art of boiling water…” James Beard?</a:t>
            </a:r>
          </a:p>
          <a:p>
            <a:r>
              <a:rPr lang="en-US" dirty="0"/>
              <a:t>What is all this?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4BD2E-D0EC-5BAA-31D2-3747C51F5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EE 193 Joel Grodstein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C008F-5736-23C6-CCF0-872C981E8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25" y="2713596"/>
            <a:ext cx="74485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4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72E12-28D2-3D84-C570-E6F552E18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Complexity: sample/hold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979E1-A060-6224-8900-D6BA39E8C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93339"/>
            <a:ext cx="7772400" cy="1420257"/>
          </a:xfrm>
        </p:spPr>
        <p:txBody>
          <a:bodyPr/>
          <a:lstStyle/>
          <a:p>
            <a:r>
              <a:rPr lang="en-US" dirty="0"/>
              <a:t>The sample/hold is nice to save power</a:t>
            </a:r>
          </a:p>
          <a:p>
            <a:pPr lvl="1"/>
            <a:r>
              <a:rPr lang="en-US" dirty="0"/>
              <a:t>not available on Arduino or </a:t>
            </a:r>
            <a:r>
              <a:rPr lang="en-US" dirty="0" err="1"/>
              <a:t>MicroPython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4BD2E-D0EC-5BAA-31D2-3747C51F5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EE 193 Joel Grodstein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C008F-5736-23C6-CCF0-872C981E8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25" y="2713596"/>
            <a:ext cx="7448550" cy="333375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55A2F6E-A03B-1033-6C70-5B87F1A68A61}"/>
              </a:ext>
            </a:extLst>
          </p:cNvPr>
          <p:cNvSpPr/>
          <p:nvPr/>
        </p:nvSpPr>
        <p:spPr>
          <a:xfrm>
            <a:off x="2971800" y="2851484"/>
            <a:ext cx="1600200" cy="135956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81090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33CC"/>
      </a:hlink>
      <a:folHlink>
        <a:srgbClr val="7030A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8575">
          <a:solidFill>
            <a:schemeClr val="accent2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44071</TotalTime>
  <Words>2178</Words>
  <Application>Microsoft Office PowerPoint</Application>
  <PresentationFormat>On-screen Show (4:3)</PresentationFormat>
  <Paragraphs>305</Paragraphs>
  <Slides>39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Times New Roman</vt:lpstr>
      <vt:lpstr>Default Design</vt:lpstr>
      <vt:lpstr>EE 193 – Embedded Medical Devices</vt:lpstr>
      <vt:lpstr>Today’s topic</vt:lpstr>
      <vt:lpstr>A few players</vt:lpstr>
      <vt:lpstr>Abstraction level</vt:lpstr>
      <vt:lpstr>Case study: DAC </vt:lpstr>
      <vt:lpstr>DAC precision</vt:lpstr>
      <vt:lpstr>Let’s make it complex</vt:lpstr>
      <vt:lpstr>What are those CSRs doing?</vt:lpstr>
      <vt:lpstr>Complexity: sample/hold</vt:lpstr>
      <vt:lpstr>Output buffer</vt:lpstr>
      <vt:lpstr>Economics</vt:lpstr>
      <vt:lpstr>Programming CSRs is annoying</vt:lpstr>
      <vt:lpstr>Triggers and DMA</vt:lpstr>
      <vt:lpstr>Our own function generator</vt:lpstr>
      <vt:lpstr>Canned ECG driver on Arduino</vt:lpstr>
      <vt:lpstr>Canned ECG driver with FreeRTOS</vt:lpstr>
      <vt:lpstr>Canned ECG driver in HW</vt:lpstr>
      <vt:lpstr>Canned ECG driver in HW</vt:lpstr>
      <vt:lpstr>Canned ECG driver</vt:lpstr>
      <vt:lpstr>Hmm…</vt:lpstr>
      <vt:lpstr>What’s in an STM32L476?</vt:lpstr>
      <vt:lpstr>Who does what</vt:lpstr>
      <vt:lpstr>Classical CSR programming</vt:lpstr>
      <vt:lpstr>Classical CSR programming</vt:lpstr>
      <vt:lpstr>Classical CSR programming</vt:lpstr>
      <vt:lpstr>Portability</vt:lpstr>
      <vt:lpstr>CSR hell</vt:lpstr>
      <vt:lpstr>PowerPoint Presentation</vt:lpstr>
      <vt:lpstr>What’s the answer?</vt:lpstr>
      <vt:lpstr>Analogy</vt:lpstr>
      <vt:lpstr>Choices today</vt:lpstr>
      <vt:lpstr>dual_QRS</vt:lpstr>
      <vt:lpstr>sample_1</vt:lpstr>
      <vt:lpstr>filtered_1</vt:lpstr>
      <vt:lpstr>peak_1</vt:lpstr>
      <vt:lpstr>thresh_1</vt:lpstr>
      <vt:lpstr>deriv_2</vt:lpstr>
      <vt:lpstr>deriv_sq_2</vt:lpstr>
      <vt:lpstr>avg_200ms_2</vt:lpstr>
    </vt:vector>
  </TitlesOfParts>
  <Company>Drexel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Computing with biological parts</dc:title>
  <dc:creator>JoelG</dc:creator>
  <cp:lastModifiedBy>Grodstein, Joel</cp:lastModifiedBy>
  <cp:revision>1450</cp:revision>
  <cp:lastPrinted>2005-02-07T17:53:54Z</cp:lastPrinted>
  <dcterms:created xsi:type="dcterms:W3CDTF">2002-09-07T18:50:54Z</dcterms:created>
  <dcterms:modified xsi:type="dcterms:W3CDTF">2023-10-21T00:04:15Z</dcterms:modified>
</cp:coreProperties>
</file>