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7_202F64C0.xml" ContentType="application/vnd.ms-powerpoint.comments+xml"/>
  <Override PartName="/ppt/comments/modernComment_10A_EBDF4701.xml" ContentType="application/vnd.ms-powerpoint.comments+xml"/>
  <Override PartName="/ppt/comments/modernComment_10E_C42D6F5F.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57" r:id="rId4"/>
    <p:sldId id="258" r:id="rId5"/>
    <p:sldId id="276" r:id="rId6"/>
    <p:sldId id="259" r:id="rId7"/>
    <p:sldId id="260" r:id="rId8"/>
    <p:sldId id="277" r:id="rId9"/>
    <p:sldId id="263" r:id="rId10"/>
    <p:sldId id="264" r:id="rId11"/>
    <p:sldId id="265" r:id="rId12"/>
    <p:sldId id="266" r:id="rId13"/>
    <p:sldId id="267" r:id="rId14"/>
    <p:sldId id="268" r:id="rId15"/>
    <p:sldId id="270" r:id="rId16"/>
    <p:sldId id="269" r:id="rId17"/>
    <p:sldId id="274" r:id="rId18"/>
    <p:sldId id="271" r:id="rId19"/>
    <p:sldId id="278" r:id="rId20"/>
    <p:sldId id="272" r:id="rId21"/>
    <p:sldId id="273" r:id="rId22"/>
    <p:sldId id="279" r:id="rId23"/>
    <p:sldId id="26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95A213-9E46-535F-369E-3AF70D5E2C8E}" name="Owen Ackerman" initials="OA" userId="7b6df3e3b95aafd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11" d="100"/>
          <a:sy n="111" d="100"/>
        </p:scale>
        <p:origin x="5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modernComment_107_202F64C0.xml><?xml version="1.0" encoding="utf-8"?>
<p188:cmLst xmlns:a="http://schemas.openxmlformats.org/drawingml/2006/main" xmlns:r="http://schemas.openxmlformats.org/officeDocument/2006/relationships" xmlns:p188="http://schemas.microsoft.com/office/powerpoint/2018/8/main">
  <p188:cm id="{6D856413-7D3E-4B06-938D-FF6CED1EF998}" authorId="{9095A213-9E46-535F-369E-3AF70D5E2C8E}" created="2023-08-09T21:32:52.428">
    <ac:deMkLst xmlns:ac="http://schemas.microsoft.com/office/drawing/2013/main/command">
      <pc:docMk xmlns:pc="http://schemas.microsoft.com/office/powerpoint/2013/main/command"/>
      <pc:sldMk xmlns:pc="http://schemas.microsoft.com/office/powerpoint/2013/main/command" cId="539976896" sldId="263"/>
      <ac:picMk id="5" creationId="{BD169C67-C67E-88BE-DCAA-480A6B26BCE9}"/>
    </ac:deMkLst>
    <p188:txBody>
      <a:bodyPr/>
      <a:lstStyle/>
      <a:p>
        <a:r>
          <a:rPr lang="en-US"/>
          <a:t>The sum of the green graph at each point in time is the result of the convolution at each point in time</a:t>
        </a:r>
      </a:p>
    </p188:txBody>
  </p188:cm>
</p188:cmLst>
</file>

<file path=ppt/comments/modernComment_10A_EBDF4701.xml><?xml version="1.0" encoding="utf-8"?>
<p188:cmLst xmlns:a="http://schemas.openxmlformats.org/drawingml/2006/main" xmlns:r="http://schemas.openxmlformats.org/officeDocument/2006/relationships" xmlns:p188="http://schemas.microsoft.com/office/powerpoint/2018/8/main">
  <p188:cm id="{CED9B832-BDE6-43ED-8065-71A780491751}" authorId="{9095A213-9E46-535F-369E-3AF70D5E2C8E}" created="2023-08-09T21:39:38.065">
    <pc:sldMkLst xmlns:pc="http://schemas.microsoft.com/office/powerpoint/2013/main/command">
      <pc:docMk/>
      <pc:sldMk cId="3957278465" sldId="266"/>
    </pc:sldMkLst>
    <p188:txBody>
      <a:bodyPr/>
      <a:lstStyle/>
      <a:p>
        <a:r>
          <a:rPr lang="en-US"/>
          <a:t>Go to the slide where the show the convolution animation. Explain the 3 graphs, and explain that when the input signal's frequency is close to the wavelets fundamental frequency, the output of the convolution becomes non zero. Due to the wavelets time locality, each individual wavelet only tells you when a certain frequency is present. And the combination of all the wavelets together tell you when a range of frequencies are present</a:t>
        </a:r>
      </a:p>
    </p188:txBody>
  </p188:cm>
</p188:cmLst>
</file>

<file path=ppt/comments/modernComment_10E_C42D6F5F.xml><?xml version="1.0" encoding="utf-8"?>
<p188:cmLst xmlns:a="http://schemas.openxmlformats.org/drawingml/2006/main" xmlns:r="http://schemas.openxmlformats.org/officeDocument/2006/relationships" xmlns:p188="http://schemas.microsoft.com/office/powerpoint/2018/8/main">
  <p188:cm id="{6E47F803-D151-4408-9814-15FEDA6FE88F}" authorId="{9095A213-9E46-535F-369E-3AF70D5E2C8E}" created="2023-08-09T22:17:04.106">
    <ac:deMkLst xmlns:ac="http://schemas.microsoft.com/office/drawing/2013/main/command">
      <pc:docMk xmlns:pc="http://schemas.microsoft.com/office/powerpoint/2013/main/command"/>
      <pc:sldMk xmlns:pc="http://schemas.microsoft.com/office/powerpoint/2013/main/command" cId="3291311967" sldId="270"/>
      <ac:spMk id="2" creationId="{C654E8D1-DA40-44A5-BAEF-816AF6DBF486}"/>
    </ac:deMkLst>
    <p188:txBody>
      <a:bodyPr/>
      <a:lstStyle/>
      <a:p>
        <a:r>
          <a:rPr lang="en-US"/>
          <a:t>as frequency decreases, the uncertainty of time locality increases. But as the certainty of time locality increases (high frequencies), the more uncertain the frequency becomes. </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8/9/2023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5189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8/9/2023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44522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8/9/2023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3022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8/9/2023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9221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8/9/2023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5510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8/9/2023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627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8/9/2023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6352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8/9/2023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45119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8/9/2023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1781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8/9/2023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5376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8/9/2023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41042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8/9/2023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26172636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xels.com/photo/photography-of-barrel-wave-1298684/"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thisintheair.org/wp/2017/03/le-wavelet-e-le-loro-applicazioni/"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A_EBDF4701.xml"/><Relationship Id="rId2" Type="http://schemas.openxmlformats.org/officeDocument/2006/relationships/slideLayout" Target="../slideLayouts/slideLayout4.xml"/><Relationship Id="rId1" Type="http://schemas.openxmlformats.org/officeDocument/2006/relationships/video" Target="https://www.youtube.com/embed/jnxqHcObNK4?start=1298&amp;feature=oembed"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0E_C42D6F5F.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4.xml"/><Relationship Id="rId1" Type="http://schemas.openxmlformats.org/officeDocument/2006/relationships/video" Target="https://www.youtube.com/embed/C1N55M1VD2o?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https://www.youtube.com/embed/BC3haTHPq2Q?start=21&amp;feature=oembed" TargetMode="External"/><Relationship Id="rId1" Type="http://schemas.openxmlformats.org/officeDocument/2006/relationships/video" Target="https://www.youtube.com/embed/SkfLF2CMeyM?feature=oembed" TargetMode="External"/><Relationship Id="rId6" Type="http://schemas.openxmlformats.org/officeDocument/2006/relationships/image" Target="../media/image11.jpeg"/><Relationship Id="rId5" Type="http://schemas.openxmlformats.org/officeDocument/2006/relationships/image" Target="../media/image10.jpeg"/><Relationship Id="rId4" Type="http://schemas.microsoft.com/office/2018/10/relationships/comments" Target="../comments/modernComment_107_202F64C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D50F262-343C-4101-AB3C-9DA1072F7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wave in the ocean&#10;&#10;Description automatically generated">
            <a:extLst>
              <a:ext uri="{FF2B5EF4-FFF2-40B4-BE49-F238E27FC236}">
                <a16:creationId xmlns:a16="http://schemas.microsoft.com/office/drawing/2014/main" id="{0EEAEC4B-DC9C-1DD6-C65B-9D9F4F7911E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022" r="41087"/>
          <a:stretch/>
        </p:blipFill>
        <p:spPr>
          <a:xfrm>
            <a:off x="7816130" y="10"/>
            <a:ext cx="4375870" cy="6857990"/>
          </a:xfrm>
          <a:custGeom>
            <a:avLst/>
            <a:gdLst/>
            <a:ahLst/>
            <a:cxnLst/>
            <a:rect l="l" t="t" r="r" b="b"/>
            <a:pathLst>
              <a:path w="4375870" h="6858000">
                <a:moveTo>
                  <a:pt x="4441" y="0"/>
                </a:moveTo>
                <a:lnTo>
                  <a:pt x="4375870" y="0"/>
                </a:lnTo>
                <a:lnTo>
                  <a:pt x="4375870" y="23"/>
                </a:lnTo>
                <a:lnTo>
                  <a:pt x="4375870"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4" name="Picture 3" descr="An abstract burst of blue and pink">
            <a:extLst>
              <a:ext uri="{FF2B5EF4-FFF2-40B4-BE49-F238E27FC236}">
                <a16:creationId xmlns:a16="http://schemas.microsoft.com/office/drawing/2014/main" id="{507AB355-1CF4-7B9B-DD79-2B649D63FCFF}"/>
              </a:ext>
            </a:extLst>
          </p:cNvPr>
          <p:cNvPicPr>
            <a:picLocks noChangeAspect="1"/>
          </p:cNvPicPr>
          <p:nvPr/>
        </p:nvPicPr>
        <p:blipFill rotWithShape="1">
          <a:blip r:embed="rId4"/>
          <a:srcRect l="30471" r="28992"/>
          <a:stretch/>
        </p:blipFill>
        <p:spPr>
          <a:xfrm>
            <a:off x="3595404" y="31"/>
            <a:ext cx="4942298" cy="6857999"/>
          </a:xfrm>
          <a:custGeom>
            <a:avLst/>
            <a:gdLst/>
            <a:ahLst/>
            <a:cxnLst/>
            <a:rect l="l" t="t" r="r" b="b"/>
            <a:pathLst>
              <a:path w="4942298" h="6857999">
                <a:moveTo>
                  <a:pt x="0" y="0"/>
                </a:moveTo>
                <a:lnTo>
                  <a:pt x="4164238" y="0"/>
                </a:lnTo>
                <a:lnTo>
                  <a:pt x="4271743" y="210478"/>
                </a:lnTo>
                <a:cubicBezTo>
                  <a:pt x="4695097" y="1127919"/>
                  <a:pt x="4942298" y="2233909"/>
                  <a:pt x="4942298" y="3424428"/>
                </a:cubicBezTo>
                <a:cubicBezTo>
                  <a:pt x="4942298" y="4614948"/>
                  <a:pt x="4695097" y="5720938"/>
                  <a:pt x="4271743" y="6638378"/>
                </a:cubicBezTo>
                <a:lnTo>
                  <a:pt x="4159568" y="6857999"/>
                </a:lnTo>
                <a:lnTo>
                  <a:pt x="49488" y="6857999"/>
                </a:lnTo>
                <a:lnTo>
                  <a:pt x="119616" y="6721637"/>
                </a:lnTo>
                <a:cubicBezTo>
                  <a:pt x="540124" y="5863919"/>
                  <a:pt x="796416" y="4724528"/>
                  <a:pt x="796416" y="3474162"/>
                </a:cubicBezTo>
                <a:cubicBezTo>
                  <a:pt x="796416" y="2140439"/>
                  <a:pt x="504812" y="932979"/>
                  <a:pt x="33352" y="58950"/>
                </a:cubicBezTo>
                <a:close/>
              </a:path>
            </a:pathLst>
          </a:custGeom>
        </p:spPr>
      </p:pic>
      <p:sp useBgFill="1">
        <p:nvSpPr>
          <p:cNvPr id="22" name="Freeform: Shape 21">
            <a:extLst>
              <a:ext uri="{FF2B5EF4-FFF2-40B4-BE49-F238E27FC236}">
                <a16:creationId xmlns:a16="http://schemas.microsoft.com/office/drawing/2014/main" id="{6A0924B3-0260-445E-AFD7-9533C0D1B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4" name="Freeform: Shape 23">
            <a:extLst>
              <a:ext uri="{FF2B5EF4-FFF2-40B4-BE49-F238E27FC236}">
                <a16:creationId xmlns:a16="http://schemas.microsoft.com/office/drawing/2014/main" id="{7C34E8CB-B972-4A94-8469-315C10C2A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B0B4D2-3936-DE0D-5229-511A63938BD7}"/>
              </a:ext>
            </a:extLst>
          </p:cNvPr>
          <p:cNvSpPr>
            <a:spLocks noGrp="1"/>
          </p:cNvSpPr>
          <p:nvPr>
            <p:ph type="ctrTitle"/>
          </p:nvPr>
        </p:nvSpPr>
        <p:spPr>
          <a:xfrm>
            <a:off x="438913" y="1511589"/>
            <a:ext cx="3430958" cy="2896432"/>
          </a:xfrm>
        </p:spPr>
        <p:txBody>
          <a:bodyPr anchor="b">
            <a:normAutofit/>
          </a:bodyPr>
          <a:lstStyle/>
          <a:p>
            <a:r>
              <a:rPr lang="en-US" sz="4000"/>
              <a:t>Wavelet Transform</a:t>
            </a:r>
          </a:p>
        </p:txBody>
      </p:sp>
      <p:sp>
        <p:nvSpPr>
          <p:cNvPr id="26" name="Rectangle 25">
            <a:extLst>
              <a:ext uri="{FF2B5EF4-FFF2-40B4-BE49-F238E27FC236}">
                <a16:creationId xmlns:a16="http://schemas.microsoft.com/office/drawing/2014/main" id="{114A821F-8663-46BA-8CC0-D4C44F639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308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FA343-FCB8-2E00-68D7-CBD68CDCAA94}"/>
              </a:ext>
            </a:extLst>
          </p:cNvPr>
          <p:cNvSpPr>
            <a:spLocks noGrp="1"/>
          </p:cNvSpPr>
          <p:nvPr>
            <p:ph type="title"/>
          </p:nvPr>
        </p:nvSpPr>
        <p:spPr/>
        <p:txBody>
          <a:bodyPr>
            <a:noAutofit/>
          </a:bodyPr>
          <a:lstStyle/>
          <a:p>
            <a:r>
              <a:rPr lang="en-US" sz="3600" dirty="0"/>
              <a:t>Same problem with FT: no time resolution</a:t>
            </a:r>
          </a:p>
        </p:txBody>
      </p:sp>
      <p:sp>
        <p:nvSpPr>
          <p:cNvPr id="3" name="Content Placeholder 2">
            <a:extLst>
              <a:ext uri="{FF2B5EF4-FFF2-40B4-BE49-F238E27FC236}">
                <a16:creationId xmlns:a16="http://schemas.microsoft.com/office/drawing/2014/main" id="{2A2DF300-055C-5A11-80AA-B97D1DBECB3F}"/>
              </a:ext>
            </a:extLst>
          </p:cNvPr>
          <p:cNvSpPr>
            <a:spLocks noGrp="1"/>
          </p:cNvSpPr>
          <p:nvPr>
            <p:ph sz="half" idx="1"/>
          </p:nvPr>
        </p:nvSpPr>
        <p:spPr/>
        <p:txBody>
          <a:bodyPr>
            <a:normAutofit/>
          </a:bodyPr>
          <a:lstStyle/>
          <a:p>
            <a:r>
              <a:rPr lang="en-US" sz="2400" dirty="0"/>
              <a:t>This highlights our problem with the FT:  since a sine wave is infinite, the convolution cannot tell you when (in time) the sine wave resonated with your signal. </a:t>
            </a:r>
            <a:endParaRPr lang="en-US" dirty="0"/>
          </a:p>
        </p:txBody>
      </p:sp>
      <p:sp>
        <p:nvSpPr>
          <p:cNvPr id="4" name="Content Placeholder 3">
            <a:extLst>
              <a:ext uri="{FF2B5EF4-FFF2-40B4-BE49-F238E27FC236}">
                <a16:creationId xmlns:a16="http://schemas.microsoft.com/office/drawing/2014/main" id="{9F2D1606-C2D0-8381-D92F-B3C2E5EC9D80}"/>
              </a:ext>
            </a:extLst>
          </p:cNvPr>
          <p:cNvSpPr>
            <a:spLocks noGrp="1"/>
          </p:cNvSpPr>
          <p:nvPr>
            <p:ph sz="half" idx="2"/>
          </p:nvPr>
        </p:nvSpPr>
        <p:spPr/>
        <p:txBody>
          <a:bodyPr>
            <a:normAutofit/>
          </a:bodyPr>
          <a:lstStyle/>
          <a:p>
            <a:r>
              <a:rPr lang="en-US" sz="2400" dirty="0"/>
              <a:t>In other words, since the sine wave is infinite, you get no information on when a specific frequency is present in your signal</a:t>
            </a:r>
            <a:endParaRPr lang="en-US" dirty="0"/>
          </a:p>
        </p:txBody>
      </p:sp>
    </p:spTree>
    <p:extLst>
      <p:ext uri="{BB962C8B-B14F-4D97-AF65-F5344CB8AC3E}">
        <p14:creationId xmlns:p14="http://schemas.microsoft.com/office/powerpoint/2010/main" val="3795386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76DC1-18C2-4EDD-F748-2B430A7A6CA8}"/>
              </a:ext>
            </a:extLst>
          </p:cNvPr>
          <p:cNvSpPr>
            <a:spLocks noGrp="1"/>
          </p:cNvSpPr>
          <p:nvPr>
            <p:ph type="title"/>
          </p:nvPr>
        </p:nvSpPr>
        <p:spPr/>
        <p:txBody>
          <a:bodyPr>
            <a:normAutofit fontScale="90000"/>
          </a:bodyPr>
          <a:lstStyle/>
          <a:p>
            <a:r>
              <a:rPr lang="en-US" dirty="0"/>
              <a:t>Solution: what if the sine wave wasn’t infinite?</a:t>
            </a:r>
          </a:p>
        </p:txBody>
      </p:sp>
      <p:sp>
        <p:nvSpPr>
          <p:cNvPr id="3" name="Content Placeholder 2">
            <a:extLst>
              <a:ext uri="{FF2B5EF4-FFF2-40B4-BE49-F238E27FC236}">
                <a16:creationId xmlns:a16="http://schemas.microsoft.com/office/drawing/2014/main" id="{4DD38F75-BA9E-E8C2-F4E1-1BFB0A6E2E9F}"/>
              </a:ext>
            </a:extLst>
          </p:cNvPr>
          <p:cNvSpPr>
            <a:spLocks noGrp="1"/>
          </p:cNvSpPr>
          <p:nvPr>
            <p:ph sz="half" idx="1"/>
          </p:nvPr>
        </p:nvSpPr>
        <p:spPr>
          <a:xfrm>
            <a:off x="1115568" y="2478023"/>
            <a:ext cx="4937760" cy="4029193"/>
          </a:xfrm>
        </p:spPr>
        <p:txBody>
          <a:bodyPr>
            <a:normAutofit fontScale="92500" lnSpcReduction="10000"/>
          </a:bodyPr>
          <a:lstStyle/>
          <a:p>
            <a:r>
              <a:rPr lang="en-US" dirty="0"/>
              <a:t>Now if we take this “finite sine wave” and convolved it with our signal, what will happen?</a:t>
            </a:r>
          </a:p>
          <a:p>
            <a:r>
              <a:rPr lang="en-US" dirty="0"/>
              <a:t>BTW: this is a wavelet!</a:t>
            </a:r>
          </a:p>
          <a:p>
            <a:r>
              <a:rPr lang="en-US" dirty="0"/>
              <a:t>Wavelets are functions that need to satisfy 2 properties:</a:t>
            </a:r>
          </a:p>
          <a:p>
            <a:pPr lvl="1"/>
            <a:r>
              <a:rPr lang="en-US" dirty="0"/>
              <a:t>The average of the wavelet = 0</a:t>
            </a:r>
          </a:p>
          <a:p>
            <a:pPr lvl="1"/>
            <a:r>
              <a:rPr lang="en-US" dirty="0"/>
              <a:t>The squared magnitude of the wavelet is finite (this provides time locality) (sine waves have infinite squared magnitude)</a:t>
            </a:r>
          </a:p>
        </p:txBody>
      </p:sp>
      <p:pic>
        <p:nvPicPr>
          <p:cNvPr id="6" name="Picture 5" descr="A graph of a graph">
            <a:extLst>
              <a:ext uri="{FF2B5EF4-FFF2-40B4-BE49-F238E27FC236}">
                <a16:creationId xmlns:a16="http://schemas.microsoft.com/office/drawing/2014/main" id="{A04CEF74-D713-A316-B4EF-69D2D2F9C0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11699" y="2686525"/>
            <a:ext cx="5630706" cy="3485675"/>
          </a:xfrm>
          <a:prstGeom prst="rect">
            <a:avLst/>
          </a:prstGeom>
        </p:spPr>
      </p:pic>
      <p:sp>
        <p:nvSpPr>
          <p:cNvPr id="8" name="Content Placeholder 2">
            <a:extLst>
              <a:ext uri="{FF2B5EF4-FFF2-40B4-BE49-F238E27FC236}">
                <a16:creationId xmlns:a16="http://schemas.microsoft.com/office/drawing/2014/main" id="{AFCC5007-1883-FF3D-4ED5-C6897BAAFA46}"/>
              </a:ext>
            </a:extLst>
          </p:cNvPr>
          <p:cNvSpPr txBox="1">
            <a:spLocks/>
          </p:cNvSpPr>
          <p:nvPr/>
        </p:nvSpPr>
        <p:spPr>
          <a:xfrm>
            <a:off x="6234106" y="6140669"/>
            <a:ext cx="5783160" cy="717331"/>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tx1">
                    <a:lumMod val="75000"/>
                    <a:lumOff val="25000"/>
                  </a:schemeClr>
                </a:solidFill>
              </a:rPr>
              <a:t>This can be thought of as a sine wave with a gaussian window over it</a:t>
            </a:r>
          </a:p>
        </p:txBody>
      </p:sp>
    </p:spTree>
    <p:extLst>
      <p:ext uri="{BB962C8B-B14F-4D97-AF65-F5344CB8AC3E}">
        <p14:creationId xmlns:p14="http://schemas.microsoft.com/office/powerpoint/2010/main" val="573936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Rectangle 14">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90F880-CC19-2417-4F27-7D6458552844}"/>
              </a:ext>
            </a:extLst>
          </p:cNvPr>
          <p:cNvSpPr>
            <a:spLocks noGrp="1"/>
          </p:cNvSpPr>
          <p:nvPr>
            <p:ph type="title"/>
          </p:nvPr>
        </p:nvSpPr>
        <p:spPr>
          <a:xfrm>
            <a:off x="841248" y="334644"/>
            <a:ext cx="10509504" cy="1076914"/>
          </a:xfrm>
        </p:spPr>
        <p:txBody>
          <a:bodyPr vert="horz" lIns="91440" tIns="45720" rIns="91440" bIns="45720" rtlCol="0" anchor="ctr">
            <a:normAutofit/>
          </a:bodyPr>
          <a:lstStyle/>
          <a:p>
            <a:r>
              <a:rPr lang="en-US" dirty="0"/>
              <a:t>Convolving a wavelet with a signal</a:t>
            </a:r>
          </a:p>
        </p:txBody>
      </p:sp>
      <p:sp>
        <p:nvSpPr>
          <p:cNvPr id="21" name="Rectangle 20">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Content Placeholder 3">
            <a:extLst>
              <a:ext uri="{FF2B5EF4-FFF2-40B4-BE49-F238E27FC236}">
                <a16:creationId xmlns:a16="http://schemas.microsoft.com/office/drawing/2014/main" id="{09C537D8-699F-6DBC-072F-9D8FE66B9C52}"/>
              </a:ext>
            </a:extLst>
          </p:cNvPr>
          <p:cNvSpPr txBox="1">
            <a:spLocks/>
          </p:cNvSpPr>
          <p:nvPr/>
        </p:nvSpPr>
        <p:spPr>
          <a:xfrm>
            <a:off x="10171414" y="350673"/>
            <a:ext cx="5721714" cy="43667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2890" indent="-262890" defTabSz="1051560">
              <a:spcBef>
                <a:spcPts val="1150"/>
              </a:spcBef>
            </a:pPr>
            <a:r>
              <a:rPr lang="en-US" sz="2070" kern="1200">
                <a:solidFill>
                  <a:srgbClr val="000000"/>
                </a:solidFill>
                <a:latin typeface="Arial" panose="020B0604020202020204" pitchFamily="34" charset="0"/>
                <a:ea typeface="+mn-ea"/>
                <a:cs typeface="+mn-cs"/>
              </a:rPr>
              <a:t>21:36 /24:37</a:t>
            </a:r>
            <a:endParaRPr lang="en-US"/>
          </a:p>
        </p:txBody>
      </p:sp>
      <p:pic>
        <p:nvPicPr>
          <p:cNvPr id="8" name="Online Media 7" title="Wavelets: a mathematical microscope">
            <a:hlinkClick r:id="" action="ppaction://media"/>
            <a:extLst>
              <a:ext uri="{FF2B5EF4-FFF2-40B4-BE49-F238E27FC236}">
                <a16:creationId xmlns:a16="http://schemas.microsoft.com/office/drawing/2014/main" id="{06B31CF3-6E89-2973-F072-DDD59B489C25}"/>
              </a:ext>
            </a:extLst>
          </p:cNvPr>
          <p:cNvPicPr>
            <a:picLocks noRot="1" noChangeAspect="1"/>
          </p:cNvPicPr>
          <p:nvPr>
            <a:videoFile r:link="rId1"/>
          </p:nvPr>
        </p:nvPicPr>
        <p:blipFill>
          <a:blip r:embed="rId4"/>
          <a:stretch>
            <a:fillRect/>
          </a:stretch>
        </p:blipFill>
        <p:spPr>
          <a:xfrm>
            <a:off x="1558549" y="1632718"/>
            <a:ext cx="9166765" cy="5179222"/>
          </a:xfrm>
          <a:prstGeom prst="rect">
            <a:avLst/>
          </a:prstGeom>
        </p:spPr>
      </p:pic>
    </p:spTree>
    <p:extLst>
      <p:ext uri="{BB962C8B-B14F-4D97-AF65-F5344CB8AC3E}">
        <p14:creationId xmlns:p14="http://schemas.microsoft.com/office/powerpoint/2010/main" val="395727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2D069-524E-EDFD-A8AF-A20D8E377D5D}"/>
              </a:ext>
            </a:extLst>
          </p:cNvPr>
          <p:cNvSpPr>
            <a:spLocks noGrp="1"/>
          </p:cNvSpPr>
          <p:nvPr>
            <p:ph type="title"/>
          </p:nvPr>
        </p:nvSpPr>
        <p:spPr/>
        <p:txBody>
          <a:bodyPr/>
          <a:lstStyle/>
          <a:p>
            <a:r>
              <a:rPr lang="en-US" dirty="0"/>
              <a:t>Outcomes from the video</a:t>
            </a:r>
          </a:p>
        </p:txBody>
      </p:sp>
      <p:sp>
        <p:nvSpPr>
          <p:cNvPr id="3" name="Content Placeholder 2">
            <a:extLst>
              <a:ext uri="{FF2B5EF4-FFF2-40B4-BE49-F238E27FC236}">
                <a16:creationId xmlns:a16="http://schemas.microsoft.com/office/drawing/2014/main" id="{A287CCFB-ED24-CF0B-CADC-CB5EC2D8E9B1}"/>
              </a:ext>
            </a:extLst>
          </p:cNvPr>
          <p:cNvSpPr>
            <a:spLocks noGrp="1"/>
          </p:cNvSpPr>
          <p:nvPr>
            <p:ph sz="half" idx="1"/>
          </p:nvPr>
        </p:nvSpPr>
        <p:spPr>
          <a:xfrm>
            <a:off x="1115567" y="2478024"/>
            <a:ext cx="9802053" cy="3694176"/>
          </a:xfrm>
        </p:spPr>
        <p:txBody>
          <a:bodyPr>
            <a:normAutofit fontScale="92500" lnSpcReduction="10000"/>
          </a:bodyPr>
          <a:lstStyle/>
          <a:p>
            <a:r>
              <a:rPr lang="en-US" sz="2400" dirty="0"/>
              <a:t>We can see that the convolution between a wavelet and our signal produces a high response </a:t>
            </a:r>
            <a:r>
              <a:rPr lang="en-US" sz="2400" b="1" dirty="0"/>
              <a:t>when</a:t>
            </a:r>
            <a:r>
              <a:rPr lang="en-US" sz="2400" dirty="0"/>
              <a:t> our signal has the same frequency of the wavelet</a:t>
            </a:r>
          </a:p>
          <a:p>
            <a:r>
              <a:rPr lang="en-US" sz="2400" dirty="0"/>
              <a:t>The only difference between this and the FT, is that our wavelets tell us </a:t>
            </a:r>
            <a:r>
              <a:rPr lang="en-US" sz="2400" b="1" dirty="0"/>
              <a:t>when</a:t>
            </a:r>
            <a:r>
              <a:rPr lang="en-US" sz="2400" dirty="0"/>
              <a:t> their corresponding frequencies occur. </a:t>
            </a:r>
          </a:p>
          <a:p>
            <a:r>
              <a:rPr lang="en-US" dirty="0"/>
              <a:t>Each single wavelet with one fundamental frequency can only tell us when similar frequencies are present in our signal.</a:t>
            </a:r>
          </a:p>
          <a:p>
            <a:r>
              <a:rPr lang="en-US" sz="2400" dirty="0"/>
              <a:t>We need a family of wavelets to give us a spectrum of different frequencies</a:t>
            </a:r>
          </a:p>
          <a:p>
            <a:endParaRPr lang="en-US" dirty="0"/>
          </a:p>
        </p:txBody>
      </p:sp>
    </p:spTree>
    <p:extLst>
      <p:ext uri="{BB962C8B-B14F-4D97-AF65-F5344CB8AC3E}">
        <p14:creationId xmlns:p14="http://schemas.microsoft.com/office/powerpoint/2010/main" val="1507300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EF7B5-7062-D327-CFB4-964D257B26F8}"/>
              </a:ext>
            </a:extLst>
          </p:cNvPr>
          <p:cNvSpPr>
            <a:spLocks noGrp="1"/>
          </p:cNvSpPr>
          <p:nvPr>
            <p:ph type="title"/>
          </p:nvPr>
        </p:nvSpPr>
        <p:spPr/>
        <p:txBody>
          <a:bodyPr/>
          <a:lstStyle/>
          <a:p>
            <a:r>
              <a:rPr lang="en-US" dirty="0"/>
              <a:t>Designing wavelets</a:t>
            </a:r>
          </a:p>
        </p:txBody>
      </p:sp>
      <p:sp>
        <p:nvSpPr>
          <p:cNvPr id="3" name="Content Placeholder 2">
            <a:extLst>
              <a:ext uri="{FF2B5EF4-FFF2-40B4-BE49-F238E27FC236}">
                <a16:creationId xmlns:a16="http://schemas.microsoft.com/office/drawing/2014/main" id="{701FC6FF-C983-5FC1-1B36-C08960298AF2}"/>
              </a:ext>
            </a:extLst>
          </p:cNvPr>
          <p:cNvSpPr>
            <a:spLocks noGrp="1"/>
          </p:cNvSpPr>
          <p:nvPr>
            <p:ph sz="half" idx="1"/>
          </p:nvPr>
        </p:nvSpPr>
        <p:spPr/>
        <p:txBody>
          <a:bodyPr>
            <a:normAutofit fontScale="77500" lnSpcReduction="20000"/>
          </a:bodyPr>
          <a:lstStyle/>
          <a:p>
            <a:r>
              <a:rPr lang="en-US" dirty="0"/>
              <a:t>As we saw, each wavelet allowed us to look at a small range of frequencies. </a:t>
            </a:r>
          </a:p>
          <a:p>
            <a:r>
              <a:rPr lang="en-US" dirty="0"/>
              <a:t>When designing wavelets, we reach a tradeoff. </a:t>
            </a:r>
          </a:p>
          <a:p>
            <a:r>
              <a:rPr lang="en-US" dirty="0"/>
              <a:t>Lower frequencies require longer wavelets: this means less time resolution</a:t>
            </a:r>
          </a:p>
          <a:p>
            <a:r>
              <a:rPr lang="en-US" dirty="0"/>
              <a:t>Higher frequencies can have better time resolution, but as frequencies increase the smaller the differences between them, thus lower frequency resolution</a:t>
            </a:r>
          </a:p>
        </p:txBody>
      </p:sp>
      <p:pic>
        <p:nvPicPr>
          <p:cNvPr id="1026" name="Picture 2" descr="Multiple Time Series Classification by Using Continuous Wavelet Transformation | by Sebastian Feike | Towards Data Science">
            <a:extLst>
              <a:ext uri="{FF2B5EF4-FFF2-40B4-BE49-F238E27FC236}">
                <a16:creationId xmlns:a16="http://schemas.microsoft.com/office/drawing/2014/main" id="{5F6C8F08-EA5F-CB4F-0E31-F772E6BCE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5022" y="2259722"/>
            <a:ext cx="6546778" cy="193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929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4E8D1-DA40-44A5-BAEF-816AF6DBF486}"/>
              </a:ext>
            </a:extLst>
          </p:cNvPr>
          <p:cNvSpPr>
            <a:spLocks noGrp="1"/>
          </p:cNvSpPr>
          <p:nvPr>
            <p:ph type="title"/>
          </p:nvPr>
        </p:nvSpPr>
        <p:spPr/>
        <p:txBody>
          <a:bodyPr/>
          <a:lstStyle/>
          <a:p>
            <a:r>
              <a:rPr lang="en-US" dirty="0"/>
              <a:t>Uncertainty Principal </a:t>
            </a:r>
          </a:p>
        </p:txBody>
      </p:sp>
      <p:sp>
        <p:nvSpPr>
          <p:cNvPr id="3" name="Content Placeholder 2">
            <a:extLst>
              <a:ext uri="{FF2B5EF4-FFF2-40B4-BE49-F238E27FC236}">
                <a16:creationId xmlns:a16="http://schemas.microsoft.com/office/drawing/2014/main" id="{8C6989B2-5744-86DD-4576-A22239A38467}"/>
              </a:ext>
            </a:extLst>
          </p:cNvPr>
          <p:cNvSpPr>
            <a:spLocks noGrp="1"/>
          </p:cNvSpPr>
          <p:nvPr>
            <p:ph sz="half" idx="1"/>
          </p:nvPr>
        </p:nvSpPr>
        <p:spPr/>
        <p:txBody>
          <a:bodyPr>
            <a:normAutofit/>
          </a:bodyPr>
          <a:lstStyle/>
          <a:p>
            <a:r>
              <a:rPr lang="en-US" dirty="0"/>
              <a:t>Similar to Heisenberg's uncertainty principle relating position and momentum. </a:t>
            </a:r>
          </a:p>
        </p:txBody>
      </p:sp>
      <p:sp>
        <p:nvSpPr>
          <p:cNvPr id="4" name="Content Placeholder 3">
            <a:extLst>
              <a:ext uri="{FF2B5EF4-FFF2-40B4-BE49-F238E27FC236}">
                <a16:creationId xmlns:a16="http://schemas.microsoft.com/office/drawing/2014/main" id="{FD301F13-6575-964E-36E2-6ED07F166A05}"/>
              </a:ext>
            </a:extLst>
          </p:cNvPr>
          <p:cNvSpPr>
            <a:spLocks noGrp="1"/>
          </p:cNvSpPr>
          <p:nvPr>
            <p:ph sz="half" idx="2"/>
          </p:nvPr>
        </p:nvSpPr>
        <p:spPr/>
        <p:txBody>
          <a:bodyPr>
            <a:normAutofit/>
          </a:bodyPr>
          <a:lstStyle/>
          <a:p>
            <a:r>
              <a:rPr lang="en-US" dirty="0"/>
              <a:t>One cannot have precise frequency and time information about a signal. This is because frequency is time dependent. Given a signal of 1Hz, you need at least 1 second to correctly measure that signal. </a:t>
            </a:r>
          </a:p>
          <a:p>
            <a:pPr marL="0" indent="0">
              <a:buNone/>
            </a:pPr>
            <a:endParaRPr lang="en-US" dirty="0"/>
          </a:p>
        </p:txBody>
      </p:sp>
    </p:spTree>
    <p:extLst>
      <p:ext uri="{BB962C8B-B14F-4D97-AF65-F5344CB8AC3E}">
        <p14:creationId xmlns:p14="http://schemas.microsoft.com/office/powerpoint/2010/main" val="3291311967"/>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0" name="Rectangle 2069">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72" name="Rectangle 2071">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74" name="Rectangle 2073">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76" name="Rectangle 2075">
            <a:extLst>
              <a:ext uri="{FF2B5EF4-FFF2-40B4-BE49-F238E27FC236}">
                <a16:creationId xmlns:a16="http://schemas.microsoft.com/office/drawing/2014/main" id="{0B9EE3F3-89B7-43C3-8651-C4C968309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7BA12-C0F6-EF23-4D96-B0E75CFAB4B2}"/>
              </a:ext>
            </a:extLst>
          </p:cNvPr>
          <p:cNvSpPr>
            <a:spLocks noGrp="1"/>
          </p:cNvSpPr>
          <p:nvPr>
            <p:ph type="title"/>
          </p:nvPr>
        </p:nvSpPr>
        <p:spPr>
          <a:xfrm>
            <a:off x="411480" y="991443"/>
            <a:ext cx="4443154" cy="1087819"/>
          </a:xfrm>
        </p:spPr>
        <p:txBody>
          <a:bodyPr vert="horz" lIns="91440" tIns="45720" rIns="91440" bIns="45720" rtlCol="0" anchor="b">
            <a:normAutofit/>
          </a:bodyPr>
          <a:lstStyle/>
          <a:p>
            <a:r>
              <a:rPr lang="en-US" sz="3400" dirty="0"/>
              <a:t>Time vs Frequency tradeoff</a:t>
            </a:r>
          </a:p>
        </p:txBody>
      </p:sp>
      <p:sp>
        <p:nvSpPr>
          <p:cNvPr id="2078" name="Rectangle 2077">
            <a:extLst>
              <a:ext uri="{FF2B5EF4-FFF2-40B4-BE49-F238E27FC236}">
                <a16:creationId xmlns:a16="http://schemas.microsoft.com/office/drawing/2014/main" id="{33AE4636-AEEC-45D6-84D4-7AC2DA48EC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0" name="Rectangle 2079">
            <a:extLst>
              <a:ext uri="{FF2B5EF4-FFF2-40B4-BE49-F238E27FC236}">
                <a16:creationId xmlns:a16="http://schemas.microsoft.com/office/drawing/2014/main" id="{8D9CE0F4-2EB2-4F1F-8AAC-DB3571D9F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5541"/>
            <a:ext cx="43891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1BAA9A15-C70B-13BB-8898-D38C2C70052C}"/>
              </a:ext>
            </a:extLst>
          </p:cNvPr>
          <p:cNvSpPr>
            <a:spLocks noGrp="1"/>
          </p:cNvSpPr>
          <p:nvPr>
            <p:ph sz="half" idx="2"/>
          </p:nvPr>
        </p:nvSpPr>
        <p:spPr>
          <a:xfrm>
            <a:off x="411480" y="2684095"/>
            <a:ext cx="4443154" cy="3769362"/>
          </a:xfrm>
        </p:spPr>
        <p:txBody>
          <a:bodyPr vert="horz" lIns="91440" tIns="45720" rIns="91440" bIns="45720" rtlCol="0">
            <a:normAutofit fontScale="92500" lnSpcReduction="10000"/>
          </a:bodyPr>
          <a:lstStyle/>
          <a:p>
            <a:r>
              <a:rPr lang="en-US" sz="1700" dirty="0"/>
              <a:t>Wavelet transform allows for an efficient use of the uncertainty principal. </a:t>
            </a:r>
          </a:p>
          <a:p>
            <a:r>
              <a:rPr lang="en-US" sz="1700" dirty="0"/>
              <a:t>Lower frequencies inherently have less time resolution (1Hz takes 1s to sample)</a:t>
            </a:r>
          </a:p>
          <a:p>
            <a:r>
              <a:rPr lang="en-US" sz="1700" dirty="0"/>
              <a:t>The timing of high frequencies are more important than their frequency resolution</a:t>
            </a:r>
          </a:p>
          <a:p>
            <a:r>
              <a:rPr lang="en-US" sz="1700" dirty="0"/>
              <a:t>As opposed to STFT, which breaks up the Time/frequency domain into boxes and does the Fourier transform on each box (this is much less accurate than WT)</a:t>
            </a:r>
          </a:p>
          <a:p>
            <a:r>
              <a:rPr lang="en-US" sz="1700" dirty="0"/>
              <a:t>The WT can be seen of the optimization of the uncertainty principal. </a:t>
            </a:r>
          </a:p>
        </p:txBody>
      </p:sp>
      <p:pic>
        <p:nvPicPr>
          <p:cNvPr id="2054" name="Picture 6" descr="A guide for using the Wavelet Transform in Machine Learning – ML  Fundamentals">
            <a:extLst>
              <a:ext uri="{FF2B5EF4-FFF2-40B4-BE49-F238E27FC236}">
                <a16:creationId xmlns:a16="http://schemas.microsoft.com/office/drawing/2014/main" id="{C141F3CB-1EE3-A0EB-54C2-9F8CFFBC44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025" y="434468"/>
            <a:ext cx="5924550" cy="578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101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A18A5-4684-03F9-DC7F-55E89E4CE354}"/>
              </a:ext>
            </a:extLst>
          </p:cNvPr>
          <p:cNvSpPr>
            <a:spLocks noGrp="1"/>
          </p:cNvSpPr>
          <p:nvPr>
            <p:ph type="title"/>
          </p:nvPr>
        </p:nvSpPr>
        <p:spPr/>
        <p:txBody>
          <a:bodyPr/>
          <a:lstStyle/>
          <a:p>
            <a:r>
              <a:rPr lang="en-US" dirty="0"/>
              <a:t>What do people do with Wavelets?</a:t>
            </a:r>
          </a:p>
        </p:txBody>
      </p:sp>
      <p:sp>
        <p:nvSpPr>
          <p:cNvPr id="3" name="Content Placeholder 2">
            <a:extLst>
              <a:ext uri="{FF2B5EF4-FFF2-40B4-BE49-F238E27FC236}">
                <a16:creationId xmlns:a16="http://schemas.microsoft.com/office/drawing/2014/main" id="{0CD1CE3E-67AB-395C-5B3C-B6C05939242F}"/>
              </a:ext>
            </a:extLst>
          </p:cNvPr>
          <p:cNvSpPr>
            <a:spLocks noGrp="1"/>
          </p:cNvSpPr>
          <p:nvPr>
            <p:ph sz="half" idx="1"/>
          </p:nvPr>
        </p:nvSpPr>
        <p:spPr/>
        <p:txBody>
          <a:bodyPr/>
          <a:lstStyle/>
          <a:p>
            <a:r>
              <a:rPr lang="en-US" dirty="0"/>
              <a:t>Image denoising</a:t>
            </a:r>
          </a:p>
          <a:p>
            <a:r>
              <a:rPr lang="en-US" dirty="0"/>
              <a:t>Image compression</a:t>
            </a:r>
          </a:p>
          <a:p>
            <a:r>
              <a:rPr lang="en-US" dirty="0"/>
              <a:t>Dynamic signal frequency analysis</a:t>
            </a:r>
          </a:p>
          <a:p>
            <a:pPr lvl="1"/>
            <a:r>
              <a:rPr lang="en-US" dirty="0"/>
              <a:t>Epilepsy prediction</a:t>
            </a:r>
          </a:p>
          <a:p>
            <a:pPr lvl="1"/>
            <a:r>
              <a:rPr lang="en-US" dirty="0"/>
              <a:t>EEG analysis</a:t>
            </a:r>
          </a:p>
          <a:p>
            <a:pPr lvl="1"/>
            <a:r>
              <a:rPr lang="en-US" dirty="0"/>
              <a:t>Other brain analysis</a:t>
            </a:r>
          </a:p>
          <a:p>
            <a:r>
              <a:rPr lang="en-US" dirty="0"/>
              <a:t>Filtering</a:t>
            </a:r>
          </a:p>
        </p:txBody>
      </p:sp>
    </p:spTree>
    <p:extLst>
      <p:ext uri="{BB962C8B-B14F-4D97-AF65-F5344CB8AC3E}">
        <p14:creationId xmlns:p14="http://schemas.microsoft.com/office/powerpoint/2010/main" val="4193052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0CE2-64ED-66C8-1D3E-61914A7A5F41}"/>
              </a:ext>
            </a:extLst>
          </p:cNvPr>
          <p:cNvSpPr>
            <a:spLocks noGrp="1"/>
          </p:cNvSpPr>
          <p:nvPr>
            <p:ph type="title"/>
          </p:nvPr>
        </p:nvSpPr>
        <p:spPr/>
        <p:txBody>
          <a:bodyPr>
            <a:normAutofit fontScale="90000"/>
          </a:bodyPr>
          <a:lstStyle/>
          <a:p>
            <a:r>
              <a:rPr lang="en-US" dirty="0"/>
              <a:t>Wavelets for seizure prediction: Scalograms</a:t>
            </a:r>
          </a:p>
        </p:txBody>
      </p:sp>
      <p:sp>
        <p:nvSpPr>
          <p:cNvPr id="4" name="Content Placeholder 3">
            <a:extLst>
              <a:ext uri="{FF2B5EF4-FFF2-40B4-BE49-F238E27FC236}">
                <a16:creationId xmlns:a16="http://schemas.microsoft.com/office/drawing/2014/main" id="{C9ECC0ED-D833-77B7-C2FD-93690C2AAD14}"/>
              </a:ext>
            </a:extLst>
          </p:cNvPr>
          <p:cNvSpPr>
            <a:spLocks noGrp="1"/>
          </p:cNvSpPr>
          <p:nvPr>
            <p:ph sz="half" idx="2"/>
          </p:nvPr>
        </p:nvSpPr>
        <p:spPr/>
        <p:txBody>
          <a:bodyPr>
            <a:normAutofit fontScale="85000" lnSpcReduction="20000"/>
          </a:bodyPr>
          <a:lstStyle/>
          <a:p>
            <a:r>
              <a:rPr lang="en-US" dirty="0"/>
              <a:t>A WT of EEG (brain scan) for epilepsy patients shows when spikes of different frequencies occur. This information was used to predict seizures in Epilepsy patients. </a:t>
            </a:r>
          </a:p>
          <a:p>
            <a:r>
              <a:rPr lang="en-US" dirty="0"/>
              <a:t>The scalogram of patients right before they experience seizures were used as training data for a Neural Network to predict seizures </a:t>
            </a:r>
          </a:p>
          <a:p>
            <a:r>
              <a:rPr lang="en-US" dirty="0"/>
              <a:t>Wavelets before NN’s are a popular data analysis tool. Especially for Seizure prediction</a:t>
            </a:r>
          </a:p>
        </p:txBody>
      </p:sp>
      <p:pic>
        <p:nvPicPr>
          <p:cNvPr id="3074" name="Picture 2" descr="shows an example of Discrete Wavelet Scalogram for epileptiform events... |  Download Scientific Diagram">
            <a:extLst>
              <a:ext uri="{FF2B5EF4-FFF2-40B4-BE49-F238E27FC236}">
                <a16:creationId xmlns:a16="http://schemas.microsoft.com/office/drawing/2014/main" id="{ACAB6AA7-1F96-6E02-569E-213B83BFD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50" y="2258259"/>
            <a:ext cx="5539818" cy="4287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90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81C6B-41C1-7767-C84A-0982609FA445}"/>
              </a:ext>
            </a:extLst>
          </p:cNvPr>
          <p:cNvSpPr>
            <a:spLocks noGrp="1"/>
          </p:cNvSpPr>
          <p:nvPr>
            <p:ph type="title"/>
          </p:nvPr>
        </p:nvSpPr>
        <p:spPr/>
        <p:txBody>
          <a:bodyPr>
            <a:normAutofit fontScale="90000"/>
          </a:bodyPr>
          <a:lstStyle/>
          <a:p>
            <a:r>
              <a:rPr lang="en-US" dirty="0"/>
              <a:t>Another implementation of the WT: </a:t>
            </a:r>
            <a:br>
              <a:rPr lang="en-US" dirty="0"/>
            </a:br>
            <a:r>
              <a:rPr lang="en-US" dirty="0"/>
              <a:t>Wavelets as bandpass filters</a:t>
            </a:r>
          </a:p>
        </p:txBody>
      </p:sp>
      <p:pic>
        <p:nvPicPr>
          <p:cNvPr id="6" name="Content Placeholder 5" descr="A graph of a function&#10;&#10;Description automatically generated with medium confidence">
            <a:extLst>
              <a:ext uri="{FF2B5EF4-FFF2-40B4-BE49-F238E27FC236}">
                <a16:creationId xmlns:a16="http://schemas.microsoft.com/office/drawing/2014/main" id="{5A185218-FD4A-C989-BC32-A16C918464C5}"/>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209189" y="2042348"/>
            <a:ext cx="9773621" cy="2492707"/>
          </a:xfrm>
        </p:spPr>
      </p:pic>
      <p:sp>
        <p:nvSpPr>
          <p:cNvPr id="7" name="TextBox 6">
            <a:extLst>
              <a:ext uri="{FF2B5EF4-FFF2-40B4-BE49-F238E27FC236}">
                <a16:creationId xmlns:a16="http://schemas.microsoft.com/office/drawing/2014/main" id="{14A7DF04-3996-BD41-BC70-CF70E13F4233}"/>
              </a:ext>
            </a:extLst>
          </p:cNvPr>
          <p:cNvSpPr txBox="1"/>
          <p:nvPr/>
        </p:nvSpPr>
        <p:spPr>
          <a:xfrm>
            <a:off x="258618" y="4673600"/>
            <a:ext cx="11767127" cy="1200329"/>
          </a:xfrm>
          <a:prstGeom prst="rect">
            <a:avLst/>
          </a:prstGeom>
          <a:noFill/>
        </p:spPr>
        <p:txBody>
          <a:bodyPr wrap="square" rtlCol="0">
            <a:spAutoFit/>
          </a:bodyPr>
          <a:lstStyle/>
          <a:p>
            <a:r>
              <a:rPr lang="en-US" dirty="0"/>
              <a:t>Wavelets in the frequency domain look like bandpass filters! They only let a certain range of frequencies through while attenuating all others. </a:t>
            </a:r>
          </a:p>
          <a:p>
            <a:endParaRPr lang="en-US" dirty="0"/>
          </a:p>
          <a:p>
            <a:r>
              <a:rPr lang="en-US" dirty="0"/>
              <a:t>So, if wavelets are almost equivalent to bandpass filters, how could we easily implement them with filters?</a:t>
            </a:r>
          </a:p>
        </p:txBody>
      </p:sp>
    </p:spTree>
    <p:extLst>
      <p:ext uri="{BB962C8B-B14F-4D97-AF65-F5344CB8AC3E}">
        <p14:creationId xmlns:p14="http://schemas.microsoft.com/office/powerpoint/2010/main" val="951635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872AA-4792-A9DE-2856-7E4A92B045C0}"/>
              </a:ext>
            </a:extLst>
          </p:cNvPr>
          <p:cNvSpPr>
            <a:spLocks noGrp="1"/>
          </p:cNvSpPr>
          <p:nvPr>
            <p:ph type="title"/>
          </p:nvPr>
        </p:nvSpPr>
        <p:spPr/>
        <p:txBody>
          <a:bodyPr>
            <a:normAutofit fontScale="90000"/>
          </a:bodyPr>
          <a:lstStyle/>
          <a:p>
            <a:r>
              <a:rPr lang="en-US" sz="3800" dirty="0"/>
              <a:t>What motivated the Wavelet Transform(WT)?</a:t>
            </a:r>
            <a:br>
              <a:rPr lang="en-US" dirty="0"/>
            </a:br>
            <a:br>
              <a:rPr lang="en-US" dirty="0"/>
            </a:br>
            <a:r>
              <a:rPr lang="en-US" sz="3100" b="0" dirty="0"/>
              <a:t>A problem with the Fourier Transform(FT)</a:t>
            </a:r>
            <a:endParaRPr lang="en-US" b="0" dirty="0"/>
          </a:p>
        </p:txBody>
      </p:sp>
      <p:sp>
        <p:nvSpPr>
          <p:cNvPr id="3" name="Content Placeholder 2">
            <a:extLst>
              <a:ext uri="{FF2B5EF4-FFF2-40B4-BE49-F238E27FC236}">
                <a16:creationId xmlns:a16="http://schemas.microsoft.com/office/drawing/2014/main" id="{B7BAE39F-13D6-9594-F34C-F017A4AB055A}"/>
              </a:ext>
            </a:extLst>
          </p:cNvPr>
          <p:cNvSpPr>
            <a:spLocks noGrp="1"/>
          </p:cNvSpPr>
          <p:nvPr>
            <p:ph idx="1"/>
          </p:nvPr>
        </p:nvSpPr>
        <p:spPr/>
        <p:txBody>
          <a:bodyPr/>
          <a:lstStyle/>
          <a:p>
            <a:r>
              <a:rPr lang="en-US" dirty="0"/>
              <a:t>The Fourier Transform is time </a:t>
            </a:r>
            <a:r>
              <a:rPr lang="en-US" b="1" dirty="0"/>
              <a:t>independent</a:t>
            </a:r>
            <a:r>
              <a:rPr lang="en-US" dirty="0"/>
              <a:t>!</a:t>
            </a:r>
          </a:p>
          <a:p>
            <a:endParaRPr lang="en-US" dirty="0"/>
          </a:p>
          <a:p>
            <a:pPr marL="0" indent="0">
              <a:buNone/>
            </a:pPr>
            <a:endParaRPr lang="en-US" dirty="0"/>
          </a:p>
          <a:p>
            <a:r>
              <a:rPr lang="en-US" dirty="0"/>
              <a:t>Meaning, the FT can only tell you what frequencies are present in your entire signal, not </a:t>
            </a:r>
            <a:r>
              <a:rPr lang="en-US" b="1" dirty="0"/>
              <a:t>WHEN </a:t>
            </a:r>
            <a:r>
              <a:rPr lang="en-US" dirty="0"/>
              <a:t>those frequencies occur.</a:t>
            </a:r>
          </a:p>
          <a:p>
            <a:pPr marL="0" indent="0">
              <a:buNone/>
            </a:pPr>
            <a:endParaRPr lang="en-US" dirty="0"/>
          </a:p>
        </p:txBody>
      </p:sp>
    </p:spTree>
    <p:extLst>
      <p:ext uri="{BB962C8B-B14F-4D97-AF65-F5344CB8AC3E}">
        <p14:creationId xmlns:p14="http://schemas.microsoft.com/office/powerpoint/2010/main" val="381500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05" name="Rectangle 4104">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7" name="Rectangle 4106">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09" name="Rectangle 4108">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11" name="Freeform: Shape 4110">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113" name="Freeform: Shape 4112">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69AB3E8-DBC2-3660-9E05-197504A07D09}"/>
              </a:ext>
            </a:extLst>
          </p:cNvPr>
          <p:cNvSpPr>
            <a:spLocks noGrp="1"/>
          </p:cNvSpPr>
          <p:nvPr>
            <p:ph type="title"/>
          </p:nvPr>
        </p:nvSpPr>
        <p:spPr>
          <a:xfrm>
            <a:off x="371094" y="1161288"/>
            <a:ext cx="3438144" cy="1239012"/>
          </a:xfrm>
        </p:spPr>
        <p:txBody>
          <a:bodyPr vert="horz" lIns="91440" tIns="45720" rIns="91440" bIns="45720" rtlCol="0" anchor="ctr">
            <a:normAutofit/>
          </a:bodyPr>
          <a:lstStyle/>
          <a:p>
            <a:r>
              <a:rPr lang="en-US" sz="2000"/>
              <a:t>A common implementation of wavelets: bandpass filters</a:t>
            </a:r>
          </a:p>
        </p:txBody>
      </p:sp>
      <p:sp>
        <p:nvSpPr>
          <p:cNvPr id="4115" name="Rectangle 411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17" name="Rectangle 41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79473E4-F700-55DE-C45B-DDCBCEB2BF06}"/>
              </a:ext>
            </a:extLst>
          </p:cNvPr>
          <p:cNvSpPr>
            <a:spLocks noGrp="1"/>
          </p:cNvSpPr>
          <p:nvPr>
            <p:ph sz="half" idx="1"/>
          </p:nvPr>
        </p:nvSpPr>
        <p:spPr>
          <a:xfrm>
            <a:off x="371094" y="2718054"/>
            <a:ext cx="3438906" cy="3352594"/>
          </a:xfrm>
        </p:spPr>
        <p:txBody>
          <a:bodyPr vert="horz" lIns="91440" tIns="45720" rIns="91440" bIns="45720" rtlCol="0" anchor="t">
            <a:normAutofit fontScale="92500" lnSpcReduction="10000"/>
          </a:bodyPr>
          <a:lstStyle/>
          <a:p>
            <a:r>
              <a:rPr lang="en-US" sz="1700" dirty="0"/>
              <a:t>A common way people implement wavelets are a cascade of high and low pass filters </a:t>
            </a:r>
          </a:p>
          <a:p>
            <a:r>
              <a:rPr lang="en-US" sz="1700" dirty="0"/>
              <a:t>Cascading these high and low pass filters create a sequence of bandpass filters!</a:t>
            </a:r>
          </a:p>
          <a:p>
            <a:endParaRPr lang="en-US" sz="1700" dirty="0"/>
          </a:p>
          <a:p>
            <a:r>
              <a:rPr lang="en-US" sz="1700" dirty="0"/>
              <a:t>Note: the different bandpass regions might have overlap with one another</a:t>
            </a:r>
          </a:p>
        </p:txBody>
      </p:sp>
      <p:pic>
        <p:nvPicPr>
          <p:cNvPr id="4098" name="Picture 2">
            <a:extLst>
              <a:ext uri="{FF2B5EF4-FFF2-40B4-BE49-F238E27FC236}">
                <a16:creationId xmlns:a16="http://schemas.microsoft.com/office/drawing/2014/main" id="{A7965032-1868-D026-EEF4-CEECD882C35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1479" y="3274602"/>
            <a:ext cx="5474690" cy="35859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w to identify the type of filter (low pass, high pass, or band pass)  based on the transfer function - Quora">
            <a:extLst>
              <a:ext uri="{FF2B5EF4-FFF2-40B4-BE49-F238E27FC236}">
                <a16:creationId xmlns:a16="http://schemas.microsoft.com/office/drawing/2014/main" id="{FAB46DF6-DC1B-D4A4-0992-0CA093F40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119" y="14529"/>
            <a:ext cx="573405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662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C0DB-7716-77B9-0A08-20D328A315FC}"/>
              </a:ext>
            </a:extLst>
          </p:cNvPr>
          <p:cNvSpPr>
            <a:spLocks noGrp="1"/>
          </p:cNvSpPr>
          <p:nvPr>
            <p:ph type="title"/>
          </p:nvPr>
        </p:nvSpPr>
        <p:spPr/>
        <p:txBody>
          <a:bodyPr/>
          <a:lstStyle/>
          <a:p>
            <a:r>
              <a:rPr lang="en-US" dirty="0"/>
              <a:t>Wavelets as filter banks</a:t>
            </a:r>
          </a:p>
        </p:txBody>
      </p:sp>
      <p:sp>
        <p:nvSpPr>
          <p:cNvPr id="4" name="Content Placeholder 3">
            <a:extLst>
              <a:ext uri="{FF2B5EF4-FFF2-40B4-BE49-F238E27FC236}">
                <a16:creationId xmlns:a16="http://schemas.microsoft.com/office/drawing/2014/main" id="{88BEB0C4-61EF-E03F-855B-A14B30D599B7}"/>
              </a:ext>
            </a:extLst>
          </p:cNvPr>
          <p:cNvSpPr>
            <a:spLocks noGrp="1"/>
          </p:cNvSpPr>
          <p:nvPr>
            <p:ph sz="half" idx="2"/>
          </p:nvPr>
        </p:nvSpPr>
        <p:spPr>
          <a:xfrm>
            <a:off x="6345935" y="2478023"/>
            <a:ext cx="5060497" cy="3965197"/>
          </a:xfrm>
        </p:spPr>
        <p:txBody>
          <a:bodyPr>
            <a:normAutofit/>
          </a:bodyPr>
          <a:lstStyle/>
          <a:p>
            <a:r>
              <a:rPr lang="en-US" sz="2000" dirty="0"/>
              <a:t>The first plot is the raw EEG, then each subsequent plot can be thought of as the </a:t>
            </a:r>
            <a:r>
              <a:rPr lang="en-US" sz="2000" dirty="0" err="1"/>
              <a:t>rawEEG</a:t>
            </a:r>
            <a:r>
              <a:rPr lang="en-US" sz="2000" dirty="0"/>
              <a:t> put through a bandpass filter at a different frequency range, for instance: delta, theta, alpha, beta, and gamma frequency ranges. </a:t>
            </a:r>
          </a:p>
          <a:p>
            <a:r>
              <a:rPr lang="en-US" sz="2000" dirty="0"/>
              <a:t>This allows us to achieve our original goal of simultaneous time and frequency information about our signal. Here we sacrifice more frequency resolution for time resolution</a:t>
            </a:r>
          </a:p>
        </p:txBody>
      </p:sp>
      <p:pic>
        <p:nvPicPr>
          <p:cNvPr id="5122" name="Picture 2" descr="Wavelets for EEG Analysis | IntechOpen">
            <a:extLst>
              <a:ext uri="{FF2B5EF4-FFF2-40B4-BE49-F238E27FC236}">
                <a16:creationId xmlns:a16="http://schemas.microsoft.com/office/drawing/2014/main" id="{98406AE0-FCD0-B9C8-4672-FC62577C2F5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40215" y="2515844"/>
            <a:ext cx="5532474" cy="385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869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291BE-D29A-F87D-C5F2-440739C38DC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5005E51-C606-E7FC-9F6D-5FFF909867BA}"/>
              </a:ext>
            </a:extLst>
          </p:cNvPr>
          <p:cNvSpPr>
            <a:spLocks noGrp="1"/>
          </p:cNvSpPr>
          <p:nvPr>
            <p:ph sz="half" idx="1"/>
          </p:nvPr>
        </p:nvSpPr>
        <p:spPr>
          <a:xfrm>
            <a:off x="528971" y="2478024"/>
            <a:ext cx="6061609" cy="4259206"/>
          </a:xfrm>
        </p:spPr>
        <p:txBody>
          <a:bodyPr>
            <a:normAutofit fontScale="92500"/>
          </a:bodyPr>
          <a:lstStyle/>
          <a:p>
            <a:r>
              <a:rPr lang="en-US" dirty="0"/>
              <a:t>Wavelets allow us to analyze the time and frequency content of a dynamic signal</a:t>
            </a:r>
          </a:p>
          <a:p>
            <a:r>
              <a:rPr lang="en-US" dirty="0"/>
              <a:t>Wavelets allow us to look at </a:t>
            </a:r>
            <a:r>
              <a:rPr lang="en-US" b="1" dirty="0"/>
              <a:t>when</a:t>
            </a:r>
            <a:r>
              <a:rPr lang="en-US" dirty="0"/>
              <a:t> specific frequency ranges are present in our signal</a:t>
            </a:r>
          </a:p>
          <a:p>
            <a:r>
              <a:rPr lang="en-US" dirty="0"/>
              <a:t>Wavelets are limited by the uncertainty principal: as precision in frequency resolution increases, precision in time resolution decreases, and vice versa</a:t>
            </a:r>
          </a:p>
          <a:p>
            <a:r>
              <a:rPr lang="en-US" dirty="0"/>
              <a:t>The WT can be seen as the optimization of this uncertainty principal </a:t>
            </a:r>
          </a:p>
        </p:txBody>
      </p:sp>
      <p:sp>
        <p:nvSpPr>
          <p:cNvPr id="4" name="Content Placeholder 3">
            <a:extLst>
              <a:ext uri="{FF2B5EF4-FFF2-40B4-BE49-F238E27FC236}">
                <a16:creationId xmlns:a16="http://schemas.microsoft.com/office/drawing/2014/main" id="{0ADCCFB9-6D67-8A7F-2300-3A6FED80BBC9}"/>
              </a:ext>
            </a:extLst>
          </p:cNvPr>
          <p:cNvSpPr>
            <a:spLocks noGrp="1"/>
          </p:cNvSpPr>
          <p:nvPr>
            <p:ph sz="half" idx="2"/>
          </p:nvPr>
        </p:nvSpPr>
        <p:spPr>
          <a:xfrm>
            <a:off x="7096434" y="2478024"/>
            <a:ext cx="4937760" cy="3694176"/>
          </a:xfrm>
        </p:spPr>
        <p:txBody>
          <a:bodyPr>
            <a:normAutofit fontScale="92500"/>
          </a:bodyPr>
          <a:lstStyle/>
          <a:p>
            <a:r>
              <a:rPr lang="en-US" dirty="0"/>
              <a:t>Wavelets can produce 2 types of graphs</a:t>
            </a:r>
          </a:p>
          <a:p>
            <a:r>
              <a:rPr lang="en-US" dirty="0"/>
              <a:t>Scalogram: 3D plot of time/space, frequency, and frequency amplitude</a:t>
            </a:r>
          </a:p>
          <a:p>
            <a:r>
              <a:rPr lang="en-US" dirty="0"/>
              <a:t>Bandpass: several 2D plots that break our signal into different </a:t>
            </a:r>
            <a:r>
              <a:rPr lang="en-US" dirty="0" err="1"/>
              <a:t>bandpasses</a:t>
            </a:r>
            <a:endParaRPr lang="en-US" dirty="0"/>
          </a:p>
        </p:txBody>
      </p:sp>
    </p:spTree>
    <p:extLst>
      <p:ext uri="{BB962C8B-B14F-4D97-AF65-F5344CB8AC3E}">
        <p14:creationId xmlns:p14="http://schemas.microsoft.com/office/powerpoint/2010/main" val="2470998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20C57-60A3-B497-2504-81C239799EA9}"/>
              </a:ext>
            </a:extLst>
          </p:cNvPr>
          <p:cNvSpPr>
            <a:spLocks noGrp="1"/>
          </p:cNvSpPr>
          <p:nvPr>
            <p:ph type="title"/>
          </p:nvPr>
        </p:nvSpPr>
        <p:spPr/>
        <p:txBody>
          <a:bodyPr/>
          <a:lstStyle/>
          <a:p>
            <a:r>
              <a:rPr lang="en-US" dirty="0"/>
              <a:t>For those who understand linear algebra</a:t>
            </a:r>
          </a:p>
        </p:txBody>
      </p:sp>
      <p:sp>
        <p:nvSpPr>
          <p:cNvPr id="3" name="Content Placeholder 2">
            <a:extLst>
              <a:ext uri="{FF2B5EF4-FFF2-40B4-BE49-F238E27FC236}">
                <a16:creationId xmlns:a16="http://schemas.microsoft.com/office/drawing/2014/main" id="{370339D1-379B-8E20-7C25-2A7AB73098C5}"/>
              </a:ext>
            </a:extLst>
          </p:cNvPr>
          <p:cNvSpPr>
            <a:spLocks noGrp="1"/>
          </p:cNvSpPr>
          <p:nvPr>
            <p:ph sz="half" idx="1"/>
          </p:nvPr>
        </p:nvSpPr>
        <p:spPr>
          <a:xfrm>
            <a:off x="981560" y="2478024"/>
            <a:ext cx="10133129" cy="3694176"/>
          </a:xfrm>
        </p:spPr>
        <p:txBody>
          <a:bodyPr/>
          <a:lstStyle/>
          <a:p>
            <a:r>
              <a:rPr lang="en-US" dirty="0"/>
              <a:t>The FT is a change of basis to the complex exponentials, </a:t>
            </a:r>
            <a:r>
              <a:rPr lang="en-US" dirty="0" err="1"/>
              <a:t>ie</a:t>
            </a:r>
            <a:r>
              <a:rPr lang="en-US" dirty="0"/>
              <a:t>, a change of basis to sinusoids (which brings you to the frequency domain)</a:t>
            </a:r>
          </a:p>
          <a:p>
            <a:r>
              <a:rPr lang="en-US" dirty="0"/>
              <a:t>The WT is a change of basis where the basis has both time and frequency components (this basis is the orthogonal set of wavelets).</a:t>
            </a:r>
          </a:p>
        </p:txBody>
      </p:sp>
    </p:spTree>
    <p:extLst>
      <p:ext uri="{BB962C8B-B14F-4D97-AF65-F5344CB8AC3E}">
        <p14:creationId xmlns:p14="http://schemas.microsoft.com/office/powerpoint/2010/main" val="147583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5E746-7D92-E739-988F-70110D748948}"/>
              </a:ext>
            </a:extLst>
          </p:cNvPr>
          <p:cNvSpPr>
            <a:spLocks noGrp="1"/>
          </p:cNvSpPr>
          <p:nvPr>
            <p:ph type="title"/>
          </p:nvPr>
        </p:nvSpPr>
        <p:spPr>
          <a:xfrm>
            <a:off x="1115568" y="-1"/>
            <a:ext cx="10168128" cy="1998279"/>
          </a:xfrm>
        </p:spPr>
        <p:txBody>
          <a:bodyPr>
            <a:noAutofit/>
          </a:bodyPr>
          <a:lstStyle/>
          <a:p>
            <a:r>
              <a:rPr lang="en-US" sz="2800" b="0" dirty="0">
                <a:latin typeface="+mn-lt"/>
              </a:rPr>
              <a:t>The Wavelet Transform (WT) was created to overcome a shortcoming of the Fourier Transform (FT): </a:t>
            </a:r>
            <a:br>
              <a:rPr lang="en-US" sz="2800" dirty="0"/>
            </a:br>
            <a:br>
              <a:rPr lang="en-US" sz="2800" dirty="0"/>
            </a:br>
            <a:r>
              <a:rPr lang="en-US" sz="2400" dirty="0">
                <a:solidFill>
                  <a:schemeClr val="tx1">
                    <a:lumMod val="95000"/>
                    <a:lumOff val="5000"/>
                  </a:schemeClr>
                </a:solidFill>
              </a:rPr>
              <a:t>The FT gives only frequency content of a signal, no time content. </a:t>
            </a:r>
            <a:br>
              <a:rPr lang="en-US" sz="2400" dirty="0">
                <a:solidFill>
                  <a:schemeClr val="tx1">
                    <a:lumMod val="95000"/>
                    <a:lumOff val="5000"/>
                  </a:schemeClr>
                </a:solidFill>
              </a:rPr>
            </a:br>
            <a:r>
              <a:rPr lang="en-US" sz="2400" dirty="0">
                <a:solidFill>
                  <a:schemeClr val="tx1">
                    <a:lumMod val="95000"/>
                    <a:lumOff val="5000"/>
                  </a:schemeClr>
                </a:solidFill>
              </a:rPr>
              <a:t>One cannot tell when a frequency occurs from a FT</a:t>
            </a:r>
            <a:endParaRPr lang="en-US" sz="2800"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D9FE9788-509D-B889-6EF5-C17C9E51C3BC}"/>
              </a:ext>
            </a:extLst>
          </p:cNvPr>
          <p:cNvSpPr>
            <a:spLocks noGrp="1"/>
          </p:cNvSpPr>
          <p:nvPr>
            <p:ph sz="half" idx="1"/>
          </p:nvPr>
        </p:nvSpPr>
        <p:spPr>
          <a:xfrm>
            <a:off x="1027540" y="2031750"/>
            <a:ext cx="4937760" cy="3694176"/>
          </a:xfrm>
        </p:spPr>
        <p:txBody>
          <a:bodyPr/>
          <a:lstStyle/>
          <a:p>
            <a:r>
              <a:rPr lang="en-US" dirty="0"/>
              <a:t>Stationary Signal</a:t>
            </a:r>
          </a:p>
        </p:txBody>
      </p:sp>
      <p:sp>
        <p:nvSpPr>
          <p:cNvPr id="4" name="Content Placeholder 3">
            <a:extLst>
              <a:ext uri="{FF2B5EF4-FFF2-40B4-BE49-F238E27FC236}">
                <a16:creationId xmlns:a16="http://schemas.microsoft.com/office/drawing/2014/main" id="{0D74C8FF-E87A-42FE-72E5-66E44D74611B}"/>
              </a:ext>
            </a:extLst>
          </p:cNvPr>
          <p:cNvSpPr>
            <a:spLocks noGrp="1"/>
          </p:cNvSpPr>
          <p:nvPr>
            <p:ph sz="half" idx="2"/>
          </p:nvPr>
        </p:nvSpPr>
        <p:spPr>
          <a:xfrm>
            <a:off x="6321392" y="2084832"/>
            <a:ext cx="4937760" cy="3694176"/>
          </a:xfrm>
        </p:spPr>
        <p:txBody>
          <a:bodyPr/>
          <a:lstStyle/>
          <a:p>
            <a:r>
              <a:rPr lang="en-US" dirty="0"/>
              <a:t>Dynamic signal</a:t>
            </a:r>
          </a:p>
        </p:txBody>
      </p:sp>
      <p:pic>
        <p:nvPicPr>
          <p:cNvPr id="6" name="Picture 5" descr="A graph showing a pulse&#10;&#10;Description automatically generated">
            <a:extLst>
              <a:ext uri="{FF2B5EF4-FFF2-40B4-BE49-F238E27FC236}">
                <a16:creationId xmlns:a16="http://schemas.microsoft.com/office/drawing/2014/main" id="{A65712DA-33B0-6887-5B8F-B441F2D8D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349" y="2486033"/>
            <a:ext cx="5601338" cy="1702807"/>
          </a:xfrm>
          <a:prstGeom prst="rect">
            <a:avLst/>
          </a:prstGeom>
        </p:spPr>
      </p:pic>
      <p:pic>
        <p:nvPicPr>
          <p:cNvPr id="8" name="Picture 7" descr="A graph of pulse&#10;&#10;Description automatically generated">
            <a:extLst>
              <a:ext uri="{FF2B5EF4-FFF2-40B4-BE49-F238E27FC236}">
                <a16:creationId xmlns:a16="http://schemas.microsoft.com/office/drawing/2014/main" id="{A325D169-8CF8-27AC-29EF-FD06E73EC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0341" y="4113072"/>
            <a:ext cx="4937760" cy="2440718"/>
          </a:xfrm>
          <a:prstGeom prst="rect">
            <a:avLst/>
          </a:prstGeom>
        </p:spPr>
      </p:pic>
      <p:pic>
        <p:nvPicPr>
          <p:cNvPr id="10" name="Picture 9" descr="A graph of a wave&#10;&#10;Description automatically generated with medium confidence">
            <a:extLst>
              <a:ext uri="{FF2B5EF4-FFF2-40B4-BE49-F238E27FC236}">
                <a16:creationId xmlns:a16="http://schemas.microsoft.com/office/drawing/2014/main" id="{95A82519-8A58-2AFA-22F6-4A1C716F6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117" y="2429524"/>
            <a:ext cx="5898340" cy="1759316"/>
          </a:xfrm>
          <a:prstGeom prst="rect">
            <a:avLst/>
          </a:prstGeom>
        </p:spPr>
      </p:pic>
      <p:pic>
        <p:nvPicPr>
          <p:cNvPr id="12" name="Picture 11" descr="A graph of a wave&#10;&#10;Description automatically generated">
            <a:extLst>
              <a:ext uri="{FF2B5EF4-FFF2-40B4-BE49-F238E27FC236}">
                <a16:creationId xmlns:a16="http://schemas.microsoft.com/office/drawing/2014/main" id="{3D9DC603-BEBF-5FA9-B0DB-57DF5887D9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201" y="4113072"/>
            <a:ext cx="5136089" cy="2538751"/>
          </a:xfrm>
          <a:prstGeom prst="rect">
            <a:avLst/>
          </a:prstGeom>
        </p:spPr>
      </p:pic>
      <p:sp>
        <p:nvSpPr>
          <p:cNvPr id="13" name="TextBox 12">
            <a:extLst>
              <a:ext uri="{FF2B5EF4-FFF2-40B4-BE49-F238E27FC236}">
                <a16:creationId xmlns:a16="http://schemas.microsoft.com/office/drawing/2014/main" id="{6C2FC1B0-B308-EF43-E090-658868F2A541}"/>
              </a:ext>
            </a:extLst>
          </p:cNvPr>
          <p:cNvSpPr txBox="1"/>
          <p:nvPr/>
        </p:nvSpPr>
        <p:spPr>
          <a:xfrm>
            <a:off x="3419717" y="6440735"/>
            <a:ext cx="6993407" cy="369332"/>
          </a:xfrm>
          <a:prstGeom prst="rect">
            <a:avLst/>
          </a:prstGeom>
          <a:noFill/>
        </p:spPr>
        <p:txBody>
          <a:bodyPr wrap="square" rtlCol="0">
            <a:spAutoFit/>
          </a:bodyPr>
          <a:lstStyle/>
          <a:p>
            <a:r>
              <a:rPr lang="en-US" dirty="0"/>
              <a:t>These 2 different signals produce approximately the same FT!</a:t>
            </a:r>
          </a:p>
        </p:txBody>
      </p:sp>
    </p:spTree>
    <p:extLst>
      <p:ext uri="{BB962C8B-B14F-4D97-AF65-F5344CB8AC3E}">
        <p14:creationId xmlns:p14="http://schemas.microsoft.com/office/powerpoint/2010/main" val="9400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B9D81-5970-CD85-A435-C63F01806668}"/>
              </a:ext>
            </a:extLst>
          </p:cNvPr>
          <p:cNvSpPr>
            <a:spLocks noGrp="1"/>
          </p:cNvSpPr>
          <p:nvPr>
            <p:ph type="title"/>
          </p:nvPr>
        </p:nvSpPr>
        <p:spPr/>
        <p:txBody>
          <a:bodyPr>
            <a:noAutofit/>
          </a:bodyPr>
          <a:lstStyle/>
          <a:p>
            <a:r>
              <a:rPr lang="en-US" sz="2800" b="0" dirty="0"/>
              <a:t>Wavelet Transforms: a solution to the time independence of the FT</a:t>
            </a:r>
          </a:p>
        </p:txBody>
      </p:sp>
      <p:sp>
        <p:nvSpPr>
          <p:cNvPr id="3" name="Content Placeholder 2">
            <a:extLst>
              <a:ext uri="{FF2B5EF4-FFF2-40B4-BE49-F238E27FC236}">
                <a16:creationId xmlns:a16="http://schemas.microsoft.com/office/drawing/2014/main" id="{91608AFA-AB05-EA45-58CF-99BC1A16DD7A}"/>
              </a:ext>
            </a:extLst>
          </p:cNvPr>
          <p:cNvSpPr>
            <a:spLocks noGrp="1"/>
          </p:cNvSpPr>
          <p:nvPr>
            <p:ph sz="half" idx="1"/>
          </p:nvPr>
        </p:nvSpPr>
        <p:spPr>
          <a:xfrm>
            <a:off x="1115568" y="2478024"/>
            <a:ext cx="10338080" cy="3694176"/>
          </a:xfrm>
        </p:spPr>
        <p:txBody>
          <a:bodyPr/>
          <a:lstStyle/>
          <a:p>
            <a:r>
              <a:rPr lang="en-US" sz="2400" b="0" dirty="0"/>
              <a:t>Wavelet Transforms were made to solve a big shortcoming of the FT. A FT produces approximately the same results for stationary and dynamic signals, in other words, FTs give no temporal information about a signal.</a:t>
            </a:r>
          </a:p>
          <a:p>
            <a:r>
              <a:rPr lang="en-US" dirty="0"/>
              <a:t>Another way of phrasing this idea: the FT allows you to either be in the time domain or the frequency domain, not both. </a:t>
            </a:r>
          </a:p>
          <a:p>
            <a:r>
              <a:rPr lang="en-US" dirty="0"/>
              <a:t>But… What if we could have information simultaneously from the time and frequency domain?? Enter Wavelet Transform.</a:t>
            </a:r>
          </a:p>
        </p:txBody>
      </p:sp>
    </p:spTree>
    <p:extLst>
      <p:ext uri="{BB962C8B-B14F-4D97-AF65-F5344CB8AC3E}">
        <p14:creationId xmlns:p14="http://schemas.microsoft.com/office/powerpoint/2010/main" val="3218600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19D8C-6C38-B0BC-EE6B-F1E9A19C31AE}"/>
              </a:ext>
            </a:extLst>
          </p:cNvPr>
          <p:cNvSpPr>
            <a:spLocks noGrp="1"/>
          </p:cNvSpPr>
          <p:nvPr>
            <p:ph type="title"/>
          </p:nvPr>
        </p:nvSpPr>
        <p:spPr/>
        <p:txBody>
          <a:bodyPr/>
          <a:lstStyle/>
          <a:p>
            <a:r>
              <a:rPr lang="en-US" dirty="0"/>
              <a:t>Why should you care???</a:t>
            </a:r>
          </a:p>
        </p:txBody>
      </p:sp>
      <p:sp>
        <p:nvSpPr>
          <p:cNvPr id="3" name="Content Placeholder 2">
            <a:extLst>
              <a:ext uri="{FF2B5EF4-FFF2-40B4-BE49-F238E27FC236}">
                <a16:creationId xmlns:a16="http://schemas.microsoft.com/office/drawing/2014/main" id="{DEEFB5B5-0D8B-0598-E3DE-5BEE35F22802}"/>
              </a:ext>
            </a:extLst>
          </p:cNvPr>
          <p:cNvSpPr>
            <a:spLocks noGrp="1"/>
          </p:cNvSpPr>
          <p:nvPr>
            <p:ph sz="half" idx="1"/>
          </p:nvPr>
        </p:nvSpPr>
        <p:spPr>
          <a:xfrm>
            <a:off x="1115567" y="2478024"/>
            <a:ext cx="9504147" cy="3694176"/>
          </a:xfrm>
        </p:spPr>
        <p:txBody>
          <a:bodyPr/>
          <a:lstStyle/>
          <a:p>
            <a:r>
              <a:rPr lang="en-US" dirty="0"/>
              <a:t>Biological signals are almost always dynamic</a:t>
            </a:r>
          </a:p>
          <a:p>
            <a:r>
              <a:rPr lang="en-US" dirty="0"/>
              <a:t>When designing medical devices, a prime concern is knowing how and when signals change</a:t>
            </a:r>
          </a:p>
          <a:p>
            <a:r>
              <a:rPr lang="en-US" dirty="0"/>
              <a:t>Wavelets allow you to have frequency </a:t>
            </a:r>
            <a:r>
              <a:rPr lang="en-US" b="1" dirty="0"/>
              <a:t>and </a:t>
            </a:r>
            <a:r>
              <a:rPr lang="en-US" dirty="0"/>
              <a:t>time information about a signal.</a:t>
            </a:r>
          </a:p>
          <a:p>
            <a:endParaRPr lang="en-US" dirty="0"/>
          </a:p>
        </p:txBody>
      </p:sp>
    </p:spTree>
    <p:extLst>
      <p:ext uri="{BB962C8B-B14F-4D97-AF65-F5344CB8AC3E}">
        <p14:creationId xmlns:p14="http://schemas.microsoft.com/office/powerpoint/2010/main" val="2000838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5E746-7D92-E739-988F-70110D748948}"/>
              </a:ext>
            </a:extLst>
          </p:cNvPr>
          <p:cNvSpPr>
            <a:spLocks noGrp="1"/>
          </p:cNvSpPr>
          <p:nvPr>
            <p:ph type="title"/>
          </p:nvPr>
        </p:nvSpPr>
        <p:spPr>
          <a:xfrm>
            <a:off x="1115568" y="-1"/>
            <a:ext cx="10168128" cy="1998279"/>
          </a:xfrm>
        </p:spPr>
        <p:txBody>
          <a:bodyPr>
            <a:noAutofit/>
          </a:bodyPr>
          <a:lstStyle/>
          <a:p>
            <a:r>
              <a:rPr lang="en-US" sz="2800" dirty="0"/>
              <a:t>What does the wavelet transform give us that the FT doesn’t?</a:t>
            </a:r>
            <a:br>
              <a:rPr lang="en-US" sz="2800" dirty="0"/>
            </a:br>
            <a:r>
              <a:rPr lang="en-US" sz="2000" b="0" dirty="0">
                <a:solidFill>
                  <a:schemeClr val="tx1">
                    <a:lumMod val="95000"/>
                    <a:lumOff val="5000"/>
                  </a:schemeClr>
                </a:solidFill>
              </a:rPr>
              <a:t>The WT gives Time </a:t>
            </a:r>
            <a:r>
              <a:rPr lang="en-US" sz="2000" dirty="0">
                <a:solidFill>
                  <a:schemeClr val="tx1">
                    <a:lumMod val="95000"/>
                    <a:lumOff val="5000"/>
                  </a:schemeClr>
                </a:solidFill>
              </a:rPr>
              <a:t>and</a:t>
            </a:r>
            <a:r>
              <a:rPr lang="en-US" sz="2000" b="0" dirty="0">
                <a:solidFill>
                  <a:schemeClr val="tx1">
                    <a:lumMod val="95000"/>
                    <a:lumOff val="5000"/>
                  </a:schemeClr>
                </a:solidFill>
              </a:rPr>
              <a:t> Frequency information about a signal! Whereas the FT gives only frequency information. The continuous wavelet transform (CWT) produces a scalogram: time on the x-axis, frequency on the y-axis, amplitude of frequency on the z-axis (color axis)</a:t>
            </a:r>
            <a:endParaRPr lang="en-US" sz="2800" b="0"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D9FE9788-509D-B889-6EF5-C17C9E51C3BC}"/>
              </a:ext>
            </a:extLst>
          </p:cNvPr>
          <p:cNvSpPr>
            <a:spLocks noGrp="1"/>
          </p:cNvSpPr>
          <p:nvPr>
            <p:ph sz="half" idx="1"/>
          </p:nvPr>
        </p:nvSpPr>
        <p:spPr>
          <a:xfrm>
            <a:off x="1027540" y="2031750"/>
            <a:ext cx="4937760" cy="3694176"/>
          </a:xfrm>
        </p:spPr>
        <p:txBody>
          <a:bodyPr/>
          <a:lstStyle/>
          <a:p>
            <a:r>
              <a:rPr lang="en-US" dirty="0"/>
              <a:t>Stationary Signal</a:t>
            </a:r>
          </a:p>
        </p:txBody>
      </p:sp>
      <p:sp>
        <p:nvSpPr>
          <p:cNvPr id="4" name="Content Placeholder 3">
            <a:extLst>
              <a:ext uri="{FF2B5EF4-FFF2-40B4-BE49-F238E27FC236}">
                <a16:creationId xmlns:a16="http://schemas.microsoft.com/office/drawing/2014/main" id="{0D74C8FF-E87A-42FE-72E5-66E44D74611B}"/>
              </a:ext>
            </a:extLst>
          </p:cNvPr>
          <p:cNvSpPr>
            <a:spLocks noGrp="1"/>
          </p:cNvSpPr>
          <p:nvPr>
            <p:ph sz="half" idx="2"/>
          </p:nvPr>
        </p:nvSpPr>
        <p:spPr>
          <a:xfrm>
            <a:off x="6321392" y="2084832"/>
            <a:ext cx="4937760" cy="3694176"/>
          </a:xfrm>
        </p:spPr>
        <p:txBody>
          <a:bodyPr/>
          <a:lstStyle/>
          <a:p>
            <a:r>
              <a:rPr lang="en-US" dirty="0"/>
              <a:t>Dynamic signal</a:t>
            </a:r>
          </a:p>
        </p:txBody>
      </p:sp>
      <p:pic>
        <p:nvPicPr>
          <p:cNvPr id="6" name="Picture 5" descr="A graph showing a pulse&#10;&#10;Description automatically generated">
            <a:extLst>
              <a:ext uri="{FF2B5EF4-FFF2-40B4-BE49-F238E27FC236}">
                <a16:creationId xmlns:a16="http://schemas.microsoft.com/office/drawing/2014/main" id="{A65712DA-33B0-6887-5B8F-B441F2D8D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349" y="2486033"/>
            <a:ext cx="5601338" cy="1702807"/>
          </a:xfrm>
          <a:prstGeom prst="rect">
            <a:avLst/>
          </a:prstGeom>
        </p:spPr>
      </p:pic>
      <p:pic>
        <p:nvPicPr>
          <p:cNvPr id="10" name="Picture 9" descr="A graph of a wave&#10;&#10;Description automatically generated with medium confidence">
            <a:extLst>
              <a:ext uri="{FF2B5EF4-FFF2-40B4-BE49-F238E27FC236}">
                <a16:creationId xmlns:a16="http://schemas.microsoft.com/office/drawing/2014/main" id="{95A82519-8A58-2AFA-22F6-4A1C716F6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117" y="2429524"/>
            <a:ext cx="5898340" cy="1759316"/>
          </a:xfrm>
          <a:prstGeom prst="rect">
            <a:avLst/>
          </a:prstGeom>
        </p:spPr>
      </p:pic>
      <p:pic>
        <p:nvPicPr>
          <p:cNvPr id="7" name="Picture 6" descr="A diagram of a blue and yellow light&#10;&#10;Description automatically generated with medium confidence">
            <a:extLst>
              <a:ext uri="{FF2B5EF4-FFF2-40B4-BE49-F238E27FC236}">
                <a16:creationId xmlns:a16="http://schemas.microsoft.com/office/drawing/2014/main" id="{A1FF8EE8-B59F-DB82-270C-F613A3D979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8435" y="4566742"/>
            <a:ext cx="5776495" cy="1954268"/>
          </a:xfrm>
          <a:prstGeom prst="rect">
            <a:avLst/>
          </a:prstGeom>
        </p:spPr>
      </p:pic>
      <p:pic>
        <p:nvPicPr>
          <p:cNvPr id="11" name="Picture 10" descr="A diagram of a transform amplification&#10;&#10;Description automatically generated">
            <a:extLst>
              <a:ext uri="{FF2B5EF4-FFF2-40B4-BE49-F238E27FC236}">
                <a16:creationId xmlns:a16="http://schemas.microsoft.com/office/drawing/2014/main" id="{C86AE23B-864D-B28C-5ACD-D567CB2894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107" y="4566742"/>
            <a:ext cx="6206285" cy="1954268"/>
          </a:xfrm>
          <a:prstGeom prst="rect">
            <a:avLst/>
          </a:prstGeom>
        </p:spPr>
      </p:pic>
    </p:spTree>
    <p:extLst>
      <p:ext uri="{BB962C8B-B14F-4D97-AF65-F5344CB8AC3E}">
        <p14:creationId xmlns:p14="http://schemas.microsoft.com/office/powerpoint/2010/main" val="1029514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29E12-234C-532F-D734-2BE4058E40B8}"/>
              </a:ext>
            </a:extLst>
          </p:cNvPr>
          <p:cNvSpPr>
            <a:spLocks noGrp="1"/>
          </p:cNvSpPr>
          <p:nvPr>
            <p:ph type="title"/>
          </p:nvPr>
        </p:nvSpPr>
        <p:spPr/>
        <p:txBody>
          <a:bodyPr>
            <a:noAutofit/>
          </a:bodyPr>
          <a:lstStyle/>
          <a:p>
            <a:r>
              <a:rPr lang="en-US" sz="3200" dirty="0"/>
              <a:t>The main idea behind the Wavelet: </a:t>
            </a:r>
            <a:br>
              <a:rPr lang="en-US" sz="3200" dirty="0"/>
            </a:br>
            <a:br>
              <a:rPr lang="en-US" sz="3200" dirty="0"/>
            </a:br>
            <a:r>
              <a:rPr lang="en-US" sz="3200" b="0" dirty="0"/>
              <a:t>A transform that allows insight into both the time and frequency content of a signal</a:t>
            </a:r>
          </a:p>
        </p:txBody>
      </p:sp>
      <p:sp>
        <p:nvSpPr>
          <p:cNvPr id="3" name="Content Placeholder 2">
            <a:extLst>
              <a:ext uri="{FF2B5EF4-FFF2-40B4-BE49-F238E27FC236}">
                <a16:creationId xmlns:a16="http://schemas.microsoft.com/office/drawing/2014/main" id="{6EFC64B3-B68A-4481-75E5-C58EAE6DDE11}"/>
              </a:ext>
            </a:extLst>
          </p:cNvPr>
          <p:cNvSpPr>
            <a:spLocks noGrp="1"/>
          </p:cNvSpPr>
          <p:nvPr>
            <p:ph sz="half" idx="1"/>
          </p:nvPr>
        </p:nvSpPr>
        <p:spPr>
          <a:xfrm>
            <a:off x="1115568" y="2478024"/>
            <a:ext cx="10235604" cy="3694176"/>
          </a:xfrm>
        </p:spPr>
        <p:txBody>
          <a:bodyPr/>
          <a:lstStyle/>
          <a:p>
            <a:r>
              <a:rPr lang="en-US" dirty="0"/>
              <a:t>However, in order to know how to use the WT well, some knowledge on how it works is necessary.</a:t>
            </a:r>
          </a:p>
          <a:p>
            <a:r>
              <a:rPr lang="en-US" dirty="0"/>
              <a:t>Note: Wavelet theory is a bit hard to understand, so don’t worry if it takes several times of exposure to get comfortable with these concepts </a:t>
            </a:r>
          </a:p>
        </p:txBody>
      </p:sp>
    </p:spTree>
    <p:extLst>
      <p:ext uri="{BB962C8B-B14F-4D97-AF65-F5344CB8AC3E}">
        <p14:creationId xmlns:p14="http://schemas.microsoft.com/office/powerpoint/2010/main" val="495637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D46D2-9839-A84A-1297-9B7CAE0602B9}"/>
              </a:ext>
            </a:extLst>
          </p:cNvPr>
          <p:cNvSpPr>
            <a:spLocks noGrp="1"/>
          </p:cNvSpPr>
          <p:nvPr>
            <p:ph type="title"/>
          </p:nvPr>
        </p:nvSpPr>
        <p:spPr/>
        <p:txBody>
          <a:bodyPr>
            <a:normAutofit fontScale="90000"/>
          </a:bodyPr>
          <a:lstStyle/>
          <a:p>
            <a:r>
              <a:rPr lang="en-US" dirty="0"/>
              <a:t>Convolution, the mathematical operator of signal matching. 			</a:t>
            </a:r>
            <a:r>
              <a:rPr lang="en-US" sz="2200" b="0" i="1" dirty="0"/>
              <a:t>For symmetric signals</a:t>
            </a:r>
            <a:r>
              <a:rPr lang="en-US" sz="3600" i="1" dirty="0"/>
              <a:t> </a:t>
            </a:r>
            <a:endParaRPr lang="en-US" i="1" dirty="0"/>
          </a:p>
        </p:txBody>
      </p:sp>
      <p:sp>
        <p:nvSpPr>
          <p:cNvPr id="3" name="Content Placeholder 2">
            <a:extLst>
              <a:ext uri="{FF2B5EF4-FFF2-40B4-BE49-F238E27FC236}">
                <a16:creationId xmlns:a16="http://schemas.microsoft.com/office/drawing/2014/main" id="{3F944214-2A95-1D20-2D20-2CBAA20F6604}"/>
              </a:ext>
            </a:extLst>
          </p:cNvPr>
          <p:cNvSpPr>
            <a:spLocks noGrp="1"/>
          </p:cNvSpPr>
          <p:nvPr>
            <p:ph sz="half" idx="1"/>
          </p:nvPr>
        </p:nvSpPr>
        <p:spPr>
          <a:xfrm>
            <a:off x="298763" y="2468971"/>
            <a:ext cx="5900869" cy="3694176"/>
          </a:xfrm>
        </p:spPr>
        <p:txBody>
          <a:bodyPr>
            <a:normAutofit/>
          </a:bodyPr>
          <a:lstStyle/>
          <a:p>
            <a:r>
              <a:rPr lang="en-US" dirty="0"/>
              <a:t>Convolution allows you to “Find” a target signal within your larger signal. </a:t>
            </a:r>
          </a:p>
          <a:p>
            <a:r>
              <a:rPr lang="en-US" dirty="0"/>
              <a:t>Example: say you want to detect anything that looks like a square in your signal</a:t>
            </a:r>
          </a:p>
          <a:p>
            <a:pPr lvl="1"/>
            <a:r>
              <a:rPr lang="en-US" dirty="0"/>
              <a:t>You would convolve a square with your signal, and the result would have peaks whenever a square is present in your signal</a:t>
            </a:r>
          </a:p>
        </p:txBody>
      </p:sp>
      <p:pic>
        <p:nvPicPr>
          <p:cNvPr id="5" name="Online Media 4" title="Convolution Animation (Example 2 of Lecture 6)">
            <a:hlinkClick r:id="" action="ppaction://media"/>
            <a:extLst>
              <a:ext uri="{FF2B5EF4-FFF2-40B4-BE49-F238E27FC236}">
                <a16:creationId xmlns:a16="http://schemas.microsoft.com/office/drawing/2014/main" id="{F49E442C-1168-30D1-1006-F67C09670520}"/>
              </a:ext>
            </a:extLst>
          </p:cNvPr>
          <p:cNvPicPr>
            <a:picLocks noRot="1" noChangeAspect="1"/>
          </p:cNvPicPr>
          <p:nvPr>
            <a:videoFile r:link="rId1"/>
          </p:nvPr>
        </p:nvPicPr>
        <p:blipFill>
          <a:blip r:embed="rId3"/>
          <a:stretch>
            <a:fillRect/>
          </a:stretch>
        </p:blipFill>
        <p:spPr>
          <a:xfrm>
            <a:off x="6325607" y="2133825"/>
            <a:ext cx="5344058" cy="3019393"/>
          </a:xfrm>
          <a:prstGeom prst="rect">
            <a:avLst/>
          </a:prstGeom>
        </p:spPr>
      </p:pic>
      <p:sp>
        <p:nvSpPr>
          <p:cNvPr id="6" name="TextBox 5">
            <a:extLst>
              <a:ext uri="{FF2B5EF4-FFF2-40B4-BE49-F238E27FC236}">
                <a16:creationId xmlns:a16="http://schemas.microsoft.com/office/drawing/2014/main" id="{A1A0F295-9795-A477-88CB-CD19298829F5}"/>
              </a:ext>
            </a:extLst>
          </p:cNvPr>
          <p:cNvSpPr txBox="1"/>
          <p:nvPr/>
        </p:nvSpPr>
        <p:spPr>
          <a:xfrm>
            <a:off x="5803272" y="5278170"/>
            <a:ext cx="6388728" cy="1477328"/>
          </a:xfrm>
          <a:prstGeom prst="rect">
            <a:avLst/>
          </a:prstGeom>
          <a:noFill/>
        </p:spPr>
        <p:txBody>
          <a:bodyPr wrap="square" rtlCol="0">
            <a:spAutoFit/>
          </a:bodyPr>
          <a:lstStyle/>
          <a:p>
            <a:r>
              <a:rPr lang="en-US" dirty="0"/>
              <a:t>The result of a convolution is a function. At each point, the function is equal to the overlap between the 2 input signals. In this case, the amount of overlap of the square with the rectangle is the graph on the bottom: the result of the convolution</a:t>
            </a:r>
          </a:p>
        </p:txBody>
      </p:sp>
    </p:spTree>
    <p:extLst>
      <p:ext uri="{BB962C8B-B14F-4D97-AF65-F5344CB8AC3E}">
        <p14:creationId xmlns:p14="http://schemas.microsoft.com/office/powerpoint/2010/main" val="161708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D0D6-42BC-028B-2199-2ACBC0B6629D}"/>
              </a:ext>
            </a:extLst>
          </p:cNvPr>
          <p:cNvSpPr>
            <a:spLocks noGrp="1"/>
          </p:cNvSpPr>
          <p:nvPr>
            <p:ph type="title"/>
          </p:nvPr>
        </p:nvSpPr>
        <p:spPr>
          <a:xfrm>
            <a:off x="1011936" y="0"/>
            <a:ext cx="10168128" cy="2015937"/>
          </a:xfrm>
        </p:spPr>
        <p:txBody>
          <a:bodyPr>
            <a:noAutofit/>
          </a:bodyPr>
          <a:lstStyle/>
          <a:p>
            <a:r>
              <a:rPr lang="en-US" sz="3600" dirty="0"/>
              <a:t>Start with Fourier: Convolution with a sin wave</a:t>
            </a:r>
            <a:br>
              <a:rPr lang="en-US" sz="2400" b="0" dirty="0"/>
            </a:br>
            <a:r>
              <a:rPr lang="en-US" sz="2400" b="0" dirty="0"/>
              <a:t>If your signal (shown in blue) has some component at a specific frequency, convolving your signal with a sin wave (red wave) at that frequency will produce a large result from the convolution (green).  </a:t>
            </a:r>
          </a:p>
        </p:txBody>
      </p:sp>
      <p:pic>
        <p:nvPicPr>
          <p:cNvPr id="5" name="Online Media 4" title="Convolution5">
            <a:hlinkClick r:id="" action="ppaction://media"/>
            <a:extLst>
              <a:ext uri="{FF2B5EF4-FFF2-40B4-BE49-F238E27FC236}">
                <a16:creationId xmlns:a16="http://schemas.microsoft.com/office/drawing/2014/main" id="{BD169C67-C67E-88BE-DCAA-480A6B26BCE9}"/>
              </a:ext>
            </a:extLst>
          </p:cNvPr>
          <p:cNvPicPr>
            <a:picLocks noGrp="1" noRot="1" noChangeAspect="1"/>
          </p:cNvPicPr>
          <p:nvPr>
            <p:ph sz="half" idx="1"/>
            <a:videoFile r:link="rId1"/>
          </p:nvPr>
        </p:nvPicPr>
        <p:blipFill>
          <a:blip r:embed="rId5"/>
          <a:stretch>
            <a:fillRect/>
          </a:stretch>
        </p:blipFill>
        <p:spPr>
          <a:xfrm>
            <a:off x="243435" y="2264036"/>
            <a:ext cx="5761402" cy="4320587"/>
          </a:xfrm>
          <a:prstGeom prst="rect">
            <a:avLst/>
          </a:prstGeom>
        </p:spPr>
      </p:pic>
      <p:pic>
        <p:nvPicPr>
          <p:cNvPr id="9" name="Online Media 8" title="Convolution7">
            <a:hlinkClick r:id="" action="ppaction://media"/>
            <a:extLst>
              <a:ext uri="{FF2B5EF4-FFF2-40B4-BE49-F238E27FC236}">
                <a16:creationId xmlns:a16="http://schemas.microsoft.com/office/drawing/2014/main" id="{F9D5586B-0162-9C4E-7406-D1B2DA8D5DA7}"/>
              </a:ext>
            </a:extLst>
          </p:cNvPr>
          <p:cNvPicPr>
            <a:picLocks noGrp="1" noRot="1" noChangeAspect="1"/>
          </p:cNvPicPr>
          <p:nvPr>
            <p:ph sz="half" idx="2"/>
            <a:videoFile r:link="rId2"/>
          </p:nvPr>
        </p:nvPicPr>
        <p:blipFill>
          <a:blip r:embed="rId6"/>
          <a:stretch>
            <a:fillRect/>
          </a:stretch>
        </p:blipFill>
        <p:spPr>
          <a:xfrm>
            <a:off x="6096000" y="2264036"/>
            <a:ext cx="5761401" cy="4320587"/>
          </a:xfrm>
          <a:prstGeom prst="rect">
            <a:avLst/>
          </a:prstGeom>
        </p:spPr>
      </p:pic>
    </p:spTree>
    <p:extLst>
      <p:ext uri="{BB962C8B-B14F-4D97-AF65-F5344CB8AC3E}">
        <p14:creationId xmlns:p14="http://schemas.microsoft.com/office/powerpoint/2010/main" val="53997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5"/>
                </p:tgtEl>
              </p:cMediaNode>
            </p:video>
            <p:seq concurrent="1" nextAc="seek">
              <p:cTn id="12" restart="whenNotActive" fill="hold" evtFilter="cancelBubble" nodeType="interactiveSeq">
                <p:stCondLst>
                  <p:cond evt="onClick" delay="0">
                    <p:tgtEl>
                      <p:spTgt spid="5"/>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5"/>
                                        </p:tgtEl>
                                      </p:cBhvr>
                                    </p:cmd>
                                  </p:childTnLst>
                                </p:cTn>
                              </p:par>
                            </p:childTnLst>
                          </p:cTn>
                        </p:par>
                      </p:childTnLst>
                    </p:cTn>
                  </p:par>
                </p:childTnLst>
              </p:cTn>
              <p:nextCondLst>
                <p:cond evt="onClick" delay="0">
                  <p:tgtEl>
                    <p:spTgt spid="5"/>
                  </p:tgtEl>
                </p:cond>
              </p:nextCondLst>
            </p:seq>
            <p:video>
              <p:cMediaNode vol="80000">
                <p:cTn id="17" fill="hold" display="0">
                  <p:stCondLst>
                    <p:cond delay="indefinite"/>
                  </p:stCondLst>
                </p:cTn>
                <p:tgtEl>
                  <p:spTgt spid="9"/>
                </p:tgtEl>
              </p:cMediaNode>
            </p:video>
            <p:seq concurrent="1" nextAc="seek">
              <p:cTn id="18" restart="whenNotActive" fill="hold" evtFilter="cancelBubble" nodeType="interactiveSeq">
                <p:stCondLst>
                  <p:cond evt="onClick" delay="0">
                    <p:tgtEl>
                      <p:spTgt spid="9"/>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9"/>
                                        </p:tgtEl>
                                      </p:cBhvr>
                                    </p:cmd>
                                  </p:childTnLst>
                                </p:cTn>
                              </p:par>
                            </p:childTnLst>
                          </p:cTn>
                        </p:par>
                      </p:childTnLst>
                    </p:cTn>
                  </p:par>
                </p:childTnLst>
              </p:cTn>
              <p:nextCondLst>
                <p:cond evt="onClick" delay="0">
                  <p:tgtEl>
                    <p:spTgt spid="9"/>
                  </p:tgtEl>
                </p:cond>
              </p:nextCondLst>
            </p:seq>
          </p:childTnLst>
        </p:cTn>
      </p:par>
    </p:tnLst>
  </p:timing>
  <p:extLst>
    <p:ext uri="{6950BFC3-D8DA-4A85-94F7-54DA5524770B}">
      <p188:commentRel xmlns:p188="http://schemas.microsoft.com/office/powerpoint/2018/8/main" r:id="rId4"/>
    </p:ext>
  </p:extLst>
</p:sld>
</file>

<file path=ppt/theme/theme1.xml><?xml version="1.0" encoding="utf-8"?>
<a:theme xmlns:a="http://schemas.openxmlformats.org/drawingml/2006/main" name="AccentBoxVTI">
  <a:themeElements>
    <a:clrScheme name="AnalogousFromRegularSeedLeftStep">
      <a:dk1>
        <a:srgbClr val="000000"/>
      </a:dk1>
      <a:lt1>
        <a:srgbClr val="FFFFFF"/>
      </a:lt1>
      <a:dk2>
        <a:srgbClr val="1B2830"/>
      </a:dk2>
      <a:lt2>
        <a:srgbClr val="F0F3F1"/>
      </a:lt2>
      <a:accent1>
        <a:srgbClr val="E32D9B"/>
      </a:accent1>
      <a:accent2>
        <a:srgbClr val="CD1BD1"/>
      </a:accent2>
      <a:accent3>
        <a:srgbClr val="932DE3"/>
      </a:accent3>
      <a:accent4>
        <a:srgbClr val="4E36D6"/>
      </a:accent4>
      <a:accent5>
        <a:srgbClr val="2D5EE3"/>
      </a:accent5>
      <a:accent6>
        <a:srgbClr val="1B98D1"/>
      </a:accent6>
      <a:hlink>
        <a:srgbClr val="349C5D"/>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558</TotalTime>
  <Words>1445</Words>
  <Application>Microsoft Office PowerPoint</Application>
  <PresentationFormat>Widescreen</PresentationFormat>
  <Paragraphs>96</Paragraphs>
  <Slides>23</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Neue Haas Grotesk Text Pro</vt:lpstr>
      <vt:lpstr>AccentBoxVTI</vt:lpstr>
      <vt:lpstr>Wavelet Transform</vt:lpstr>
      <vt:lpstr>What motivated the Wavelet Transform(WT)?  A problem with the Fourier Transform(FT)</vt:lpstr>
      <vt:lpstr>The Wavelet Transform (WT) was created to overcome a shortcoming of the Fourier Transform (FT):   The FT gives only frequency content of a signal, no time content.  One cannot tell when a frequency occurs from a FT</vt:lpstr>
      <vt:lpstr>Wavelet Transforms: a solution to the time independence of the FT</vt:lpstr>
      <vt:lpstr>Why should you care???</vt:lpstr>
      <vt:lpstr>What does the wavelet transform give us that the FT doesn’t? The WT gives Time and Frequency information about a signal! Whereas the FT gives only frequency information. The continuous wavelet transform (CWT) produces a scalogram: time on the x-axis, frequency on the y-axis, amplitude of frequency on the z-axis (color axis)</vt:lpstr>
      <vt:lpstr>The main idea behind the Wavelet:   A transform that allows insight into both the time and frequency content of a signal</vt:lpstr>
      <vt:lpstr>Convolution, the mathematical operator of signal matching.    For symmetric signals </vt:lpstr>
      <vt:lpstr>Start with Fourier: Convolution with a sin wave If your signal (shown in blue) has some component at a specific frequency, convolving your signal with a sin wave (red wave) at that frequency will produce a large result from the convolution (green).  </vt:lpstr>
      <vt:lpstr>Same problem with FT: no time resolution</vt:lpstr>
      <vt:lpstr>Solution: what if the sine wave wasn’t infinite?</vt:lpstr>
      <vt:lpstr>Convolving a wavelet with a signal</vt:lpstr>
      <vt:lpstr>Outcomes from the video</vt:lpstr>
      <vt:lpstr>Designing wavelets</vt:lpstr>
      <vt:lpstr>Uncertainty Principal </vt:lpstr>
      <vt:lpstr>Time vs Frequency tradeoff</vt:lpstr>
      <vt:lpstr>What do people do with Wavelets?</vt:lpstr>
      <vt:lpstr>Wavelets for seizure prediction: Scalograms</vt:lpstr>
      <vt:lpstr>Another implementation of the WT:  Wavelets as bandpass filters</vt:lpstr>
      <vt:lpstr>A common implementation of wavelets: bandpass filters</vt:lpstr>
      <vt:lpstr>Wavelets as filter banks</vt:lpstr>
      <vt:lpstr>Conclusion</vt:lpstr>
      <vt:lpstr>For those who understand linear algebra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Wavelet Transform</dc:title>
  <dc:creator>Owen Ackerman</dc:creator>
  <cp:lastModifiedBy>Owen Ackerman</cp:lastModifiedBy>
  <cp:revision>6</cp:revision>
  <dcterms:created xsi:type="dcterms:W3CDTF">2023-08-07T16:32:44Z</dcterms:created>
  <dcterms:modified xsi:type="dcterms:W3CDTF">2023-08-09T22:19:05Z</dcterms:modified>
</cp:coreProperties>
</file>