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8" r:id="rId2"/>
    <p:sldId id="633" r:id="rId3"/>
    <p:sldId id="634" r:id="rId4"/>
    <p:sldId id="635" r:id="rId5"/>
    <p:sldId id="636" r:id="rId6"/>
    <p:sldId id="638" r:id="rId7"/>
    <p:sldId id="637" r:id="rId8"/>
    <p:sldId id="639" r:id="rId9"/>
    <p:sldId id="640" r:id="rId10"/>
    <p:sldId id="641" r:id="rId11"/>
    <p:sldId id="642" r:id="rId12"/>
    <p:sldId id="643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59A7217-B840-4F10-B831-9654E69C22F5}">
          <p14:sldIdLst>
            <p14:sldId id="328"/>
            <p14:sldId id="633"/>
            <p14:sldId id="634"/>
            <p14:sldId id="635"/>
            <p14:sldId id="636"/>
            <p14:sldId id="638"/>
            <p14:sldId id="637"/>
            <p14:sldId id="639"/>
            <p14:sldId id="640"/>
            <p14:sldId id="641"/>
            <p14:sldId id="642"/>
            <p14:sldId id="6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13" autoAdjust="0"/>
    <p:restoredTop sz="94669" autoAdjust="0"/>
  </p:normalViewPr>
  <p:slideViewPr>
    <p:cSldViewPr>
      <p:cViewPr varScale="1">
        <p:scale>
          <a:sx n="103" d="100"/>
          <a:sy n="103" d="100"/>
        </p:scale>
        <p:origin x="1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3266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EE 193: Parallel Computing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133600"/>
            <a:ext cx="8382000" cy="3733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2017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Introduction to advanced architecture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is harder because…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581400"/>
            <a:ext cx="7924799" cy="2514600"/>
          </a:xfrm>
        </p:spPr>
        <p:txBody>
          <a:bodyPr/>
          <a:lstStyle/>
          <a:p>
            <a:r>
              <a:rPr lang="en-US" dirty="0"/>
              <a:t>You never know how long a load will take to happen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depends whether the data is in cache, and which cache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makes a compiler's life </a:t>
            </a:r>
            <a:r>
              <a:rPr lang="en-US" dirty="0" smtClean="0"/>
              <a:t>much harder</a:t>
            </a:r>
            <a:endParaRPr lang="en-US" dirty="0"/>
          </a:p>
          <a:p>
            <a:r>
              <a:rPr lang="en-US" dirty="0"/>
              <a:t>Hardware solution:</a:t>
            </a:r>
          </a:p>
          <a:p>
            <a:pPr lvl="1">
              <a:spcBef>
                <a:spcPts val="0"/>
              </a:spcBef>
            </a:pPr>
            <a:r>
              <a:rPr lang="en-US" dirty="0"/>
              <a:t>out-of-order machine (but the hardware isn't simple)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26820"/>
          <a:ext cx="81534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00">
                  <a:extLst>
                    <a:ext uri="{9D8B030D-6E8A-4147-A177-3AD203B41FA5}">
                      <a16:colId xmlns="" xmlns:a16="http://schemas.microsoft.com/office/drawing/2014/main" val="1630099366"/>
                    </a:ext>
                  </a:extLst>
                </a:gridCol>
                <a:gridCol w="775200">
                  <a:extLst>
                    <a:ext uri="{9D8B030D-6E8A-4147-A177-3AD203B41FA5}">
                      <a16:colId xmlns=""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4712862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44158759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69707482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9246333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78338179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79760587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r2=mem[r1]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read r3,r2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103097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r8=r6+r7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0430148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store mem[r9]=r10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r9,r10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2936593294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6400800" y="1981200"/>
            <a:ext cx="76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44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else causes stalls?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352800"/>
            <a:ext cx="7924799" cy="2514600"/>
          </a:xfrm>
        </p:spPr>
        <p:txBody>
          <a:bodyPr/>
          <a:lstStyle/>
          <a:p>
            <a:r>
              <a:rPr lang="en-US" dirty="0"/>
              <a:t>Branches (e.g., from an "if" statement)</a:t>
            </a:r>
          </a:p>
          <a:p>
            <a:pPr lvl="1">
              <a:spcBef>
                <a:spcPts val="0"/>
              </a:spcBef>
            </a:pPr>
            <a:r>
              <a:rPr lang="en-US" dirty="0"/>
              <a:t>cannot even fetch </a:t>
            </a:r>
            <a:r>
              <a:rPr lang="en-US"/>
              <a:t>the </a:t>
            </a:r>
            <a:r>
              <a:rPr lang="en-US" smtClean="0"/>
              <a:t>“add” </a:t>
            </a:r>
            <a:r>
              <a:rPr lang="en-US" dirty="0"/>
              <a:t>until you know if the branch happened</a:t>
            </a:r>
          </a:p>
          <a:p>
            <a:pPr>
              <a:spcBef>
                <a:spcPts val="0"/>
              </a:spcBef>
            </a:pPr>
            <a:r>
              <a:rPr lang="en-US" dirty="0"/>
              <a:t>Hardware solution: speculative machine + branch prediction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make a guess if the branch will be taken</a:t>
            </a:r>
          </a:p>
          <a:p>
            <a:pPr lvl="1">
              <a:spcBef>
                <a:spcPts val="0"/>
              </a:spcBef>
            </a:pPr>
            <a:r>
              <a:rPr lang="en-US" dirty="0"/>
              <a:t>unroll everything if you guessed wrong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942816"/>
              </p:ext>
            </p:extLst>
          </p:nvPr>
        </p:nvGraphicFramePr>
        <p:xfrm>
          <a:off x="457200" y="1226820"/>
          <a:ext cx="8153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00">
                  <a:extLst>
                    <a:ext uri="{9D8B030D-6E8A-4147-A177-3AD203B41FA5}">
                      <a16:colId xmlns="" xmlns:a16="http://schemas.microsoft.com/office/drawing/2014/main" val="1630099366"/>
                    </a:ext>
                  </a:extLst>
                </a:gridCol>
                <a:gridCol w="775200">
                  <a:extLst>
                    <a:ext uri="{9D8B030D-6E8A-4147-A177-3AD203B41FA5}">
                      <a16:colId xmlns=""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4712862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44158759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69707482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9246333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78338179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79760587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r2=mem[r1]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branch</a:t>
                      </a:r>
                      <a:r>
                        <a:rPr lang="en-US" baseline="0" dirty="0"/>
                        <a:t> if r2=0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read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103097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r8=r6+r7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043014869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6400800" y="1981200"/>
            <a:ext cx="76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09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Symmetric multithreading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19600"/>
          </a:xfrm>
        </p:spPr>
        <p:txBody>
          <a:bodyPr/>
          <a:lstStyle/>
          <a:p>
            <a:r>
              <a:rPr lang="en-US" sz="2000" dirty="0"/>
              <a:t>Avoiding stalls is easier when successive instructions have no dependencies</a:t>
            </a:r>
          </a:p>
          <a:p>
            <a:r>
              <a:rPr lang="en-US" sz="2000" dirty="0"/>
              <a:t>One way to do this: </a:t>
            </a:r>
            <a:r>
              <a:rPr lang="en-US" sz="2000" i="1" dirty="0"/>
              <a:t>symmetric multithreading</a:t>
            </a:r>
            <a:r>
              <a:rPr lang="en-US" sz="2000" dirty="0"/>
              <a:t> (SMT)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Processor keeps multiple threads ready at all times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by definition, different threads have no dependencies (they each have their own set of registers)</a:t>
            </a:r>
          </a:p>
          <a:p>
            <a:r>
              <a:rPr lang="en-US" sz="2000" dirty="0"/>
              <a:t>Whenever a dependency would cause a stall, the machine instantly switches to the other thread </a:t>
            </a:r>
            <a:r>
              <a:rPr lang="en-US" sz="2000" i="1" dirty="0"/>
              <a:t>without losing any cycles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and if that thread would stall, it switches to yet another thread, …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Intel calls this </a:t>
            </a:r>
            <a:r>
              <a:rPr lang="en-US" sz="1800" i="1" dirty="0"/>
              <a:t>hyperthreading</a:t>
            </a:r>
            <a:r>
              <a:rPr lang="en-US" sz="1800" dirty="0"/>
              <a:t>, and only keeps two threads around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Notes: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I've oversimplified. Real SMT works on </a:t>
            </a:r>
            <a:r>
              <a:rPr lang="en-US" sz="1800" i="1" dirty="0"/>
              <a:t>superscalar</a:t>
            </a:r>
            <a:r>
              <a:rPr lang="en-US" sz="1800" dirty="0"/>
              <a:t> machines, where multiple instructions can issue in one cycle – and then lets instructions from different threads all issue together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SMT is perhaps a GPU's biggest trick. It's much more than 2-way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39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dirty="0"/>
              <a:t>Introduction to advanced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19600"/>
          </a:xfrm>
        </p:spPr>
        <p:txBody>
          <a:bodyPr/>
          <a:lstStyle/>
          <a:p>
            <a:r>
              <a:rPr lang="en-US" sz="2400" dirty="0"/>
              <a:t>The next 2-3 weeks will cover</a:t>
            </a:r>
          </a:p>
          <a:p>
            <a:pPr lvl="1"/>
            <a:r>
              <a:rPr lang="en-US" sz="2000" dirty="0"/>
              <a:t>EE126/COMP46, Computer Engineering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EE194, </a:t>
            </a:r>
            <a:r>
              <a:rPr lang="en-US" sz="2000" dirty="0"/>
              <a:t>Advanced Computer Architecture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all in two weeks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Why do we care?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hard part in achieving high performance is usually getting data to the execution units. So learning about caches is important.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 multicore CPUs share their last-level cache. So we have to learn a bit about what that means, and about MESI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GPU vs. CPU: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GPU gives up OOO, speculative, branch predict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In </a:t>
            </a:r>
            <a:r>
              <a:rPr lang="en-US" sz="2000" dirty="0" smtClean="0"/>
              <a:t>return, gets </a:t>
            </a:r>
            <a:r>
              <a:rPr lang="en-US" sz="2000" dirty="0"/>
              <a:t>SMT </a:t>
            </a:r>
            <a:r>
              <a:rPr lang="en-US" sz="2000" dirty="0" smtClean="0"/>
              <a:t>over a very large number of threads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To understand when to use a GPU, we should know what these words and acronyms mean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193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88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time offering this class at Tufts</a:t>
            </a:r>
          </a:p>
          <a:p>
            <a:r>
              <a:rPr lang="en-US" dirty="0"/>
              <a:t>Tufts also has Comp 50 – Concurrency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sure how the two courses will play together in the future</a:t>
            </a:r>
          </a:p>
          <a:p>
            <a:r>
              <a:rPr lang="en-US" dirty="0"/>
              <a:t>Looking for feedback:</a:t>
            </a:r>
          </a:p>
          <a:p>
            <a:pPr lvl="1">
              <a:spcBef>
                <a:spcPts val="0"/>
              </a:spcBef>
            </a:pPr>
            <a:r>
              <a:rPr lang="en-US" dirty="0"/>
              <a:t>is 2-3 weeks of architecture useful?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next time around, should we expand it or shrink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8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/>
              <a:t>Instruction-Set Architecture (ISA)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RISC ISA</a:t>
            </a:r>
          </a:p>
          <a:p>
            <a:pPr lvl="1">
              <a:spcBef>
                <a:spcPts val="0"/>
              </a:spcBef>
            </a:pPr>
            <a:r>
              <a:rPr lang="en-US" b="1" i="1" dirty="0"/>
              <a:t>Arithmetic instructions </a:t>
            </a:r>
            <a:r>
              <a:rPr lang="en-US" dirty="0"/>
              <a:t>read two operands from registers, do a computation, and write the result back to a register</a:t>
            </a:r>
          </a:p>
          <a:p>
            <a:pPr lvl="1">
              <a:spcBef>
                <a:spcPts val="0"/>
              </a:spcBef>
            </a:pPr>
            <a:r>
              <a:rPr lang="en-US" b="1" i="1" dirty="0"/>
              <a:t>Loads</a:t>
            </a:r>
            <a:r>
              <a:rPr lang="en-US" dirty="0"/>
              <a:t> read an address from a register, read "memory," and put the result into a register</a:t>
            </a:r>
          </a:p>
          <a:p>
            <a:pPr lvl="1">
              <a:spcBef>
                <a:spcPts val="0"/>
              </a:spcBef>
            </a:pPr>
            <a:r>
              <a:rPr lang="en-US" b="1" i="1" dirty="0"/>
              <a:t>Stores</a:t>
            </a:r>
            <a:r>
              <a:rPr lang="en-US" dirty="0"/>
              <a:t> read an address and data from registers, and write "memory."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65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/>
          <p:nvPr/>
        </p:nvCxnSpPr>
        <p:spPr>
          <a:xfrm>
            <a:off x="1998131" y="2697783"/>
            <a:ext cx="381000" cy="1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57332" y="2697783"/>
            <a:ext cx="38100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264398" y="2697783"/>
            <a:ext cx="38100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5-stage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0"/>
            <a:ext cx="8001000" cy="2286000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call this a pipeline because the instructions can overlap each </a:t>
            </a:r>
            <a:r>
              <a:rPr lang="en-US" dirty="0" smtClean="0"/>
              <a:t>other</a:t>
            </a:r>
          </a:p>
          <a:p>
            <a:r>
              <a:rPr lang="en-US" dirty="0" smtClean="0"/>
              <a:t>“Real” pipelines </a:t>
            </a:r>
            <a:r>
              <a:rPr lang="en-US" dirty="0"/>
              <a:t>can be 5-40 stages deep.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1259"/>
            <a:ext cx="1600200" cy="83304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/>
              <a:t>Fetch instruction from memory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2281259"/>
            <a:ext cx="1524000" cy="83304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/>
              <a:t>Read operands from </a:t>
            </a:r>
            <a:r>
              <a:rPr lang="en-US" sz="2000" dirty="0" err="1"/>
              <a:t>regFile</a:t>
            </a:r>
            <a:r>
              <a:rPr lang="en-US" sz="2000" dirty="0"/>
              <a:t> </a:t>
            </a:r>
            <a:r>
              <a:rPr lang="en-US" sz="2000" dirty="0" smtClean="0"/>
              <a:t>(issue</a:t>
            </a:r>
            <a:r>
              <a:rPr lang="en-US" sz="20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7200" y="2283629"/>
            <a:ext cx="1524000" cy="82830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/>
              <a:t>Do the computation (execute)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0" y="2283629"/>
            <a:ext cx="1333500" cy="82830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2000" dirty="0"/>
              <a:t>Load/store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32700" y="2283629"/>
            <a:ext cx="1333500" cy="82830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000"/>
              </a:lnSpc>
            </a:pPr>
            <a:r>
              <a:rPr lang="en-US" sz="2000" dirty="0"/>
              <a:t>writeback to </a:t>
            </a:r>
            <a:r>
              <a:rPr lang="en-US" sz="2000" dirty="0" err="1"/>
              <a:t>regFile</a:t>
            </a:r>
            <a:endParaRPr lang="en-US" sz="2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903131" y="2697783"/>
            <a:ext cx="381000" cy="0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857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Pipelined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43400"/>
            <a:ext cx="7391400" cy="1927860"/>
          </a:xfrm>
        </p:spPr>
        <p:txBody>
          <a:bodyPr/>
          <a:lstStyle/>
          <a:p>
            <a:r>
              <a:rPr lang="en-US" sz="2400" dirty="0"/>
              <a:t>Notes: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Fetch, issue, execute, memory and WB are all real physical resources; only one instruction can use a given resource at a given time</a:t>
            </a:r>
          </a:p>
          <a:p>
            <a:pPr lvl="1">
              <a:spcBef>
                <a:spcPts val="0"/>
              </a:spcBef>
            </a:pPr>
            <a:r>
              <a:rPr lang="en-US" sz="2000" dirty="0" smtClean="0"/>
              <a:t>Just like any assembly line: two different cars cannot be at the same station at once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75901"/>
              </p:ext>
            </p:extLst>
          </p:nvPr>
        </p:nvGraphicFramePr>
        <p:xfrm>
          <a:off x="914400" y="1295400"/>
          <a:ext cx="7239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00">
                  <a:extLst>
                    <a:ext uri="{9D8B030D-6E8A-4147-A177-3AD203B41FA5}">
                      <a16:colId xmlns="" xmlns:a16="http://schemas.microsoft.com/office/drawing/2014/main" val="1630099366"/>
                    </a:ext>
                  </a:extLst>
                </a:gridCol>
                <a:gridCol w="775200">
                  <a:extLst>
                    <a:ext uri="{9D8B030D-6E8A-4147-A177-3AD203B41FA5}">
                      <a16:colId xmlns=""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47128621"/>
                    </a:ext>
                  </a:extLst>
                </a:gridCol>
                <a:gridCol w="838200">
                  <a:extLst>
                    <a:ext uri="{9D8B030D-6E8A-4147-A177-3AD203B41FA5}">
                      <a16:colId xmlns="" xmlns:a16="http://schemas.microsoft.com/office/drawing/2014/main" val="144158759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69707482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9246333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78338179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79760587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r2=mem[r1]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r5=r3+r4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r3,r4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  <a:r>
                        <a:rPr lang="en-US" baseline="0" dirty="0" smtClean="0"/>
                        <a:t> r3,r4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10309744"/>
                  </a:ext>
                </a:extLst>
              </a:tr>
              <a:tr h="614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r8=r6+r7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043014869"/>
                  </a:ext>
                </a:extLst>
              </a:tr>
              <a:tr h="583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store mem[r9]=r10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r9,r10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293659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33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Hazards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7" y="4015740"/>
            <a:ext cx="7086600" cy="1623060"/>
          </a:xfrm>
        </p:spPr>
        <p:txBody>
          <a:bodyPr/>
          <a:lstStyle/>
          <a:p>
            <a:r>
              <a:rPr lang="en-US" dirty="0"/>
              <a:t>Hazards occur when one computation uses the results of another</a:t>
            </a:r>
          </a:p>
          <a:p>
            <a:r>
              <a:rPr lang="en-US" dirty="0"/>
              <a:t>What to do?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840302"/>
              </p:ext>
            </p:extLst>
          </p:nvPr>
        </p:nvGraphicFramePr>
        <p:xfrm>
          <a:off x="914400" y="1219200"/>
          <a:ext cx="731520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00">
                  <a:extLst>
                    <a:ext uri="{9D8B030D-6E8A-4147-A177-3AD203B41FA5}">
                      <a16:colId xmlns="" xmlns:a16="http://schemas.microsoft.com/office/drawing/2014/main" val="1630099366"/>
                    </a:ext>
                  </a:extLst>
                </a:gridCol>
                <a:gridCol w="775200">
                  <a:extLst>
                    <a:ext uri="{9D8B030D-6E8A-4147-A177-3AD203B41FA5}">
                      <a16:colId xmlns=""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4712862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44158759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69707482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1924633300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783381792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379760587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r2=mem[r1]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r3,</a:t>
                      </a:r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10309744"/>
                  </a:ext>
                </a:extLst>
              </a:tr>
              <a:tr h="6141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r8=r6+r7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r8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043014869"/>
                  </a:ext>
                </a:extLst>
              </a:tr>
              <a:tr h="583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store mem[r9]=r10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r9,r10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store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2936593294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5257800" y="1981200"/>
            <a:ext cx="1219200" cy="3810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09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6" y="3581400"/>
            <a:ext cx="7560733" cy="2514600"/>
          </a:xfrm>
        </p:spPr>
        <p:txBody>
          <a:bodyPr/>
          <a:lstStyle/>
          <a:p>
            <a:r>
              <a:rPr lang="en-US" dirty="0"/>
              <a:t>Simplest solution is to stall until the data is ready</a:t>
            </a:r>
          </a:p>
          <a:p>
            <a:r>
              <a:rPr lang="en-US" dirty="0"/>
              <a:t>Compiler solution: rearrange the instructions so that this never happens</a:t>
            </a:r>
          </a:p>
          <a:p>
            <a:r>
              <a:rPr lang="en-US" dirty="0"/>
              <a:t>How successful will this be?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so easy: dependencies are very frequent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compilers can be very smart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43420"/>
              </p:ext>
            </p:extLst>
          </p:nvPr>
        </p:nvGraphicFramePr>
        <p:xfrm>
          <a:off x="457200" y="1226820"/>
          <a:ext cx="81534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00">
                  <a:extLst>
                    <a:ext uri="{9D8B030D-6E8A-4147-A177-3AD203B41FA5}">
                      <a16:colId xmlns="" xmlns:a16="http://schemas.microsoft.com/office/drawing/2014/main" val="1630099366"/>
                    </a:ext>
                  </a:extLst>
                </a:gridCol>
                <a:gridCol w="775200">
                  <a:extLst>
                    <a:ext uri="{9D8B030D-6E8A-4147-A177-3AD203B41FA5}">
                      <a16:colId xmlns=""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4712862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44158759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69707482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9246333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78338179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79760587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r2=mem[r1]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read r3,r2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103097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r8=r6+r7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0430148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store mem[r9]=r10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r9,r10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2936593294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6400800" y="1981200"/>
            <a:ext cx="76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6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466" y="3581400"/>
            <a:ext cx="7560733" cy="2514600"/>
          </a:xfrm>
        </p:spPr>
        <p:txBody>
          <a:bodyPr/>
          <a:lstStyle/>
          <a:p>
            <a:r>
              <a:rPr lang="en-US" dirty="0"/>
              <a:t>Compiler solution: rearrange the instructions so that this never happens</a:t>
            </a:r>
          </a:p>
          <a:p>
            <a:r>
              <a:rPr lang="en-US" dirty="0"/>
              <a:t>How successful will this be?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Not so easy: dependencies are very frequent</a:t>
            </a:r>
          </a:p>
          <a:p>
            <a:pPr lvl="1">
              <a:spcBef>
                <a:spcPts val="0"/>
              </a:spcBef>
            </a:pPr>
            <a:r>
              <a:rPr lang="en-US" dirty="0"/>
              <a:t>But compilers can be very smart, especially if it can interleave multiple independent computations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 193 Joel Grodstein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226820"/>
          <a:ext cx="81534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600">
                  <a:extLst>
                    <a:ext uri="{9D8B030D-6E8A-4147-A177-3AD203B41FA5}">
                      <a16:colId xmlns="" xmlns:a16="http://schemas.microsoft.com/office/drawing/2014/main" val="1630099366"/>
                    </a:ext>
                  </a:extLst>
                </a:gridCol>
                <a:gridCol w="775200">
                  <a:extLst>
                    <a:ext uri="{9D8B030D-6E8A-4147-A177-3AD203B41FA5}">
                      <a16:colId xmlns="" xmlns:a16="http://schemas.microsoft.com/office/drawing/2014/main" val="2605189317"/>
                    </a:ext>
                  </a:extLst>
                </a:gridCol>
                <a:gridCol w="762000">
                  <a:extLst>
                    <a:ext uri="{9D8B030D-6E8A-4147-A177-3AD203B41FA5}">
                      <a16:colId xmlns="" xmlns:a16="http://schemas.microsoft.com/office/drawing/2014/main" val="2247128621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44158759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697074827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92463330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783381792"/>
                    </a:ext>
                  </a:extLst>
                </a:gridCol>
                <a:gridCol w="1143000">
                  <a:extLst>
                    <a:ext uri="{9D8B030D-6E8A-4147-A177-3AD203B41FA5}">
                      <a16:colId xmlns="" xmlns:a16="http://schemas.microsoft.com/office/drawing/2014/main" val="3797605877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/>
                        <a:t>Instruction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1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  <a:r>
                        <a:rPr lang="en-US" baseline="0" dirty="0"/>
                        <a:t> 3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4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Cycle 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301268918"/>
                  </a:ext>
                </a:extLst>
              </a:tr>
              <a:tr h="5226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load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r2=mem[r1]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access</a:t>
                      </a:r>
                      <a:r>
                        <a:rPr lang="en-US" baseline="0" dirty="0"/>
                        <a:t> cache</a:t>
                      </a:r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79768182"/>
                  </a:ext>
                </a:extLst>
              </a:tr>
              <a:tr h="3397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r5=r3+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stall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read r3,r2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write r5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1030974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 r8=r6+r7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read r6,r7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 r6,r7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404301486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store mem[r9]=r10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fetch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read r9,r10</a:t>
                      </a: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2936593294"/>
                  </a:ext>
                </a:extLst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6400800" y="1981200"/>
            <a:ext cx="762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335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35701</TotalTime>
  <Words>1005</Words>
  <Application>Microsoft Office PowerPoint</Application>
  <PresentationFormat>On-screen Show (4:3)</PresentationFormat>
  <Paragraphs>245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Default Design</vt:lpstr>
      <vt:lpstr>EE 193: Parallel Computing</vt:lpstr>
      <vt:lpstr>Introduction to advanced architecture</vt:lpstr>
      <vt:lpstr>Disclaimer</vt:lpstr>
      <vt:lpstr>Instruction-Set Architecture (ISA)</vt:lpstr>
      <vt:lpstr>5-stage pipeline</vt:lpstr>
      <vt:lpstr>Pipelined instructions</vt:lpstr>
      <vt:lpstr>Hazards</vt:lpstr>
      <vt:lpstr>Stall</vt:lpstr>
      <vt:lpstr>Stall</vt:lpstr>
      <vt:lpstr>Life is harder because…</vt:lpstr>
      <vt:lpstr>What else causes stalls?</vt:lpstr>
      <vt:lpstr>Symmetric multithreading</vt:lpstr>
    </vt:vector>
  </TitlesOfParts>
  <Company>Drexel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868</cp:revision>
  <cp:lastPrinted>2005-02-07T17:53:54Z</cp:lastPrinted>
  <dcterms:created xsi:type="dcterms:W3CDTF">2002-09-07T18:50:54Z</dcterms:created>
  <dcterms:modified xsi:type="dcterms:W3CDTF">2017-09-25T17:08:19Z</dcterms:modified>
</cp:coreProperties>
</file>