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28" r:id="rId2"/>
    <p:sldId id="438" r:id="rId3"/>
    <p:sldId id="624" r:id="rId4"/>
    <p:sldId id="626" r:id="rId5"/>
    <p:sldId id="440" r:id="rId6"/>
    <p:sldId id="441" r:id="rId7"/>
    <p:sldId id="444" r:id="rId8"/>
    <p:sldId id="630" r:id="rId9"/>
    <p:sldId id="631" r:id="rId10"/>
    <p:sldId id="446" r:id="rId11"/>
    <p:sldId id="478" r:id="rId12"/>
    <p:sldId id="628" r:id="rId13"/>
    <p:sldId id="556" r:id="rId14"/>
    <p:sldId id="557" r:id="rId15"/>
    <p:sldId id="661" r:id="rId16"/>
    <p:sldId id="558" r:id="rId17"/>
    <p:sldId id="584" r:id="rId18"/>
    <p:sldId id="503" r:id="rId19"/>
    <p:sldId id="504" r:id="rId20"/>
    <p:sldId id="508" r:id="rId21"/>
    <p:sldId id="627" r:id="rId22"/>
    <p:sldId id="629" r:id="rId23"/>
    <p:sldId id="634" r:id="rId24"/>
    <p:sldId id="636" r:id="rId25"/>
    <p:sldId id="633" r:id="rId26"/>
    <p:sldId id="639" r:id="rId27"/>
    <p:sldId id="637" r:id="rId28"/>
    <p:sldId id="638" r:id="rId29"/>
    <p:sldId id="640" r:id="rId30"/>
    <p:sldId id="641" r:id="rId31"/>
    <p:sldId id="662" r:id="rId32"/>
    <p:sldId id="664" r:id="rId33"/>
    <p:sldId id="663" r:id="rId34"/>
    <p:sldId id="642" r:id="rId35"/>
    <p:sldId id="643" r:id="rId36"/>
    <p:sldId id="645" r:id="rId37"/>
    <p:sldId id="646" r:id="rId38"/>
    <p:sldId id="648" r:id="rId39"/>
    <p:sldId id="647" r:id="rId40"/>
    <p:sldId id="649" r:id="rId41"/>
    <p:sldId id="650" r:id="rId42"/>
    <p:sldId id="656" r:id="rId43"/>
    <p:sldId id="657" r:id="rId44"/>
    <p:sldId id="658" r:id="rId45"/>
    <p:sldId id="651" r:id="rId46"/>
    <p:sldId id="652" r:id="rId47"/>
    <p:sldId id="653" r:id="rId48"/>
    <p:sldId id="654" r:id="rId49"/>
    <p:sldId id="655" r:id="rId50"/>
    <p:sldId id="659" r:id="rId51"/>
    <p:sldId id="660" r:id="rId52"/>
    <p:sldId id="672" r:id="rId53"/>
    <p:sldId id="671" r:id="rId54"/>
    <p:sldId id="665" r:id="rId55"/>
    <p:sldId id="666" r:id="rId56"/>
    <p:sldId id="667" r:id="rId57"/>
    <p:sldId id="668" r:id="rId58"/>
    <p:sldId id="669" r:id="rId59"/>
    <p:sldId id="670" r:id="rId60"/>
    <p:sldId id="602" r:id="rId61"/>
    <p:sldId id="635" r:id="rId6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66" autoAdjust="0"/>
    <p:restoredTop sz="94687" autoAdjust="0"/>
  </p:normalViewPr>
  <p:slideViewPr>
    <p:cSldViewPr>
      <p:cViewPr varScale="1">
        <p:scale>
          <a:sx n="75" d="100"/>
          <a:sy n="75" d="100"/>
        </p:scale>
        <p:origin x="8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-7188"/>
    </p:cViewPr>
  </p:sorterViewPr>
  <p:notesViewPr>
    <p:cSldViewPr>
      <p:cViewPr varScale="1">
        <p:scale>
          <a:sx n="67" d="100"/>
          <a:sy n="67" d="100"/>
        </p:scale>
        <p:origin x="321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defTabSz="967103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t" anchorCtr="0" compatLnSpc="1">
            <a:prstTxWarp prst="textNoShape">
              <a:avLst/>
            </a:prstTxWarp>
          </a:bodyPr>
          <a:lstStyle>
            <a:lvl1pPr algn="r" defTabSz="967103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defTabSz="967103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6" tIns="48319" rIns="96636" bIns="4831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756E9906-ED0A-44E7-9EDB-829A918704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236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4" tIns="47828" rIns="95654" bIns="47828" numCol="1" anchor="t" anchorCtr="0" compatLnSpc="1">
            <a:prstTxWarp prst="textNoShape">
              <a:avLst/>
            </a:prstTxWarp>
          </a:bodyPr>
          <a:lstStyle>
            <a:lvl1pPr defTabSz="957152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4" tIns="47828" rIns="95654" bIns="47828" numCol="1" anchor="t" anchorCtr="0" compatLnSpc="1">
            <a:prstTxWarp prst="textNoShape">
              <a:avLst/>
            </a:prstTxWarp>
          </a:bodyPr>
          <a:lstStyle>
            <a:lvl1pPr algn="r" defTabSz="957152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4" tIns="47828" rIns="95654" bIns="47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4" tIns="47828" rIns="95654" bIns="47828" numCol="1" anchor="b" anchorCtr="0" compatLnSpc="1">
            <a:prstTxWarp prst="textNoShape">
              <a:avLst/>
            </a:prstTxWarp>
          </a:bodyPr>
          <a:lstStyle>
            <a:lvl1pPr defTabSz="957152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4" tIns="47828" rIns="95654" bIns="47828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 smtClean="0"/>
            </a:lvl1pPr>
          </a:lstStyle>
          <a:p>
            <a:pPr>
              <a:defRPr/>
            </a:pPr>
            <a:fld id="{B48F32B8-CB2F-4256-A900-6C0E2123F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335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640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98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3F8F77-2A18-4615-894E-3EE102E936AF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28" tIns="46974" rIns="95628" bIns="46974"/>
          <a:lstStyle/>
          <a:p>
            <a:pPr eaLnBrk="1" hangingPunct="1"/>
            <a:r>
              <a:rPr lang="en-US" altLang="en-US"/>
              <a:t>Intuitive Model by Mark Hill</a:t>
            </a:r>
          </a:p>
          <a:p>
            <a:pPr eaLnBrk="1" hangingPunct="1"/>
            <a:endParaRPr lang="en-US" altLang="en-US"/>
          </a:p>
        </p:txBody>
      </p:sp>
      <p:sp>
        <p:nvSpPr>
          <p:cNvPr id="921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12836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13B0C3-E758-40A9-9CF0-E472AE079AD7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28" tIns="46974" rIns="95628" bIns="46974"/>
          <a:lstStyle/>
          <a:p>
            <a:pPr eaLnBrk="1" hangingPunct="1"/>
            <a:r>
              <a:rPr lang="en-US" altLang="en-US"/>
              <a:t>Ask which affected?</a:t>
            </a:r>
          </a:p>
          <a:p>
            <a:pPr eaLnBrk="1" hangingPunct="1"/>
            <a:br>
              <a:rPr lang="en-US" altLang="en-US"/>
            </a:br>
            <a:r>
              <a:rPr lang="en-US" altLang="en-US"/>
              <a:t>Block size</a:t>
            </a:r>
          </a:p>
          <a:p>
            <a:pPr eaLnBrk="1" hangingPunct="1"/>
            <a:r>
              <a:rPr lang="en-US" altLang="en-US"/>
              <a:t>1) Compulsory</a:t>
            </a:r>
          </a:p>
          <a:p>
            <a:pPr eaLnBrk="1" hangingPunct="1"/>
            <a:r>
              <a:rPr lang="en-US" altLang="en-US"/>
              <a:t>2) More subtle, will change mapping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983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05988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3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692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81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09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0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14C933-0D2D-427D-BE9C-61555BC91807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8263" y="4560888"/>
            <a:ext cx="45624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32" tIns="46975" rIns="95632" bIns="46975"/>
          <a:lstStyle/>
          <a:p>
            <a:pPr eaLnBrk="1" hangingPunct="1"/>
            <a:r>
              <a:rPr lang="en-US" altLang="en-US"/>
              <a:t>The principle of locality states that programs access a relatively small portion of the address space at  any instant of time.</a:t>
            </a:r>
          </a:p>
          <a:p>
            <a:pPr eaLnBrk="1" hangingPunct="1"/>
            <a:r>
              <a:rPr lang="en-US" altLang="en-US"/>
              <a:t>This is kind of like in real life, we all have a lot of friends.  But at any given time most of us can  only  keep in touch with a small group of them.</a:t>
            </a:r>
          </a:p>
          <a:p>
            <a:pPr eaLnBrk="1" hangingPunct="1"/>
            <a:r>
              <a:rPr lang="en-US" altLang="en-US"/>
              <a:t>There are two different types of locality: Temporal and Spatial. Temporal locality is the locality in time  which says if an item is referenced, it  will tend to be referenced again soon.</a:t>
            </a:r>
          </a:p>
          <a:p>
            <a:pPr eaLnBrk="1" hangingPunct="1"/>
            <a:r>
              <a:rPr lang="en-US" altLang="en-US"/>
              <a:t>This is like saying if you just talk to one of your friends, it is likely that you will talk to him or her again soon.</a:t>
            </a:r>
          </a:p>
          <a:p>
            <a:pPr eaLnBrk="1" hangingPunct="1"/>
            <a:r>
              <a:rPr lang="en-US" altLang="en-US"/>
              <a:t>This makes sense. For example, if you just have lunch with a friend, you may say, let’s go to the ball game this Sunday.  So you will talk to him again soon.</a:t>
            </a:r>
          </a:p>
          <a:p>
            <a:pPr eaLnBrk="1" hangingPunct="1"/>
            <a:r>
              <a:rPr lang="en-US" altLang="en-US"/>
              <a:t>Spatial locality is the locality in space.  It says if an item is referenced, items whose addresses are close by tend to be referenced soon.</a:t>
            </a:r>
          </a:p>
          <a:p>
            <a:pPr eaLnBrk="1" hangingPunct="1"/>
            <a:r>
              <a:rPr lang="en-US" altLang="en-US"/>
              <a:t>Once again, using our analogy.  We can usually divide our friends into groups.  Like friends from high school, friends from work, friends from home.</a:t>
            </a:r>
          </a:p>
          <a:p>
            <a:pPr eaLnBrk="1" hangingPunct="1"/>
            <a:r>
              <a:rPr lang="en-US" altLang="en-US"/>
              <a:t>Let’s say you just talk to one of your friends from high school and she may say something like: “So did you hear so and so just won the lottery.”</a:t>
            </a:r>
          </a:p>
          <a:p>
            <a:pPr eaLnBrk="1" hangingPunct="1"/>
            <a:r>
              <a:rPr lang="en-US" altLang="en-US"/>
              <a:t>You probably will say NO, I better give him a call and find out more.</a:t>
            </a:r>
          </a:p>
          <a:p>
            <a:pPr eaLnBrk="1" hangingPunct="1"/>
            <a:r>
              <a:rPr lang="en-US" altLang="en-US"/>
              <a:t>So this is an example of spatial locality.  You just talked to a friend from your high school days.  As a result, you end up talking to another high school friend.  Or at least in this case, you hope he still remember you are his friend.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+3 = 10 min. (X:50)</a:t>
            </a:r>
          </a:p>
        </p:txBody>
      </p:sp>
      <p:sp>
        <p:nvSpPr>
          <p:cNvPr id="460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634079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19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8F32B8-CB2F-4256-A900-6C0E2123FA0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679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617538"/>
            <a:ext cx="4781550" cy="3586162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597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3175" y="617538"/>
            <a:ext cx="4781550" cy="3586162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260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2452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75569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950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3977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51906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43244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08252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76864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1989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44931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2863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030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defRPr/>
            </a:pPr>
            <a:fld id="{2AF677B1-9E5C-4717-BE79-0B8FA4BE6428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@ece.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/>
              <a:t>EE194/Comp140 Mark Hempstead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ECEC 194: High Performance Computer Architecture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1336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Prof. Mark Hempstead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mark@ece.tufts.edu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Lecture 3: Memory Hierarchy and Caches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572375" cy="4095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The Principle of Locality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72000"/>
          </a:xfrm>
          <a:noFill/>
        </p:spPr>
        <p:txBody>
          <a:bodyPr lIns="90488" tIns="44450" rIns="90488" bIns="44450"/>
          <a:lstStyle/>
          <a:p>
            <a:pPr marL="285750" indent="-285750" eaLnBrk="1" hangingPunct="1"/>
            <a:r>
              <a:rPr lang="en-US" altLang="en-US" dirty="0"/>
              <a:t>Two Different Types of Locality:</a:t>
            </a:r>
          </a:p>
          <a:p>
            <a:pPr marL="685800" lvl="1" indent="-228600" eaLnBrk="1" hangingPunct="1"/>
            <a:r>
              <a:rPr lang="en-US" altLang="en-US" u="sng" dirty="0">
                <a:solidFill>
                  <a:schemeClr val="hlink"/>
                </a:solidFill>
              </a:rPr>
              <a:t>Temporal Locality </a:t>
            </a:r>
            <a:r>
              <a:rPr lang="en-US" altLang="en-US" dirty="0"/>
              <a:t>(Locality in Time): If an item is referenced, it will tend to be referenced again soon (e.g., loops, reuse)</a:t>
            </a:r>
          </a:p>
          <a:p>
            <a:pPr marL="685800" lvl="1" indent="-228600" eaLnBrk="1" hangingPunct="1"/>
            <a:r>
              <a:rPr lang="en-US" altLang="en-US" u="sng" dirty="0">
                <a:solidFill>
                  <a:schemeClr val="hlink"/>
                </a:solidFill>
              </a:rPr>
              <a:t>Spatial Locality </a:t>
            </a:r>
            <a:r>
              <a:rPr lang="en-US" altLang="en-US" dirty="0"/>
              <a:t>(Locality in Space): If an item is referenced, items whose addresses are close by tend to be referenced soon </a:t>
            </a:r>
            <a:br>
              <a:rPr lang="en-US" altLang="en-US" dirty="0"/>
            </a:br>
            <a:r>
              <a:rPr lang="en-US" altLang="en-US" dirty="0"/>
              <a:t>(e.g., straight-line code, array access)</a:t>
            </a:r>
          </a:p>
          <a:p>
            <a:pPr eaLnBrk="1" hangingPunct="1"/>
            <a:r>
              <a:rPr lang="en-US" altLang="en-US" dirty="0"/>
              <a:t>Locality is a property of nearly all programs that is exploited in machine design.</a:t>
            </a:r>
          </a:p>
          <a:p>
            <a:pPr lvl="1" eaLnBrk="1" hangingPunct="1"/>
            <a:r>
              <a:rPr lang="en-US" altLang="en-US" dirty="0"/>
              <a:t>Programs that don’t actually have locality won’t benefit from caches. Example: copy one column from one matrix to another (for row-major storage)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Locality Example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486400" cy="36576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j=val1;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k=val2;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for (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=0;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&lt;10000;i++) {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A[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 += j;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B[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 += k;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en-US" dirty="0"/>
              <a:t>What temporal locality is here?</a:t>
            </a:r>
          </a:p>
          <a:p>
            <a:pPr eaLnBrk="1" hangingPunct="1"/>
            <a:r>
              <a:rPr lang="en-US" altLang="en-US" dirty="0"/>
              <a:t>What spatial locality?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430953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j, k, </a:t>
            </a:r>
            <a:r>
              <a:rPr lang="en-US" sz="2800" dirty="0" err="1">
                <a:solidFill>
                  <a:schemeClr val="accent2"/>
                </a:solidFill>
              </a:rPr>
              <a:t>i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4841222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A,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Locality applies to instructions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486400" cy="36576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j=val1;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k=val2;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for (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=0;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&lt;10000;i++) {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A[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 += j;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B[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] += k;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eaLnBrk="1" hangingPunct="1"/>
            <a:r>
              <a:rPr lang="en-US" altLang="en-US" dirty="0"/>
              <a:t>For the instructions:</a:t>
            </a:r>
          </a:p>
          <a:p>
            <a:pPr lvl="1" eaLnBrk="1" hangingPunct="1"/>
            <a:r>
              <a:rPr lang="en-US" altLang="en-US" dirty="0"/>
              <a:t>What temporal locality is there?</a:t>
            </a:r>
          </a:p>
          <a:p>
            <a:pPr lvl="1" eaLnBrk="1" hangingPunct="1"/>
            <a:r>
              <a:rPr lang="en-US" altLang="en-US" dirty="0"/>
              <a:t>What spatial locality?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86767" y="5181600"/>
            <a:ext cx="186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all of them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476169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the inner loop</a:t>
            </a:r>
          </a:p>
        </p:txBody>
      </p:sp>
    </p:spTree>
    <p:extLst>
      <p:ext uri="{BB962C8B-B14F-4D97-AF65-F5344CB8AC3E}">
        <p14:creationId xmlns:p14="http://schemas.microsoft.com/office/powerpoint/2010/main" val="276392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Exploiting Locality: Memory Hierarchy</a:t>
            </a:r>
          </a:p>
        </p:txBody>
      </p:sp>
      <p:sp>
        <p:nvSpPr>
          <p:cNvPr id="37893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743200" y="1676400"/>
            <a:ext cx="6172200" cy="45720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Hierarchy of memory components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Upper components</a:t>
            </a:r>
          </a:p>
          <a:p>
            <a:pPr lvl="2" eaLnBrk="1" hangingPunct="1">
              <a:defRPr/>
            </a:pPr>
            <a:r>
              <a:rPr lang="en-US" dirty="0">
                <a:ea typeface="ＭＳ Ｐゴシック" pitchFamily="-1" charset="-128"/>
              </a:rPr>
              <a:t>Fast </a:t>
            </a:r>
            <a:r>
              <a:rPr lang="en-US" dirty="0">
                <a:ea typeface="ＭＳ Ｐゴシック" pitchFamily="-1" charset="-128"/>
                <a:sym typeface="Symbol" pitchFamily="-1" charset="2"/>
              </a:rPr>
              <a:t> Small  Expensive</a:t>
            </a:r>
            <a:endParaRPr lang="en-US" dirty="0">
              <a:ea typeface="ＭＳ Ｐゴシック" pitchFamily="-1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Lower components</a:t>
            </a:r>
          </a:p>
          <a:p>
            <a:pPr lvl="2" eaLnBrk="1" hangingPunct="1">
              <a:defRPr/>
            </a:pPr>
            <a:r>
              <a:rPr lang="en-US" dirty="0">
                <a:ea typeface="ＭＳ Ｐゴシック" pitchFamily="-1" charset="-128"/>
              </a:rPr>
              <a:t>Slow </a:t>
            </a:r>
            <a:r>
              <a:rPr lang="en-US" dirty="0">
                <a:ea typeface="ＭＳ Ｐゴシック" pitchFamily="-1" charset="-128"/>
                <a:sym typeface="Symbol" pitchFamily="-1" charset="2"/>
              </a:rPr>
              <a:t> Big  Cheap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Connected by “buses”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Which also have latency and bandwidth issues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Most frequently accessed data in M1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M1 + next most frequently accessed in M2, etc.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" charset="-128"/>
              </a:rPr>
              <a:t>M</a:t>
            </a:r>
            <a:r>
              <a:rPr lang="en-US" dirty="0">
                <a:ea typeface="ＭＳ Ｐゴシック" pitchFamily="-1" charset="-128"/>
              </a:rPr>
              <a:t>ove data up-down hierarchy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Optimize average access time</a:t>
            </a:r>
          </a:p>
          <a:p>
            <a:pPr lvl="1" eaLnBrk="1" hangingPunct="1">
              <a:defRPr/>
            </a:pPr>
            <a:r>
              <a:rPr lang="en-US" b="1" i="1" dirty="0" err="1">
                <a:solidFill>
                  <a:srgbClr val="FF0909"/>
                </a:solidFill>
                <a:ea typeface="ＭＳ Ｐゴシック" pitchFamily="-1" charset="-128"/>
              </a:rPr>
              <a:t>latency</a:t>
            </a:r>
            <a:r>
              <a:rPr lang="en-US" b="1" i="1" baseline="-25000" dirty="0" err="1">
                <a:solidFill>
                  <a:srgbClr val="FF0909"/>
                </a:solidFill>
                <a:ea typeface="ＭＳ Ｐゴシック" pitchFamily="-1" charset="-128"/>
              </a:rPr>
              <a:t>avg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 = </a:t>
            </a:r>
            <a:r>
              <a:rPr lang="en-US" b="1" i="1" dirty="0" err="1">
                <a:solidFill>
                  <a:srgbClr val="FF0909"/>
                </a:solidFill>
                <a:ea typeface="ＭＳ Ｐゴシック" pitchFamily="-1" charset="-128"/>
              </a:rPr>
              <a:t>latency</a:t>
            </a:r>
            <a:r>
              <a:rPr lang="en-US" b="1" i="1" baseline="-25000" dirty="0" err="1">
                <a:solidFill>
                  <a:srgbClr val="FF0909"/>
                </a:solidFill>
                <a:ea typeface="ＭＳ Ｐゴシック" pitchFamily="-1" charset="-128"/>
              </a:rPr>
              <a:t>hit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 + </a:t>
            </a:r>
            <a:r>
              <a:rPr lang="en-US" b="1" i="1" dirty="0">
                <a:solidFill>
                  <a:srgbClr val="FF0909"/>
                </a:solidFill>
                <a:ea typeface="ＭＳ Ｐゴシック" pitchFamily="-1" charset="-128"/>
              </a:rPr>
              <a:t>%</a:t>
            </a:r>
            <a:r>
              <a:rPr lang="en-US" b="1" i="1" baseline="-25000" dirty="0">
                <a:solidFill>
                  <a:srgbClr val="FF0909"/>
                </a:solidFill>
                <a:ea typeface="ＭＳ Ｐゴシック" pitchFamily="-1" charset="-128"/>
              </a:rPr>
              <a:t>miss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*</a:t>
            </a:r>
            <a:r>
              <a:rPr lang="en-US" b="1" i="1" dirty="0" err="1">
                <a:solidFill>
                  <a:srgbClr val="FF0909"/>
                </a:solidFill>
                <a:ea typeface="ＭＳ Ｐゴシック" pitchFamily="-1" charset="-128"/>
              </a:rPr>
              <a:t>latency</a:t>
            </a:r>
            <a:r>
              <a:rPr lang="en-US" b="1" i="1" baseline="-25000" dirty="0" err="1">
                <a:solidFill>
                  <a:srgbClr val="FF0909"/>
                </a:solidFill>
                <a:ea typeface="ＭＳ Ｐゴシック" pitchFamily="-1" charset="-128"/>
              </a:rPr>
              <a:t>miss</a:t>
            </a:r>
            <a:endParaRPr lang="en-US" b="1" i="1" baseline="-25000" dirty="0">
              <a:solidFill>
                <a:srgbClr val="FF0909"/>
              </a:solidFill>
              <a:ea typeface="ＭＳ Ｐゴシック" pitchFamily="-1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Attack each component</a:t>
            </a:r>
          </a:p>
        </p:txBody>
      </p:sp>
      <p:sp>
        <p:nvSpPr>
          <p:cNvPr id="50180" name="Rectangle 7"/>
          <p:cNvSpPr>
            <a:spLocks noChangeArrowheads="1"/>
          </p:cNvSpPr>
          <p:nvPr/>
        </p:nvSpPr>
        <p:spPr bwMode="auto">
          <a:xfrm>
            <a:off x="914400" y="12192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CPU</a:t>
            </a:r>
          </a:p>
        </p:txBody>
      </p:sp>
      <p:sp>
        <p:nvSpPr>
          <p:cNvPr id="50181" name="Rectangle 8"/>
          <p:cNvSpPr>
            <a:spLocks noChangeArrowheads="1"/>
          </p:cNvSpPr>
          <p:nvPr/>
        </p:nvSpPr>
        <p:spPr bwMode="auto">
          <a:xfrm>
            <a:off x="1219200" y="2286000"/>
            <a:ext cx="6096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M1</a:t>
            </a:r>
          </a:p>
        </p:txBody>
      </p:sp>
      <p:sp>
        <p:nvSpPr>
          <p:cNvPr id="50182" name="Rectangle 9"/>
          <p:cNvSpPr>
            <a:spLocks noChangeArrowheads="1"/>
          </p:cNvSpPr>
          <p:nvPr/>
        </p:nvSpPr>
        <p:spPr bwMode="auto">
          <a:xfrm>
            <a:off x="990600" y="3048000"/>
            <a:ext cx="10668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M2</a:t>
            </a:r>
          </a:p>
        </p:txBody>
      </p:sp>
      <p:sp>
        <p:nvSpPr>
          <p:cNvPr id="50183" name="Rectangle 10"/>
          <p:cNvSpPr>
            <a:spLocks noChangeArrowheads="1"/>
          </p:cNvSpPr>
          <p:nvPr/>
        </p:nvSpPr>
        <p:spPr bwMode="auto">
          <a:xfrm>
            <a:off x="762000" y="4114800"/>
            <a:ext cx="15240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M3</a:t>
            </a:r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16764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12"/>
          <p:cNvSpPr>
            <a:spLocks noChangeShapeType="1"/>
          </p:cNvSpPr>
          <p:nvPr/>
        </p:nvSpPr>
        <p:spPr bwMode="auto">
          <a:xfrm>
            <a:off x="1676400" y="2590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3"/>
          <p:cNvSpPr>
            <a:spLocks noChangeShapeType="1"/>
          </p:cNvSpPr>
          <p:nvPr/>
        </p:nvSpPr>
        <p:spPr bwMode="auto">
          <a:xfrm>
            <a:off x="1676400" y="35052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4"/>
          <p:cNvSpPr>
            <a:spLocks noChangeShapeType="1"/>
          </p:cNvSpPr>
          <p:nvPr/>
        </p:nvSpPr>
        <p:spPr bwMode="auto">
          <a:xfrm>
            <a:off x="1295400" y="35052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5"/>
          <p:cNvSpPr>
            <a:spLocks noChangeShapeType="1"/>
          </p:cNvSpPr>
          <p:nvPr/>
        </p:nvSpPr>
        <p:spPr bwMode="auto">
          <a:xfrm>
            <a:off x="1371600" y="2590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6"/>
          <p:cNvSpPr>
            <a:spLocks noChangeShapeType="1"/>
          </p:cNvSpPr>
          <p:nvPr/>
        </p:nvSpPr>
        <p:spPr bwMode="auto">
          <a:xfrm>
            <a:off x="13716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23"/>
          <p:cNvSpPr>
            <a:spLocks noChangeArrowheads="1"/>
          </p:cNvSpPr>
          <p:nvPr/>
        </p:nvSpPr>
        <p:spPr bwMode="auto">
          <a:xfrm>
            <a:off x="533400" y="5486400"/>
            <a:ext cx="1981200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M4</a:t>
            </a:r>
          </a:p>
        </p:txBody>
      </p:sp>
      <p:sp>
        <p:nvSpPr>
          <p:cNvPr id="50191" name="Line 24"/>
          <p:cNvSpPr>
            <a:spLocks noChangeShapeType="1"/>
          </p:cNvSpPr>
          <p:nvPr/>
        </p:nvSpPr>
        <p:spPr bwMode="auto">
          <a:xfrm>
            <a:off x="1295400" y="4724400"/>
            <a:ext cx="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25"/>
          <p:cNvSpPr>
            <a:spLocks noChangeShapeType="1"/>
          </p:cNvSpPr>
          <p:nvPr/>
        </p:nvSpPr>
        <p:spPr bwMode="auto">
          <a:xfrm>
            <a:off x="1676400" y="4724400"/>
            <a:ext cx="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8"/>
          <p:cNvSpPr>
            <a:spLocks noChangeArrowheads="1"/>
          </p:cNvSpPr>
          <p:nvPr/>
        </p:nvSpPr>
        <p:spPr bwMode="auto">
          <a:xfrm>
            <a:off x="533400" y="2819400"/>
            <a:ext cx="1524000" cy="838200"/>
          </a:xfrm>
          <a:prstGeom prst="rect">
            <a:avLst/>
          </a:prstGeom>
          <a:solidFill>
            <a:srgbClr val="52F4C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3400" y="1143000"/>
            <a:ext cx="1524000" cy="1676400"/>
          </a:xfrm>
          <a:prstGeom prst="rect">
            <a:avLst/>
          </a:prstGeom>
          <a:solidFill>
            <a:srgbClr val="52F4C2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itchFamily="34" charset="-128"/>
              </a:rPr>
              <a:t>Concrete Memory Hierarchy</a:t>
            </a:r>
          </a:p>
        </p:txBody>
      </p:sp>
      <p:sp>
        <p:nvSpPr>
          <p:cNvPr id="39943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581400" y="1676400"/>
            <a:ext cx="5334000" cy="44196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0th level: 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Registers</a:t>
            </a:r>
            <a:endParaRPr lang="en-US" dirty="0">
              <a:ea typeface="ＭＳ Ｐゴシック" pitchFamily="-1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1st level: 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Primary caches</a:t>
            </a:r>
            <a:endParaRPr lang="en-US" dirty="0">
              <a:ea typeface="ＭＳ Ｐゴシック" pitchFamily="-1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Split instruction (I$) and data (D$)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Typically 8KB to 64KB each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2nd level: 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2</a:t>
            </a:r>
            <a:r>
              <a:rPr lang="en-US" b="1" baseline="30000" dirty="0">
                <a:solidFill>
                  <a:srgbClr val="FF0909"/>
                </a:solidFill>
                <a:ea typeface="ＭＳ Ｐゴシック" pitchFamily="-1" charset="-128"/>
              </a:rPr>
              <a:t>nd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 and 3</a:t>
            </a:r>
            <a:r>
              <a:rPr lang="en-US" b="1" baseline="30000" dirty="0">
                <a:solidFill>
                  <a:srgbClr val="FF0909"/>
                </a:solidFill>
                <a:ea typeface="ＭＳ Ｐゴシック" pitchFamily="-1" charset="-128"/>
              </a:rPr>
              <a:t>rd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 cache</a:t>
            </a:r>
            <a:r>
              <a:rPr lang="en-US" dirty="0">
                <a:ea typeface="ＭＳ Ｐゴシック" pitchFamily="-1" charset="-128"/>
              </a:rPr>
              <a:t> (L2, L3)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On-chip, typically made of </a:t>
            </a:r>
            <a:r>
              <a:rPr lang="en-US" dirty="0">
                <a:solidFill>
                  <a:srgbClr val="000000"/>
                </a:solidFill>
                <a:ea typeface="ＭＳ Ｐゴシック" pitchFamily="-1" charset="-128"/>
              </a:rPr>
              <a:t>SRAM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" charset="-128"/>
              </a:rPr>
              <a:t>2</a:t>
            </a:r>
            <a:r>
              <a:rPr lang="en-US" baseline="30000" dirty="0">
                <a:solidFill>
                  <a:srgbClr val="000000"/>
                </a:solidFill>
                <a:ea typeface="ＭＳ Ｐゴシック" pitchFamily="-1" charset="-128"/>
              </a:rPr>
              <a:t>nd </a:t>
            </a:r>
            <a:r>
              <a:rPr lang="en-US" dirty="0">
                <a:solidFill>
                  <a:srgbClr val="000000"/>
                </a:solidFill>
                <a:ea typeface="ＭＳ Ｐゴシック" pitchFamily="-1" charset="-128"/>
              </a:rPr>
              <a:t>level typically ~256KB to 512KB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  <a:ea typeface="ＭＳ Ｐゴシック" pitchFamily="-1" charset="-128"/>
              </a:rPr>
              <a:t>“Last level cache” typically 4MB to 16MB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3rd level: 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main memory</a:t>
            </a:r>
            <a:endParaRPr lang="en-US" dirty="0">
              <a:ea typeface="ＭＳ Ｐゴシック" pitchFamily="-1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Made of DRAM (“Dynamic” RAM)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Typically 1GB to 4GB for desktops/laptops</a:t>
            </a:r>
          </a:p>
          <a:p>
            <a:pPr lvl="2" eaLnBrk="1" hangingPunct="1">
              <a:defRPr/>
            </a:pPr>
            <a:r>
              <a:rPr lang="en-US" dirty="0">
                <a:ea typeface="ＭＳ Ｐゴシック" pitchFamily="-1" charset="-128"/>
              </a:rPr>
              <a:t>Servers can have 100s of GB </a:t>
            </a:r>
          </a:p>
          <a:p>
            <a:pPr eaLnBrk="1" hangingPunct="1">
              <a:defRPr/>
            </a:pPr>
            <a:r>
              <a:rPr lang="en-US" dirty="0">
                <a:ea typeface="ＭＳ Ｐゴシック" pitchFamily="-1" charset="-128"/>
              </a:rPr>
              <a:t>4th level: </a:t>
            </a:r>
            <a:r>
              <a:rPr lang="en-US" b="1" dirty="0">
                <a:solidFill>
                  <a:srgbClr val="FF0909"/>
                </a:solidFill>
                <a:ea typeface="ＭＳ Ｐゴシック" pitchFamily="-1" charset="-128"/>
              </a:rPr>
              <a:t>disk (swap and files)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Uses magnetic disks or flash drives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-1" charset="-128"/>
              </a:rPr>
              <a:t>10s of GB or over 1 TB</a:t>
            </a:r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685800" y="1219200"/>
            <a:ext cx="12192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Processor</a:t>
            </a:r>
          </a:p>
        </p:txBody>
      </p:sp>
      <p:sp>
        <p:nvSpPr>
          <p:cNvPr id="52232" name="Rectangle 9"/>
          <p:cNvSpPr>
            <a:spLocks noChangeArrowheads="1"/>
          </p:cNvSpPr>
          <p:nvPr/>
        </p:nvSpPr>
        <p:spPr bwMode="auto">
          <a:xfrm>
            <a:off x="1295400" y="2286000"/>
            <a:ext cx="6096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D$</a:t>
            </a:r>
          </a:p>
        </p:txBody>
      </p:sp>
      <p:sp>
        <p:nvSpPr>
          <p:cNvPr id="52233" name="Rectangle 10"/>
          <p:cNvSpPr>
            <a:spLocks noChangeArrowheads="1"/>
          </p:cNvSpPr>
          <p:nvPr/>
        </p:nvSpPr>
        <p:spPr bwMode="auto">
          <a:xfrm>
            <a:off x="762000" y="3048000"/>
            <a:ext cx="1066800" cy="457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L2, L3</a:t>
            </a:r>
          </a:p>
        </p:txBody>
      </p:sp>
      <p:sp>
        <p:nvSpPr>
          <p:cNvPr id="52234" name="Rectangle 11"/>
          <p:cNvSpPr>
            <a:spLocks noChangeArrowheads="1"/>
          </p:cNvSpPr>
          <p:nvPr/>
        </p:nvSpPr>
        <p:spPr bwMode="auto">
          <a:xfrm>
            <a:off x="533400" y="4114800"/>
            <a:ext cx="1524000" cy="609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Main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52235" name="Line 12"/>
          <p:cNvSpPr>
            <a:spLocks noChangeShapeType="1"/>
          </p:cNvSpPr>
          <p:nvPr/>
        </p:nvSpPr>
        <p:spPr bwMode="auto">
          <a:xfrm>
            <a:off x="17526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3"/>
          <p:cNvSpPr>
            <a:spLocks noChangeShapeType="1"/>
          </p:cNvSpPr>
          <p:nvPr/>
        </p:nvSpPr>
        <p:spPr bwMode="auto">
          <a:xfrm>
            <a:off x="1447800" y="2590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4"/>
          <p:cNvSpPr>
            <a:spLocks noChangeShapeType="1"/>
          </p:cNvSpPr>
          <p:nvPr/>
        </p:nvSpPr>
        <p:spPr bwMode="auto">
          <a:xfrm>
            <a:off x="1447800" y="35052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5"/>
          <p:cNvSpPr>
            <a:spLocks noChangeShapeType="1"/>
          </p:cNvSpPr>
          <p:nvPr/>
        </p:nvSpPr>
        <p:spPr bwMode="auto">
          <a:xfrm>
            <a:off x="1066800" y="3505200"/>
            <a:ext cx="0" cy="60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6"/>
          <p:cNvSpPr>
            <a:spLocks noChangeShapeType="1"/>
          </p:cNvSpPr>
          <p:nvPr/>
        </p:nvSpPr>
        <p:spPr bwMode="auto">
          <a:xfrm>
            <a:off x="1143000" y="2590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7"/>
          <p:cNvSpPr>
            <a:spLocks noChangeShapeType="1"/>
          </p:cNvSpPr>
          <p:nvPr/>
        </p:nvSpPr>
        <p:spPr bwMode="auto">
          <a:xfrm>
            <a:off x="14478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9"/>
          <p:cNvSpPr>
            <a:spLocks noChangeShapeType="1"/>
          </p:cNvSpPr>
          <p:nvPr/>
        </p:nvSpPr>
        <p:spPr bwMode="auto">
          <a:xfrm>
            <a:off x="1066800" y="4724400"/>
            <a:ext cx="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20"/>
          <p:cNvSpPr>
            <a:spLocks noChangeShapeType="1"/>
          </p:cNvSpPr>
          <p:nvPr/>
        </p:nvSpPr>
        <p:spPr bwMode="auto">
          <a:xfrm>
            <a:off x="1447800" y="4724400"/>
            <a:ext cx="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Rectangle 24"/>
          <p:cNvSpPr>
            <a:spLocks noChangeArrowheads="1"/>
          </p:cNvSpPr>
          <p:nvPr/>
        </p:nvSpPr>
        <p:spPr bwMode="auto">
          <a:xfrm>
            <a:off x="685800" y="2286000"/>
            <a:ext cx="609600" cy="304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I$</a:t>
            </a:r>
          </a:p>
        </p:txBody>
      </p:sp>
      <p:sp>
        <p:nvSpPr>
          <p:cNvPr id="52244" name="Line 25"/>
          <p:cNvSpPr>
            <a:spLocks noChangeShapeType="1"/>
          </p:cNvSpPr>
          <p:nvPr/>
        </p:nvSpPr>
        <p:spPr bwMode="auto">
          <a:xfrm>
            <a:off x="11430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6"/>
          <p:cNvSpPr>
            <a:spLocks noChangeShapeType="1"/>
          </p:cNvSpPr>
          <p:nvPr/>
        </p:nvSpPr>
        <p:spPr bwMode="auto">
          <a:xfrm>
            <a:off x="838200" y="18288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AutoShape 27"/>
          <p:cNvSpPr>
            <a:spLocks noChangeArrowheads="1"/>
          </p:cNvSpPr>
          <p:nvPr/>
        </p:nvSpPr>
        <p:spPr bwMode="auto">
          <a:xfrm>
            <a:off x="304800" y="5486400"/>
            <a:ext cx="1981200" cy="762000"/>
          </a:xfrm>
          <a:prstGeom prst="flowChartMagneticDisk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Disk</a:t>
            </a:r>
            <a:endParaRPr lang="en-US" altLang="en-US" sz="240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073275" y="1295400"/>
            <a:ext cx="1273175" cy="777875"/>
            <a:chOff x="1450" y="816"/>
            <a:chExt cx="802" cy="490"/>
          </a:xfrm>
        </p:grpSpPr>
        <p:sp>
          <p:nvSpPr>
            <p:cNvPr id="52255" name="Text Box 29"/>
            <p:cNvSpPr txBox="1">
              <a:spLocks noChangeArrowheads="1"/>
            </p:cNvSpPr>
            <p:nvPr/>
          </p:nvSpPr>
          <p:spPr bwMode="auto">
            <a:xfrm>
              <a:off x="1536" y="816"/>
              <a:ext cx="7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Compiler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Managed</a:t>
              </a:r>
            </a:p>
          </p:txBody>
        </p:sp>
        <p:sp>
          <p:nvSpPr>
            <p:cNvPr id="52256" name="AutoShape 31"/>
            <p:cNvSpPr>
              <a:spLocks/>
            </p:cNvSpPr>
            <p:nvPr/>
          </p:nvSpPr>
          <p:spPr bwMode="auto">
            <a:xfrm>
              <a:off x="1450" y="816"/>
              <a:ext cx="114" cy="490"/>
            </a:xfrm>
            <a:prstGeom prst="rightBrace">
              <a:avLst>
                <a:gd name="adj1" fmla="val 3582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073275" y="2438400"/>
            <a:ext cx="1311275" cy="1981200"/>
            <a:chOff x="1450" y="1536"/>
            <a:chExt cx="826" cy="1248"/>
          </a:xfrm>
        </p:grpSpPr>
        <p:sp>
          <p:nvSpPr>
            <p:cNvPr id="52253" name="AutoShape 32"/>
            <p:cNvSpPr>
              <a:spLocks/>
            </p:cNvSpPr>
            <p:nvPr/>
          </p:nvSpPr>
          <p:spPr bwMode="auto">
            <a:xfrm>
              <a:off x="1450" y="1536"/>
              <a:ext cx="134" cy="1248"/>
            </a:xfrm>
            <a:prstGeom prst="rightBrace">
              <a:avLst>
                <a:gd name="adj1" fmla="val 77612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2254" name="Text Box 33"/>
            <p:cNvSpPr txBox="1">
              <a:spLocks noChangeArrowheads="1"/>
            </p:cNvSpPr>
            <p:nvPr/>
          </p:nvSpPr>
          <p:spPr bwMode="auto">
            <a:xfrm>
              <a:off x="1536" y="1968"/>
              <a:ext cx="7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Hardware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Managed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057400" y="4419600"/>
            <a:ext cx="1447800" cy="1828800"/>
            <a:chOff x="1440" y="2784"/>
            <a:chExt cx="912" cy="1152"/>
          </a:xfrm>
        </p:grpSpPr>
        <p:sp>
          <p:nvSpPr>
            <p:cNvPr id="52251" name="AutoShape 34"/>
            <p:cNvSpPr>
              <a:spLocks/>
            </p:cNvSpPr>
            <p:nvPr/>
          </p:nvSpPr>
          <p:spPr bwMode="auto">
            <a:xfrm>
              <a:off x="1440" y="2784"/>
              <a:ext cx="134" cy="1152"/>
            </a:xfrm>
            <a:prstGeom prst="rightBrace">
              <a:avLst>
                <a:gd name="adj1" fmla="val 71642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2252" name="Text Box 35"/>
            <p:cNvSpPr txBox="1">
              <a:spLocks noChangeArrowheads="1"/>
            </p:cNvSpPr>
            <p:nvPr/>
          </p:nvSpPr>
          <p:spPr bwMode="auto">
            <a:xfrm>
              <a:off x="1629" y="3148"/>
              <a:ext cx="723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Software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Managed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(by OS)</a:t>
              </a:r>
            </a:p>
          </p:txBody>
        </p:sp>
      </p:grpSp>
      <p:sp>
        <p:nvSpPr>
          <p:cNvPr id="52250" name="Rectangle 9"/>
          <p:cNvSpPr>
            <a:spLocks noChangeArrowheads="1"/>
          </p:cNvSpPr>
          <p:nvPr/>
        </p:nvSpPr>
        <p:spPr bwMode="auto">
          <a:xfrm>
            <a:off x="1295400" y="1550988"/>
            <a:ext cx="609600" cy="27781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00"/>
                </a:solidFill>
              </a:rPr>
              <a:t>Regs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1390650" y="3276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90650" y="4038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90650" y="4800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Bigger caches = slower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62000"/>
          </a:xfrm>
        </p:spPr>
        <p:txBody>
          <a:bodyPr/>
          <a:lstStyle/>
          <a:p>
            <a:r>
              <a:rPr lang="en-US" dirty="0"/>
              <a:t>Each subsequent memory level is slower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810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L2 cache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667000" y="2209800"/>
            <a:ext cx="6172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A bigger memory takes longer to access (just common sense, and in fact it's true)</a:t>
            </a:r>
          </a:p>
          <a:p>
            <a:pPr>
              <a:spcBef>
                <a:spcPts val="0"/>
              </a:spcBef>
            </a:pPr>
            <a:r>
              <a:rPr lang="en-US" sz="2400" kern="0" dirty="0"/>
              <a:t>The wires to bigger caches tend to have less bandwidth than those to smaller caches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They run longer distances, and so having wide busses is more expensive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514600"/>
            <a:ext cx="1676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disk, memory, L3</a:t>
            </a:r>
          </a:p>
        </p:txBody>
      </p:sp>
    </p:spTree>
    <p:extLst>
      <p:ext uri="{BB962C8B-B14F-4D97-AF65-F5344CB8AC3E}">
        <p14:creationId xmlns:p14="http://schemas.microsoft.com/office/powerpoint/2010/main" val="415723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Evolution of Cache Hierarchies</a:t>
            </a:r>
          </a:p>
        </p:txBody>
      </p:sp>
      <p:sp>
        <p:nvSpPr>
          <p:cNvPr id="542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4550" y="4776788"/>
            <a:ext cx="15113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itchFamily="34" charset="-128"/>
              </a:rPr>
              <a:t>Intel 486</a:t>
            </a:r>
          </a:p>
        </p:txBody>
      </p:sp>
      <p:pic>
        <p:nvPicPr>
          <p:cNvPr id="54277" name="Picture 4" descr="&#10;intel-486.jpg                                                  0005F56AMacintosh HD                   BF7318B9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24257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685800" y="1828800"/>
            <a:ext cx="914400" cy="16764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62000" y="2105025"/>
            <a:ext cx="795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8KB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I/D$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4343400" y="3003550"/>
            <a:ext cx="3429000" cy="14160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411788" y="3276600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1.5MB L2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4419600" y="4724400"/>
            <a:ext cx="3429000" cy="38100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410200" y="46482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L3 tags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334000" y="18288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64KB D$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5715000" y="2241550"/>
            <a:ext cx="609600" cy="4095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4267200" y="1190625"/>
            <a:ext cx="457200" cy="2571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191000" y="1447800"/>
            <a:ext cx="130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64KB I$</a:t>
            </a:r>
          </a:p>
        </p:txBody>
      </p:sp>
      <p:sp>
        <p:nvSpPr>
          <p:cNvPr id="54288" name="Rectangle 16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4191000" y="4776788"/>
            <a:ext cx="3581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030305"/>
              </a:buClr>
              <a:buFontTx/>
              <a:buNone/>
            </a:pPr>
            <a:r>
              <a:rPr lang="en-US" altLang="en-US" sz="2400">
                <a:solidFill>
                  <a:srgbClr val="030305"/>
                </a:solidFill>
                <a:latin typeface="Tahoma" panose="020B0604030504040204" pitchFamily="34" charset="0"/>
              </a:rPr>
              <a:t>Intel Core i7 (quad core)</a:t>
            </a:r>
          </a:p>
        </p:txBody>
      </p:sp>
      <p:sp>
        <p:nvSpPr>
          <p:cNvPr id="54289" name="Rectangle 1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81000" y="54864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30305"/>
              </a:buClr>
            </a:pPr>
            <a:r>
              <a:rPr lang="en-US" altLang="en-US" sz="2400">
                <a:solidFill>
                  <a:srgbClr val="030305"/>
                </a:solidFill>
                <a:latin typeface="Tahoma" panose="020B0604030504040204" pitchFamily="34" charset="0"/>
              </a:rPr>
              <a:t>Chips today are 30–70% cache by area</a:t>
            </a:r>
          </a:p>
        </p:txBody>
      </p:sp>
      <p:pic>
        <p:nvPicPr>
          <p:cNvPr id="54290" name="Picture 19" descr="corei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1136650"/>
            <a:ext cx="5727700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1" name="Rectangle 5"/>
          <p:cNvSpPr>
            <a:spLocks noChangeArrowheads="1"/>
          </p:cNvSpPr>
          <p:nvPr/>
        </p:nvSpPr>
        <p:spPr bwMode="auto">
          <a:xfrm>
            <a:off x="3429000" y="3505200"/>
            <a:ext cx="5029200" cy="12096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92" name="Text Box 7"/>
          <p:cNvSpPr txBox="1">
            <a:spLocks noChangeArrowheads="1"/>
          </p:cNvSpPr>
          <p:nvPr/>
        </p:nvSpPr>
        <p:spPr bwMode="auto">
          <a:xfrm>
            <a:off x="6934200" y="3657600"/>
            <a:ext cx="152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8MB L3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(shared)</a:t>
            </a:r>
          </a:p>
        </p:txBody>
      </p:sp>
      <p:sp>
        <p:nvSpPr>
          <p:cNvPr id="54293" name="Rectangle 5"/>
          <p:cNvSpPr>
            <a:spLocks noChangeArrowheads="1"/>
          </p:cNvSpPr>
          <p:nvPr/>
        </p:nvSpPr>
        <p:spPr bwMode="auto">
          <a:xfrm>
            <a:off x="4191000" y="2651125"/>
            <a:ext cx="381000" cy="854075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4294" name="Text Box 7"/>
          <p:cNvSpPr txBox="1">
            <a:spLocks noChangeArrowheads="1"/>
          </p:cNvSpPr>
          <p:nvPr/>
        </p:nvSpPr>
        <p:spPr bwMode="auto">
          <a:xfrm>
            <a:off x="3505200" y="3665538"/>
            <a:ext cx="1676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256KB L2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(private)</a:t>
            </a:r>
          </a:p>
        </p:txBody>
      </p:sp>
      <p:cxnSp>
        <p:nvCxnSpPr>
          <p:cNvPr id="54295" name="Straight Arrow Connector 25"/>
          <p:cNvCxnSpPr>
            <a:cxnSpLocks noChangeShapeType="1"/>
          </p:cNvCxnSpPr>
          <p:nvPr/>
        </p:nvCxnSpPr>
        <p:spPr bwMode="auto">
          <a:xfrm rot="5400000" flipH="1" flipV="1">
            <a:off x="3935412" y="3181351"/>
            <a:ext cx="587375" cy="381000"/>
          </a:xfrm>
          <a:prstGeom prst="straightConnector1">
            <a:avLst/>
          </a:prstGeom>
          <a:noFill/>
          <a:ln w="57150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tradeoffs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Caches have LOTS of transistors; the potential for wasting power is correspondingly huge.</a:t>
            </a:r>
          </a:p>
          <a:p>
            <a:r>
              <a:rPr lang="en-US" dirty="0"/>
              <a:t>Caches take up lots of area, which implies long wires, and thus unavoidable latencies.</a:t>
            </a:r>
          </a:p>
          <a:p>
            <a:r>
              <a:rPr lang="en-US" dirty="0"/>
              <a:t>If we try to improve bandwidth by using wider buses or more pipelining, both will (as usual) cost power.</a:t>
            </a:r>
          </a:p>
          <a:p>
            <a:pPr lvl="1"/>
            <a:r>
              <a:rPr lang="en-US" dirty="0"/>
              <a:t>More details to come.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88331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Where do misses come from?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10600" cy="4648200"/>
          </a:xfrm>
          <a:noFill/>
        </p:spPr>
        <p:txBody>
          <a:bodyPr lIns="90488" tIns="44450" rIns="90488" bIns="44450"/>
          <a:lstStyle/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2400" dirty="0"/>
              <a:t>Classifying Misses: 3 Cs</a:t>
            </a: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800" i="1" dirty="0">
                <a:solidFill>
                  <a:schemeClr val="accent2"/>
                </a:solidFill>
              </a:rPr>
              <a:t>Compulsory</a:t>
            </a:r>
            <a:r>
              <a:rPr lang="en-US" altLang="en-US" sz="2000" dirty="0"/>
              <a:t>—First access to a block.  Also called </a:t>
            </a:r>
            <a:r>
              <a:rPr lang="en-US" altLang="en-US" sz="2000" i="1" dirty="0">
                <a:solidFill>
                  <a:schemeClr val="accent2"/>
                </a:solidFill>
              </a:rPr>
              <a:t>cold start misses</a:t>
            </a:r>
            <a:r>
              <a:rPr lang="en-US" altLang="en-US" sz="2000" dirty="0"/>
              <a:t> or </a:t>
            </a:r>
            <a:r>
              <a:rPr lang="en-US" altLang="en-US" sz="2000" i="1" dirty="0">
                <a:solidFill>
                  <a:schemeClr val="accent2"/>
                </a:solidFill>
              </a:rPr>
              <a:t>first reference misses</a:t>
            </a:r>
            <a:r>
              <a:rPr lang="en-US" altLang="en-US" sz="2000" dirty="0"/>
              <a:t>. </a:t>
            </a:r>
            <a:r>
              <a:rPr lang="en-US" altLang="en-US" sz="2000" i="1" dirty="0">
                <a:solidFill>
                  <a:srgbClr val="CC3300"/>
                </a:solidFill>
              </a:rPr>
              <a:t>(Misses in even an Infinite Cache)</a:t>
            </a:r>
            <a:endParaRPr lang="en-US" altLang="en-US" sz="2000" dirty="0">
              <a:solidFill>
                <a:srgbClr val="CC3300"/>
              </a:solidFill>
            </a:endParaRP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800" i="1" dirty="0">
                <a:solidFill>
                  <a:schemeClr val="accent2"/>
                </a:solidFill>
              </a:rPr>
              <a:t>Capacity</a:t>
            </a:r>
            <a:r>
              <a:rPr lang="en-US" altLang="en-US" sz="2000" dirty="0"/>
              <a:t>—If the cache cannot contain all the blocks needed during execution of a program, </a:t>
            </a:r>
            <a:r>
              <a:rPr lang="en-US" altLang="en-US" sz="2000" dirty="0">
                <a:solidFill>
                  <a:schemeClr val="accent2"/>
                </a:solidFill>
              </a:rPr>
              <a:t>capacity misses</a:t>
            </a:r>
            <a:r>
              <a:rPr lang="en-US" altLang="en-US" sz="2000" dirty="0">
                <a:solidFill>
                  <a:schemeClr val="hlink"/>
                </a:solidFill>
              </a:rPr>
              <a:t> </a:t>
            </a:r>
            <a:r>
              <a:rPr lang="en-US" altLang="en-US" sz="2000" dirty="0"/>
              <a:t>will occur due to blocks being discarded and later retrieved. </a:t>
            </a:r>
            <a:r>
              <a:rPr lang="en-US" altLang="en-US" sz="2000" i="1" dirty="0">
                <a:solidFill>
                  <a:srgbClr val="CC3300"/>
                </a:solidFill>
              </a:rPr>
              <a:t>(Misses in Fully Associative Cache)</a:t>
            </a:r>
            <a:endParaRPr lang="en-US" altLang="en-US" sz="2000" dirty="0">
              <a:solidFill>
                <a:srgbClr val="CC3300"/>
              </a:solidFill>
            </a:endParaRPr>
          </a:p>
          <a:p>
            <a:pPr marL="685800" lvl="1" indent="-228600" eaLnBrk="1" hangingPunct="1">
              <a:lnSpc>
                <a:spcPct val="90000"/>
              </a:lnSpc>
            </a:pPr>
            <a:r>
              <a:rPr lang="en-US" altLang="en-US" sz="2800" i="1" dirty="0">
                <a:solidFill>
                  <a:schemeClr val="accent2"/>
                </a:solidFill>
              </a:rPr>
              <a:t>Conflict</a:t>
            </a:r>
            <a:r>
              <a:rPr lang="en-US" altLang="en-US" sz="2000" dirty="0"/>
              <a:t>—If block-placement strategy is set associative or direct mapped, conflict misses (in addition to compulsory &amp; capacity misses) will occur because a block can be discarded and later retrieved if too many blocks map to its set. Also called </a:t>
            </a:r>
            <a:r>
              <a:rPr lang="en-US" altLang="en-US" sz="2000" i="1" dirty="0">
                <a:solidFill>
                  <a:schemeClr val="accent2"/>
                </a:solidFill>
              </a:rPr>
              <a:t>collision misses</a:t>
            </a:r>
            <a:r>
              <a:rPr lang="en-US" altLang="en-US" sz="2000" dirty="0"/>
              <a:t> or </a:t>
            </a:r>
            <a:r>
              <a:rPr lang="en-US" altLang="en-US" sz="2000" i="1" dirty="0">
                <a:solidFill>
                  <a:schemeClr val="accent2"/>
                </a:solidFill>
              </a:rPr>
              <a:t>interference misses</a:t>
            </a:r>
            <a:r>
              <a:rPr lang="en-US" altLang="en-US" sz="2000" dirty="0"/>
              <a:t>.</a:t>
            </a:r>
            <a:br>
              <a:rPr lang="en-US" altLang="en-US" sz="2000" dirty="0"/>
            </a:br>
            <a:r>
              <a:rPr lang="en-US" altLang="en-US" sz="2000" i="1" dirty="0">
                <a:solidFill>
                  <a:srgbClr val="CC3300"/>
                </a:solidFill>
              </a:rPr>
              <a:t>(Remaining Misses)</a:t>
            </a:r>
          </a:p>
          <a:p>
            <a:pPr marL="285750" indent="-285750" eaLnBrk="1" hangingPunct="1">
              <a:lnSpc>
                <a:spcPct val="90000"/>
              </a:lnSpc>
            </a:pPr>
            <a:r>
              <a:rPr lang="en-US" altLang="en-US" sz="2400" dirty="0"/>
              <a:t>4th “C”: </a:t>
            </a:r>
            <a:r>
              <a:rPr lang="en-US" altLang="en-US" sz="3200" i="1" dirty="0">
                <a:solidFill>
                  <a:schemeClr val="accent2"/>
                </a:solidFill>
              </a:rPr>
              <a:t>Coherence</a:t>
            </a:r>
            <a:r>
              <a:rPr lang="en-US" altLang="en-US" sz="2400" dirty="0"/>
              <a:t> - Misses caused by cache coherence.</a:t>
            </a:r>
            <a:endParaRPr lang="en-US" altLang="en-US" sz="24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pic>
        <p:nvPicPr>
          <p:cNvPr id="9421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1371600"/>
            <a:ext cx="7442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3Cs Absolute Miss Rate </a:t>
            </a:r>
            <a:br>
              <a:rPr lang="en-US" altLang="en-US"/>
            </a:br>
            <a:r>
              <a:rPr lang="en-US" altLang="en-US"/>
              <a:t>(SPEC Benchmarks)</a:t>
            </a: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4953000" y="1981200"/>
            <a:ext cx="13271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Conflict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9587" y="2601604"/>
            <a:ext cx="790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Miss rate</a:t>
            </a:r>
          </a:p>
        </p:txBody>
      </p:sp>
      <p:sp>
        <p:nvSpPr>
          <p:cNvPr id="3" name="Left Brace 2"/>
          <p:cNvSpPr/>
          <p:nvPr/>
        </p:nvSpPr>
        <p:spPr>
          <a:xfrm rot="8631397">
            <a:off x="4440095" y="1320424"/>
            <a:ext cx="560387" cy="234734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Memory Hierarchy</a:t>
            </a:r>
          </a:p>
          <a:p>
            <a:pPr eaLnBrk="1" hangingPunct="1"/>
            <a:r>
              <a:rPr lang="en-US" altLang="en-US" dirty="0"/>
              <a:t>Cache review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EE194/Comp140 Mark Hempstead</a:t>
            </a: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11430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altLang="en-US"/>
              <a:t>Cache Organization?</a:t>
            </a:r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695450"/>
            <a:ext cx="8248650" cy="4114800"/>
          </a:xfrm>
          <a:noFill/>
        </p:spPr>
        <p:txBody>
          <a:bodyPr lIns="90488" tIns="44450" rIns="90488" bIns="44450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/>
              <a:t>Assume total cache size not changed. Which of 3Cs is obviously affected (if any) if we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marL="457200" indent="-457200" eaLnBrk="1" hangingPunct="1">
              <a:lnSpc>
                <a:spcPct val="90000"/>
              </a:lnSpc>
              <a:buFontTx/>
              <a:buAutoNum type="arabicParenR"/>
            </a:pPr>
            <a:r>
              <a:rPr lang="en-US" altLang="en-US" sz="2400" dirty="0"/>
              <a:t>Change Block Size: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br>
              <a:rPr lang="en-US" altLang="en-US" sz="2400" dirty="0"/>
            </a:br>
            <a:endParaRPr lang="en-US" altLang="en-US" sz="2400" dirty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2) Change Compiler: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429000" y="2533471"/>
            <a:ext cx="579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Increased block size means fewer compulsory misses. It also means fewer blocks, which might increase conflict misses. And if it decreases spatial reuse, then it increases capacity misses.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4590871"/>
            <a:ext cx="5232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compiler might do a better job of making accesses local, which would lessen compulsory and conflict misses.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should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transistors should we spend on big caches?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Caches cost power &amp; area, and don't do any computing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already see pretty good hit rates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you organize your code very cleverly, you can often get it to run fast without needing a lot of cache</a:t>
            </a:r>
          </a:p>
          <a:p>
            <a:r>
              <a:rPr lang="en-US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taking the time to organize your code cleverly takes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time is money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most customers like to buy cheap software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1306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Histogram, done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7772400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Let's look at how we access memory with different numbers of threads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91863"/>
              </p:ext>
            </p:extLst>
          </p:nvPr>
        </p:nvGraphicFramePr>
        <p:xfrm>
          <a:off x="1371600" y="1676400"/>
          <a:ext cx="586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604063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91059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21908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51013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59237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79227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5065215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76264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47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1.3s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377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2510099"/>
            <a:ext cx="6358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input_vals_per_thread</a:t>
            </a:r>
            <a:r>
              <a:rPr lang="en-US" sz="2000" dirty="0"/>
              <a:t> = </a:t>
            </a:r>
            <a:r>
              <a:rPr lang="en-US" sz="2000" dirty="0" err="1"/>
              <a:t>input_data.size</a:t>
            </a:r>
            <a:r>
              <a:rPr lang="en-US" sz="2000" dirty="0"/>
              <a:t>() /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=0, </a:t>
            </a:r>
            <a:r>
              <a:rPr lang="en-US" sz="2000" dirty="0" err="1"/>
              <a:t>idx</a:t>
            </a:r>
            <a:r>
              <a:rPr lang="en-US" sz="2000" dirty="0"/>
              <a:t>=me;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input_vals_per_thread</a:t>
            </a:r>
            <a:r>
              <a:rPr lang="en-US" sz="2000" dirty="0"/>
              <a:t>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++</a:t>
            </a:r>
            <a:r>
              <a:rPr lang="en-US" sz="2000" dirty="0" err="1"/>
              <a:t>my_hist</a:t>
            </a:r>
            <a:r>
              <a:rPr lang="en-US" sz="2000" dirty="0"/>
              <a:t>[</a:t>
            </a:r>
            <a:r>
              <a:rPr lang="en-US" sz="2000" dirty="0" err="1"/>
              <a:t>input_data</a:t>
            </a:r>
            <a:r>
              <a:rPr lang="en-US" sz="2000" dirty="0"/>
              <a:t>[</a:t>
            </a:r>
            <a:r>
              <a:rPr lang="en-US" sz="2000" dirty="0" err="1"/>
              <a:t>idx</a:t>
            </a:r>
            <a:r>
              <a:rPr lang="en-US" sz="2000" dirty="0"/>
              <a:t>]];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+=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0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1714499"/>
            <a:ext cx="8060267" cy="914400"/>
          </a:xfrm>
        </p:spPr>
        <p:txBody>
          <a:bodyPr/>
          <a:lstStyle/>
          <a:p>
            <a:r>
              <a:rPr lang="en-US" dirty="0"/>
              <a:t>Look at one cache line. Who accesses each 4B chunk of the 64B line?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71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45053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threads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34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77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48342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threads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43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62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05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6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48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10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72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3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15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34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96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77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" y="414508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threads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43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62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24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05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1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72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53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67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86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48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15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34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96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077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350296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threads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43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62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91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10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267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886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315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505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124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53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172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29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48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96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743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362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791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410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67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886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15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934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05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24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553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172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029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648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077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696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1697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cache lines?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just one thread, how many cache lines must that thread pull 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(500M elements) * (4B/element) * (1 line/64B)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32M lines</a:t>
            </a:r>
          </a:p>
          <a:p>
            <a:r>
              <a:rPr lang="en-US" dirty="0"/>
              <a:t>With 2 threads, how many lines must each thread pull 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different!</a:t>
            </a:r>
          </a:p>
          <a:p>
            <a:r>
              <a:rPr lang="en-US" dirty="0"/>
              <a:t>What about 4, 8 or 16?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Again, each thread must pull in every cache line!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9385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Histogram, done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077200" cy="2438400"/>
          </a:xfrm>
        </p:spPr>
        <p:txBody>
          <a:bodyPr/>
          <a:lstStyle/>
          <a:p>
            <a:r>
              <a:rPr lang="en-US" sz="2400" dirty="0"/>
              <a:t>Any explanations for this behavior now?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With so little work other than the loads and stores, memory accesses will almost certainly dominate the execution time.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Every thread must still access every line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now we now why more threads (up to 16) don't make things faster.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why do more threads make execution </a:t>
            </a:r>
            <a:r>
              <a:rPr lang="en-US" sz="2000" i="1" dirty="0"/>
              <a:t>slower</a:t>
            </a:r>
            <a:r>
              <a:rPr lang="en-US" sz="2000" dirty="0"/>
              <a:t>? And why do things stop getting worse after 16 threads?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371600" y="1676400"/>
          <a:ext cx="586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604063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91059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21908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51013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59237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79227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5065215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76264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47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1.3s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377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2510099"/>
            <a:ext cx="6358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input_vals_per_thread</a:t>
            </a:r>
            <a:r>
              <a:rPr lang="en-US" sz="2000" dirty="0"/>
              <a:t> = </a:t>
            </a:r>
            <a:r>
              <a:rPr lang="en-US" sz="2000" dirty="0" err="1"/>
              <a:t>input_data.size</a:t>
            </a:r>
            <a:r>
              <a:rPr lang="en-US" sz="2000" dirty="0"/>
              <a:t>() /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=0, </a:t>
            </a:r>
            <a:r>
              <a:rPr lang="en-US" sz="2000" dirty="0" err="1"/>
              <a:t>idx</a:t>
            </a:r>
            <a:r>
              <a:rPr lang="en-US" sz="2000" dirty="0"/>
              <a:t>=me;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input_vals_per_thread</a:t>
            </a:r>
            <a:r>
              <a:rPr lang="en-US" sz="2000" dirty="0"/>
              <a:t>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++</a:t>
            </a:r>
            <a:r>
              <a:rPr lang="en-US" sz="2000" dirty="0" err="1"/>
              <a:t>my_hist</a:t>
            </a:r>
            <a:r>
              <a:rPr lang="en-US" sz="2000" dirty="0"/>
              <a:t>[</a:t>
            </a:r>
            <a:r>
              <a:rPr lang="en-US" sz="2000" dirty="0" err="1"/>
              <a:t>input_data</a:t>
            </a:r>
            <a:r>
              <a:rPr lang="en-US" sz="2000" dirty="0"/>
              <a:t>[</a:t>
            </a:r>
            <a:r>
              <a:rPr lang="en-US" sz="2000" dirty="0" err="1"/>
              <a:t>idx</a:t>
            </a:r>
            <a:r>
              <a:rPr lang="en-US" sz="2000" dirty="0"/>
              <a:t>]];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+=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2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1390650" y="3276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390650" y="4038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390650" y="48006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threads = slower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762000"/>
          </a:xfrm>
        </p:spPr>
        <p:txBody>
          <a:bodyPr/>
          <a:lstStyle/>
          <a:p>
            <a:r>
              <a:rPr lang="en-US" dirty="0"/>
              <a:t>Remember that there are multiple levels of cache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4572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 cache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810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L2 cache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14478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regfile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667000" y="2209800"/>
            <a:ext cx="6172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Load data comes to the </a:t>
            </a:r>
            <a:r>
              <a:rPr lang="en-US" sz="2400" kern="0" dirty="0" err="1"/>
              <a:t>regfile</a:t>
            </a:r>
            <a:r>
              <a:rPr lang="en-US" sz="2400" kern="0" dirty="0"/>
              <a:t> from disk via all of the cache levels</a:t>
            </a:r>
          </a:p>
          <a:p>
            <a:pPr>
              <a:spcBef>
                <a:spcPts val="0"/>
              </a:spcBef>
            </a:pPr>
            <a:r>
              <a:rPr lang="en-US" sz="2400" kern="0" dirty="0"/>
              <a:t>There are never enough wires to transfer data quickly between levels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Bandwidth on those wires is likely our critical path</a:t>
            </a:r>
          </a:p>
          <a:p>
            <a:pPr>
              <a:spcBef>
                <a:spcPts val="0"/>
              </a:spcBef>
            </a:pPr>
            <a:r>
              <a:rPr lang="en-US" sz="2400" kern="0" dirty="0"/>
              <a:t>How does this affect us?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When we load entire cache lines and only use some of it, we're wasting bandwidth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More threads → any thread uses less of each cache line → wastes more bandwidth → runs slower.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" y="2514600"/>
            <a:ext cx="1676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disk, memory, L3</a:t>
            </a:r>
          </a:p>
        </p:txBody>
      </p:sp>
    </p:spTree>
    <p:extLst>
      <p:ext uri="{BB962C8B-B14F-4D97-AF65-F5344CB8AC3E}">
        <p14:creationId xmlns:p14="http://schemas.microsoft.com/office/powerpoint/2010/main" val="155735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&gt;16 threads = no more slowdown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2" y="1714499"/>
            <a:ext cx="8060267" cy="914400"/>
          </a:xfrm>
        </p:spPr>
        <p:txBody>
          <a:bodyPr/>
          <a:lstStyle/>
          <a:p>
            <a:r>
              <a:rPr lang="en-US" dirty="0"/>
              <a:t>Look at one cache line. Who accesses each 4B chunk of the 64B line?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8171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45053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 threads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62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72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53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15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34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77200" y="5450533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48342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 threads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43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62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05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67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86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48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29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410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72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3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15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34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96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077200" y="48342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7200" y="414508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 threads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743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362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124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05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91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410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172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53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267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86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648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15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34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696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077200" y="4145087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350296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threads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43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362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91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410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267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886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315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934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3505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124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53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172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29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48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8077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696200" y="35029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743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362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791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410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67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886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315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934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05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24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553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172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029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648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077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7696200" y="28171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0255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&gt;16 threads = no more slowdown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19600"/>
          </a:xfrm>
        </p:spPr>
        <p:txBody>
          <a:bodyPr/>
          <a:lstStyle/>
          <a:p>
            <a:r>
              <a:rPr lang="en-US" sz="2400" dirty="0"/>
              <a:t>With 16 threads, how many cache lines must each thread pull in?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(500M elements) * (4B/element) * (1 line/64B)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 32M lines</a:t>
            </a:r>
          </a:p>
          <a:p>
            <a:r>
              <a:rPr lang="en-US" sz="2400" dirty="0"/>
              <a:t>With 32 threads, how many lines must each thread pull in?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Now each thread's stride is big enough that it only touches half of the cache lines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 each thread touches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 16M lines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With 64 threads, how many lines must each thread pull in?</a:t>
            </a:r>
            <a:endParaRPr lang="en-US" sz="2400" b="1" dirty="0"/>
          </a:p>
          <a:p>
            <a:pPr lvl="1">
              <a:spcBef>
                <a:spcPts val="0"/>
              </a:spcBef>
            </a:pPr>
            <a:r>
              <a:rPr lang="en-US" sz="2000" dirty="0"/>
              <a:t>About 8M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Thoughts on why things stop getting slower after 16 threads?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Sure, that makes sense now. But why don't we suddenly get lots faster after 16 threads?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just throwing more threads at a problem doesn't help if it's </a:t>
            </a:r>
            <a:r>
              <a:rPr lang="en-US" sz="2000"/>
              <a:t>memory limited.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7130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Histogram, done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application does very little computation, and so is very dominated by memory access.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2017, DRAM no longer can keep up with a CPU; we depend on caches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Caches only works well when you have temporal or spatial locality (or both)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Our histogram only used input data once → no temporal locality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divvied up data between threads in a way that has less and less spatial locality the more threads we use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0939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Histogram, done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981200"/>
          </a:xfrm>
        </p:spPr>
        <p:txBody>
          <a:bodyPr/>
          <a:lstStyle/>
          <a:p>
            <a:r>
              <a:rPr lang="en-US" dirty="0"/>
              <a:t>I wrote a histogram program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did a really, really bad job.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 purpose (mostly)</a:t>
            </a:r>
          </a:p>
          <a:p>
            <a:pPr>
              <a:spcBef>
                <a:spcPts val="0"/>
              </a:spcBef>
            </a:pPr>
            <a:r>
              <a:rPr lang="en-US" dirty="0"/>
              <a:t>500M pieces of input data.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3867" y="3599490"/>
            <a:ext cx="6358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input_vals_per_thread</a:t>
            </a:r>
            <a:r>
              <a:rPr lang="en-US" sz="2000" dirty="0"/>
              <a:t> = </a:t>
            </a:r>
            <a:r>
              <a:rPr lang="en-US" sz="2000" dirty="0" err="1"/>
              <a:t>input_data.size</a:t>
            </a:r>
            <a:r>
              <a:rPr lang="en-US" sz="2000" dirty="0"/>
              <a:t>() /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=0, </a:t>
            </a:r>
            <a:r>
              <a:rPr lang="en-US" sz="2000" dirty="0" err="1"/>
              <a:t>idx</a:t>
            </a:r>
            <a:r>
              <a:rPr lang="en-US" sz="2000" dirty="0"/>
              <a:t>=me;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input_vals_per_thread</a:t>
            </a:r>
            <a:r>
              <a:rPr lang="en-US" sz="2000" dirty="0"/>
              <a:t>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++</a:t>
            </a:r>
            <a:r>
              <a:rPr lang="en-US" sz="2000" dirty="0" err="1"/>
              <a:t>my_hist</a:t>
            </a:r>
            <a:r>
              <a:rPr lang="en-US" sz="2000" dirty="0"/>
              <a:t>[</a:t>
            </a:r>
            <a:r>
              <a:rPr lang="en-US" sz="2000" dirty="0" err="1"/>
              <a:t>input_data</a:t>
            </a:r>
            <a:r>
              <a:rPr lang="en-US" sz="2000" dirty="0"/>
              <a:t>[</a:t>
            </a:r>
            <a:r>
              <a:rPr lang="en-US" sz="2000" dirty="0" err="1"/>
              <a:t>idx</a:t>
            </a:r>
            <a:r>
              <a:rPr lang="en-US" sz="2000" dirty="0"/>
              <a:t>]];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+=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007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would you fix?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077200" cy="609600"/>
          </a:xfrm>
        </p:spPr>
        <p:txBody>
          <a:bodyPr/>
          <a:lstStyle/>
          <a:p>
            <a:r>
              <a:rPr lang="en-US" sz="2400" dirty="0"/>
              <a:t>Any suggestions for how to change the code?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889492"/>
            <a:ext cx="6358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input_vals_per_thread</a:t>
            </a:r>
            <a:r>
              <a:rPr lang="en-US" sz="2000" dirty="0"/>
              <a:t> = </a:t>
            </a:r>
            <a:r>
              <a:rPr lang="en-US" sz="2000" dirty="0" err="1"/>
              <a:t>input_data.size</a:t>
            </a:r>
            <a:r>
              <a:rPr lang="en-US" sz="2000" dirty="0"/>
              <a:t>() /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=0, </a:t>
            </a:r>
            <a:r>
              <a:rPr lang="en-US" sz="2000" dirty="0" err="1"/>
              <a:t>idx</a:t>
            </a:r>
            <a:r>
              <a:rPr lang="en-US" sz="2000" dirty="0"/>
              <a:t>=me;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input_vals_per_thread</a:t>
            </a:r>
            <a:r>
              <a:rPr lang="en-US" sz="2000" dirty="0"/>
              <a:t>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++</a:t>
            </a:r>
            <a:r>
              <a:rPr lang="en-US" sz="2000" dirty="0" err="1"/>
              <a:t>my_hist</a:t>
            </a:r>
            <a:r>
              <a:rPr lang="en-US" sz="2000" dirty="0"/>
              <a:t>[</a:t>
            </a:r>
            <a:r>
              <a:rPr lang="en-US" sz="2000" dirty="0" err="1"/>
              <a:t>input_data</a:t>
            </a:r>
            <a:r>
              <a:rPr lang="en-US" sz="2000" dirty="0"/>
              <a:t>[</a:t>
            </a:r>
            <a:r>
              <a:rPr lang="en-US" sz="2000" dirty="0" err="1"/>
              <a:t>idx</a:t>
            </a:r>
            <a:r>
              <a:rPr lang="en-US" sz="2000" dirty="0"/>
              <a:t>]];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+=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If you have a program that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has lots of memory accesses and little computation (i.e., runtime is dominated by memory access)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doesn't cache well (little temporal or spatial locality)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then more threads may make things slower rather than faster</a:t>
            </a:r>
          </a:p>
          <a:p>
            <a:r>
              <a:rPr lang="en-US" sz="2400" dirty="0"/>
              <a:t>But now we're smarter than that, right?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We'll divvy up work between threads to ensure each thread has spatial locality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72640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cache lines?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dirty="0"/>
              <a:t>Assume we divide the data between threads so as to have spatial locality. With just one thread, how many cache lines must that thread pull 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(500M elements) * (4B/element) * (1 line/64B)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 32M lines</a:t>
            </a:r>
          </a:p>
          <a:p>
            <a:r>
              <a:rPr lang="en-US" dirty="0"/>
              <a:t>With 2 threads, how many lines must each thread pull 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16M each, so 32M total</a:t>
            </a:r>
          </a:p>
          <a:p>
            <a:r>
              <a:rPr lang="en-US" dirty="0"/>
              <a:t>With </a:t>
            </a:r>
            <a:r>
              <a:rPr lang="en-US" i="1" dirty="0"/>
              <a:t>N</a:t>
            </a:r>
            <a:r>
              <a:rPr lang="en-US" dirty="0"/>
              <a:t> threads, how many lines must each thread pull in?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32M/</a:t>
            </a:r>
            <a:r>
              <a:rPr lang="en-US" i="1" dirty="0"/>
              <a:t>N</a:t>
            </a:r>
            <a:r>
              <a:rPr lang="en-US" dirty="0"/>
              <a:t> each, so 32M total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98900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threads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still have lots of memory accesses and little computation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Thoughts on what happens when we add more threads?</a:t>
            </a:r>
          </a:p>
          <a:p>
            <a:r>
              <a:rPr lang="en-US" dirty="0"/>
              <a:t>More threads definitely adds more adders, more multipliers, and more computes.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How much does that matter?</a:t>
            </a:r>
          </a:p>
          <a:p>
            <a:pPr>
              <a:spcBef>
                <a:spcPts val="0"/>
              </a:spcBef>
            </a:pPr>
            <a:r>
              <a:rPr lang="en-US" dirty="0"/>
              <a:t>But what does it do to memory-access rate?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It's really hard to say. More on this shortly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3657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Not a lot</a:t>
            </a:r>
          </a:p>
        </p:txBody>
      </p:sp>
    </p:spTree>
    <p:extLst>
      <p:ext uri="{BB962C8B-B14F-4D97-AF65-F5344CB8AC3E}">
        <p14:creationId xmlns:p14="http://schemas.microsoft.com/office/powerpoint/2010/main" val="352562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simpler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33" y="3349823"/>
            <a:ext cx="8077200" cy="609600"/>
          </a:xfrm>
        </p:spPr>
        <p:txBody>
          <a:bodyPr/>
          <a:lstStyle/>
          <a:p>
            <a:r>
              <a:rPr lang="en-US" sz="2400" dirty="0"/>
              <a:t>Simple program: just sum up the elements of a vector</a:t>
            </a:r>
          </a:p>
          <a:p>
            <a:r>
              <a:rPr lang="en-US" sz="2400" dirty="0"/>
              <a:t>The outer loop just repeats the entire thing 10 times, to minimize cold-cache effects</a:t>
            </a:r>
          </a:p>
          <a:p>
            <a:r>
              <a:rPr lang="en-US" sz="2400" dirty="0"/>
              <a:t>Like the histogram, it's dominated by memory access.</a:t>
            </a:r>
          </a:p>
          <a:p>
            <a:r>
              <a:rPr lang="en-US" sz="2400" dirty="0"/>
              <a:t>How does the time to run this code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  <a:p>
            <a:r>
              <a:rPr lang="en-US" sz="2400" dirty="0"/>
              <a:t>How does time/</a:t>
            </a:r>
            <a:r>
              <a:rPr lang="en-US" sz="2400" i="1" dirty="0"/>
              <a:t>N</a:t>
            </a:r>
            <a:r>
              <a:rPr lang="en-US" sz="2400" dirty="0"/>
              <a:t>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133" y="1600200"/>
            <a:ext cx="6358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27672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simpler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33" y="2971800"/>
            <a:ext cx="8077200" cy="838200"/>
          </a:xfrm>
        </p:spPr>
        <p:txBody>
          <a:bodyPr/>
          <a:lstStyle/>
          <a:p>
            <a:r>
              <a:rPr lang="en-US" sz="2400" dirty="0"/>
              <a:t>How does the time to run this code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  <a:p>
            <a:r>
              <a:rPr lang="en-US" sz="2400" dirty="0"/>
              <a:t>How does time/</a:t>
            </a:r>
            <a:r>
              <a:rPr lang="en-US" sz="2400" i="1" dirty="0"/>
              <a:t>N</a:t>
            </a:r>
            <a:r>
              <a:rPr lang="en-US" sz="2400" dirty="0"/>
              <a:t>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133" y="1600200"/>
            <a:ext cx="6358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724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time/N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5124510"/>
            <a:ext cx="137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432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4724400"/>
            <a:ext cx="1371600" cy="40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510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49530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7800" y="47244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70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477000" y="4648200"/>
            <a:ext cx="1371600" cy="4763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4399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981200"/>
          </a:xfrm>
        </p:spPr>
        <p:txBody>
          <a:bodyPr/>
          <a:lstStyle/>
          <a:p>
            <a:r>
              <a:rPr lang="en-US" dirty="0"/>
              <a:t>Assume N=64, and L1 cache has 4 lines of 64B.</a:t>
            </a:r>
          </a:p>
          <a:p>
            <a:r>
              <a:rPr lang="en-US" dirty="0"/>
              <a:t>Assume each box below is 4B (one integer)</a:t>
            </a:r>
          </a:p>
          <a:p>
            <a:r>
              <a:rPr lang="en-US" dirty="0"/>
              <a:t>Let's look at the cache as we walk through the code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905000" y="4157138"/>
            <a:ext cx="6096000" cy="461665"/>
            <a:chOff x="1905000" y="2819400"/>
            <a:chExt cx="6096000" cy="461665"/>
          </a:xfrm>
        </p:grpSpPr>
        <p:sp>
          <p:nvSpPr>
            <p:cNvPr id="22" name="TextBox 21"/>
            <p:cNvSpPr txBox="1"/>
            <p:nvPr/>
          </p:nvSpPr>
          <p:spPr>
            <a:xfrm>
              <a:off x="2286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05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67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10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91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4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53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15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96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58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477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239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620000" y="2819400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57200" y="4622802"/>
            <a:ext cx="7543800" cy="463897"/>
            <a:chOff x="457200" y="3650903"/>
            <a:chExt cx="7543800" cy="463897"/>
          </a:xfrm>
        </p:grpSpPr>
        <p:sp>
          <p:nvSpPr>
            <p:cNvPr id="38" name="TextBox 37"/>
            <p:cNvSpPr txBox="1"/>
            <p:nvPr/>
          </p:nvSpPr>
          <p:spPr>
            <a:xfrm>
              <a:off x="457200" y="3650903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L1 line 1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28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0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66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4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1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2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1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72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34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53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1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09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5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23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2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" y="5090236"/>
            <a:ext cx="7543800" cy="463897"/>
            <a:chOff x="457200" y="3650903"/>
            <a:chExt cx="7543800" cy="463897"/>
          </a:xfrm>
        </p:grpSpPr>
        <p:sp>
          <p:nvSpPr>
            <p:cNvPr id="75" name="TextBox 74"/>
            <p:cNvSpPr txBox="1"/>
            <p:nvPr/>
          </p:nvSpPr>
          <p:spPr>
            <a:xfrm>
              <a:off x="457200" y="3650903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L1 line 2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28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90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66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04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81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42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91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2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334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53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1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09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85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47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3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62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57200" y="5555903"/>
            <a:ext cx="7543800" cy="463897"/>
            <a:chOff x="457200" y="3650903"/>
            <a:chExt cx="7543800" cy="463897"/>
          </a:xfrm>
        </p:grpSpPr>
        <p:sp>
          <p:nvSpPr>
            <p:cNvPr id="93" name="TextBox 92"/>
            <p:cNvSpPr txBox="1"/>
            <p:nvPr/>
          </p:nvSpPr>
          <p:spPr>
            <a:xfrm>
              <a:off x="457200" y="3650903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L1 line 3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8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0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66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04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81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42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191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572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334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953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715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096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858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477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239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620000" y="3653135"/>
              <a:ext cx="3810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6613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Here is a snapshot of the L1 cache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</a:t>
            </a:r>
            <a:r>
              <a:rPr lang="en-US" sz="2000" dirty="0" err="1"/>
              <a:t>i</a:t>
            </a:r>
            <a:r>
              <a:rPr lang="en-US" sz="2000" dirty="0"/>
              <a:t>=0, after j=0 code is done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Why is the entire line #0 loaded, and not just 4B?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caches work in entire lines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29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191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72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96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858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77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39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90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66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81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42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191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572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953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71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09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5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47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23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2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8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90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04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81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42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191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2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334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53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71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9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85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47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23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62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9606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05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667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048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10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429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191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572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334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096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858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477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39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0" y="4625034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90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66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81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42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191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572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953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71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09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5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47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23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2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8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90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04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81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42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191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2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334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53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71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9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85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47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23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62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  <p:sp>
        <p:nvSpPr>
          <p:cNvPr id="92" name="Content Placeholder 2"/>
          <p:cNvSpPr txBox="1">
            <a:spLocks/>
          </p:cNvSpPr>
          <p:nvPr/>
        </p:nvSpPr>
        <p:spPr bwMode="auto">
          <a:xfrm>
            <a:off x="609600" y="2667000"/>
            <a:ext cx="7772400" cy="121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kern="0" dirty="0"/>
              <a:t>Here is a snapshot of the L1 cache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when </a:t>
            </a:r>
            <a:r>
              <a:rPr lang="en-US" sz="2000" kern="0" dirty="0" err="1"/>
              <a:t>i</a:t>
            </a:r>
            <a:r>
              <a:rPr lang="en-US" sz="2000" kern="0" dirty="0"/>
              <a:t>=0, after j=15 code is done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L1 cache is still the same; j=1 through j=15 all hit in the L1 cache.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5852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Here is a snapshot of the L1 cache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</a:t>
            </a:r>
            <a:r>
              <a:rPr lang="en-US" sz="2000" dirty="0" err="1"/>
              <a:t>i</a:t>
            </a:r>
            <a:r>
              <a:rPr lang="en-US" sz="2000" dirty="0"/>
              <a:t>=0, after j=16 code is done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As before, the entire line #1 is loaded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190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66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81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342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4191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572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334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953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5715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096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58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477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239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20000" y="509246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8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90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04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81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42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191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2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334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53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71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9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85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47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23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62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201212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Histogram, done 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114800"/>
            <a:ext cx="7772400" cy="1981200"/>
          </a:xfrm>
        </p:spPr>
        <p:txBody>
          <a:bodyPr/>
          <a:lstStyle/>
          <a:p>
            <a:r>
              <a:rPr lang="en-US" sz="2400" dirty="0"/>
              <a:t>Explanations?</a:t>
            </a:r>
          </a:p>
          <a:p>
            <a:pPr lvl="1"/>
            <a:r>
              <a:rPr lang="en-US" sz="2000" dirty="0"/>
              <a:t>We’ll revisit this example at the end of our cache tutorial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67201"/>
              </p:ext>
            </p:extLst>
          </p:nvPr>
        </p:nvGraphicFramePr>
        <p:xfrm>
          <a:off x="1371600" y="1752600"/>
          <a:ext cx="586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604063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391059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219088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51013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592378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792277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85065215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4762641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 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 </a:t>
                      </a:r>
                      <a:r>
                        <a:rPr lang="en-US" dirty="0" err="1"/>
                        <a:t>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474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1.3s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3377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2586299"/>
            <a:ext cx="63584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input_vals_per_thread</a:t>
            </a:r>
            <a:r>
              <a:rPr lang="en-US" sz="2000" dirty="0"/>
              <a:t> = </a:t>
            </a:r>
            <a:r>
              <a:rPr lang="en-US" sz="2000" dirty="0" err="1"/>
              <a:t>input_data.size</a:t>
            </a:r>
            <a:r>
              <a:rPr lang="en-US" sz="2000" dirty="0"/>
              <a:t>() /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=0, </a:t>
            </a:r>
            <a:r>
              <a:rPr lang="en-US" sz="2000" dirty="0" err="1"/>
              <a:t>idx</a:t>
            </a:r>
            <a:r>
              <a:rPr lang="en-US" sz="2000" dirty="0"/>
              <a:t>=me;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input_vals_per_thread</a:t>
            </a:r>
            <a:r>
              <a:rPr lang="en-US" sz="2000" dirty="0"/>
              <a:t>; ++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 lvl="1"/>
            <a:r>
              <a:rPr lang="en-US" sz="2000" dirty="0"/>
              <a:t>++</a:t>
            </a:r>
            <a:r>
              <a:rPr lang="en-US" sz="2000" dirty="0" err="1"/>
              <a:t>my_hist</a:t>
            </a:r>
            <a:r>
              <a:rPr lang="en-US" sz="2000" dirty="0"/>
              <a:t>[</a:t>
            </a:r>
            <a:r>
              <a:rPr lang="en-US" sz="2000" dirty="0" err="1"/>
              <a:t>input_data</a:t>
            </a:r>
            <a:r>
              <a:rPr lang="en-US" sz="2000" dirty="0"/>
              <a:t>[</a:t>
            </a:r>
            <a:r>
              <a:rPr lang="en-US" sz="2000" dirty="0" err="1"/>
              <a:t>idx</a:t>
            </a:r>
            <a:r>
              <a:rPr lang="en-US" sz="2000" dirty="0"/>
              <a:t>]];</a:t>
            </a:r>
          </a:p>
          <a:p>
            <a:pPr lvl="1"/>
            <a:r>
              <a:rPr lang="en-US" sz="2000" dirty="0" err="1"/>
              <a:t>idx</a:t>
            </a:r>
            <a:r>
              <a:rPr lang="en-US" sz="2000" dirty="0"/>
              <a:t> += </a:t>
            </a:r>
            <a:r>
              <a:rPr lang="en-US" sz="2000" dirty="0" err="1"/>
              <a:t>n_threads</a:t>
            </a:r>
            <a:r>
              <a:rPr lang="en-US" sz="2000" dirty="0"/>
              <a:t>;</a:t>
            </a:r>
          </a:p>
          <a:p>
            <a:r>
              <a:rPr lang="en-US" sz="20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Here is a snapshot of the L1 cache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</a:t>
            </a:r>
            <a:r>
              <a:rPr lang="en-US" sz="2000" dirty="0" err="1"/>
              <a:t>i</a:t>
            </a:r>
            <a:r>
              <a:rPr lang="en-US" sz="2000" dirty="0"/>
              <a:t>=0, after j=32 code is 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28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90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266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304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381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342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4191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572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5334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53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715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96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6858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477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239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7620000" y="55581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39629867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Here is a snapshot of the L1 cache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when </a:t>
            </a:r>
            <a:r>
              <a:rPr lang="en-US" sz="2000" dirty="0" err="1"/>
              <a:t>i</a:t>
            </a:r>
            <a:r>
              <a:rPr lang="en-US" sz="2000" dirty="0"/>
              <a:t>=0, after j=63 code is done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Now the L1 cache has reached capacity (i.e., it's full)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Fortunately, our inner loop is finished (since N=64)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3200557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Next up: </a:t>
            </a:r>
            <a:r>
              <a:rPr lang="en-US" sz="2400" dirty="0" err="1"/>
              <a:t>i</a:t>
            </a:r>
            <a:r>
              <a:rPr lang="en-US" sz="2400" dirty="0"/>
              <a:t>=1, and </a:t>
            </a:r>
            <a:r>
              <a:rPr lang="en-US" sz="2400" dirty="0" err="1"/>
              <a:t>i</a:t>
            </a:r>
            <a:r>
              <a:rPr lang="en-US" sz="2400" dirty="0"/>
              <a:t>=2, etc.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Predictions: will these loops run faster?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Yes: everything will now hit in the L1 cache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4280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9310"/>
            <a:ext cx="5791200" cy="16414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So with N=64, the first loop (</a:t>
            </a:r>
            <a:r>
              <a:rPr lang="en-US" sz="2400" dirty="0" err="1"/>
              <a:t>i</a:t>
            </a:r>
            <a:r>
              <a:rPr lang="en-US" sz="2400" dirty="0"/>
              <a:t>=0) is slow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And the rest are fast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What if N=65? Predictions?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Everything will still hit in the L1? Nothing?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64 out of 65 accesses will hit? 48 out of 65?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269562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7" y="2448271"/>
            <a:ext cx="4986866" cy="16414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At the end of </a:t>
            </a:r>
            <a:r>
              <a:rPr lang="en-US" sz="2400" dirty="0" err="1"/>
              <a:t>i</a:t>
            </a:r>
            <a:r>
              <a:rPr lang="en-US" sz="2400" dirty="0"/>
              <a:t>=0, j=63, we're at the same place as before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The L1 cache is full, with </a:t>
            </a:r>
            <a:r>
              <a:rPr lang="en-US" sz="2400" dirty="0" err="1"/>
              <a:t>vec</a:t>
            </a:r>
            <a:r>
              <a:rPr lang="en-US" sz="2400" dirty="0"/>
              <a:t>[63:0]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23477600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What happens with we execute the j=64 code?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We want to pull in another line (</a:t>
            </a:r>
            <a:r>
              <a:rPr lang="en-US" sz="2400" dirty="0" err="1"/>
              <a:t>vec</a:t>
            </a:r>
            <a:r>
              <a:rPr lang="en-US" sz="2400" dirty="0"/>
              <a:t>[79:64], but there's no place to put it!)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33998856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Evict one line – but which one?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Choose the one who has been in the cache longest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[14]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[15]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[13]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[12]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[10]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[11]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[9]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[8]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[4]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[0]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10796103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When </a:t>
            </a:r>
            <a:r>
              <a:rPr lang="en-US" sz="2400" dirty="0" err="1"/>
              <a:t>i</a:t>
            </a:r>
            <a:r>
              <a:rPr lang="en-US" sz="2400" dirty="0"/>
              <a:t>=0, after j=64 code is 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[78]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[79]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[77]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[76]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[74]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[75]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[73]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[72]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[70]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[71]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[69]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[68]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[66]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[67]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[65]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[64]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16773181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6172200" cy="121456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OK, we've reached the end of our loop, and summed the entire array.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Now it's on to </a:t>
            </a:r>
            <a:r>
              <a:rPr lang="en-US" sz="2400" dirty="0" err="1"/>
              <a:t>i</a:t>
            </a:r>
            <a:r>
              <a:rPr lang="en-US" sz="2400" dirty="0"/>
              <a:t>=1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[78]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[79]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[77]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[76]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[74]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[75]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[73]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[72]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[70]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[71]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[69]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[68]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[66]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[67]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[65]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[64]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11470302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Walk through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54452"/>
            <a:ext cx="5372100" cy="164325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Any predictions for how many cache hits we'll get?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None! All it takes is increasing N by 1 to go from </a:t>
            </a:r>
            <a:r>
              <a:rPr lang="en-US" sz="2000" i="1" dirty="0"/>
              <a:t>everything</a:t>
            </a:r>
            <a:r>
              <a:rPr lang="en-US" sz="2000" dirty="0"/>
              <a:t> hits in the L1 to </a:t>
            </a:r>
            <a:r>
              <a:rPr lang="en-US" sz="2000" i="1" dirty="0"/>
              <a:t>nothing</a:t>
            </a:r>
            <a:r>
              <a:rPr lang="en-US" sz="2000" dirty="0"/>
              <a:t> hits!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633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8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[78]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[79]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6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[77]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[76]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[74]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2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[75]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[73]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[72]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34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[70]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53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[71]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[69]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[68]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58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[66]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[67]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39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[65]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0" y="4157138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[64]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7200" y="4622802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57200" y="509023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2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" y="55559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L1 line 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[30]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90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[31]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266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[29]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04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[28]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1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[26]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42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[27]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91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[25]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572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[24]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5334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[22]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953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[23]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715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[21]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6096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[20]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858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[18]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477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[19]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7239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[17]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7620000" y="463526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[16]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8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[46]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90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[47]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6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[45]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04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[44]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81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[42]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342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[43]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91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[41]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572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[40]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334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[38]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53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[39]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715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[37]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096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[36]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858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[34]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6477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[35]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239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[33]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7620000" y="5100935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[32]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28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[62]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90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[63]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66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[61]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04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[60]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81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[58]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42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[59]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191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[57]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72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[56]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334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[54]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953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[55]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715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[53]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096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lvl="0" algn="ctr"/>
            <a:r>
              <a:rPr lang="en-US" sz="1800" dirty="0">
                <a:solidFill>
                  <a:srgbClr val="000000"/>
                </a:solidFill>
              </a:rPr>
              <a:t>[52]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58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[50]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477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[51]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39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[49]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620000" y="5566599"/>
            <a:ext cx="381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noAutofit/>
          </a:bodyPr>
          <a:lstStyle/>
          <a:p>
            <a:pPr algn="ctr"/>
            <a:r>
              <a:rPr lang="en-US" sz="1800" dirty="0"/>
              <a:t>[48]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909733" y="1676400"/>
            <a:ext cx="3234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</p:spTree>
    <p:extLst>
      <p:ext uri="{BB962C8B-B14F-4D97-AF65-F5344CB8AC3E}">
        <p14:creationId xmlns:p14="http://schemas.microsoft.com/office/powerpoint/2010/main" val="93528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/>
          <p:cNvSpPr>
            <a:spLocks noChangeShapeType="1"/>
          </p:cNvSpPr>
          <p:nvPr/>
        </p:nvSpPr>
        <p:spPr bwMode="auto">
          <a:xfrm>
            <a:off x="563563" y="2792413"/>
            <a:ext cx="7915275" cy="14287"/>
          </a:xfrm>
          <a:prstGeom prst="line">
            <a:avLst/>
          </a:prstGeom>
          <a:noFill/>
          <a:ln w="1143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20725" y="1854200"/>
            <a:ext cx="77406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Helvetica" panose="020B0604020202020204" pitchFamily="34" charset="0"/>
              </a:rPr>
              <a:t>Memory Hierarchy Review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2614613" y="3124200"/>
            <a:ext cx="3481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Appendix B and Chapter 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simpler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33" y="2971800"/>
            <a:ext cx="8077200" cy="838200"/>
          </a:xfrm>
        </p:spPr>
        <p:txBody>
          <a:bodyPr/>
          <a:lstStyle/>
          <a:p>
            <a:r>
              <a:rPr lang="en-US" sz="2400" dirty="0"/>
              <a:t>How does the time to run this code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  <a:p>
            <a:r>
              <a:rPr lang="en-US" sz="2400" dirty="0"/>
              <a:t>How does time/</a:t>
            </a:r>
            <a:r>
              <a:rPr lang="en-US" sz="2400" i="1" dirty="0"/>
              <a:t>N</a:t>
            </a:r>
            <a:r>
              <a:rPr lang="en-US" sz="2400" dirty="0"/>
              <a:t>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133" y="1600200"/>
            <a:ext cx="6358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724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time/N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990600" y="5124510"/>
            <a:ext cx="1371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478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7432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4724400"/>
            <a:ext cx="1371600" cy="4001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510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76800" y="49530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7800" y="47244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770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4770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477000" y="4648200"/>
            <a:ext cx="1371600" cy="4763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431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simpler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433" y="2971800"/>
            <a:ext cx="8077200" cy="838200"/>
          </a:xfrm>
        </p:spPr>
        <p:txBody>
          <a:bodyPr/>
          <a:lstStyle/>
          <a:p>
            <a:r>
              <a:rPr lang="en-US" sz="2400" dirty="0"/>
              <a:t>How does the time to run this code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  <a:p>
            <a:r>
              <a:rPr lang="en-US" sz="2400" dirty="0"/>
              <a:t>How does time/</a:t>
            </a:r>
            <a:r>
              <a:rPr lang="en-US" sz="2400" i="1" dirty="0"/>
              <a:t>N</a:t>
            </a:r>
            <a:r>
              <a:rPr lang="en-US" sz="2400" dirty="0"/>
              <a:t> change as you increase </a:t>
            </a:r>
            <a:r>
              <a:rPr lang="en-US" sz="2400" i="1" dirty="0"/>
              <a:t>N</a:t>
            </a:r>
            <a:r>
              <a:rPr lang="en-US" sz="2400" dirty="0"/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EE194/Comp140 Mark Hempstead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133" y="1600200"/>
            <a:ext cx="6358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&lt;10; ++</a:t>
            </a:r>
            <a:r>
              <a:rPr lang="en-US" sz="2000" dirty="0" err="1"/>
              <a:t>i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sum=0;</a:t>
            </a:r>
          </a:p>
          <a:p>
            <a:pPr lvl="1"/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j=0; j&lt;N; ++j)</a:t>
            </a:r>
          </a:p>
          <a:p>
            <a:pPr lvl="2"/>
            <a:r>
              <a:rPr lang="en-US" sz="2000" dirty="0"/>
              <a:t>sum = sum + </a:t>
            </a:r>
            <a:r>
              <a:rPr lang="en-US" sz="2000" dirty="0" err="1"/>
              <a:t>vec</a:t>
            </a:r>
            <a:r>
              <a:rPr lang="en-US" sz="2000" dirty="0"/>
              <a:t>[j];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267200"/>
            <a:ext cx="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54102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724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time/N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7400" y="5391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990600" y="51054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5400" y="49530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76400" y="47244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05200" y="4067145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Ignore the </a:t>
            </a:r>
            <a:r>
              <a:rPr lang="en-US" sz="2000" dirty="0" err="1"/>
              <a:t>i</a:t>
            </a:r>
            <a:r>
              <a:rPr lang="en-US" sz="2000" dirty="0"/>
              <a:t>=0 loop to keep things simple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29000" y="5486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 is small enough to fit into L1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49600" y="499098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 is small enough to fit into L2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24200" y="4443462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N is small enough to fit into L3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1329267" y="5181600"/>
            <a:ext cx="2192866" cy="843950"/>
          </a:xfrm>
          <a:custGeom>
            <a:avLst/>
            <a:gdLst>
              <a:gd name="connsiteX0" fmla="*/ 2192866 w 2192866"/>
              <a:gd name="connsiteY0" fmla="*/ 533400 h 843950"/>
              <a:gd name="connsiteX1" fmla="*/ 804333 w 2192866"/>
              <a:gd name="connsiteY1" fmla="*/ 821267 h 843950"/>
              <a:gd name="connsiteX2" fmla="*/ 0 w 2192866"/>
              <a:gd name="connsiteY2" fmla="*/ 0 h 84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2866" h="843950">
                <a:moveTo>
                  <a:pt x="2192866" y="533400"/>
                </a:moveTo>
                <a:cubicBezTo>
                  <a:pt x="1681338" y="721783"/>
                  <a:pt x="1169811" y="910167"/>
                  <a:pt x="804333" y="821267"/>
                </a:cubicBezTo>
                <a:cubicBezTo>
                  <a:pt x="438855" y="732367"/>
                  <a:pt x="219427" y="366183"/>
                  <a:pt x="0" y="0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25" idx="1"/>
          </p:cNvCxnSpPr>
          <p:nvPr/>
        </p:nvCxnSpPr>
        <p:spPr>
          <a:xfrm flipH="1" flipV="1">
            <a:off x="1828800" y="4990980"/>
            <a:ext cx="1320800" cy="200055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7" idx="1"/>
          </p:cNvCxnSpPr>
          <p:nvPr/>
        </p:nvCxnSpPr>
        <p:spPr>
          <a:xfrm flipH="1">
            <a:off x="2387600" y="4643517"/>
            <a:ext cx="736600" cy="8797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23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7" grpId="0"/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F158-6FEE-4586-939F-31F1440B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1107-EBFC-456D-A446-DCD14B50B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ran this example for a cache-line size of 64B</a:t>
            </a:r>
          </a:p>
          <a:p>
            <a:r>
              <a:rPr lang="en-US" dirty="0"/>
              <a:t>Would the results change if it were 32B? 16B?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at all</a:t>
            </a:r>
          </a:p>
          <a:p>
            <a:r>
              <a:rPr lang="en-US" dirty="0"/>
              <a:t>What if it were 1B?</a:t>
            </a:r>
          </a:p>
          <a:p>
            <a:pPr lvl="1">
              <a:spcBef>
                <a:spcPts val="0"/>
              </a:spcBef>
            </a:pPr>
            <a:r>
              <a:rPr lang="en-US" dirty="0"/>
              <a:t>Still not</a:t>
            </a:r>
          </a:p>
          <a:p>
            <a:pPr>
              <a:spcBef>
                <a:spcPts val="0"/>
              </a:spcBef>
            </a:pPr>
            <a:r>
              <a:rPr lang="en-US" dirty="0"/>
              <a:t>This is purely because we are streaming data larger than the cache size; it has nothing to do with cache-line size.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140DCB-114C-4B91-BCA8-F2F9D4A8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401276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of the 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Streaming data is bad for little caches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Either data fits (and the cache works perfectly)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Or it doesn't (and the cache is completely useless)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6090089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Dell24: one CPU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3886200"/>
          </a:xfrm>
        </p:spPr>
        <p:txBody>
          <a:bodyPr/>
          <a:lstStyle/>
          <a:p>
            <a:r>
              <a:rPr lang="en-US" dirty="0"/>
              <a:t>One CPU:</a:t>
            </a:r>
          </a:p>
          <a:p>
            <a:pPr lvl="1">
              <a:spcBef>
                <a:spcPts val="0"/>
              </a:spcBef>
            </a:pPr>
            <a:r>
              <a:rPr lang="en-US" dirty="0"/>
              <a:t>Eight two-threaded cores (this will make more sense when we talk about SMT)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Each core has two 16KB L1 caches (one for each thread!) </a:t>
            </a:r>
          </a:p>
          <a:p>
            <a:pPr lvl="1">
              <a:spcBef>
                <a:spcPts val="0"/>
              </a:spcBef>
            </a:pPr>
            <a:r>
              <a:rPr lang="en-US" dirty="0"/>
              <a:t>6MB of L3 cache, 2MB L2 cache</a:t>
            </a:r>
          </a:p>
          <a:p>
            <a:r>
              <a:rPr lang="en-US" dirty="0"/>
              <a:t>On multiple-CPU systems, each one is called a </a:t>
            </a:r>
            <a:r>
              <a:rPr lang="en-US" i="1" dirty="0"/>
              <a:t>socket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Dell24 is an 8-socket system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dirty="0"/>
              <a:t>100GB main memory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9290023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/>
          <p:nvPr/>
        </p:nvCxnSpPr>
        <p:spPr>
          <a:xfrm>
            <a:off x="3581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91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19812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Dell24: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655803"/>
            <a:ext cx="7010400" cy="685800"/>
          </a:xfrm>
        </p:spPr>
        <p:txBody>
          <a:bodyPr/>
          <a:lstStyle/>
          <a:p>
            <a:r>
              <a:rPr lang="en-US" sz="2400" dirty="0"/>
              <a:t>Each chip has its own local DRAM</a:t>
            </a:r>
          </a:p>
          <a:p>
            <a:r>
              <a:rPr lang="en-US" sz="2400" dirty="0"/>
              <a:t>Sockets talk to each other with a proprietary protocol (AMD is </a:t>
            </a:r>
            <a:r>
              <a:rPr lang="en-US" sz="2400" dirty="0" err="1"/>
              <a:t>Hypertransport</a:t>
            </a:r>
            <a:r>
              <a:rPr lang="en-US" sz="24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I've drawn a cube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43000" y="1676400"/>
            <a:ext cx="1181100" cy="1147465"/>
            <a:chOff x="571500" y="2133600"/>
            <a:chExt cx="1181100" cy="1147465"/>
          </a:xfrm>
        </p:grpSpPr>
        <p:sp>
          <p:nvSpPr>
            <p:cNvPr id="5" name="TextBox 4"/>
            <p:cNvSpPr txBox="1"/>
            <p:nvPr/>
          </p:nvSpPr>
          <p:spPr>
            <a:xfrm>
              <a:off x="571500" y="28194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" y="21336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71800" y="1676400"/>
            <a:ext cx="1181100" cy="1147465"/>
            <a:chOff x="2705100" y="2286000"/>
            <a:chExt cx="1181100" cy="1147465"/>
          </a:xfrm>
        </p:grpSpPr>
        <p:sp>
          <p:nvSpPr>
            <p:cNvPr id="11" name="TextBox 10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76800" y="1676400"/>
            <a:ext cx="1181100" cy="1147465"/>
            <a:chOff x="2705100" y="2286000"/>
            <a:chExt cx="1181100" cy="1147465"/>
          </a:xfrm>
        </p:grpSpPr>
        <p:sp>
          <p:nvSpPr>
            <p:cNvPr id="17" name="TextBox 16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62750" y="1676400"/>
            <a:ext cx="1181100" cy="1147465"/>
            <a:chOff x="2705100" y="2286000"/>
            <a:chExt cx="1181100" cy="1147465"/>
          </a:xfrm>
        </p:grpSpPr>
        <p:sp>
          <p:nvSpPr>
            <p:cNvPr id="21" name="TextBox 20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3424535"/>
            <a:ext cx="1181100" cy="1147465"/>
            <a:chOff x="1295400" y="3881735"/>
            <a:chExt cx="1181100" cy="1147465"/>
          </a:xfrm>
        </p:grpSpPr>
        <p:sp>
          <p:nvSpPr>
            <p:cNvPr id="41" name="TextBox 40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CPU4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71800" y="3424535"/>
            <a:ext cx="1181100" cy="1147465"/>
            <a:chOff x="1295400" y="3881735"/>
            <a:chExt cx="1181100" cy="1147465"/>
          </a:xfrm>
        </p:grpSpPr>
        <p:sp>
          <p:nvSpPr>
            <p:cNvPr id="46" name="TextBox 45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CPU5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876800" y="3424535"/>
            <a:ext cx="1181100" cy="1147465"/>
            <a:chOff x="1295400" y="3881735"/>
            <a:chExt cx="1181100" cy="1147465"/>
          </a:xfrm>
        </p:grpSpPr>
        <p:sp>
          <p:nvSpPr>
            <p:cNvPr id="50" name="TextBox 49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CPU6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62750" y="3424535"/>
            <a:ext cx="1181100" cy="1147465"/>
            <a:chOff x="1295400" y="3881735"/>
            <a:chExt cx="1181100" cy="1147465"/>
          </a:xfrm>
        </p:grpSpPr>
        <p:sp>
          <p:nvSpPr>
            <p:cNvPr id="54" name="TextBox 53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CPU7</a:t>
              </a:r>
            </a:p>
          </p:txBody>
        </p:sp>
      </p:grpSp>
      <p:cxnSp>
        <p:nvCxnSpPr>
          <p:cNvPr id="57" name="Straight Connector 56"/>
          <p:cNvCxnSpPr>
            <a:stCxn id="5" idx="3"/>
            <a:endCxn id="11" idx="1"/>
          </p:cNvCxnSpPr>
          <p:nvPr/>
        </p:nvCxnSpPr>
        <p:spPr>
          <a:xfrm>
            <a:off x="2286000" y="259303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2" idx="3"/>
            <a:endCxn id="47" idx="1"/>
          </p:cNvCxnSpPr>
          <p:nvPr/>
        </p:nvCxnSpPr>
        <p:spPr>
          <a:xfrm>
            <a:off x="2324100" y="3655368"/>
            <a:ext cx="647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7" idx="3"/>
            <a:endCxn id="21" idx="1"/>
          </p:cNvCxnSpPr>
          <p:nvPr/>
        </p:nvCxnSpPr>
        <p:spPr>
          <a:xfrm>
            <a:off x="6019800" y="2593033"/>
            <a:ext cx="742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1" idx="3"/>
            <a:endCxn id="55" idx="1"/>
          </p:cNvCxnSpPr>
          <p:nvPr/>
        </p:nvCxnSpPr>
        <p:spPr>
          <a:xfrm>
            <a:off x="6057900" y="3655368"/>
            <a:ext cx="704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: Shape 81"/>
          <p:cNvSpPr/>
          <p:nvPr/>
        </p:nvSpPr>
        <p:spPr>
          <a:xfrm>
            <a:off x="2286000" y="2819400"/>
            <a:ext cx="2607733" cy="237073"/>
          </a:xfrm>
          <a:custGeom>
            <a:avLst/>
            <a:gdLst>
              <a:gd name="connsiteX0" fmla="*/ 0 w 2607733"/>
              <a:gd name="connsiteY0" fmla="*/ 0 h 237073"/>
              <a:gd name="connsiteX1" fmla="*/ 1447800 w 2607733"/>
              <a:gd name="connsiteY1" fmla="*/ 237067 h 237073"/>
              <a:gd name="connsiteX2" fmla="*/ 2607733 w 2607733"/>
              <a:gd name="connsiteY2" fmla="*/ 8467 h 237073"/>
              <a:gd name="connsiteX3" fmla="*/ 2607733 w 2607733"/>
              <a:gd name="connsiteY3" fmla="*/ 8467 h 237073"/>
              <a:gd name="connsiteX4" fmla="*/ 2607733 w 2607733"/>
              <a:gd name="connsiteY4" fmla="*/ 8467 h 23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7733" h="237073">
                <a:moveTo>
                  <a:pt x="0" y="0"/>
                </a:moveTo>
                <a:cubicBezTo>
                  <a:pt x="506589" y="117828"/>
                  <a:pt x="1013178" y="235656"/>
                  <a:pt x="1447800" y="237067"/>
                </a:cubicBezTo>
                <a:cubicBezTo>
                  <a:pt x="1882422" y="238478"/>
                  <a:pt x="2607733" y="8467"/>
                  <a:pt x="2607733" y="8467"/>
                </a:cubicBezTo>
                <a:lnTo>
                  <a:pt x="2607733" y="8467"/>
                </a:lnTo>
                <a:lnTo>
                  <a:pt x="2607733" y="846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/>
          <p:cNvSpPr/>
          <p:nvPr/>
        </p:nvSpPr>
        <p:spPr>
          <a:xfrm>
            <a:off x="2311400" y="3869267"/>
            <a:ext cx="2599267" cy="127441"/>
          </a:xfrm>
          <a:custGeom>
            <a:avLst/>
            <a:gdLst>
              <a:gd name="connsiteX0" fmla="*/ 0 w 2599267"/>
              <a:gd name="connsiteY0" fmla="*/ 33866 h 127441"/>
              <a:gd name="connsiteX1" fmla="*/ 1727200 w 2599267"/>
              <a:gd name="connsiteY1" fmla="*/ 127000 h 127441"/>
              <a:gd name="connsiteX2" fmla="*/ 2599267 w 2599267"/>
              <a:gd name="connsiteY2" fmla="*/ 0 h 1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9267" h="127441">
                <a:moveTo>
                  <a:pt x="0" y="33866"/>
                </a:moveTo>
                <a:cubicBezTo>
                  <a:pt x="646994" y="83255"/>
                  <a:pt x="1293989" y="132644"/>
                  <a:pt x="1727200" y="127000"/>
                </a:cubicBezTo>
                <a:cubicBezTo>
                  <a:pt x="2160411" y="121356"/>
                  <a:pt x="2379839" y="60678"/>
                  <a:pt x="259926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/>
          <p:cNvSpPr/>
          <p:nvPr/>
        </p:nvSpPr>
        <p:spPr>
          <a:xfrm>
            <a:off x="4174067" y="3860800"/>
            <a:ext cx="2584398" cy="187222"/>
          </a:xfrm>
          <a:custGeom>
            <a:avLst/>
            <a:gdLst>
              <a:gd name="connsiteX0" fmla="*/ 0 w 2584398"/>
              <a:gd name="connsiteY0" fmla="*/ 59267 h 187222"/>
              <a:gd name="connsiteX1" fmla="*/ 2167466 w 2584398"/>
              <a:gd name="connsiteY1" fmla="*/ 186267 h 187222"/>
              <a:gd name="connsiteX2" fmla="*/ 2582333 w 2584398"/>
              <a:gd name="connsiteY2" fmla="*/ 0 h 18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4398" h="187222">
                <a:moveTo>
                  <a:pt x="0" y="59267"/>
                </a:moveTo>
                <a:cubicBezTo>
                  <a:pt x="868538" y="127706"/>
                  <a:pt x="1737077" y="196145"/>
                  <a:pt x="2167466" y="186267"/>
                </a:cubicBezTo>
                <a:cubicBezTo>
                  <a:pt x="2597855" y="176389"/>
                  <a:pt x="2590094" y="88194"/>
                  <a:pt x="258233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/>
          <p:cNvSpPr/>
          <p:nvPr/>
        </p:nvSpPr>
        <p:spPr>
          <a:xfrm>
            <a:off x="4174066" y="2819400"/>
            <a:ext cx="2584398" cy="187222"/>
          </a:xfrm>
          <a:custGeom>
            <a:avLst/>
            <a:gdLst>
              <a:gd name="connsiteX0" fmla="*/ 0 w 2584398"/>
              <a:gd name="connsiteY0" fmla="*/ 59267 h 187222"/>
              <a:gd name="connsiteX1" fmla="*/ 2167466 w 2584398"/>
              <a:gd name="connsiteY1" fmla="*/ 186267 h 187222"/>
              <a:gd name="connsiteX2" fmla="*/ 2582333 w 2584398"/>
              <a:gd name="connsiteY2" fmla="*/ 0 h 18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4398" h="187222">
                <a:moveTo>
                  <a:pt x="0" y="59267"/>
                </a:moveTo>
                <a:cubicBezTo>
                  <a:pt x="868538" y="127706"/>
                  <a:pt x="1737077" y="196145"/>
                  <a:pt x="2167466" y="186267"/>
                </a:cubicBezTo>
                <a:cubicBezTo>
                  <a:pt x="2597855" y="176389"/>
                  <a:pt x="2590094" y="88194"/>
                  <a:pt x="258233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/>
          <p:nvPr/>
        </p:nvCxnSpPr>
        <p:spPr>
          <a:xfrm>
            <a:off x="3581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91400" y="20574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676400" y="1981200"/>
            <a:ext cx="0" cy="22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Dell24: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24400"/>
            <a:ext cx="9067800" cy="1447800"/>
          </a:xfrm>
        </p:spPr>
        <p:txBody>
          <a:bodyPr/>
          <a:lstStyle/>
          <a:p>
            <a:r>
              <a:rPr lang="en-US" sz="2000" dirty="0"/>
              <a:t>What happens when one core wants to access memory that lives on another socket?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It must travel over the links</a:t>
            </a:r>
          </a:p>
          <a:p>
            <a:r>
              <a:rPr lang="en-US" sz="2000" dirty="0"/>
              <a:t>For a thread that lives on, </a:t>
            </a:r>
            <a:r>
              <a:rPr lang="en-US" sz="2000" dirty="0" err="1"/>
              <a:t>eg</a:t>
            </a:r>
            <a:r>
              <a:rPr lang="en-US" sz="2000" dirty="0"/>
              <a:t>., a core in CPU0, is all memory equally fast to access?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Not even close. This is called a </a:t>
            </a:r>
            <a:r>
              <a:rPr lang="en-US" sz="1600" i="1" dirty="0"/>
              <a:t>Non-Uniform-Memory-Access </a:t>
            </a:r>
            <a:r>
              <a:rPr lang="en-US" sz="1600" dirty="0"/>
              <a:t>(NUMA)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143000" y="1676400"/>
            <a:ext cx="1181100" cy="1147465"/>
            <a:chOff x="571500" y="2133600"/>
            <a:chExt cx="1181100" cy="1147465"/>
          </a:xfrm>
        </p:grpSpPr>
        <p:sp>
          <p:nvSpPr>
            <p:cNvPr id="5" name="TextBox 4"/>
            <p:cNvSpPr txBox="1"/>
            <p:nvPr/>
          </p:nvSpPr>
          <p:spPr>
            <a:xfrm>
              <a:off x="571500" y="28194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1500" y="21336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971800" y="1676400"/>
            <a:ext cx="1181100" cy="1147465"/>
            <a:chOff x="2705100" y="2286000"/>
            <a:chExt cx="1181100" cy="1147465"/>
          </a:xfrm>
        </p:grpSpPr>
        <p:sp>
          <p:nvSpPr>
            <p:cNvPr id="11" name="TextBox 10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876800" y="1676400"/>
            <a:ext cx="1181100" cy="1147465"/>
            <a:chOff x="2705100" y="2286000"/>
            <a:chExt cx="1181100" cy="1147465"/>
          </a:xfrm>
        </p:grpSpPr>
        <p:sp>
          <p:nvSpPr>
            <p:cNvPr id="17" name="TextBox 16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62750" y="1676400"/>
            <a:ext cx="1181100" cy="1147465"/>
            <a:chOff x="2705100" y="2286000"/>
            <a:chExt cx="1181100" cy="1147465"/>
          </a:xfrm>
        </p:grpSpPr>
        <p:sp>
          <p:nvSpPr>
            <p:cNvPr id="21" name="TextBox 20"/>
            <p:cNvSpPr txBox="1"/>
            <p:nvPr/>
          </p:nvSpPr>
          <p:spPr>
            <a:xfrm>
              <a:off x="2705100" y="2971800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05100" y="2286000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43000" y="3424535"/>
            <a:ext cx="1181100" cy="1147465"/>
            <a:chOff x="1295400" y="3881735"/>
            <a:chExt cx="1181100" cy="1147465"/>
          </a:xfrm>
        </p:grpSpPr>
        <p:sp>
          <p:nvSpPr>
            <p:cNvPr id="41" name="TextBox 40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CPU4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71800" y="3424535"/>
            <a:ext cx="1181100" cy="1147465"/>
            <a:chOff x="1295400" y="3881735"/>
            <a:chExt cx="1181100" cy="1147465"/>
          </a:xfrm>
        </p:grpSpPr>
        <p:sp>
          <p:nvSpPr>
            <p:cNvPr id="46" name="TextBox 45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CPU5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876800" y="3424535"/>
            <a:ext cx="1181100" cy="1147465"/>
            <a:chOff x="1295400" y="3881735"/>
            <a:chExt cx="1181100" cy="1147465"/>
          </a:xfrm>
        </p:grpSpPr>
        <p:sp>
          <p:nvSpPr>
            <p:cNvPr id="50" name="TextBox 49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CPU6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6762750" y="3424535"/>
            <a:ext cx="1181100" cy="1147465"/>
            <a:chOff x="1295400" y="3881735"/>
            <a:chExt cx="1181100" cy="1147465"/>
          </a:xfrm>
        </p:grpSpPr>
        <p:sp>
          <p:nvSpPr>
            <p:cNvPr id="54" name="TextBox 53"/>
            <p:cNvSpPr txBox="1"/>
            <p:nvPr/>
          </p:nvSpPr>
          <p:spPr>
            <a:xfrm>
              <a:off x="1295400" y="4567535"/>
              <a:ext cx="11430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DRAM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95400" y="3881735"/>
              <a:ext cx="1181100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CPU7</a:t>
              </a:r>
            </a:p>
          </p:txBody>
        </p:sp>
      </p:grpSp>
      <p:cxnSp>
        <p:nvCxnSpPr>
          <p:cNvPr id="57" name="Straight Connector 56"/>
          <p:cNvCxnSpPr>
            <a:stCxn id="5" idx="3"/>
            <a:endCxn id="11" idx="1"/>
          </p:cNvCxnSpPr>
          <p:nvPr/>
        </p:nvCxnSpPr>
        <p:spPr>
          <a:xfrm>
            <a:off x="2286000" y="259303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2" idx="3"/>
            <a:endCxn id="47" idx="1"/>
          </p:cNvCxnSpPr>
          <p:nvPr/>
        </p:nvCxnSpPr>
        <p:spPr>
          <a:xfrm>
            <a:off x="2324100" y="3655368"/>
            <a:ext cx="6477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7" idx="3"/>
            <a:endCxn id="21" idx="1"/>
          </p:cNvCxnSpPr>
          <p:nvPr/>
        </p:nvCxnSpPr>
        <p:spPr>
          <a:xfrm>
            <a:off x="6019800" y="2593033"/>
            <a:ext cx="742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51" idx="3"/>
            <a:endCxn id="55" idx="1"/>
          </p:cNvCxnSpPr>
          <p:nvPr/>
        </p:nvCxnSpPr>
        <p:spPr>
          <a:xfrm>
            <a:off x="6057900" y="3655368"/>
            <a:ext cx="704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: Shape 81"/>
          <p:cNvSpPr/>
          <p:nvPr/>
        </p:nvSpPr>
        <p:spPr>
          <a:xfrm>
            <a:off x="2286000" y="2819400"/>
            <a:ext cx="2607733" cy="237073"/>
          </a:xfrm>
          <a:custGeom>
            <a:avLst/>
            <a:gdLst>
              <a:gd name="connsiteX0" fmla="*/ 0 w 2607733"/>
              <a:gd name="connsiteY0" fmla="*/ 0 h 237073"/>
              <a:gd name="connsiteX1" fmla="*/ 1447800 w 2607733"/>
              <a:gd name="connsiteY1" fmla="*/ 237067 h 237073"/>
              <a:gd name="connsiteX2" fmla="*/ 2607733 w 2607733"/>
              <a:gd name="connsiteY2" fmla="*/ 8467 h 237073"/>
              <a:gd name="connsiteX3" fmla="*/ 2607733 w 2607733"/>
              <a:gd name="connsiteY3" fmla="*/ 8467 h 237073"/>
              <a:gd name="connsiteX4" fmla="*/ 2607733 w 2607733"/>
              <a:gd name="connsiteY4" fmla="*/ 8467 h 237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7733" h="237073">
                <a:moveTo>
                  <a:pt x="0" y="0"/>
                </a:moveTo>
                <a:cubicBezTo>
                  <a:pt x="506589" y="117828"/>
                  <a:pt x="1013178" y="235656"/>
                  <a:pt x="1447800" y="237067"/>
                </a:cubicBezTo>
                <a:cubicBezTo>
                  <a:pt x="1882422" y="238478"/>
                  <a:pt x="2607733" y="8467"/>
                  <a:pt x="2607733" y="8467"/>
                </a:cubicBezTo>
                <a:lnTo>
                  <a:pt x="2607733" y="8467"/>
                </a:lnTo>
                <a:lnTo>
                  <a:pt x="2607733" y="8467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/>
          <p:cNvSpPr/>
          <p:nvPr/>
        </p:nvSpPr>
        <p:spPr>
          <a:xfrm>
            <a:off x="2311400" y="3869267"/>
            <a:ext cx="2599267" cy="127441"/>
          </a:xfrm>
          <a:custGeom>
            <a:avLst/>
            <a:gdLst>
              <a:gd name="connsiteX0" fmla="*/ 0 w 2599267"/>
              <a:gd name="connsiteY0" fmla="*/ 33866 h 127441"/>
              <a:gd name="connsiteX1" fmla="*/ 1727200 w 2599267"/>
              <a:gd name="connsiteY1" fmla="*/ 127000 h 127441"/>
              <a:gd name="connsiteX2" fmla="*/ 2599267 w 2599267"/>
              <a:gd name="connsiteY2" fmla="*/ 0 h 1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9267" h="127441">
                <a:moveTo>
                  <a:pt x="0" y="33866"/>
                </a:moveTo>
                <a:cubicBezTo>
                  <a:pt x="646994" y="83255"/>
                  <a:pt x="1293989" y="132644"/>
                  <a:pt x="1727200" y="127000"/>
                </a:cubicBezTo>
                <a:cubicBezTo>
                  <a:pt x="2160411" y="121356"/>
                  <a:pt x="2379839" y="60678"/>
                  <a:pt x="2599267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: Shape 84"/>
          <p:cNvSpPr/>
          <p:nvPr/>
        </p:nvSpPr>
        <p:spPr>
          <a:xfrm>
            <a:off x="4174067" y="3860800"/>
            <a:ext cx="2584398" cy="187222"/>
          </a:xfrm>
          <a:custGeom>
            <a:avLst/>
            <a:gdLst>
              <a:gd name="connsiteX0" fmla="*/ 0 w 2584398"/>
              <a:gd name="connsiteY0" fmla="*/ 59267 h 187222"/>
              <a:gd name="connsiteX1" fmla="*/ 2167466 w 2584398"/>
              <a:gd name="connsiteY1" fmla="*/ 186267 h 187222"/>
              <a:gd name="connsiteX2" fmla="*/ 2582333 w 2584398"/>
              <a:gd name="connsiteY2" fmla="*/ 0 h 18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4398" h="187222">
                <a:moveTo>
                  <a:pt x="0" y="59267"/>
                </a:moveTo>
                <a:cubicBezTo>
                  <a:pt x="868538" y="127706"/>
                  <a:pt x="1737077" y="196145"/>
                  <a:pt x="2167466" y="186267"/>
                </a:cubicBezTo>
                <a:cubicBezTo>
                  <a:pt x="2597855" y="176389"/>
                  <a:pt x="2590094" y="88194"/>
                  <a:pt x="258233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/>
          <p:cNvSpPr/>
          <p:nvPr/>
        </p:nvSpPr>
        <p:spPr>
          <a:xfrm>
            <a:off x="4174066" y="2819400"/>
            <a:ext cx="2584398" cy="187222"/>
          </a:xfrm>
          <a:custGeom>
            <a:avLst/>
            <a:gdLst>
              <a:gd name="connsiteX0" fmla="*/ 0 w 2584398"/>
              <a:gd name="connsiteY0" fmla="*/ 59267 h 187222"/>
              <a:gd name="connsiteX1" fmla="*/ 2167466 w 2584398"/>
              <a:gd name="connsiteY1" fmla="*/ 186267 h 187222"/>
              <a:gd name="connsiteX2" fmla="*/ 2582333 w 2584398"/>
              <a:gd name="connsiteY2" fmla="*/ 0 h 18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4398" h="187222">
                <a:moveTo>
                  <a:pt x="0" y="59267"/>
                </a:moveTo>
                <a:cubicBezTo>
                  <a:pt x="868538" y="127706"/>
                  <a:pt x="1737077" y="196145"/>
                  <a:pt x="2167466" y="186267"/>
                </a:cubicBezTo>
                <a:cubicBezTo>
                  <a:pt x="2597855" y="176389"/>
                  <a:pt x="2590094" y="88194"/>
                  <a:pt x="2582333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1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NUMA and the O/S.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dirty="0"/>
              <a:t>Different cores have different-length paths to different DRAMs</a:t>
            </a:r>
          </a:p>
          <a:p>
            <a:r>
              <a:rPr lang="en-US" dirty="0"/>
              <a:t>So how does the O/S know which core to assign each thread to?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Based on future memory accesses? No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Based on past memory accesses? This only works well if we have temporal locality.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actuality, I don't believe does much of either; it mostly tries to load balance, and lets caches handle the rest.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Plus, there is the mapping of virtual pages to physical pages, and interleaving to deal with.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8329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NUMA and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r>
              <a:rPr lang="en-US" dirty="0"/>
              <a:t>How do you write code to deal with NUMA?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C++ threads doesn't let you assign threads to cores.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 if you could, virtual memory gets in the way (each time you run a program, the virtual-to-physical mapping may be different).</a:t>
            </a:r>
          </a:p>
          <a:p>
            <a:pPr>
              <a:spcBef>
                <a:spcPts val="0"/>
              </a:spcBef>
            </a:pPr>
            <a:r>
              <a:rPr lang="en-US" dirty="0"/>
              <a:t>Interleaving.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 interleaves DRAM banks in physical memory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O/S interleaves pages in the virtual-to-physical mapping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You can reverse-engineer both of these, and it may not be too hard; but I don't know how.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106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dirty="0"/>
              <a:t>Streaming rate from a core's L1 to the core is very reliable</a:t>
            </a:r>
          </a:p>
          <a:p>
            <a:r>
              <a:rPr lang="en-US" dirty="0"/>
              <a:t>The L3 is shared by many cores; its streaming rate depends on other traffic, but is still reasonably reliable</a:t>
            </a:r>
          </a:p>
          <a:p>
            <a:r>
              <a:rPr lang="en-US" dirty="0"/>
              <a:t>Streaming rate from DRAM is hard to predict</a:t>
            </a:r>
          </a:p>
          <a:p>
            <a:r>
              <a:rPr lang="en-US" dirty="0"/>
              <a:t>The further you go from the cores, the harder it is to predict runtime.</a:t>
            </a:r>
          </a:p>
          <a:p>
            <a:r>
              <a:rPr lang="en-US" dirty="0"/>
              <a:t>Moral: Be Smart, and do lots of computes on small pieces of a big dataset.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309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1701800" y="3568700"/>
            <a:ext cx="5275263" cy="0"/>
          </a:xfrm>
          <a:prstGeom prst="line">
            <a:avLst/>
          </a:prstGeom>
          <a:noFill/>
          <a:ln w="9525">
            <a:solidFill>
              <a:srgbClr val="2857EB">
                <a:alpha val="31764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01800" y="4533900"/>
            <a:ext cx="5275263" cy="0"/>
          </a:xfrm>
          <a:prstGeom prst="line">
            <a:avLst/>
          </a:prstGeom>
          <a:noFill/>
          <a:ln w="9525">
            <a:solidFill>
              <a:srgbClr val="2857EB">
                <a:alpha val="31764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1701800" y="2654300"/>
            <a:ext cx="5275263" cy="0"/>
          </a:xfrm>
          <a:prstGeom prst="line">
            <a:avLst/>
          </a:prstGeom>
          <a:noFill/>
          <a:ln w="9525">
            <a:solidFill>
              <a:srgbClr val="2857EB">
                <a:alpha val="31764"/>
              </a:srgb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469900"/>
          </a:xfrm>
          <a:noFill/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altLang="en-US"/>
              <a:t>Since 1980, CPU has outpaced DRAM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200900" y="2047875"/>
            <a:ext cx="2057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DD0805"/>
                </a:solidFill>
                <a:latin typeface="Helvetica" panose="020B0604020202020204" pitchFamily="34" charset="0"/>
              </a:rPr>
              <a:t>CPU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DD0805"/>
                </a:solidFill>
                <a:latin typeface="Helvetica" panose="020B0604020202020204" pitchFamily="34" charset="0"/>
              </a:rPr>
              <a:t>60% per yr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DD0805"/>
                </a:solidFill>
                <a:latin typeface="Helvetica" panose="020B0604020202020204" pitchFamily="34" charset="0"/>
              </a:rPr>
              <a:t>2X in 1.5 yrs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204075" y="4371975"/>
            <a:ext cx="18891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8011"/>
                </a:solidFill>
                <a:latin typeface="Helvetica" panose="020B0604020202020204" pitchFamily="34" charset="0"/>
              </a:rPr>
              <a:t>DRAM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8011"/>
                </a:solidFill>
                <a:latin typeface="Helvetica" panose="020B0604020202020204" pitchFamily="34" charset="0"/>
              </a:rPr>
              <a:t>9% per yr</a:t>
            </a:r>
          </a:p>
          <a:p>
            <a:pPr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8011"/>
                </a:solidFill>
                <a:latin typeface="Helvetica" panose="020B0604020202020204" pitchFamily="34" charset="0"/>
              </a:rPr>
              <a:t>2X in 10 yrs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3835400" y="4521200"/>
            <a:ext cx="127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359400" y="3556000"/>
            <a:ext cx="127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6807200" y="2590800"/>
            <a:ext cx="127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rot="10800000" flipH="1">
            <a:off x="1466850" y="2584450"/>
            <a:ext cx="12700" cy="292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1435100" y="5499100"/>
            <a:ext cx="635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1473200" y="5499100"/>
            <a:ext cx="53594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rot="10800000" flipH="1">
            <a:off x="14668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 rot="10800000" flipH="1">
            <a:off x="17335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 rot="10800000" flipH="1">
            <a:off x="20129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 rot="10800000" flipH="1">
            <a:off x="22796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rot="10800000" flipH="1">
            <a:off x="25463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 rot="10800000" flipH="1">
            <a:off x="28130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3079750" y="54451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 rot="10800000" flipH="1">
            <a:off x="33464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 rot="10800000" flipH="1">
            <a:off x="36131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 rot="10800000" flipH="1">
            <a:off x="38925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 rot="10800000" flipH="1">
            <a:off x="41592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 rot="10800000" flipH="1">
            <a:off x="44259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 rot="10800000" flipH="1">
            <a:off x="46926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rot="10800000" flipH="1">
            <a:off x="49593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rot="10800000" flipH="1">
            <a:off x="52260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rot="10800000" flipH="1">
            <a:off x="54927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 rot="10800000" flipH="1">
            <a:off x="57721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rot="10800000" flipH="1">
            <a:off x="60388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Line 32"/>
          <p:cNvSpPr>
            <a:spLocks noChangeShapeType="1"/>
          </p:cNvSpPr>
          <p:nvPr/>
        </p:nvSpPr>
        <p:spPr bwMode="auto">
          <a:xfrm rot="10800000" flipH="1">
            <a:off x="63055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 rot="10800000" flipH="1">
            <a:off x="65722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 rot="10800000" flipH="1">
            <a:off x="6838950" y="5457825"/>
            <a:ext cx="12700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Freeform 35"/>
          <p:cNvSpPr>
            <a:spLocks/>
          </p:cNvSpPr>
          <p:nvPr/>
        </p:nvSpPr>
        <p:spPr bwMode="auto">
          <a:xfrm>
            <a:off x="1465263" y="2616200"/>
            <a:ext cx="5373687" cy="2882900"/>
          </a:xfrm>
          <a:custGeom>
            <a:avLst/>
            <a:gdLst>
              <a:gd name="T0" fmla="*/ 0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0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000"/>
              <a:gd name="T64" fmla="*/ 0 h 10000"/>
              <a:gd name="T65" fmla="*/ 10000 w 10000"/>
              <a:gd name="T66" fmla="*/ 10000 h 100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000" h="10000">
                <a:moveTo>
                  <a:pt x="0" y="10000"/>
                </a:moveTo>
                <a:lnTo>
                  <a:pt x="496" y="9647"/>
                </a:lnTo>
                <a:lnTo>
                  <a:pt x="1016" y="9339"/>
                </a:lnTo>
                <a:lnTo>
                  <a:pt x="1513" y="9030"/>
                </a:lnTo>
                <a:lnTo>
                  <a:pt x="2009" y="8678"/>
                </a:lnTo>
                <a:lnTo>
                  <a:pt x="2505" y="8370"/>
                </a:lnTo>
                <a:lnTo>
                  <a:pt x="3002" y="8017"/>
                </a:lnTo>
                <a:lnTo>
                  <a:pt x="3498" y="7709"/>
                </a:lnTo>
                <a:lnTo>
                  <a:pt x="3995" y="7136"/>
                </a:lnTo>
                <a:lnTo>
                  <a:pt x="4515" y="6519"/>
                </a:lnTo>
                <a:lnTo>
                  <a:pt x="5011" y="5947"/>
                </a:lnTo>
                <a:lnTo>
                  <a:pt x="5508" y="5330"/>
                </a:lnTo>
                <a:lnTo>
                  <a:pt x="6004" y="4757"/>
                </a:lnTo>
                <a:lnTo>
                  <a:pt x="6501" y="4140"/>
                </a:lnTo>
                <a:lnTo>
                  <a:pt x="6997" y="3568"/>
                </a:lnTo>
                <a:lnTo>
                  <a:pt x="7494" y="2951"/>
                </a:lnTo>
                <a:lnTo>
                  <a:pt x="8014" y="2378"/>
                </a:lnTo>
                <a:lnTo>
                  <a:pt x="8510" y="1806"/>
                </a:lnTo>
                <a:lnTo>
                  <a:pt x="9007" y="1189"/>
                </a:lnTo>
                <a:lnTo>
                  <a:pt x="9503" y="616"/>
                </a:lnTo>
                <a:lnTo>
                  <a:pt x="100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Freeform 36"/>
          <p:cNvSpPr>
            <a:spLocks/>
          </p:cNvSpPr>
          <p:nvPr/>
        </p:nvSpPr>
        <p:spPr bwMode="auto">
          <a:xfrm>
            <a:off x="1465263" y="4927600"/>
            <a:ext cx="5373687" cy="571500"/>
          </a:xfrm>
          <a:custGeom>
            <a:avLst/>
            <a:gdLst>
              <a:gd name="T0" fmla="*/ 0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2147483646 w 10000"/>
              <a:gd name="T7" fmla="*/ 2147483646 h 10000"/>
              <a:gd name="T8" fmla="*/ 2147483646 w 10000"/>
              <a:gd name="T9" fmla="*/ 2147483646 h 10000"/>
              <a:gd name="T10" fmla="*/ 2147483646 w 10000"/>
              <a:gd name="T11" fmla="*/ 2147483646 h 10000"/>
              <a:gd name="T12" fmla="*/ 2147483646 w 10000"/>
              <a:gd name="T13" fmla="*/ 2147483646 h 10000"/>
              <a:gd name="T14" fmla="*/ 2147483646 w 10000"/>
              <a:gd name="T15" fmla="*/ 2147483646 h 10000"/>
              <a:gd name="T16" fmla="*/ 2147483646 w 10000"/>
              <a:gd name="T17" fmla="*/ 2147483646 h 10000"/>
              <a:gd name="T18" fmla="*/ 2147483646 w 10000"/>
              <a:gd name="T19" fmla="*/ 2147483646 h 10000"/>
              <a:gd name="T20" fmla="*/ 2147483646 w 10000"/>
              <a:gd name="T21" fmla="*/ 2147483646 h 10000"/>
              <a:gd name="T22" fmla="*/ 2147483646 w 10000"/>
              <a:gd name="T23" fmla="*/ 2147483646 h 10000"/>
              <a:gd name="T24" fmla="*/ 2147483646 w 10000"/>
              <a:gd name="T25" fmla="*/ 2147483646 h 10000"/>
              <a:gd name="T26" fmla="*/ 2147483646 w 10000"/>
              <a:gd name="T27" fmla="*/ 2147483646 h 10000"/>
              <a:gd name="T28" fmla="*/ 2147483646 w 10000"/>
              <a:gd name="T29" fmla="*/ 2147483646 h 10000"/>
              <a:gd name="T30" fmla="*/ 2147483646 w 10000"/>
              <a:gd name="T31" fmla="*/ 2147483646 h 10000"/>
              <a:gd name="T32" fmla="*/ 2147483646 w 10000"/>
              <a:gd name="T33" fmla="*/ 2147483646 h 10000"/>
              <a:gd name="T34" fmla="*/ 2147483646 w 10000"/>
              <a:gd name="T35" fmla="*/ 2147483646 h 10000"/>
              <a:gd name="T36" fmla="*/ 2147483646 w 10000"/>
              <a:gd name="T37" fmla="*/ 2147483646 h 10000"/>
              <a:gd name="T38" fmla="*/ 2147483646 w 10000"/>
              <a:gd name="T39" fmla="*/ 2147483646 h 10000"/>
              <a:gd name="T40" fmla="*/ 2147483646 w 10000"/>
              <a:gd name="T41" fmla="*/ 0 h 100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000"/>
              <a:gd name="T64" fmla="*/ 0 h 10000"/>
              <a:gd name="T65" fmla="*/ 10000 w 10000"/>
              <a:gd name="T66" fmla="*/ 10000 h 100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000" h="10000">
                <a:moveTo>
                  <a:pt x="0" y="10000"/>
                </a:moveTo>
                <a:lnTo>
                  <a:pt x="496" y="9555"/>
                </a:lnTo>
                <a:lnTo>
                  <a:pt x="1016" y="8888"/>
                </a:lnTo>
                <a:lnTo>
                  <a:pt x="1513" y="8444"/>
                </a:lnTo>
                <a:lnTo>
                  <a:pt x="2009" y="8000"/>
                </a:lnTo>
                <a:lnTo>
                  <a:pt x="2505" y="7555"/>
                </a:lnTo>
                <a:lnTo>
                  <a:pt x="3002" y="6888"/>
                </a:lnTo>
                <a:lnTo>
                  <a:pt x="3498" y="6444"/>
                </a:lnTo>
                <a:lnTo>
                  <a:pt x="3995" y="6000"/>
                </a:lnTo>
                <a:lnTo>
                  <a:pt x="4515" y="5555"/>
                </a:lnTo>
                <a:lnTo>
                  <a:pt x="5011" y="4888"/>
                </a:lnTo>
                <a:lnTo>
                  <a:pt x="5508" y="4444"/>
                </a:lnTo>
                <a:lnTo>
                  <a:pt x="6004" y="4000"/>
                </a:lnTo>
                <a:lnTo>
                  <a:pt x="6501" y="3555"/>
                </a:lnTo>
                <a:lnTo>
                  <a:pt x="6997" y="2888"/>
                </a:lnTo>
                <a:lnTo>
                  <a:pt x="7494" y="2444"/>
                </a:lnTo>
                <a:lnTo>
                  <a:pt x="8014" y="2000"/>
                </a:lnTo>
                <a:lnTo>
                  <a:pt x="8510" y="1555"/>
                </a:lnTo>
                <a:lnTo>
                  <a:pt x="9007" y="888"/>
                </a:lnTo>
                <a:lnTo>
                  <a:pt x="9503" y="444"/>
                </a:lnTo>
                <a:lnTo>
                  <a:pt x="10000" y="0"/>
                </a:lnTo>
              </a:path>
            </a:pathLst>
          </a:custGeom>
          <a:noFill/>
          <a:ln w="952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Freeform 37"/>
          <p:cNvSpPr>
            <a:spLocks/>
          </p:cNvSpPr>
          <p:nvPr/>
        </p:nvSpPr>
        <p:spPr bwMode="auto">
          <a:xfrm>
            <a:off x="1435100" y="54594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6" name="Freeform 38"/>
          <p:cNvSpPr>
            <a:spLocks/>
          </p:cNvSpPr>
          <p:nvPr/>
        </p:nvSpPr>
        <p:spPr bwMode="auto">
          <a:xfrm>
            <a:off x="1701800" y="53578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7" name="Freeform 39"/>
          <p:cNvSpPr>
            <a:spLocks/>
          </p:cNvSpPr>
          <p:nvPr/>
        </p:nvSpPr>
        <p:spPr bwMode="auto">
          <a:xfrm>
            <a:off x="1981200" y="52768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8" name="Freeform 40"/>
          <p:cNvSpPr>
            <a:spLocks/>
          </p:cNvSpPr>
          <p:nvPr/>
        </p:nvSpPr>
        <p:spPr bwMode="auto">
          <a:xfrm>
            <a:off x="2247900" y="51879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9" name="Freeform 41"/>
          <p:cNvSpPr>
            <a:spLocks/>
          </p:cNvSpPr>
          <p:nvPr/>
        </p:nvSpPr>
        <p:spPr bwMode="auto">
          <a:xfrm>
            <a:off x="2514600" y="50863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0" name="Freeform 42"/>
          <p:cNvSpPr>
            <a:spLocks/>
          </p:cNvSpPr>
          <p:nvPr/>
        </p:nvSpPr>
        <p:spPr bwMode="auto">
          <a:xfrm>
            <a:off x="2781300" y="49974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1" name="Freeform 43"/>
          <p:cNvSpPr>
            <a:spLocks/>
          </p:cNvSpPr>
          <p:nvPr/>
        </p:nvSpPr>
        <p:spPr bwMode="auto">
          <a:xfrm>
            <a:off x="3048000" y="48958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2" name="Freeform 44"/>
          <p:cNvSpPr>
            <a:spLocks/>
          </p:cNvSpPr>
          <p:nvPr/>
        </p:nvSpPr>
        <p:spPr bwMode="auto">
          <a:xfrm>
            <a:off x="3314700" y="48069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3" name="Freeform 45"/>
          <p:cNvSpPr>
            <a:spLocks/>
          </p:cNvSpPr>
          <p:nvPr/>
        </p:nvSpPr>
        <p:spPr bwMode="auto">
          <a:xfrm>
            <a:off x="3581400" y="46418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4" name="Freeform 46"/>
          <p:cNvSpPr>
            <a:spLocks/>
          </p:cNvSpPr>
          <p:nvPr/>
        </p:nvSpPr>
        <p:spPr bwMode="auto">
          <a:xfrm>
            <a:off x="3860800" y="44640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5" name="Freeform 47"/>
          <p:cNvSpPr>
            <a:spLocks/>
          </p:cNvSpPr>
          <p:nvPr/>
        </p:nvSpPr>
        <p:spPr bwMode="auto">
          <a:xfrm>
            <a:off x="4127500" y="42989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6" name="Freeform 48"/>
          <p:cNvSpPr>
            <a:spLocks/>
          </p:cNvSpPr>
          <p:nvPr/>
        </p:nvSpPr>
        <p:spPr bwMode="auto">
          <a:xfrm>
            <a:off x="4394200" y="41211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7" name="Freeform 49"/>
          <p:cNvSpPr>
            <a:spLocks/>
          </p:cNvSpPr>
          <p:nvPr/>
        </p:nvSpPr>
        <p:spPr bwMode="auto">
          <a:xfrm>
            <a:off x="4660900" y="39560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8" name="Freeform 50"/>
          <p:cNvSpPr>
            <a:spLocks/>
          </p:cNvSpPr>
          <p:nvPr/>
        </p:nvSpPr>
        <p:spPr bwMode="auto">
          <a:xfrm>
            <a:off x="4927600" y="37782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59" name="Freeform 51"/>
          <p:cNvSpPr>
            <a:spLocks/>
          </p:cNvSpPr>
          <p:nvPr/>
        </p:nvSpPr>
        <p:spPr bwMode="auto">
          <a:xfrm>
            <a:off x="5194300" y="36131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0" name="Freeform 52"/>
          <p:cNvSpPr>
            <a:spLocks/>
          </p:cNvSpPr>
          <p:nvPr/>
        </p:nvSpPr>
        <p:spPr bwMode="auto">
          <a:xfrm>
            <a:off x="5461000" y="34353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1" name="Freeform 53"/>
          <p:cNvSpPr>
            <a:spLocks/>
          </p:cNvSpPr>
          <p:nvPr/>
        </p:nvSpPr>
        <p:spPr bwMode="auto">
          <a:xfrm>
            <a:off x="5740400" y="32702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2" name="Freeform 54"/>
          <p:cNvSpPr>
            <a:spLocks/>
          </p:cNvSpPr>
          <p:nvPr/>
        </p:nvSpPr>
        <p:spPr bwMode="auto">
          <a:xfrm>
            <a:off x="6007100" y="31051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3" name="Freeform 55"/>
          <p:cNvSpPr>
            <a:spLocks/>
          </p:cNvSpPr>
          <p:nvPr/>
        </p:nvSpPr>
        <p:spPr bwMode="auto">
          <a:xfrm>
            <a:off x="6273800" y="29273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4" name="Freeform 56"/>
          <p:cNvSpPr>
            <a:spLocks/>
          </p:cNvSpPr>
          <p:nvPr/>
        </p:nvSpPr>
        <p:spPr bwMode="auto">
          <a:xfrm>
            <a:off x="6540500" y="27622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5" name="Freeform 57"/>
          <p:cNvSpPr>
            <a:spLocks/>
          </p:cNvSpPr>
          <p:nvPr/>
        </p:nvSpPr>
        <p:spPr bwMode="auto">
          <a:xfrm>
            <a:off x="6807200" y="25844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DD0805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6" name="Freeform 58"/>
          <p:cNvSpPr>
            <a:spLocks/>
          </p:cNvSpPr>
          <p:nvPr/>
        </p:nvSpPr>
        <p:spPr bwMode="auto">
          <a:xfrm>
            <a:off x="1435100" y="54594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7" name="Freeform 59"/>
          <p:cNvSpPr>
            <a:spLocks/>
          </p:cNvSpPr>
          <p:nvPr/>
        </p:nvSpPr>
        <p:spPr bwMode="auto">
          <a:xfrm>
            <a:off x="1701800" y="54340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8" name="Freeform 60"/>
          <p:cNvSpPr>
            <a:spLocks/>
          </p:cNvSpPr>
          <p:nvPr/>
        </p:nvSpPr>
        <p:spPr bwMode="auto">
          <a:xfrm>
            <a:off x="1981200" y="53959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69" name="Freeform 61"/>
          <p:cNvSpPr>
            <a:spLocks/>
          </p:cNvSpPr>
          <p:nvPr/>
        </p:nvSpPr>
        <p:spPr bwMode="auto">
          <a:xfrm>
            <a:off x="2247900" y="53705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0" name="Freeform 62"/>
          <p:cNvSpPr>
            <a:spLocks/>
          </p:cNvSpPr>
          <p:nvPr/>
        </p:nvSpPr>
        <p:spPr bwMode="auto">
          <a:xfrm>
            <a:off x="2514600" y="53451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1" name="Freeform 63"/>
          <p:cNvSpPr>
            <a:spLocks/>
          </p:cNvSpPr>
          <p:nvPr/>
        </p:nvSpPr>
        <p:spPr bwMode="auto">
          <a:xfrm>
            <a:off x="2781300" y="53197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2" name="Freeform 64"/>
          <p:cNvSpPr>
            <a:spLocks/>
          </p:cNvSpPr>
          <p:nvPr/>
        </p:nvSpPr>
        <p:spPr bwMode="auto">
          <a:xfrm>
            <a:off x="3048000" y="5281613"/>
            <a:ext cx="50800" cy="66675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3" name="Freeform 65"/>
          <p:cNvSpPr>
            <a:spLocks/>
          </p:cNvSpPr>
          <p:nvPr/>
        </p:nvSpPr>
        <p:spPr bwMode="auto">
          <a:xfrm>
            <a:off x="3314700" y="52641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4" name="Freeform 66"/>
          <p:cNvSpPr>
            <a:spLocks/>
          </p:cNvSpPr>
          <p:nvPr/>
        </p:nvSpPr>
        <p:spPr bwMode="auto">
          <a:xfrm>
            <a:off x="3581400" y="52387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5" name="Freeform 67"/>
          <p:cNvSpPr>
            <a:spLocks/>
          </p:cNvSpPr>
          <p:nvPr/>
        </p:nvSpPr>
        <p:spPr bwMode="auto">
          <a:xfrm>
            <a:off x="3860800" y="52133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6" name="Freeform 68"/>
          <p:cNvSpPr>
            <a:spLocks/>
          </p:cNvSpPr>
          <p:nvPr/>
        </p:nvSpPr>
        <p:spPr bwMode="auto">
          <a:xfrm>
            <a:off x="4127500" y="51752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7" name="Freeform 69"/>
          <p:cNvSpPr>
            <a:spLocks/>
          </p:cNvSpPr>
          <p:nvPr/>
        </p:nvSpPr>
        <p:spPr bwMode="auto">
          <a:xfrm>
            <a:off x="4394200" y="51498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8" name="Freeform 70"/>
          <p:cNvSpPr>
            <a:spLocks/>
          </p:cNvSpPr>
          <p:nvPr/>
        </p:nvSpPr>
        <p:spPr bwMode="auto">
          <a:xfrm>
            <a:off x="4660900" y="51244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79" name="Freeform 71"/>
          <p:cNvSpPr>
            <a:spLocks/>
          </p:cNvSpPr>
          <p:nvPr/>
        </p:nvSpPr>
        <p:spPr bwMode="auto">
          <a:xfrm>
            <a:off x="4927600" y="50990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0" name="Freeform 72"/>
          <p:cNvSpPr>
            <a:spLocks/>
          </p:cNvSpPr>
          <p:nvPr/>
        </p:nvSpPr>
        <p:spPr bwMode="auto">
          <a:xfrm>
            <a:off x="5194300" y="50609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1" name="Freeform 73"/>
          <p:cNvSpPr>
            <a:spLocks/>
          </p:cNvSpPr>
          <p:nvPr/>
        </p:nvSpPr>
        <p:spPr bwMode="auto">
          <a:xfrm>
            <a:off x="5461000" y="50355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2" name="Freeform 74"/>
          <p:cNvSpPr>
            <a:spLocks/>
          </p:cNvSpPr>
          <p:nvPr/>
        </p:nvSpPr>
        <p:spPr bwMode="auto">
          <a:xfrm>
            <a:off x="5740400" y="50101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3" name="Freeform 75"/>
          <p:cNvSpPr>
            <a:spLocks/>
          </p:cNvSpPr>
          <p:nvPr/>
        </p:nvSpPr>
        <p:spPr bwMode="auto">
          <a:xfrm>
            <a:off x="6007100" y="49847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4" name="Freeform 76"/>
          <p:cNvSpPr>
            <a:spLocks/>
          </p:cNvSpPr>
          <p:nvPr/>
        </p:nvSpPr>
        <p:spPr bwMode="auto">
          <a:xfrm>
            <a:off x="6273800" y="49466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5" name="Freeform 77"/>
          <p:cNvSpPr>
            <a:spLocks/>
          </p:cNvSpPr>
          <p:nvPr/>
        </p:nvSpPr>
        <p:spPr bwMode="auto">
          <a:xfrm>
            <a:off x="6540500" y="49212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6" name="Freeform 78"/>
          <p:cNvSpPr>
            <a:spLocks/>
          </p:cNvSpPr>
          <p:nvPr/>
        </p:nvSpPr>
        <p:spPr bwMode="auto">
          <a:xfrm>
            <a:off x="6807200" y="4895850"/>
            <a:ext cx="50800" cy="50800"/>
          </a:xfrm>
          <a:custGeom>
            <a:avLst/>
            <a:gdLst>
              <a:gd name="T0" fmla="*/ 0 w 10000"/>
              <a:gd name="T1" fmla="*/ 0 h 10000"/>
              <a:gd name="T2" fmla="*/ 2147483646 w 10000"/>
              <a:gd name="T3" fmla="*/ 0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0 w 10000"/>
              <a:gd name="T9" fmla="*/ 0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close/>
                <a:moveTo>
                  <a:pt x="0" y="0"/>
                </a:moveTo>
              </a:path>
            </a:pathLst>
          </a:custGeom>
          <a:solidFill>
            <a:srgbClr val="008011"/>
          </a:solidFill>
          <a:ln w="9525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7" name="Text Box 79"/>
          <p:cNvSpPr txBox="1">
            <a:spLocks noChangeArrowheads="1"/>
          </p:cNvSpPr>
          <p:nvPr/>
        </p:nvSpPr>
        <p:spPr bwMode="auto">
          <a:xfrm rot="-900000">
            <a:off x="828675" y="4441825"/>
            <a:ext cx="40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10</a:t>
            </a:r>
          </a:p>
        </p:txBody>
      </p:sp>
      <p:sp>
        <p:nvSpPr>
          <p:cNvPr id="43088" name="Text Box 80"/>
          <p:cNvSpPr txBox="1">
            <a:spLocks noChangeArrowheads="1"/>
          </p:cNvSpPr>
          <p:nvPr/>
        </p:nvSpPr>
        <p:spPr bwMode="auto">
          <a:xfrm>
            <a:off x="6750050" y="5067300"/>
            <a:ext cx="508000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1200"/>
              </a:lnSpc>
              <a:spcBef>
                <a:spcPct val="0"/>
              </a:spcBef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DRAM</a:t>
            </a:r>
          </a:p>
        </p:txBody>
      </p:sp>
      <p:sp>
        <p:nvSpPr>
          <p:cNvPr id="43089" name="Text Box 81"/>
          <p:cNvSpPr txBox="1">
            <a:spLocks noChangeArrowheads="1"/>
          </p:cNvSpPr>
          <p:nvPr/>
        </p:nvSpPr>
        <p:spPr bwMode="auto">
          <a:xfrm>
            <a:off x="6864350" y="2590800"/>
            <a:ext cx="3810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</a:pPr>
            <a:r>
              <a:rPr lang="en-US" altLang="en-US" sz="1000">
                <a:latin typeface="Geneva" pitchFamily="34" charset="0"/>
              </a:rPr>
              <a:t>CPU</a:t>
            </a:r>
          </a:p>
        </p:txBody>
      </p:sp>
      <p:sp>
        <p:nvSpPr>
          <p:cNvPr id="43090" name="Text Box 82"/>
          <p:cNvSpPr txBox="1">
            <a:spLocks noChangeArrowheads="1"/>
          </p:cNvSpPr>
          <p:nvPr/>
        </p:nvSpPr>
        <p:spPr bwMode="auto">
          <a:xfrm>
            <a:off x="101600" y="1824038"/>
            <a:ext cx="16129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Performance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(1/latency)</a:t>
            </a:r>
          </a:p>
        </p:txBody>
      </p:sp>
      <p:sp>
        <p:nvSpPr>
          <p:cNvPr id="43091" name="Text Box 83"/>
          <p:cNvSpPr txBox="1">
            <a:spLocks noChangeArrowheads="1"/>
          </p:cNvSpPr>
          <p:nvPr/>
        </p:nvSpPr>
        <p:spPr bwMode="auto">
          <a:xfrm rot="-900000">
            <a:off x="777875" y="3500438"/>
            <a:ext cx="533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100</a:t>
            </a:r>
          </a:p>
        </p:txBody>
      </p:sp>
      <p:sp>
        <p:nvSpPr>
          <p:cNvPr id="43092" name="Text Box 84"/>
          <p:cNvSpPr txBox="1">
            <a:spLocks noChangeArrowheads="1"/>
          </p:cNvSpPr>
          <p:nvPr/>
        </p:nvSpPr>
        <p:spPr bwMode="auto">
          <a:xfrm rot="-900000">
            <a:off x="711200" y="2587625"/>
            <a:ext cx="6731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1000</a:t>
            </a:r>
          </a:p>
        </p:txBody>
      </p:sp>
      <p:sp>
        <p:nvSpPr>
          <p:cNvPr id="43093" name="Text Box 85"/>
          <p:cNvSpPr txBox="1">
            <a:spLocks noChangeArrowheads="1"/>
          </p:cNvSpPr>
          <p:nvPr/>
        </p:nvSpPr>
        <p:spPr bwMode="auto">
          <a:xfrm rot="-1320002">
            <a:off x="1501775" y="5627688"/>
            <a:ext cx="3571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1980</a:t>
            </a:r>
          </a:p>
        </p:txBody>
      </p:sp>
      <p:sp>
        <p:nvSpPr>
          <p:cNvPr id="43094" name="Text Box 86"/>
          <p:cNvSpPr txBox="1">
            <a:spLocks noChangeArrowheads="1"/>
          </p:cNvSpPr>
          <p:nvPr/>
        </p:nvSpPr>
        <p:spPr bwMode="auto">
          <a:xfrm rot="-1320002">
            <a:off x="6810375" y="5627688"/>
            <a:ext cx="3571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2000</a:t>
            </a:r>
          </a:p>
        </p:txBody>
      </p:sp>
      <p:sp>
        <p:nvSpPr>
          <p:cNvPr id="43095" name="Text Box 87"/>
          <p:cNvSpPr txBox="1">
            <a:spLocks noChangeArrowheads="1"/>
          </p:cNvSpPr>
          <p:nvPr/>
        </p:nvSpPr>
        <p:spPr bwMode="auto">
          <a:xfrm rot="-1320002">
            <a:off x="4117975" y="5627688"/>
            <a:ext cx="357188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1990</a:t>
            </a:r>
          </a:p>
        </p:txBody>
      </p:sp>
      <p:sp>
        <p:nvSpPr>
          <p:cNvPr id="43096" name="Text Box 88"/>
          <p:cNvSpPr txBox="1">
            <a:spLocks noChangeArrowheads="1"/>
          </p:cNvSpPr>
          <p:nvPr/>
        </p:nvSpPr>
        <p:spPr bwMode="auto">
          <a:xfrm>
            <a:off x="7569200" y="6396038"/>
            <a:ext cx="6477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900" b="1">
                <a:solidFill>
                  <a:srgbClr val="053DE8"/>
                </a:solidFill>
                <a:latin typeface="Helvetica" panose="020B0604020202020204" pitchFamily="34" charset="0"/>
              </a:rPr>
              <a:t>Year</a:t>
            </a:r>
          </a:p>
        </p:txBody>
      </p:sp>
      <p:grpSp>
        <p:nvGrpSpPr>
          <p:cNvPr id="43097" name="Group 89"/>
          <p:cNvGrpSpPr>
            <a:grpSpLocks/>
          </p:cNvGrpSpPr>
          <p:nvPr/>
        </p:nvGrpSpPr>
        <p:grpSpPr bwMode="auto">
          <a:xfrm>
            <a:off x="5024438" y="3162300"/>
            <a:ext cx="2620962" cy="1765300"/>
            <a:chOff x="2769" y="1743"/>
            <a:chExt cx="1651" cy="1112"/>
          </a:xfrm>
        </p:grpSpPr>
        <p:sp>
          <p:nvSpPr>
            <p:cNvPr id="43100" name="Text Box 90"/>
            <p:cNvSpPr txBox="1">
              <a:spLocks noChangeArrowheads="1"/>
            </p:cNvSpPr>
            <p:nvPr/>
          </p:nvSpPr>
          <p:spPr bwMode="auto">
            <a:xfrm>
              <a:off x="2769" y="2082"/>
              <a:ext cx="1651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0" algn="l"/>
                  <a:tab pos="914400" algn="l"/>
                  <a:tab pos="1828800" algn="l"/>
                  <a:tab pos="2743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ts val="27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53DE8"/>
                  </a:solidFill>
                  <a:latin typeface="Marker Felt" pitchFamily="34" charset="0"/>
                </a:rPr>
                <a:t>Gap grew 50% per year</a:t>
              </a:r>
            </a:p>
          </p:txBody>
        </p:sp>
        <p:sp>
          <p:nvSpPr>
            <p:cNvPr id="43101" name="Line 91"/>
            <p:cNvSpPr>
              <a:spLocks noChangeShapeType="1"/>
            </p:cNvSpPr>
            <p:nvPr/>
          </p:nvSpPr>
          <p:spPr bwMode="auto">
            <a:xfrm rot="10800000">
              <a:off x="3444" y="1743"/>
              <a:ext cx="96" cy="312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02" name="Line 92"/>
            <p:cNvSpPr>
              <a:spLocks noChangeShapeType="1"/>
            </p:cNvSpPr>
            <p:nvPr/>
          </p:nvSpPr>
          <p:spPr bwMode="auto">
            <a:xfrm flipH="1">
              <a:off x="3388" y="2519"/>
              <a:ext cx="128" cy="336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98" name="Text Box 93"/>
          <p:cNvSpPr txBox="1">
            <a:spLocks noChangeArrowheads="1"/>
          </p:cNvSpPr>
          <p:nvPr/>
        </p:nvSpPr>
        <p:spPr bwMode="auto">
          <a:xfrm>
            <a:off x="1239838" y="1071563"/>
            <a:ext cx="5821362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27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53DE8"/>
                </a:solidFill>
                <a:latin typeface="Marker Felt" pitchFamily="34" charset="0"/>
              </a:rPr>
              <a:t>Q. How do architects address this gap? </a:t>
            </a:r>
          </a:p>
        </p:txBody>
      </p:sp>
      <p:sp>
        <p:nvSpPr>
          <p:cNvPr id="244830" name="Text Box 94"/>
          <p:cNvSpPr txBox="1">
            <a:spLocks noChangeArrowheads="1"/>
          </p:cNvSpPr>
          <p:nvPr/>
        </p:nvSpPr>
        <p:spPr bwMode="auto">
          <a:xfrm>
            <a:off x="1779588" y="1498600"/>
            <a:ext cx="5395912" cy="1028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ts val="27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53DE8"/>
                </a:solidFill>
                <a:latin typeface="Marker Felt" pitchFamily="34" charset="0"/>
              </a:rPr>
              <a:t>A. Put smaller, faster “cache” memories between CPU and DRAM. </a:t>
            </a:r>
          </a:p>
          <a:p>
            <a:pPr algn="ctr" eaLnBrk="1" hangingPunct="1">
              <a:lnSpc>
                <a:spcPts val="27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53DE8"/>
                </a:solidFill>
                <a:latin typeface="Marker Felt" pitchFamily="34" charset="0"/>
              </a:rPr>
              <a:t>Create a “memory hierarchy”.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0" grpId="0" animBg="1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472648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Memory-size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Our histogram input </a:t>
            </a:r>
            <a:r>
              <a:rPr lang="en-US" dirty="0"/>
              <a:t>data was 500M elements (4B each)</a:t>
            </a:r>
          </a:p>
          <a:p>
            <a:r>
              <a:rPr lang="en-US" dirty="0"/>
              <a:t>Dell 24 is made of AMD Opteron 6278 machines: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Two 16KB L1 data caches per core (for 2 threads)</a:t>
            </a:r>
          </a:p>
          <a:p>
            <a:pPr lvl="1">
              <a:spcBef>
                <a:spcPts val="0"/>
              </a:spcBef>
            </a:pPr>
            <a:r>
              <a:rPr lang="en-US" dirty="0"/>
              <a:t>2MB L2 per core</a:t>
            </a:r>
          </a:p>
          <a:p>
            <a:pPr lvl="1">
              <a:spcBef>
                <a:spcPts val="0"/>
              </a:spcBef>
            </a:pPr>
            <a:r>
              <a:rPr lang="en-US" dirty="0"/>
              <a:t>6-16MB L3 per chip (</a:t>
            </a:r>
            <a:r>
              <a:rPr lang="en-US" dirty="0" err="1"/>
              <a:t>lscpu</a:t>
            </a:r>
            <a:r>
              <a:rPr lang="en-US" dirty="0"/>
              <a:t> disagrees with papers!)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Tons of external DRAM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09789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5295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55"/>
          <p:cNvSpPr>
            <a:spLocks noChangeArrowheads="1"/>
          </p:cNvSpPr>
          <p:nvPr/>
        </p:nvSpPr>
        <p:spPr bwMode="auto">
          <a:xfrm>
            <a:off x="228600" y="1447800"/>
            <a:ext cx="86868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8343900" cy="812800"/>
          </a:xfrm>
          <a:noFill/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altLang="en-US" sz="3600"/>
              <a:t>Memory Hierarchy: Dell with Core i7 (Nehalem)</a:t>
            </a:r>
          </a:p>
        </p:txBody>
      </p:sp>
      <p:graphicFrame>
        <p:nvGraphicFramePr>
          <p:cNvPr id="248888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667923"/>
              </p:ext>
            </p:extLst>
          </p:nvPr>
        </p:nvGraphicFramePr>
        <p:xfrm>
          <a:off x="114300" y="2451100"/>
          <a:ext cx="8724899" cy="2187575"/>
        </p:xfrm>
        <a:graphic>
          <a:graphicData uri="http://schemas.openxmlformats.org/drawingml/2006/table">
            <a:tbl>
              <a:tblPr/>
              <a:tblGrid>
                <a:gridCol w="1188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0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1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9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4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8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80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46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 Inst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 Data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L2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L3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DRAM</a:t>
                      </a:r>
                    </a:p>
                  </a:txBody>
                  <a:tcPr marL="0" marR="0" marT="0" marB="0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 (SSD)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 (HD)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Size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1.25K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32K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32K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256K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8M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4G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120G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 TB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Latency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Cycles, Time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0.4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4,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1.6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3,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1.6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11,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4.4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39, 15.6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107,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42.8 ns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5*10</a:t>
                      </a:r>
                      <a:r>
                        <a:rPr kumimoji="0" lang="en-US" sz="21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 , 200us</a:t>
                      </a:r>
                      <a:endParaRPr kumimoji="0" lang="en-US" sz="2100" b="1" i="0" u="none" strike="noStrike" cap="none" normalizeH="0" baseline="30000" dirty="0">
                        <a:ln>
                          <a:noFill/>
                        </a:ln>
                        <a:solidFill>
                          <a:srgbClr val="053DE8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8.7*10</a:t>
                      </a:r>
                      <a:r>
                        <a:rPr kumimoji="0" lang="en-US" sz="21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endParaRPr kumimoji="0" lang="en-US" sz="2100" b="1" i="0" u="none" strike="noStrike" cap="none" normalizeH="0" baseline="30000" dirty="0">
                        <a:ln>
                          <a:noFill/>
                        </a:ln>
                        <a:solidFill>
                          <a:srgbClr val="053DE8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53DE8"/>
                          </a:solidFill>
                          <a:effectLst/>
                          <a:latin typeface="Times New Roman" pitchFamily="18" charset="0"/>
                        </a:rPr>
                        <a:t>3.2 ms</a:t>
                      </a:r>
                    </a:p>
                  </a:txBody>
                  <a:tcPr marT="45723" marB="45723" anchor="ctr" horzOverflow="overflow">
                    <a:lnL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807" name="Text Box 41"/>
          <p:cNvSpPr txBox="1">
            <a:spLocks noChangeArrowheads="1"/>
          </p:cNvSpPr>
          <p:nvPr/>
        </p:nvSpPr>
        <p:spPr bwMode="auto">
          <a:xfrm>
            <a:off x="304800" y="5181600"/>
            <a:ext cx="69024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2500" lnSpcReduction="20000"/>
          </a:bodyPr>
          <a:lstStyle/>
          <a:p>
            <a:pPr algn="ctr" eaLnBrk="1" hangingPunct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/>
            </a:pPr>
            <a:r>
              <a:rPr lang="en-US" sz="2600" b="1" dirty="0">
                <a:solidFill>
                  <a:srgbClr val="053DE8"/>
                </a:solidFill>
                <a:latin typeface="Marker Felt" pitchFamily="34" charset="0"/>
              </a:rPr>
              <a:t>Let programs address a memory space that scales to the disk size, at a speed that is usually as fast as register access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184150" y="987425"/>
            <a:ext cx="1847850" cy="1565275"/>
            <a:chOff x="108" y="439"/>
            <a:chExt cx="1164" cy="986"/>
          </a:xfrm>
        </p:grpSpPr>
        <p:sp>
          <p:nvSpPr>
            <p:cNvPr id="44094" name="Line 43"/>
            <p:cNvSpPr>
              <a:spLocks noChangeShapeType="1"/>
            </p:cNvSpPr>
            <p:nvPr/>
          </p:nvSpPr>
          <p:spPr bwMode="auto">
            <a:xfrm>
              <a:off x="712" y="921"/>
              <a:ext cx="416" cy="504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5" name="Text Box 44"/>
            <p:cNvSpPr txBox="1">
              <a:spLocks noChangeArrowheads="1"/>
            </p:cNvSpPr>
            <p:nvPr/>
          </p:nvSpPr>
          <p:spPr bwMode="auto">
            <a:xfrm>
              <a:off x="108" y="439"/>
              <a:ext cx="116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Helvetica" panose="020B0604020202020204" pitchFamily="34" charset="0"/>
                </a:rPr>
                <a:t>Managed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Helvetica" panose="020B0604020202020204" pitchFamily="34" charset="0"/>
                </a:rPr>
                <a:t>by compiler</a:t>
              </a:r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833688" y="1038225"/>
            <a:ext cx="3111500" cy="1552575"/>
            <a:chOff x="1568" y="467"/>
            <a:chExt cx="1960" cy="978"/>
          </a:xfrm>
        </p:grpSpPr>
        <p:sp>
          <p:nvSpPr>
            <p:cNvPr id="44089" name="Line 46"/>
            <p:cNvSpPr>
              <a:spLocks noChangeShapeType="1"/>
            </p:cNvSpPr>
            <p:nvPr/>
          </p:nvSpPr>
          <p:spPr bwMode="auto">
            <a:xfrm flipH="1">
              <a:off x="1568" y="981"/>
              <a:ext cx="664" cy="464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Line 47"/>
            <p:cNvSpPr>
              <a:spLocks noChangeShapeType="1"/>
            </p:cNvSpPr>
            <p:nvPr/>
          </p:nvSpPr>
          <p:spPr bwMode="auto">
            <a:xfrm flipH="1">
              <a:off x="2208" y="981"/>
              <a:ext cx="336" cy="464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1" name="Text Box 48"/>
            <p:cNvSpPr txBox="1">
              <a:spLocks noChangeArrowheads="1"/>
            </p:cNvSpPr>
            <p:nvPr/>
          </p:nvSpPr>
          <p:spPr bwMode="auto">
            <a:xfrm>
              <a:off x="1788" y="467"/>
              <a:ext cx="1492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latin typeface="Helvetica" panose="020B0604020202020204" pitchFamily="34" charset="0"/>
                </a:rPr>
                <a:t>Managed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latin typeface="Helvetica" panose="020B0604020202020204" pitchFamily="34" charset="0"/>
                </a:rPr>
                <a:t>by hardware</a:t>
              </a:r>
            </a:p>
          </p:txBody>
        </p:sp>
        <p:sp>
          <p:nvSpPr>
            <p:cNvPr id="44092" name="Line 49"/>
            <p:cNvSpPr>
              <a:spLocks noChangeShapeType="1"/>
            </p:cNvSpPr>
            <p:nvPr/>
          </p:nvSpPr>
          <p:spPr bwMode="auto">
            <a:xfrm>
              <a:off x="2680" y="981"/>
              <a:ext cx="240" cy="464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3" name="Line 50"/>
            <p:cNvSpPr>
              <a:spLocks noChangeShapeType="1"/>
            </p:cNvSpPr>
            <p:nvPr/>
          </p:nvSpPr>
          <p:spPr bwMode="auto">
            <a:xfrm>
              <a:off x="2872" y="949"/>
              <a:ext cx="656" cy="488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867400" y="838200"/>
            <a:ext cx="2952750" cy="1447800"/>
            <a:chOff x="3048" y="460"/>
            <a:chExt cx="1860" cy="912"/>
          </a:xfrm>
        </p:grpSpPr>
        <p:sp>
          <p:nvSpPr>
            <p:cNvPr id="44087" name="Text Box 52"/>
            <p:cNvSpPr txBox="1">
              <a:spLocks noChangeArrowheads="1"/>
            </p:cNvSpPr>
            <p:nvPr/>
          </p:nvSpPr>
          <p:spPr bwMode="auto">
            <a:xfrm>
              <a:off x="3048" y="460"/>
              <a:ext cx="1860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55600" algn="l"/>
                  <a:tab pos="711200" algn="l"/>
                  <a:tab pos="1066800" algn="l"/>
                  <a:tab pos="1422400" algn="l"/>
                  <a:tab pos="1778000" algn="l"/>
                  <a:tab pos="2133600" algn="l"/>
                  <a:tab pos="2489200" algn="l"/>
                  <a:tab pos="2844800" algn="l"/>
                  <a:tab pos="3200400" algn="l"/>
                  <a:tab pos="3556000" algn="l"/>
                  <a:tab pos="3911600" algn="l"/>
                  <a:tab pos="4267200" algn="l"/>
                </a:tabLst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latin typeface="Helvetica" panose="020B0604020202020204" pitchFamily="34" charset="0"/>
                </a:rPr>
                <a:t>Managed by OS,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latin typeface="Helvetica" panose="020B0604020202020204" pitchFamily="34" charset="0"/>
                </a:rPr>
                <a:t>hardware,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600" b="1">
                  <a:latin typeface="Helvetica" panose="020B0604020202020204" pitchFamily="34" charset="0"/>
                </a:rPr>
                <a:t>application</a:t>
              </a:r>
            </a:p>
          </p:txBody>
        </p:sp>
        <p:sp>
          <p:nvSpPr>
            <p:cNvPr id="44088" name="Line 53"/>
            <p:cNvSpPr>
              <a:spLocks noChangeShapeType="1"/>
            </p:cNvSpPr>
            <p:nvPr/>
          </p:nvSpPr>
          <p:spPr bwMode="auto">
            <a:xfrm>
              <a:off x="3988" y="1198"/>
              <a:ext cx="116" cy="174"/>
            </a:xfrm>
            <a:prstGeom prst="line">
              <a:avLst/>
            </a:prstGeom>
            <a:noFill/>
            <a:ln w="25400">
              <a:solidFill>
                <a:srgbClr val="053DE8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83" name="Text Box 54"/>
          <p:cNvSpPr txBox="1">
            <a:spLocks noChangeArrowheads="1"/>
          </p:cNvSpPr>
          <p:nvPr/>
        </p:nvSpPr>
        <p:spPr bwMode="auto">
          <a:xfrm>
            <a:off x="127000" y="4699000"/>
            <a:ext cx="72771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rgbClr val="053DE8"/>
                </a:solidFill>
                <a:latin typeface="Helvetica" panose="020B0604020202020204" pitchFamily="34" charset="0"/>
              </a:rPr>
              <a:t> Goal: Illusion of large, fast, cheap memory</a:t>
            </a:r>
          </a:p>
        </p:txBody>
      </p:sp>
      <p:sp>
        <p:nvSpPr>
          <p:cNvPr id="44084" name="AutoShape 57" descr="https://encrypted-tbn1.gstatic.com/images?q=tbn:ANd9GcTZqXfNqY3gF7IeTJuzZxX3I3-g6h9nu5DPglYSRRB-7VMA85Zj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85" name="Line 53"/>
          <p:cNvSpPr>
            <a:spLocks noChangeShapeType="1"/>
          </p:cNvSpPr>
          <p:nvPr/>
        </p:nvSpPr>
        <p:spPr bwMode="auto">
          <a:xfrm>
            <a:off x="8153400" y="2057400"/>
            <a:ext cx="184150" cy="276225"/>
          </a:xfrm>
          <a:prstGeom prst="line">
            <a:avLst/>
          </a:prstGeom>
          <a:noFill/>
          <a:ln w="25400">
            <a:solidFill>
              <a:srgbClr val="053DE8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6" name="Line 50"/>
          <p:cNvSpPr>
            <a:spLocks noChangeShapeType="1"/>
          </p:cNvSpPr>
          <p:nvPr/>
        </p:nvSpPr>
        <p:spPr bwMode="auto">
          <a:xfrm>
            <a:off x="5359400" y="1663700"/>
            <a:ext cx="1041400" cy="774700"/>
          </a:xfrm>
          <a:prstGeom prst="line">
            <a:avLst/>
          </a:prstGeom>
          <a:noFill/>
          <a:ln w="25400">
            <a:solidFill>
              <a:srgbClr val="053DE8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5" grpId="0" animBg="1"/>
      <p:bldP spid="440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is the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time you reference a piece of data, you must fetch it from disk</a:t>
            </a:r>
          </a:p>
          <a:p>
            <a:pPr lvl="1">
              <a:spcBef>
                <a:spcPts val="0"/>
              </a:spcBef>
            </a:pPr>
            <a:r>
              <a:rPr lang="en-US" dirty="0"/>
              <a:t>Even if you have fast caches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Because at startup, the data isn’t in those caches</a:t>
            </a:r>
          </a:p>
          <a:p>
            <a:pPr>
              <a:spcBef>
                <a:spcPts val="0"/>
              </a:spcBef>
            </a:pPr>
            <a:r>
              <a:rPr lang="en-US" dirty="0"/>
              <a:t>But the next time you reference that same data, you can grab it from your cache.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Hopefully. But not always.</a:t>
            </a:r>
          </a:p>
          <a:p>
            <a:pPr>
              <a:spcBef>
                <a:spcPts val="0"/>
              </a:spcBef>
            </a:pPr>
            <a:r>
              <a:rPr lang="en-US" dirty="0"/>
              <a:t>This is called </a:t>
            </a:r>
            <a:r>
              <a:rPr lang="en-US" i="1" dirty="0"/>
              <a:t>temporal locality</a:t>
            </a:r>
            <a:r>
              <a:rPr lang="en-US" dirty="0"/>
              <a:t> (i.e., one location, referenced repeatedly over time)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If an item is referenced, it will tend to be referenced again soon (e.g., loops, reuse)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8814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locality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an item is referenced, items whose addresses are close by tend to be referenced soon </a:t>
            </a:r>
            <a:br>
              <a:rPr lang="en-US" altLang="en-US" dirty="0"/>
            </a:br>
            <a:r>
              <a:rPr lang="en-US" altLang="en-US" dirty="0"/>
              <a:t>(e.g., straight-line code, array access)</a:t>
            </a:r>
          </a:p>
          <a:p>
            <a:r>
              <a:rPr lang="en-US" dirty="0"/>
              <a:t>When you access a piece of data for the first time, the CPU actually loads an </a:t>
            </a:r>
            <a:r>
              <a:rPr lang="en-US" i="1" dirty="0"/>
              <a:t>entire cache line</a:t>
            </a:r>
            <a:r>
              <a:rPr lang="en-US" dirty="0"/>
              <a:t> of data into your cache (e.g., 64B)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next time you access any data in that line, it gets fetched from the cache, and hence accessed quickly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4070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18743</TotalTime>
  <Words>7388</Words>
  <Application>Microsoft Office PowerPoint</Application>
  <PresentationFormat>On-screen Show (4:3)</PresentationFormat>
  <Paragraphs>1615</Paragraphs>
  <Slides>61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ＭＳ Ｐゴシック</vt:lpstr>
      <vt:lpstr>Arial</vt:lpstr>
      <vt:lpstr>Courier New</vt:lpstr>
      <vt:lpstr>Geneva</vt:lpstr>
      <vt:lpstr>Helvetica</vt:lpstr>
      <vt:lpstr>Marker Felt</vt:lpstr>
      <vt:lpstr>Symbol</vt:lpstr>
      <vt:lpstr>Tahoma</vt:lpstr>
      <vt:lpstr>Times New Roman</vt:lpstr>
      <vt:lpstr>Wingdings</vt:lpstr>
      <vt:lpstr>Default Design</vt:lpstr>
      <vt:lpstr>ECEC 194: High Performance Computer Architecture</vt:lpstr>
      <vt:lpstr>Outline</vt:lpstr>
      <vt:lpstr>Histogram, done poorly</vt:lpstr>
      <vt:lpstr>Histogram, done poorly</vt:lpstr>
      <vt:lpstr>PowerPoint Presentation</vt:lpstr>
      <vt:lpstr>Since 1980, CPU has outpaced DRAM</vt:lpstr>
      <vt:lpstr>Memory Hierarchy: Dell with Core i7 (Nehalem)</vt:lpstr>
      <vt:lpstr>Locality is the key</vt:lpstr>
      <vt:lpstr>Spatial locality</vt:lpstr>
      <vt:lpstr>The Principle of Locality</vt:lpstr>
      <vt:lpstr>Locality Example</vt:lpstr>
      <vt:lpstr>Locality applies to instructions</vt:lpstr>
      <vt:lpstr>Exploiting Locality: Memory Hierarchy</vt:lpstr>
      <vt:lpstr>Concrete Memory Hierarchy</vt:lpstr>
      <vt:lpstr>Bigger caches = slower</vt:lpstr>
      <vt:lpstr>Evolution of Cache Hierarchies</vt:lpstr>
      <vt:lpstr>Cache tradeoffs</vt:lpstr>
      <vt:lpstr>Where do misses come from?</vt:lpstr>
      <vt:lpstr>3Cs Absolute Miss Rate  (SPEC Benchmarks)</vt:lpstr>
      <vt:lpstr>Cache Organization?</vt:lpstr>
      <vt:lpstr>How far should we go?</vt:lpstr>
      <vt:lpstr>Histogram, done poorly</vt:lpstr>
      <vt:lpstr>Memory patterns</vt:lpstr>
      <vt:lpstr>How many cache lines?</vt:lpstr>
      <vt:lpstr>Histogram, done poorly</vt:lpstr>
      <vt:lpstr>More threads = slower</vt:lpstr>
      <vt:lpstr>&gt;16 threads = no more slowdown</vt:lpstr>
      <vt:lpstr>&gt;16 threads = no more slowdown</vt:lpstr>
      <vt:lpstr>Histogram, done poorly</vt:lpstr>
      <vt:lpstr>What would you fix?</vt:lpstr>
      <vt:lpstr>What have we learned?</vt:lpstr>
      <vt:lpstr>How many cache lines?</vt:lpstr>
      <vt:lpstr>More threads </vt:lpstr>
      <vt:lpstr>Even simpler program</vt:lpstr>
      <vt:lpstr>Even simpler program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Walk through</vt:lpstr>
      <vt:lpstr>Even simpler program</vt:lpstr>
      <vt:lpstr>Even simpler program</vt:lpstr>
      <vt:lpstr>PowerPoint Presentation</vt:lpstr>
      <vt:lpstr>Moral of the story</vt:lpstr>
      <vt:lpstr>Dell24: one CPU</vt:lpstr>
      <vt:lpstr>Dell24: the system</vt:lpstr>
      <vt:lpstr>Dell24: the system</vt:lpstr>
      <vt:lpstr>NUMA and the O/S.</vt:lpstr>
      <vt:lpstr>NUMA and you</vt:lpstr>
      <vt:lpstr>Repeatability</vt:lpstr>
      <vt:lpstr>Backup</vt:lpstr>
      <vt:lpstr>Memory-size info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527</cp:revision>
  <cp:lastPrinted>2005-02-07T17:53:54Z</cp:lastPrinted>
  <dcterms:created xsi:type="dcterms:W3CDTF">2002-09-07T18:50:54Z</dcterms:created>
  <dcterms:modified xsi:type="dcterms:W3CDTF">2017-10-01T16:41:05Z</dcterms:modified>
</cp:coreProperties>
</file>