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handoutMasterIdLst>
    <p:handoutMasterId r:id="rId82"/>
  </p:handoutMasterIdLst>
  <p:sldIdLst>
    <p:sldId id="328" r:id="rId2"/>
    <p:sldId id="465" r:id="rId3"/>
    <p:sldId id="388" r:id="rId4"/>
    <p:sldId id="389" r:id="rId5"/>
    <p:sldId id="467" r:id="rId6"/>
    <p:sldId id="466" r:id="rId7"/>
    <p:sldId id="468" r:id="rId8"/>
    <p:sldId id="469" r:id="rId9"/>
    <p:sldId id="470" r:id="rId10"/>
    <p:sldId id="380" r:id="rId11"/>
    <p:sldId id="381" r:id="rId12"/>
    <p:sldId id="383" r:id="rId13"/>
    <p:sldId id="382" r:id="rId14"/>
    <p:sldId id="384" r:id="rId15"/>
    <p:sldId id="387" r:id="rId16"/>
    <p:sldId id="385" r:id="rId17"/>
    <p:sldId id="390" r:id="rId18"/>
    <p:sldId id="396" r:id="rId19"/>
    <p:sldId id="397" r:id="rId20"/>
    <p:sldId id="398" r:id="rId21"/>
    <p:sldId id="399" r:id="rId22"/>
    <p:sldId id="400" r:id="rId23"/>
    <p:sldId id="402" r:id="rId24"/>
    <p:sldId id="403" r:id="rId25"/>
    <p:sldId id="404" r:id="rId26"/>
    <p:sldId id="405" r:id="rId27"/>
    <p:sldId id="407" r:id="rId28"/>
    <p:sldId id="406" r:id="rId29"/>
    <p:sldId id="408" r:id="rId30"/>
    <p:sldId id="409" r:id="rId31"/>
    <p:sldId id="410" r:id="rId32"/>
    <p:sldId id="411" r:id="rId33"/>
    <p:sldId id="412" r:id="rId34"/>
    <p:sldId id="413" r:id="rId35"/>
    <p:sldId id="414" r:id="rId36"/>
    <p:sldId id="415" r:id="rId37"/>
    <p:sldId id="416" r:id="rId38"/>
    <p:sldId id="417" r:id="rId39"/>
    <p:sldId id="394" r:id="rId40"/>
    <p:sldId id="449" r:id="rId41"/>
    <p:sldId id="450" r:id="rId42"/>
    <p:sldId id="451" r:id="rId43"/>
    <p:sldId id="452" r:id="rId44"/>
    <p:sldId id="453" r:id="rId45"/>
    <p:sldId id="455" r:id="rId46"/>
    <p:sldId id="456" r:id="rId47"/>
    <p:sldId id="459" r:id="rId48"/>
    <p:sldId id="458" r:id="rId49"/>
    <p:sldId id="418" r:id="rId50"/>
    <p:sldId id="419" r:id="rId51"/>
    <p:sldId id="420" r:id="rId52"/>
    <p:sldId id="421" r:id="rId53"/>
    <p:sldId id="422" r:id="rId54"/>
    <p:sldId id="423" r:id="rId55"/>
    <p:sldId id="424" r:id="rId56"/>
    <p:sldId id="425" r:id="rId57"/>
    <p:sldId id="435" r:id="rId58"/>
    <p:sldId id="436" r:id="rId59"/>
    <p:sldId id="437" r:id="rId60"/>
    <p:sldId id="438" r:id="rId61"/>
    <p:sldId id="439" r:id="rId62"/>
    <p:sldId id="440" r:id="rId63"/>
    <p:sldId id="441" r:id="rId64"/>
    <p:sldId id="442" r:id="rId65"/>
    <p:sldId id="443" r:id="rId66"/>
    <p:sldId id="444" r:id="rId67"/>
    <p:sldId id="445" r:id="rId68"/>
    <p:sldId id="446" r:id="rId69"/>
    <p:sldId id="447" r:id="rId70"/>
    <p:sldId id="448" r:id="rId71"/>
    <p:sldId id="460" r:id="rId72"/>
    <p:sldId id="461" r:id="rId73"/>
    <p:sldId id="462" r:id="rId74"/>
    <p:sldId id="464" r:id="rId75"/>
    <p:sldId id="463" r:id="rId76"/>
    <p:sldId id="391" r:id="rId77"/>
    <p:sldId id="392" r:id="rId78"/>
    <p:sldId id="393" r:id="rId79"/>
    <p:sldId id="457" r:id="rId8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5501" autoAdjust="0"/>
  </p:normalViewPr>
  <p:slideViewPr>
    <p:cSldViewPr>
      <p:cViewPr varScale="1">
        <p:scale>
          <a:sx n="75" d="100"/>
          <a:sy n="75" d="100"/>
        </p:scale>
        <p:origin x="6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55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52ACDCC5-27ED-430F-9BE1-09BFF7335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795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8EDA278-B23D-43E4-9F85-D22D4E89B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292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222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337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137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434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043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61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954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520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87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47636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4117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52077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38709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40999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4224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954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49693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1090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54311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30616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84625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9E37E2D3-A368-4ED1-8415-DA26D0314498}" type="slidenum">
              <a:rPr lang="en-US" altLang="en-US" sz="1400"/>
              <a:pPr algn="r" eaLnBrk="1" hangingPunct="1"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EE194/Comp140 Mark Hempstead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ECEC 621: High Performance Computer Architecture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Spring 2016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Tufts University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Instructor: Prof. Mark Hempstead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mark@ece.tufts.edu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OOO and Tomusulo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[Chapter 3]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EE194/Comp140 Mark Hempstead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Administration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Reading</a:t>
            </a:r>
          </a:p>
          <a:p>
            <a:pPr lvl="1" eaLnBrk="1" hangingPunct="1"/>
            <a:r>
              <a:rPr lang="en-US" altLang="en-US" dirty="0"/>
              <a:t>We’ll hand out &amp; review the midterms ½ hour before the end of class today.</a:t>
            </a:r>
          </a:p>
          <a:p>
            <a:pPr lvl="1" eaLnBrk="1" hangingPunct="1"/>
            <a:r>
              <a:rPr lang="en-US" altLang="en-US" dirty="0"/>
              <a:t>This week’s material comes from Chapter 3. HW (#5) on it (due Wed. after spring break) will cover it.</a:t>
            </a:r>
          </a:p>
          <a:p>
            <a:pPr lvl="1" eaLnBrk="1" hangingPunct="1"/>
            <a:r>
              <a:rPr lang="en-US" altLang="en-US" dirty="0"/>
              <a:t>Next up will be Spring break </a:t>
            </a:r>
            <a:r>
              <a:rPr lang="en-US" altLang="en-US" dirty="0">
                <a:sym typeface="Wingdings" panose="05000000000000000000" pitchFamily="2" charset="2"/>
              </a:rPr>
              <a:t>.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Then the 2</a:t>
            </a:r>
            <a:r>
              <a:rPr lang="en-US" altLang="en-US" baseline="30000" dirty="0"/>
              <a:t>nd</a:t>
            </a:r>
            <a:r>
              <a:rPr lang="en-US" altLang="en-US" dirty="0"/>
              <a:t> half of the course.</a:t>
            </a:r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063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our simple 5-stage pipe has worked well.</a:t>
            </a:r>
          </a:p>
          <a:p>
            <a:pPr lvl="1"/>
            <a:r>
              <a:rPr lang="en-US" dirty="0"/>
              <a:t>No stalls after arithmetic operations (EXE→EXE bypass)</a:t>
            </a:r>
          </a:p>
          <a:p>
            <a:pPr lvl="1"/>
            <a:r>
              <a:rPr lang="en-US" dirty="0"/>
              <a:t>One-cycle after </a:t>
            </a:r>
            <a:r>
              <a:rPr lang="en-US" dirty="0" err="1"/>
              <a:t>load→use</a:t>
            </a:r>
            <a:r>
              <a:rPr lang="en-US" dirty="0"/>
              <a:t> stall</a:t>
            </a:r>
          </a:p>
          <a:p>
            <a:pPr lvl="1"/>
            <a:r>
              <a:rPr lang="en-US" dirty="0"/>
              <a:t>Stalls after a branch can be avoided with branch prediction.</a:t>
            </a:r>
          </a:p>
          <a:p>
            <a:pPr lvl="1"/>
            <a:r>
              <a:rPr lang="en-US" dirty="0"/>
              <a:t>But real life doesn’t always have such a happy ending.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075658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EE194/Comp140 Mark Hempstead</a:t>
            </a: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Forwarding, Bypassing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8077200" cy="1981200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  <p:graphicFrame>
        <p:nvGraphicFramePr>
          <p:cNvPr id="2058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988648"/>
              </p:ext>
            </p:extLst>
          </p:nvPr>
        </p:nvGraphicFramePr>
        <p:xfrm>
          <a:off x="457200" y="1828800"/>
          <a:ext cx="8093075" cy="2255904"/>
        </p:xfrm>
        <a:graphic>
          <a:graphicData uri="http://schemas.openxmlformats.org/drawingml/2006/table">
            <a:tbl>
              <a:tblPr/>
              <a:tblGrid>
                <a:gridCol w="1770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 R3, R2, R1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WB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 R4, R3, R5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WB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 R6, R3, R5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WB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R7, (30)R5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MEM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WB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Add, R9,R7,R1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8915" name="AutoShape 66"/>
          <p:cNvSpPr>
            <a:spLocks noChangeArrowheads="1"/>
          </p:cNvSpPr>
          <p:nvPr/>
        </p:nvSpPr>
        <p:spPr bwMode="auto">
          <a:xfrm rot="2700000">
            <a:off x="3924300" y="24765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8916" name="AutoShape 67"/>
          <p:cNvSpPr>
            <a:spLocks noChangeArrowheads="1"/>
          </p:cNvSpPr>
          <p:nvPr/>
        </p:nvSpPr>
        <p:spPr bwMode="auto">
          <a:xfrm rot="4200000">
            <a:off x="4678362" y="2638426"/>
            <a:ext cx="862013" cy="157162"/>
          </a:xfrm>
          <a:prstGeom prst="rightArrow">
            <a:avLst>
              <a:gd name="adj1" fmla="val 50000"/>
              <a:gd name="adj2" fmla="val 1371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" name="AutoShape 66"/>
          <p:cNvSpPr>
            <a:spLocks noChangeArrowheads="1"/>
          </p:cNvSpPr>
          <p:nvPr/>
        </p:nvSpPr>
        <p:spPr bwMode="auto">
          <a:xfrm rot="2700000">
            <a:off x="7453733" y="3633367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865473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pipes = lots of stalls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5-stage pipe may be a 15-stage pipe. Why?</a:t>
            </a:r>
          </a:p>
          <a:p>
            <a:pPr lvl="1"/>
            <a:r>
              <a:rPr lang="en-US" dirty="0"/>
              <a:t>Smaller stages with less logic → higher frequency</a:t>
            </a:r>
          </a:p>
          <a:p>
            <a:pPr lvl="1"/>
            <a:r>
              <a:rPr lang="en-US" dirty="0"/>
              <a:t>Dependencies now imply more stalls.</a:t>
            </a:r>
          </a:p>
          <a:p>
            <a:pPr lvl="1"/>
            <a:r>
              <a:rPr lang="en-US" dirty="0"/>
              <a:t>Loads &amp; branches similarly get worse.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480781"/>
              </p:ext>
            </p:extLst>
          </p:nvPr>
        </p:nvGraphicFramePr>
        <p:xfrm>
          <a:off x="457200" y="3764218"/>
          <a:ext cx="8093071" cy="1645982"/>
        </p:xfrm>
        <a:graphic>
          <a:graphicData uri="http://schemas.openxmlformats.org/drawingml/2006/table">
            <a:tbl>
              <a:tblPr/>
              <a:tblGrid>
                <a:gridCol w="1106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9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5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5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5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5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53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53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3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53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53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65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 R3, R2, R1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 R4, R3, R5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AutoShape 66"/>
          <p:cNvSpPr>
            <a:spLocks noChangeArrowheads="1"/>
          </p:cNvSpPr>
          <p:nvPr/>
        </p:nvSpPr>
        <p:spPr bwMode="auto">
          <a:xfrm rot="2700000">
            <a:off x="4862933" y="4700167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97816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misses = even worse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066800"/>
          </a:xfrm>
        </p:spPr>
        <p:txBody>
          <a:bodyPr/>
          <a:lstStyle/>
          <a:p>
            <a:r>
              <a:rPr lang="en-US" dirty="0"/>
              <a:t>Even with a 5-stage pipe, load misses can cause numerous stalls: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What’s really dumb about this stall?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final Sub is stalled, but it doesn’t use R3 or R4, and the ALU is sitting idle.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475407"/>
              </p:ext>
            </p:extLst>
          </p:nvPr>
        </p:nvGraphicFramePr>
        <p:xfrm>
          <a:off x="1070969" y="2667000"/>
          <a:ext cx="7082430" cy="2286062"/>
        </p:xfrm>
        <a:graphic>
          <a:graphicData uri="http://schemas.openxmlformats.org/drawingml/2006/table">
            <a:tbl>
              <a:tblPr/>
              <a:tblGrid>
                <a:gridCol w="1033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1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1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1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16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16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16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16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16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65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Cycle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R3, 10(R1)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WB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 R4, R3, R5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WB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 R7, R8, R9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WB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05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EE194/Comp140 Mark Hempstead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Not so easy to fix this</a:t>
            </a:r>
          </a:p>
        </p:txBody>
      </p:sp>
      <p:sp>
        <p:nvSpPr>
          <p:cNvPr id="66566" name="AutoShape 8"/>
          <p:cNvSpPr>
            <a:spLocks noChangeAspect="1" noChangeArrowheads="1" noTextEdit="1"/>
          </p:cNvSpPr>
          <p:nvPr/>
        </p:nvSpPr>
        <p:spPr bwMode="auto">
          <a:xfrm>
            <a:off x="3941763" y="5556249"/>
            <a:ext cx="8229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2" name="Freeform 14"/>
          <p:cNvSpPr>
            <a:spLocks/>
          </p:cNvSpPr>
          <p:nvPr/>
        </p:nvSpPr>
        <p:spPr bwMode="auto">
          <a:xfrm>
            <a:off x="6764338" y="1998662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3" name="Line 15"/>
          <p:cNvSpPr>
            <a:spLocks noChangeShapeType="1"/>
          </p:cNvSpPr>
          <p:nvPr/>
        </p:nvSpPr>
        <p:spPr bwMode="auto">
          <a:xfrm flipV="1">
            <a:off x="7277100" y="1989137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4" name="Line 16"/>
          <p:cNvSpPr>
            <a:spLocks noChangeShapeType="1"/>
          </p:cNvSpPr>
          <p:nvPr/>
        </p:nvSpPr>
        <p:spPr bwMode="auto">
          <a:xfrm flipH="1">
            <a:off x="7010400" y="1998662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5" name="Line 17"/>
          <p:cNvSpPr>
            <a:spLocks noChangeShapeType="1"/>
          </p:cNvSpPr>
          <p:nvPr/>
        </p:nvSpPr>
        <p:spPr bwMode="auto">
          <a:xfrm flipH="1">
            <a:off x="7010400" y="2482850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6" name="Freeform 18"/>
          <p:cNvSpPr>
            <a:spLocks/>
          </p:cNvSpPr>
          <p:nvPr/>
        </p:nvSpPr>
        <p:spPr bwMode="auto">
          <a:xfrm>
            <a:off x="3362325" y="1998662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3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3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6587" name="Freeform 19"/>
          <p:cNvSpPr>
            <a:spLocks/>
          </p:cNvSpPr>
          <p:nvPr/>
        </p:nvSpPr>
        <p:spPr bwMode="auto">
          <a:xfrm>
            <a:off x="3362325" y="1998662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3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8" name="Line 20"/>
          <p:cNvSpPr>
            <a:spLocks noChangeShapeType="1"/>
          </p:cNvSpPr>
          <p:nvPr/>
        </p:nvSpPr>
        <p:spPr bwMode="auto">
          <a:xfrm>
            <a:off x="3106738" y="1998662"/>
            <a:ext cx="27146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9" name="Line 21"/>
          <p:cNvSpPr>
            <a:spLocks noChangeShapeType="1"/>
          </p:cNvSpPr>
          <p:nvPr/>
        </p:nvSpPr>
        <p:spPr bwMode="auto">
          <a:xfrm>
            <a:off x="3106738" y="2482850"/>
            <a:ext cx="27146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0" name="Rectangle 22"/>
          <p:cNvSpPr>
            <a:spLocks noChangeArrowheads="1"/>
          </p:cNvSpPr>
          <p:nvPr/>
        </p:nvSpPr>
        <p:spPr bwMode="auto">
          <a:xfrm>
            <a:off x="2146300" y="1998662"/>
            <a:ext cx="257175" cy="4841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6591" name="Freeform 23"/>
          <p:cNvSpPr>
            <a:spLocks/>
          </p:cNvSpPr>
          <p:nvPr/>
        </p:nvSpPr>
        <p:spPr bwMode="auto">
          <a:xfrm>
            <a:off x="2146300" y="1998662"/>
            <a:ext cx="257175" cy="484188"/>
          </a:xfrm>
          <a:custGeom>
            <a:avLst/>
            <a:gdLst>
              <a:gd name="T0" fmla="*/ 0 w 162"/>
              <a:gd name="T1" fmla="*/ 305 h 305"/>
              <a:gd name="T2" fmla="*/ 162 w 162"/>
              <a:gd name="T3" fmla="*/ 305 h 305"/>
              <a:gd name="T4" fmla="*/ 162 w 162"/>
              <a:gd name="T5" fmla="*/ 0 h 305"/>
              <a:gd name="T6" fmla="*/ 0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0" y="305"/>
                </a:moveTo>
                <a:lnTo>
                  <a:pt x="162" y="305"/>
                </a:ln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4"/>
          <p:cNvSpPr>
            <a:spLocks/>
          </p:cNvSpPr>
          <p:nvPr/>
        </p:nvSpPr>
        <p:spPr bwMode="auto">
          <a:xfrm>
            <a:off x="1890713" y="1998662"/>
            <a:ext cx="255588" cy="484188"/>
          </a:xfrm>
          <a:custGeom>
            <a:avLst/>
            <a:gdLst>
              <a:gd name="T0" fmla="*/ 161 w 161"/>
              <a:gd name="T1" fmla="*/ 0 h 305"/>
              <a:gd name="T2" fmla="*/ 0 w 161"/>
              <a:gd name="T3" fmla="*/ 0 h 305"/>
              <a:gd name="T4" fmla="*/ 0 w 161"/>
              <a:gd name="T5" fmla="*/ 305 h 305"/>
              <a:gd name="T6" fmla="*/ 161 w 161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305">
                <a:moveTo>
                  <a:pt x="161" y="0"/>
                </a:moveTo>
                <a:lnTo>
                  <a:pt x="0" y="0"/>
                </a:lnTo>
                <a:lnTo>
                  <a:pt x="0" y="305"/>
                </a:lnTo>
                <a:lnTo>
                  <a:pt x="161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593" name="Rectangle 25"/>
          <p:cNvSpPr>
            <a:spLocks noChangeArrowheads="1"/>
          </p:cNvSpPr>
          <p:nvPr/>
        </p:nvSpPr>
        <p:spPr bwMode="auto">
          <a:xfrm>
            <a:off x="2054225" y="2144712"/>
            <a:ext cx="1238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US" altLang="en-US" sz="2400"/>
          </a:p>
        </p:txBody>
      </p:sp>
      <p:sp>
        <p:nvSpPr>
          <p:cNvPr id="66594" name="Rectangle 26"/>
          <p:cNvSpPr>
            <a:spLocks noChangeArrowheads="1"/>
          </p:cNvSpPr>
          <p:nvPr/>
        </p:nvSpPr>
        <p:spPr bwMode="auto">
          <a:xfrm>
            <a:off x="2100263" y="2144712"/>
            <a:ext cx="2254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66595" name="Rectangle 27"/>
          <p:cNvSpPr>
            <a:spLocks noChangeArrowheads="1"/>
          </p:cNvSpPr>
          <p:nvPr/>
        </p:nvSpPr>
        <p:spPr bwMode="auto">
          <a:xfrm>
            <a:off x="3224213" y="2144712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66596" name="Rectangle 28"/>
          <p:cNvSpPr>
            <a:spLocks noChangeArrowheads="1"/>
          </p:cNvSpPr>
          <p:nvPr/>
        </p:nvSpPr>
        <p:spPr bwMode="auto">
          <a:xfrm>
            <a:off x="3348038" y="2144712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66597" name="Rectangle 29"/>
          <p:cNvSpPr>
            <a:spLocks noChangeArrowheads="1"/>
          </p:cNvSpPr>
          <p:nvPr/>
        </p:nvSpPr>
        <p:spPr bwMode="auto">
          <a:xfrm>
            <a:off x="3440113" y="2144712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sp>
        <p:nvSpPr>
          <p:cNvPr id="66598" name="Freeform 30"/>
          <p:cNvSpPr>
            <a:spLocks/>
          </p:cNvSpPr>
          <p:nvPr/>
        </p:nvSpPr>
        <p:spPr bwMode="auto">
          <a:xfrm>
            <a:off x="5799138" y="1998662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6599" name="Freeform 31"/>
          <p:cNvSpPr>
            <a:spLocks/>
          </p:cNvSpPr>
          <p:nvPr/>
        </p:nvSpPr>
        <p:spPr bwMode="auto">
          <a:xfrm>
            <a:off x="5799138" y="1998662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reeform 32"/>
          <p:cNvSpPr>
            <a:spLocks/>
          </p:cNvSpPr>
          <p:nvPr/>
        </p:nvSpPr>
        <p:spPr bwMode="auto">
          <a:xfrm>
            <a:off x="5562600" y="1998662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601" name="Rectangle 33"/>
          <p:cNvSpPr>
            <a:spLocks noChangeArrowheads="1"/>
          </p:cNvSpPr>
          <p:nvPr/>
        </p:nvSpPr>
        <p:spPr bwMode="auto">
          <a:xfrm>
            <a:off x="5676900" y="2144712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66602" name="Rectangle 34"/>
          <p:cNvSpPr>
            <a:spLocks noChangeArrowheads="1"/>
          </p:cNvSpPr>
          <p:nvPr/>
        </p:nvSpPr>
        <p:spPr bwMode="auto">
          <a:xfrm>
            <a:off x="5799138" y="2144712"/>
            <a:ext cx="2254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 dirty="0"/>
          </a:p>
        </p:txBody>
      </p:sp>
      <p:sp>
        <p:nvSpPr>
          <p:cNvPr id="66603" name="Rectangle 35"/>
          <p:cNvSpPr>
            <a:spLocks noChangeArrowheads="1"/>
          </p:cNvSpPr>
          <p:nvPr/>
        </p:nvSpPr>
        <p:spPr bwMode="auto">
          <a:xfrm>
            <a:off x="6877050" y="2144712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66604" name="Rectangle 36"/>
          <p:cNvSpPr>
            <a:spLocks noChangeArrowheads="1"/>
          </p:cNvSpPr>
          <p:nvPr/>
        </p:nvSpPr>
        <p:spPr bwMode="auto">
          <a:xfrm>
            <a:off x="7000875" y="2144712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66605" name="Rectangle 37"/>
          <p:cNvSpPr>
            <a:spLocks noChangeArrowheads="1"/>
          </p:cNvSpPr>
          <p:nvPr/>
        </p:nvSpPr>
        <p:spPr bwMode="auto">
          <a:xfrm>
            <a:off x="7097713" y="2144712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sp>
        <p:nvSpPr>
          <p:cNvPr id="66606" name="Line 38"/>
          <p:cNvSpPr>
            <a:spLocks noChangeShapeType="1"/>
          </p:cNvSpPr>
          <p:nvPr/>
        </p:nvSpPr>
        <p:spPr bwMode="auto">
          <a:xfrm>
            <a:off x="2403475" y="2239962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07" name="Line 39"/>
          <p:cNvSpPr>
            <a:spLocks noChangeShapeType="1"/>
          </p:cNvSpPr>
          <p:nvPr/>
        </p:nvSpPr>
        <p:spPr bwMode="auto">
          <a:xfrm>
            <a:off x="3619500" y="2119312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08" name="Line 40"/>
          <p:cNvSpPr>
            <a:spLocks noChangeShapeType="1"/>
          </p:cNvSpPr>
          <p:nvPr/>
        </p:nvSpPr>
        <p:spPr bwMode="auto">
          <a:xfrm>
            <a:off x="4778375" y="2239962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09" name="Line 41"/>
          <p:cNvSpPr>
            <a:spLocks noChangeShapeType="1"/>
          </p:cNvSpPr>
          <p:nvPr/>
        </p:nvSpPr>
        <p:spPr bwMode="auto">
          <a:xfrm>
            <a:off x="6056313" y="2239962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10" name="Line 42"/>
          <p:cNvSpPr>
            <a:spLocks noChangeShapeType="1"/>
          </p:cNvSpPr>
          <p:nvPr/>
        </p:nvSpPr>
        <p:spPr bwMode="auto">
          <a:xfrm>
            <a:off x="3619500" y="2362200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11" name="Freeform 43"/>
          <p:cNvSpPr>
            <a:spLocks/>
          </p:cNvSpPr>
          <p:nvPr/>
        </p:nvSpPr>
        <p:spPr bwMode="auto">
          <a:xfrm>
            <a:off x="2978150" y="2119312"/>
            <a:ext cx="128588" cy="120650"/>
          </a:xfrm>
          <a:custGeom>
            <a:avLst/>
            <a:gdLst>
              <a:gd name="T0" fmla="*/ 0 w 81"/>
              <a:gd name="T1" fmla="*/ 76 h 76"/>
              <a:gd name="T2" fmla="*/ 3 w 81"/>
              <a:gd name="T3" fmla="*/ 0 h 76"/>
              <a:gd name="T4" fmla="*/ 81 w 81"/>
              <a:gd name="T5" fmla="*/ 0 h 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" h="76">
                <a:moveTo>
                  <a:pt x="0" y="76"/>
                </a:moveTo>
                <a:lnTo>
                  <a:pt x="3" y="0"/>
                </a:lnTo>
                <a:lnTo>
                  <a:pt x="81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12" name="Freeform 44"/>
          <p:cNvSpPr>
            <a:spLocks/>
          </p:cNvSpPr>
          <p:nvPr/>
        </p:nvSpPr>
        <p:spPr bwMode="auto">
          <a:xfrm>
            <a:off x="5414963" y="2239962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61" name="Freeform 193"/>
          <p:cNvSpPr>
            <a:spLocks/>
          </p:cNvSpPr>
          <p:nvPr/>
        </p:nvSpPr>
        <p:spPr bwMode="auto">
          <a:xfrm>
            <a:off x="2659063" y="17573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62" name="Freeform 194"/>
          <p:cNvSpPr>
            <a:spLocks/>
          </p:cNvSpPr>
          <p:nvPr/>
        </p:nvSpPr>
        <p:spPr bwMode="auto">
          <a:xfrm>
            <a:off x="2659063" y="17573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63" name="Freeform 195"/>
          <p:cNvSpPr>
            <a:spLocks/>
          </p:cNvSpPr>
          <p:nvPr/>
        </p:nvSpPr>
        <p:spPr bwMode="auto">
          <a:xfrm>
            <a:off x="3881438" y="17573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64" name="Freeform 196"/>
          <p:cNvSpPr>
            <a:spLocks/>
          </p:cNvSpPr>
          <p:nvPr/>
        </p:nvSpPr>
        <p:spPr bwMode="auto">
          <a:xfrm>
            <a:off x="3881438" y="17573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65" name="Freeform 197"/>
          <p:cNvSpPr>
            <a:spLocks/>
          </p:cNvSpPr>
          <p:nvPr/>
        </p:nvSpPr>
        <p:spPr bwMode="auto">
          <a:xfrm>
            <a:off x="5097463" y="17573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66" name="Freeform 198"/>
          <p:cNvSpPr>
            <a:spLocks/>
          </p:cNvSpPr>
          <p:nvPr/>
        </p:nvSpPr>
        <p:spPr bwMode="auto">
          <a:xfrm>
            <a:off x="5097463" y="17573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67" name="Freeform 199"/>
          <p:cNvSpPr>
            <a:spLocks/>
          </p:cNvSpPr>
          <p:nvPr/>
        </p:nvSpPr>
        <p:spPr bwMode="auto">
          <a:xfrm>
            <a:off x="6318250" y="17573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68" name="Freeform 200"/>
          <p:cNvSpPr>
            <a:spLocks/>
          </p:cNvSpPr>
          <p:nvPr/>
        </p:nvSpPr>
        <p:spPr bwMode="auto">
          <a:xfrm>
            <a:off x="6318250" y="17573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77" name="Freeform 209"/>
          <p:cNvSpPr>
            <a:spLocks/>
          </p:cNvSpPr>
          <p:nvPr/>
        </p:nvSpPr>
        <p:spPr bwMode="auto">
          <a:xfrm>
            <a:off x="4322763" y="1752600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6568" name="Freeform 211"/>
          <p:cNvSpPr>
            <a:spLocks/>
          </p:cNvSpPr>
          <p:nvPr/>
        </p:nvSpPr>
        <p:spPr bwMode="auto">
          <a:xfrm>
            <a:off x="4322763" y="175260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9" name="Rectangle 212"/>
          <p:cNvSpPr>
            <a:spLocks noChangeArrowheads="1"/>
          </p:cNvSpPr>
          <p:nvPr/>
        </p:nvSpPr>
        <p:spPr bwMode="auto">
          <a:xfrm>
            <a:off x="4502150" y="2144712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66570" name="Rectangle 213"/>
          <p:cNvSpPr>
            <a:spLocks noChangeArrowheads="1"/>
          </p:cNvSpPr>
          <p:nvPr/>
        </p:nvSpPr>
        <p:spPr bwMode="auto">
          <a:xfrm>
            <a:off x="4614863" y="2144712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66571" name="Rectangle 214"/>
          <p:cNvSpPr>
            <a:spLocks noChangeArrowheads="1"/>
          </p:cNvSpPr>
          <p:nvPr/>
        </p:nvSpPr>
        <p:spPr bwMode="auto">
          <a:xfrm>
            <a:off x="4711700" y="2144712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sp>
        <p:nvSpPr>
          <p:cNvPr id="66577" name="Line 220"/>
          <p:cNvSpPr>
            <a:spLocks noChangeShapeType="1"/>
          </p:cNvSpPr>
          <p:nvPr/>
        </p:nvSpPr>
        <p:spPr bwMode="auto">
          <a:xfrm>
            <a:off x="3106738" y="1989137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0" y="2741612"/>
            <a:ext cx="131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Ld</a:t>
            </a:r>
            <a:r>
              <a:rPr lang="en-US" dirty="0"/>
              <a:t> R3, 10(R1)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2767804" y="2665412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R4, R3,R5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1552706" y="2666625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R7, R8,R9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3710722"/>
            <a:ext cx="7696199" cy="2385278"/>
          </a:xfrm>
        </p:spPr>
        <p:txBody>
          <a:bodyPr/>
          <a:lstStyle/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The ID and Mem pipe stages are full. The Sub cannot just hop over them (not without lots of new wires)</a:t>
            </a:r>
          </a:p>
          <a:p>
            <a:pPr lvl="1"/>
            <a:r>
              <a:rPr lang="en-US" dirty="0"/>
              <a:t>Remember when we talked about exceptions? What if the Sub finishes before the </a:t>
            </a:r>
            <a:r>
              <a:rPr lang="en-US" dirty="0" err="1"/>
              <a:t>Ld</a:t>
            </a:r>
            <a:r>
              <a:rPr lang="en-US" dirty="0"/>
              <a:t> and Add, but then the </a:t>
            </a:r>
            <a:r>
              <a:rPr lang="en-US" dirty="0" err="1"/>
              <a:t>Ld</a:t>
            </a:r>
            <a:r>
              <a:rPr lang="en-US" dirty="0"/>
              <a:t> or Add takes an exception?</a:t>
            </a:r>
          </a:p>
        </p:txBody>
      </p:sp>
    </p:spTree>
    <p:extLst>
      <p:ext uri="{BB962C8B-B14F-4D97-AF65-F5344CB8AC3E}">
        <p14:creationId xmlns:p14="http://schemas.microsoft.com/office/powerpoint/2010/main" val="402778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74 0.00417 0.00365 0.00857 0.00538 0.01297 C 0.00608 0.01482 0.00642 0.01736 0.00747 0.01875 C 0.00833 0.01991 0.00972 0.01968 0.01077 0.02014 C 0.01181 0.02223 0.0132 0.02385 0.01406 0.02593 C 0.01458 0.02732 0.01476 0.02894 0.01511 0.03033 C 0.0158 0.03241 0.01649 0.03426 0.01736 0.03611 C 0.01858 0.03912 0.0217 0.04491 0.0217 0.04491 C 0.02205 0.0463 0.02222 0.04792 0.02274 0.04931 C 0.02587 0.05648 0.0257 0.05348 0.02934 0.05949 C 0.0316 0.0632 0.03316 0.0676 0.03577 0.07107 C 0.03646 0.07199 0.03733 0.07292 0.03802 0.07385 C 0.03906 0.0757 0.03993 0.07801 0.04115 0.07963 C 0.04219 0.08102 0.04358 0.08148 0.04445 0.08264 C 0.0467 0.08542 0.04861 0.08889 0.05104 0.09121 C 0.05243 0.09283 0.05399 0.09398 0.05538 0.09561 C 0.05729 0.09792 0.05903 0.10047 0.06077 0.10301 C 0.06181 0.1044 0.06267 0.10625 0.06406 0.10718 C 0.0717 0.11227 0.06528 0.10834 0.0717 0.11158 C 0.07344 0.1125 0.07517 0.11366 0.07708 0.11459 C 0.07986 0.11574 0.08299 0.11621 0.08577 0.11736 L 0.08906 0.11898 C 0.0974 0.11829 0.10573 0.11852 0.11406 0.11736 C 0.12257 0.11621 0.11788 0.11436 0.12379 0.11297 C 0.12674 0.1125 0.13281 0.11111 0.13577 0.11019 C 0.13698 0.10973 0.13802 0.10903 0.13906 0.1088 C 0.14306 0.10741 0.14427 0.10787 0.14774 0.10579 C 0.1592 0.09931 0.1441 0.10672 0.15747 0.1 C 0.15868 0.09954 0.15972 0.09908 0.16077 0.09861 C 0.16302 0.09769 0.16615 0.09699 0.1684 0.09561 C 0.17136 0.09398 0.17413 0.0919 0.17708 0.08982 C 0.17847 0.08889 0.17986 0.08773 0.18142 0.08704 C 0.18611 0.08496 0.18351 0.08588 0.18906 0.08403 C 0.19097 0.08241 0.19531 0.07871 0.1967 0.07686 C 0.19792 0.075 0.19861 0.07269 0.2 0.07107 C 0.20261 0.06783 0.2066 0.06644 0.20868 0.06227 C 0.21528 0.04885 0.20677 0.06528 0.21302 0.0551 C 0.21372 0.05371 0.21424 0.05186 0.21511 0.0507 C 0.22274 0.04074 0.2132 0.05926 0.22379 0.04051 C 0.22604 0.03658 0.2283 0.03287 0.23038 0.02894 C 0.23108 0.02755 0.2316 0.02593 0.23247 0.02454 C 0.2342 0.02199 0.23663 0.02014 0.23802 0.01736 C 0.23872 0.01598 0.23924 0.01412 0.24011 0.01297 C 0.25035 -0.00046 0.23906 0.01829 0.24774 0.00278 C 0.24827 0.00093 0.24931 -0.00509 0.25104 -0.00578 C 0.25208 -0.00648 0.25313 -0.00486 0.25434 -0.00439 C 0.25504 -0.00301 0.2559 -0.00162 0.25642 0 C 0.25695 0.00139 0.25729 0.00278 0.25747 0.00417 C 0.25833 0.00787 0.25851 0.01088 0.25972 0.01436 C 0.26042 0.01644 0.26129 0.01829 0.26181 0.02014 C 0.26267 0.02315 0.26302 0.02616 0.26406 0.02894 C 0.26667 0.03565 0.26667 0.03635 0.27066 0.04352 C 0.2717 0.04537 0.27257 0.04746 0.27379 0.04931 C 0.27604 0.05255 0.27917 0.05718 0.28247 0.05949 C 0.28351 0.06019 0.28472 0.06019 0.28577 0.06088 C 0.28698 0.06158 0.28785 0.06297 0.28906 0.06366 C 0.29115 0.06505 0.2934 0.06574 0.29566 0.06667 L 0.29879 0.06806 C 0.30156 0.06945 0.30347 0.07037 0.30642 0.07107 C 0.30903 0.07153 0.31146 0.07199 0.31406 0.07246 C 0.31649 0.07292 0.32327 0.07454 0.32604 0.07547 C 0.32865 0.07616 0.33125 0.07778 0.33368 0.07963 C 0.33472 0.08056 0.33577 0.08195 0.33681 0.08264 C 0.3382 0.08334 0.33976 0.08357 0.34115 0.08403 C 0.34271 0.08496 0.34427 0.08588 0.34566 0.08704 C 0.35486 0.09445 0.34879 0.09121 0.35538 0.09422 C 0.36163 0.09977 0.35955 0.09908 0.3717 0.09861 C 0.38142 0.09815 0.39653 0.09584 0.40747 0.09422 C 0.41042 0.09329 0.4132 0.0919 0.41632 0.09121 C 0.42205 0.09028 0.42778 0.09051 0.43368 0.08982 C 0.43698 0.08959 0.44011 0.08889 0.4434 0.08843 C 0.44566 0.08542 0.4474 0.08218 0.45 0.07963 L 0.46632 0.06366 C 0.46892 0.06111 0.47205 0.05903 0.475 0.05648 C 0.49445 0.03843 0.4717 0.05718 0.48368 0.04931 C 0.48767 0.04653 0.48646 0.04607 0.49011 0.0419 C 0.49115 0.04098 0.49236 0.04005 0.4934 0.03912 C 0.49462 0.03426 0.49445 0.03403 0.4967 0.02894 C 0.49809 0.02547 0.50052 0.02199 0.50208 0.01875 C 0.50295 0.01736 0.50347 0.01598 0.50434 0.01436 C 0.50469 0.0125 0.50504 0.01065 0.50538 0.00857 C 0.50573 0.00718 0.50625 0.00579 0.50642 0.00417 C 0.50764 -0.00671 0.50747 -0.00833 0.50747 -0.01736 L 0.50747 -0.01736 " pathEditMode="relative" ptsTypes="AAAAAAAAAAAAAAAAAAAAAAAAAAAAAAAAAAAAAAA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Baby steps to fix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r>
              <a:rPr lang="en-US" dirty="0"/>
              <a:t>Let’s take one step at a time, and ignore the other daunting problems ahead of us </a:t>
            </a:r>
            <a:r>
              <a:rPr lang="en-US" dirty="0">
                <a:sym typeface="Wingdings" panose="05000000000000000000" pitchFamily="2" charset="2"/>
              </a:rPr>
              <a:t>.</a:t>
            </a:r>
          </a:p>
          <a:p>
            <a:r>
              <a:rPr lang="en-US" dirty="0">
                <a:sym typeface="Wingdings" panose="05000000000000000000" pitchFamily="2" charset="2"/>
              </a:rPr>
              <a:t>So first let’s try to get our independent instructions into the pipeline without bouncing. But how?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477138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363119" y="4406555"/>
            <a:ext cx="2651125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71850" y="2743200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small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about one pipe for </a:t>
            </a:r>
            <a:r>
              <a:rPr lang="en-US" dirty="0" err="1"/>
              <a:t>Ld</a:t>
            </a:r>
            <a:r>
              <a:rPr lang="en-US" dirty="0"/>
              <a:t>/St and one for arithmetic (add, sub, and, or, etc.)?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7226300" y="37480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flipV="1">
            <a:off x="7772400" y="37385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>
            <a:off x="7472362" y="37480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7472362" y="423227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636587" y="3065462"/>
            <a:ext cx="257175" cy="4841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636587" y="3065462"/>
            <a:ext cx="257175" cy="484188"/>
          </a:xfrm>
          <a:custGeom>
            <a:avLst/>
            <a:gdLst>
              <a:gd name="T0" fmla="*/ 0 w 162"/>
              <a:gd name="T1" fmla="*/ 305 h 305"/>
              <a:gd name="T2" fmla="*/ 162 w 162"/>
              <a:gd name="T3" fmla="*/ 305 h 305"/>
              <a:gd name="T4" fmla="*/ 162 w 162"/>
              <a:gd name="T5" fmla="*/ 0 h 305"/>
              <a:gd name="T6" fmla="*/ 0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0" y="305"/>
                </a:moveTo>
                <a:lnTo>
                  <a:pt x="162" y="305"/>
                </a:ln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" name="Freeform 24"/>
          <p:cNvSpPr>
            <a:spLocks/>
          </p:cNvSpPr>
          <p:nvPr/>
        </p:nvSpPr>
        <p:spPr bwMode="auto">
          <a:xfrm>
            <a:off x="381000" y="3065462"/>
            <a:ext cx="255588" cy="484188"/>
          </a:xfrm>
          <a:custGeom>
            <a:avLst/>
            <a:gdLst>
              <a:gd name="T0" fmla="*/ 161 w 161"/>
              <a:gd name="T1" fmla="*/ 0 h 305"/>
              <a:gd name="T2" fmla="*/ 0 w 161"/>
              <a:gd name="T3" fmla="*/ 0 h 305"/>
              <a:gd name="T4" fmla="*/ 0 w 161"/>
              <a:gd name="T5" fmla="*/ 305 h 305"/>
              <a:gd name="T6" fmla="*/ 161 w 161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305">
                <a:moveTo>
                  <a:pt x="161" y="0"/>
                </a:moveTo>
                <a:lnTo>
                  <a:pt x="0" y="0"/>
                </a:lnTo>
                <a:lnTo>
                  <a:pt x="0" y="305"/>
                </a:lnTo>
                <a:lnTo>
                  <a:pt x="161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544512" y="3211512"/>
            <a:ext cx="1238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US" altLang="en-US" sz="2400"/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590550" y="3211512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7339012" y="38941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7462837" y="3894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7559675" y="3894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893762" y="3306762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>
            <a:off x="5021261" y="3306762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93"/>
          <p:cNvSpPr>
            <a:spLocks/>
          </p:cNvSpPr>
          <p:nvPr/>
        </p:nvSpPr>
        <p:spPr bwMode="auto">
          <a:xfrm>
            <a:off x="1149350" y="28241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94"/>
          <p:cNvSpPr>
            <a:spLocks/>
          </p:cNvSpPr>
          <p:nvPr/>
        </p:nvSpPr>
        <p:spPr bwMode="auto">
          <a:xfrm>
            <a:off x="1149350" y="28241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6"/>
          <p:cNvSpPr>
            <a:spLocks/>
          </p:cNvSpPr>
          <p:nvPr/>
        </p:nvSpPr>
        <p:spPr bwMode="auto">
          <a:xfrm>
            <a:off x="2371725" y="28241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7"/>
          <p:cNvSpPr>
            <a:spLocks/>
          </p:cNvSpPr>
          <p:nvPr/>
        </p:nvSpPr>
        <p:spPr bwMode="auto">
          <a:xfrm>
            <a:off x="5264150" y="28241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8"/>
          <p:cNvSpPr>
            <a:spLocks/>
          </p:cNvSpPr>
          <p:nvPr/>
        </p:nvSpPr>
        <p:spPr bwMode="auto">
          <a:xfrm>
            <a:off x="5264150" y="28241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209"/>
          <p:cNvSpPr>
            <a:spLocks/>
          </p:cNvSpPr>
          <p:nvPr/>
        </p:nvSpPr>
        <p:spPr bwMode="auto">
          <a:xfrm>
            <a:off x="4489450" y="2819400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Freeform 211"/>
          <p:cNvSpPr>
            <a:spLocks/>
          </p:cNvSpPr>
          <p:nvPr/>
        </p:nvSpPr>
        <p:spPr bwMode="auto">
          <a:xfrm>
            <a:off x="4489450" y="281940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212"/>
          <p:cNvSpPr>
            <a:spLocks noChangeArrowheads="1"/>
          </p:cNvSpPr>
          <p:nvPr/>
        </p:nvSpPr>
        <p:spPr bwMode="auto">
          <a:xfrm>
            <a:off x="4668837" y="3211512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7" name="Rectangle 213"/>
          <p:cNvSpPr>
            <a:spLocks noChangeArrowheads="1"/>
          </p:cNvSpPr>
          <p:nvPr/>
        </p:nvSpPr>
        <p:spPr bwMode="auto">
          <a:xfrm>
            <a:off x="4781550" y="3211512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8" name="Rectangle 214"/>
          <p:cNvSpPr>
            <a:spLocks noChangeArrowheads="1"/>
          </p:cNvSpPr>
          <p:nvPr/>
        </p:nvSpPr>
        <p:spPr bwMode="auto">
          <a:xfrm>
            <a:off x="4878387" y="3211512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57" name="Freeform 30"/>
          <p:cNvSpPr>
            <a:spLocks/>
          </p:cNvSpPr>
          <p:nvPr/>
        </p:nvSpPr>
        <p:spPr bwMode="auto">
          <a:xfrm>
            <a:off x="5210175" y="48316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31"/>
          <p:cNvSpPr>
            <a:spLocks/>
          </p:cNvSpPr>
          <p:nvPr/>
        </p:nvSpPr>
        <p:spPr bwMode="auto">
          <a:xfrm>
            <a:off x="5210175" y="48316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9" name="Freeform 32"/>
          <p:cNvSpPr>
            <a:spLocks/>
          </p:cNvSpPr>
          <p:nvPr/>
        </p:nvSpPr>
        <p:spPr bwMode="auto">
          <a:xfrm>
            <a:off x="4973637" y="48316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5087937" y="49776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5210175" y="49776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65" name="Line 40"/>
          <p:cNvSpPr>
            <a:spLocks noChangeShapeType="1"/>
          </p:cNvSpPr>
          <p:nvPr/>
        </p:nvSpPr>
        <p:spPr bwMode="auto">
          <a:xfrm>
            <a:off x="4259262" y="50729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5467350" y="5072915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4"/>
          <p:cNvSpPr>
            <a:spLocks/>
          </p:cNvSpPr>
          <p:nvPr/>
        </p:nvSpPr>
        <p:spPr bwMode="auto">
          <a:xfrm>
            <a:off x="4826000" y="50729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97"/>
          <p:cNvSpPr>
            <a:spLocks/>
          </p:cNvSpPr>
          <p:nvPr/>
        </p:nvSpPr>
        <p:spPr bwMode="auto">
          <a:xfrm>
            <a:off x="4508500" y="45903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98"/>
          <p:cNvSpPr>
            <a:spLocks/>
          </p:cNvSpPr>
          <p:nvPr/>
        </p:nvSpPr>
        <p:spPr bwMode="auto">
          <a:xfrm>
            <a:off x="4508500" y="45903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99"/>
          <p:cNvSpPr>
            <a:spLocks/>
          </p:cNvSpPr>
          <p:nvPr/>
        </p:nvSpPr>
        <p:spPr bwMode="auto">
          <a:xfrm>
            <a:off x="5729287" y="45903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200"/>
          <p:cNvSpPr>
            <a:spLocks/>
          </p:cNvSpPr>
          <p:nvPr/>
        </p:nvSpPr>
        <p:spPr bwMode="auto">
          <a:xfrm>
            <a:off x="5729287" y="45903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9"/>
          <p:cNvSpPr>
            <a:spLocks/>
          </p:cNvSpPr>
          <p:nvPr/>
        </p:nvSpPr>
        <p:spPr bwMode="auto">
          <a:xfrm>
            <a:off x="3733800" y="45855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3" name="Freeform 211"/>
          <p:cNvSpPr>
            <a:spLocks/>
          </p:cNvSpPr>
          <p:nvPr/>
        </p:nvSpPr>
        <p:spPr bwMode="auto">
          <a:xfrm>
            <a:off x="6305550" y="3515518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212"/>
          <p:cNvSpPr>
            <a:spLocks noChangeArrowheads="1"/>
          </p:cNvSpPr>
          <p:nvPr/>
        </p:nvSpPr>
        <p:spPr bwMode="auto">
          <a:xfrm>
            <a:off x="3913187" y="49776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75" name="Rectangle 213"/>
          <p:cNvSpPr>
            <a:spLocks noChangeArrowheads="1"/>
          </p:cNvSpPr>
          <p:nvPr/>
        </p:nvSpPr>
        <p:spPr bwMode="auto">
          <a:xfrm>
            <a:off x="4025900" y="49776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76" name="Rectangle 214"/>
          <p:cNvSpPr>
            <a:spLocks noChangeArrowheads="1"/>
          </p:cNvSpPr>
          <p:nvPr/>
        </p:nvSpPr>
        <p:spPr bwMode="auto">
          <a:xfrm>
            <a:off x="4122737" y="49776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630363" y="30622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V="1">
            <a:off x="2143125" y="30527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 flipH="1">
            <a:off x="1876425" y="30622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7"/>
          <p:cNvSpPr>
            <a:spLocks noChangeShapeType="1"/>
          </p:cNvSpPr>
          <p:nvPr/>
        </p:nvSpPr>
        <p:spPr bwMode="auto">
          <a:xfrm flipH="1">
            <a:off x="1876425" y="354647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1743075" y="32083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1866900" y="32083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1963738" y="32083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879725" y="3429001"/>
            <a:ext cx="0" cy="18868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879725" y="5315803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048000" y="4831615"/>
            <a:ext cx="685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048000" y="3186112"/>
            <a:ext cx="0" cy="164550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133601" y="3186112"/>
            <a:ext cx="235584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143125" y="3429001"/>
            <a:ext cx="23463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95"/>
          <p:cNvSpPr>
            <a:spLocks/>
          </p:cNvSpPr>
          <p:nvPr/>
        </p:nvSpPr>
        <p:spPr bwMode="auto">
          <a:xfrm>
            <a:off x="2371725" y="28241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211"/>
          <p:cNvSpPr>
            <a:spLocks/>
          </p:cNvSpPr>
          <p:nvPr/>
        </p:nvSpPr>
        <p:spPr bwMode="auto">
          <a:xfrm>
            <a:off x="3733800" y="45767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214"/>
          <p:cNvSpPr>
            <a:spLocks noChangeArrowheads="1"/>
          </p:cNvSpPr>
          <p:nvPr/>
        </p:nvSpPr>
        <p:spPr bwMode="auto">
          <a:xfrm>
            <a:off x="6400800" y="3897011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843712" y="4005262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6" idx="1"/>
          </p:cNvCxnSpPr>
          <p:nvPr/>
        </p:nvCxnSpPr>
        <p:spPr>
          <a:xfrm flipV="1">
            <a:off x="6175375" y="4241800"/>
            <a:ext cx="0" cy="83111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175375" y="4241800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175375" y="37385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175375" y="3304381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214"/>
          <p:cNvSpPr>
            <a:spLocks noChangeArrowheads="1"/>
          </p:cNvSpPr>
          <p:nvPr/>
        </p:nvSpPr>
        <p:spPr bwMode="auto">
          <a:xfrm>
            <a:off x="3392212" y="44065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13" name="Rectangle 214"/>
          <p:cNvSpPr>
            <a:spLocks noChangeArrowheads="1"/>
          </p:cNvSpPr>
          <p:nvPr/>
        </p:nvSpPr>
        <p:spPr bwMode="auto">
          <a:xfrm>
            <a:off x="3372743" y="2745806"/>
            <a:ext cx="110447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Arithmetic pipe</a:t>
            </a:r>
            <a:endParaRPr lang="en-US" altLang="en-US" sz="2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0" y="3664803"/>
            <a:ext cx="131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Ld</a:t>
            </a:r>
            <a:r>
              <a:rPr lang="en-US" dirty="0"/>
              <a:t> R3, 10(R1)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068" y="3681638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R7, R8,R9</a:t>
            </a:r>
          </a:p>
        </p:txBody>
      </p:sp>
    </p:spTree>
    <p:extLst>
      <p:ext uri="{BB962C8B-B14F-4D97-AF65-F5344CB8AC3E}">
        <p14:creationId xmlns:p14="http://schemas.microsoft.com/office/powerpoint/2010/main" val="13063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5053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17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369866" y="4406555"/>
            <a:ext cx="2651125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78597" y="2743200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small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sub enters ID</a:t>
            </a:r>
          </a:p>
          <a:p>
            <a:r>
              <a:rPr lang="en-US" dirty="0"/>
              <a:t>The load issues into the load pipe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7233047" y="37480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flipV="1">
            <a:off x="7779147" y="37385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>
            <a:off x="7479109" y="37480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7479109" y="423227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643334" y="3065462"/>
            <a:ext cx="257175" cy="4841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643334" y="3065462"/>
            <a:ext cx="257175" cy="484188"/>
          </a:xfrm>
          <a:custGeom>
            <a:avLst/>
            <a:gdLst>
              <a:gd name="T0" fmla="*/ 0 w 162"/>
              <a:gd name="T1" fmla="*/ 305 h 305"/>
              <a:gd name="T2" fmla="*/ 162 w 162"/>
              <a:gd name="T3" fmla="*/ 305 h 305"/>
              <a:gd name="T4" fmla="*/ 162 w 162"/>
              <a:gd name="T5" fmla="*/ 0 h 305"/>
              <a:gd name="T6" fmla="*/ 0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0" y="305"/>
                </a:moveTo>
                <a:lnTo>
                  <a:pt x="162" y="305"/>
                </a:ln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" name="Freeform 24"/>
          <p:cNvSpPr>
            <a:spLocks/>
          </p:cNvSpPr>
          <p:nvPr/>
        </p:nvSpPr>
        <p:spPr bwMode="auto">
          <a:xfrm>
            <a:off x="387747" y="3065462"/>
            <a:ext cx="255588" cy="484188"/>
          </a:xfrm>
          <a:custGeom>
            <a:avLst/>
            <a:gdLst>
              <a:gd name="T0" fmla="*/ 161 w 161"/>
              <a:gd name="T1" fmla="*/ 0 h 305"/>
              <a:gd name="T2" fmla="*/ 0 w 161"/>
              <a:gd name="T3" fmla="*/ 0 h 305"/>
              <a:gd name="T4" fmla="*/ 0 w 161"/>
              <a:gd name="T5" fmla="*/ 305 h 305"/>
              <a:gd name="T6" fmla="*/ 161 w 161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305">
                <a:moveTo>
                  <a:pt x="161" y="0"/>
                </a:moveTo>
                <a:lnTo>
                  <a:pt x="0" y="0"/>
                </a:lnTo>
                <a:lnTo>
                  <a:pt x="0" y="305"/>
                </a:lnTo>
                <a:lnTo>
                  <a:pt x="161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551259" y="3211512"/>
            <a:ext cx="1238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US" altLang="en-US" sz="2400"/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597297" y="3211512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7345759" y="38941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7469584" y="3894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7566422" y="3894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900509" y="3306762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>
            <a:off x="5028008" y="3306762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93"/>
          <p:cNvSpPr>
            <a:spLocks/>
          </p:cNvSpPr>
          <p:nvPr/>
        </p:nvSpPr>
        <p:spPr bwMode="auto">
          <a:xfrm>
            <a:off x="1156097" y="28241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94"/>
          <p:cNvSpPr>
            <a:spLocks/>
          </p:cNvSpPr>
          <p:nvPr/>
        </p:nvSpPr>
        <p:spPr bwMode="auto">
          <a:xfrm>
            <a:off x="1156097" y="28241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6"/>
          <p:cNvSpPr>
            <a:spLocks/>
          </p:cNvSpPr>
          <p:nvPr/>
        </p:nvSpPr>
        <p:spPr bwMode="auto">
          <a:xfrm>
            <a:off x="2378472" y="28241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7"/>
          <p:cNvSpPr>
            <a:spLocks/>
          </p:cNvSpPr>
          <p:nvPr/>
        </p:nvSpPr>
        <p:spPr bwMode="auto">
          <a:xfrm>
            <a:off x="5270897" y="28241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8"/>
          <p:cNvSpPr>
            <a:spLocks/>
          </p:cNvSpPr>
          <p:nvPr/>
        </p:nvSpPr>
        <p:spPr bwMode="auto">
          <a:xfrm>
            <a:off x="5270897" y="28241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209"/>
          <p:cNvSpPr>
            <a:spLocks/>
          </p:cNvSpPr>
          <p:nvPr/>
        </p:nvSpPr>
        <p:spPr bwMode="auto">
          <a:xfrm>
            <a:off x="4496197" y="2819400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Freeform 211"/>
          <p:cNvSpPr>
            <a:spLocks/>
          </p:cNvSpPr>
          <p:nvPr/>
        </p:nvSpPr>
        <p:spPr bwMode="auto">
          <a:xfrm>
            <a:off x="4496197" y="281940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212"/>
          <p:cNvSpPr>
            <a:spLocks noChangeArrowheads="1"/>
          </p:cNvSpPr>
          <p:nvPr/>
        </p:nvSpPr>
        <p:spPr bwMode="auto">
          <a:xfrm>
            <a:off x="4675584" y="3211512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7" name="Rectangle 213"/>
          <p:cNvSpPr>
            <a:spLocks noChangeArrowheads="1"/>
          </p:cNvSpPr>
          <p:nvPr/>
        </p:nvSpPr>
        <p:spPr bwMode="auto">
          <a:xfrm>
            <a:off x="4788297" y="3211512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8" name="Rectangle 214"/>
          <p:cNvSpPr>
            <a:spLocks noChangeArrowheads="1"/>
          </p:cNvSpPr>
          <p:nvPr/>
        </p:nvSpPr>
        <p:spPr bwMode="auto">
          <a:xfrm>
            <a:off x="4885134" y="3211512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57" name="Freeform 30"/>
          <p:cNvSpPr>
            <a:spLocks/>
          </p:cNvSpPr>
          <p:nvPr/>
        </p:nvSpPr>
        <p:spPr bwMode="auto">
          <a:xfrm>
            <a:off x="5216922" y="48316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31"/>
          <p:cNvSpPr>
            <a:spLocks/>
          </p:cNvSpPr>
          <p:nvPr/>
        </p:nvSpPr>
        <p:spPr bwMode="auto">
          <a:xfrm>
            <a:off x="5216922" y="48316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9" name="Freeform 32"/>
          <p:cNvSpPr>
            <a:spLocks/>
          </p:cNvSpPr>
          <p:nvPr/>
        </p:nvSpPr>
        <p:spPr bwMode="auto">
          <a:xfrm>
            <a:off x="4980384" y="48316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5094684" y="49776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5216922" y="49776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65" name="Line 40"/>
          <p:cNvSpPr>
            <a:spLocks noChangeShapeType="1"/>
          </p:cNvSpPr>
          <p:nvPr/>
        </p:nvSpPr>
        <p:spPr bwMode="auto">
          <a:xfrm>
            <a:off x="4266009" y="50729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5474097" y="5072915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4"/>
          <p:cNvSpPr>
            <a:spLocks/>
          </p:cNvSpPr>
          <p:nvPr/>
        </p:nvSpPr>
        <p:spPr bwMode="auto">
          <a:xfrm>
            <a:off x="4832747" y="50729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97"/>
          <p:cNvSpPr>
            <a:spLocks/>
          </p:cNvSpPr>
          <p:nvPr/>
        </p:nvSpPr>
        <p:spPr bwMode="auto">
          <a:xfrm>
            <a:off x="4515247" y="45903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98"/>
          <p:cNvSpPr>
            <a:spLocks/>
          </p:cNvSpPr>
          <p:nvPr/>
        </p:nvSpPr>
        <p:spPr bwMode="auto">
          <a:xfrm>
            <a:off x="4515247" y="45903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99"/>
          <p:cNvSpPr>
            <a:spLocks/>
          </p:cNvSpPr>
          <p:nvPr/>
        </p:nvSpPr>
        <p:spPr bwMode="auto">
          <a:xfrm>
            <a:off x="5736034" y="45903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200"/>
          <p:cNvSpPr>
            <a:spLocks/>
          </p:cNvSpPr>
          <p:nvPr/>
        </p:nvSpPr>
        <p:spPr bwMode="auto">
          <a:xfrm>
            <a:off x="5736034" y="45903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9"/>
          <p:cNvSpPr>
            <a:spLocks/>
          </p:cNvSpPr>
          <p:nvPr/>
        </p:nvSpPr>
        <p:spPr bwMode="auto">
          <a:xfrm>
            <a:off x="3740547" y="45855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3" name="Freeform 211"/>
          <p:cNvSpPr>
            <a:spLocks/>
          </p:cNvSpPr>
          <p:nvPr/>
        </p:nvSpPr>
        <p:spPr bwMode="auto">
          <a:xfrm>
            <a:off x="6312297" y="3515518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212"/>
          <p:cNvSpPr>
            <a:spLocks noChangeArrowheads="1"/>
          </p:cNvSpPr>
          <p:nvPr/>
        </p:nvSpPr>
        <p:spPr bwMode="auto">
          <a:xfrm>
            <a:off x="3919934" y="49776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75" name="Rectangle 213"/>
          <p:cNvSpPr>
            <a:spLocks noChangeArrowheads="1"/>
          </p:cNvSpPr>
          <p:nvPr/>
        </p:nvSpPr>
        <p:spPr bwMode="auto">
          <a:xfrm>
            <a:off x="4032647" y="49776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76" name="Rectangle 214"/>
          <p:cNvSpPr>
            <a:spLocks noChangeArrowheads="1"/>
          </p:cNvSpPr>
          <p:nvPr/>
        </p:nvSpPr>
        <p:spPr bwMode="auto">
          <a:xfrm>
            <a:off x="4129484" y="49776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637110" y="30622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V="1">
            <a:off x="2149872" y="30527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 flipH="1">
            <a:off x="1883172" y="30622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7"/>
          <p:cNvSpPr>
            <a:spLocks noChangeShapeType="1"/>
          </p:cNvSpPr>
          <p:nvPr/>
        </p:nvSpPr>
        <p:spPr bwMode="auto">
          <a:xfrm flipH="1">
            <a:off x="1883172" y="353682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1749822" y="32083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1873647" y="32083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1970485" y="32083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886472" y="3429001"/>
            <a:ext cx="0" cy="18868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886472" y="5315803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054747" y="4831615"/>
            <a:ext cx="685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054747" y="3186112"/>
            <a:ext cx="0" cy="164550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140348" y="3186112"/>
            <a:ext cx="235584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149872" y="3429001"/>
            <a:ext cx="23463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95"/>
          <p:cNvSpPr>
            <a:spLocks/>
          </p:cNvSpPr>
          <p:nvPr/>
        </p:nvSpPr>
        <p:spPr bwMode="auto">
          <a:xfrm>
            <a:off x="2378472" y="28241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211"/>
          <p:cNvSpPr>
            <a:spLocks/>
          </p:cNvSpPr>
          <p:nvPr/>
        </p:nvSpPr>
        <p:spPr bwMode="auto">
          <a:xfrm>
            <a:off x="3740547" y="45767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214"/>
          <p:cNvSpPr>
            <a:spLocks noChangeArrowheads="1"/>
          </p:cNvSpPr>
          <p:nvPr/>
        </p:nvSpPr>
        <p:spPr bwMode="auto">
          <a:xfrm>
            <a:off x="6407547" y="3897011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850459" y="4005262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6" idx="1"/>
          </p:cNvCxnSpPr>
          <p:nvPr/>
        </p:nvCxnSpPr>
        <p:spPr>
          <a:xfrm flipV="1">
            <a:off x="6182122" y="4241800"/>
            <a:ext cx="0" cy="83111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182122" y="4241800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182122" y="37385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182122" y="3304381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214"/>
          <p:cNvSpPr>
            <a:spLocks noChangeArrowheads="1"/>
          </p:cNvSpPr>
          <p:nvPr/>
        </p:nvSpPr>
        <p:spPr bwMode="auto">
          <a:xfrm>
            <a:off x="3398959" y="44065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13" name="Rectangle 214"/>
          <p:cNvSpPr>
            <a:spLocks noChangeArrowheads="1"/>
          </p:cNvSpPr>
          <p:nvPr/>
        </p:nvSpPr>
        <p:spPr bwMode="auto">
          <a:xfrm>
            <a:off x="3379490" y="2745806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380393" y="3684053"/>
            <a:ext cx="131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Ld</a:t>
            </a:r>
            <a:r>
              <a:rPr lang="en-US" dirty="0"/>
              <a:t> R3, 10(R1)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6200" y="3676827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R7, R8,R9</a:t>
            </a:r>
          </a:p>
        </p:txBody>
      </p:sp>
    </p:spTree>
    <p:extLst>
      <p:ext uri="{BB962C8B-B14F-4D97-AF65-F5344CB8AC3E}">
        <p14:creationId xmlns:p14="http://schemas.microsoft.com/office/powerpoint/2010/main" val="176026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23264 0.2479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2" y="1238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509 L 0.1415 0.007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363119" y="4406555"/>
            <a:ext cx="2651125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71850" y="2743200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small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Sub issues into the Arithmetic pipe.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load advances in the load pipe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7226300" y="37480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flipV="1">
            <a:off x="7772400" y="37385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>
            <a:off x="7472362" y="37480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7472362" y="423227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636587" y="3065462"/>
            <a:ext cx="257175" cy="4841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636587" y="3065462"/>
            <a:ext cx="257175" cy="484188"/>
          </a:xfrm>
          <a:custGeom>
            <a:avLst/>
            <a:gdLst>
              <a:gd name="T0" fmla="*/ 0 w 162"/>
              <a:gd name="T1" fmla="*/ 305 h 305"/>
              <a:gd name="T2" fmla="*/ 162 w 162"/>
              <a:gd name="T3" fmla="*/ 305 h 305"/>
              <a:gd name="T4" fmla="*/ 162 w 162"/>
              <a:gd name="T5" fmla="*/ 0 h 305"/>
              <a:gd name="T6" fmla="*/ 0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0" y="305"/>
                </a:moveTo>
                <a:lnTo>
                  <a:pt x="162" y="305"/>
                </a:ln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" name="Freeform 24"/>
          <p:cNvSpPr>
            <a:spLocks/>
          </p:cNvSpPr>
          <p:nvPr/>
        </p:nvSpPr>
        <p:spPr bwMode="auto">
          <a:xfrm>
            <a:off x="381000" y="3065462"/>
            <a:ext cx="255588" cy="484188"/>
          </a:xfrm>
          <a:custGeom>
            <a:avLst/>
            <a:gdLst>
              <a:gd name="T0" fmla="*/ 161 w 161"/>
              <a:gd name="T1" fmla="*/ 0 h 305"/>
              <a:gd name="T2" fmla="*/ 0 w 161"/>
              <a:gd name="T3" fmla="*/ 0 h 305"/>
              <a:gd name="T4" fmla="*/ 0 w 161"/>
              <a:gd name="T5" fmla="*/ 305 h 305"/>
              <a:gd name="T6" fmla="*/ 161 w 161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305">
                <a:moveTo>
                  <a:pt x="161" y="0"/>
                </a:moveTo>
                <a:lnTo>
                  <a:pt x="0" y="0"/>
                </a:lnTo>
                <a:lnTo>
                  <a:pt x="0" y="305"/>
                </a:lnTo>
                <a:lnTo>
                  <a:pt x="161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544512" y="3211512"/>
            <a:ext cx="1238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US" altLang="en-US" sz="2400"/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590550" y="3211512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7339012" y="38941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7462837" y="3894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7559675" y="3894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893762" y="3306762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>
            <a:off x="5021261" y="3306762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93"/>
          <p:cNvSpPr>
            <a:spLocks/>
          </p:cNvSpPr>
          <p:nvPr/>
        </p:nvSpPr>
        <p:spPr bwMode="auto">
          <a:xfrm>
            <a:off x="1149350" y="28241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94"/>
          <p:cNvSpPr>
            <a:spLocks/>
          </p:cNvSpPr>
          <p:nvPr/>
        </p:nvSpPr>
        <p:spPr bwMode="auto">
          <a:xfrm>
            <a:off x="1149350" y="28241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6"/>
          <p:cNvSpPr>
            <a:spLocks/>
          </p:cNvSpPr>
          <p:nvPr/>
        </p:nvSpPr>
        <p:spPr bwMode="auto">
          <a:xfrm>
            <a:off x="2371725" y="28241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7"/>
          <p:cNvSpPr>
            <a:spLocks/>
          </p:cNvSpPr>
          <p:nvPr/>
        </p:nvSpPr>
        <p:spPr bwMode="auto">
          <a:xfrm>
            <a:off x="5264150" y="28241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8"/>
          <p:cNvSpPr>
            <a:spLocks/>
          </p:cNvSpPr>
          <p:nvPr/>
        </p:nvSpPr>
        <p:spPr bwMode="auto">
          <a:xfrm>
            <a:off x="5264150" y="28241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209"/>
          <p:cNvSpPr>
            <a:spLocks/>
          </p:cNvSpPr>
          <p:nvPr/>
        </p:nvSpPr>
        <p:spPr bwMode="auto">
          <a:xfrm>
            <a:off x="4489450" y="2819400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Freeform 211"/>
          <p:cNvSpPr>
            <a:spLocks/>
          </p:cNvSpPr>
          <p:nvPr/>
        </p:nvSpPr>
        <p:spPr bwMode="auto">
          <a:xfrm>
            <a:off x="4489450" y="281940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212"/>
          <p:cNvSpPr>
            <a:spLocks noChangeArrowheads="1"/>
          </p:cNvSpPr>
          <p:nvPr/>
        </p:nvSpPr>
        <p:spPr bwMode="auto">
          <a:xfrm>
            <a:off x="4668837" y="3211512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7" name="Rectangle 213"/>
          <p:cNvSpPr>
            <a:spLocks noChangeArrowheads="1"/>
          </p:cNvSpPr>
          <p:nvPr/>
        </p:nvSpPr>
        <p:spPr bwMode="auto">
          <a:xfrm>
            <a:off x="4781550" y="3211512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8" name="Rectangle 214"/>
          <p:cNvSpPr>
            <a:spLocks noChangeArrowheads="1"/>
          </p:cNvSpPr>
          <p:nvPr/>
        </p:nvSpPr>
        <p:spPr bwMode="auto">
          <a:xfrm>
            <a:off x="4878387" y="3211512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57" name="Freeform 30"/>
          <p:cNvSpPr>
            <a:spLocks/>
          </p:cNvSpPr>
          <p:nvPr/>
        </p:nvSpPr>
        <p:spPr bwMode="auto">
          <a:xfrm>
            <a:off x="5210175" y="48316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31"/>
          <p:cNvSpPr>
            <a:spLocks/>
          </p:cNvSpPr>
          <p:nvPr/>
        </p:nvSpPr>
        <p:spPr bwMode="auto">
          <a:xfrm>
            <a:off x="5210175" y="48316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9" name="Freeform 32"/>
          <p:cNvSpPr>
            <a:spLocks/>
          </p:cNvSpPr>
          <p:nvPr/>
        </p:nvSpPr>
        <p:spPr bwMode="auto">
          <a:xfrm>
            <a:off x="4973637" y="48316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5087937" y="49776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5210175" y="49776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65" name="Line 40"/>
          <p:cNvSpPr>
            <a:spLocks noChangeShapeType="1"/>
          </p:cNvSpPr>
          <p:nvPr/>
        </p:nvSpPr>
        <p:spPr bwMode="auto">
          <a:xfrm>
            <a:off x="4259262" y="50729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5467350" y="5072915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4"/>
          <p:cNvSpPr>
            <a:spLocks/>
          </p:cNvSpPr>
          <p:nvPr/>
        </p:nvSpPr>
        <p:spPr bwMode="auto">
          <a:xfrm>
            <a:off x="4826000" y="50729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97"/>
          <p:cNvSpPr>
            <a:spLocks/>
          </p:cNvSpPr>
          <p:nvPr/>
        </p:nvSpPr>
        <p:spPr bwMode="auto">
          <a:xfrm>
            <a:off x="4508500" y="45903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98"/>
          <p:cNvSpPr>
            <a:spLocks/>
          </p:cNvSpPr>
          <p:nvPr/>
        </p:nvSpPr>
        <p:spPr bwMode="auto">
          <a:xfrm>
            <a:off x="4508500" y="45903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99"/>
          <p:cNvSpPr>
            <a:spLocks/>
          </p:cNvSpPr>
          <p:nvPr/>
        </p:nvSpPr>
        <p:spPr bwMode="auto">
          <a:xfrm>
            <a:off x="5729287" y="45903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200"/>
          <p:cNvSpPr>
            <a:spLocks/>
          </p:cNvSpPr>
          <p:nvPr/>
        </p:nvSpPr>
        <p:spPr bwMode="auto">
          <a:xfrm>
            <a:off x="5729287" y="45903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9"/>
          <p:cNvSpPr>
            <a:spLocks/>
          </p:cNvSpPr>
          <p:nvPr/>
        </p:nvSpPr>
        <p:spPr bwMode="auto">
          <a:xfrm>
            <a:off x="3733800" y="45855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3" name="Freeform 211"/>
          <p:cNvSpPr>
            <a:spLocks/>
          </p:cNvSpPr>
          <p:nvPr/>
        </p:nvSpPr>
        <p:spPr bwMode="auto">
          <a:xfrm>
            <a:off x="6305550" y="3515518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212"/>
          <p:cNvSpPr>
            <a:spLocks noChangeArrowheads="1"/>
          </p:cNvSpPr>
          <p:nvPr/>
        </p:nvSpPr>
        <p:spPr bwMode="auto">
          <a:xfrm>
            <a:off x="3913187" y="49776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75" name="Rectangle 213"/>
          <p:cNvSpPr>
            <a:spLocks noChangeArrowheads="1"/>
          </p:cNvSpPr>
          <p:nvPr/>
        </p:nvSpPr>
        <p:spPr bwMode="auto">
          <a:xfrm>
            <a:off x="4025900" y="49776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76" name="Rectangle 214"/>
          <p:cNvSpPr>
            <a:spLocks noChangeArrowheads="1"/>
          </p:cNvSpPr>
          <p:nvPr/>
        </p:nvSpPr>
        <p:spPr bwMode="auto">
          <a:xfrm>
            <a:off x="4122737" y="49776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630363" y="30622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V="1">
            <a:off x="2143125" y="30527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 flipH="1">
            <a:off x="1876425" y="30622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7"/>
          <p:cNvSpPr>
            <a:spLocks noChangeShapeType="1"/>
          </p:cNvSpPr>
          <p:nvPr/>
        </p:nvSpPr>
        <p:spPr bwMode="auto">
          <a:xfrm flipH="1">
            <a:off x="1876425" y="354647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1743075" y="32083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1866900" y="32083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1963738" y="32083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879725" y="3429001"/>
            <a:ext cx="0" cy="18868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879725" y="5315803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048000" y="4831615"/>
            <a:ext cx="685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048000" y="3186112"/>
            <a:ext cx="0" cy="164550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133601" y="3186112"/>
            <a:ext cx="235584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143125" y="3429001"/>
            <a:ext cx="23463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95"/>
          <p:cNvSpPr>
            <a:spLocks/>
          </p:cNvSpPr>
          <p:nvPr/>
        </p:nvSpPr>
        <p:spPr bwMode="auto">
          <a:xfrm>
            <a:off x="2371725" y="28241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211"/>
          <p:cNvSpPr>
            <a:spLocks/>
          </p:cNvSpPr>
          <p:nvPr/>
        </p:nvSpPr>
        <p:spPr bwMode="auto">
          <a:xfrm>
            <a:off x="3733800" y="45767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214"/>
          <p:cNvSpPr>
            <a:spLocks noChangeArrowheads="1"/>
          </p:cNvSpPr>
          <p:nvPr/>
        </p:nvSpPr>
        <p:spPr bwMode="auto">
          <a:xfrm>
            <a:off x="6400800" y="3897011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843712" y="4005262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6" idx="1"/>
          </p:cNvCxnSpPr>
          <p:nvPr/>
        </p:nvCxnSpPr>
        <p:spPr>
          <a:xfrm flipV="1">
            <a:off x="6175375" y="4241800"/>
            <a:ext cx="0" cy="83111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175375" y="4241800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175375" y="37385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175375" y="3304381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214"/>
          <p:cNvSpPr>
            <a:spLocks noChangeArrowheads="1"/>
          </p:cNvSpPr>
          <p:nvPr/>
        </p:nvSpPr>
        <p:spPr bwMode="auto">
          <a:xfrm>
            <a:off x="3392212" y="44065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13" name="Rectangle 214"/>
          <p:cNvSpPr>
            <a:spLocks noChangeArrowheads="1"/>
          </p:cNvSpPr>
          <p:nvPr/>
        </p:nvSpPr>
        <p:spPr bwMode="auto">
          <a:xfrm>
            <a:off x="3372743" y="2745806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503597" y="5385363"/>
            <a:ext cx="1298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Ld</a:t>
            </a:r>
            <a:r>
              <a:rPr lang="en-US" dirty="0"/>
              <a:t> R3, 10(R1)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370312" y="3722553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R7, R8,R9</a:t>
            </a:r>
          </a:p>
        </p:txBody>
      </p:sp>
    </p:spTree>
    <p:extLst>
      <p:ext uri="{BB962C8B-B14F-4D97-AF65-F5344CB8AC3E}">
        <p14:creationId xmlns:p14="http://schemas.microsoft.com/office/powerpoint/2010/main" val="268252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21996 -0.0342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90" y="-17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12916 -0.002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order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architectural spec is easy: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execute instructions one by one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execute them in order they're written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only execute the ones you're supposed to</a:t>
            </a:r>
          </a:p>
          <a:p>
            <a:r>
              <a:rPr lang="en-US" dirty="0"/>
              <a:t>In reality, as we've seen, in order to run faster: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pipelining breaks #1</a:t>
            </a:r>
          </a:p>
          <a:p>
            <a:pPr lvl="1">
              <a:spcBef>
                <a:spcPts val="0"/>
              </a:spcBef>
            </a:pPr>
            <a:r>
              <a:rPr lang="en-US" dirty="0"/>
              <a:t>speculative execution breaks #3</a:t>
            </a:r>
          </a:p>
          <a:p>
            <a:r>
              <a:rPr lang="en-US" dirty="0"/>
              <a:t>In fact, almost all machines nowadays execute </a:t>
            </a:r>
            <a:r>
              <a:rPr lang="en-US" i="1" dirty="0"/>
              <a:t>out of order</a:t>
            </a:r>
            <a:r>
              <a:rPr lang="en-US" dirty="0"/>
              <a:t>, breaking #2. What does that mean?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2568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363119" y="4390314"/>
            <a:ext cx="2651125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71850" y="2726959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small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load stalls due to a load miss.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Sub advances in the </a:t>
            </a:r>
            <a:r>
              <a:rPr lang="en-US" dirty="0" err="1"/>
              <a:t>Arith</a:t>
            </a:r>
            <a:r>
              <a:rPr lang="en-US" dirty="0"/>
              <a:t>. Pipe.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7226300" y="3731846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flipV="1">
            <a:off x="7772400" y="3722321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>
            <a:off x="7472362" y="3731846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7472362" y="4216034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636587" y="3049221"/>
            <a:ext cx="257175" cy="4841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636587" y="3049221"/>
            <a:ext cx="257175" cy="484188"/>
          </a:xfrm>
          <a:custGeom>
            <a:avLst/>
            <a:gdLst>
              <a:gd name="T0" fmla="*/ 0 w 162"/>
              <a:gd name="T1" fmla="*/ 305 h 305"/>
              <a:gd name="T2" fmla="*/ 162 w 162"/>
              <a:gd name="T3" fmla="*/ 305 h 305"/>
              <a:gd name="T4" fmla="*/ 162 w 162"/>
              <a:gd name="T5" fmla="*/ 0 h 305"/>
              <a:gd name="T6" fmla="*/ 0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0" y="305"/>
                </a:moveTo>
                <a:lnTo>
                  <a:pt x="162" y="305"/>
                </a:ln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" name="Freeform 24"/>
          <p:cNvSpPr>
            <a:spLocks/>
          </p:cNvSpPr>
          <p:nvPr/>
        </p:nvSpPr>
        <p:spPr bwMode="auto">
          <a:xfrm>
            <a:off x="381000" y="3049221"/>
            <a:ext cx="255588" cy="484188"/>
          </a:xfrm>
          <a:custGeom>
            <a:avLst/>
            <a:gdLst>
              <a:gd name="T0" fmla="*/ 161 w 161"/>
              <a:gd name="T1" fmla="*/ 0 h 305"/>
              <a:gd name="T2" fmla="*/ 0 w 161"/>
              <a:gd name="T3" fmla="*/ 0 h 305"/>
              <a:gd name="T4" fmla="*/ 0 w 161"/>
              <a:gd name="T5" fmla="*/ 305 h 305"/>
              <a:gd name="T6" fmla="*/ 161 w 161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305">
                <a:moveTo>
                  <a:pt x="161" y="0"/>
                </a:moveTo>
                <a:lnTo>
                  <a:pt x="0" y="0"/>
                </a:lnTo>
                <a:lnTo>
                  <a:pt x="0" y="305"/>
                </a:lnTo>
                <a:lnTo>
                  <a:pt x="161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544512" y="3195271"/>
            <a:ext cx="1238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US" altLang="en-US" sz="2400"/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590550" y="3195271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7339012" y="3877896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7462837" y="3877896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7559675" y="3877896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893762" y="3290521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>
            <a:off x="5021261" y="3290521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93"/>
          <p:cNvSpPr>
            <a:spLocks/>
          </p:cNvSpPr>
          <p:nvPr/>
        </p:nvSpPr>
        <p:spPr bwMode="auto">
          <a:xfrm>
            <a:off x="1149350" y="2807921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94"/>
          <p:cNvSpPr>
            <a:spLocks/>
          </p:cNvSpPr>
          <p:nvPr/>
        </p:nvSpPr>
        <p:spPr bwMode="auto">
          <a:xfrm>
            <a:off x="1149350" y="2807921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6"/>
          <p:cNvSpPr>
            <a:spLocks/>
          </p:cNvSpPr>
          <p:nvPr/>
        </p:nvSpPr>
        <p:spPr bwMode="auto">
          <a:xfrm>
            <a:off x="2371725" y="2807921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7"/>
          <p:cNvSpPr>
            <a:spLocks/>
          </p:cNvSpPr>
          <p:nvPr/>
        </p:nvSpPr>
        <p:spPr bwMode="auto">
          <a:xfrm>
            <a:off x="5264150" y="2807921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8"/>
          <p:cNvSpPr>
            <a:spLocks/>
          </p:cNvSpPr>
          <p:nvPr/>
        </p:nvSpPr>
        <p:spPr bwMode="auto">
          <a:xfrm>
            <a:off x="5264150" y="2807921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209"/>
          <p:cNvSpPr>
            <a:spLocks/>
          </p:cNvSpPr>
          <p:nvPr/>
        </p:nvSpPr>
        <p:spPr bwMode="auto">
          <a:xfrm>
            <a:off x="4489450" y="2803159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Freeform 211"/>
          <p:cNvSpPr>
            <a:spLocks/>
          </p:cNvSpPr>
          <p:nvPr/>
        </p:nvSpPr>
        <p:spPr bwMode="auto">
          <a:xfrm>
            <a:off x="4489450" y="2803159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212"/>
          <p:cNvSpPr>
            <a:spLocks noChangeArrowheads="1"/>
          </p:cNvSpPr>
          <p:nvPr/>
        </p:nvSpPr>
        <p:spPr bwMode="auto">
          <a:xfrm>
            <a:off x="4668837" y="3195271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7" name="Rectangle 213"/>
          <p:cNvSpPr>
            <a:spLocks noChangeArrowheads="1"/>
          </p:cNvSpPr>
          <p:nvPr/>
        </p:nvSpPr>
        <p:spPr bwMode="auto">
          <a:xfrm>
            <a:off x="4781550" y="3195271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8" name="Rectangle 214"/>
          <p:cNvSpPr>
            <a:spLocks noChangeArrowheads="1"/>
          </p:cNvSpPr>
          <p:nvPr/>
        </p:nvSpPr>
        <p:spPr bwMode="auto">
          <a:xfrm>
            <a:off x="4878387" y="3195271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57" name="Freeform 30"/>
          <p:cNvSpPr>
            <a:spLocks/>
          </p:cNvSpPr>
          <p:nvPr/>
        </p:nvSpPr>
        <p:spPr bwMode="auto">
          <a:xfrm>
            <a:off x="5210175" y="4815374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31"/>
          <p:cNvSpPr>
            <a:spLocks/>
          </p:cNvSpPr>
          <p:nvPr/>
        </p:nvSpPr>
        <p:spPr bwMode="auto">
          <a:xfrm>
            <a:off x="5210175" y="4815374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9" name="Freeform 32"/>
          <p:cNvSpPr>
            <a:spLocks/>
          </p:cNvSpPr>
          <p:nvPr/>
        </p:nvSpPr>
        <p:spPr bwMode="auto">
          <a:xfrm>
            <a:off x="4973637" y="4815374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5087937" y="4961424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5210175" y="4961424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65" name="Line 40"/>
          <p:cNvSpPr>
            <a:spLocks noChangeShapeType="1"/>
          </p:cNvSpPr>
          <p:nvPr/>
        </p:nvSpPr>
        <p:spPr bwMode="auto">
          <a:xfrm>
            <a:off x="4259262" y="5056674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5467350" y="5056674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4"/>
          <p:cNvSpPr>
            <a:spLocks/>
          </p:cNvSpPr>
          <p:nvPr/>
        </p:nvSpPr>
        <p:spPr bwMode="auto">
          <a:xfrm>
            <a:off x="4826000" y="5056674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97"/>
          <p:cNvSpPr>
            <a:spLocks/>
          </p:cNvSpPr>
          <p:nvPr/>
        </p:nvSpPr>
        <p:spPr bwMode="auto">
          <a:xfrm>
            <a:off x="4508500" y="457407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98"/>
          <p:cNvSpPr>
            <a:spLocks/>
          </p:cNvSpPr>
          <p:nvPr/>
        </p:nvSpPr>
        <p:spPr bwMode="auto">
          <a:xfrm>
            <a:off x="4508500" y="457407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99"/>
          <p:cNvSpPr>
            <a:spLocks/>
          </p:cNvSpPr>
          <p:nvPr/>
        </p:nvSpPr>
        <p:spPr bwMode="auto">
          <a:xfrm>
            <a:off x="5729287" y="4574074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200"/>
          <p:cNvSpPr>
            <a:spLocks/>
          </p:cNvSpPr>
          <p:nvPr/>
        </p:nvSpPr>
        <p:spPr bwMode="auto">
          <a:xfrm>
            <a:off x="5729287" y="4574074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9"/>
          <p:cNvSpPr>
            <a:spLocks/>
          </p:cNvSpPr>
          <p:nvPr/>
        </p:nvSpPr>
        <p:spPr bwMode="auto">
          <a:xfrm>
            <a:off x="3733800" y="456931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3" name="Freeform 211"/>
          <p:cNvSpPr>
            <a:spLocks/>
          </p:cNvSpPr>
          <p:nvPr/>
        </p:nvSpPr>
        <p:spPr bwMode="auto">
          <a:xfrm>
            <a:off x="6305550" y="3499277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212"/>
          <p:cNvSpPr>
            <a:spLocks noChangeArrowheads="1"/>
          </p:cNvSpPr>
          <p:nvPr/>
        </p:nvSpPr>
        <p:spPr bwMode="auto">
          <a:xfrm>
            <a:off x="3913187" y="496142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75" name="Rectangle 213"/>
          <p:cNvSpPr>
            <a:spLocks noChangeArrowheads="1"/>
          </p:cNvSpPr>
          <p:nvPr/>
        </p:nvSpPr>
        <p:spPr bwMode="auto">
          <a:xfrm>
            <a:off x="4025900" y="496142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76" name="Rectangle 214"/>
          <p:cNvSpPr>
            <a:spLocks noChangeArrowheads="1"/>
          </p:cNvSpPr>
          <p:nvPr/>
        </p:nvSpPr>
        <p:spPr bwMode="auto">
          <a:xfrm>
            <a:off x="4122737" y="496142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630363" y="3046046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V="1">
            <a:off x="2143125" y="3036521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 flipH="1">
            <a:off x="1876425" y="3046046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7"/>
          <p:cNvSpPr>
            <a:spLocks noChangeShapeType="1"/>
          </p:cNvSpPr>
          <p:nvPr/>
        </p:nvSpPr>
        <p:spPr bwMode="auto">
          <a:xfrm flipH="1">
            <a:off x="1876425" y="3530234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1743075" y="3192096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1866900" y="3192096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1963738" y="3192096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879725" y="3412760"/>
            <a:ext cx="0" cy="18868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879725" y="52995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048000" y="4815374"/>
            <a:ext cx="685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048000" y="3169871"/>
            <a:ext cx="0" cy="164550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133601" y="3169871"/>
            <a:ext cx="235584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143125" y="3412760"/>
            <a:ext cx="23463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95"/>
          <p:cNvSpPr>
            <a:spLocks/>
          </p:cNvSpPr>
          <p:nvPr/>
        </p:nvSpPr>
        <p:spPr bwMode="auto">
          <a:xfrm>
            <a:off x="2371725" y="2807921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211"/>
          <p:cNvSpPr>
            <a:spLocks/>
          </p:cNvSpPr>
          <p:nvPr/>
        </p:nvSpPr>
        <p:spPr bwMode="auto">
          <a:xfrm>
            <a:off x="3733800" y="4560521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214"/>
          <p:cNvSpPr>
            <a:spLocks noChangeArrowheads="1"/>
          </p:cNvSpPr>
          <p:nvPr/>
        </p:nvSpPr>
        <p:spPr bwMode="auto">
          <a:xfrm>
            <a:off x="6400800" y="3880770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843712" y="3989021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6" idx="1"/>
          </p:cNvCxnSpPr>
          <p:nvPr/>
        </p:nvCxnSpPr>
        <p:spPr>
          <a:xfrm flipV="1">
            <a:off x="6175375" y="4225559"/>
            <a:ext cx="0" cy="83111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175375" y="4225559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175375" y="3722321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175375" y="3288140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214"/>
          <p:cNvSpPr>
            <a:spLocks noChangeArrowheads="1"/>
          </p:cNvSpPr>
          <p:nvPr/>
        </p:nvSpPr>
        <p:spPr bwMode="auto">
          <a:xfrm>
            <a:off x="3392212" y="4390314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13" name="Rectangle 214"/>
          <p:cNvSpPr>
            <a:spLocks noChangeArrowheads="1"/>
          </p:cNvSpPr>
          <p:nvPr/>
        </p:nvSpPr>
        <p:spPr bwMode="auto">
          <a:xfrm>
            <a:off x="3372743" y="272956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683460" y="5328680"/>
            <a:ext cx="131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Ld</a:t>
            </a:r>
            <a:r>
              <a:rPr lang="en-US" dirty="0"/>
              <a:t> R3, 10(R1)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80875" y="3474703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R7, R8,R9</a:t>
            </a:r>
          </a:p>
        </p:txBody>
      </p:sp>
    </p:spTree>
    <p:extLst>
      <p:ext uri="{BB962C8B-B14F-4D97-AF65-F5344CB8AC3E}">
        <p14:creationId xmlns:p14="http://schemas.microsoft.com/office/powerpoint/2010/main" val="31455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23785 -0.1317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92" y="-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363119" y="4390314"/>
            <a:ext cx="2651125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371850" y="2726959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small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load is still stalled.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Sub retires.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7226300" y="3731846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flipV="1">
            <a:off x="7772400" y="3722321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>
            <a:off x="7472362" y="3731846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7472362" y="4216034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636587" y="3049221"/>
            <a:ext cx="257175" cy="4841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636587" y="3049221"/>
            <a:ext cx="257175" cy="484188"/>
          </a:xfrm>
          <a:custGeom>
            <a:avLst/>
            <a:gdLst>
              <a:gd name="T0" fmla="*/ 0 w 162"/>
              <a:gd name="T1" fmla="*/ 305 h 305"/>
              <a:gd name="T2" fmla="*/ 162 w 162"/>
              <a:gd name="T3" fmla="*/ 305 h 305"/>
              <a:gd name="T4" fmla="*/ 162 w 162"/>
              <a:gd name="T5" fmla="*/ 0 h 305"/>
              <a:gd name="T6" fmla="*/ 0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0" y="305"/>
                </a:moveTo>
                <a:lnTo>
                  <a:pt x="162" y="305"/>
                </a:ln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" name="Freeform 24"/>
          <p:cNvSpPr>
            <a:spLocks/>
          </p:cNvSpPr>
          <p:nvPr/>
        </p:nvSpPr>
        <p:spPr bwMode="auto">
          <a:xfrm>
            <a:off x="381000" y="3049221"/>
            <a:ext cx="255588" cy="484188"/>
          </a:xfrm>
          <a:custGeom>
            <a:avLst/>
            <a:gdLst>
              <a:gd name="T0" fmla="*/ 161 w 161"/>
              <a:gd name="T1" fmla="*/ 0 h 305"/>
              <a:gd name="T2" fmla="*/ 0 w 161"/>
              <a:gd name="T3" fmla="*/ 0 h 305"/>
              <a:gd name="T4" fmla="*/ 0 w 161"/>
              <a:gd name="T5" fmla="*/ 305 h 305"/>
              <a:gd name="T6" fmla="*/ 161 w 161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305">
                <a:moveTo>
                  <a:pt x="161" y="0"/>
                </a:moveTo>
                <a:lnTo>
                  <a:pt x="0" y="0"/>
                </a:lnTo>
                <a:lnTo>
                  <a:pt x="0" y="305"/>
                </a:lnTo>
                <a:lnTo>
                  <a:pt x="161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544512" y="3195271"/>
            <a:ext cx="1238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US" altLang="en-US" sz="2400"/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590550" y="3195271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7339012" y="3877896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7462837" y="3877896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7559675" y="3877896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893762" y="3290521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>
            <a:off x="5021261" y="3290521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93"/>
          <p:cNvSpPr>
            <a:spLocks/>
          </p:cNvSpPr>
          <p:nvPr/>
        </p:nvSpPr>
        <p:spPr bwMode="auto">
          <a:xfrm>
            <a:off x="1149350" y="2807921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94"/>
          <p:cNvSpPr>
            <a:spLocks/>
          </p:cNvSpPr>
          <p:nvPr/>
        </p:nvSpPr>
        <p:spPr bwMode="auto">
          <a:xfrm>
            <a:off x="1149350" y="2807921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6"/>
          <p:cNvSpPr>
            <a:spLocks/>
          </p:cNvSpPr>
          <p:nvPr/>
        </p:nvSpPr>
        <p:spPr bwMode="auto">
          <a:xfrm>
            <a:off x="2371725" y="2807921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7"/>
          <p:cNvSpPr>
            <a:spLocks/>
          </p:cNvSpPr>
          <p:nvPr/>
        </p:nvSpPr>
        <p:spPr bwMode="auto">
          <a:xfrm>
            <a:off x="5264150" y="2807921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8"/>
          <p:cNvSpPr>
            <a:spLocks/>
          </p:cNvSpPr>
          <p:nvPr/>
        </p:nvSpPr>
        <p:spPr bwMode="auto">
          <a:xfrm>
            <a:off x="5264150" y="2807921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209"/>
          <p:cNvSpPr>
            <a:spLocks/>
          </p:cNvSpPr>
          <p:nvPr/>
        </p:nvSpPr>
        <p:spPr bwMode="auto">
          <a:xfrm>
            <a:off x="4489450" y="2803159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Freeform 211"/>
          <p:cNvSpPr>
            <a:spLocks/>
          </p:cNvSpPr>
          <p:nvPr/>
        </p:nvSpPr>
        <p:spPr bwMode="auto">
          <a:xfrm>
            <a:off x="4489450" y="2803159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212"/>
          <p:cNvSpPr>
            <a:spLocks noChangeArrowheads="1"/>
          </p:cNvSpPr>
          <p:nvPr/>
        </p:nvSpPr>
        <p:spPr bwMode="auto">
          <a:xfrm>
            <a:off x="4668837" y="3195271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7" name="Rectangle 213"/>
          <p:cNvSpPr>
            <a:spLocks noChangeArrowheads="1"/>
          </p:cNvSpPr>
          <p:nvPr/>
        </p:nvSpPr>
        <p:spPr bwMode="auto">
          <a:xfrm>
            <a:off x="4781550" y="3195271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8" name="Rectangle 214"/>
          <p:cNvSpPr>
            <a:spLocks noChangeArrowheads="1"/>
          </p:cNvSpPr>
          <p:nvPr/>
        </p:nvSpPr>
        <p:spPr bwMode="auto">
          <a:xfrm>
            <a:off x="4878387" y="3195271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57" name="Freeform 30"/>
          <p:cNvSpPr>
            <a:spLocks/>
          </p:cNvSpPr>
          <p:nvPr/>
        </p:nvSpPr>
        <p:spPr bwMode="auto">
          <a:xfrm>
            <a:off x="5210175" y="4815374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31"/>
          <p:cNvSpPr>
            <a:spLocks/>
          </p:cNvSpPr>
          <p:nvPr/>
        </p:nvSpPr>
        <p:spPr bwMode="auto">
          <a:xfrm>
            <a:off x="5210175" y="4815374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9" name="Freeform 32"/>
          <p:cNvSpPr>
            <a:spLocks/>
          </p:cNvSpPr>
          <p:nvPr/>
        </p:nvSpPr>
        <p:spPr bwMode="auto">
          <a:xfrm>
            <a:off x="4973637" y="4815374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5087937" y="4961424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5210175" y="4961424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65" name="Line 40"/>
          <p:cNvSpPr>
            <a:spLocks noChangeShapeType="1"/>
          </p:cNvSpPr>
          <p:nvPr/>
        </p:nvSpPr>
        <p:spPr bwMode="auto">
          <a:xfrm>
            <a:off x="4259262" y="5056674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5467350" y="5056674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4"/>
          <p:cNvSpPr>
            <a:spLocks/>
          </p:cNvSpPr>
          <p:nvPr/>
        </p:nvSpPr>
        <p:spPr bwMode="auto">
          <a:xfrm>
            <a:off x="4826000" y="5056674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97"/>
          <p:cNvSpPr>
            <a:spLocks/>
          </p:cNvSpPr>
          <p:nvPr/>
        </p:nvSpPr>
        <p:spPr bwMode="auto">
          <a:xfrm>
            <a:off x="4508500" y="457407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98"/>
          <p:cNvSpPr>
            <a:spLocks/>
          </p:cNvSpPr>
          <p:nvPr/>
        </p:nvSpPr>
        <p:spPr bwMode="auto">
          <a:xfrm>
            <a:off x="4508500" y="457407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99"/>
          <p:cNvSpPr>
            <a:spLocks/>
          </p:cNvSpPr>
          <p:nvPr/>
        </p:nvSpPr>
        <p:spPr bwMode="auto">
          <a:xfrm>
            <a:off x="5729287" y="4574074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200"/>
          <p:cNvSpPr>
            <a:spLocks/>
          </p:cNvSpPr>
          <p:nvPr/>
        </p:nvSpPr>
        <p:spPr bwMode="auto">
          <a:xfrm>
            <a:off x="5729287" y="4574074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9"/>
          <p:cNvSpPr>
            <a:spLocks/>
          </p:cNvSpPr>
          <p:nvPr/>
        </p:nvSpPr>
        <p:spPr bwMode="auto">
          <a:xfrm>
            <a:off x="3733800" y="456931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3" name="Freeform 211"/>
          <p:cNvSpPr>
            <a:spLocks/>
          </p:cNvSpPr>
          <p:nvPr/>
        </p:nvSpPr>
        <p:spPr bwMode="auto">
          <a:xfrm>
            <a:off x="6305550" y="3499277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212"/>
          <p:cNvSpPr>
            <a:spLocks noChangeArrowheads="1"/>
          </p:cNvSpPr>
          <p:nvPr/>
        </p:nvSpPr>
        <p:spPr bwMode="auto">
          <a:xfrm>
            <a:off x="3913187" y="496142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75" name="Rectangle 213"/>
          <p:cNvSpPr>
            <a:spLocks noChangeArrowheads="1"/>
          </p:cNvSpPr>
          <p:nvPr/>
        </p:nvSpPr>
        <p:spPr bwMode="auto">
          <a:xfrm>
            <a:off x="4025900" y="496142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76" name="Rectangle 214"/>
          <p:cNvSpPr>
            <a:spLocks noChangeArrowheads="1"/>
          </p:cNvSpPr>
          <p:nvPr/>
        </p:nvSpPr>
        <p:spPr bwMode="auto">
          <a:xfrm>
            <a:off x="4122737" y="496142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630363" y="3046046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V="1">
            <a:off x="2143125" y="3036521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 flipH="1">
            <a:off x="1876425" y="3046046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7"/>
          <p:cNvSpPr>
            <a:spLocks noChangeShapeType="1"/>
          </p:cNvSpPr>
          <p:nvPr/>
        </p:nvSpPr>
        <p:spPr bwMode="auto">
          <a:xfrm flipH="1">
            <a:off x="1876425" y="3530234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1743075" y="3192096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1866900" y="3192096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1963738" y="3192096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879725" y="3412760"/>
            <a:ext cx="0" cy="18868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879725" y="52995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048000" y="4815374"/>
            <a:ext cx="685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048000" y="3169871"/>
            <a:ext cx="0" cy="164550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133601" y="3169871"/>
            <a:ext cx="235584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143125" y="3412760"/>
            <a:ext cx="23463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95"/>
          <p:cNvSpPr>
            <a:spLocks/>
          </p:cNvSpPr>
          <p:nvPr/>
        </p:nvSpPr>
        <p:spPr bwMode="auto">
          <a:xfrm>
            <a:off x="2371725" y="2807921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211"/>
          <p:cNvSpPr>
            <a:spLocks/>
          </p:cNvSpPr>
          <p:nvPr/>
        </p:nvSpPr>
        <p:spPr bwMode="auto">
          <a:xfrm>
            <a:off x="3733800" y="4560521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214"/>
          <p:cNvSpPr>
            <a:spLocks noChangeArrowheads="1"/>
          </p:cNvSpPr>
          <p:nvPr/>
        </p:nvSpPr>
        <p:spPr bwMode="auto">
          <a:xfrm>
            <a:off x="6400800" y="3880770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843712" y="3989021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6" idx="1"/>
          </p:cNvCxnSpPr>
          <p:nvPr/>
        </p:nvCxnSpPr>
        <p:spPr>
          <a:xfrm flipV="1">
            <a:off x="6175375" y="4225559"/>
            <a:ext cx="0" cy="83111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175375" y="4225559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175375" y="3722321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175375" y="3288140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214"/>
          <p:cNvSpPr>
            <a:spLocks noChangeArrowheads="1"/>
          </p:cNvSpPr>
          <p:nvPr/>
        </p:nvSpPr>
        <p:spPr bwMode="auto">
          <a:xfrm>
            <a:off x="3392212" y="4390314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13" name="Rectangle 214"/>
          <p:cNvSpPr>
            <a:spLocks noChangeArrowheads="1"/>
          </p:cNvSpPr>
          <p:nvPr/>
        </p:nvSpPr>
        <p:spPr bwMode="auto">
          <a:xfrm>
            <a:off x="3372743" y="272956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690548" y="5327027"/>
            <a:ext cx="131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Ld</a:t>
            </a:r>
            <a:r>
              <a:rPr lang="en-US" dirty="0"/>
              <a:t> R3, 10(R1)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552526" y="2568894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R7, R8,R9</a:t>
            </a:r>
          </a:p>
        </p:txBody>
      </p:sp>
    </p:spTree>
    <p:extLst>
      <p:ext uri="{BB962C8B-B14F-4D97-AF65-F5344CB8AC3E}">
        <p14:creationId xmlns:p14="http://schemas.microsoft.com/office/powerpoint/2010/main" val="244333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0.13993 0.042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97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Unintended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had an unrelated instruction that would have been stuck behind a stalled load.</a:t>
            </a:r>
          </a:p>
          <a:p>
            <a:pPr lvl="1"/>
            <a:r>
              <a:rPr lang="en-US" dirty="0"/>
              <a:t>We let it advance past the load into its own mini-pipe</a:t>
            </a:r>
          </a:p>
          <a:p>
            <a:pPr lvl="1"/>
            <a:r>
              <a:rPr lang="en-US" dirty="0"/>
              <a:t>But it retired OOO. Won’t that cause problems with exceptions?</a:t>
            </a:r>
          </a:p>
          <a:p>
            <a:pPr lvl="1"/>
            <a:r>
              <a:rPr lang="en-US" dirty="0"/>
              <a:t>And it still doesn’t solve all of our problems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Consider this sequence: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 err="1"/>
              <a:t>Ld</a:t>
            </a:r>
            <a:r>
              <a:rPr lang="en-US" sz="2400" dirty="0"/>
              <a:t> R3, 10(R1)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/>
              <a:t>Add R4, R3,R5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/>
              <a:t>Sub R7, R8,R9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339565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347940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439319" y="4330355"/>
            <a:ext cx="2651125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448050" y="2667000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small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Add and </a:t>
            </a:r>
            <a:r>
              <a:rPr lang="en-US" dirty="0" err="1"/>
              <a:t>Ld</a:t>
            </a:r>
            <a:r>
              <a:rPr lang="en-US" dirty="0"/>
              <a:t> in the pipe.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7302500" y="36718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flipV="1">
            <a:off x="7848600" y="36623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>
            <a:off x="7548562" y="36718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7548562" y="415607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712787" y="2989262"/>
            <a:ext cx="257175" cy="4841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712787" y="2989262"/>
            <a:ext cx="257175" cy="484188"/>
          </a:xfrm>
          <a:custGeom>
            <a:avLst/>
            <a:gdLst>
              <a:gd name="T0" fmla="*/ 0 w 162"/>
              <a:gd name="T1" fmla="*/ 305 h 305"/>
              <a:gd name="T2" fmla="*/ 162 w 162"/>
              <a:gd name="T3" fmla="*/ 305 h 305"/>
              <a:gd name="T4" fmla="*/ 162 w 162"/>
              <a:gd name="T5" fmla="*/ 0 h 305"/>
              <a:gd name="T6" fmla="*/ 0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0" y="305"/>
                </a:moveTo>
                <a:lnTo>
                  <a:pt x="162" y="305"/>
                </a:ln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" name="Freeform 24"/>
          <p:cNvSpPr>
            <a:spLocks/>
          </p:cNvSpPr>
          <p:nvPr/>
        </p:nvSpPr>
        <p:spPr bwMode="auto">
          <a:xfrm>
            <a:off x="457200" y="2989262"/>
            <a:ext cx="255588" cy="484188"/>
          </a:xfrm>
          <a:custGeom>
            <a:avLst/>
            <a:gdLst>
              <a:gd name="T0" fmla="*/ 161 w 161"/>
              <a:gd name="T1" fmla="*/ 0 h 305"/>
              <a:gd name="T2" fmla="*/ 0 w 161"/>
              <a:gd name="T3" fmla="*/ 0 h 305"/>
              <a:gd name="T4" fmla="*/ 0 w 161"/>
              <a:gd name="T5" fmla="*/ 305 h 305"/>
              <a:gd name="T6" fmla="*/ 161 w 161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305">
                <a:moveTo>
                  <a:pt x="161" y="0"/>
                </a:moveTo>
                <a:lnTo>
                  <a:pt x="0" y="0"/>
                </a:lnTo>
                <a:lnTo>
                  <a:pt x="0" y="305"/>
                </a:lnTo>
                <a:lnTo>
                  <a:pt x="161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620712" y="3135312"/>
            <a:ext cx="1238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US" altLang="en-US" sz="2400"/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666750" y="3135312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7415212" y="38179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7539037" y="38179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7635875" y="38179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969962" y="3230562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>
            <a:off x="5097461" y="3230562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93"/>
          <p:cNvSpPr>
            <a:spLocks/>
          </p:cNvSpPr>
          <p:nvPr/>
        </p:nvSpPr>
        <p:spPr bwMode="auto">
          <a:xfrm>
            <a:off x="1225550" y="27479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94"/>
          <p:cNvSpPr>
            <a:spLocks/>
          </p:cNvSpPr>
          <p:nvPr/>
        </p:nvSpPr>
        <p:spPr bwMode="auto">
          <a:xfrm>
            <a:off x="1225550" y="27479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6"/>
          <p:cNvSpPr>
            <a:spLocks/>
          </p:cNvSpPr>
          <p:nvPr/>
        </p:nvSpPr>
        <p:spPr bwMode="auto">
          <a:xfrm>
            <a:off x="2447925" y="27479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7"/>
          <p:cNvSpPr>
            <a:spLocks/>
          </p:cNvSpPr>
          <p:nvPr/>
        </p:nvSpPr>
        <p:spPr bwMode="auto">
          <a:xfrm>
            <a:off x="5340350" y="27479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8"/>
          <p:cNvSpPr>
            <a:spLocks/>
          </p:cNvSpPr>
          <p:nvPr/>
        </p:nvSpPr>
        <p:spPr bwMode="auto">
          <a:xfrm>
            <a:off x="5340350" y="27479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209"/>
          <p:cNvSpPr>
            <a:spLocks/>
          </p:cNvSpPr>
          <p:nvPr/>
        </p:nvSpPr>
        <p:spPr bwMode="auto">
          <a:xfrm>
            <a:off x="4565650" y="2743200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Freeform 211"/>
          <p:cNvSpPr>
            <a:spLocks/>
          </p:cNvSpPr>
          <p:nvPr/>
        </p:nvSpPr>
        <p:spPr bwMode="auto">
          <a:xfrm>
            <a:off x="4565650" y="274320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212"/>
          <p:cNvSpPr>
            <a:spLocks noChangeArrowheads="1"/>
          </p:cNvSpPr>
          <p:nvPr/>
        </p:nvSpPr>
        <p:spPr bwMode="auto">
          <a:xfrm>
            <a:off x="4745037" y="3135312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7" name="Rectangle 213"/>
          <p:cNvSpPr>
            <a:spLocks noChangeArrowheads="1"/>
          </p:cNvSpPr>
          <p:nvPr/>
        </p:nvSpPr>
        <p:spPr bwMode="auto">
          <a:xfrm>
            <a:off x="4857750" y="3135312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8" name="Rectangle 214"/>
          <p:cNvSpPr>
            <a:spLocks noChangeArrowheads="1"/>
          </p:cNvSpPr>
          <p:nvPr/>
        </p:nvSpPr>
        <p:spPr bwMode="auto">
          <a:xfrm>
            <a:off x="4954587" y="3135312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57" name="Freeform 30"/>
          <p:cNvSpPr>
            <a:spLocks/>
          </p:cNvSpPr>
          <p:nvPr/>
        </p:nvSpPr>
        <p:spPr bwMode="auto">
          <a:xfrm>
            <a:off x="5286375" y="47554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31"/>
          <p:cNvSpPr>
            <a:spLocks/>
          </p:cNvSpPr>
          <p:nvPr/>
        </p:nvSpPr>
        <p:spPr bwMode="auto">
          <a:xfrm>
            <a:off x="5286375" y="47554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9" name="Freeform 32"/>
          <p:cNvSpPr>
            <a:spLocks/>
          </p:cNvSpPr>
          <p:nvPr/>
        </p:nvSpPr>
        <p:spPr bwMode="auto">
          <a:xfrm>
            <a:off x="5049837" y="47554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5164137" y="49014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5286375" y="49014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65" name="Line 40"/>
          <p:cNvSpPr>
            <a:spLocks noChangeShapeType="1"/>
          </p:cNvSpPr>
          <p:nvPr/>
        </p:nvSpPr>
        <p:spPr bwMode="auto">
          <a:xfrm>
            <a:off x="4335462" y="49967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5543550" y="4996715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4"/>
          <p:cNvSpPr>
            <a:spLocks/>
          </p:cNvSpPr>
          <p:nvPr/>
        </p:nvSpPr>
        <p:spPr bwMode="auto">
          <a:xfrm>
            <a:off x="4902200" y="49967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97"/>
          <p:cNvSpPr>
            <a:spLocks/>
          </p:cNvSpPr>
          <p:nvPr/>
        </p:nvSpPr>
        <p:spPr bwMode="auto">
          <a:xfrm>
            <a:off x="4584700" y="45141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98"/>
          <p:cNvSpPr>
            <a:spLocks/>
          </p:cNvSpPr>
          <p:nvPr/>
        </p:nvSpPr>
        <p:spPr bwMode="auto">
          <a:xfrm>
            <a:off x="4584700" y="45141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99"/>
          <p:cNvSpPr>
            <a:spLocks/>
          </p:cNvSpPr>
          <p:nvPr/>
        </p:nvSpPr>
        <p:spPr bwMode="auto">
          <a:xfrm>
            <a:off x="5805487" y="45141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200"/>
          <p:cNvSpPr>
            <a:spLocks/>
          </p:cNvSpPr>
          <p:nvPr/>
        </p:nvSpPr>
        <p:spPr bwMode="auto">
          <a:xfrm>
            <a:off x="5805487" y="45141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9"/>
          <p:cNvSpPr>
            <a:spLocks/>
          </p:cNvSpPr>
          <p:nvPr/>
        </p:nvSpPr>
        <p:spPr bwMode="auto">
          <a:xfrm>
            <a:off x="3810000" y="45093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3" name="Freeform 211"/>
          <p:cNvSpPr>
            <a:spLocks/>
          </p:cNvSpPr>
          <p:nvPr/>
        </p:nvSpPr>
        <p:spPr bwMode="auto">
          <a:xfrm>
            <a:off x="6381750" y="3439318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212"/>
          <p:cNvSpPr>
            <a:spLocks noChangeArrowheads="1"/>
          </p:cNvSpPr>
          <p:nvPr/>
        </p:nvSpPr>
        <p:spPr bwMode="auto">
          <a:xfrm>
            <a:off x="3989387" y="49014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75" name="Rectangle 213"/>
          <p:cNvSpPr>
            <a:spLocks noChangeArrowheads="1"/>
          </p:cNvSpPr>
          <p:nvPr/>
        </p:nvSpPr>
        <p:spPr bwMode="auto">
          <a:xfrm>
            <a:off x="4102100" y="49014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76" name="Rectangle 214"/>
          <p:cNvSpPr>
            <a:spLocks noChangeArrowheads="1"/>
          </p:cNvSpPr>
          <p:nvPr/>
        </p:nvSpPr>
        <p:spPr bwMode="auto">
          <a:xfrm>
            <a:off x="4198937" y="49014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706563" y="29860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V="1">
            <a:off x="2219325" y="29765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 flipH="1">
            <a:off x="1952625" y="29860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7"/>
          <p:cNvSpPr>
            <a:spLocks noChangeShapeType="1"/>
          </p:cNvSpPr>
          <p:nvPr/>
        </p:nvSpPr>
        <p:spPr bwMode="auto">
          <a:xfrm flipH="1">
            <a:off x="1991125" y="347027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1819275" y="31321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1943100" y="3132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2039938" y="3132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955925" y="3352801"/>
            <a:ext cx="0" cy="18868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955925" y="5239603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124200" y="4755415"/>
            <a:ext cx="685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124200" y="3109912"/>
            <a:ext cx="0" cy="164550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209801" y="3109912"/>
            <a:ext cx="235584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219325" y="3352801"/>
            <a:ext cx="23463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95"/>
          <p:cNvSpPr>
            <a:spLocks/>
          </p:cNvSpPr>
          <p:nvPr/>
        </p:nvSpPr>
        <p:spPr bwMode="auto">
          <a:xfrm>
            <a:off x="2447925" y="27479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211"/>
          <p:cNvSpPr>
            <a:spLocks/>
          </p:cNvSpPr>
          <p:nvPr/>
        </p:nvSpPr>
        <p:spPr bwMode="auto">
          <a:xfrm>
            <a:off x="3810000" y="45005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214"/>
          <p:cNvSpPr>
            <a:spLocks noChangeArrowheads="1"/>
          </p:cNvSpPr>
          <p:nvPr/>
        </p:nvSpPr>
        <p:spPr bwMode="auto">
          <a:xfrm>
            <a:off x="6477000" y="3820811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919912" y="3929062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6" idx="1"/>
          </p:cNvCxnSpPr>
          <p:nvPr/>
        </p:nvCxnSpPr>
        <p:spPr>
          <a:xfrm flipV="1">
            <a:off x="6251575" y="4165600"/>
            <a:ext cx="0" cy="83111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251575" y="4165600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251575" y="36623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251575" y="3228181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214"/>
          <p:cNvSpPr>
            <a:spLocks noChangeArrowheads="1"/>
          </p:cNvSpPr>
          <p:nvPr/>
        </p:nvSpPr>
        <p:spPr bwMode="auto">
          <a:xfrm>
            <a:off x="3468412" y="43303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13" name="Rectangle 214"/>
          <p:cNvSpPr>
            <a:spLocks noChangeArrowheads="1"/>
          </p:cNvSpPr>
          <p:nvPr/>
        </p:nvSpPr>
        <p:spPr bwMode="auto">
          <a:xfrm>
            <a:off x="3448943" y="2669606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379838" y="3598228"/>
            <a:ext cx="131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Ld</a:t>
            </a:r>
            <a:r>
              <a:rPr lang="en-US" dirty="0"/>
              <a:t> R3, 10(R1)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25125" y="3600985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R4, R3,R5</a:t>
            </a:r>
          </a:p>
        </p:txBody>
      </p:sp>
    </p:spTree>
    <p:extLst>
      <p:ext uri="{BB962C8B-B14F-4D97-AF65-F5344CB8AC3E}">
        <p14:creationId xmlns:p14="http://schemas.microsoft.com/office/powerpoint/2010/main" val="128565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439319" y="4330355"/>
            <a:ext cx="2651125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448050" y="2667000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small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load issues into the load pipe, the Add advances and the Sub is fetched.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7302500" y="36718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flipV="1">
            <a:off x="7848600" y="36623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>
            <a:off x="7548562" y="36718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7548562" y="415607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712787" y="2989262"/>
            <a:ext cx="257175" cy="4841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712787" y="2989262"/>
            <a:ext cx="257175" cy="484188"/>
          </a:xfrm>
          <a:custGeom>
            <a:avLst/>
            <a:gdLst>
              <a:gd name="T0" fmla="*/ 0 w 162"/>
              <a:gd name="T1" fmla="*/ 305 h 305"/>
              <a:gd name="T2" fmla="*/ 162 w 162"/>
              <a:gd name="T3" fmla="*/ 305 h 305"/>
              <a:gd name="T4" fmla="*/ 162 w 162"/>
              <a:gd name="T5" fmla="*/ 0 h 305"/>
              <a:gd name="T6" fmla="*/ 0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0" y="305"/>
                </a:moveTo>
                <a:lnTo>
                  <a:pt x="162" y="305"/>
                </a:ln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" name="Freeform 24"/>
          <p:cNvSpPr>
            <a:spLocks/>
          </p:cNvSpPr>
          <p:nvPr/>
        </p:nvSpPr>
        <p:spPr bwMode="auto">
          <a:xfrm>
            <a:off x="457200" y="2989262"/>
            <a:ext cx="255588" cy="484188"/>
          </a:xfrm>
          <a:custGeom>
            <a:avLst/>
            <a:gdLst>
              <a:gd name="T0" fmla="*/ 161 w 161"/>
              <a:gd name="T1" fmla="*/ 0 h 305"/>
              <a:gd name="T2" fmla="*/ 0 w 161"/>
              <a:gd name="T3" fmla="*/ 0 h 305"/>
              <a:gd name="T4" fmla="*/ 0 w 161"/>
              <a:gd name="T5" fmla="*/ 305 h 305"/>
              <a:gd name="T6" fmla="*/ 161 w 161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305">
                <a:moveTo>
                  <a:pt x="161" y="0"/>
                </a:moveTo>
                <a:lnTo>
                  <a:pt x="0" y="0"/>
                </a:lnTo>
                <a:lnTo>
                  <a:pt x="0" y="305"/>
                </a:lnTo>
                <a:lnTo>
                  <a:pt x="161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620712" y="3135312"/>
            <a:ext cx="1238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US" altLang="en-US" sz="2400"/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666750" y="3135312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7415212" y="38179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7539037" y="38179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7635875" y="38179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969962" y="3230562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>
            <a:off x="5097461" y="3230562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93"/>
          <p:cNvSpPr>
            <a:spLocks/>
          </p:cNvSpPr>
          <p:nvPr/>
        </p:nvSpPr>
        <p:spPr bwMode="auto">
          <a:xfrm>
            <a:off x="1225550" y="27479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94"/>
          <p:cNvSpPr>
            <a:spLocks/>
          </p:cNvSpPr>
          <p:nvPr/>
        </p:nvSpPr>
        <p:spPr bwMode="auto">
          <a:xfrm>
            <a:off x="1225550" y="27479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6"/>
          <p:cNvSpPr>
            <a:spLocks/>
          </p:cNvSpPr>
          <p:nvPr/>
        </p:nvSpPr>
        <p:spPr bwMode="auto">
          <a:xfrm>
            <a:off x="2447925" y="27479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7"/>
          <p:cNvSpPr>
            <a:spLocks/>
          </p:cNvSpPr>
          <p:nvPr/>
        </p:nvSpPr>
        <p:spPr bwMode="auto">
          <a:xfrm>
            <a:off x="5340350" y="27479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8"/>
          <p:cNvSpPr>
            <a:spLocks/>
          </p:cNvSpPr>
          <p:nvPr/>
        </p:nvSpPr>
        <p:spPr bwMode="auto">
          <a:xfrm>
            <a:off x="5340350" y="27479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209"/>
          <p:cNvSpPr>
            <a:spLocks/>
          </p:cNvSpPr>
          <p:nvPr/>
        </p:nvSpPr>
        <p:spPr bwMode="auto">
          <a:xfrm>
            <a:off x="4565650" y="2743200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Freeform 211"/>
          <p:cNvSpPr>
            <a:spLocks/>
          </p:cNvSpPr>
          <p:nvPr/>
        </p:nvSpPr>
        <p:spPr bwMode="auto">
          <a:xfrm>
            <a:off x="4565650" y="274320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212"/>
          <p:cNvSpPr>
            <a:spLocks noChangeArrowheads="1"/>
          </p:cNvSpPr>
          <p:nvPr/>
        </p:nvSpPr>
        <p:spPr bwMode="auto">
          <a:xfrm>
            <a:off x="4745037" y="3135312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7" name="Rectangle 213"/>
          <p:cNvSpPr>
            <a:spLocks noChangeArrowheads="1"/>
          </p:cNvSpPr>
          <p:nvPr/>
        </p:nvSpPr>
        <p:spPr bwMode="auto">
          <a:xfrm>
            <a:off x="4857750" y="3135312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8" name="Rectangle 214"/>
          <p:cNvSpPr>
            <a:spLocks noChangeArrowheads="1"/>
          </p:cNvSpPr>
          <p:nvPr/>
        </p:nvSpPr>
        <p:spPr bwMode="auto">
          <a:xfrm>
            <a:off x="4954587" y="3135312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57" name="Freeform 30"/>
          <p:cNvSpPr>
            <a:spLocks/>
          </p:cNvSpPr>
          <p:nvPr/>
        </p:nvSpPr>
        <p:spPr bwMode="auto">
          <a:xfrm>
            <a:off x="5286375" y="47554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31"/>
          <p:cNvSpPr>
            <a:spLocks/>
          </p:cNvSpPr>
          <p:nvPr/>
        </p:nvSpPr>
        <p:spPr bwMode="auto">
          <a:xfrm>
            <a:off x="5286375" y="47554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9" name="Freeform 32"/>
          <p:cNvSpPr>
            <a:spLocks/>
          </p:cNvSpPr>
          <p:nvPr/>
        </p:nvSpPr>
        <p:spPr bwMode="auto">
          <a:xfrm>
            <a:off x="5049837" y="47554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5164137" y="49014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5286375" y="49014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65" name="Line 40"/>
          <p:cNvSpPr>
            <a:spLocks noChangeShapeType="1"/>
          </p:cNvSpPr>
          <p:nvPr/>
        </p:nvSpPr>
        <p:spPr bwMode="auto">
          <a:xfrm>
            <a:off x="4335462" y="49967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5543550" y="4996715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4"/>
          <p:cNvSpPr>
            <a:spLocks/>
          </p:cNvSpPr>
          <p:nvPr/>
        </p:nvSpPr>
        <p:spPr bwMode="auto">
          <a:xfrm>
            <a:off x="4902200" y="49967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97"/>
          <p:cNvSpPr>
            <a:spLocks/>
          </p:cNvSpPr>
          <p:nvPr/>
        </p:nvSpPr>
        <p:spPr bwMode="auto">
          <a:xfrm>
            <a:off x="4584700" y="45141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98"/>
          <p:cNvSpPr>
            <a:spLocks/>
          </p:cNvSpPr>
          <p:nvPr/>
        </p:nvSpPr>
        <p:spPr bwMode="auto">
          <a:xfrm>
            <a:off x="4584700" y="45141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99"/>
          <p:cNvSpPr>
            <a:spLocks/>
          </p:cNvSpPr>
          <p:nvPr/>
        </p:nvSpPr>
        <p:spPr bwMode="auto">
          <a:xfrm>
            <a:off x="5805487" y="45141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200"/>
          <p:cNvSpPr>
            <a:spLocks/>
          </p:cNvSpPr>
          <p:nvPr/>
        </p:nvSpPr>
        <p:spPr bwMode="auto">
          <a:xfrm>
            <a:off x="5805487" y="45141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9"/>
          <p:cNvSpPr>
            <a:spLocks/>
          </p:cNvSpPr>
          <p:nvPr/>
        </p:nvSpPr>
        <p:spPr bwMode="auto">
          <a:xfrm>
            <a:off x="3810000" y="45093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3" name="Freeform 211"/>
          <p:cNvSpPr>
            <a:spLocks/>
          </p:cNvSpPr>
          <p:nvPr/>
        </p:nvSpPr>
        <p:spPr bwMode="auto">
          <a:xfrm>
            <a:off x="6381750" y="3439318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212"/>
          <p:cNvSpPr>
            <a:spLocks noChangeArrowheads="1"/>
          </p:cNvSpPr>
          <p:nvPr/>
        </p:nvSpPr>
        <p:spPr bwMode="auto">
          <a:xfrm>
            <a:off x="3989387" y="49014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75" name="Rectangle 213"/>
          <p:cNvSpPr>
            <a:spLocks noChangeArrowheads="1"/>
          </p:cNvSpPr>
          <p:nvPr/>
        </p:nvSpPr>
        <p:spPr bwMode="auto">
          <a:xfrm>
            <a:off x="4102100" y="49014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76" name="Rectangle 214"/>
          <p:cNvSpPr>
            <a:spLocks noChangeArrowheads="1"/>
          </p:cNvSpPr>
          <p:nvPr/>
        </p:nvSpPr>
        <p:spPr bwMode="auto">
          <a:xfrm>
            <a:off x="4198937" y="49014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706563" y="29860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V="1">
            <a:off x="2219325" y="29765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 flipH="1">
            <a:off x="1952625" y="29860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7"/>
          <p:cNvSpPr>
            <a:spLocks noChangeShapeType="1"/>
          </p:cNvSpPr>
          <p:nvPr/>
        </p:nvSpPr>
        <p:spPr bwMode="auto">
          <a:xfrm flipH="1">
            <a:off x="1952625" y="347027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1819275" y="31321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1943100" y="3132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2039938" y="3132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955925" y="3352801"/>
            <a:ext cx="0" cy="18868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955925" y="5239603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124200" y="4755415"/>
            <a:ext cx="685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124200" y="3109912"/>
            <a:ext cx="0" cy="164550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209801" y="3109912"/>
            <a:ext cx="235584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219325" y="3352801"/>
            <a:ext cx="23463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95"/>
          <p:cNvSpPr>
            <a:spLocks/>
          </p:cNvSpPr>
          <p:nvPr/>
        </p:nvSpPr>
        <p:spPr bwMode="auto">
          <a:xfrm>
            <a:off x="2447925" y="27479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211"/>
          <p:cNvSpPr>
            <a:spLocks/>
          </p:cNvSpPr>
          <p:nvPr/>
        </p:nvSpPr>
        <p:spPr bwMode="auto">
          <a:xfrm>
            <a:off x="3810000" y="45005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214"/>
          <p:cNvSpPr>
            <a:spLocks noChangeArrowheads="1"/>
          </p:cNvSpPr>
          <p:nvPr/>
        </p:nvSpPr>
        <p:spPr bwMode="auto">
          <a:xfrm>
            <a:off x="6477000" y="3820811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919912" y="3929062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6" idx="1"/>
          </p:cNvCxnSpPr>
          <p:nvPr/>
        </p:nvCxnSpPr>
        <p:spPr>
          <a:xfrm flipV="1">
            <a:off x="6251575" y="4165600"/>
            <a:ext cx="0" cy="83111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251575" y="4165600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251575" y="36623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251575" y="3228181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214"/>
          <p:cNvSpPr>
            <a:spLocks noChangeArrowheads="1"/>
          </p:cNvSpPr>
          <p:nvPr/>
        </p:nvSpPr>
        <p:spPr bwMode="auto">
          <a:xfrm>
            <a:off x="3468412" y="43303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13" name="Rectangle 214"/>
          <p:cNvSpPr>
            <a:spLocks noChangeArrowheads="1"/>
          </p:cNvSpPr>
          <p:nvPr/>
        </p:nvSpPr>
        <p:spPr bwMode="auto">
          <a:xfrm>
            <a:off x="3448943" y="2669606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382471" y="3598251"/>
            <a:ext cx="131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Ld</a:t>
            </a:r>
            <a:r>
              <a:rPr lang="en-US" dirty="0"/>
              <a:t> R3, 10(R1)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1003" y="3598250"/>
            <a:ext cx="1556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dirty="0"/>
              <a:t>Add R4, R3,R5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21002" y="3608718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R7, R8,R9</a:t>
            </a:r>
          </a:p>
        </p:txBody>
      </p:sp>
    </p:spTree>
    <p:extLst>
      <p:ext uri="{BB962C8B-B14F-4D97-AF65-F5344CB8AC3E}">
        <p14:creationId xmlns:p14="http://schemas.microsoft.com/office/powerpoint/2010/main" val="58907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0.23333 0.259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296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0.13351 -0.001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78" grpId="0"/>
      <p:bldP spid="7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439319" y="4330355"/>
            <a:ext cx="2651125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448050" y="2667000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small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The load advances in the load pipe.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The Add is stalled in ID waiting for R3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Sub is stalled behind it, with no dependencies!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7302500" y="36718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flipV="1">
            <a:off x="7848600" y="36623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>
            <a:off x="7548562" y="36718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7548562" y="415607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712787" y="2989262"/>
            <a:ext cx="257175" cy="4841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712787" y="2989262"/>
            <a:ext cx="257175" cy="484188"/>
          </a:xfrm>
          <a:custGeom>
            <a:avLst/>
            <a:gdLst>
              <a:gd name="T0" fmla="*/ 0 w 162"/>
              <a:gd name="T1" fmla="*/ 305 h 305"/>
              <a:gd name="T2" fmla="*/ 162 w 162"/>
              <a:gd name="T3" fmla="*/ 305 h 305"/>
              <a:gd name="T4" fmla="*/ 162 w 162"/>
              <a:gd name="T5" fmla="*/ 0 h 305"/>
              <a:gd name="T6" fmla="*/ 0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0" y="305"/>
                </a:moveTo>
                <a:lnTo>
                  <a:pt x="162" y="305"/>
                </a:ln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" name="Freeform 24"/>
          <p:cNvSpPr>
            <a:spLocks/>
          </p:cNvSpPr>
          <p:nvPr/>
        </p:nvSpPr>
        <p:spPr bwMode="auto">
          <a:xfrm>
            <a:off x="457200" y="2989262"/>
            <a:ext cx="255588" cy="484188"/>
          </a:xfrm>
          <a:custGeom>
            <a:avLst/>
            <a:gdLst>
              <a:gd name="T0" fmla="*/ 161 w 161"/>
              <a:gd name="T1" fmla="*/ 0 h 305"/>
              <a:gd name="T2" fmla="*/ 0 w 161"/>
              <a:gd name="T3" fmla="*/ 0 h 305"/>
              <a:gd name="T4" fmla="*/ 0 w 161"/>
              <a:gd name="T5" fmla="*/ 305 h 305"/>
              <a:gd name="T6" fmla="*/ 161 w 161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305">
                <a:moveTo>
                  <a:pt x="161" y="0"/>
                </a:moveTo>
                <a:lnTo>
                  <a:pt x="0" y="0"/>
                </a:lnTo>
                <a:lnTo>
                  <a:pt x="0" y="305"/>
                </a:lnTo>
                <a:lnTo>
                  <a:pt x="161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620712" y="3135312"/>
            <a:ext cx="1238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US" altLang="en-US" sz="2400"/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666750" y="3135312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7415212" y="38179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7539037" y="38179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7635875" y="38179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969962" y="3230562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>
            <a:off x="5097461" y="3230562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93"/>
          <p:cNvSpPr>
            <a:spLocks/>
          </p:cNvSpPr>
          <p:nvPr/>
        </p:nvSpPr>
        <p:spPr bwMode="auto">
          <a:xfrm>
            <a:off x="1225550" y="27479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94"/>
          <p:cNvSpPr>
            <a:spLocks/>
          </p:cNvSpPr>
          <p:nvPr/>
        </p:nvSpPr>
        <p:spPr bwMode="auto">
          <a:xfrm>
            <a:off x="1225550" y="27479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6"/>
          <p:cNvSpPr>
            <a:spLocks/>
          </p:cNvSpPr>
          <p:nvPr/>
        </p:nvSpPr>
        <p:spPr bwMode="auto">
          <a:xfrm>
            <a:off x="2447925" y="27479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7"/>
          <p:cNvSpPr>
            <a:spLocks/>
          </p:cNvSpPr>
          <p:nvPr/>
        </p:nvSpPr>
        <p:spPr bwMode="auto">
          <a:xfrm>
            <a:off x="5340350" y="27479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8"/>
          <p:cNvSpPr>
            <a:spLocks/>
          </p:cNvSpPr>
          <p:nvPr/>
        </p:nvSpPr>
        <p:spPr bwMode="auto">
          <a:xfrm>
            <a:off x="5340350" y="27479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209"/>
          <p:cNvSpPr>
            <a:spLocks/>
          </p:cNvSpPr>
          <p:nvPr/>
        </p:nvSpPr>
        <p:spPr bwMode="auto">
          <a:xfrm>
            <a:off x="4565650" y="2743200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Freeform 211"/>
          <p:cNvSpPr>
            <a:spLocks/>
          </p:cNvSpPr>
          <p:nvPr/>
        </p:nvSpPr>
        <p:spPr bwMode="auto">
          <a:xfrm>
            <a:off x="4565650" y="274320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212"/>
          <p:cNvSpPr>
            <a:spLocks noChangeArrowheads="1"/>
          </p:cNvSpPr>
          <p:nvPr/>
        </p:nvSpPr>
        <p:spPr bwMode="auto">
          <a:xfrm>
            <a:off x="4745037" y="3135312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7" name="Rectangle 213"/>
          <p:cNvSpPr>
            <a:spLocks noChangeArrowheads="1"/>
          </p:cNvSpPr>
          <p:nvPr/>
        </p:nvSpPr>
        <p:spPr bwMode="auto">
          <a:xfrm>
            <a:off x="4857750" y="3135312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8" name="Rectangle 214"/>
          <p:cNvSpPr>
            <a:spLocks noChangeArrowheads="1"/>
          </p:cNvSpPr>
          <p:nvPr/>
        </p:nvSpPr>
        <p:spPr bwMode="auto">
          <a:xfrm>
            <a:off x="4954587" y="3135312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57" name="Freeform 30"/>
          <p:cNvSpPr>
            <a:spLocks/>
          </p:cNvSpPr>
          <p:nvPr/>
        </p:nvSpPr>
        <p:spPr bwMode="auto">
          <a:xfrm>
            <a:off x="5286375" y="47554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31"/>
          <p:cNvSpPr>
            <a:spLocks/>
          </p:cNvSpPr>
          <p:nvPr/>
        </p:nvSpPr>
        <p:spPr bwMode="auto">
          <a:xfrm>
            <a:off x="5286375" y="47554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9" name="Freeform 32"/>
          <p:cNvSpPr>
            <a:spLocks/>
          </p:cNvSpPr>
          <p:nvPr/>
        </p:nvSpPr>
        <p:spPr bwMode="auto">
          <a:xfrm>
            <a:off x="5049837" y="47554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5164137" y="49014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5286375" y="49014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65" name="Line 40"/>
          <p:cNvSpPr>
            <a:spLocks noChangeShapeType="1"/>
          </p:cNvSpPr>
          <p:nvPr/>
        </p:nvSpPr>
        <p:spPr bwMode="auto">
          <a:xfrm>
            <a:off x="4335462" y="49967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5543550" y="4996715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4"/>
          <p:cNvSpPr>
            <a:spLocks/>
          </p:cNvSpPr>
          <p:nvPr/>
        </p:nvSpPr>
        <p:spPr bwMode="auto">
          <a:xfrm>
            <a:off x="4902200" y="49967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97"/>
          <p:cNvSpPr>
            <a:spLocks/>
          </p:cNvSpPr>
          <p:nvPr/>
        </p:nvSpPr>
        <p:spPr bwMode="auto">
          <a:xfrm>
            <a:off x="4584700" y="45141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98"/>
          <p:cNvSpPr>
            <a:spLocks/>
          </p:cNvSpPr>
          <p:nvPr/>
        </p:nvSpPr>
        <p:spPr bwMode="auto">
          <a:xfrm>
            <a:off x="4584700" y="45141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99"/>
          <p:cNvSpPr>
            <a:spLocks/>
          </p:cNvSpPr>
          <p:nvPr/>
        </p:nvSpPr>
        <p:spPr bwMode="auto">
          <a:xfrm>
            <a:off x="5805487" y="45141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200"/>
          <p:cNvSpPr>
            <a:spLocks/>
          </p:cNvSpPr>
          <p:nvPr/>
        </p:nvSpPr>
        <p:spPr bwMode="auto">
          <a:xfrm>
            <a:off x="5805487" y="45141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9"/>
          <p:cNvSpPr>
            <a:spLocks/>
          </p:cNvSpPr>
          <p:nvPr/>
        </p:nvSpPr>
        <p:spPr bwMode="auto">
          <a:xfrm>
            <a:off x="3810000" y="45093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3" name="Freeform 211"/>
          <p:cNvSpPr>
            <a:spLocks/>
          </p:cNvSpPr>
          <p:nvPr/>
        </p:nvSpPr>
        <p:spPr bwMode="auto">
          <a:xfrm>
            <a:off x="6381750" y="3439318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212"/>
          <p:cNvSpPr>
            <a:spLocks noChangeArrowheads="1"/>
          </p:cNvSpPr>
          <p:nvPr/>
        </p:nvSpPr>
        <p:spPr bwMode="auto">
          <a:xfrm>
            <a:off x="3989387" y="49014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75" name="Rectangle 213"/>
          <p:cNvSpPr>
            <a:spLocks noChangeArrowheads="1"/>
          </p:cNvSpPr>
          <p:nvPr/>
        </p:nvSpPr>
        <p:spPr bwMode="auto">
          <a:xfrm>
            <a:off x="4102100" y="49014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76" name="Rectangle 214"/>
          <p:cNvSpPr>
            <a:spLocks noChangeArrowheads="1"/>
          </p:cNvSpPr>
          <p:nvPr/>
        </p:nvSpPr>
        <p:spPr bwMode="auto">
          <a:xfrm>
            <a:off x="4198937" y="49014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706563" y="2986087"/>
            <a:ext cx="4984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V="1">
            <a:off x="2219325" y="29765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 flipH="1">
            <a:off x="1952625" y="29860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1819275" y="31321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1943100" y="3132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2039938" y="3132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955925" y="3352801"/>
            <a:ext cx="0" cy="18868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955925" y="5239603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124200" y="4755415"/>
            <a:ext cx="685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124200" y="3109912"/>
            <a:ext cx="0" cy="164550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209801" y="3109912"/>
            <a:ext cx="235584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219325" y="3352801"/>
            <a:ext cx="23463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95"/>
          <p:cNvSpPr>
            <a:spLocks/>
          </p:cNvSpPr>
          <p:nvPr/>
        </p:nvSpPr>
        <p:spPr bwMode="auto">
          <a:xfrm>
            <a:off x="2447925" y="27479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211"/>
          <p:cNvSpPr>
            <a:spLocks/>
          </p:cNvSpPr>
          <p:nvPr/>
        </p:nvSpPr>
        <p:spPr bwMode="auto">
          <a:xfrm>
            <a:off x="3810000" y="45005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214"/>
          <p:cNvSpPr>
            <a:spLocks noChangeArrowheads="1"/>
          </p:cNvSpPr>
          <p:nvPr/>
        </p:nvSpPr>
        <p:spPr bwMode="auto">
          <a:xfrm>
            <a:off x="6477000" y="3820811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919912" y="3929062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6" idx="1"/>
          </p:cNvCxnSpPr>
          <p:nvPr/>
        </p:nvCxnSpPr>
        <p:spPr>
          <a:xfrm flipV="1">
            <a:off x="6251575" y="4165600"/>
            <a:ext cx="0" cy="83111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251575" y="4165600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251575" y="36623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251575" y="3228181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214"/>
          <p:cNvSpPr>
            <a:spLocks noChangeArrowheads="1"/>
          </p:cNvSpPr>
          <p:nvPr/>
        </p:nvSpPr>
        <p:spPr bwMode="auto">
          <a:xfrm>
            <a:off x="3468412" y="43303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13" name="Rectangle 214"/>
          <p:cNvSpPr>
            <a:spLocks noChangeArrowheads="1"/>
          </p:cNvSpPr>
          <p:nvPr/>
        </p:nvSpPr>
        <p:spPr bwMode="auto">
          <a:xfrm>
            <a:off x="3448943" y="2669606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534075" y="5381325"/>
            <a:ext cx="131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Ld</a:t>
            </a:r>
            <a:r>
              <a:rPr lang="en-US" dirty="0"/>
              <a:t> R3, 10(R1)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341437" y="3591360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R4, R3,R5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23525" y="3617478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R7, R8,R9</a:t>
            </a:r>
          </a:p>
        </p:txBody>
      </p:sp>
    </p:spTree>
    <p:extLst>
      <p:ext uri="{BB962C8B-B14F-4D97-AF65-F5344CB8AC3E}">
        <p14:creationId xmlns:p14="http://schemas.microsoft.com/office/powerpoint/2010/main" val="87748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13386 -0.017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439319" y="4330355"/>
            <a:ext cx="2651125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3448050" y="2667000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small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And here we sit, stuck, until the load miss finishes </a:t>
            </a:r>
            <a:r>
              <a:rPr lang="en-US" dirty="0">
                <a:sym typeface="Wingdings" panose="05000000000000000000" pitchFamily="2" charset="2"/>
              </a:rPr>
              <a:t>. Any ideas?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7302500" y="36718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flipV="1">
            <a:off x="7848600" y="36623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>
            <a:off x="7548562" y="36718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H="1">
            <a:off x="7548562" y="415607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712787" y="2989262"/>
            <a:ext cx="257175" cy="4841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" name="Freeform 23"/>
          <p:cNvSpPr>
            <a:spLocks/>
          </p:cNvSpPr>
          <p:nvPr/>
        </p:nvSpPr>
        <p:spPr bwMode="auto">
          <a:xfrm>
            <a:off x="712787" y="2989262"/>
            <a:ext cx="257175" cy="484188"/>
          </a:xfrm>
          <a:custGeom>
            <a:avLst/>
            <a:gdLst>
              <a:gd name="T0" fmla="*/ 0 w 162"/>
              <a:gd name="T1" fmla="*/ 305 h 305"/>
              <a:gd name="T2" fmla="*/ 162 w 162"/>
              <a:gd name="T3" fmla="*/ 305 h 305"/>
              <a:gd name="T4" fmla="*/ 162 w 162"/>
              <a:gd name="T5" fmla="*/ 0 h 305"/>
              <a:gd name="T6" fmla="*/ 0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0" y="305"/>
                </a:moveTo>
                <a:lnTo>
                  <a:pt x="162" y="305"/>
                </a:lnTo>
                <a:lnTo>
                  <a:pt x="162" y="0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" name="Freeform 24"/>
          <p:cNvSpPr>
            <a:spLocks/>
          </p:cNvSpPr>
          <p:nvPr/>
        </p:nvSpPr>
        <p:spPr bwMode="auto">
          <a:xfrm>
            <a:off x="457200" y="2989262"/>
            <a:ext cx="255588" cy="484188"/>
          </a:xfrm>
          <a:custGeom>
            <a:avLst/>
            <a:gdLst>
              <a:gd name="T0" fmla="*/ 161 w 161"/>
              <a:gd name="T1" fmla="*/ 0 h 305"/>
              <a:gd name="T2" fmla="*/ 0 w 161"/>
              <a:gd name="T3" fmla="*/ 0 h 305"/>
              <a:gd name="T4" fmla="*/ 0 w 161"/>
              <a:gd name="T5" fmla="*/ 305 h 305"/>
              <a:gd name="T6" fmla="*/ 161 w 161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305">
                <a:moveTo>
                  <a:pt x="161" y="0"/>
                </a:moveTo>
                <a:lnTo>
                  <a:pt x="0" y="0"/>
                </a:lnTo>
                <a:lnTo>
                  <a:pt x="0" y="305"/>
                </a:lnTo>
                <a:lnTo>
                  <a:pt x="161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620712" y="3135312"/>
            <a:ext cx="1238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en-US" altLang="en-US" sz="2400"/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666750" y="3135312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7415212" y="38179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7539037" y="38179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7635875" y="38179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969962" y="3230562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>
            <a:off x="5097461" y="3230562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93"/>
          <p:cNvSpPr>
            <a:spLocks/>
          </p:cNvSpPr>
          <p:nvPr/>
        </p:nvSpPr>
        <p:spPr bwMode="auto">
          <a:xfrm>
            <a:off x="1225550" y="27479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94"/>
          <p:cNvSpPr>
            <a:spLocks/>
          </p:cNvSpPr>
          <p:nvPr/>
        </p:nvSpPr>
        <p:spPr bwMode="auto">
          <a:xfrm>
            <a:off x="1225550" y="2747962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6"/>
          <p:cNvSpPr>
            <a:spLocks/>
          </p:cNvSpPr>
          <p:nvPr/>
        </p:nvSpPr>
        <p:spPr bwMode="auto">
          <a:xfrm>
            <a:off x="2447925" y="27479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7"/>
          <p:cNvSpPr>
            <a:spLocks/>
          </p:cNvSpPr>
          <p:nvPr/>
        </p:nvSpPr>
        <p:spPr bwMode="auto">
          <a:xfrm>
            <a:off x="5340350" y="27479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8"/>
          <p:cNvSpPr>
            <a:spLocks/>
          </p:cNvSpPr>
          <p:nvPr/>
        </p:nvSpPr>
        <p:spPr bwMode="auto">
          <a:xfrm>
            <a:off x="5340350" y="2747962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209"/>
          <p:cNvSpPr>
            <a:spLocks/>
          </p:cNvSpPr>
          <p:nvPr/>
        </p:nvSpPr>
        <p:spPr bwMode="auto">
          <a:xfrm>
            <a:off x="4565650" y="2743200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Freeform 211"/>
          <p:cNvSpPr>
            <a:spLocks/>
          </p:cNvSpPr>
          <p:nvPr/>
        </p:nvSpPr>
        <p:spPr bwMode="auto">
          <a:xfrm>
            <a:off x="4565650" y="274320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212"/>
          <p:cNvSpPr>
            <a:spLocks noChangeArrowheads="1"/>
          </p:cNvSpPr>
          <p:nvPr/>
        </p:nvSpPr>
        <p:spPr bwMode="auto">
          <a:xfrm>
            <a:off x="4745037" y="3135312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7" name="Rectangle 213"/>
          <p:cNvSpPr>
            <a:spLocks noChangeArrowheads="1"/>
          </p:cNvSpPr>
          <p:nvPr/>
        </p:nvSpPr>
        <p:spPr bwMode="auto">
          <a:xfrm>
            <a:off x="4857750" y="3135312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8" name="Rectangle 214"/>
          <p:cNvSpPr>
            <a:spLocks noChangeArrowheads="1"/>
          </p:cNvSpPr>
          <p:nvPr/>
        </p:nvSpPr>
        <p:spPr bwMode="auto">
          <a:xfrm>
            <a:off x="4954587" y="3135312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57" name="Freeform 30"/>
          <p:cNvSpPr>
            <a:spLocks/>
          </p:cNvSpPr>
          <p:nvPr/>
        </p:nvSpPr>
        <p:spPr bwMode="auto">
          <a:xfrm>
            <a:off x="5286375" y="47554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8" name="Freeform 31"/>
          <p:cNvSpPr>
            <a:spLocks/>
          </p:cNvSpPr>
          <p:nvPr/>
        </p:nvSpPr>
        <p:spPr bwMode="auto">
          <a:xfrm>
            <a:off x="5286375" y="47554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59" name="Freeform 32"/>
          <p:cNvSpPr>
            <a:spLocks/>
          </p:cNvSpPr>
          <p:nvPr/>
        </p:nvSpPr>
        <p:spPr bwMode="auto">
          <a:xfrm>
            <a:off x="5049837" y="47554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5164137" y="49014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5286375" y="49014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65" name="Line 40"/>
          <p:cNvSpPr>
            <a:spLocks noChangeShapeType="1"/>
          </p:cNvSpPr>
          <p:nvPr/>
        </p:nvSpPr>
        <p:spPr bwMode="auto">
          <a:xfrm>
            <a:off x="4335462" y="49967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5543550" y="4996715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44"/>
          <p:cNvSpPr>
            <a:spLocks/>
          </p:cNvSpPr>
          <p:nvPr/>
        </p:nvSpPr>
        <p:spPr bwMode="auto">
          <a:xfrm>
            <a:off x="4902200" y="49967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197"/>
          <p:cNvSpPr>
            <a:spLocks/>
          </p:cNvSpPr>
          <p:nvPr/>
        </p:nvSpPr>
        <p:spPr bwMode="auto">
          <a:xfrm>
            <a:off x="4584700" y="45141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98"/>
          <p:cNvSpPr>
            <a:spLocks/>
          </p:cNvSpPr>
          <p:nvPr/>
        </p:nvSpPr>
        <p:spPr bwMode="auto">
          <a:xfrm>
            <a:off x="4584700" y="45141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99"/>
          <p:cNvSpPr>
            <a:spLocks/>
          </p:cNvSpPr>
          <p:nvPr/>
        </p:nvSpPr>
        <p:spPr bwMode="auto">
          <a:xfrm>
            <a:off x="5805487" y="45141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200"/>
          <p:cNvSpPr>
            <a:spLocks/>
          </p:cNvSpPr>
          <p:nvPr/>
        </p:nvSpPr>
        <p:spPr bwMode="auto">
          <a:xfrm>
            <a:off x="5805487" y="45141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209"/>
          <p:cNvSpPr>
            <a:spLocks/>
          </p:cNvSpPr>
          <p:nvPr/>
        </p:nvSpPr>
        <p:spPr bwMode="auto">
          <a:xfrm>
            <a:off x="3810000" y="45093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3" name="Freeform 211"/>
          <p:cNvSpPr>
            <a:spLocks/>
          </p:cNvSpPr>
          <p:nvPr/>
        </p:nvSpPr>
        <p:spPr bwMode="auto">
          <a:xfrm>
            <a:off x="6381750" y="3439318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212"/>
          <p:cNvSpPr>
            <a:spLocks noChangeArrowheads="1"/>
          </p:cNvSpPr>
          <p:nvPr/>
        </p:nvSpPr>
        <p:spPr bwMode="auto">
          <a:xfrm>
            <a:off x="3989387" y="49014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75" name="Rectangle 213"/>
          <p:cNvSpPr>
            <a:spLocks noChangeArrowheads="1"/>
          </p:cNvSpPr>
          <p:nvPr/>
        </p:nvSpPr>
        <p:spPr bwMode="auto">
          <a:xfrm>
            <a:off x="4102100" y="49014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76" name="Rectangle 214"/>
          <p:cNvSpPr>
            <a:spLocks noChangeArrowheads="1"/>
          </p:cNvSpPr>
          <p:nvPr/>
        </p:nvSpPr>
        <p:spPr bwMode="auto">
          <a:xfrm>
            <a:off x="4198937" y="49014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sp>
        <p:nvSpPr>
          <p:cNvPr id="80" name="Freeform 14"/>
          <p:cNvSpPr>
            <a:spLocks/>
          </p:cNvSpPr>
          <p:nvPr/>
        </p:nvSpPr>
        <p:spPr bwMode="auto">
          <a:xfrm>
            <a:off x="1706563" y="2986087"/>
            <a:ext cx="257175" cy="484188"/>
          </a:xfrm>
          <a:custGeom>
            <a:avLst/>
            <a:gdLst>
              <a:gd name="T0" fmla="*/ 162 w 162"/>
              <a:gd name="T1" fmla="*/ 305 h 305"/>
              <a:gd name="T2" fmla="*/ 0 w 162"/>
              <a:gd name="T3" fmla="*/ 305 h 305"/>
              <a:gd name="T4" fmla="*/ 0 w 162"/>
              <a:gd name="T5" fmla="*/ 0 h 305"/>
              <a:gd name="T6" fmla="*/ 162 w 162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2" h="305">
                <a:moveTo>
                  <a:pt x="162" y="305"/>
                </a:moveTo>
                <a:lnTo>
                  <a:pt x="0" y="305"/>
                </a:lnTo>
                <a:lnTo>
                  <a:pt x="0" y="0"/>
                </a:lnTo>
                <a:lnTo>
                  <a:pt x="16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V="1">
            <a:off x="2219325" y="2976562"/>
            <a:ext cx="0" cy="5032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 flipH="1">
            <a:off x="1952625" y="2986087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7"/>
          <p:cNvSpPr>
            <a:spLocks noChangeShapeType="1"/>
          </p:cNvSpPr>
          <p:nvPr/>
        </p:nvSpPr>
        <p:spPr bwMode="auto">
          <a:xfrm flipH="1">
            <a:off x="1934275" y="3476325"/>
            <a:ext cx="266700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Rectangle 35"/>
          <p:cNvSpPr>
            <a:spLocks noChangeArrowheads="1"/>
          </p:cNvSpPr>
          <p:nvPr/>
        </p:nvSpPr>
        <p:spPr bwMode="auto">
          <a:xfrm>
            <a:off x="1819275" y="3132137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en-US" sz="2400"/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1943100" y="3132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en-US" altLang="en-US" sz="2400"/>
          </a:p>
        </p:txBody>
      </p:sp>
      <p:sp>
        <p:nvSpPr>
          <p:cNvPr id="86" name="Rectangle 37"/>
          <p:cNvSpPr>
            <a:spLocks noChangeArrowheads="1"/>
          </p:cNvSpPr>
          <p:nvPr/>
        </p:nvSpPr>
        <p:spPr bwMode="auto">
          <a:xfrm>
            <a:off x="2039938" y="3132137"/>
            <a:ext cx="1698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en-US" altLang="en-US" sz="240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955925" y="3352801"/>
            <a:ext cx="0" cy="188680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955925" y="5239603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124200" y="4755415"/>
            <a:ext cx="6858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124200" y="3109912"/>
            <a:ext cx="0" cy="164550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209801" y="3109912"/>
            <a:ext cx="235584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219325" y="3352801"/>
            <a:ext cx="234632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195"/>
          <p:cNvSpPr>
            <a:spLocks/>
          </p:cNvSpPr>
          <p:nvPr/>
        </p:nvSpPr>
        <p:spPr bwMode="auto">
          <a:xfrm>
            <a:off x="2447925" y="2747962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211"/>
          <p:cNvSpPr>
            <a:spLocks/>
          </p:cNvSpPr>
          <p:nvPr/>
        </p:nvSpPr>
        <p:spPr bwMode="auto">
          <a:xfrm>
            <a:off x="3810000" y="45005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214"/>
          <p:cNvSpPr>
            <a:spLocks noChangeArrowheads="1"/>
          </p:cNvSpPr>
          <p:nvPr/>
        </p:nvSpPr>
        <p:spPr bwMode="auto">
          <a:xfrm>
            <a:off x="6477000" y="3820811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6919912" y="3929062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6" idx="1"/>
          </p:cNvCxnSpPr>
          <p:nvPr/>
        </p:nvCxnSpPr>
        <p:spPr>
          <a:xfrm flipV="1">
            <a:off x="6251575" y="4165600"/>
            <a:ext cx="0" cy="83111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251575" y="4165600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251575" y="36623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251575" y="3228181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214"/>
          <p:cNvSpPr>
            <a:spLocks noChangeArrowheads="1"/>
          </p:cNvSpPr>
          <p:nvPr/>
        </p:nvSpPr>
        <p:spPr bwMode="auto">
          <a:xfrm>
            <a:off x="3468412" y="43303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13" name="Rectangle 214"/>
          <p:cNvSpPr>
            <a:spLocks noChangeArrowheads="1"/>
          </p:cNvSpPr>
          <p:nvPr/>
        </p:nvSpPr>
        <p:spPr bwMode="auto">
          <a:xfrm>
            <a:off x="3448943" y="2669606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764488" y="5268998"/>
            <a:ext cx="131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Ld</a:t>
            </a:r>
            <a:r>
              <a:rPr lang="en-US" dirty="0"/>
              <a:t> R3, 10(R1)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341437" y="3591360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R4, R3,R5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23525" y="3617478"/>
            <a:ext cx="1346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 R7, R8,R9</a:t>
            </a:r>
          </a:p>
        </p:txBody>
      </p:sp>
    </p:spTree>
    <p:extLst>
      <p:ext uri="{BB962C8B-B14F-4D97-AF65-F5344CB8AC3E}">
        <p14:creationId xmlns:p14="http://schemas.microsoft.com/office/powerpoint/2010/main" val="123191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fixed just one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fixed the problem of a load miss stalling all upstream arithmetic instructions (even unrelated ones).</a:t>
            </a:r>
          </a:p>
          <a:p>
            <a:r>
              <a:rPr lang="en-US" dirty="0"/>
              <a:t>But a load miss still stalls an upstream arithmetic instruction that needs the load result.</a:t>
            </a:r>
          </a:p>
          <a:p>
            <a:r>
              <a:rPr lang="en-US" dirty="0"/>
              <a:t>And that arithmetic instruction will, in turn, stall </a:t>
            </a:r>
            <a:r>
              <a:rPr lang="en-US" i="1" dirty="0"/>
              <a:t>all</a:t>
            </a:r>
            <a:r>
              <a:rPr lang="en-US" dirty="0"/>
              <a:t> upstream arithmetic instructions (whether or not they’re really waiting for the load data).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483818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8233263" cy="2011718"/>
          </a:xfrm>
        </p:spPr>
        <p:txBody>
          <a:bodyPr/>
          <a:lstStyle/>
          <a:p>
            <a:r>
              <a:rPr lang="en-US" sz="2400" dirty="0"/>
              <a:t>Each inst. grabs whichever of its </a:t>
            </a:r>
            <a:r>
              <a:rPr lang="en-US" sz="2400" dirty="0" err="1"/>
              <a:t>regs</a:t>
            </a:r>
            <a:r>
              <a:rPr lang="en-US" sz="2400" dirty="0"/>
              <a:t> are available, then waits in a </a:t>
            </a:r>
            <a:r>
              <a:rPr lang="en-US" sz="2400" i="1" dirty="0"/>
              <a:t>reservation station</a:t>
            </a:r>
            <a:r>
              <a:rPr lang="en-US" sz="2400" dirty="0"/>
              <a:t> for the other </a:t>
            </a:r>
            <a:r>
              <a:rPr lang="en-US" sz="2400" dirty="0" err="1"/>
              <a:t>regs</a:t>
            </a:r>
            <a:r>
              <a:rPr lang="en-US" sz="2400" dirty="0"/>
              <a:t> needs to be available.</a:t>
            </a:r>
            <a:endParaRPr lang="en-US" sz="2400" i="1" dirty="0"/>
          </a:p>
          <a:p>
            <a:r>
              <a:rPr lang="en-US" sz="2400" dirty="0"/>
              <a:t>When all of its operands are ready, it issues into its pipe.</a:t>
            </a:r>
          </a:p>
          <a:p>
            <a:r>
              <a:rPr lang="en-US" sz="2400" dirty="0"/>
              <a:t>The pipe (almost) never stalls.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2544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341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7405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58835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3517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5311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56438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57406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58359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9502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0724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1215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3296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56882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45960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4" name="Freeform 211"/>
          <p:cNvSpPr>
            <a:spLocks/>
          </p:cNvSpPr>
          <p:nvPr/>
        </p:nvSpPr>
        <p:spPr bwMode="auto">
          <a:xfrm>
            <a:off x="7167832" y="424418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47754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48881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49850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1333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1492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1364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934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45960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3" name="Rectangle 214"/>
          <p:cNvSpPr>
            <a:spLocks noChangeArrowheads="1"/>
          </p:cNvSpPr>
          <p:nvPr/>
        </p:nvSpPr>
        <p:spPr bwMode="auto">
          <a:xfrm>
            <a:off x="7263082" y="4625673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77059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7" idx="1"/>
          </p:cNvCxnSpPr>
          <p:nvPr/>
        </p:nvCxnSpPr>
        <p:spPr>
          <a:xfrm flipV="1">
            <a:off x="7037657" y="4963782"/>
            <a:ext cx="0" cy="59881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037657" y="49704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037657" y="4467224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037657" y="4033043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2544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2350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25740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5740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386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4086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0907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4086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4086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4086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39047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4230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80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3517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78333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4457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4290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4379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4290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4290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4290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4379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4290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5740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5740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39047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35814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13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8233263" cy="2011718"/>
          </a:xfrm>
        </p:spPr>
        <p:txBody>
          <a:bodyPr/>
          <a:lstStyle/>
          <a:p>
            <a:r>
              <a:rPr lang="en-US" sz="2400" dirty="0"/>
              <a:t>Let’s run our example again.</a:t>
            </a:r>
          </a:p>
          <a:p>
            <a:r>
              <a:rPr lang="en-US" sz="2400" dirty="0"/>
              <a:t>The load and add start just as before.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7405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5740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5740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386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4086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0907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4086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4086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4086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4230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80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740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5740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0363" y="4343400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77004" y="4343400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2544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2341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Line 40"/>
          <p:cNvSpPr>
            <a:spLocks noChangeShapeType="1"/>
          </p:cNvSpPr>
          <p:nvPr/>
        </p:nvSpPr>
        <p:spPr bwMode="auto">
          <a:xfrm>
            <a:off x="58835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97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198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209"/>
          <p:cNvSpPr>
            <a:spLocks/>
          </p:cNvSpPr>
          <p:nvPr/>
        </p:nvSpPr>
        <p:spPr bwMode="auto">
          <a:xfrm>
            <a:off x="53517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3" name="Rectangle 212"/>
          <p:cNvSpPr>
            <a:spLocks noChangeArrowheads="1"/>
          </p:cNvSpPr>
          <p:nvPr/>
        </p:nvSpPr>
        <p:spPr bwMode="auto">
          <a:xfrm>
            <a:off x="55311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94" name="Rectangle 213"/>
          <p:cNvSpPr>
            <a:spLocks noChangeArrowheads="1"/>
          </p:cNvSpPr>
          <p:nvPr/>
        </p:nvSpPr>
        <p:spPr bwMode="auto">
          <a:xfrm>
            <a:off x="56438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95" name="Rectangle 214"/>
          <p:cNvSpPr>
            <a:spLocks noChangeArrowheads="1"/>
          </p:cNvSpPr>
          <p:nvPr/>
        </p:nvSpPr>
        <p:spPr bwMode="auto">
          <a:xfrm>
            <a:off x="57406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96" name="Freeform 95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8" name="Freeform 97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9" name="Freeform 98"/>
          <p:cNvSpPr>
            <a:spLocks/>
          </p:cNvSpPr>
          <p:nvPr/>
        </p:nvSpPr>
        <p:spPr bwMode="auto">
          <a:xfrm>
            <a:off x="58359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59502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60724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110" name="Line 40"/>
          <p:cNvSpPr>
            <a:spLocks noChangeShapeType="1"/>
          </p:cNvSpPr>
          <p:nvPr/>
        </p:nvSpPr>
        <p:spPr bwMode="auto">
          <a:xfrm>
            <a:off x="51215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41"/>
          <p:cNvSpPr>
            <a:spLocks noChangeShapeType="1"/>
          </p:cNvSpPr>
          <p:nvPr/>
        </p:nvSpPr>
        <p:spPr bwMode="auto">
          <a:xfrm>
            <a:off x="63296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44"/>
          <p:cNvSpPr>
            <a:spLocks/>
          </p:cNvSpPr>
          <p:nvPr/>
        </p:nvSpPr>
        <p:spPr bwMode="auto">
          <a:xfrm>
            <a:off x="56882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97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198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99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200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209"/>
          <p:cNvSpPr>
            <a:spLocks/>
          </p:cNvSpPr>
          <p:nvPr/>
        </p:nvSpPr>
        <p:spPr bwMode="auto">
          <a:xfrm>
            <a:off x="45960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18" name="Freeform 211"/>
          <p:cNvSpPr>
            <a:spLocks/>
          </p:cNvSpPr>
          <p:nvPr/>
        </p:nvSpPr>
        <p:spPr bwMode="auto">
          <a:xfrm>
            <a:off x="7167832" y="424418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Rectangle 212"/>
          <p:cNvSpPr>
            <a:spLocks noChangeArrowheads="1"/>
          </p:cNvSpPr>
          <p:nvPr/>
        </p:nvSpPr>
        <p:spPr bwMode="auto">
          <a:xfrm>
            <a:off x="47754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120" name="Rectangle 213"/>
          <p:cNvSpPr>
            <a:spLocks noChangeArrowheads="1"/>
          </p:cNvSpPr>
          <p:nvPr/>
        </p:nvSpPr>
        <p:spPr bwMode="auto">
          <a:xfrm>
            <a:off x="48881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121" name="Rectangle 214"/>
          <p:cNvSpPr>
            <a:spLocks noChangeArrowheads="1"/>
          </p:cNvSpPr>
          <p:nvPr/>
        </p:nvSpPr>
        <p:spPr bwMode="auto">
          <a:xfrm>
            <a:off x="49850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41333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41492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41364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0934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Freeform 211"/>
          <p:cNvSpPr>
            <a:spLocks/>
          </p:cNvSpPr>
          <p:nvPr/>
        </p:nvSpPr>
        <p:spPr bwMode="auto">
          <a:xfrm>
            <a:off x="45960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27" name="Rectangle 214"/>
          <p:cNvSpPr>
            <a:spLocks noChangeArrowheads="1"/>
          </p:cNvSpPr>
          <p:nvPr/>
        </p:nvSpPr>
        <p:spPr bwMode="auto">
          <a:xfrm>
            <a:off x="7263082" y="4625673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77059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11" idx="1"/>
          </p:cNvCxnSpPr>
          <p:nvPr/>
        </p:nvCxnSpPr>
        <p:spPr>
          <a:xfrm flipV="1">
            <a:off x="7037657" y="4963782"/>
            <a:ext cx="0" cy="59881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037657" y="49704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037657" y="4467224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7037657" y="4033043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214"/>
          <p:cNvSpPr>
            <a:spLocks noChangeArrowheads="1"/>
          </p:cNvSpPr>
          <p:nvPr/>
        </p:nvSpPr>
        <p:spPr bwMode="auto">
          <a:xfrm>
            <a:off x="42544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34" name="Rectangle 214"/>
          <p:cNvSpPr>
            <a:spLocks noChangeArrowheads="1"/>
          </p:cNvSpPr>
          <p:nvPr/>
        </p:nvSpPr>
        <p:spPr bwMode="auto">
          <a:xfrm>
            <a:off x="42350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35" name="Freeform 211"/>
          <p:cNvSpPr>
            <a:spLocks/>
          </p:cNvSpPr>
          <p:nvPr/>
        </p:nvSpPr>
        <p:spPr bwMode="auto">
          <a:xfrm>
            <a:off x="39047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Freeform 211"/>
          <p:cNvSpPr>
            <a:spLocks/>
          </p:cNvSpPr>
          <p:nvPr/>
        </p:nvSpPr>
        <p:spPr bwMode="auto">
          <a:xfrm>
            <a:off x="53517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78333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38" name="Straight Connector 137"/>
          <p:cNvCxnSpPr/>
          <p:nvPr/>
        </p:nvCxnSpPr>
        <p:spPr>
          <a:xfrm>
            <a:off x="34457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34290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34379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34290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4290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4290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34379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34290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Freeform 211"/>
          <p:cNvSpPr>
            <a:spLocks/>
          </p:cNvSpPr>
          <p:nvPr/>
        </p:nvSpPr>
        <p:spPr bwMode="auto">
          <a:xfrm>
            <a:off x="39047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7" name="Freeform 193"/>
          <p:cNvSpPr>
            <a:spLocks/>
          </p:cNvSpPr>
          <p:nvPr/>
        </p:nvSpPr>
        <p:spPr bwMode="auto">
          <a:xfrm>
            <a:off x="35814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2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0.10382 -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1" y="-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905000"/>
            <a:ext cx="4953000" cy="4191000"/>
          </a:xfrm>
        </p:spPr>
        <p:txBody>
          <a:bodyPr/>
          <a:lstStyle/>
          <a:p>
            <a:r>
              <a:rPr lang="en-US" dirty="0"/>
              <a:t>Here’s a short program.</a:t>
            </a:r>
          </a:p>
          <a:p>
            <a:r>
              <a:rPr lang="en-US" dirty="0"/>
              <a:t>Here are the dependencies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F6, 34(R2)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62038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F2, 45(R3)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335774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 F0, F2,F4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051161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SUBD F8, F6,F2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476654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DIVD F10, F0,F6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4819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ADDD F6, F8,F2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371600" y="3082052"/>
            <a:ext cx="838200" cy="3469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71600" y="3082052"/>
            <a:ext cx="1219200" cy="10327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371600" y="2315587"/>
            <a:ext cx="838200" cy="179921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47800" y="2286000"/>
            <a:ext cx="1295400" cy="2590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71600" y="3082052"/>
            <a:ext cx="1219200" cy="24805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752600" y="4512826"/>
            <a:ext cx="533400" cy="96910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29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76400"/>
            <a:ext cx="8233263" cy="2011718"/>
          </a:xfrm>
        </p:spPr>
        <p:txBody>
          <a:bodyPr/>
          <a:lstStyle/>
          <a:p>
            <a:r>
              <a:rPr lang="en-US" sz="2400" dirty="0"/>
              <a:t>The load moves to a reservation station (after grabbing R1).</a:t>
            </a:r>
          </a:p>
          <a:p>
            <a:r>
              <a:rPr lang="en-US" sz="2400" dirty="0"/>
              <a:t>The Add &amp; Sub advance as usual.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7405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5740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5740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386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4086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0907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4086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4086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4086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4230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80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75688" y="4891630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5740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16034" y="4344002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82219" y="4335371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6657" y="4343400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Sub R7, R8,R9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590800" y="4876800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544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341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ine 40"/>
          <p:cNvSpPr>
            <a:spLocks noChangeShapeType="1"/>
          </p:cNvSpPr>
          <p:nvPr/>
        </p:nvSpPr>
        <p:spPr bwMode="auto">
          <a:xfrm>
            <a:off x="58835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97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198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09"/>
          <p:cNvSpPr>
            <a:spLocks/>
          </p:cNvSpPr>
          <p:nvPr/>
        </p:nvSpPr>
        <p:spPr bwMode="auto">
          <a:xfrm>
            <a:off x="53517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5" name="Rectangle 212"/>
          <p:cNvSpPr>
            <a:spLocks noChangeArrowheads="1"/>
          </p:cNvSpPr>
          <p:nvPr/>
        </p:nvSpPr>
        <p:spPr bwMode="auto">
          <a:xfrm>
            <a:off x="55311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96" name="Rectangle 213"/>
          <p:cNvSpPr>
            <a:spLocks noChangeArrowheads="1"/>
          </p:cNvSpPr>
          <p:nvPr/>
        </p:nvSpPr>
        <p:spPr bwMode="auto">
          <a:xfrm>
            <a:off x="56438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98" name="Rectangle 214"/>
          <p:cNvSpPr>
            <a:spLocks noChangeArrowheads="1"/>
          </p:cNvSpPr>
          <p:nvPr/>
        </p:nvSpPr>
        <p:spPr bwMode="auto">
          <a:xfrm>
            <a:off x="57406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99" name="Freeform 98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/>
          </p:cNvSpPr>
          <p:nvPr/>
        </p:nvSpPr>
        <p:spPr bwMode="auto">
          <a:xfrm>
            <a:off x="58359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59502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60724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>
            <a:off x="51215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41"/>
          <p:cNvSpPr>
            <a:spLocks noChangeShapeType="1"/>
          </p:cNvSpPr>
          <p:nvPr/>
        </p:nvSpPr>
        <p:spPr bwMode="auto">
          <a:xfrm>
            <a:off x="63296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44"/>
          <p:cNvSpPr>
            <a:spLocks/>
          </p:cNvSpPr>
          <p:nvPr/>
        </p:nvSpPr>
        <p:spPr bwMode="auto">
          <a:xfrm>
            <a:off x="56882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97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8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99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00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09"/>
          <p:cNvSpPr>
            <a:spLocks/>
          </p:cNvSpPr>
          <p:nvPr/>
        </p:nvSpPr>
        <p:spPr bwMode="auto">
          <a:xfrm>
            <a:off x="45960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20" name="Freeform 211"/>
          <p:cNvSpPr>
            <a:spLocks/>
          </p:cNvSpPr>
          <p:nvPr/>
        </p:nvSpPr>
        <p:spPr bwMode="auto">
          <a:xfrm>
            <a:off x="7167832" y="424418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Rectangle 212"/>
          <p:cNvSpPr>
            <a:spLocks noChangeArrowheads="1"/>
          </p:cNvSpPr>
          <p:nvPr/>
        </p:nvSpPr>
        <p:spPr bwMode="auto">
          <a:xfrm>
            <a:off x="47754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122" name="Rectangle 213"/>
          <p:cNvSpPr>
            <a:spLocks noChangeArrowheads="1"/>
          </p:cNvSpPr>
          <p:nvPr/>
        </p:nvSpPr>
        <p:spPr bwMode="auto">
          <a:xfrm>
            <a:off x="48881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123" name="Rectangle 214"/>
          <p:cNvSpPr>
            <a:spLocks noChangeArrowheads="1"/>
          </p:cNvSpPr>
          <p:nvPr/>
        </p:nvSpPr>
        <p:spPr bwMode="auto">
          <a:xfrm>
            <a:off x="49850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41333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41492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1364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0934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211"/>
          <p:cNvSpPr>
            <a:spLocks/>
          </p:cNvSpPr>
          <p:nvPr/>
        </p:nvSpPr>
        <p:spPr bwMode="auto">
          <a:xfrm>
            <a:off x="45960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29" name="Rectangle 214"/>
          <p:cNvSpPr>
            <a:spLocks noChangeArrowheads="1"/>
          </p:cNvSpPr>
          <p:nvPr/>
        </p:nvSpPr>
        <p:spPr bwMode="auto">
          <a:xfrm>
            <a:off x="7263082" y="4625673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77059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3" idx="1"/>
          </p:cNvCxnSpPr>
          <p:nvPr/>
        </p:nvCxnSpPr>
        <p:spPr>
          <a:xfrm flipV="1">
            <a:off x="7037657" y="4963782"/>
            <a:ext cx="0" cy="59881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037657" y="49704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037657" y="4467224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7037657" y="4033043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214"/>
          <p:cNvSpPr>
            <a:spLocks noChangeArrowheads="1"/>
          </p:cNvSpPr>
          <p:nvPr/>
        </p:nvSpPr>
        <p:spPr bwMode="auto">
          <a:xfrm>
            <a:off x="42544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36" name="Rectangle 214"/>
          <p:cNvSpPr>
            <a:spLocks noChangeArrowheads="1"/>
          </p:cNvSpPr>
          <p:nvPr/>
        </p:nvSpPr>
        <p:spPr bwMode="auto">
          <a:xfrm>
            <a:off x="42350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37" name="Freeform 211"/>
          <p:cNvSpPr>
            <a:spLocks/>
          </p:cNvSpPr>
          <p:nvPr/>
        </p:nvSpPr>
        <p:spPr bwMode="auto">
          <a:xfrm>
            <a:off x="39047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211"/>
          <p:cNvSpPr>
            <a:spLocks/>
          </p:cNvSpPr>
          <p:nvPr/>
        </p:nvSpPr>
        <p:spPr bwMode="auto">
          <a:xfrm>
            <a:off x="53517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78333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34457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4290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34379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34290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34290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4290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34379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34290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Freeform 211"/>
          <p:cNvSpPr>
            <a:spLocks/>
          </p:cNvSpPr>
          <p:nvPr/>
        </p:nvSpPr>
        <p:spPr bwMode="auto">
          <a:xfrm>
            <a:off x="39047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93"/>
          <p:cNvSpPr>
            <a:spLocks/>
          </p:cNvSpPr>
          <p:nvPr/>
        </p:nvSpPr>
        <p:spPr bwMode="auto">
          <a:xfrm>
            <a:off x="35814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2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12726 0.0590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294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0.12222 0.0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6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4" grpId="0"/>
      <p:bldP spid="78" grpId="0"/>
      <p:bldP spid="7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8233263" cy="2011718"/>
          </a:xfrm>
        </p:spPr>
        <p:txBody>
          <a:bodyPr/>
          <a:lstStyle/>
          <a:p>
            <a:r>
              <a:rPr lang="en-US" sz="2400" dirty="0"/>
              <a:t>The load issues to the load pipe (since it has R1).</a:t>
            </a:r>
          </a:p>
          <a:p>
            <a:r>
              <a:rPr lang="en-US" sz="2400" dirty="0"/>
              <a:t>The Add advances to a reservation station – but without R3!</a:t>
            </a:r>
          </a:p>
          <a:p>
            <a:r>
              <a:rPr lang="en-US" sz="2400" dirty="0"/>
              <a:t>The Sub advances as usual.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7405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5740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5740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386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4086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0907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4086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4086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4086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4230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80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75688" y="4891630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5740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98740" y="4350603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388" y="4322251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Sub R7, R8,R9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557238" y="4885908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544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341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ine 40"/>
          <p:cNvSpPr>
            <a:spLocks noChangeShapeType="1"/>
          </p:cNvSpPr>
          <p:nvPr/>
        </p:nvSpPr>
        <p:spPr bwMode="auto">
          <a:xfrm>
            <a:off x="58835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97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198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09"/>
          <p:cNvSpPr>
            <a:spLocks/>
          </p:cNvSpPr>
          <p:nvPr/>
        </p:nvSpPr>
        <p:spPr bwMode="auto">
          <a:xfrm>
            <a:off x="53517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5" name="Rectangle 212"/>
          <p:cNvSpPr>
            <a:spLocks noChangeArrowheads="1"/>
          </p:cNvSpPr>
          <p:nvPr/>
        </p:nvSpPr>
        <p:spPr bwMode="auto">
          <a:xfrm>
            <a:off x="55311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96" name="Rectangle 213"/>
          <p:cNvSpPr>
            <a:spLocks noChangeArrowheads="1"/>
          </p:cNvSpPr>
          <p:nvPr/>
        </p:nvSpPr>
        <p:spPr bwMode="auto">
          <a:xfrm>
            <a:off x="56438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98" name="Rectangle 214"/>
          <p:cNvSpPr>
            <a:spLocks noChangeArrowheads="1"/>
          </p:cNvSpPr>
          <p:nvPr/>
        </p:nvSpPr>
        <p:spPr bwMode="auto">
          <a:xfrm>
            <a:off x="57406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99" name="Freeform 98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/>
          </p:cNvSpPr>
          <p:nvPr/>
        </p:nvSpPr>
        <p:spPr bwMode="auto">
          <a:xfrm>
            <a:off x="58359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59502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60724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>
            <a:off x="51215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41"/>
          <p:cNvSpPr>
            <a:spLocks noChangeShapeType="1"/>
          </p:cNvSpPr>
          <p:nvPr/>
        </p:nvSpPr>
        <p:spPr bwMode="auto">
          <a:xfrm>
            <a:off x="63296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44"/>
          <p:cNvSpPr>
            <a:spLocks/>
          </p:cNvSpPr>
          <p:nvPr/>
        </p:nvSpPr>
        <p:spPr bwMode="auto">
          <a:xfrm>
            <a:off x="56882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97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8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99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00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09"/>
          <p:cNvSpPr>
            <a:spLocks/>
          </p:cNvSpPr>
          <p:nvPr/>
        </p:nvSpPr>
        <p:spPr bwMode="auto">
          <a:xfrm>
            <a:off x="45960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20" name="Freeform 211"/>
          <p:cNvSpPr>
            <a:spLocks/>
          </p:cNvSpPr>
          <p:nvPr/>
        </p:nvSpPr>
        <p:spPr bwMode="auto">
          <a:xfrm>
            <a:off x="7167832" y="424418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Rectangle 212"/>
          <p:cNvSpPr>
            <a:spLocks noChangeArrowheads="1"/>
          </p:cNvSpPr>
          <p:nvPr/>
        </p:nvSpPr>
        <p:spPr bwMode="auto">
          <a:xfrm>
            <a:off x="47754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122" name="Rectangle 213"/>
          <p:cNvSpPr>
            <a:spLocks noChangeArrowheads="1"/>
          </p:cNvSpPr>
          <p:nvPr/>
        </p:nvSpPr>
        <p:spPr bwMode="auto">
          <a:xfrm>
            <a:off x="48881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123" name="Rectangle 214"/>
          <p:cNvSpPr>
            <a:spLocks noChangeArrowheads="1"/>
          </p:cNvSpPr>
          <p:nvPr/>
        </p:nvSpPr>
        <p:spPr bwMode="auto">
          <a:xfrm>
            <a:off x="49850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41333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41492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1364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211"/>
          <p:cNvSpPr>
            <a:spLocks/>
          </p:cNvSpPr>
          <p:nvPr/>
        </p:nvSpPr>
        <p:spPr bwMode="auto">
          <a:xfrm>
            <a:off x="45960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40934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214"/>
          <p:cNvSpPr>
            <a:spLocks noChangeArrowheads="1"/>
          </p:cNvSpPr>
          <p:nvPr/>
        </p:nvSpPr>
        <p:spPr bwMode="auto">
          <a:xfrm>
            <a:off x="7263082" y="4625673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77059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3" idx="1"/>
          </p:cNvCxnSpPr>
          <p:nvPr/>
        </p:nvCxnSpPr>
        <p:spPr>
          <a:xfrm flipV="1">
            <a:off x="7037657" y="4963782"/>
            <a:ext cx="0" cy="59881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037657" y="49704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037657" y="4467224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7037657" y="4033043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214"/>
          <p:cNvSpPr>
            <a:spLocks noChangeArrowheads="1"/>
          </p:cNvSpPr>
          <p:nvPr/>
        </p:nvSpPr>
        <p:spPr bwMode="auto">
          <a:xfrm>
            <a:off x="42544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36" name="Rectangle 214"/>
          <p:cNvSpPr>
            <a:spLocks noChangeArrowheads="1"/>
          </p:cNvSpPr>
          <p:nvPr/>
        </p:nvSpPr>
        <p:spPr bwMode="auto">
          <a:xfrm>
            <a:off x="42350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37" name="Freeform 211"/>
          <p:cNvSpPr>
            <a:spLocks/>
          </p:cNvSpPr>
          <p:nvPr/>
        </p:nvSpPr>
        <p:spPr bwMode="auto">
          <a:xfrm>
            <a:off x="39047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211"/>
          <p:cNvSpPr>
            <a:spLocks/>
          </p:cNvSpPr>
          <p:nvPr/>
        </p:nvSpPr>
        <p:spPr bwMode="auto">
          <a:xfrm>
            <a:off x="53517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78333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34457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4290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34379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34290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34290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4290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34379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34290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Freeform 211"/>
          <p:cNvSpPr>
            <a:spLocks/>
          </p:cNvSpPr>
          <p:nvPr/>
        </p:nvSpPr>
        <p:spPr bwMode="auto">
          <a:xfrm>
            <a:off x="39047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93"/>
          <p:cNvSpPr>
            <a:spLocks/>
          </p:cNvSpPr>
          <p:nvPr/>
        </p:nvSpPr>
        <p:spPr bwMode="auto">
          <a:xfrm>
            <a:off x="35814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90800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79160" y="4749142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</p:spTree>
    <p:extLst>
      <p:ext uri="{BB962C8B-B14F-4D97-AF65-F5344CB8AC3E}">
        <p14:creationId xmlns:p14="http://schemas.microsoft.com/office/powerpoint/2010/main" val="261980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0.19531 0.055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7" y="277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0.12587 -0.1592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5" y="-79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4.44444E-6 L 0.12813 0.004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20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/>
      <p:bldP spid="78" grpId="0"/>
      <p:bldP spid="79" grpId="0" animBg="1"/>
      <p:bldP spid="7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8233263" cy="2011718"/>
          </a:xfrm>
        </p:spPr>
        <p:txBody>
          <a:bodyPr/>
          <a:lstStyle/>
          <a:p>
            <a:r>
              <a:rPr lang="en-US" sz="2400" dirty="0"/>
              <a:t>The load calculates its effective address and goes to M.</a:t>
            </a:r>
          </a:p>
          <a:p>
            <a:r>
              <a:rPr lang="en-US" sz="2400" dirty="0"/>
              <a:t>The Add sits still, waiting for R3</a:t>
            </a:r>
          </a:p>
          <a:p>
            <a:r>
              <a:rPr lang="en-US" sz="2400" dirty="0"/>
              <a:t>The Sub grabs R8 &amp; R9 and goes to a res. station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7405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557238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386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4086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0907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>
            <a:off x="2425473" y="3581400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4086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4086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4230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80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75688" y="4891630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5740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53988" y="32545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305828" y="4357576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Sub R7, R8,R9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557238" y="4885908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544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341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ine 40"/>
          <p:cNvSpPr>
            <a:spLocks noChangeShapeType="1"/>
          </p:cNvSpPr>
          <p:nvPr/>
        </p:nvSpPr>
        <p:spPr bwMode="auto">
          <a:xfrm>
            <a:off x="58835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97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198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09"/>
          <p:cNvSpPr>
            <a:spLocks/>
          </p:cNvSpPr>
          <p:nvPr/>
        </p:nvSpPr>
        <p:spPr bwMode="auto">
          <a:xfrm>
            <a:off x="53517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5" name="Rectangle 212"/>
          <p:cNvSpPr>
            <a:spLocks noChangeArrowheads="1"/>
          </p:cNvSpPr>
          <p:nvPr/>
        </p:nvSpPr>
        <p:spPr bwMode="auto">
          <a:xfrm>
            <a:off x="55311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96" name="Rectangle 213"/>
          <p:cNvSpPr>
            <a:spLocks noChangeArrowheads="1"/>
          </p:cNvSpPr>
          <p:nvPr/>
        </p:nvSpPr>
        <p:spPr bwMode="auto">
          <a:xfrm>
            <a:off x="56438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98" name="Rectangle 214"/>
          <p:cNvSpPr>
            <a:spLocks noChangeArrowheads="1"/>
          </p:cNvSpPr>
          <p:nvPr/>
        </p:nvSpPr>
        <p:spPr bwMode="auto">
          <a:xfrm>
            <a:off x="57406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99" name="Freeform 98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/>
          </p:cNvSpPr>
          <p:nvPr/>
        </p:nvSpPr>
        <p:spPr bwMode="auto">
          <a:xfrm>
            <a:off x="58359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59502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60724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>
            <a:off x="51215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41"/>
          <p:cNvSpPr>
            <a:spLocks noChangeShapeType="1"/>
          </p:cNvSpPr>
          <p:nvPr/>
        </p:nvSpPr>
        <p:spPr bwMode="auto">
          <a:xfrm>
            <a:off x="63296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44"/>
          <p:cNvSpPr>
            <a:spLocks/>
          </p:cNvSpPr>
          <p:nvPr/>
        </p:nvSpPr>
        <p:spPr bwMode="auto">
          <a:xfrm>
            <a:off x="56882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97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8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99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00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09"/>
          <p:cNvSpPr>
            <a:spLocks/>
          </p:cNvSpPr>
          <p:nvPr/>
        </p:nvSpPr>
        <p:spPr bwMode="auto">
          <a:xfrm>
            <a:off x="45960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20" name="Freeform 211"/>
          <p:cNvSpPr>
            <a:spLocks/>
          </p:cNvSpPr>
          <p:nvPr/>
        </p:nvSpPr>
        <p:spPr bwMode="auto">
          <a:xfrm>
            <a:off x="7167832" y="424418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Rectangle 212"/>
          <p:cNvSpPr>
            <a:spLocks noChangeArrowheads="1"/>
          </p:cNvSpPr>
          <p:nvPr/>
        </p:nvSpPr>
        <p:spPr bwMode="auto">
          <a:xfrm>
            <a:off x="47754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122" name="Rectangle 213"/>
          <p:cNvSpPr>
            <a:spLocks noChangeArrowheads="1"/>
          </p:cNvSpPr>
          <p:nvPr/>
        </p:nvSpPr>
        <p:spPr bwMode="auto">
          <a:xfrm>
            <a:off x="48881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123" name="Rectangle 214"/>
          <p:cNvSpPr>
            <a:spLocks noChangeArrowheads="1"/>
          </p:cNvSpPr>
          <p:nvPr/>
        </p:nvSpPr>
        <p:spPr bwMode="auto">
          <a:xfrm>
            <a:off x="49850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41333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41492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1364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211"/>
          <p:cNvSpPr>
            <a:spLocks/>
          </p:cNvSpPr>
          <p:nvPr/>
        </p:nvSpPr>
        <p:spPr bwMode="auto">
          <a:xfrm>
            <a:off x="45960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40934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214"/>
          <p:cNvSpPr>
            <a:spLocks noChangeArrowheads="1"/>
          </p:cNvSpPr>
          <p:nvPr/>
        </p:nvSpPr>
        <p:spPr bwMode="auto">
          <a:xfrm>
            <a:off x="7263082" y="4625673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77059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3" idx="1"/>
          </p:cNvCxnSpPr>
          <p:nvPr/>
        </p:nvCxnSpPr>
        <p:spPr>
          <a:xfrm flipV="1">
            <a:off x="7037657" y="4963782"/>
            <a:ext cx="0" cy="59881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037657" y="49704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037657" y="4467224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7037657" y="4033043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214"/>
          <p:cNvSpPr>
            <a:spLocks noChangeArrowheads="1"/>
          </p:cNvSpPr>
          <p:nvPr/>
        </p:nvSpPr>
        <p:spPr bwMode="auto">
          <a:xfrm>
            <a:off x="42544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36" name="Rectangle 214"/>
          <p:cNvSpPr>
            <a:spLocks noChangeArrowheads="1"/>
          </p:cNvSpPr>
          <p:nvPr/>
        </p:nvSpPr>
        <p:spPr bwMode="auto">
          <a:xfrm>
            <a:off x="42350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37" name="Freeform 211"/>
          <p:cNvSpPr>
            <a:spLocks/>
          </p:cNvSpPr>
          <p:nvPr/>
        </p:nvSpPr>
        <p:spPr bwMode="auto">
          <a:xfrm>
            <a:off x="39047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211"/>
          <p:cNvSpPr>
            <a:spLocks/>
          </p:cNvSpPr>
          <p:nvPr/>
        </p:nvSpPr>
        <p:spPr bwMode="auto">
          <a:xfrm>
            <a:off x="53517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78333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34457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4290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34379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34290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34290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4290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34379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34290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Freeform 211"/>
          <p:cNvSpPr>
            <a:spLocks/>
          </p:cNvSpPr>
          <p:nvPr/>
        </p:nvSpPr>
        <p:spPr bwMode="auto">
          <a:xfrm>
            <a:off x="39047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93"/>
          <p:cNvSpPr>
            <a:spLocks/>
          </p:cNvSpPr>
          <p:nvPr/>
        </p:nvSpPr>
        <p:spPr bwMode="auto">
          <a:xfrm>
            <a:off x="35814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90800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67200" y="5125842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564216" y="4000376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4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13299 -0.037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9" y="-185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13368 -0.05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-291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1" grpId="0"/>
      <p:bldP spid="8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6453"/>
            <a:ext cx="8233263" cy="2011718"/>
          </a:xfrm>
        </p:spPr>
        <p:txBody>
          <a:bodyPr/>
          <a:lstStyle/>
          <a:p>
            <a:r>
              <a:rPr lang="en-US" sz="2400" dirty="0"/>
              <a:t>The load misses &amp; waits in M for fill data.</a:t>
            </a:r>
          </a:p>
          <a:p>
            <a:r>
              <a:rPr lang="en-US" sz="2400" dirty="0"/>
              <a:t>The Add sits still, waiting for R3… again</a:t>
            </a:r>
          </a:p>
          <a:p>
            <a:r>
              <a:rPr lang="en-US" sz="2400" dirty="0"/>
              <a:t>The Sub has its operands, and enters the pipe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7405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557238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386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4086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0907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>
            <a:off x="2425473" y="3581400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4086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4086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4230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80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75688" y="4891630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5740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53988" y="32545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557238" y="4885908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544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341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ine 40"/>
          <p:cNvSpPr>
            <a:spLocks noChangeShapeType="1"/>
          </p:cNvSpPr>
          <p:nvPr/>
        </p:nvSpPr>
        <p:spPr bwMode="auto">
          <a:xfrm>
            <a:off x="58835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97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198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09"/>
          <p:cNvSpPr>
            <a:spLocks/>
          </p:cNvSpPr>
          <p:nvPr/>
        </p:nvSpPr>
        <p:spPr bwMode="auto">
          <a:xfrm>
            <a:off x="53517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5" name="Rectangle 212"/>
          <p:cNvSpPr>
            <a:spLocks noChangeArrowheads="1"/>
          </p:cNvSpPr>
          <p:nvPr/>
        </p:nvSpPr>
        <p:spPr bwMode="auto">
          <a:xfrm>
            <a:off x="55311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96" name="Rectangle 213"/>
          <p:cNvSpPr>
            <a:spLocks noChangeArrowheads="1"/>
          </p:cNvSpPr>
          <p:nvPr/>
        </p:nvSpPr>
        <p:spPr bwMode="auto">
          <a:xfrm>
            <a:off x="56438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98" name="Rectangle 214"/>
          <p:cNvSpPr>
            <a:spLocks noChangeArrowheads="1"/>
          </p:cNvSpPr>
          <p:nvPr/>
        </p:nvSpPr>
        <p:spPr bwMode="auto">
          <a:xfrm>
            <a:off x="57406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99" name="Freeform 98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/>
          </p:cNvSpPr>
          <p:nvPr/>
        </p:nvSpPr>
        <p:spPr bwMode="auto">
          <a:xfrm>
            <a:off x="58359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59502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60724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>
            <a:off x="51215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41"/>
          <p:cNvSpPr>
            <a:spLocks noChangeShapeType="1"/>
          </p:cNvSpPr>
          <p:nvPr/>
        </p:nvSpPr>
        <p:spPr bwMode="auto">
          <a:xfrm>
            <a:off x="63296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44"/>
          <p:cNvSpPr>
            <a:spLocks/>
          </p:cNvSpPr>
          <p:nvPr/>
        </p:nvSpPr>
        <p:spPr bwMode="auto">
          <a:xfrm>
            <a:off x="56882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97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8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99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00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09"/>
          <p:cNvSpPr>
            <a:spLocks/>
          </p:cNvSpPr>
          <p:nvPr/>
        </p:nvSpPr>
        <p:spPr bwMode="auto">
          <a:xfrm>
            <a:off x="45960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20" name="Freeform 211"/>
          <p:cNvSpPr>
            <a:spLocks/>
          </p:cNvSpPr>
          <p:nvPr/>
        </p:nvSpPr>
        <p:spPr bwMode="auto">
          <a:xfrm>
            <a:off x="7167832" y="424418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Rectangle 212"/>
          <p:cNvSpPr>
            <a:spLocks noChangeArrowheads="1"/>
          </p:cNvSpPr>
          <p:nvPr/>
        </p:nvSpPr>
        <p:spPr bwMode="auto">
          <a:xfrm>
            <a:off x="47754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122" name="Rectangle 213"/>
          <p:cNvSpPr>
            <a:spLocks noChangeArrowheads="1"/>
          </p:cNvSpPr>
          <p:nvPr/>
        </p:nvSpPr>
        <p:spPr bwMode="auto">
          <a:xfrm>
            <a:off x="48881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123" name="Rectangle 214"/>
          <p:cNvSpPr>
            <a:spLocks noChangeArrowheads="1"/>
          </p:cNvSpPr>
          <p:nvPr/>
        </p:nvSpPr>
        <p:spPr bwMode="auto">
          <a:xfrm>
            <a:off x="49850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41333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41492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1364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211"/>
          <p:cNvSpPr>
            <a:spLocks/>
          </p:cNvSpPr>
          <p:nvPr/>
        </p:nvSpPr>
        <p:spPr bwMode="auto">
          <a:xfrm>
            <a:off x="45960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40934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214"/>
          <p:cNvSpPr>
            <a:spLocks noChangeArrowheads="1"/>
          </p:cNvSpPr>
          <p:nvPr/>
        </p:nvSpPr>
        <p:spPr bwMode="auto">
          <a:xfrm>
            <a:off x="7263082" y="4625673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77059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3" idx="1"/>
          </p:cNvCxnSpPr>
          <p:nvPr/>
        </p:nvCxnSpPr>
        <p:spPr>
          <a:xfrm flipV="1">
            <a:off x="7037657" y="4963782"/>
            <a:ext cx="0" cy="59881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037657" y="49704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037657" y="4467224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7037657" y="4033043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214"/>
          <p:cNvSpPr>
            <a:spLocks noChangeArrowheads="1"/>
          </p:cNvSpPr>
          <p:nvPr/>
        </p:nvSpPr>
        <p:spPr bwMode="auto">
          <a:xfrm>
            <a:off x="42544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36" name="Rectangle 214"/>
          <p:cNvSpPr>
            <a:spLocks noChangeArrowheads="1"/>
          </p:cNvSpPr>
          <p:nvPr/>
        </p:nvSpPr>
        <p:spPr bwMode="auto">
          <a:xfrm>
            <a:off x="42350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37" name="Freeform 211"/>
          <p:cNvSpPr>
            <a:spLocks/>
          </p:cNvSpPr>
          <p:nvPr/>
        </p:nvSpPr>
        <p:spPr bwMode="auto">
          <a:xfrm>
            <a:off x="39047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211"/>
          <p:cNvSpPr>
            <a:spLocks/>
          </p:cNvSpPr>
          <p:nvPr/>
        </p:nvSpPr>
        <p:spPr bwMode="auto">
          <a:xfrm>
            <a:off x="53517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78333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34457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4290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34379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34290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34290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4290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34379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34290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Freeform 211"/>
          <p:cNvSpPr>
            <a:spLocks/>
          </p:cNvSpPr>
          <p:nvPr/>
        </p:nvSpPr>
        <p:spPr bwMode="auto">
          <a:xfrm>
            <a:off x="39047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93"/>
          <p:cNvSpPr>
            <a:spLocks/>
          </p:cNvSpPr>
          <p:nvPr/>
        </p:nvSpPr>
        <p:spPr bwMode="auto">
          <a:xfrm>
            <a:off x="35814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90800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84523" y="4861802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564216" y="4009725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28776" y="3962400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Sub R7, R8,R9</a:t>
            </a:r>
          </a:p>
        </p:txBody>
      </p:sp>
    </p:spTree>
    <p:extLst>
      <p:ext uri="{BB962C8B-B14F-4D97-AF65-F5344CB8AC3E}">
        <p14:creationId xmlns:p14="http://schemas.microsoft.com/office/powerpoint/2010/main" val="172207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0.29549 -0.080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74" y="-402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7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6453"/>
            <a:ext cx="8233263" cy="201171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The load is still waiting in M for fill data.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Add is still waiting for R3… again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Sub retires to the register file and is done.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And here we wait… until the load returns data.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7405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557238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386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4086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0907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>
            <a:off x="2425473" y="3581400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4086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4086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4230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80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75688" y="4891630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5740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53988" y="32545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557238" y="4885908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544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341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ine 40"/>
          <p:cNvSpPr>
            <a:spLocks noChangeShapeType="1"/>
          </p:cNvSpPr>
          <p:nvPr/>
        </p:nvSpPr>
        <p:spPr bwMode="auto">
          <a:xfrm>
            <a:off x="58835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97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198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09"/>
          <p:cNvSpPr>
            <a:spLocks/>
          </p:cNvSpPr>
          <p:nvPr/>
        </p:nvSpPr>
        <p:spPr bwMode="auto">
          <a:xfrm>
            <a:off x="53517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5" name="Rectangle 212"/>
          <p:cNvSpPr>
            <a:spLocks noChangeArrowheads="1"/>
          </p:cNvSpPr>
          <p:nvPr/>
        </p:nvSpPr>
        <p:spPr bwMode="auto">
          <a:xfrm>
            <a:off x="55311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96" name="Rectangle 213"/>
          <p:cNvSpPr>
            <a:spLocks noChangeArrowheads="1"/>
          </p:cNvSpPr>
          <p:nvPr/>
        </p:nvSpPr>
        <p:spPr bwMode="auto">
          <a:xfrm>
            <a:off x="56438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98" name="Rectangle 214"/>
          <p:cNvSpPr>
            <a:spLocks noChangeArrowheads="1"/>
          </p:cNvSpPr>
          <p:nvPr/>
        </p:nvSpPr>
        <p:spPr bwMode="auto">
          <a:xfrm>
            <a:off x="57406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99" name="Freeform 98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/>
          </p:cNvSpPr>
          <p:nvPr/>
        </p:nvSpPr>
        <p:spPr bwMode="auto">
          <a:xfrm>
            <a:off x="58359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59502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60724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>
            <a:off x="51215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41"/>
          <p:cNvSpPr>
            <a:spLocks noChangeShapeType="1"/>
          </p:cNvSpPr>
          <p:nvPr/>
        </p:nvSpPr>
        <p:spPr bwMode="auto">
          <a:xfrm>
            <a:off x="63296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44"/>
          <p:cNvSpPr>
            <a:spLocks/>
          </p:cNvSpPr>
          <p:nvPr/>
        </p:nvSpPr>
        <p:spPr bwMode="auto">
          <a:xfrm>
            <a:off x="56882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97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8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99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00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09"/>
          <p:cNvSpPr>
            <a:spLocks/>
          </p:cNvSpPr>
          <p:nvPr/>
        </p:nvSpPr>
        <p:spPr bwMode="auto">
          <a:xfrm>
            <a:off x="45960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20" name="Freeform 211"/>
          <p:cNvSpPr>
            <a:spLocks/>
          </p:cNvSpPr>
          <p:nvPr/>
        </p:nvSpPr>
        <p:spPr bwMode="auto">
          <a:xfrm>
            <a:off x="7167832" y="424418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Rectangle 212"/>
          <p:cNvSpPr>
            <a:spLocks noChangeArrowheads="1"/>
          </p:cNvSpPr>
          <p:nvPr/>
        </p:nvSpPr>
        <p:spPr bwMode="auto">
          <a:xfrm>
            <a:off x="47754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122" name="Rectangle 213"/>
          <p:cNvSpPr>
            <a:spLocks noChangeArrowheads="1"/>
          </p:cNvSpPr>
          <p:nvPr/>
        </p:nvSpPr>
        <p:spPr bwMode="auto">
          <a:xfrm>
            <a:off x="48881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123" name="Rectangle 214"/>
          <p:cNvSpPr>
            <a:spLocks noChangeArrowheads="1"/>
          </p:cNvSpPr>
          <p:nvPr/>
        </p:nvSpPr>
        <p:spPr bwMode="auto">
          <a:xfrm>
            <a:off x="49850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41333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41492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1364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211"/>
          <p:cNvSpPr>
            <a:spLocks/>
          </p:cNvSpPr>
          <p:nvPr/>
        </p:nvSpPr>
        <p:spPr bwMode="auto">
          <a:xfrm>
            <a:off x="45960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40934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214"/>
          <p:cNvSpPr>
            <a:spLocks noChangeArrowheads="1"/>
          </p:cNvSpPr>
          <p:nvPr/>
        </p:nvSpPr>
        <p:spPr bwMode="auto">
          <a:xfrm>
            <a:off x="7263082" y="4625673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77059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3" idx="1"/>
          </p:cNvCxnSpPr>
          <p:nvPr/>
        </p:nvCxnSpPr>
        <p:spPr>
          <a:xfrm flipV="1">
            <a:off x="7037657" y="4963782"/>
            <a:ext cx="0" cy="59881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037657" y="49704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037657" y="4467224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7037657" y="4033043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214"/>
          <p:cNvSpPr>
            <a:spLocks noChangeArrowheads="1"/>
          </p:cNvSpPr>
          <p:nvPr/>
        </p:nvSpPr>
        <p:spPr bwMode="auto">
          <a:xfrm>
            <a:off x="42544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36" name="Rectangle 214"/>
          <p:cNvSpPr>
            <a:spLocks noChangeArrowheads="1"/>
          </p:cNvSpPr>
          <p:nvPr/>
        </p:nvSpPr>
        <p:spPr bwMode="auto">
          <a:xfrm>
            <a:off x="42350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37" name="Freeform 211"/>
          <p:cNvSpPr>
            <a:spLocks/>
          </p:cNvSpPr>
          <p:nvPr/>
        </p:nvSpPr>
        <p:spPr bwMode="auto">
          <a:xfrm>
            <a:off x="39047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211"/>
          <p:cNvSpPr>
            <a:spLocks/>
          </p:cNvSpPr>
          <p:nvPr/>
        </p:nvSpPr>
        <p:spPr bwMode="auto">
          <a:xfrm>
            <a:off x="53517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78333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34457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4290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34379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34290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34290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4290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34379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34290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Freeform 211"/>
          <p:cNvSpPr>
            <a:spLocks/>
          </p:cNvSpPr>
          <p:nvPr/>
        </p:nvSpPr>
        <p:spPr bwMode="auto">
          <a:xfrm>
            <a:off x="39047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93"/>
          <p:cNvSpPr>
            <a:spLocks/>
          </p:cNvSpPr>
          <p:nvPr/>
        </p:nvSpPr>
        <p:spPr bwMode="auto">
          <a:xfrm>
            <a:off x="35814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90800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84523" y="4861802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564216" y="4009725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35079" y="3409750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Sub R7, R8,R9</a:t>
            </a:r>
          </a:p>
        </p:txBody>
      </p:sp>
    </p:spTree>
    <p:extLst>
      <p:ext uri="{BB962C8B-B14F-4D97-AF65-F5344CB8AC3E}">
        <p14:creationId xmlns:p14="http://schemas.microsoft.com/office/powerpoint/2010/main" val="67726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0.27049 0.057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24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6453"/>
            <a:ext cx="8233263" cy="14599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Now assume the load has finally gotten its data (e.g., from L2).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load advances to the RF and is done.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Add grabs the R3 bypass data &amp; enters the pipe.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7405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557238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386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4086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0907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>
            <a:off x="2425473" y="3581400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4086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4086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4230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80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75688" y="4891630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5740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557238" y="48819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544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341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ine 40"/>
          <p:cNvSpPr>
            <a:spLocks noChangeShapeType="1"/>
          </p:cNvSpPr>
          <p:nvPr/>
        </p:nvSpPr>
        <p:spPr bwMode="auto">
          <a:xfrm>
            <a:off x="58835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97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198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09"/>
          <p:cNvSpPr>
            <a:spLocks/>
          </p:cNvSpPr>
          <p:nvPr/>
        </p:nvSpPr>
        <p:spPr bwMode="auto">
          <a:xfrm>
            <a:off x="53517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5" name="Rectangle 212"/>
          <p:cNvSpPr>
            <a:spLocks noChangeArrowheads="1"/>
          </p:cNvSpPr>
          <p:nvPr/>
        </p:nvSpPr>
        <p:spPr bwMode="auto">
          <a:xfrm>
            <a:off x="55311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96" name="Rectangle 213"/>
          <p:cNvSpPr>
            <a:spLocks noChangeArrowheads="1"/>
          </p:cNvSpPr>
          <p:nvPr/>
        </p:nvSpPr>
        <p:spPr bwMode="auto">
          <a:xfrm>
            <a:off x="56438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98" name="Rectangle 214"/>
          <p:cNvSpPr>
            <a:spLocks noChangeArrowheads="1"/>
          </p:cNvSpPr>
          <p:nvPr/>
        </p:nvSpPr>
        <p:spPr bwMode="auto">
          <a:xfrm>
            <a:off x="57406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99" name="Freeform 98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/>
          </p:cNvSpPr>
          <p:nvPr/>
        </p:nvSpPr>
        <p:spPr bwMode="auto">
          <a:xfrm>
            <a:off x="58359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59502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60724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>
            <a:off x="51215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41"/>
          <p:cNvSpPr>
            <a:spLocks noChangeShapeType="1"/>
          </p:cNvSpPr>
          <p:nvPr/>
        </p:nvSpPr>
        <p:spPr bwMode="auto">
          <a:xfrm>
            <a:off x="63296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44"/>
          <p:cNvSpPr>
            <a:spLocks/>
          </p:cNvSpPr>
          <p:nvPr/>
        </p:nvSpPr>
        <p:spPr bwMode="auto">
          <a:xfrm>
            <a:off x="56882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97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8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99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00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09"/>
          <p:cNvSpPr>
            <a:spLocks/>
          </p:cNvSpPr>
          <p:nvPr/>
        </p:nvSpPr>
        <p:spPr bwMode="auto">
          <a:xfrm>
            <a:off x="45960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20" name="Freeform 211"/>
          <p:cNvSpPr>
            <a:spLocks/>
          </p:cNvSpPr>
          <p:nvPr/>
        </p:nvSpPr>
        <p:spPr bwMode="auto">
          <a:xfrm>
            <a:off x="7167832" y="424418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Rectangle 212"/>
          <p:cNvSpPr>
            <a:spLocks noChangeArrowheads="1"/>
          </p:cNvSpPr>
          <p:nvPr/>
        </p:nvSpPr>
        <p:spPr bwMode="auto">
          <a:xfrm>
            <a:off x="47754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122" name="Rectangle 213"/>
          <p:cNvSpPr>
            <a:spLocks noChangeArrowheads="1"/>
          </p:cNvSpPr>
          <p:nvPr/>
        </p:nvSpPr>
        <p:spPr bwMode="auto">
          <a:xfrm>
            <a:off x="48881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123" name="Rectangle 214"/>
          <p:cNvSpPr>
            <a:spLocks noChangeArrowheads="1"/>
          </p:cNvSpPr>
          <p:nvPr/>
        </p:nvSpPr>
        <p:spPr bwMode="auto">
          <a:xfrm>
            <a:off x="49850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41333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41492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1364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211"/>
          <p:cNvSpPr>
            <a:spLocks/>
          </p:cNvSpPr>
          <p:nvPr/>
        </p:nvSpPr>
        <p:spPr bwMode="auto">
          <a:xfrm>
            <a:off x="45960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40934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214"/>
          <p:cNvSpPr>
            <a:spLocks noChangeArrowheads="1"/>
          </p:cNvSpPr>
          <p:nvPr/>
        </p:nvSpPr>
        <p:spPr bwMode="auto">
          <a:xfrm>
            <a:off x="7263082" y="4625673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77059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3" idx="1"/>
          </p:cNvCxnSpPr>
          <p:nvPr/>
        </p:nvCxnSpPr>
        <p:spPr>
          <a:xfrm flipV="1">
            <a:off x="7037657" y="4963782"/>
            <a:ext cx="0" cy="59881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037657" y="49704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037657" y="4467224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7037657" y="4033043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214"/>
          <p:cNvSpPr>
            <a:spLocks noChangeArrowheads="1"/>
          </p:cNvSpPr>
          <p:nvPr/>
        </p:nvSpPr>
        <p:spPr bwMode="auto">
          <a:xfrm>
            <a:off x="42544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36" name="Rectangle 214"/>
          <p:cNvSpPr>
            <a:spLocks noChangeArrowheads="1"/>
          </p:cNvSpPr>
          <p:nvPr/>
        </p:nvSpPr>
        <p:spPr bwMode="auto">
          <a:xfrm>
            <a:off x="42350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37" name="Freeform 211"/>
          <p:cNvSpPr>
            <a:spLocks/>
          </p:cNvSpPr>
          <p:nvPr/>
        </p:nvSpPr>
        <p:spPr bwMode="auto">
          <a:xfrm>
            <a:off x="39047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211"/>
          <p:cNvSpPr>
            <a:spLocks/>
          </p:cNvSpPr>
          <p:nvPr/>
        </p:nvSpPr>
        <p:spPr bwMode="auto">
          <a:xfrm>
            <a:off x="53517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78333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34457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4290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34379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34290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34290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4290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34379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34290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Freeform 211"/>
          <p:cNvSpPr>
            <a:spLocks/>
          </p:cNvSpPr>
          <p:nvPr/>
        </p:nvSpPr>
        <p:spPr bwMode="auto">
          <a:xfrm>
            <a:off x="39047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93"/>
          <p:cNvSpPr>
            <a:spLocks/>
          </p:cNvSpPr>
          <p:nvPr/>
        </p:nvSpPr>
        <p:spPr bwMode="auto">
          <a:xfrm>
            <a:off x="35814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90800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84523" y="4861802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564216" y="4009725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53988" y="32545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80815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23663 -0.167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-838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29618 0.0090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9" y="44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4" grpId="0"/>
      <p:bldP spid="8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6453"/>
            <a:ext cx="8233263" cy="14599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The Add finishes, goes to the RF and is done.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7405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1386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557238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386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4086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0907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>
            <a:off x="2425473" y="3581400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4086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4086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4230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580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575688" y="4891630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5740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557238" y="48819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544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341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ine 40"/>
          <p:cNvSpPr>
            <a:spLocks noChangeShapeType="1"/>
          </p:cNvSpPr>
          <p:nvPr/>
        </p:nvSpPr>
        <p:spPr bwMode="auto">
          <a:xfrm>
            <a:off x="58835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97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198"/>
          <p:cNvSpPr>
            <a:spLocks/>
          </p:cNvSpPr>
          <p:nvPr/>
        </p:nvSpPr>
        <p:spPr bwMode="auto">
          <a:xfrm>
            <a:off x="61264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209"/>
          <p:cNvSpPr>
            <a:spLocks/>
          </p:cNvSpPr>
          <p:nvPr/>
        </p:nvSpPr>
        <p:spPr bwMode="auto">
          <a:xfrm>
            <a:off x="53517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5" name="Rectangle 212"/>
          <p:cNvSpPr>
            <a:spLocks noChangeArrowheads="1"/>
          </p:cNvSpPr>
          <p:nvPr/>
        </p:nvSpPr>
        <p:spPr bwMode="auto">
          <a:xfrm>
            <a:off x="55311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96" name="Rectangle 213"/>
          <p:cNvSpPr>
            <a:spLocks noChangeArrowheads="1"/>
          </p:cNvSpPr>
          <p:nvPr/>
        </p:nvSpPr>
        <p:spPr bwMode="auto">
          <a:xfrm>
            <a:off x="56438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98" name="Rectangle 214"/>
          <p:cNvSpPr>
            <a:spLocks noChangeArrowheads="1"/>
          </p:cNvSpPr>
          <p:nvPr/>
        </p:nvSpPr>
        <p:spPr bwMode="auto">
          <a:xfrm>
            <a:off x="57406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99" name="Freeform 98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2" name="Freeform 101"/>
          <p:cNvSpPr>
            <a:spLocks/>
          </p:cNvSpPr>
          <p:nvPr/>
        </p:nvSpPr>
        <p:spPr bwMode="auto">
          <a:xfrm>
            <a:off x="60724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08"/>
          <p:cNvSpPr>
            <a:spLocks/>
          </p:cNvSpPr>
          <p:nvPr/>
        </p:nvSpPr>
        <p:spPr bwMode="auto">
          <a:xfrm>
            <a:off x="58359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59502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60724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112" name="Line 40"/>
          <p:cNvSpPr>
            <a:spLocks noChangeShapeType="1"/>
          </p:cNvSpPr>
          <p:nvPr/>
        </p:nvSpPr>
        <p:spPr bwMode="auto">
          <a:xfrm>
            <a:off x="51215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41"/>
          <p:cNvSpPr>
            <a:spLocks noChangeShapeType="1"/>
          </p:cNvSpPr>
          <p:nvPr/>
        </p:nvSpPr>
        <p:spPr bwMode="auto">
          <a:xfrm>
            <a:off x="63296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44"/>
          <p:cNvSpPr>
            <a:spLocks/>
          </p:cNvSpPr>
          <p:nvPr/>
        </p:nvSpPr>
        <p:spPr bwMode="auto">
          <a:xfrm>
            <a:off x="56882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197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198"/>
          <p:cNvSpPr>
            <a:spLocks/>
          </p:cNvSpPr>
          <p:nvPr/>
        </p:nvSpPr>
        <p:spPr bwMode="auto">
          <a:xfrm>
            <a:off x="53707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199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200"/>
          <p:cNvSpPr>
            <a:spLocks/>
          </p:cNvSpPr>
          <p:nvPr/>
        </p:nvSpPr>
        <p:spPr bwMode="auto">
          <a:xfrm>
            <a:off x="65915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209"/>
          <p:cNvSpPr>
            <a:spLocks/>
          </p:cNvSpPr>
          <p:nvPr/>
        </p:nvSpPr>
        <p:spPr bwMode="auto">
          <a:xfrm>
            <a:off x="45960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20" name="Freeform 211"/>
          <p:cNvSpPr>
            <a:spLocks/>
          </p:cNvSpPr>
          <p:nvPr/>
        </p:nvSpPr>
        <p:spPr bwMode="auto">
          <a:xfrm>
            <a:off x="7167832" y="424418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Rectangle 212"/>
          <p:cNvSpPr>
            <a:spLocks noChangeArrowheads="1"/>
          </p:cNvSpPr>
          <p:nvPr/>
        </p:nvSpPr>
        <p:spPr bwMode="auto">
          <a:xfrm>
            <a:off x="47754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122" name="Rectangle 213"/>
          <p:cNvSpPr>
            <a:spLocks noChangeArrowheads="1"/>
          </p:cNvSpPr>
          <p:nvPr/>
        </p:nvSpPr>
        <p:spPr bwMode="auto">
          <a:xfrm>
            <a:off x="48881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123" name="Rectangle 214"/>
          <p:cNvSpPr>
            <a:spLocks noChangeArrowheads="1"/>
          </p:cNvSpPr>
          <p:nvPr/>
        </p:nvSpPr>
        <p:spPr bwMode="auto">
          <a:xfrm>
            <a:off x="49850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41333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41492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1364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211"/>
          <p:cNvSpPr>
            <a:spLocks/>
          </p:cNvSpPr>
          <p:nvPr/>
        </p:nvSpPr>
        <p:spPr bwMode="auto">
          <a:xfrm>
            <a:off x="45960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40934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214"/>
          <p:cNvSpPr>
            <a:spLocks noChangeArrowheads="1"/>
          </p:cNvSpPr>
          <p:nvPr/>
        </p:nvSpPr>
        <p:spPr bwMode="auto">
          <a:xfrm>
            <a:off x="7263082" y="4625673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77059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3" idx="1"/>
          </p:cNvCxnSpPr>
          <p:nvPr/>
        </p:nvCxnSpPr>
        <p:spPr>
          <a:xfrm flipV="1">
            <a:off x="7037657" y="4963782"/>
            <a:ext cx="0" cy="59881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037657" y="49704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037657" y="4467224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7037657" y="4033043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214"/>
          <p:cNvSpPr>
            <a:spLocks noChangeArrowheads="1"/>
          </p:cNvSpPr>
          <p:nvPr/>
        </p:nvSpPr>
        <p:spPr bwMode="auto">
          <a:xfrm>
            <a:off x="42544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136" name="Rectangle 214"/>
          <p:cNvSpPr>
            <a:spLocks noChangeArrowheads="1"/>
          </p:cNvSpPr>
          <p:nvPr/>
        </p:nvSpPr>
        <p:spPr bwMode="auto">
          <a:xfrm>
            <a:off x="42350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137" name="Freeform 211"/>
          <p:cNvSpPr>
            <a:spLocks/>
          </p:cNvSpPr>
          <p:nvPr/>
        </p:nvSpPr>
        <p:spPr bwMode="auto">
          <a:xfrm>
            <a:off x="39047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Freeform 211"/>
          <p:cNvSpPr>
            <a:spLocks/>
          </p:cNvSpPr>
          <p:nvPr/>
        </p:nvSpPr>
        <p:spPr bwMode="auto">
          <a:xfrm>
            <a:off x="53517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78333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34457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34290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34379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34290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34290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4290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34379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34290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Freeform 211"/>
          <p:cNvSpPr>
            <a:spLocks/>
          </p:cNvSpPr>
          <p:nvPr/>
        </p:nvSpPr>
        <p:spPr bwMode="auto">
          <a:xfrm>
            <a:off x="39047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49" name="Freeform 193"/>
          <p:cNvSpPr>
            <a:spLocks/>
          </p:cNvSpPr>
          <p:nvPr/>
        </p:nvSpPr>
        <p:spPr bwMode="auto">
          <a:xfrm>
            <a:off x="35814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590800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564216" y="4009725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163150" y="3321089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80815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3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0.26459 0.05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29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(mostly) </a:t>
            </a:r>
            <a:r>
              <a:rPr lang="en-US" dirty="0" err="1"/>
              <a:t>Tomusulo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We’ve (more or less) built </a:t>
            </a:r>
            <a:r>
              <a:rPr lang="en-US" dirty="0" err="1"/>
              <a:t>Tomusulo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It’s a </a:t>
            </a:r>
            <a:r>
              <a:rPr lang="en-US" i="1" dirty="0"/>
              <a:t>dataflow</a:t>
            </a:r>
            <a:r>
              <a:rPr lang="en-US" dirty="0"/>
              <a:t> machine that can execute out of order.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Instructions mostly enter the appropriate pipe as soon as their operands are ready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“Bypassing” is officially called the Common Results Bus, and loads/store are a bit different than we drew.</a:t>
            </a:r>
          </a:p>
          <a:p>
            <a:pPr>
              <a:spcBef>
                <a:spcPts val="0"/>
              </a:spcBef>
            </a:pPr>
            <a:r>
              <a:rPr lang="en-US" dirty="0"/>
              <a:t>We’ve made precise exceptions even harder: why?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SUB (in principle the 3</a:t>
            </a:r>
            <a:r>
              <a:rPr lang="en-US" baseline="30000" dirty="0"/>
              <a:t>rd</a:t>
            </a:r>
            <a:r>
              <a:rPr lang="en-US" dirty="0"/>
              <a:t> instruction) finished before the ADD; but what if the ADD had an exception?</a:t>
            </a:r>
          </a:p>
          <a:p>
            <a:pPr>
              <a:spcBef>
                <a:spcPts val="0"/>
              </a:spcBef>
            </a:pPr>
            <a:r>
              <a:rPr lang="en-US" dirty="0"/>
              <a:t>And we’ve added two new problems: WAW and WAR hazards.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842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ECEC 621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Mark Hempstead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/>
              <a:t>WAW &amp;WAR hazards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pPr eaLnBrk="1" hangingPunct="1"/>
            <a:r>
              <a:rPr lang="en-US" altLang="en-US" dirty="0"/>
              <a:t>We’ve built a machine where instructions execute when their operands are ready… pretty much regardless of program order.</a:t>
            </a:r>
          </a:p>
          <a:p>
            <a:pPr eaLnBrk="1" hangingPunct="1"/>
            <a:r>
              <a:rPr lang="en-US" altLang="en-US" dirty="0"/>
              <a:t>But that’s not how our ISA worked. Instructions must always </a:t>
            </a:r>
            <a:r>
              <a:rPr lang="en-US" altLang="en-US" i="1" dirty="0"/>
              <a:t>appear</a:t>
            </a:r>
            <a:r>
              <a:rPr lang="en-US" altLang="en-US" dirty="0"/>
              <a:t> to execute one at a time, in order (even if they actually don’t, as with pipelining).</a:t>
            </a:r>
          </a:p>
          <a:p>
            <a:pPr eaLnBrk="1" hangingPunct="1"/>
            <a:r>
              <a:rPr lang="en-US" altLang="en-US" dirty="0" err="1"/>
              <a:t>Tomusulo</a:t>
            </a:r>
            <a:r>
              <a:rPr lang="en-US" altLang="en-US" dirty="0"/>
              <a:t> has thoroughly broken that agreement.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256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ECEC 621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Mark Hempstead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/>
              <a:t>WAW &amp;WAR hazards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5175"/>
            <a:ext cx="8001000" cy="44196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Consider the following code snippets, where the Sub finishes early as in our example.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 err="1"/>
              <a:t>Ld</a:t>
            </a:r>
            <a:r>
              <a:rPr lang="en-US" sz="2400" dirty="0"/>
              <a:t> R3, 10(R1)			</a:t>
            </a:r>
            <a:r>
              <a:rPr lang="en-US" sz="2400" dirty="0" err="1"/>
              <a:t>Ld</a:t>
            </a:r>
            <a:r>
              <a:rPr lang="en-US" sz="2400" dirty="0"/>
              <a:t> R3, 10(R1)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/>
              <a:t>Add R4, R3,R5		Add R4, R3,R7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/>
              <a:t>Sub R4, R8,R9		Sub R7, R8,R9</a:t>
            </a:r>
          </a:p>
          <a:p>
            <a:pPr marL="571500" indent="-457200">
              <a:spcBef>
                <a:spcPts val="0"/>
              </a:spcBef>
            </a:pPr>
            <a:r>
              <a:rPr lang="en-US" sz="3200" dirty="0"/>
              <a:t>WAW: R4 has the wrong final value. Why?</a:t>
            </a:r>
          </a:p>
          <a:p>
            <a:pPr marL="971550" lvl="1" indent="-457200">
              <a:spcBef>
                <a:spcPts val="0"/>
              </a:spcBef>
            </a:pPr>
            <a:r>
              <a:rPr lang="en-US" dirty="0"/>
              <a:t>The Add writes it </a:t>
            </a:r>
            <a:r>
              <a:rPr lang="en-US" i="1" dirty="0"/>
              <a:t>after</a:t>
            </a:r>
            <a:r>
              <a:rPr lang="en-US" dirty="0"/>
              <a:t> the Sub does</a:t>
            </a:r>
          </a:p>
          <a:p>
            <a:pPr marL="571500" indent="-457200">
              <a:spcBef>
                <a:spcPts val="0"/>
              </a:spcBef>
            </a:pPr>
            <a:r>
              <a:rPr lang="en-US" sz="3200" dirty="0"/>
              <a:t>WAR: the Add gets the wrong R7. Why?</a:t>
            </a:r>
          </a:p>
          <a:p>
            <a:pPr marL="971550" lvl="1" indent="-457200">
              <a:spcBef>
                <a:spcPts val="0"/>
              </a:spcBef>
            </a:pPr>
            <a:r>
              <a:rPr lang="en-US" dirty="0"/>
              <a:t>Again, the Sub writes R7 before the Sub issues.</a:t>
            </a:r>
          </a:p>
          <a:p>
            <a:pPr marL="971550" lvl="1" indent="-457200">
              <a:spcBef>
                <a:spcPts val="0"/>
              </a:spcBef>
            </a:pPr>
            <a:r>
              <a:rPr lang="en-US" dirty="0"/>
              <a:t>Actually, our reservation station doesn’t have this problem, since the Add grabbed R7 before the Sub even entered the pipe. But other implementations might.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 rot="10800000" flipH="1">
            <a:off x="3657600" y="2886775"/>
            <a:ext cx="381000" cy="457200"/>
          </a:xfrm>
          <a:prstGeom prst="curvedLeftArrow">
            <a:avLst>
              <a:gd name="adj1" fmla="val 24000"/>
              <a:gd name="adj2" fmla="val 4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3962400" y="28867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WAW</a:t>
            </a:r>
          </a:p>
        </p:txBody>
      </p:sp>
      <p:sp>
        <p:nvSpPr>
          <p:cNvPr id="20489" name="AutoShape 8"/>
          <p:cNvSpPr>
            <a:spLocks noChangeArrowheads="1"/>
          </p:cNvSpPr>
          <p:nvPr/>
        </p:nvSpPr>
        <p:spPr bwMode="auto">
          <a:xfrm rot="10800000" flipH="1">
            <a:off x="7315201" y="2810575"/>
            <a:ext cx="381000" cy="457200"/>
          </a:xfrm>
          <a:prstGeom prst="curvedLeftArrow">
            <a:avLst>
              <a:gd name="adj1" fmla="val 24000"/>
              <a:gd name="adj2" fmla="val 4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7696201" y="28105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WAR</a:t>
            </a:r>
          </a:p>
        </p:txBody>
      </p:sp>
    </p:spTree>
    <p:extLst>
      <p:ext uri="{BB962C8B-B14F-4D97-AF65-F5344CB8AC3E}">
        <p14:creationId xmlns:p14="http://schemas.microsoft.com/office/powerpoint/2010/main" val="292387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378" y="4230398"/>
            <a:ext cx="3941022" cy="2170402"/>
          </a:xfrm>
        </p:spPr>
        <p:txBody>
          <a:bodyPr/>
          <a:lstStyle/>
          <a:p>
            <a:r>
              <a:rPr lang="en-US" dirty="0"/>
              <a:t>Our machine executes instructions in this order; i.e., as soon as the data is ready.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F6, 34(R2)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62038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F2, 45(R3)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335774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 F0, F2,F4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051161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SUBD F8, F6,F2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476654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DIVD F10, F0,F6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4819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ADDD F6, F8,F2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371600" y="3082052"/>
            <a:ext cx="838200" cy="3469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71600" y="3082052"/>
            <a:ext cx="1219200" cy="10327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371600" y="2315587"/>
            <a:ext cx="838200" cy="17992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47800" y="2286000"/>
            <a:ext cx="1295400" cy="2590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71600" y="3082052"/>
            <a:ext cx="1219200" cy="24805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752600" y="4512826"/>
            <a:ext cx="533400" cy="9691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" y="2363434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F6, 34(R2)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307" y="344048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F2, 45(R3)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17520" y="44913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 F0, F2,F4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17520" y="402967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SUBD F8, F6,F2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17520" y="244374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DIVD F10, F0,F6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6800" y="336457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ADDD F6, F8,F2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09800" y="3671315"/>
            <a:ext cx="807720" cy="4597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1" idx="1"/>
          </p:cNvCxnSpPr>
          <p:nvPr/>
        </p:nvCxnSpPr>
        <p:spPr>
          <a:xfrm>
            <a:off x="2339340" y="3760795"/>
            <a:ext cx="678180" cy="9613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397493" y="3680483"/>
            <a:ext cx="2479307" cy="993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52700" y="2804818"/>
            <a:ext cx="2019300" cy="7720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4" idx="1"/>
          </p:cNvCxnSpPr>
          <p:nvPr/>
        </p:nvCxnSpPr>
        <p:spPr>
          <a:xfrm flipV="1">
            <a:off x="2484120" y="2674579"/>
            <a:ext cx="533400" cy="204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186413" y="3826243"/>
            <a:ext cx="322847" cy="34880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5355378" y="1981200"/>
            <a:ext cx="3941022" cy="11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Let’s rearrange them a bit.</a:t>
            </a:r>
          </a:p>
        </p:txBody>
      </p:sp>
    </p:spTree>
    <p:extLst>
      <p:ext uri="{BB962C8B-B14F-4D97-AF65-F5344CB8AC3E}">
        <p14:creationId xmlns:p14="http://schemas.microsoft.com/office/powerpoint/2010/main" val="30627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7" grpId="0"/>
      <p:bldP spid="19" grpId="0"/>
      <p:bldP spid="21" grpId="0"/>
      <p:bldP spid="23" grpId="0"/>
      <p:bldP spid="24" grpId="0"/>
      <p:bldP spid="2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fix the WAW problem by </a:t>
            </a:r>
            <a:r>
              <a:rPr lang="en-US" i="1" dirty="0"/>
              <a:t>register renaming.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 err="1"/>
              <a:t>Ld</a:t>
            </a:r>
            <a:r>
              <a:rPr lang="en-US" sz="2400" dirty="0"/>
              <a:t> R3, 10(R1)			</a:t>
            </a:r>
            <a:r>
              <a:rPr lang="en-US" sz="2400" dirty="0" err="1"/>
              <a:t>Ld</a:t>
            </a:r>
            <a:r>
              <a:rPr lang="en-US" sz="2400" dirty="0"/>
              <a:t> R3, 10(R1)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/>
              <a:t>Add </a:t>
            </a:r>
            <a:r>
              <a:rPr lang="en-US" sz="2400" dirty="0">
                <a:solidFill>
                  <a:srgbClr val="FF0000"/>
                </a:solidFill>
              </a:rPr>
              <a:t>R4</a:t>
            </a:r>
            <a:r>
              <a:rPr lang="en-US" sz="2400" dirty="0"/>
              <a:t>, R3,R5		Add </a:t>
            </a:r>
            <a:r>
              <a:rPr lang="en-US" sz="2400" dirty="0">
                <a:solidFill>
                  <a:srgbClr val="FF0000"/>
                </a:solidFill>
              </a:rPr>
              <a:t>R400</a:t>
            </a:r>
            <a:r>
              <a:rPr lang="en-US" sz="2400" dirty="0"/>
              <a:t>, R3,R5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/>
              <a:t>Sub R4, R8,R9		Sub R4, R8,R9</a:t>
            </a:r>
          </a:p>
          <a:p>
            <a:r>
              <a:rPr lang="en-US" dirty="0"/>
              <a:t>It seems dumb of the compiler to reuse R4 like that; wasn’t it just asking for trouble?</a:t>
            </a:r>
          </a:p>
          <a:p>
            <a:pPr lvl="1"/>
            <a:r>
              <a:rPr lang="en-US" dirty="0"/>
              <a:t>Not all ISAs have a ton of registers; the compiler may have been forced to reuse R4.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962400" y="29718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6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fix the WAR problem too:</a:t>
            </a:r>
            <a:endParaRPr lang="en-US" i="1" dirty="0"/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 err="1"/>
              <a:t>Ld</a:t>
            </a:r>
            <a:r>
              <a:rPr lang="en-US" sz="2400" dirty="0"/>
              <a:t> R3, 10(R1)			</a:t>
            </a:r>
            <a:r>
              <a:rPr lang="en-US" sz="2400" dirty="0" err="1"/>
              <a:t>Ld</a:t>
            </a:r>
            <a:r>
              <a:rPr lang="en-US" sz="2400" dirty="0"/>
              <a:t> R3, 10(R1)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/>
              <a:t>Add R4, R3,R7		Add R4, R3,R7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US" sz="2400" dirty="0"/>
              <a:t>Sub </a:t>
            </a:r>
            <a:r>
              <a:rPr lang="en-US" sz="2400" dirty="0">
                <a:solidFill>
                  <a:srgbClr val="FF0000"/>
                </a:solidFill>
              </a:rPr>
              <a:t>R7</a:t>
            </a:r>
            <a:r>
              <a:rPr lang="en-US" sz="2400" dirty="0"/>
              <a:t>, R8,R9		Sub </a:t>
            </a:r>
            <a:r>
              <a:rPr lang="en-US" sz="2400" dirty="0">
                <a:solidFill>
                  <a:srgbClr val="FF0000"/>
                </a:solidFill>
              </a:rPr>
              <a:t>R700</a:t>
            </a:r>
            <a:r>
              <a:rPr lang="en-US" sz="2400" dirty="0"/>
              <a:t>, R8,R9</a:t>
            </a:r>
          </a:p>
          <a:p>
            <a:r>
              <a:rPr lang="en-US" dirty="0"/>
              <a:t>Same compiler issues as for WAW.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962400" y="26670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035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register renaming a big deal?</a:t>
            </a:r>
          </a:p>
          <a:p>
            <a:pPr lvl="1"/>
            <a:r>
              <a:rPr lang="en-US" dirty="0"/>
              <a:t>A smart compiler, with lots of registers available, shouldn’t really need it much.</a:t>
            </a:r>
          </a:p>
          <a:p>
            <a:pPr lvl="1"/>
            <a:r>
              <a:rPr lang="en-US" dirty="0"/>
              <a:t>And </a:t>
            </a:r>
            <a:r>
              <a:rPr lang="en-US" dirty="0" err="1"/>
              <a:t>Tomusulo</a:t>
            </a:r>
            <a:r>
              <a:rPr lang="en-US" dirty="0"/>
              <a:t> fixes WAR hazards anyway.</a:t>
            </a:r>
          </a:p>
          <a:p>
            <a:r>
              <a:rPr lang="en-US" dirty="0"/>
              <a:t>Again, x86 is pretty important; and the number of registers is always finite.</a:t>
            </a:r>
          </a:p>
          <a:p>
            <a:r>
              <a:rPr lang="en-US" dirty="0"/>
              <a:t>But there’s a more important issue: loops.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7706079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 and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this code:</a:t>
            </a:r>
          </a:p>
          <a:p>
            <a:pPr lvl="1"/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=100; </a:t>
            </a:r>
            <a:r>
              <a:rPr lang="en-US" dirty="0" err="1"/>
              <a:t>i</a:t>
            </a:r>
            <a:r>
              <a:rPr lang="en-US" dirty="0"/>
              <a:t>&gt;=0; --</a:t>
            </a:r>
            <a:r>
              <a:rPr lang="en-US" dirty="0" err="1"/>
              <a:t>i</a:t>
            </a:r>
            <a:r>
              <a:rPr lang="en-US" dirty="0"/>
              <a:t>) ++mem[</a:t>
            </a:r>
            <a:r>
              <a:rPr lang="en-US" dirty="0" err="1"/>
              <a:t>array_base+i</a:t>
            </a:r>
            <a:r>
              <a:rPr lang="en-US" dirty="0"/>
              <a:t>]</a:t>
            </a:r>
          </a:p>
          <a:p>
            <a:r>
              <a:rPr lang="en-US" dirty="0"/>
              <a:t>Assembly: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Loop: </a:t>
            </a:r>
            <a:r>
              <a:rPr lang="en-US" dirty="0" err="1"/>
              <a:t>Ld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, 100(r1)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Add r2, 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, #1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St r2, 100(r1)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Sub r1,r1,1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BNZ r1, loop</a:t>
            </a:r>
          </a:p>
          <a:p>
            <a:pPr>
              <a:spcBef>
                <a:spcPts val="0"/>
              </a:spcBef>
            </a:pPr>
            <a:r>
              <a:rPr lang="en-US" dirty="0"/>
              <a:t>Load-to-use hazard on R2 will cause substantial stalls on a highly-pipelined machine.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7393069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unroll the loop a bit?</a:t>
            </a:r>
          </a:p>
          <a:p>
            <a:pPr marL="857250" lvl="2" indent="0"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&lt;∞; </a:t>
            </a:r>
            <a:r>
              <a:rPr lang="en-US" dirty="0" err="1"/>
              <a:t>i</a:t>
            </a:r>
            <a:r>
              <a:rPr lang="en-US" dirty="0"/>
              <a:t>+=2)</a:t>
            </a:r>
          </a:p>
          <a:p>
            <a:pPr marL="1371600" lvl="3" indent="0">
              <a:buNone/>
            </a:pPr>
            <a:r>
              <a:rPr lang="en-US" dirty="0"/>
              <a:t>{ ++mem[</a:t>
            </a:r>
            <a:r>
              <a:rPr lang="en-US" dirty="0" err="1"/>
              <a:t>array_base+i</a:t>
            </a:r>
            <a:r>
              <a:rPr lang="en-US" dirty="0"/>
              <a:t>]; ++mem[array_base+i+1]; }</a:t>
            </a:r>
          </a:p>
          <a:p>
            <a:pPr lvl="1"/>
            <a:r>
              <a:rPr lang="en-US" dirty="0"/>
              <a:t>In assembly,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Loop: </a:t>
            </a:r>
            <a:r>
              <a:rPr lang="en-US" dirty="0" err="1"/>
              <a:t>Ld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, 100(r1)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Add r2, 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, #1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St r2, 100(r1)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 err="1"/>
              <a:t>Ld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, 101(r1)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Add r2, 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, #1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St r2, 100(r1)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Sub r1,r1,1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JNZ r1, loop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3828871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We’ve not really helped anything at all; just made more code.</a:t>
            </a:r>
          </a:p>
        </p:txBody>
      </p:sp>
    </p:spTree>
    <p:extLst>
      <p:ext uri="{BB962C8B-B14F-4D97-AF65-F5344CB8AC3E}">
        <p14:creationId xmlns:p14="http://schemas.microsoft.com/office/powerpoint/2010/main" val="36609053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dirty="0"/>
              <a:t>But now let’s rename r2 on the second load/store.</a:t>
            </a:r>
          </a:p>
          <a:p>
            <a:pPr lvl="1"/>
            <a:r>
              <a:rPr lang="en-US" dirty="0"/>
              <a:t>In assembly,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Loop: </a:t>
            </a:r>
            <a:r>
              <a:rPr lang="en-US" dirty="0" err="1"/>
              <a:t>Ld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, 100(r1)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Add r2, 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, #1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St r2, 100(r1)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 err="1"/>
              <a:t>Ld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r200</a:t>
            </a:r>
            <a:r>
              <a:rPr lang="en-US" dirty="0"/>
              <a:t>, 101(r1)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Add r2, </a:t>
            </a:r>
            <a:r>
              <a:rPr lang="en-US" dirty="0">
                <a:solidFill>
                  <a:srgbClr val="FF0000"/>
                </a:solidFill>
              </a:rPr>
              <a:t>r200</a:t>
            </a:r>
            <a:r>
              <a:rPr lang="en-US" dirty="0"/>
              <a:t>, #1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St </a:t>
            </a:r>
            <a:r>
              <a:rPr lang="en-US" dirty="0">
                <a:solidFill>
                  <a:srgbClr val="FF0000"/>
                </a:solidFill>
              </a:rPr>
              <a:t>r200</a:t>
            </a:r>
            <a:r>
              <a:rPr lang="en-US" dirty="0"/>
              <a:t>, 100(r1)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Sub r1,r1,1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JNZ r1, loop</a:t>
            </a:r>
          </a:p>
          <a:p>
            <a:pPr lvl="1"/>
            <a:r>
              <a:rPr lang="en-US" dirty="0"/>
              <a:t>If we unroll </a:t>
            </a:r>
            <a:r>
              <a:rPr lang="en-US" i="1" dirty="0"/>
              <a:t>N</a:t>
            </a:r>
            <a:r>
              <a:rPr lang="en-US" dirty="0"/>
              <a:t> iterations, we can do </a:t>
            </a:r>
            <a:r>
              <a:rPr lang="en-US" i="1" dirty="0"/>
              <a:t>N</a:t>
            </a:r>
            <a:r>
              <a:rPr lang="en-US" dirty="0"/>
              <a:t> loads before we use any of the load data; and avoid stalling as long as the load-to-use penalty is &lt;</a:t>
            </a:r>
            <a:r>
              <a:rPr lang="en-US" i="1" dirty="0"/>
              <a:t>N</a:t>
            </a:r>
            <a:r>
              <a:rPr lang="en-US" dirty="0"/>
              <a:t> cycles.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6800" y="2286000"/>
            <a:ext cx="350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0">
              <a:spcBef>
                <a:spcPts val="0"/>
              </a:spcBef>
              <a:buNone/>
            </a:pPr>
            <a:r>
              <a:rPr lang="en-US" sz="2000" dirty="0"/>
              <a:t>Loop: </a:t>
            </a:r>
            <a:r>
              <a:rPr lang="en-US" sz="2000" dirty="0" err="1"/>
              <a:t>Ld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r2</a:t>
            </a:r>
            <a:r>
              <a:rPr lang="en-US" sz="2000" dirty="0"/>
              <a:t>, 100(r1)</a:t>
            </a:r>
          </a:p>
          <a:p>
            <a:pPr marL="658368" lvl="2" indent="0">
              <a:spcBef>
                <a:spcPts val="0"/>
              </a:spcBef>
              <a:buNone/>
            </a:pPr>
            <a:r>
              <a:rPr lang="en-US" sz="2000" dirty="0" err="1"/>
              <a:t>Ld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r200</a:t>
            </a:r>
            <a:r>
              <a:rPr lang="en-US" sz="2000" dirty="0"/>
              <a:t>, 101(r1)</a:t>
            </a:r>
          </a:p>
          <a:p>
            <a:pPr marL="658368" lvl="2">
              <a:spcBef>
                <a:spcPts val="0"/>
              </a:spcBef>
            </a:pPr>
            <a:r>
              <a:rPr lang="en-US" sz="2000" dirty="0"/>
              <a:t>Sub r1,r1,1</a:t>
            </a:r>
          </a:p>
          <a:p>
            <a:pPr marL="658368" lvl="2" indent="0">
              <a:spcBef>
                <a:spcPts val="0"/>
              </a:spcBef>
              <a:buNone/>
            </a:pPr>
            <a:r>
              <a:rPr lang="en-US" sz="2000" dirty="0"/>
              <a:t>Add r2, </a:t>
            </a:r>
            <a:r>
              <a:rPr lang="en-US" sz="2000" dirty="0">
                <a:solidFill>
                  <a:srgbClr val="FF0000"/>
                </a:solidFill>
              </a:rPr>
              <a:t>r2</a:t>
            </a:r>
            <a:r>
              <a:rPr lang="en-US" sz="2000" dirty="0"/>
              <a:t>, #1</a:t>
            </a:r>
          </a:p>
          <a:p>
            <a:pPr marL="658368" lvl="2" indent="0">
              <a:spcBef>
                <a:spcPts val="0"/>
              </a:spcBef>
              <a:buNone/>
            </a:pPr>
            <a:r>
              <a:rPr lang="en-US" sz="2000" dirty="0"/>
              <a:t>St r2, 100(r1)</a:t>
            </a:r>
          </a:p>
          <a:p>
            <a:pPr marL="658368" lvl="2" indent="0">
              <a:spcBef>
                <a:spcPts val="0"/>
              </a:spcBef>
              <a:buNone/>
            </a:pPr>
            <a:r>
              <a:rPr lang="en-US" sz="2000" dirty="0"/>
              <a:t>Add r2, </a:t>
            </a:r>
            <a:r>
              <a:rPr lang="en-US" sz="2000" dirty="0">
                <a:solidFill>
                  <a:srgbClr val="FF0000"/>
                </a:solidFill>
              </a:rPr>
              <a:t>r200</a:t>
            </a:r>
            <a:r>
              <a:rPr lang="en-US" sz="2000" dirty="0"/>
              <a:t>, #1</a:t>
            </a:r>
          </a:p>
          <a:p>
            <a:pPr marL="658368" lvl="2" indent="0">
              <a:spcBef>
                <a:spcPts val="0"/>
              </a:spcBef>
              <a:buNone/>
            </a:pPr>
            <a:r>
              <a:rPr lang="en-US" sz="2000" dirty="0"/>
              <a:t>St </a:t>
            </a:r>
            <a:r>
              <a:rPr lang="en-US" sz="2000" dirty="0">
                <a:solidFill>
                  <a:srgbClr val="FF0000"/>
                </a:solidFill>
              </a:rPr>
              <a:t>r200</a:t>
            </a:r>
            <a:r>
              <a:rPr lang="en-US" sz="2000" dirty="0"/>
              <a:t>, 100(r1)</a:t>
            </a:r>
          </a:p>
          <a:p>
            <a:pPr marL="658368" lvl="2" indent="0">
              <a:spcBef>
                <a:spcPts val="0"/>
              </a:spcBef>
              <a:buNone/>
            </a:pPr>
            <a:r>
              <a:rPr lang="en-US" sz="2000" dirty="0"/>
              <a:t>JNZ r1, loop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810000" y="3276600"/>
            <a:ext cx="1219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0" y="2905035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Still not done much? But remember our dataflow machine.</a:t>
            </a:r>
          </a:p>
        </p:txBody>
      </p:sp>
    </p:spTree>
    <p:extLst>
      <p:ext uri="{BB962C8B-B14F-4D97-AF65-F5344CB8AC3E}">
        <p14:creationId xmlns:p14="http://schemas.microsoft.com/office/powerpoint/2010/main" val="180119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animBg="1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Problems with compiler-based unrolling:</a:t>
            </a:r>
          </a:p>
          <a:p>
            <a:pPr lvl="1">
              <a:spcBef>
                <a:spcPts val="0"/>
              </a:spcBef>
            </a:pPr>
            <a:r>
              <a:rPr lang="en-US" dirty="0"/>
              <a:t>Takes a lots of extra memory for the instructions.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compiler does not know if an instruction will hit in the L1 or not</a:t>
            </a:r>
          </a:p>
          <a:p>
            <a:pPr>
              <a:spcBef>
                <a:spcPts val="0"/>
              </a:spcBef>
            </a:pPr>
            <a:r>
              <a:rPr lang="en-US" dirty="0"/>
              <a:t>Smart hardware (which HW #5 will steer you towards) can rename registers automatically</a:t>
            </a:r>
          </a:p>
          <a:p>
            <a:pPr>
              <a:spcBef>
                <a:spcPts val="0"/>
              </a:spcBef>
            </a:pPr>
            <a:r>
              <a:rPr lang="en-US" dirty="0"/>
              <a:t>Given this, </a:t>
            </a:r>
            <a:r>
              <a:rPr lang="en-US" dirty="0" err="1"/>
              <a:t>Tomusulo</a:t>
            </a:r>
            <a:r>
              <a:rPr lang="en-US" dirty="0"/>
              <a:t> will automatically and dynamically unroll the loop as much as needed…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Amazing but true.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1018682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renaming and unrolling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our </a:t>
            </a:r>
            <a:r>
              <a:rPr lang="en-US" dirty="0" err="1"/>
              <a:t>Tomusulo</a:t>
            </a:r>
            <a:r>
              <a:rPr lang="en-US" dirty="0"/>
              <a:t> algorithm, and assume:</a:t>
            </a:r>
          </a:p>
          <a:p>
            <a:pPr lvl="1"/>
            <a:r>
              <a:rPr lang="en-US" dirty="0"/>
              <a:t>Renaming happens automatically via hardware.</a:t>
            </a:r>
          </a:p>
          <a:p>
            <a:pPr lvl="1"/>
            <a:r>
              <a:rPr lang="en-US" dirty="0"/>
              <a:t>We have plenty of reservation stations.</a:t>
            </a:r>
          </a:p>
          <a:p>
            <a:pPr lvl="1"/>
            <a:r>
              <a:rPr lang="en-US" dirty="0"/>
              <a:t>We can fetch a new instruction every cycle: i.e., branches are predicted correctly, and our </a:t>
            </a:r>
            <a:r>
              <a:rPr lang="en-US" dirty="0" err="1"/>
              <a:t>ICache</a:t>
            </a:r>
            <a:r>
              <a:rPr lang="en-US" dirty="0"/>
              <a:t> always hits.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2111614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Renaming has done everything we want, with one exception: namely, precise exceptions.</a:t>
            </a:r>
          </a:p>
          <a:p>
            <a:pPr>
              <a:spcBef>
                <a:spcPts val="0"/>
              </a:spcBef>
            </a:pPr>
            <a:r>
              <a:rPr lang="en-US" dirty="0"/>
              <a:t>With enough effort, we can make renaming also deal with precise exceptions… but first, let’s discuss a somewhat-easier way.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8350215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where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execute instructions without unneeded stalls. </a:t>
            </a:r>
          </a:p>
          <a:p>
            <a:r>
              <a:rPr lang="en-US" dirty="0"/>
              <a:t>But we have problems, resulting from: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instructions writing the RF out of order,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before an earlier instruction takes an exception.</a:t>
            </a:r>
          </a:p>
          <a:p>
            <a:r>
              <a:rPr lang="en-US" dirty="0"/>
              <a:t>How can we fix this?</a:t>
            </a:r>
          </a:p>
          <a:p>
            <a:r>
              <a:rPr lang="en-US" dirty="0"/>
              <a:t>The key is to never update architectural state until: all earlier instructions </a:t>
            </a:r>
            <a:r>
              <a:rPr lang="en-US"/>
              <a:t>are “really</a:t>
            </a:r>
            <a:r>
              <a:rPr lang="en-US" dirty="0"/>
              <a:t>, </a:t>
            </a:r>
            <a:r>
              <a:rPr lang="en-US"/>
              <a:t>truly finished”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We know that earlier branch directions are correct 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 exceptions in earlier instructions are dealt with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 earlier instructions have updated their arch. state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73999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F6, 34(R2)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62038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F2, 45(R3)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335774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 F0, F2,F4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051161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SUBD F8, F6,F2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476654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DIVD F10, F0,F6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4819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ADDD F6, F8,F2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371600" y="3082052"/>
            <a:ext cx="838200" cy="3469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71600" y="3082052"/>
            <a:ext cx="1219200" cy="10327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371600" y="2315587"/>
            <a:ext cx="838200" cy="17992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47800" y="2286000"/>
            <a:ext cx="1295400" cy="2590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71600" y="3082052"/>
            <a:ext cx="1219200" cy="24805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752600" y="4512826"/>
            <a:ext cx="533400" cy="9691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" y="2363434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F6, 34(R2)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307" y="3440483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F2, 45(R3)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17520" y="44913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 F0, F2,F4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17520" y="402967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SUBD F8, F6,F2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17520" y="244374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DIVD F10, F0,F6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6800" y="336457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ADDD F6, F8,F2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09800" y="3671315"/>
            <a:ext cx="807720" cy="4597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1" idx="1"/>
          </p:cNvCxnSpPr>
          <p:nvPr/>
        </p:nvCxnSpPr>
        <p:spPr>
          <a:xfrm>
            <a:off x="2339340" y="3760795"/>
            <a:ext cx="678180" cy="9613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397493" y="3680483"/>
            <a:ext cx="2479307" cy="993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52700" y="2804818"/>
            <a:ext cx="2019300" cy="7720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4" idx="1"/>
          </p:cNvCxnSpPr>
          <p:nvPr/>
        </p:nvCxnSpPr>
        <p:spPr>
          <a:xfrm flipV="1">
            <a:off x="2484120" y="2674579"/>
            <a:ext cx="533400" cy="204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186413" y="3826243"/>
            <a:ext cx="322847" cy="34880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5334000" y="3828541"/>
            <a:ext cx="3941022" cy="249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The DIVD is supposed to execute next to last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It will probably execute pretty early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There's a problem with that </a:t>
            </a:r>
            <a:r>
              <a:rPr lang="en-US" kern="0" dirty="0">
                <a:sym typeface="Wingdings" panose="05000000000000000000" pitchFamily="2" charset="2"/>
              </a:rPr>
              <a:t>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708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7" grpId="0"/>
      <p:bldP spid="19" grpId="0"/>
      <p:bldP spid="21" grpId="0"/>
      <p:bldP spid="23" grpId="0"/>
      <p:bldP spid="24" grpId="0"/>
      <p:bldP spid="2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Reorder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Definition: an instruction </a:t>
            </a:r>
            <a:r>
              <a:rPr lang="en-US" sz="2400" i="1" dirty="0"/>
              <a:t>commits</a:t>
            </a:r>
            <a:r>
              <a:rPr lang="en-US" sz="2400" dirty="0"/>
              <a:t> when we update architectural state with its results.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key is to execute out of order, but commit in order.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So we must somehow: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Even as we put instructions into multiple pipes in dataflow order, still remember which instruction came first in the program.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After an instruction finishes, save its results until it commits &amp; we can thus write the RF.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 </a:t>
            </a:r>
            <a:r>
              <a:rPr lang="en-US" sz="2400" i="1" dirty="0"/>
              <a:t>reorder</a:t>
            </a:r>
            <a:r>
              <a:rPr lang="en-US" sz="2400" dirty="0"/>
              <a:t> </a:t>
            </a:r>
            <a:r>
              <a:rPr lang="en-US" sz="2400" i="1" dirty="0"/>
              <a:t>buffer </a:t>
            </a:r>
            <a:r>
              <a:rPr lang="en-US" sz="2400" dirty="0"/>
              <a:t>(ROB) is the magic trick to do both of these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It’s really not magic, or even very hard.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8455908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The ROB is a FIFO.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An instruction will: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Enter the ROB when it gets fetched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Store its result in its ROB entry when the result is calculated (i.e., when it exits the appropriate pipe)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Leave the ROB when it commits. Then move its results to the RF.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When can it commit?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Its results must be in the ROB with it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 earlier instructions must be committed (i.e., it must be at the head of the FIFO).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FIFO is usually a circular buffer with head/tail pointers.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OK, let’s do our simple example yet again!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195014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2011718"/>
          </a:xfrm>
        </p:spPr>
        <p:txBody>
          <a:bodyPr/>
          <a:lstStyle/>
          <a:p>
            <a:r>
              <a:rPr lang="en-US" sz="2400" dirty="0"/>
              <a:t>Load issues. It also enters the ROB.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4" name="Freeform 211"/>
          <p:cNvSpPr>
            <a:spLocks/>
          </p:cNvSpPr>
          <p:nvPr/>
        </p:nvSpPr>
        <p:spPr bwMode="auto">
          <a:xfrm>
            <a:off x="7625032" y="4244180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3" name="Rectangle 214"/>
          <p:cNvSpPr>
            <a:spLocks noChangeArrowheads="1"/>
          </p:cNvSpPr>
          <p:nvPr/>
        </p:nvSpPr>
        <p:spPr bwMode="auto">
          <a:xfrm>
            <a:off x="7720282" y="4625673"/>
            <a:ext cx="37029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MUX</a:t>
            </a:r>
            <a:endParaRPr lang="en-US" altLang="en-US" sz="24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81631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7" idx="1"/>
          </p:cNvCxnSpPr>
          <p:nvPr/>
        </p:nvCxnSpPr>
        <p:spPr>
          <a:xfrm flipV="1">
            <a:off x="7494857" y="4963782"/>
            <a:ext cx="0" cy="59881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494857" y="4970462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494857" y="4467224"/>
            <a:ext cx="1301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494857" y="4033043"/>
            <a:ext cx="0" cy="4437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838200" y="4343400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36603"/>
              </p:ext>
            </p:extLst>
          </p:nvPr>
        </p:nvGraphicFramePr>
        <p:xfrm>
          <a:off x="371476" y="5152005"/>
          <a:ext cx="2209799" cy="74168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R3,10(R1)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7860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2011718"/>
          </a:xfrm>
        </p:spPr>
        <p:txBody>
          <a:bodyPr/>
          <a:lstStyle/>
          <a:p>
            <a:r>
              <a:rPr lang="en-US" sz="2400" dirty="0"/>
              <a:t>Add issues &amp; enters the ROB</a:t>
            </a:r>
          </a:p>
          <a:p>
            <a:r>
              <a:rPr lang="en-US" sz="2400" dirty="0"/>
              <a:t>Load moves to 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81631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838200" y="4343400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30773"/>
              </p:ext>
            </p:extLst>
          </p:nvPr>
        </p:nvGraphicFramePr>
        <p:xfrm>
          <a:off x="371476" y="5152005"/>
          <a:ext cx="2209799" cy="111252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R3,10(R1)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R4,R3,R5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706767" y="43213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5943600"/>
            <a:ext cx="1502568" cy="288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0.09757 -0.0057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8" y="-30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8" grpId="0"/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2011718"/>
          </a:xfrm>
        </p:spPr>
        <p:txBody>
          <a:bodyPr/>
          <a:lstStyle/>
          <a:p>
            <a:r>
              <a:rPr lang="en-US" sz="2400" dirty="0"/>
              <a:t>Sub issues &amp; enters the ROB</a:t>
            </a:r>
          </a:p>
          <a:p>
            <a:r>
              <a:rPr lang="en-US" sz="2400" dirty="0"/>
              <a:t>Add moves to ID</a:t>
            </a:r>
          </a:p>
          <a:p>
            <a:r>
              <a:rPr lang="en-US" sz="2400" dirty="0"/>
              <a:t>Load moves to reservation station with R1.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733350" y="4304900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9692"/>
              </p:ext>
            </p:extLst>
          </p:nvPr>
        </p:nvGraphicFramePr>
        <p:xfrm>
          <a:off x="371476" y="5152005"/>
          <a:ext cx="2209799" cy="148336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R3,10(R1)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R4,R3,R5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 R7,R8,R9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710404" y="43213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54842" y="4325723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Sub R7, R8,R9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038856" y="4846460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81000" y="6264525"/>
            <a:ext cx="1502568" cy="288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5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13767 0.0699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349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0.11025 -0.002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3" y="-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8" grpId="0"/>
      <p:bldP spid="79" grpId="0"/>
      <p:bldP spid="80" grpId="0" animBg="1"/>
      <p:bldP spid="8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2011718"/>
          </a:xfrm>
        </p:spPr>
        <p:txBody>
          <a:bodyPr/>
          <a:lstStyle/>
          <a:p>
            <a:r>
              <a:rPr lang="en-US" sz="2400" dirty="0"/>
              <a:t>Sub moves to ID</a:t>
            </a:r>
          </a:p>
          <a:p>
            <a:r>
              <a:rPr lang="en-US" sz="2400" dirty="0"/>
              <a:t>Add moves to reservation station with R5 but without R3.</a:t>
            </a:r>
          </a:p>
          <a:p>
            <a:r>
              <a:rPr lang="en-US" sz="2400" dirty="0"/>
              <a:t>Load moves to EX.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81631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990787" y="4787658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333459"/>
              </p:ext>
            </p:extLst>
          </p:nvPr>
        </p:nvGraphicFramePr>
        <p:xfrm>
          <a:off x="371476" y="5152005"/>
          <a:ext cx="2209799" cy="148336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R3,10(R1)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R4,R3,R5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 R7,R8,R9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1722340" y="4312920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58368" y="4325723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Sub R7, R8,R9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028533" y="3320746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35738" y="4844716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08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0.21406 0.040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94" y="201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13976 -0.153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-766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0.11632 -0.001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-9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8" grpId="0"/>
      <p:bldP spid="79" grpId="0"/>
      <p:bldP spid="80" grpId="0" animBg="1"/>
      <p:bldP spid="8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2011718"/>
          </a:xfrm>
        </p:spPr>
        <p:txBody>
          <a:bodyPr/>
          <a:lstStyle/>
          <a:p>
            <a:r>
              <a:rPr lang="en-US" sz="2400" dirty="0"/>
              <a:t>Sub grabs R8,R9 and moves to a reservation station </a:t>
            </a:r>
          </a:p>
          <a:p>
            <a:r>
              <a:rPr lang="en-US" sz="2400" dirty="0"/>
              <a:t>Add is stuck waiting for R3.</a:t>
            </a:r>
          </a:p>
          <a:p>
            <a:r>
              <a:rPr lang="en-US" sz="2400" dirty="0"/>
              <a:t>Load moves to Mem and has an L1 miss.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81631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4953699" y="5061978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333459"/>
              </p:ext>
            </p:extLst>
          </p:nvPr>
        </p:nvGraphicFramePr>
        <p:xfrm>
          <a:off x="371476" y="5152005"/>
          <a:ext cx="2209799" cy="148336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R3,10(R1)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R4,R3,R5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 R7,R8,R9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2999232" y="32545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719292" y="4309122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Sub R7, R8,R9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029712" y="4002214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35738" y="4844716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4.81481E-6 L 0.12813 -0.038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-19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1.11111E-6 L 0.13941 -0.05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25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9" grpId="0"/>
      <p:bldP spid="8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2011718"/>
          </a:xfrm>
        </p:spPr>
        <p:txBody>
          <a:bodyPr/>
          <a:lstStyle/>
          <a:p>
            <a:r>
              <a:rPr lang="en-US" sz="2400" dirty="0"/>
              <a:t>Sub has both operands; it enters the </a:t>
            </a:r>
            <a:r>
              <a:rPr lang="en-US" sz="2400" dirty="0" err="1"/>
              <a:t>arith</a:t>
            </a:r>
            <a:r>
              <a:rPr lang="en-US" sz="2400" dirty="0"/>
              <a:t>. pipe</a:t>
            </a:r>
          </a:p>
          <a:p>
            <a:r>
              <a:rPr lang="en-US" sz="2400" dirty="0"/>
              <a:t>Add is still stuck waiting for R3.</a:t>
            </a:r>
          </a:p>
          <a:p>
            <a:r>
              <a:rPr lang="en-US" sz="2400" dirty="0"/>
              <a:t>Load waits in Mem for the L2 to return data.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81631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121083" y="4791456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333459"/>
              </p:ext>
            </p:extLst>
          </p:nvPr>
        </p:nvGraphicFramePr>
        <p:xfrm>
          <a:off x="371476" y="5152005"/>
          <a:ext cx="2209799" cy="148336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R3,10(R1)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R4,R3,R5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 R7,R8,R9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2999232" y="32545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991215" y="3958616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Sub R7, R8,R9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029712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35738" y="4844716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9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0.27848 -0.075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24" y="-379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2011718"/>
          </a:xfrm>
        </p:spPr>
        <p:txBody>
          <a:bodyPr/>
          <a:lstStyle/>
          <a:p>
            <a:r>
              <a:rPr lang="en-US" sz="2400" dirty="0"/>
              <a:t>Sub exits the pipe, but cannot commit until the add does; its result is saved in the ROB.</a:t>
            </a:r>
          </a:p>
          <a:p>
            <a:r>
              <a:rPr lang="en-US" sz="2400" dirty="0"/>
              <a:t>Load is still waiting for the L2; Add is waiting for the load.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81631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121083" y="4791456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562146"/>
              </p:ext>
            </p:extLst>
          </p:nvPr>
        </p:nvGraphicFramePr>
        <p:xfrm>
          <a:off x="371476" y="5152005"/>
          <a:ext cx="2209799" cy="148336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R3,10(R1)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R4,R3,R5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 R7,R8,R9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2999232" y="32545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541264" y="3438144"/>
            <a:ext cx="1325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Sub R7, R8,R9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029712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35738" y="4844716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8230" y="3889369"/>
            <a:ext cx="94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0x12</a:t>
            </a:r>
          </a:p>
        </p:txBody>
      </p:sp>
    </p:spTree>
    <p:extLst>
      <p:ext uri="{BB962C8B-B14F-4D97-AF65-F5344CB8AC3E}">
        <p14:creationId xmlns:p14="http://schemas.microsoft.com/office/powerpoint/2010/main" val="179647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0.2033 -0.0145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61285 0.3416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42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79" grpId="1"/>
      <p:bldP spid="7" grpId="0"/>
      <p:bldP spid="7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2011718"/>
          </a:xfrm>
        </p:spPr>
        <p:txBody>
          <a:bodyPr/>
          <a:lstStyle/>
          <a:p>
            <a:r>
              <a:rPr lang="en-US" sz="2400" dirty="0"/>
              <a:t>Sub is out of the pipe, but still in the ROB (R7 is not updated)</a:t>
            </a:r>
          </a:p>
          <a:p>
            <a:r>
              <a:rPr lang="en-US" sz="2400" dirty="0"/>
              <a:t>Load is still waiting for the L2; Add is waiting for the load.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81631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121083" y="4791456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12478"/>
              </p:ext>
            </p:extLst>
          </p:nvPr>
        </p:nvGraphicFramePr>
        <p:xfrm>
          <a:off x="371476" y="5152005"/>
          <a:ext cx="2209799" cy="148336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R3,10(R1)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R4,R3,R5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 R7,R8,R9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2999232" y="32545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029712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35738" y="4844716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8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67200"/>
            <a:ext cx="8534400" cy="1905000"/>
          </a:xfrm>
        </p:spPr>
        <p:txBody>
          <a:bodyPr/>
          <a:lstStyle/>
          <a:p>
            <a:r>
              <a:rPr lang="en-US" sz="2400" dirty="0"/>
              <a:t>What if R3 holds an illegal address? What's supposed to happen?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should take an exception, and later instructions do not happen.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the DIVD may have already finished, and written F10!</a:t>
            </a:r>
          </a:p>
          <a:p>
            <a:r>
              <a:rPr lang="en-US" sz="2400" dirty="0"/>
              <a:t>Speculative execution had the same problem; we had to undo things that already wrote the </a:t>
            </a:r>
            <a:r>
              <a:rPr lang="en-US" sz="2400" dirty="0" err="1"/>
              <a:t>regfile</a:t>
            </a:r>
            <a:r>
              <a:rPr lang="en-US" sz="2400" dirty="0"/>
              <a:t>, but shouldn't have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600" y="1905000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F6, 34(R2)</a:t>
            </a:r>
          </a:p>
          <a:p>
            <a:r>
              <a:rPr lang="en-US" dirty="0"/>
              <a:t>LD F2, 45(R3)</a:t>
            </a:r>
          </a:p>
          <a:p>
            <a:r>
              <a:rPr lang="en-US" dirty="0"/>
              <a:t>MULT F0, F2,F4</a:t>
            </a:r>
          </a:p>
          <a:p>
            <a:r>
              <a:rPr lang="en-US" dirty="0"/>
              <a:t>SUBD F8, F6,F2</a:t>
            </a:r>
          </a:p>
          <a:p>
            <a:r>
              <a:rPr lang="en-US" dirty="0"/>
              <a:t>DIVD F10, F0,F6</a:t>
            </a:r>
          </a:p>
          <a:p>
            <a:r>
              <a:rPr lang="en-US" dirty="0"/>
              <a:t>ADDD F6, F8,F2</a:t>
            </a:r>
          </a:p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419600" y="19050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LD F6, 34(R2)</a:t>
            </a:r>
          </a:p>
          <a:p>
            <a:r>
              <a:rPr lang="en-US" dirty="0"/>
              <a:t>DIVD F10, F0,F6</a:t>
            </a:r>
          </a:p>
          <a:p>
            <a:r>
              <a:rPr lang="en-US" dirty="0"/>
              <a:t>LD F2, 45(R3)</a:t>
            </a:r>
          </a:p>
          <a:p>
            <a:r>
              <a:rPr lang="en-US" dirty="0"/>
              <a:t>MULT F0, F2,F4</a:t>
            </a:r>
          </a:p>
          <a:p>
            <a:r>
              <a:rPr lang="en-US" dirty="0"/>
              <a:t>SUBD F8, F6,F2</a:t>
            </a:r>
          </a:p>
          <a:p>
            <a:r>
              <a:rPr lang="en-US" dirty="0"/>
              <a:t>ADDD F6, F8,F2</a:t>
            </a:r>
          </a:p>
        </p:txBody>
      </p:sp>
      <p:sp>
        <p:nvSpPr>
          <p:cNvPr id="5" name="Arrow: Right 4"/>
          <p:cNvSpPr/>
          <p:nvPr/>
        </p:nvSpPr>
        <p:spPr>
          <a:xfrm>
            <a:off x="3200400" y="2895600"/>
            <a:ext cx="1066800" cy="3810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1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2011718"/>
          </a:xfrm>
        </p:spPr>
        <p:txBody>
          <a:bodyPr/>
          <a:lstStyle/>
          <a:p>
            <a:r>
              <a:rPr lang="en-US" sz="2400" dirty="0"/>
              <a:t>L2 returns data. Load finishes, forwards its data to the ADD, and updates the ROB.</a:t>
            </a:r>
          </a:p>
          <a:p>
            <a:r>
              <a:rPr lang="en-US" sz="2400" dirty="0"/>
              <a:t>The Add enters the arithmetic pipe.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81631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121083" y="4791456"/>
            <a:ext cx="131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Ld</a:t>
            </a:r>
            <a:r>
              <a:rPr lang="en-US" sz="2000" dirty="0"/>
              <a:t> R3, 10(R1)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12478"/>
              </p:ext>
            </p:extLst>
          </p:nvPr>
        </p:nvGraphicFramePr>
        <p:xfrm>
          <a:off x="371476" y="5152005"/>
          <a:ext cx="2209799" cy="148336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R3,10(R1)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R4,R3,R5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 R7,R8,R9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2999232" y="32545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029712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35738" y="4844716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897362" y="5562600"/>
            <a:ext cx="94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0x34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029423" y="3320409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00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0.15139 0.0636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9" y="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65677 -0.0162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4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0.28663 0.0222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3" y="111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4" grpId="1"/>
      <p:bldP spid="78" grpId="0"/>
      <p:bldP spid="79" grpId="0"/>
      <p:bldP spid="79" grpId="1"/>
      <p:bldP spid="9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2011718"/>
          </a:xfrm>
        </p:spPr>
        <p:txBody>
          <a:bodyPr/>
          <a:lstStyle/>
          <a:p>
            <a:r>
              <a:rPr lang="en-US" sz="2400" dirty="0"/>
              <a:t>The load is at the top of the ROB &amp; has data. It commits.</a:t>
            </a:r>
          </a:p>
          <a:p>
            <a:r>
              <a:rPr lang="en-US" sz="2400" dirty="0"/>
              <a:t>The Add exits the pipe and puts its result into the ROB.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81631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12478"/>
              </p:ext>
            </p:extLst>
          </p:nvPr>
        </p:nvGraphicFramePr>
        <p:xfrm>
          <a:off x="371476" y="5152005"/>
          <a:ext cx="2209799" cy="148336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Load R3,10(R1)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R4,R3,R5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 R7,R8,R9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5617684" y="3406914"/>
            <a:ext cx="134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R4, R3,R5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029712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35738" y="4844716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901946" y="5467290"/>
            <a:ext cx="94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0x34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029423" y="3320409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790206" y="3392076"/>
            <a:ext cx="94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0x56</a:t>
            </a:r>
          </a:p>
        </p:txBody>
      </p:sp>
      <p:sp>
        <p:nvSpPr>
          <p:cNvPr id="7" name="Rectangle 6"/>
          <p:cNvSpPr/>
          <p:nvPr/>
        </p:nvSpPr>
        <p:spPr>
          <a:xfrm>
            <a:off x="402432" y="5562599"/>
            <a:ext cx="1502568" cy="304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9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6823 -0.0708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5" y="-354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0.21441 0.0356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2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-0.64219 0.355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18" y="177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8" grpId="1"/>
      <p:bldP spid="79" grpId="0"/>
      <p:bldP spid="89" grpId="0"/>
      <p:bldP spid="89" grpId="1"/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2011718"/>
          </a:xfrm>
        </p:spPr>
        <p:txBody>
          <a:bodyPr/>
          <a:lstStyle/>
          <a:p>
            <a:r>
              <a:rPr lang="en-US" sz="2400" dirty="0"/>
              <a:t>The Add is at the top of the ROB &amp; has data. It commits.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81631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690392"/>
              </p:ext>
            </p:extLst>
          </p:nvPr>
        </p:nvGraphicFramePr>
        <p:xfrm>
          <a:off x="371476" y="5152005"/>
          <a:ext cx="2209799" cy="111252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R4,R3,R5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 R7,R8,R9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0x12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3029712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35738" y="4844716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9423" y="3320409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2432" y="5562599"/>
            <a:ext cx="1502568" cy="304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2304" y="5503318"/>
            <a:ext cx="94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0x56</a:t>
            </a:r>
          </a:p>
        </p:txBody>
      </p:sp>
    </p:spTree>
    <p:extLst>
      <p:ext uri="{BB962C8B-B14F-4D97-AF65-F5344CB8AC3E}">
        <p14:creationId xmlns:p14="http://schemas.microsoft.com/office/powerpoint/2010/main" val="352029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69167 -0.064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83" y="-324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4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example, with ROB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36" y="1686453"/>
            <a:ext cx="7776064" cy="1334139"/>
          </a:xfrm>
        </p:spPr>
        <p:txBody>
          <a:bodyPr/>
          <a:lstStyle/>
          <a:p>
            <a:r>
              <a:rPr lang="en-US" sz="2400" dirty="0"/>
              <a:t>Now (finally!) the Sub is at the top of the ROB, and so can  commit.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693" y="4863755"/>
            <a:ext cx="2652990" cy="12322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91332" y="3471862"/>
            <a:ext cx="2633662" cy="1150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>
            <a:off x="1197768" y="3968361"/>
            <a:ext cx="16824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340743" y="4035424"/>
            <a:ext cx="1154113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93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94"/>
          <p:cNvSpPr>
            <a:spLocks/>
          </p:cNvSpPr>
          <p:nvPr/>
        </p:nvSpPr>
        <p:spPr bwMode="auto">
          <a:xfrm>
            <a:off x="1595837" y="3484967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97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98"/>
          <p:cNvSpPr>
            <a:spLocks/>
          </p:cNvSpPr>
          <p:nvPr/>
        </p:nvSpPr>
        <p:spPr bwMode="auto">
          <a:xfrm>
            <a:off x="6583632" y="3552824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09"/>
          <p:cNvSpPr>
            <a:spLocks/>
          </p:cNvSpPr>
          <p:nvPr/>
        </p:nvSpPr>
        <p:spPr bwMode="auto">
          <a:xfrm>
            <a:off x="5808932" y="3548062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8" name="Rectangle 212"/>
          <p:cNvSpPr>
            <a:spLocks noChangeArrowheads="1"/>
          </p:cNvSpPr>
          <p:nvPr/>
        </p:nvSpPr>
        <p:spPr bwMode="auto">
          <a:xfrm>
            <a:off x="5988319" y="3940174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29" name="Rectangle 213"/>
          <p:cNvSpPr>
            <a:spLocks noChangeArrowheads="1"/>
          </p:cNvSpPr>
          <p:nvPr/>
        </p:nvSpPr>
        <p:spPr bwMode="auto">
          <a:xfrm>
            <a:off x="6101032" y="3940174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30" name="Rectangle 214"/>
          <p:cNvSpPr>
            <a:spLocks noChangeArrowheads="1"/>
          </p:cNvSpPr>
          <p:nvPr/>
        </p:nvSpPr>
        <p:spPr bwMode="auto">
          <a:xfrm>
            <a:off x="6197869" y="3940174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 dirty="0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w 165"/>
              <a:gd name="T9" fmla="*/ 305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  <a:lnTo>
                  <a:pt x="0" y="305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29657" y="5288815"/>
            <a:ext cx="261938" cy="484188"/>
          </a:xfrm>
          <a:custGeom>
            <a:avLst/>
            <a:gdLst>
              <a:gd name="T0" fmla="*/ 0 w 165"/>
              <a:gd name="T1" fmla="*/ 305 h 305"/>
              <a:gd name="T2" fmla="*/ 165 w 165"/>
              <a:gd name="T3" fmla="*/ 305 h 305"/>
              <a:gd name="T4" fmla="*/ 165 w 165"/>
              <a:gd name="T5" fmla="*/ 0 h 305"/>
              <a:gd name="T6" fmla="*/ 4 w 165"/>
              <a:gd name="T7" fmla="*/ 0 h 30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" h="305">
                <a:moveTo>
                  <a:pt x="0" y="305"/>
                </a:moveTo>
                <a:lnTo>
                  <a:pt x="165" y="305"/>
                </a:lnTo>
                <a:lnTo>
                  <a:pt x="165" y="0"/>
                </a:lnTo>
                <a:lnTo>
                  <a:pt x="4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293119" y="5288815"/>
            <a:ext cx="257175" cy="484188"/>
          </a:xfrm>
          <a:custGeom>
            <a:avLst/>
            <a:gdLst>
              <a:gd name="T0" fmla="*/ 158 w 162"/>
              <a:gd name="T1" fmla="*/ 0 h 305"/>
              <a:gd name="T2" fmla="*/ 0 w 162"/>
              <a:gd name="T3" fmla="*/ 0 h 305"/>
              <a:gd name="T4" fmla="*/ 0 w 162"/>
              <a:gd name="T5" fmla="*/ 305 h 305"/>
              <a:gd name="T6" fmla="*/ 162 w 162"/>
              <a:gd name="T7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305">
                <a:moveTo>
                  <a:pt x="158" y="0"/>
                </a:moveTo>
                <a:lnTo>
                  <a:pt x="0" y="0"/>
                </a:lnTo>
                <a:lnTo>
                  <a:pt x="0" y="305"/>
                </a:lnTo>
                <a:lnTo>
                  <a:pt x="162" y="30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407419" y="5434865"/>
            <a:ext cx="204788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en-US" sz="240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29657" y="5434865"/>
            <a:ext cx="225425" cy="222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endParaRPr lang="en-US" altLang="en-US" sz="240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5578744" y="5530115"/>
            <a:ext cx="769938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6786832" y="5562600"/>
            <a:ext cx="708025" cy="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4"/>
          <p:cNvSpPr>
            <a:spLocks/>
          </p:cNvSpPr>
          <p:nvPr/>
        </p:nvSpPr>
        <p:spPr bwMode="auto">
          <a:xfrm>
            <a:off x="6145482" y="5530115"/>
            <a:ext cx="903288" cy="363538"/>
          </a:xfrm>
          <a:custGeom>
            <a:avLst/>
            <a:gdLst>
              <a:gd name="T0" fmla="*/ 0 w 569"/>
              <a:gd name="T1" fmla="*/ 0 h 229"/>
              <a:gd name="T2" fmla="*/ 3 w 569"/>
              <a:gd name="T3" fmla="*/ 229 h 229"/>
              <a:gd name="T4" fmla="*/ 488 w 569"/>
              <a:gd name="T5" fmla="*/ 229 h 229"/>
              <a:gd name="T6" fmla="*/ 488 w 569"/>
              <a:gd name="T7" fmla="*/ 77 h 229"/>
              <a:gd name="T8" fmla="*/ 569 w 569"/>
              <a:gd name="T9" fmla="*/ 7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9" h="229">
                <a:moveTo>
                  <a:pt x="0" y="0"/>
                </a:moveTo>
                <a:lnTo>
                  <a:pt x="3" y="229"/>
                </a:lnTo>
                <a:lnTo>
                  <a:pt x="488" y="229"/>
                </a:lnTo>
                <a:lnTo>
                  <a:pt x="488" y="77"/>
                </a:lnTo>
                <a:lnTo>
                  <a:pt x="569" y="77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97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119 w 122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98"/>
          <p:cNvSpPr>
            <a:spLocks/>
          </p:cNvSpPr>
          <p:nvPr/>
        </p:nvSpPr>
        <p:spPr bwMode="auto">
          <a:xfrm>
            <a:off x="5827982" y="5047515"/>
            <a:ext cx="193675" cy="966788"/>
          </a:xfrm>
          <a:custGeom>
            <a:avLst/>
            <a:gdLst>
              <a:gd name="T0" fmla="*/ 119 w 122"/>
              <a:gd name="T1" fmla="*/ 609 h 609"/>
              <a:gd name="T2" fmla="*/ 122 w 122"/>
              <a:gd name="T3" fmla="*/ 0 h 609"/>
              <a:gd name="T4" fmla="*/ 0 w 122"/>
              <a:gd name="T5" fmla="*/ 0 h 609"/>
              <a:gd name="T6" fmla="*/ 0 w 122"/>
              <a:gd name="T7" fmla="*/ 609 h 609"/>
              <a:gd name="T8" fmla="*/ 122 w 122"/>
              <a:gd name="T9" fmla="*/ 609 h 609"/>
              <a:gd name="T10" fmla="*/ 122 w 122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" h="609">
                <a:moveTo>
                  <a:pt x="119" y="609"/>
                </a:moveTo>
                <a:lnTo>
                  <a:pt x="122" y="0"/>
                </a:lnTo>
                <a:lnTo>
                  <a:pt x="0" y="0"/>
                </a:lnTo>
                <a:lnTo>
                  <a:pt x="0" y="609"/>
                </a:lnTo>
                <a:lnTo>
                  <a:pt x="122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99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200"/>
          <p:cNvSpPr>
            <a:spLocks/>
          </p:cNvSpPr>
          <p:nvPr/>
        </p:nvSpPr>
        <p:spPr bwMode="auto">
          <a:xfrm>
            <a:off x="7048769" y="5047515"/>
            <a:ext cx="188913" cy="966788"/>
          </a:xfrm>
          <a:custGeom>
            <a:avLst/>
            <a:gdLst>
              <a:gd name="T0" fmla="*/ 119 w 119"/>
              <a:gd name="T1" fmla="*/ 609 h 609"/>
              <a:gd name="T2" fmla="*/ 119 w 119"/>
              <a:gd name="T3" fmla="*/ 0 h 609"/>
              <a:gd name="T4" fmla="*/ 0 w 119"/>
              <a:gd name="T5" fmla="*/ 0 h 609"/>
              <a:gd name="T6" fmla="*/ 0 w 119"/>
              <a:gd name="T7" fmla="*/ 609 h 609"/>
              <a:gd name="T8" fmla="*/ 119 w 119"/>
              <a:gd name="T9" fmla="*/ 609 h 609"/>
              <a:gd name="T10" fmla="*/ 119 w 119"/>
              <a:gd name="T11" fmla="*/ 609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" h="609">
                <a:moveTo>
                  <a:pt x="119" y="609"/>
                </a:moveTo>
                <a:lnTo>
                  <a:pt x="119" y="0"/>
                </a:lnTo>
                <a:lnTo>
                  <a:pt x="0" y="0"/>
                </a:lnTo>
                <a:lnTo>
                  <a:pt x="0" y="609"/>
                </a:lnTo>
                <a:lnTo>
                  <a:pt x="119" y="60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209"/>
          <p:cNvSpPr>
            <a:spLocks/>
          </p:cNvSpPr>
          <p:nvPr/>
        </p:nvSpPr>
        <p:spPr bwMode="auto">
          <a:xfrm>
            <a:off x="5053282" y="5042753"/>
            <a:ext cx="538163" cy="957263"/>
          </a:xfrm>
          <a:custGeom>
            <a:avLst/>
            <a:gdLst>
              <a:gd name="T0" fmla="*/ 0 w 339"/>
              <a:gd name="T1" fmla="*/ 0 h 603"/>
              <a:gd name="T2" fmla="*/ 3 w 339"/>
              <a:gd name="T3" fmla="*/ 244 h 603"/>
              <a:gd name="T4" fmla="*/ 80 w 339"/>
              <a:gd name="T5" fmla="*/ 301 h 603"/>
              <a:gd name="T6" fmla="*/ 3 w 339"/>
              <a:gd name="T7" fmla="*/ 359 h 603"/>
              <a:gd name="T8" fmla="*/ 3 w 339"/>
              <a:gd name="T9" fmla="*/ 603 h 603"/>
              <a:gd name="T10" fmla="*/ 339 w 339"/>
              <a:gd name="T11" fmla="*/ 423 h 603"/>
              <a:gd name="T12" fmla="*/ 339 w 339"/>
              <a:gd name="T13" fmla="*/ 189 h 603"/>
              <a:gd name="T14" fmla="*/ 3 w 339"/>
              <a:gd name="T15" fmla="*/ 0 h 603"/>
              <a:gd name="T16" fmla="*/ 3 w 339"/>
              <a:gd name="T17" fmla="*/ 0 h 603"/>
              <a:gd name="T18" fmla="*/ 0 w 339"/>
              <a:gd name="T19" fmla="*/ 0 h 6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45" name="Rectangle 212"/>
          <p:cNvSpPr>
            <a:spLocks noChangeArrowheads="1"/>
          </p:cNvSpPr>
          <p:nvPr/>
        </p:nvSpPr>
        <p:spPr bwMode="auto">
          <a:xfrm>
            <a:off x="5232669" y="5434865"/>
            <a:ext cx="1952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en-US" altLang="en-US" sz="2400"/>
          </a:p>
        </p:txBody>
      </p:sp>
      <p:sp>
        <p:nvSpPr>
          <p:cNvPr id="46" name="Rectangle 213"/>
          <p:cNvSpPr>
            <a:spLocks noChangeArrowheads="1"/>
          </p:cNvSpPr>
          <p:nvPr/>
        </p:nvSpPr>
        <p:spPr bwMode="auto">
          <a:xfrm>
            <a:off x="5345382" y="5434865"/>
            <a:ext cx="1746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endParaRPr lang="en-US" altLang="en-US" sz="2400"/>
          </a:p>
        </p:txBody>
      </p: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5442219" y="5434865"/>
            <a:ext cx="204788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endParaRPr lang="en-US" altLang="en-US" sz="24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590526" y="5681662"/>
            <a:ext cx="85407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06401" y="5334000"/>
            <a:ext cx="8382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93672" y="3914774"/>
            <a:ext cx="166690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50611" y="4157663"/>
            <a:ext cx="1709965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1"/>
          <p:cNvSpPr>
            <a:spLocks/>
          </p:cNvSpPr>
          <p:nvPr/>
        </p:nvSpPr>
        <p:spPr bwMode="auto">
          <a:xfrm>
            <a:off x="5053282" y="50339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8163194" y="4733924"/>
            <a:ext cx="3720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214"/>
          <p:cNvSpPr>
            <a:spLocks noChangeArrowheads="1"/>
          </p:cNvSpPr>
          <p:nvPr/>
        </p:nvSpPr>
        <p:spPr bwMode="auto">
          <a:xfrm>
            <a:off x="4711694" y="4863755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Ld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/St pipe</a:t>
            </a:r>
            <a:endParaRPr lang="en-US" altLang="en-US" sz="2400" dirty="0"/>
          </a:p>
        </p:txBody>
      </p:sp>
      <p:sp>
        <p:nvSpPr>
          <p:cNvPr id="70" name="Rectangle 214"/>
          <p:cNvSpPr>
            <a:spLocks noChangeArrowheads="1"/>
          </p:cNvSpPr>
          <p:nvPr/>
        </p:nvSpPr>
        <p:spPr bwMode="auto">
          <a:xfrm>
            <a:off x="4692225" y="3474468"/>
            <a:ext cx="75180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Arith</a:t>
            </a:r>
            <a:r>
              <a:rPr lang="en-US" altLang="en-US" sz="1300" dirty="0">
                <a:solidFill>
                  <a:srgbClr val="000000"/>
                </a:solidFill>
                <a:latin typeface="Arial" panose="020B0604020202020204" pitchFamily="34" charset="0"/>
              </a:rPr>
              <a:t>. pipe</a:t>
            </a:r>
            <a:endParaRPr lang="en-US" alt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3031219" y="3319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31219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95850" y="3694041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865892" y="3574495"/>
            <a:ext cx="0" cy="221670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193"/>
          <p:cNvSpPr>
            <a:spLocks/>
          </p:cNvSpPr>
          <p:nvPr/>
        </p:nvSpPr>
        <p:spPr bwMode="auto">
          <a:xfrm>
            <a:off x="2547937" y="3495674"/>
            <a:ext cx="195263" cy="966788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cxnSp>
        <p:nvCxnSpPr>
          <p:cNvPr id="83" name="Straight Connector 82"/>
          <p:cNvCxnSpPr>
            <a:endCxn id="73" idx="1"/>
          </p:cNvCxnSpPr>
          <p:nvPr/>
        </p:nvCxnSpPr>
        <p:spPr>
          <a:xfrm>
            <a:off x="2865892" y="3602831"/>
            <a:ext cx="16532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65892" y="5791200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865892" y="5095061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211"/>
          <p:cNvSpPr>
            <a:spLocks/>
          </p:cNvSpPr>
          <p:nvPr/>
        </p:nvSpPr>
        <p:spPr bwMode="auto">
          <a:xfrm>
            <a:off x="4361926" y="5029200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2880204" y="4290812"/>
            <a:ext cx="14854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15200" y="3700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/>
              <a:t>IM</a:t>
            </a:r>
          </a:p>
        </p:txBody>
      </p:sp>
      <p:sp>
        <p:nvSpPr>
          <p:cNvPr id="27" name="Freeform 211"/>
          <p:cNvSpPr>
            <a:spLocks/>
          </p:cNvSpPr>
          <p:nvPr/>
        </p:nvSpPr>
        <p:spPr bwMode="auto">
          <a:xfrm>
            <a:off x="5808932" y="3548062"/>
            <a:ext cx="538162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290560" y="4462462"/>
            <a:ext cx="548640" cy="54864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800" dirty="0" err="1"/>
              <a:t>Reg</a:t>
            </a:r>
            <a:endParaRPr lang="en-US" sz="1800" dirty="0"/>
          </a:p>
        </p:txBody>
      </p:sp>
      <p:cxnSp>
        <p:nvCxnSpPr>
          <p:cNvPr id="100" name="Straight Connector 99"/>
          <p:cNvCxnSpPr>
            <a:stCxn id="73" idx="3"/>
          </p:cNvCxnSpPr>
          <p:nvPr/>
        </p:nvCxnSpPr>
        <p:spPr>
          <a:xfrm>
            <a:off x="3902981" y="3602831"/>
            <a:ext cx="466501" cy="11055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86200" y="3733800"/>
            <a:ext cx="473075" cy="9864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95173" y="4313770"/>
            <a:ext cx="496121" cy="1379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886200" y="4169569"/>
            <a:ext cx="483282" cy="14420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86200" y="5094676"/>
            <a:ext cx="448400" cy="10676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86200" y="5225645"/>
            <a:ext cx="448400" cy="10553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895173" y="5811337"/>
            <a:ext cx="462515" cy="13226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886200" y="5691092"/>
            <a:ext cx="460830" cy="1145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31219" y="48434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031219" y="5529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reeform 211"/>
          <p:cNvSpPr>
            <a:spLocks/>
          </p:cNvSpPr>
          <p:nvPr/>
        </p:nvSpPr>
        <p:spPr bwMode="auto">
          <a:xfrm>
            <a:off x="4361926" y="3548062"/>
            <a:ext cx="232230" cy="957262"/>
          </a:xfrm>
          <a:custGeom>
            <a:avLst/>
            <a:gdLst>
              <a:gd name="T0" fmla="*/ 0 w 339"/>
              <a:gd name="T1" fmla="*/ 0 h 603"/>
              <a:gd name="T2" fmla="*/ 2147483646 w 339"/>
              <a:gd name="T3" fmla="*/ 2147483646 h 603"/>
              <a:gd name="T4" fmla="*/ 2147483646 w 339"/>
              <a:gd name="T5" fmla="*/ 2147483646 h 603"/>
              <a:gd name="T6" fmla="*/ 2147483646 w 339"/>
              <a:gd name="T7" fmla="*/ 2147483646 h 603"/>
              <a:gd name="T8" fmla="*/ 2147483646 w 339"/>
              <a:gd name="T9" fmla="*/ 2147483646 h 603"/>
              <a:gd name="T10" fmla="*/ 2147483646 w 339"/>
              <a:gd name="T11" fmla="*/ 2147483646 h 603"/>
              <a:gd name="T12" fmla="*/ 2147483646 w 339"/>
              <a:gd name="T13" fmla="*/ 2147483646 h 603"/>
              <a:gd name="T14" fmla="*/ 2147483646 w 339"/>
              <a:gd name="T15" fmla="*/ 0 h 603"/>
              <a:gd name="T16" fmla="*/ 2147483646 w 339"/>
              <a:gd name="T17" fmla="*/ 0 h 6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9" h="603">
                <a:moveTo>
                  <a:pt x="0" y="0"/>
                </a:moveTo>
                <a:lnTo>
                  <a:pt x="3" y="244"/>
                </a:lnTo>
                <a:lnTo>
                  <a:pt x="80" y="301"/>
                </a:lnTo>
                <a:lnTo>
                  <a:pt x="3" y="359"/>
                </a:lnTo>
                <a:lnTo>
                  <a:pt x="3" y="603"/>
                </a:lnTo>
                <a:lnTo>
                  <a:pt x="339" y="423"/>
                </a:lnTo>
                <a:lnTo>
                  <a:pt x="339" y="189"/>
                </a:lnTo>
                <a:lnTo>
                  <a:pt x="3" y="0"/>
                </a:lnTo>
              </a:path>
            </a:pathLst>
          </a:custGeom>
          <a:solidFill>
            <a:schemeClr val="bg1"/>
          </a:solidFill>
          <a:ln w="20638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09" name="Freeform 193"/>
          <p:cNvSpPr>
            <a:spLocks/>
          </p:cNvSpPr>
          <p:nvPr/>
        </p:nvSpPr>
        <p:spPr bwMode="auto">
          <a:xfrm>
            <a:off x="4038600" y="3352800"/>
            <a:ext cx="195263" cy="2651760"/>
          </a:xfrm>
          <a:custGeom>
            <a:avLst/>
            <a:gdLst>
              <a:gd name="T0" fmla="*/ 120 w 123"/>
              <a:gd name="T1" fmla="*/ 609 h 609"/>
              <a:gd name="T2" fmla="*/ 123 w 123"/>
              <a:gd name="T3" fmla="*/ 0 h 609"/>
              <a:gd name="T4" fmla="*/ 0 w 123"/>
              <a:gd name="T5" fmla="*/ 0 h 609"/>
              <a:gd name="T6" fmla="*/ 0 w 123"/>
              <a:gd name="T7" fmla="*/ 609 h 609"/>
              <a:gd name="T8" fmla="*/ 123 w 123"/>
              <a:gd name="T9" fmla="*/ 609 h 609"/>
              <a:gd name="T10" fmla="*/ 123 w 123"/>
              <a:gd name="T11" fmla="*/ 609 h 609"/>
              <a:gd name="T12" fmla="*/ 120 w 123"/>
              <a:gd name="T13" fmla="*/ 609 h 6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" h="609">
                <a:moveTo>
                  <a:pt x="120" y="609"/>
                </a:moveTo>
                <a:lnTo>
                  <a:pt x="123" y="0"/>
                </a:lnTo>
                <a:lnTo>
                  <a:pt x="0" y="0"/>
                </a:lnTo>
                <a:lnTo>
                  <a:pt x="0" y="609"/>
                </a:lnTo>
                <a:lnTo>
                  <a:pt x="123" y="609"/>
                </a:lnTo>
                <a:lnTo>
                  <a:pt x="120" y="609"/>
                </a:lnTo>
                <a:close/>
              </a:path>
            </a:pathLst>
          </a:custGeom>
          <a:solidFill>
            <a:srgbClr val="CCCCCC"/>
          </a:solidFill>
          <a:ln w="19050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4212"/>
              </p:ext>
            </p:extLst>
          </p:nvPr>
        </p:nvGraphicFramePr>
        <p:xfrm>
          <a:off x="371476" y="5152005"/>
          <a:ext cx="2209799" cy="74168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 FIFO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 R7,R8,R9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3029712" y="4005262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35738" y="4844716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9423" y="3320409"/>
            <a:ext cx="871762" cy="566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Res.St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2432" y="5562599"/>
            <a:ext cx="1502568" cy="304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2304" y="5503318"/>
            <a:ext cx="94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0x12</a:t>
            </a:r>
          </a:p>
        </p:txBody>
      </p:sp>
    </p:spTree>
    <p:extLst>
      <p:ext uri="{BB962C8B-B14F-4D97-AF65-F5344CB8AC3E}">
        <p14:creationId xmlns:p14="http://schemas.microsoft.com/office/powerpoint/2010/main" val="31237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69167 -0.064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83" y="-324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(mostly) </a:t>
            </a:r>
            <a:r>
              <a:rPr lang="en-US" dirty="0" err="1"/>
              <a:t>Tomusulo+ROB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When instructions are fetched, they enter the ROB (as well as entering the ID stage as usual), and then go to a reservation station to wait for operands.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there were no dependencies, then they will have their operands at this point.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Instructions enter their appropriate pipe (from a reservation station) as soon as their operands are available (but no sooner)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They run through the pipe and (almost) never stall.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When they exit the pipe, they forward results to any reservation stations that are waiting, and to the ROB.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They commit from the ROB in strict program order.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4469847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left in </a:t>
            </a:r>
            <a:r>
              <a:rPr lang="en-US" dirty="0" err="1"/>
              <a:t>Tomusulo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almost there, except:</a:t>
            </a:r>
          </a:p>
          <a:p>
            <a:pPr lvl="1"/>
            <a:r>
              <a:rPr lang="en-US" dirty="0"/>
              <a:t>We haven’t dealt with exceptions, or branch prediction.</a:t>
            </a:r>
          </a:p>
          <a:p>
            <a:pPr lvl="1"/>
            <a:r>
              <a:rPr lang="en-US" dirty="0"/>
              <a:t>There’s one more hazard left: hazards through memory.</a:t>
            </a:r>
          </a:p>
          <a:p>
            <a:r>
              <a:rPr lang="en-US" dirty="0"/>
              <a:t>But those are all easy, now that we’ve built the infrastructure.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04365663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Precise exceptions are easy.</a:t>
            </a:r>
          </a:p>
          <a:p>
            <a:pPr lvl="1"/>
            <a:r>
              <a:rPr lang="en-US" dirty="0"/>
              <a:t>We’ve already ensured that instruction #n does not change architectural state until instruction #n-1 is really truly done.</a:t>
            </a:r>
          </a:p>
          <a:p>
            <a:pPr lvl="1"/>
            <a:r>
              <a:rPr lang="en-US" dirty="0"/>
              <a:t>We’ve already talked about not letting an instruction signal an exception until the WB stage</a:t>
            </a:r>
          </a:p>
          <a:p>
            <a:pPr lvl="1"/>
            <a:r>
              <a:rPr lang="en-US" dirty="0"/>
              <a:t>Those two guarantee precise exceptions.</a:t>
            </a:r>
          </a:p>
          <a:p>
            <a:r>
              <a:rPr lang="en-US" dirty="0"/>
              <a:t>All that’s left: flush the ROB and all reservation stations after an exception, and then restart the PC afterwards.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7474282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 prediction is easy too.</a:t>
            </a:r>
          </a:p>
          <a:p>
            <a:pPr marL="342900" lvl="1" indent="-342900">
              <a:buFontTx/>
              <a:buChar char="•"/>
            </a:pPr>
            <a:r>
              <a:rPr lang="en-US" sz="2800" dirty="0"/>
              <a:t>No instruction can commit until we know it should really execute.</a:t>
            </a:r>
          </a:p>
          <a:p>
            <a:pPr lvl="1"/>
            <a:r>
              <a:rPr lang="en-US" dirty="0"/>
              <a:t>all earlier branch predictions are guaranteed to be correct.</a:t>
            </a:r>
          </a:p>
          <a:p>
            <a:r>
              <a:rPr lang="en-US" dirty="0"/>
              <a:t>The details:</a:t>
            </a:r>
          </a:p>
          <a:p>
            <a:pPr lvl="1"/>
            <a:r>
              <a:rPr lang="en-US" dirty="0"/>
              <a:t>Do branch prediction and branch-target buffer as usual.</a:t>
            </a:r>
          </a:p>
          <a:p>
            <a:pPr lvl="1"/>
            <a:r>
              <a:rPr lang="en-US" dirty="0"/>
              <a:t>After any </a:t>
            </a:r>
            <a:r>
              <a:rPr lang="en-US" dirty="0" err="1"/>
              <a:t>mispredict</a:t>
            </a:r>
            <a:r>
              <a:rPr lang="en-US" dirty="0"/>
              <a:t>, flush the ROB of all instructions after the </a:t>
            </a:r>
            <a:r>
              <a:rPr lang="en-US" dirty="0" err="1"/>
              <a:t>mispredicted</a:t>
            </a:r>
            <a:r>
              <a:rPr lang="en-US" dirty="0"/>
              <a:t> branch</a:t>
            </a:r>
          </a:p>
          <a:p>
            <a:pPr lvl="1"/>
            <a:r>
              <a:rPr lang="en-US" dirty="0"/>
              <a:t>Restart the PC with the correct branch target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9138420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Loads and stores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Consider the following code: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2400" dirty="0"/>
              <a:t>DIVD F3,F1,F2	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2400" dirty="0"/>
              <a:t>ST F3, 0(R1)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sz="2400" dirty="0"/>
              <a:t>LD F10, 0(R1)</a:t>
            </a:r>
          </a:p>
          <a:p>
            <a:pPr>
              <a:spcBef>
                <a:spcPts val="0"/>
              </a:spcBef>
            </a:pPr>
            <a:r>
              <a:rPr lang="en-US" dirty="0"/>
              <a:t>Problem: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divide is slow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store depends on the divide (via R3), so it waits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load happens right away – before the store.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load the wrong value!</a:t>
            </a:r>
          </a:p>
          <a:p>
            <a:pPr>
              <a:spcBef>
                <a:spcPts val="0"/>
              </a:spcBef>
            </a:pPr>
            <a:r>
              <a:rPr lang="en-US" dirty="0"/>
              <a:t>Is this a new kind of dependency that we’ve ignored?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5159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Loads and stores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Is R1 the dependency?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DIVD F3,F1,F2	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ST F3, 0(R1)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LD F10, 0(R1)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Well, perhaps, but that’s not quite it. Consider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DIVD F3,F1,F2	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ST F3, 0(R1)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LD F10, 10(R1)</a:t>
            </a:r>
          </a:p>
          <a:p>
            <a:pPr marL="400050">
              <a:spcBef>
                <a:spcPts val="0"/>
              </a:spcBef>
            </a:pPr>
            <a:r>
              <a:rPr lang="en-US" dirty="0"/>
              <a:t>And consider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DIVD F3,F1,F2	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ST F3, 0(R1)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LD F10, 0(R10)</a:t>
            </a:r>
          </a:p>
          <a:p>
            <a:pPr>
              <a:spcBef>
                <a:spcPts val="0"/>
              </a:spcBef>
            </a:pPr>
            <a:r>
              <a:rPr lang="en-US" dirty="0"/>
              <a:t>Actually, the dependency is the </a:t>
            </a:r>
            <a:r>
              <a:rPr lang="en-US" i="1" dirty="0"/>
              <a:t>address</a:t>
            </a:r>
            <a:r>
              <a:rPr lang="en-US" dirty="0"/>
              <a:t>.</a:t>
            </a:r>
          </a:p>
          <a:p>
            <a:pPr marL="400050">
              <a:spcBef>
                <a:spcPts val="0"/>
              </a:spcBef>
            </a:pPr>
            <a:endParaRPr lang="en-US" sz="3200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Circular Arrow 4"/>
          <p:cNvSpPr/>
          <p:nvPr/>
        </p:nvSpPr>
        <p:spPr>
          <a:xfrm rot="4472909">
            <a:off x="2948242" y="2338642"/>
            <a:ext cx="457200" cy="457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4290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problem, even though R1 looks the same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0" y="45720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big problem if R1==R10</a:t>
            </a:r>
          </a:p>
        </p:txBody>
      </p:sp>
    </p:spTree>
    <p:extLst>
      <p:ext uri="{BB962C8B-B14F-4D97-AF65-F5344CB8AC3E}">
        <p14:creationId xmlns:p14="http://schemas.microsoft.com/office/powerpoint/2010/main" val="102113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Reorder buffers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solution to both of these problems is a </a:t>
            </a:r>
            <a:r>
              <a:rPr lang="en-US" i="1" dirty="0"/>
              <a:t>reorder buffer</a:t>
            </a:r>
            <a:endParaRPr lang="en-US" dirty="0"/>
          </a:p>
          <a:p>
            <a:r>
              <a:rPr lang="en-US" dirty="0"/>
              <a:t>Essentially, any instruction that "finishes" actually stores its results in the reorder buffer – until we know for sure that the instruction was supposed to happen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Then it writes the register file for real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the register file is never written until we know it is supposed to be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16786112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more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Memory is architectural state, just like the RF</a:t>
            </a:r>
          </a:p>
          <a:p>
            <a:pPr lvl="1">
              <a:spcBef>
                <a:spcPts val="0"/>
              </a:spcBef>
            </a:pPr>
            <a:r>
              <a:rPr lang="en-US" dirty="0"/>
              <a:t>I.e., once you write it, it’s hard to undo.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it’s a way to pass values from one inst. to another.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put in similar interlocks as for registers.</a:t>
            </a:r>
          </a:p>
          <a:p>
            <a:pPr>
              <a:spcBef>
                <a:spcPts val="0"/>
              </a:spcBef>
            </a:pPr>
            <a:r>
              <a:rPr lang="en-US" dirty="0"/>
              <a:t>The new rules: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Stores do not actually happen (i.e., do not go to any cache) until they commit. So they happen in order.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Loads cannot leave their reservation station if there is a store with the same address ahead of them.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practice, after computing the effective address, stores are kept in the ROB and not in any reservation station or pipe.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57248028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unrolling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Observation #1: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With enough reservation stations, we will issue 1 new instruction from the ID stage into a reservation every single cycle. Why is this true?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assumed that we can fetch a new instruction every cycle.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With </a:t>
            </a:r>
            <a:r>
              <a:rPr lang="en-US" sz="2000" dirty="0" err="1"/>
              <a:t>Tomusulo</a:t>
            </a:r>
            <a:r>
              <a:rPr lang="en-US" sz="2000" dirty="0"/>
              <a:t>, new instructions do not stall at the ID stage waiting for operands; they just enter the reservations stations with as many operands are available.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Conclusion: we will keep running around the loop at full speed, putting more instructions into reservation stations.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03856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unrolling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 #2:</a:t>
            </a:r>
          </a:p>
          <a:p>
            <a:pPr lvl="1"/>
            <a:r>
              <a:rPr lang="en-US" dirty="0"/>
              <a:t>If instructions are stalled in a Reservation Station due to not having operands available, the number of RS in use will keep increasing.</a:t>
            </a:r>
          </a:p>
          <a:p>
            <a:pPr lvl="1"/>
            <a:r>
              <a:rPr lang="en-US" dirty="0"/>
              <a:t>And if &gt;1 instruction in an RS </a:t>
            </a:r>
            <a:r>
              <a:rPr lang="en-US" dirty="0" err="1"/>
              <a:t>unstalls</a:t>
            </a:r>
            <a:r>
              <a:rPr lang="en-US" dirty="0"/>
              <a:t> at the same time, the number of RS in use will decrease. Why?</a:t>
            </a:r>
          </a:p>
          <a:p>
            <a:pPr lvl="2"/>
            <a:r>
              <a:rPr lang="en-US" dirty="0"/>
              <a:t>Because we said that new instructions just keep coming into the Reservation stations…</a:t>
            </a:r>
          </a:p>
          <a:p>
            <a:pPr lvl="2"/>
            <a:r>
              <a:rPr lang="en-US" dirty="0"/>
              <a:t>And if rain steadily fills a bucket, then how fast you bail the water out will determine if the bucket gets fuller, emptier or stays the same.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40814518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unrolling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 #3:</a:t>
            </a:r>
          </a:p>
          <a:p>
            <a:pPr lvl="1"/>
            <a:r>
              <a:rPr lang="en-US" dirty="0"/>
              <a:t>The more times you unroll, the less stalls you will have on average. Why?</a:t>
            </a:r>
          </a:p>
          <a:p>
            <a:pPr lvl="1"/>
            <a:r>
              <a:rPr lang="en-US" dirty="0"/>
              <a:t>More unrolling means you can put more loads in a row before the first use of them. We already showed this.</a:t>
            </a:r>
          </a:p>
          <a:p>
            <a:r>
              <a:rPr lang="en-US" dirty="0"/>
              <a:t>So the system will at some point reach a steady state where you’ve unrolled enough times that the number of RS in use will be steady.</a:t>
            </a:r>
          </a:p>
          <a:p>
            <a:r>
              <a:rPr lang="en-US" dirty="0"/>
              <a:t>At that point, the # of RS in use will correspond to just the right number of loop </a:t>
            </a:r>
            <a:r>
              <a:rPr lang="en-US" dirty="0" err="1"/>
              <a:t>unrollings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3020337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far should we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transistors should we spend on OOO infrastructure?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Lots of reservation stations and a big ROB cost area and power, and don't do any computing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Instructions per cycle is hitting a wall; there's just not that much parallelism in most code (no matter how hard your OOO transistors try)</a:t>
            </a:r>
          </a:p>
          <a:p>
            <a:r>
              <a:rPr lang="en-US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OOO makes a really big difference in single-stream performance.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05222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3717433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ECEC 621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Mark Hempstead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Dynamic Scheduling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Scheduling tries to re-arrange instructions to improve performance</a:t>
            </a:r>
          </a:p>
          <a:p>
            <a:pPr eaLnBrk="1" hangingPunct="1"/>
            <a:r>
              <a:rPr lang="en-US" altLang="en-US"/>
              <a:t>Previously:</a:t>
            </a:r>
          </a:p>
          <a:p>
            <a:pPr lvl="1" eaLnBrk="1" hangingPunct="1"/>
            <a:r>
              <a:rPr lang="en-US" altLang="en-US"/>
              <a:t>We assume when the ID stage detects a hazard that cannot be hidden by bypassing/forwarding pipeline stalls</a:t>
            </a:r>
          </a:p>
          <a:p>
            <a:pPr lvl="1" eaLnBrk="1" hangingPunct="1"/>
            <a:r>
              <a:rPr lang="en-US" altLang="en-US"/>
              <a:t>AND, we assume the compiler tries to reduce this</a:t>
            </a:r>
          </a:p>
          <a:p>
            <a:pPr eaLnBrk="1" hangingPunct="1"/>
            <a:r>
              <a:rPr lang="en-US" altLang="en-US"/>
              <a:t>Now:</a:t>
            </a:r>
          </a:p>
          <a:p>
            <a:pPr lvl="1" eaLnBrk="1" hangingPunct="1"/>
            <a:r>
              <a:rPr lang="en-US" altLang="en-US"/>
              <a:t>Re-arrange instructions at runtime to reduce stalls</a:t>
            </a:r>
          </a:p>
          <a:p>
            <a:pPr lvl="1" eaLnBrk="1" hangingPunct="1"/>
            <a:r>
              <a:rPr lang="en-US" altLang="en-US"/>
              <a:t>Why hardware and not compiler?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9326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ECEC 621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Mark Hempstead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Goals of Scheduling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Goal of Static Scheduling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Compiler tries to avoids/reduce dependencies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Goal of Dynamic Scheduling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Hardware tries to avoid stalling when present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Why hardware and not compiler?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Code Portability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More information available dynamically (run-time)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ISA can limit registers ID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Speculation sometimes needs hardware to work well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Not everyone uses “gcc –O3”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9821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ECEC 621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Mark Hempstead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Dynamic Scheduling: Basic Idea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Example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DIVD	F0, F2, F4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ADDD	F10, F0, F8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SUBD	F12, F8, F14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Hazard detection during decode stalls whole pipeline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 reason to stall in these cases: Out-of-Order Execution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Reduces stalls, improved FU utilization, more parallel execution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To give the appearance of sequential execution: precise interrupts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First, we will study without this, then see how to add them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 rot="10800000" flipH="1">
            <a:off x="3810000" y="2286000"/>
            <a:ext cx="381000" cy="457200"/>
          </a:xfrm>
          <a:prstGeom prst="curvedLeftArrow">
            <a:avLst>
              <a:gd name="adj1" fmla="val 24000"/>
              <a:gd name="adj2" fmla="val 4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4267200" y="2286000"/>
            <a:ext cx="170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Dependency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2819400"/>
            <a:ext cx="168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Independent</a:t>
            </a:r>
          </a:p>
        </p:txBody>
      </p:sp>
      <p:sp>
        <p:nvSpPr>
          <p:cNvPr id="19464" name="AutoShape 7"/>
          <p:cNvSpPr>
            <a:spLocks noChangeArrowheads="1"/>
          </p:cNvSpPr>
          <p:nvPr/>
        </p:nvSpPr>
        <p:spPr bwMode="auto">
          <a:xfrm>
            <a:off x="4038600" y="2971800"/>
            <a:ext cx="4572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917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Loop: </a:t>
            </a:r>
            <a:r>
              <a:rPr lang="en-US" dirty="0" err="1"/>
              <a:t>Ld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, 100(r1)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Add r3, r3, </a:t>
            </a:r>
            <a:r>
              <a:rPr lang="en-US" dirty="0">
                <a:solidFill>
                  <a:srgbClr val="FF0000"/>
                </a:solidFill>
              </a:rPr>
              <a:t>r2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/>
              <a:t>Add r1,r1,#1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J loop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836342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have to know for out of order: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instructions actually execute as soon as their operands are ready, no matter what order that is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reordering on the fly takes a lot of silicon area, and takes even more power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lot of the area and power is due to needing a reorder buffer – which is really needed for speculative execution anyway</a:t>
            </a:r>
          </a:p>
          <a:p>
            <a:r>
              <a:rPr lang="en-US" dirty="0"/>
              <a:t>Not having out-of-order results in unacceptable single-stream performance</a:t>
            </a:r>
          </a:p>
          <a:p>
            <a:pPr lvl="1">
              <a:spcBef>
                <a:spcPts val="0"/>
              </a:spcBef>
            </a:pPr>
            <a:r>
              <a:rPr lang="en-US" dirty="0"/>
              <a:t>just as with speculative execution and branch prediction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84761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7341363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14907</TotalTime>
  <Words>6019</Words>
  <Application>Microsoft Office PowerPoint</Application>
  <PresentationFormat>On-screen Show (4:3)</PresentationFormat>
  <Paragraphs>1362</Paragraphs>
  <Slides>79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3" baseType="lpstr">
      <vt:lpstr>Arial</vt:lpstr>
      <vt:lpstr>Times New Roman</vt:lpstr>
      <vt:lpstr>Wingdings</vt:lpstr>
      <vt:lpstr>Default Design</vt:lpstr>
      <vt:lpstr>ECEC 621: High Performance Computer Architecture</vt:lpstr>
      <vt:lpstr>Out of order machines</vt:lpstr>
      <vt:lpstr>What is data flow</vt:lpstr>
      <vt:lpstr>Data flow</vt:lpstr>
      <vt:lpstr>Data flow</vt:lpstr>
      <vt:lpstr>Data flow</vt:lpstr>
      <vt:lpstr>Reorder buffers</vt:lpstr>
      <vt:lpstr>Takeaways</vt:lpstr>
      <vt:lpstr>BACKUP</vt:lpstr>
      <vt:lpstr>Administration</vt:lpstr>
      <vt:lpstr>Limits of pipelining</vt:lpstr>
      <vt:lpstr>Forwarding, Bypassing</vt:lpstr>
      <vt:lpstr>Long pipes = lots of stalls</vt:lpstr>
      <vt:lpstr>Load misses = even worse</vt:lpstr>
      <vt:lpstr>Not so easy to fix this</vt:lpstr>
      <vt:lpstr>Baby steps to fix it</vt:lpstr>
      <vt:lpstr>Multiple small pipes</vt:lpstr>
      <vt:lpstr>Multiple small pipes</vt:lpstr>
      <vt:lpstr>Multiple small pipes</vt:lpstr>
      <vt:lpstr>Multiple small pipes</vt:lpstr>
      <vt:lpstr>Multiple small pipes</vt:lpstr>
      <vt:lpstr>Unintended consequences</vt:lpstr>
      <vt:lpstr>Multiple small pipes</vt:lpstr>
      <vt:lpstr>Multiple small pipes</vt:lpstr>
      <vt:lpstr>Multiple small pipes</vt:lpstr>
      <vt:lpstr>Multiple small pipes</vt:lpstr>
      <vt:lpstr>We’ve fixed just one problem</vt:lpstr>
      <vt:lpstr>Next idea</vt:lpstr>
      <vt:lpstr>Next idea</vt:lpstr>
      <vt:lpstr>Next idea</vt:lpstr>
      <vt:lpstr>Next idea</vt:lpstr>
      <vt:lpstr>Next idea</vt:lpstr>
      <vt:lpstr>Next idea</vt:lpstr>
      <vt:lpstr>Next idea</vt:lpstr>
      <vt:lpstr>Next idea</vt:lpstr>
      <vt:lpstr>Next idea</vt:lpstr>
      <vt:lpstr>That’s (mostly) Tomusulo</vt:lpstr>
      <vt:lpstr>WAW &amp;WAR hazards</vt:lpstr>
      <vt:lpstr>WAW &amp;WAR hazards</vt:lpstr>
      <vt:lpstr>Register renaming</vt:lpstr>
      <vt:lpstr>Register renaming</vt:lpstr>
      <vt:lpstr>Register renaming</vt:lpstr>
      <vt:lpstr>Renaming and loops</vt:lpstr>
      <vt:lpstr>Unrolling</vt:lpstr>
      <vt:lpstr>Unrolling</vt:lpstr>
      <vt:lpstr>Renaming</vt:lpstr>
      <vt:lpstr>Hardware renaming and unrolling</vt:lpstr>
      <vt:lpstr>Renaming</vt:lpstr>
      <vt:lpstr>Summary of where we are</vt:lpstr>
      <vt:lpstr>Reorder buffer</vt:lpstr>
      <vt:lpstr>ROB details</vt:lpstr>
      <vt:lpstr>Same example, with ROB</vt:lpstr>
      <vt:lpstr>Same example, with ROB</vt:lpstr>
      <vt:lpstr>Same example, with ROB</vt:lpstr>
      <vt:lpstr>Same example, with ROB</vt:lpstr>
      <vt:lpstr>Same example, with ROB</vt:lpstr>
      <vt:lpstr>Same example, with ROB</vt:lpstr>
      <vt:lpstr>Same example, with ROB</vt:lpstr>
      <vt:lpstr>Same example, with ROB</vt:lpstr>
      <vt:lpstr>Same example, with ROB</vt:lpstr>
      <vt:lpstr>Same example, with ROB</vt:lpstr>
      <vt:lpstr>Same example, with ROB</vt:lpstr>
      <vt:lpstr>Same example, with ROB</vt:lpstr>
      <vt:lpstr>That’s (mostly) Tomusulo+ROB</vt:lpstr>
      <vt:lpstr>What’s left in Tomusulo?</vt:lpstr>
      <vt:lpstr>Exceptions</vt:lpstr>
      <vt:lpstr>Branch prediction</vt:lpstr>
      <vt:lpstr>Loads and stores</vt:lpstr>
      <vt:lpstr>Loads and stores</vt:lpstr>
      <vt:lpstr>We need more rules</vt:lpstr>
      <vt:lpstr>Dynamic unrolling</vt:lpstr>
      <vt:lpstr>Dynamic unrolling</vt:lpstr>
      <vt:lpstr>Dynamic unrolling</vt:lpstr>
      <vt:lpstr>How far should we go?</vt:lpstr>
      <vt:lpstr>Backup</vt:lpstr>
      <vt:lpstr>Dynamic Scheduling</vt:lpstr>
      <vt:lpstr>Goals of Scheduling</vt:lpstr>
      <vt:lpstr>Dynamic Scheduling: Basic Idea</vt:lpstr>
      <vt:lpstr>Loop unrolling example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141 Computer Architecture</dc:title>
  <dc:creator>David Brooks</dc:creator>
  <cp:lastModifiedBy>JoelG</cp:lastModifiedBy>
  <cp:revision>510</cp:revision>
  <cp:lastPrinted>2005-02-07T17:53:54Z</cp:lastPrinted>
  <dcterms:created xsi:type="dcterms:W3CDTF">2002-09-07T18:50:54Z</dcterms:created>
  <dcterms:modified xsi:type="dcterms:W3CDTF">2017-10-01T02:23:07Z</dcterms:modified>
</cp:coreProperties>
</file>