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8" r:id="rId2"/>
    <p:sldId id="647" r:id="rId3"/>
    <p:sldId id="650" r:id="rId4"/>
    <p:sldId id="651" r:id="rId5"/>
    <p:sldId id="648" r:id="rId6"/>
    <p:sldId id="652" r:id="rId7"/>
    <p:sldId id="643" r:id="rId8"/>
    <p:sldId id="653" r:id="rId9"/>
    <p:sldId id="654" r:id="rId1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D59A7217-B840-4F10-B831-9654E69C22F5}">
          <p14:sldIdLst>
            <p14:sldId id="328"/>
            <p14:sldId id="647"/>
            <p14:sldId id="650"/>
            <p14:sldId id="651"/>
            <p14:sldId id="648"/>
            <p14:sldId id="652"/>
            <p14:sldId id="643"/>
            <p14:sldId id="653"/>
            <p14:sldId id="6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13" autoAdjust="0"/>
    <p:restoredTop sz="94669" autoAdjust="0"/>
  </p:normalViewPr>
  <p:slideViewPr>
    <p:cSldViewPr>
      <p:cViewPr varScale="1">
        <p:scale>
          <a:sx n="75" d="100"/>
          <a:sy n="75" d="100"/>
        </p:scale>
        <p:origin x="90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51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5362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326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EE 193: Parallel Computing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133600"/>
            <a:ext cx="8382000" cy="3733800"/>
          </a:xfrm>
        </p:spPr>
        <p:txBody>
          <a:bodyPr/>
          <a:lstStyle/>
          <a:p>
            <a:pPr eaLnBrk="1" hangingPunct="1"/>
            <a:r>
              <a:rPr lang="en-US" altLang="en-US" dirty="0"/>
              <a:t>Fall 2017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Simultaneous Multithreading (SMT)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We've talked a lot about threads.</a:t>
            </a:r>
          </a:p>
          <a:p>
            <a:r>
              <a:rPr lang="en-US" dirty="0"/>
              <a:t>In a 16-core system, why would you want to have &gt;1 thread?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 you have &lt;16 threads, some of the cores will just be sitting around idle.</a:t>
            </a:r>
          </a:p>
          <a:p>
            <a:r>
              <a:rPr lang="en-US" dirty="0"/>
              <a:t>Why would you ever want more than 16 threads?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Perhaps you have 100 users on a 16-core machine, and the O/S rotates them around for fairness</a:t>
            </a:r>
          </a:p>
          <a:p>
            <a:pPr lvl="1">
              <a:spcBef>
                <a:spcPts val="0"/>
              </a:spcBef>
            </a:pPr>
            <a:r>
              <a:rPr lang="en-US" dirty="0"/>
              <a:t>Today we'll talk about another reason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10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pipelining and stalls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924800" cy="4419600"/>
          </a:xfrm>
        </p:spPr>
        <p:txBody>
          <a:bodyPr/>
          <a:lstStyle/>
          <a:p>
            <a:r>
              <a:rPr lang="en-US" dirty="0"/>
              <a:t>Consider a random assembly program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architecture says that instructions are executed in order.</a:t>
            </a:r>
          </a:p>
          <a:p>
            <a:pPr lvl="1"/>
            <a:r>
              <a:rPr lang="en-US" dirty="0"/>
              <a:t>The 2</a:t>
            </a:r>
            <a:r>
              <a:rPr lang="en-US" baseline="30000" dirty="0"/>
              <a:t>nd</a:t>
            </a:r>
            <a:r>
              <a:rPr lang="en-US" dirty="0"/>
              <a:t> instruction uses the r2 written by the first instruction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33700" y="2057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load </a:t>
            </a:r>
            <a:r>
              <a:rPr lang="en-US" dirty="0">
                <a:solidFill>
                  <a:srgbClr val="FF0000"/>
                </a:solidFill>
              </a:rPr>
              <a:t>r2</a:t>
            </a:r>
            <a:r>
              <a:rPr lang="en-US" dirty="0"/>
              <a:t>=mem[r1]</a:t>
            </a:r>
          </a:p>
          <a:p>
            <a:r>
              <a:rPr lang="en-US" dirty="0"/>
              <a:t>add r5=r3+</a:t>
            </a:r>
            <a:r>
              <a:rPr lang="en-US" dirty="0">
                <a:solidFill>
                  <a:srgbClr val="FF0000"/>
                </a:solidFill>
              </a:rPr>
              <a:t>r2</a:t>
            </a:r>
          </a:p>
          <a:p>
            <a:r>
              <a:rPr lang="en-US" dirty="0"/>
              <a:t>add r8=r6+r7</a:t>
            </a:r>
          </a:p>
        </p:txBody>
      </p:sp>
    </p:spTree>
    <p:extLst>
      <p:ext uri="{BB962C8B-B14F-4D97-AF65-F5344CB8AC3E}">
        <p14:creationId xmlns:p14="http://schemas.microsoft.com/office/powerpoint/2010/main" val="3990844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Pipelined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343400"/>
            <a:ext cx="7391400" cy="1927860"/>
          </a:xfrm>
        </p:spPr>
        <p:txBody>
          <a:bodyPr/>
          <a:lstStyle/>
          <a:p>
            <a:r>
              <a:rPr lang="en-US" sz="2400" dirty="0"/>
              <a:t>Pipelining cheats! It launches instructions before the previous ones finish.</a:t>
            </a:r>
          </a:p>
          <a:p>
            <a:r>
              <a:rPr lang="en-US" sz="2400" dirty="0"/>
              <a:t>Hazards occur when one computation uses the results of another – it exposes our sleight of hand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609600" y="1295400"/>
          <a:ext cx="77724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686">
                  <a:extLst>
                    <a:ext uri="{9D8B030D-6E8A-4147-A177-3AD203B41FA5}">
                      <a16:colId xmlns:a16="http://schemas.microsoft.com/office/drawing/2014/main" val="1630099366"/>
                    </a:ext>
                  </a:extLst>
                </a:gridCol>
                <a:gridCol w="795714">
                  <a:extLst>
                    <a:ext uri="{9D8B030D-6E8A-4147-A177-3AD203B41FA5}">
                      <a16:colId xmlns:a16="http://schemas.microsoft.com/office/drawing/2014/main" val="260518931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24712862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44158759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69707482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9246333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78338179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9760587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627638049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r>
                        <a:rPr lang="en-US" dirty="0"/>
                        <a:t>Instruction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  <a:r>
                        <a:rPr lang="en-US" baseline="0" dirty="0"/>
                        <a:t> 1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  <a:r>
                        <a:rPr lang="en-US" baseline="0" dirty="0"/>
                        <a:t> 3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8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301268918"/>
                  </a:ext>
                </a:extLst>
              </a:tr>
              <a:tr h="5226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load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r2=mem[r1]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read R1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execute nothing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access</a:t>
                      </a:r>
                      <a:r>
                        <a:rPr lang="en-US" baseline="0" dirty="0"/>
                        <a:t> cache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write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479768182"/>
                  </a:ext>
                </a:extLst>
              </a:tr>
              <a:tr h="339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 r5=r3+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r2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read r3,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</a:t>
                      </a:r>
                      <a:r>
                        <a:rPr lang="en-US" baseline="0" dirty="0"/>
                        <a:t> r3,r2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load/</a:t>
                      </a:r>
                      <a:r>
                        <a:rPr lang="en-US" dirty="0" err="1"/>
                        <a:t>st</a:t>
                      </a:r>
                      <a:r>
                        <a:rPr lang="en-US" dirty="0"/>
                        <a:t> nothing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write r5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10309744"/>
                  </a:ext>
                </a:extLst>
              </a:tr>
              <a:tr h="614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 r8=r6+r7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read r6,r7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 r6,r7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load/</a:t>
                      </a:r>
                      <a:r>
                        <a:rPr lang="en-US" dirty="0" err="1"/>
                        <a:t>st</a:t>
                      </a:r>
                      <a:r>
                        <a:rPr lang="en-US" dirty="0"/>
                        <a:t> nothing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write r8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4043014869"/>
                  </a:ext>
                </a:extLst>
              </a:tr>
              <a:tr h="583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store mem[r9]=r10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read r9,r10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execute nothing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store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write nothing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2936593294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>
            <a:off x="4495800" y="1981200"/>
            <a:ext cx="1447800" cy="6858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200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19600"/>
          </a:xfrm>
        </p:spPr>
        <p:txBody>
          <a:bodyPr/>
          <a:lstStyle/>
          <a:p>
            <a:r>
              <a:rPr lang="en-US" dirty="0"/>
              <a:t>Pipelining works best when instructions don't use results from just-previous instruction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instructions in a thread tend to be working together on a common mission; this isn't good</a:t>
            </a:r>
          </a:p>
          <a:p>
            <a:r>
              <a:rPr lang="en-US" dirty="0"/>
              <a:t>Each thread has its own register file, by definition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They only interact via shared memory or messages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One thread </a:t>
            </a:r>
            <a:r>
              <a:rPr lang="en-US" i="1" dirty="0"/>
              <a:t>cannot</a:t>
            </a:r>
            <a:r>
              <a:rPr lang="en-US" dirty="0"/>
              <a:t> read a register that another thread wrote</a:t>
            </a:r>
          </a:p>
          <a:p>
            <a:r>
              <a:rPr lang="en-US" dirty="0"/>
              <a:t>Idea: what if we have one core execute many threads? Does that sound at all clever or useful?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3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pipeline, on SMT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343400"/>
            <a:ext cx="7620000" cy="1927860"/>
          </a:xfrm>
        </p:spPr>
        <p:txBody>
          <a:bodyPr/>
          <a:lstStyle/>
          <a:p>
            <a:r>
              <a:rPr lang="en-US" sz="2000" dirty="0"/>
              <a:t>We still have our hazard (from loading r2 to the final add)</a:t>
            </a:r>
          </a:p>
          <a:p>
            <a:r>
              <a:rPr lang="en-US" sz="2000" dirty="0"/>
              <a:t>The intervening instructions are not hazards; even though they (coincidentally) use r2, each thread uses its own r2.</a:t>
            </a:r>
          </a:p>
          <a:p>
            <a:r>
              <a:rPr lang="en-US" sz="2000" dirty="0"/>
              <a:t>By the time thread 0 uses r2, r2 is in fact ready</a:t>
            </a:r>
          </a:p>
          <a:p>
            <a:r>
              <a:rPr lang="en-US" sz="2000" dirty="0"/>
              <a:t>No stalls needed </a:t>
            </a:r>
            <a:r>
              <a:rPr lang="en-US" sz="2000" dirty="0">
                <a:sym typeface="Wingdings" panose="05000000000000000000" pitchFamily="2" charset="2"/>
              </a:rPr>
              <a:t>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773944"/>
              </p:ext>
            </p:extLst>
          </p:nvPr>
        </p:nvGraphicFramePr>
        <p:xfrm>
          <a:off x="380999" y="1295400"/>
          <a:ext cx="8458201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1">
                  <a:extLst>
                    <a:ext uri="{9D8B030D-6E8A-4147-A177-3AD203B41FA5}">
                      <a16:colId xmlns:a16="http://schemas.microsoft.com/office/drawing/2014/main" val="163009936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3381823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60518931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24712862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44158759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697074827"/>
                    </a:ext>
                  </a:extLst>
                </a:gridCol>
                <a:gridCol w="779847">
                  <a:extLst>
                    <a:ext uri="{9D8B030D-6E8A-4147-A177-3AD203B41FA5}">
                      <a16:colId xmlns:a16="http://schemas.microsoft.com/office/drawing/2014/main" val="1924633300"/>
                    </a:ext>
                  </a:extLst>
                </a:gridCol>
                <a:gridCol w="744153">
                  <a:extLst>
                    <a:ext uri="{9D8B030D-6E8A-4147-A177-3AD203B41FA5}">
                      <a16:colId xmlns:a16="http://schemas.microsoft.com/office/drawing/2014/main" val="78338179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9760587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627638049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r>
                        <a:rPr lang="en-US" dirty="0"/>
                        <a:t>Instruction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Thread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  <a:r>
                        <a:rPr lang="en-US" baseline="0" dirty="0"/>
                        <a:t> 1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  <a:r>
                        <a:rPr lang="en-US" baseline="0" dirty="0"/>
                        <a:t> 3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8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301268918"/>
                  </a:ext>
                </a:extLst>
              </a:tr>
              <a:tr h="5226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load</a:t>
                      </a:r>
                      <a:r>
                        <a:rPr lang="en-US" baseline="0" dirty="0"/>
                        <a:t>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r2</a:t>
                      </a:r>
                      <a:r>
                        <a:rPr lang="en-US" dirty="0"/>
                        <a:t>=mem[r1]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read R1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execute nothing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access</a:t>
                      </a:r>
                      <a:r>
                        <a:rPr lang="en-US" baseline="0" dirty="0"/>
                        <a:t> cache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write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479768182"/>
                  </a:ext>
                </a:extLst>
              </a:tr>
              <a:tr h="339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add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r4=r2+r3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read r3,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</a:t>
                      </a:r>
                      <a:r>
                        <a:rPr lang="en-US" baseline="0" dirty="0"/>
                        <a:t> r3,r2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load/</a:t>
                      </a:r>
                      <a:r>
                        <a:rPr lang="en-US" dirty="0" err="1"/>
                        <a:t>st</a:t>
                      </a:r>
                      <a:r>
                        <a:rPr lang="en-US" dirty="0"/>
                        <a:t> nothing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write r5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10309744"/>
                  </a:ext>
                </a:extLst>
              </a:tr>
              <a:tr h="614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 r6=r2+r7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read r6,r7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 r6,r7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load/</a:t>
                      </a:r>
                      <a:r>
                        <a:rPr lang="en-US" dirty="0" err="1"/>
                        <a:t>st</a:t>
                      </a:r>
                      <a:r>
                        <a:rPr lang="en-US" dirty="0"/>
                        <a:t> nothing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write r8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4043014869"/>
                  </a:ext>
                </a:extLst>
              </a:tr>
              <a:tr h="583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 r5=r3+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r2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read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r2</a:t>
                      </a:r>
                      <a:r>
                        <a:rPr lang="en-US" dirty="0"/>
                        <a:t>,r3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execute nothing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store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write nothing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2936593294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>
            <a:off x="6172200" y="2057400"/>
            <a:ext cx="304800" cy="18288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173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SMT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4419600"/>
          </a:xfrm>
        </p:spPr>
        <p:txBody>
          <a:bodyPr/>
          <a:lstStyle/>
          <a:p>
            <a:r>
              <a:rPr lang="en-US" sz="2400" dirty="0"/>
              <a:t>SMT is great! Given enough threads, we rarely need to stall</a:t>
            </a:r>
          </a:p>
          <a:p>
            <a:r>
              <a:rPr lang="en-US" sz="2400" dirty="0"/>
              <a:t>Everyone does it nowadays (Intel calls it </a:t>
            </a:r>
            <a:r>
              <a:rPr lang="en-US" sz="2400" i="1" dirty="0"/>
              <a:t>hyperthreading)</a:t>
            </a:r>
          </a:p>
          <a:p>
            <a:r>
              <a:rPr lang="en-US" sz="2400" dirty="0"/>
              <a:t>How many threads should we use?</a:t>
            </a: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396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pipeline, on SMT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472940"/>
            <a:ext cx="7620000" cy="1927860"/>
          </a:xfrm>
        </p:spPr>
        <p:txBody>
          <a:bodyPr/>
          <a:lstStyle/>
          <a:p>
            <a:r>
              <a:rPr lang="en-US" sz="2000" dirty="0"/>
              <a:t>What if mem[r1]is not in the L1, but in the L2? It will take more cycles to get the data. But then the final add will have to wait </a:t>
            </a:r>
            <a:r>
              <a:rPr lang="en-US" sz="2000" dirty="0">
                <a:sym typeface="Wingdings" panose="05000000000000000000" pitchFamily="2" charset="2"/>
              </a:rPr>
              <a:t></a:t>
            </a:r>
            <a:endParaRPr lang="en-US" sz="2000" dirty="0"/>
          </a:p>
          <a:p>
            <a:r>
              <a:rPr lang="en-US" sz="2000" dirty="0"/>
              <a:t>Could we just stick an extra few instructions from other threads between the load and add, so we don't need the stall?</a:t>
            </a:r>
          </a:p>
          <a:p>
            <a:pPr lvl="1"/>
            <a:r>
              <a:rPr lang="en-US" sz="1600" dirty="0"/>
              <a:t>(Note we've drawn an OOO pipe, where the "add r4" can finish before the load)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938859"/>
              </p:ext>
            </p:extLst>
          </p:nvPr>
        </p:nvGraphicFramePr>
        <p:xfrm>
          <a:off x="380999" y="1295400"/>
          <a:ext cx="8458201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1">
                  <a:extLst>
                    <a:ext uri="{9D8B030D-6E8A-4147-A177-3AD203B41FA5}">
                      <a16:colId xmlns:a16="http://schemas.microsoft.com/office/drawing/2014/main" val="163009936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3381823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60518931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24712862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44158759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697074827"/>
                    </a:ext>
                  </a:extLst>
                </a:gridCol>
                <a:gridCol w="779847">
                  <a:extLst>
                    <a:ext uri="{9D8B030D-6E8A-4147-A177-3AD203B41FA5}">
                      <a16:colId xmlns:a16="http://schemas.microsoft.com/office/drawing/2014/main" val="1924633300"/>
                    </a:ext>
                  </a:extLst>
                </a:gridCol>
                <a:gridCol w="744153">
                  <a:extLst>
                    <a:ext uri="{9D8B030D-6E8A-4147-A177-3AD203B41FA5}">
                      <a16:colId xmlns:a16="http://schemas.microsoft.com/office/drawing/2014/main" val="78338179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9760587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627638049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r>
                        <a:rPr lang="en-US" dirty="0"/>
                        <a:t>Instruction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Thread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  <a:r>
                        <a:rPr lang="en-US" baseline="0" dirty="0"/>
                        <a:t> 1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  <a:r>
                        <a:rPr lang="en-US" baseline="0" dirty="0"/>
                        <a:t> 3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8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301268918"/>
                  </a:ext>
                </a:extLst>
              </a:tr>
              <a:tr h="5226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load</a:t>
                      </a:r>
                      <a:r>
                        <a:rPr lang="en-US" baseline="0" dirty="0"/>
                        <a:t>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r2</a:t>
                      </a:r>
                      <a:r>
                        <a:rPr lang="en-US" dirty="0"/>
                        <a:t>=mem[r1]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read R1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execute nothing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L1 miss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L1 miss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L1 miss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L1 miss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write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r2</a:t>
                      </a:r>
                    </a:p>
                    <a:p>
                      <a:pPr algn="ctr"/>
                      <a:endParaRPr lang="en-US" dirty="0"/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479768182"/>
                  </a:ext>
                </a:extLst>
              </a:tr>
              <a:tr h="339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add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r4=r2+r3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read r3,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</a:t>
                      </a:r>
                      <a:r>
                        <a:rPr lang="en-US" baseline="0" dirty="0"/>
                        <a:t> r3,r2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load/</a:t>
                      </a:r>
                      <a:r>
                        <a:rPr lang="en-US" dirty="0" err="1"/>
                        <a:t>st</a:t>
                      </a:r>
                      <a:r>
                        <a:rPr lang="en-US" dirty="0"/>
                        <a:t> nothing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write r5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10309744"/>
                  </a:ext>
                </a:extLst>
              </a:tr>
              <a:tr h="614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 r6=r2+r7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read r6,r7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 r6,r7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load/</a:t>
                      </a:r>
                      <a:r>
                        <a:rPr lang="en-US" dirty="0" err="1"/>
                        <a:t>st</a:t>
                      </a:r>
                      <a:r>
                        <a:rPr lang="en-US" dirty="0"/>
                        <a:t> nothing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write r8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4043014869"/>
                  </a:ext>
                </a:extLst>
              </a:tr>
              <a:tr h="583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 r5=r3+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r2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read r2,r3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execute nothing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store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write nothing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2936593294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>
            <a:off x="6172200" y="1981200"/>
            <a:ext cx="2514600" cy="19050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17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SMT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19600"/>
          </a:xfrm>
        </p:spPr>
        <p:txBody>
          <a:bodyPr/>
          <a:lstStyle/>
          <a:p>
            <a:r>
              <a:rPr lang="en-US" sz="2400" dirty="0"/>
              <a:t>Intel, AMD, ARM, etc., only use 2-way SMT. There must be a reason…</a:t>
            </a:r>
            <a:endParaRPr lang="en-US" sz="1800" dirty="0"/>
          </a:p>
          <a:p>
            <a:pPr lvl="1"/>
            <a:r>
              <a:rPr lang="en-US" sz="1800" dirty="0"/>
              <a:t>SMT is great because each thread uses its own </a:t>
            </a:r>
            <a:r>
              <a:rPr lang="en-US" sz="1800" dirty="0" err="1"/>
              <a:t>regfile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1800" dirty="0"/>
              <a:t>If we have 10-way SMT, how many </a:t>
            </a:r>
            <a:r>
              <a:rPr lang="en-US" sz="1800" dirty="0" err="1"/>
              <a:t>regfiles</a:t>
            </a:r>
            <a:r>
              <a:rPr lang="en-US" sz="1800" dirty="0"/>
              <a:t> will each core need?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So why don't we do 10-way SMT?</a:t>
            </a:r>
          </a:p>
          <a:p>
            <a:r>
              <a:rPr lang="en-US" sz="2400" dirty="0"/>
              <a:t>The mantra of memory: there's no place to fit lots of memory all situated on prime real estate.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Too much SMT → register files become slow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So we're stuck with 2-way SMT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SMT is perhaps a GPU's biggest trick. It's much more than 2-way. More on that later</a:t>
            </a:r>
          </a:p>
          <a:p>
            <a:r>
              <a:rPr lang="en-US" sz="2400" dirty="0"/>
              <a:t>In practice, we don't just alternate threads. We issue instructions from whichever thread isn't stalled.</a:t>
            </a: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08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35810</TotalTime>
  <Words>885</Words>
  <Application>Microsoft Office PowerPoint</Application>
  <PresentationFormat>On-screen Show (4:3)</PresentationFormat>
  <Paragraphs>177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Default Design</vt:lpstr>
      <vt:lpstr>EE 193: Parallel Computing</vt:lpstr>
      <vt:lpstr>Threads</vt:lpstr>
      <vt:lpstr>More pipelining and stalls</vt:lpstr>
      <vt:lpstr>Pipelined instructions</vt:lpstr>
      <vt:lpstr>Dependence</vt:lpstr>
      <vt:lpstr>Your pipeline, on SMT</vt:lpstr>
      <vt:lpstr>Problems with SMT</vt:lpstr>
      <vt:lpstr>Your pipeline, on SMT</vt:lpstr>
      <vt:lpstr>Problems with SMT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 621 High Performance Computer Architecture</dc:title>
  <dc:creator>Mark Hempstead</dc:creator>
  <cp:lastModifiedBy>JoelG</cp:lastModifiedBy>
  <cp:revision>887</cp:revision>
  <cp:lastPrinted>2005-02-07T17:53:54Z</cp:lastPrinted>
  <dcterms:created xsi:type="dcterms:W3CDTF">2002-09-07T18:50:54Z</dcterms:created>
  <dcterms:modified xsi:type="dcterms:W3CDTF">2017-10-03T23:55:12Z</dcterms:modified>
</cp:coreProperties>
</file>