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8" r:id="rId2"/>
    <p:sldId id="648" r:id="rId3"/>
    <p:sldId id="645" r:id="rId4"/>
    <p:sldId id="646" r:id="rId5"/>
    <p:sldId id="647" r:id="rId6"/>
    <p:sldId id="634" r:id="rId7"/>
    <p:sldId id="633" r:id="rId8"/>
    <p:sldId id="635" r:id="rId9"/>
    <p:sldId id="639" r:id="rId10"/>
    <p:sldId id="642" r:id="rId11"/>
    <p:sldId id="643" r:id="rId12"/>
    <p:sldId id="644" r:id="rId13"/>
    <p:sldId id="636" r:id="rId14"/>
    <p:sldId id="637" r:id="rId15"/>
    <p:sldId id="640" r:id="rId16"/>
    <p:sldId id="641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48"/>
            <p14:sldId id="645"/>
            <p14:sldId id="646"/>
            <p14:sldId id="647"/>
            <p14:sldId id="634"/>
            <p14:sldId id="633"/>
            <p14:sldId id="635"/>
            <p14:sldId id="639"/>
            <p14:sldId id="642"/>
            <p14:sldId id="643"/>
            <p14:sldId id="644"/>
            <p14:sldId id="636"/>
            <p14:sldId id="637"/>
            <p14:sldId id="640"/>
            <p14:sldId id="6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3" autoAdjust="0"/>
    <p:restoredTop sz="94669" autoAdjust="0"/>
  </p:normalViewPr>
  <p:slideViewPr>
    <p:cSldViewPr>
      <p:cViewPr varScale="1">
        <p:scale>
          <a:sx n="103" d="100"/>
          <a:sy n="103" d="100"/>
        </p:scale>
        <p:origin x="1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97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9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193: Parallel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2017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What have we learned about architecture?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vs. GPU, once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800600"/>
            <a:ext cx="6934200" cy="1371600"/>
          </a:xfrm>
        </p:spPr>
        <p:txBody>
          <a:bodyPr/>
          <a:lstStyle/>
          <a:p>
            <a:r>
              <a:rPr lang="en-US" sz="2000" dirty="0"/>
              <a:t>How can a GPU fit so many cores in the same area?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Their cores do not have OOO, speculation, BP, large caches, …</a:t>
            </a:r>
          </a:p>
          <a:p>
            <a:r>
              <a:rPr lang="en-US" sz="2000" dirty="0"/>
              <a:t>But won't a GPU have lousy single-thread performance?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Yes. That's not their market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193800"/>
          <a:ext cx="6553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="" xmlns:a16="http://schemas.microsoft.com/office/drawing/2014/main" val="1860337551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3651178919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4167365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Haswell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Nvidia</a:t>
                      </a:r>
                      <a:r>
                        <a:rPr lang="en-US" dirty="0"/>
                        <a:t> Pascal P100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752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569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  <a:r>
                        <a:rPr lang="en-US" baseline="0" dirty="0"/>
                        <a:t> mm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(22nm)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610 mm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 (16nm)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29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 GHz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246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 DRAM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720 GB/s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193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MB/core (L3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MB L2/chip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1926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LLC-1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256K/core(L2),64B/c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 KB/SM</a:t>
                      </a:r>
                      <a:r>
                        <a:rPr lang="en-US" baseline="0" dirty="0"/>
                        <a:t> (64 cores)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64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Registers/core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</a:t>
                      </a:r>
                      <a:r>
                        <a:rPr lang="en-US" baseline="0" dirty="0"/>
                        <a:t> per </a:t>
                      </a:r>
                      <a:r>
                        <a:rPr lang="en-US" dirty="0"/>
                        <a:t>2</a:t>
                      </a:r>
                      <a:r>
                        <a:rPr lang="en-US" baseline="0" dirty="0"/>
                        <a:t> 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0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165 watts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 watts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55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Company</a:t>
                      </a:r>
                      <a:r>
                        <a:rPr lang="en-US" baseline="0" dirty="0"/>
                        <a:t> m</a:t>
                      </a:r>
                      <a:r>
                        <a:rPr lang="en-US" dirty="0"/>
                        <a:t>arket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$90B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6331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643B1D4-653B-4A44-8BBC-B097675DF2C3}"/>
              </a:ext>
            </a:extLst>
          </p:cNvPr>
          <p:cNvSpPr/>
          <p:nvPr/>
        </p:nvSpPr>
        <p:spPr>
          <a:xfrm>
            <a:off x="1524000" y="1617131"/>
            <a:ext cx="6553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vs. GPU, once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105400"/>
            <a:ext cx="7315200" cy="1371600"/>
          </a:xfrm>
        </p:spPr>
        <p:txBody>
          <a:bodyPr/>
          <a:lstStyle/>
          <a:p>
            <a:r>
              <a:rPr lang="en-US" sz="2400" dirty="0"/>
              <a:t>How can GPU get away with so little cache?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 programmer is responsible for highly optimizing </a:t>
            </a:r>
            <a:r>
              <a:rPr lang="en-US" sz="2000" dirty="0" smtClean="0"/>
              <a:t>algorithms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But won’t the software be hard to write?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Yes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193800"/>
          <a:ext cx="6553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="" xmlns:a16="http://schemas.microsoft.com/office/drawing/2014/main" val="1860337551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3651178919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4167365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Haswell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Nvidia</a:t>
                      </a:r>
                      <a:r>
                        <a:rPr lang="en-US" dirty="0"/>
                        <a:t> Pascal P100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752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569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  <a:r>
                        <a:rPr lang="en-US" baseline="0" dirty="0"/>
                        <a:t> mm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(22nm)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610 mm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 (16nm)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29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 GHz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246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 DRAM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720 GB/s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193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MB/core (L3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MB L2/chip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1926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LLC-1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256K/core(L2),64B/c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 KB/SM</a:t>
                      </a:r>
                      <a:r>
                        <a:rPr lang="en-US" baseline="0" dirty="0"/>
                        <a:t> (64 cores)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64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Registers/core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</a:t>
                      </a:r>
                      <a:r>
                        <a:rPr lang="en-US" baseline="0" dirty="0"/>
                        <a:t> per </a:t>
                      </a:r>
                      <a:r>
                        <a:rPr lang="en-US" dirty="0"/>
                        <a:t>2</a:t>
                      </a:r>
                      <a:r>
                        <a:rPr lang="en-US" baseline="0" dirty="0"/>
                        <a:t> 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0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165 watts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 watts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55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Company</a:t>
                      </a:r>
                      <a:r>
                        <a:rPr lang="en-US" baseline="0" dirty="0"/>
                        <a:t> m</a:t>
                      </a:r>
                      <a:r>
                        <a:rPr lang="en-US" dirty="0"/>
                        <a:t>arket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$90B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6331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998D9FD-DF9B-4400-964C-727EA6BBEC64}"/>
              </a:ext>
            </a:extLst>
          </p:cNvPr>
          <p:cNvSpPr/>
          <p:nvPr/>
        </p:nvSpPr>
        <p:spPr>
          <a:xfrm>
            <a:off x="1524000" y="3048000"/>
            <a:ext cx="65532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0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vs. GPU, once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105400"/>
            <a:ext cx="7315200" cy="1371600"/>
          </a:xfrm>
        </p:spPr>
        <p:txBody>
          <a:bodyPr/>
          <a:lstStyle/>
          <a:p>
            <a:r>
              <a:rPr lang="en-US" sz="2400" dirty="0"/>
              <a:t>Why does a GPU have so many registers?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Because it depends on SMT </a:t>
            </a:r>
            <a:r>
              <a:rPr lang="en-US" sz="2000"/>
              <a:t>to get </a:t>
            </a:r>
            <a:r>
              <a:rPr lang="en-US" sz="2000" dirty="0"/>
              <a:t>multi-thread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193800"/>
          <a:ext cx="6553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="" xmlns:a16="http://schemas.microsoft.com/office/drawing/2014/main" val="1860337551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3651178919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4167365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Haswell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Nvidia</a:t>
                      </a:r>
                      <a:r>
                        <a:rPr lang="en-US" dirty="0"/>
                        <a:t> Pascal P100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752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569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  <a:r>
                        <a:rPr lang="en-US" baseline="0" dirty="0"/>
                        <a:t> mm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(22nm)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610 mm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 (16nm)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29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 GHz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246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 DRAM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720 GB/s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193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MB/core (L3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MB L2/chip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1926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LLC-1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256K/core(L2),64B/c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 KB/SM</a:t>
                      </a:r>
                      <a:r>
                        <a:rPr lang="en-US" baseline="0" dirty="0"/>
                        <a:t> (64 cores)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64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Registers/core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</a:t>
                      </a:r>
                      <a:r>
                        <a:rPr lang="en-US" baseline="0" dirty="0"/>
                        <a:t> per </a:t>
                      </a:r>
                      <a:r>
                        <a:rPr lang="en-US" dirty="0"/>
                        <a:t>2</a:t>
                      </a:r>
                      <a:r>
                        <a:rPr lang="en-US" baseline="0" dirty="0"/>
                        <a:t> 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0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165 watts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 watts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55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Company</a:t>
                      </a:r>
                      <a:r>
                        <a:rPr lang="en-US" baseline="0" dirty="0"/>
                        <a:t> m</a:t>
                      </a:r>
                      <a:r>
                        <a:rPr lang="en-US" dirty="0"/>
                        <a:t>arket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$90B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6331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998D9FD-DF9B-4400-964C-727EA6BBEC64}"/>
              </a:ext>
            </a:extLst>
          </p:cNvPr>
          <p:cNvSpPr/>
          <p:nvPr/>
        </p:nvSpPr>
        <p:spPr>
          <a:xfrm>
            <a:off x="1524000" y="3810000"/>
            <a:ext cx="6553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5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1"/>
          <p:cNvSpPr>
            <a:spLocks noChangeShapeType="1"/>
          </p:cNvSpPr>
          <p:nvPr/>
        </p:nvSpPr>
        <p:spPr bwMode="auto">
          <a:xfrm>
            <a:off x="304800" y="1065213"/>
            <a:ext cx="85344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 rIns="132080"/>
          <a:lstStyle/>
          <a:p>
            <a:pPr eaLnBrk="1" hangingPunct="1"/>
            <a:r>
              <a:rPr lang="en-US" altLang="en-US"/>
              <a:t>Power Implications of Parallelism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00600"/>
          </a:xfrm>
        </p:spPr>
        <p:txBody>
          <a:bodyPr rIns="132080"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Consider doubling number of cores, same power budget</a:t>
            </a:r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/>
              <a:t>By reducing clock frequency and voltage... but how much?</a:t>
            </a:r>
          </a:p>
          <a:p>
            <a:pPr eaLnBrk="1" hangingPunct="1">
              <a:defRPr/>
            </a:pPr>
            <a:r>
              <a:rPr lang="en-US" dirty="0"/>
              <a:t>First, a few equations (approximate, first order)</a:t>
            </a:r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/>
              <a:t>Frequency ~ Voltage    (higher voltage -&gt; transistors switch faster)</a:t>
            </a:r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/>
              <a:t>Dynamic Power ~ Transistors * Frequency * Voltage</a:t>
            </a:r>
            <a:r>
              <a:rPr lang="en-US" baseline="32000" dirty="0"/>
              <a:t>2</a:t>
            </a:r>
            <a:endParaRPr lang="en-US" dirty="0"/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/>
              <a:t>Thus, Dynamic Power ~ Transistors * Frequency</a:t>
            </a:r>
            <a:r>
              <a:rPr lang="en-US" baseline="32000" dirty="0"/>
              <a:t>3</a:t>
            </a:r>
          </a:p>
          <a:p>
            <a:pPr eaLnBrk="1" hangingPunct="1">
              <a:defRPr/>
            </a:pPr>
            <a:r>
              <a:rPr lang="en-US" dirty="0"/>
              <a:t>How?</a:t>
            </a:r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/>
              <a:t>Doubling number of cores (transistors) will double the power</a:t>
            </a:r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/>
              <a:t>Reducing frequency &amp; voltage by 20% will cut power in half </a:t>
            </a:r>
            <a:br>
              <a:rPr lang="en-US" dirty="0"/>
            </a:br>
            <a:r>
              <a:rPr lang="en-US" dirty="0"/>
              <a:t>(0.8</a:t>
            </a:r>
            <a:r>
              <a:rPr lang="en-US" baseline="32000" dirty="0"/>
              <a:t>3</a:t>
            </a:r>
            <a:r>
              <a:rPr lang="en-US" dirty="0"/>
              <a:t> is 0.5)...</a:t>
            </a:r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>
                <a:solidFill>
                  <a:srgbClr val="800900"/>
                </a:solidFill>
              </a:rPr>
              <a:t>2x # of cores, each 20% slower →1.6x performance increase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Parallelism is great</a:t>
            </a:r>
          </a:p>
          <a:p>
            <a:pPr marL="782638" lvl="1" eaLnBrk="1" hangingPunct="1">
              <a:spcBef>
                <a:spcPts val="0"/>
              </a:spcBef>
              <a:defRPr/>
            </a:pPr>
            <a:r>
              <a:rPr lang="en-US" dirty="0"/>
              <a:t>If we can write software for it!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324600"/>
            <a:ext cx="2819400" cy="457200"/>
          </a:xfrm>
        </p:spPr>
        <p:txBody>
          <a:bodyPr/>
          <a:lstStyle/>
          <a:p>
            <a:pPr>
              <a:defRPr/>
            </a:pPr>
            <a:r>
              <a:rPr lang="en-AU" dirty="0"/>
              <a:t>Copyright © 2010, Elsevier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691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Approaches to the serial problem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Rewrite serial programs so that they’re parallel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This is usually slow &amp; error prone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Write translation programs that automatically convert serial programs into parallel programs.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This is very difficult to do.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Success has been limited.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No magic bullet has been found yet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324600"/>
            <a:ext cx="2819400" cy="457200"/>
          </a:xfrm>
        </p:spPr>
        <p:txBody>
          <a:bodyPr/>
          <a:lstStyle/>
          <a:p>
            <a:pPr>
              <a:defRPr/>
            </a:pPr>
            <a:r>
              <a:rPr lang="en-AU" dirty="0"/>
              <a:t>Copyright © 2010, Elsevier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8698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multicore?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19600"/>
          </a:xfrm>
        </p:spPr>
        <p:txBody>
          <a:bodyPr/>
          <a:lstStyle/>
          <a:p>
            <a:r>
              <a:rPr lang="en-US" sz="2400" dirty="0"/>
              <a:t>We </a:t>
            </a:r>
            <a:r>
              <a:rPr lang="en-US" sz="2400" i="1" dirty="0"/>
              <a:t>will</a:t>
            </a:r>
            <a:r>
              <a:rPr lang="en-US" sz="2400" dirty="0"/>
              <a:t> build multicore CPUs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Everyone has conceded this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Even the </a:t>
            </a:r>
            <a:r>
              <a:rPr lang="en-US" sz="2000" dirty="0" err="1"/>
              <a:t>Iphone</a:t>
            </a:r>
            <a:r>
              <a:rPr lang="en-US" sz="2000" dirty="0"/>
              <a:t> X is a six-core chip.</a:t>
            </a:r>
          </a:p>
          <a:p>
            <a:r>
              <a:rPr lang="en-US" sz="2400" dirty="0"/>
              <a:t>But what kind of cores?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"Big" cores, with lots of cache, OOO, BP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Less power efficient, but gives you good single-thread performance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Intel Xeon has followed this route</a:t>
            </a:r>
          </a:p>
          <a:p>
            <a:r>
              <a:rPr lang="en-US" sz="2400" dirty="0"/>
              <a:t>Small cores: much less cache, OOO, BP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More power efficient; more cores can fit. So multithread performance is better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single-thread performance is unacceptable, and programming is challenging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GPUs have taken this route, to the extreme. The one feature they've kept is SMT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2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19600"/>
          </a:xfrm>
        </p:spPr>
        <p:txBody>
          <a:bodyPr/>
          <a:lstStyle/>
          <a:p>
            <a:r>
              <a:rPr lang="en-US" sz="2400" dirty="0"/>
              <a:t>Caches: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Write your code to have temporal and spatial locality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Easier said than done sometimes!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</a:t>
            </a:r>
            <a:r>
              <a:rPr lang="en-US" sz="2000" i="1" dirty="0"/>
              <a:t>extremely</a:t>
            </a:r>
            <a:r>
              <a:rPr lang="en-US" sz="2000" dirty="0"/>
              <a:t> important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try to make it fit in cache (or break </a:t>
            </a:r>
            <a:r>
              <a:rPr lang="en-US" sz="2000"/>
              <a:t>it into sub-problems)</a:t>
            </a:r>
            <a:endParaRPr lang="en-US" sz="2000" dirty="0"/>
          </a:p>
          <a:p>
            <a:r>
              <a:rPr lang="en-US" sz="2400" dirty="0"/>
              <a:t>Branch prediction: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big, power-hungry and usually still necessary for single-stream perf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data-dependent branches are slow</a:t>
            </a:r>
          </a:p>
          <a:p>
            <a:r>
              <a:rPr lang="en-US" sz="2400" dirty="0"/>
              <a:t>OOO: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big, power-hungry and usually still necessary for single-stream perf</a:t>
            </a:r>
          </a:p>
          <a:p>
            <a:r>
              <a:rPr lang="en-US" sz="2400" dirty="0"/>
              <a:t>SMT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reduce stalls without needing as much BP and OOO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only go so far before the </a:t>
            </a:r>
            <a:r>
              <a:rPr lang="en-US" sz="2000" dirty="0" err="1"/>
              <a:t>regfile</a:t>
            </a:r>
            <a:r>
              <a:rPr lang="en-US" sz="2000" dirty="0"/>
              <a:t> explodes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D3F36E-B603-4980-84C3-80AE42FDC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6A7BFD-BDA5-4D22-8967-62782DAF2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have caches? When do caches work well, and not so well?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While main-memory density has greatly increased over the years, its speed has not kept up with CPU speed</a:t>
            </a:r>
          </a:p>
          <a:p>
            <a:pPr lvl="1"/>
            <a:r>
              <a:rPr lang="en-US" dirty="0"/>
              <a:t>Caches let you put a small amount of high-speed memory near the CPU so it doesn't spend lots of time waiting for memory </a:t>
            </a:r>
          </a:p>
          <a:p>
            <a:pPr lvl="1"/>
            <a:r>
              <a:rPr lang="en-US" dirty="0"/>
              <a:t>They work well when your program has temporal and spatial locality. Otherwise, not.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EA85DA-96EA-4EBB-A739-640B17F4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0BA7E0-AC36-440A-B854-9D54BDBD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04D4AD-5D52-4ABB-B78C-A4993E1A8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branch prediction?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Instead of stalling until you know if a branch is taken, just make your best guess and execute your choice</a:t>
            </a:r>
          </a:p>
          <a:p>
            <a:pPr lvl="1"/>
            <a:r>
              <a:rPr lang="en-US" dirty="0"/>
              <a:t>If your guess turns out correct, then good. You run fast</a:t>
            </a:r>
          </a:p>
          <a:p>
            <a:pPr lvl="1"/>
            <a:r>
              <a:rPr lang="en-US" dirty="0"/>
              <a:t>If not, then undo everything you've done (at considerable energy cost), using a Reorder Buffer</a:t>
            </a:r>
          </a:p>
          <a:p>
            <a:pPr lvl="1"/>
            <a:r>
              <a:rPr lang="en-US" dirty="0"/>
              <a:t>Making your best guess usually relies on past history at each branch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A0BC5A9-3CCD-469B-8B37-83F1D7E0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E780FF-8DFC-4ACF-B7C9-37AD3F8F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9277B2-8C65-4B88-94F2-CAAA82058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OOO?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Forget about executing instructions in program order</a:t>
            </a:r>
          </a:p>
          <a:p>
            <a:pPr lvl="1"/>
            <a:r>
              <a:rPr lang="en-US" dirty="0"/>
              <a:t>Look ahead at the next 10-100 instructions to find any of them whose operands are ready</a:t>
            </a:r>
          </a:p>
          <a:p>
            <a:pPr lvl="1"/>
            <a:r>
              <a:rPr lang="en-US" dirty="0"/>
              <a:t>Execute in </a:t>
            </a:r>
            <a:r>
              <a:rPr lang="en-US" i="1" dirty="0"/>
              <a:t>dataflow</a:t>
            </a:r>
            <a:r>
              <a:rPr lang="en-US" dirty="0"/>
              <a:t> order (i.e.., whoever is ready)</a:t>
            </a:r>
          </a:p>
          <a:p>
            <a:pPr lvl="1"/>
            <a:r>
              <a:rPr lang="en-US" dirty="0"/>
              <a:t>If something goes wrong (like an earlier instruction takes an exception), then undo all instructions after the exception (using a reorder buffer)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1D8261-EDCA-4436-8067-8AD615D6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8F124B-A0BA-4480-901D-2021333C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D032F9-CC85-4334-842F-7EF123A35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SMT?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core has several threads to choose from</a:t>
            </a:r>
          </a:p>
          <a:p>
            <a:pPr lvl="1"/>
            <a:r>
              <a:rPr lang="en-US" dirty="0"/>
              <a:t>Whenever one thread would be stalled, it switches to another thread</a:t>
            </a:r>
          </a:p>
          <a:p>
            <a:pPr lvl="1"/>
            <a:r>
              <a:rPr lang="en-US" dirty="0"/>
              <a:t>Requires (essentially) a separate register file for each thread</a:t>
            </a:r>
          </a:p>
          <a:p>
            <a:pPr lvl="1"/>
            <a:r>
              <a:rPr lang="en-US" dirty="0"/>
              <a:t>Allows one core to execute many threads with minimal stalling</a:t>
            </a:r>
          </a:p>
          <a:p>
            <a:pPr lvl="1"/>
            <a:r>
              <a:rPr lang="en-US" dirty="0"/>
              <a:t>Does not help single-thread execution speed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D765A03-842A-4B9D-9A8B-CCB30825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should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r>
              <a:rPr lang="en-US" dirty="0"/>
              <a:t>How many transistors should we spend on big caches?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Caches cost power &amp; area, and don't do any computing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already see pretty good hit rates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you organize your code very cleverly, you can often get it to run fast without needing a lot of cache</a:t>
            </a:r>
          </a:p>
          <a:p>
            <a:r>
              <a:rPr lang="en-US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taking the time to organize your code cleverly takes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time is money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most customers prefer software to be cheap or free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1306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should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transistors should we spend on branch prediction?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BP itself costs power and area, but does no computation.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BP is necessary for good single-stream performance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already saw diminishing returns on bigger BHTs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difficult-to-predict branches are often data dependent; a better/bigger algorithm won't help much</a:t>
            </a:r>
          </a:p>
          <a:p>
            <a:r>
              <a:rPr lang="en-US" dirty="0"/>
              <a:t>It would be really nice if we just didn't care about single-stream performance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we do – usually.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82888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should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transistors should we spend on OOO infrastructure?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big ROB costs area and power, and doesn't do any computing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Instructions per cycle is hitting a wall; there's just not that much parallelism in most code (no matter how hard your OOO transistors try)</a:t>
            </a:r>
          </a:p>
          <a:p>
            <a:r>
              <a:rPr lang="en-US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OOO makes a really big difference in single-stream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0522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adding more transistors?</a:t>
            </a:r>
          </a:p>
          <a:p>
            <a:pPr lvl="1"/>
            <a:r>
              <a:rPr lang="en-US" dirty="0"/>
              <a:t>Bigger caches, bigger branch predictors, more OOO</a:t>
            </a:r>
          </a:p>
          <a:p>
            <a:pPr lvl="1"/>
            <a:r>
              <a:rPr lang="en-US" dirty="0"/>
              <a:t>Will cost more and more power for very little execution speed</a:t>
            </a:r>
          </a:p>
          <a:p>
            <a:r>
              <a:rPr lang="en-US" dirty="0"/>
              <a:t>Everybody stopped doing this 10 years ago</a:t>
            </a:r>
          </a:p>
          <a:p>
            <a:r>
              <a:rPr lang="en-US" dirty="0"/>
              <a:t>Instead: more cores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And, in fact, single-stream performance is no longer improving very quickly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00200" y="2514600"/>
            <a:ext cx="6324600" cy="609600"/>
            <a:chOff x="1600200" y="2743200"/>
            <a:chExt cx="6324600" cy="609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00200" y="2743200"/>
              <a:ext cx="6324600" cy="60960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600200" y="2743200"/>
              <a:ext cx="6324600" cy="60960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63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35462</TotalTime>
  <Words>1299</Words>
  <Application>Microsoft Office PowerPoint</Application>
  <PresentationFormat>On-screen Show (4:3)</PresentationFormat>
  <Paragraphs>223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Default Design</vt:lpstr>
      <vt:lpstr>EE 193: Parallel Computing</vt:lpstr>
      <vt:lpstr>Caches</vt:lpstr>
      <vt:lpstr>Branch predictors</vt:lpstr>
      <vt:lpstr>Out of order</vt:lpstr>
      <vt:lpstr>SMT</vt:lpstr>
      <vt:lpstr>How far should we go?</vt:lpstr>
      <vt:lpstr>How far should we go?</vt:lpstr>
      <vt:lpstr>How far should we go?</vt:lpstr>
      <vt:lpstr>So what do we do?</vt:lpstr>
      <vt:lpstr>CPU vs. GPU, once more</vt:lpstr>
      <vt:lpstr>CPU vs. GPU, once more</vt:lpstr>
      <vt:lpstr>CPU vs. GPU, once more</vt:lpstr>
      <vt:lpstr>Power Implications of Parallelism</vt:lpstr>
      <vt:lpstr>Approaches to the serial problem</vt:lpstr>
      <vt:lpstr>What kind of multicore?</vt:lpstr>
      <vt:lpstr>What to remember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861</cp:revision>
  <cp:lastPrinted>2005-02-07T17:53:54Z</cp:lastPrinted>
  <dcterms:created xsi:type="dcterms:W3CDTF">2002-09-07T18:50:54Z</dcterms:created>
  <dcterms:modified xsi:type="dcterms:W3CDTF">2017-10-11T17:57:20Z</dcterms:modified>
</cp:coreProperties>
</file>