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8"/>
  </p:notesMasterIdLst>
  <p:handoutMasterIdLst>
    <p:handoutMasterId r:id="rId89"/>
  </p:handoutMasterIdLst>
  <p:sldIdLst>
    <p:sldId id="328" r:id="rId2"/>
    <p:sldId id="626" r:id="rId3"/>
    <p:sldId id="628" r:id="rId4"/>
    <p:sldId id="629" r:id="rId5"/>
    <p:sldId id="630" r:id="rId6"/>
    <p:sldId id="631" r:id="rId7"/>
    <p:sldId id="632" r:id="rId8"/>
    <p:sldId id="633" r:id="rId9"/>
    <p:sldId id="634" r:id="rId10"/>
    <p:sldId id="635" r:id="rId11"/>
    <p:sldId id="636" r:id="rId12"/>
    <p:sldId id="637" r:id="rId13"/>
    <p:sldId id="638" r:id="rId14"/>
    <p:sldId id="639" r:id="rId15"/>
    <p:sldId id="640" r:id="rId16"/>
    <p:sldId id="641" r:id="rId17"/>
    <p:sldId id="642" r:id="rId18"/>
    <p:sldId id="643" r:id="rId19"/>
    <p:sldId id="644" r:id="rId20"/>
    <p:sldId id="645" r:id="rId21"/>
    <p:sldId id="646" r:id="rId22"/>
    <p:sldId id="647" r:id="rId23"/>
    <p:sldId id="648" r:id="rId24"/>
    <p:sldId id="649" r:id="rId25"/>
    <p:sldId id="650" r:id="rId26"/>
    <p:sldId id="651" r:id="rId27"/>
    <p:sldId id="712" r:id="rId28"/>
    <p:sldId id="653" r:id="rId29"/>
    <p:sldId id="654" r:id="rId30"/>
    <p:sldId id="655" r:id="rId31"/>
    <p:sldId id="656" r:id="rId32"/>
    <p:sldId id="713" r:id="rId33"/>
    <p:sldId id="658" r:id="rId34"/>
    <p:sldId id="659" r:id="rId35"/>
    <p:sldId id="660" r:id="rId36"/>
    <p:sldId id="661" r:id="rId37"/>
    <p:sldId id="662" r:id="rId38"/>
    <p:sldId id="663" r:id="rId39"/>
    <p:sldId id="664" r:id="rId40"/>
    <p:sldId id="665" r:id="rId41"/>
    <p:sldId id="666" r:id="rId42"/>
    <p:sldId id="667" r:id="rId43"/>
    <p:sldId id="668" r:id="rId44"/>
    <p:sldId id="669" r:id="rId45"/>
    <p:sldId id="670" r:id="rId46"/>
    <p:sldId id="671" r:id="rId47"/>
    <p:sldId id="672" r:id="rId48"/>
    <p:sldId id="673" r:id="rId49"/>
    <p:sldId id="674" r:id="rId50"/>
    <p:sldId id="675" r:id="rId51"/>
    <p:sldId id="676" r:id="rId52"/>
    <p:sldId id="677" r:id="rId53"/>
    <p:sldId id="678" r:id="rId54"/>
    <p:sldId id="679" r:id="rId55"/>
    <p:sldId id="680" r:id="rId56"/>
    <p:sldId id="681" r:id="rId57"/>
    <p:sldId id="682" r:id="rId58"/>
    <p:sldId id="683" r:id="rId59"/>
    <p:sldId id="684" r:id="rId60"/>
    <p:sldId id="685" r:id="rId61"/>
    <p:sldId id="686" r:id="rId62"/>
    <p:sldId id="687" r:id="rId63"/>
    <p:sldId id="688" r:id="rId64"/>
    <p:sldId id="689" r:id="rId65"/>
    <p:sldId id="690" r:id="rId66"/>
    <p:sldId id="691" r:id="rId67"/>
    <p:sldId id="693" r:id="rId68"/>
    <p:sldId id="714" r:id="rId69"/>
    <p:sldId id="694" r:id="rId70"/>
    <p:sldId id="695" r:id="rId71"/>
    <p:sldId id="707" r:id="rId72"/>
    <p:sldId id="708" r:id="rId73"/>
    <p:sldId id="709" r:id="rId74"/>
    <p:sldId id="710" r:id="rId75"/>
    <p:sldId id="711" r:id="rId76"/>
    <p:sldId id="697" r:id="rId77"/>
    <p:sldId id="698" r:id="rId78"/>
    <p:sldId id="699" r:id="rId79"/>
    <p:sldId id="700" r:id="rId80"/>
    <p:sldId id="701" r:id="rId81"/>
    <p:sldId id="702" r:id="rId82"/>
    <p:sldId id="703" r:id="rId83"/>
    <p:sldId id="704" r:id="rId84"/>
    <p:sldId id="705" r:id="rId85"/>
    <p:sldId id="706" r:id="rId86"/>
    <p:sldId id="692" r:id="rId87"/>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521415D9-36F7-43E2-AB2F-B90AF26B5E84}">
      <p14:sectionLst xmlns:p14="http://schemas.microsoft.com/office/powerpoint/2010/main">
        <p14:section name="Default Section" id="{D59A7217-B840-4F10-B831-9654E69C22F5}">
          <p14:sldIdLst>
            <p14:sldId id="328"/>
            <p14:sldId id="626"/>
            <p14:sldId id="628"/>
            <p14:sldId id="629"/>
            <p14:sldId id="630"/>
            <p14:sldId id="631"/>
            <p14:sldId id="632"/>
            <p14:sldId id="633"/>
            <p14:sldId id="634"/>
            <p14:sldId id="635"/>
            <p14:sldId id="636"/>
            <p14:sldId id="637"/>
            <p14:sldId id="638"/>
            <p14:sldId id="639"/>
            <p14:sldId id="640"/>
            <p14:sldId id="641"/>
            <p14:sldId id="642"/>
            <p14:sldId id="643"/>
            <p14:sldId id="644"/>
            <p14:sldId id="645"/>
            <p14:sldId id="646"/>
            <p14:sldId id="647"/>
            <p14:sldId id="648"/>
            <p14:sldId id="649"/>
            <p14:sldId id="650"/>
            <p14:sldId id="651"/>
            <p14:sldId id="712"/>
            <p14:sldId id="653"/>
            <p14:sldId id="654"/>
            <p14:sldId id="655"/>
            <p14:sldId id="656"/>
            <p14:sldId id="713"/>
            <p14:sldId id="658"/>
            <p14:sldId id="659"/>
            <p14:sldId id="660"/>
            <p14:sldId id="661"/>
            <p14:sldId id="662"/>
            <p14:sldId id="663"/>
            <p14:sldId id="664"/>
            <p14:sldId id="665"/>
            <p14:sldId id="666"/>
            <p14:sldId id="667"/>
            <p14:sldId id="668"/>
            <p14:sldId id="669"/>
            <p14:sldId id="670"/>
            <p14:sldId id="671"/>
            <p14:sldId id="672"/>
            <p14:sldId id="673"/>
            <p14:sldId id="674"/>
            <p14:sldId id="675"/>
            <p14:sldId id="676"/>
            <p14:sldId id="677"/>
            <p14:sldId id="678"/>
            <p14:sldId id="679"/>
            <p14:sldId id="680"/>
            <p14:sldId id="681"/>
            <p14:sldId id="682"/>
            <p14:sldId id="683"/>
            <p14:sldId id="684"/>
            <p14:sldId id="685"/>
            <p14:sldId id="686"/>
            <p14:sldId id="687"/>
            <p14:sldId id="688"/>
            <p14:sldId id="689"/>
            <p14:sldId id="690"/>
            <p14:sldId id="691"/>
            <p14:sldId id="693"/>
            <p14:sldId id="714"/>
            <p14:sldId id="694"/>
            <p14:sldId id="695"/>
            <p14:sldId id="707"/>
            <p14:sldId id="708"/>
            <p14:sldId id="709"/>
            <p14:sldId id="710"/>
            <p14:sldId id="711"/>
            <p14:sldId id="697"/>
            <p14:sldId id="698"/>
            <p14:sldId id="699"/>
            <p14:sldId id="700"/>
            <p14:sldId id="701"/>
            <p14:sldId id="702"/>
            <p14:sldId id="703"/>
            <p14:sldId id="704"/>
            <p14:sldId id="705"/>
            <p14:sldId id="706"/>
            <p14:sldId id="69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00"/>
    <a:srgbClr val="008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4231" autoAdjust="0"/>
    <p:restoredTop sz="94669" autoAdjust="0"/>
  </p:normalViewPr>
  <p:slideViewPr>
    <p:cSldViewPr>
      <p:cViewPr varScale="1">
        <p:scale>
          <a:sx n="75" d="100"/>
          <a:sy n="75" d="100"/>
        </p:scale>
        <p:origin x="1072"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11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3170238" cy="477838"/>
          </a:xfrm>
          <a:prstGeom prst="rect">
            <a:avLst/>
          </a:prstGeom>
          <a:noFill/>
          <a:ln w="9525">
            <a:noFill/>
            <a:miter lim="800000"/>
            <a:headEnd/>
            <a:tailEnd/>
          </a:ln>
          <a:effectLst/>
        </p:spPr>
        <p:txBody>
          <a:bodyPr vert="horz" wrap="square" lIns="96604" tIns="48305" rIns="96604" bIns="48305" numCol="1" anchor="t" anchorCtr="0" compatLnSpc="1">
            <a:prstTxWarp prst="textNoShape">
              <a:avLst/>
            </a:prstTxWarp>
          </a:bodyPr>
          <a:lstStyle>
            <a:lvl1pPr defTabSz="966842" eaLnBrk="1" hangingPunct="1">
              <a:defRPr sz="1400">
                <a:cs typeface="+mn-cs"/>
              </a:defRPr>
            </a:lvl1pPr>
          </a:lstStyle>
          <a:p>
            <a:pPr>
              <a:defRPr/>
            </a:pPr>
            <a:endParaRPr lang="en-US"/>
          </a:p>
        </p:txBody>
      </p:sp>
      <p:sp>
        <p:nvSpPr>
          <p:cNvPr id="69635" name="Rectangle 3"/>
          <p:cNvSpPr>
            <a:spLocks noGrp="1" noChangeArrowheads="1"/>
          </p:cNvSpPr>
          <p:nvPr>
            <p:ph type="dt" sz="quarter" idx="1"/>
          </p:nvPr>
        </p:nvSpPr>
        <p:spPr bwMode="auto">
          <a:xfrm>
            <a:off x="4144963" y="0"/>
            <a:ext cx="3170237" cy="477838"/>
          </a:xfrm>
          <a:prstGeom prst="rect">
            <a:avLst/>
          </a:prstGeom>
          <a:noFill/>
          <a:ln w="9525">
            <a:noFill/>
            <a:miter lim="800000"/>
            <a:headEnd/>
            <a:tailEnd/>
          </a:ln>
          <a:effectLst/>
        </p:spPr>
        <p:txBody>
          <a:bodyPr vert="horz" wrap="square" lIns="96604" tIns="48305" rIns="96604" bIns="48305" numCol="1" anchor="t" anchorCtr="0" compatLnSpc="1">
            <a:prstTxWarp prst="textNoShape">
              <a:avLst/>
            </a:prstTxWarp>
          </a:bodyPr>
          <a:lstStyle>
            <a:lvl1pPr algn="r" defTabSz="966842" eaLnBrk="1" hangingPunct="1">
              <a:defRPr sz="1400">
                <a:cs typeface="+mn-cs"/>
              </a:defRPr>
            </a:lvl1pPr>
          </a:lstStyle>
          <a:p>
            <a:pPr>
              <a:defRPr/>
            </a:pPr>
            <a:endParaRPr lang="en-US"/>
          </a:p>
        </p:txBody>
      </p:sp>
      <p:sp>
        <p:nvSpPr>
          <p:cNvPr id="69636" name="Rectangle 4"/>
          <p:cNvSpPr>
            <a:spLocks noGrp="1" noChangeArrowheads="1"/>
          </p:cNvSpPr>
          <p:nvPr>
            <p:ph type="ftr" sz="quarter" idx="2"/>
          </p:nvPr>
        </p:nvSpPr>
        <p:spPr bwMode="auto">
          <a:xfrm>
            <a:off x="0" y="9123363"/>
            <a:ext cx="3170238" cy="477837"/>
          </a:xfrm>
          <a:prstGeom prst="rect">
            <a:avLst/>
          </a:prstGeom>
          <a:noFill/>
          <a:ln w="9525">
            <a:noFill/>
            <a:miter lim="800000"/>
            <a:headEnd/>
            <a:tailEnd/>
          </a:ln>
          <a:effectLst/>
        </p:spPr>
        <p:txBody>
          <a:bodyPr vert="horz" wrap="square" lIns="96604" tIns="48305" rIns="96604" bIns="48305" numCol="1" anchor="b" anchorCtr="0" compatLnSpc="1">
            <a:prstTxWarp prst="textNoShape">
              <a:avLst/>
            </a:prstTxWarp>
          </a:bodyPr>
          <a:lstStyle>
            <a:lvl1pPr defTabSz="966842" eaLnBrk="1" hangingPunct="1">
              <a:defRPr sz="1400">
                <a:cs typeface="+mn-cs"/>
              </a:defRPr>
            </a:lvl1pPr>
          </a:lstStyle>
          <a:p>
            <a:pPr>
              <a:defRPr/>
            </a:pPr>
            <a:endParaRPr lang="en-US"/>
          </a:p>
        </p:txBody>
      </p:sp>
      <p:sp>
        <p:nvSpPr>
          <p:cNvPr id="69637" name="Rectangle 5"/>
          <p:cNvSpPr>
            <a:spLocks noGrp="1" noChangeArrowheads="1"/>
          </p:cNvSpPr>
          <p:nvPr>
            <p:ph type="sldNum" sz="quarter" idx="3"/>
          </p:nvPr>
        </p:nvSpPr>
        <p:spPr bwMode="auto">
          <a:xfrm>
            <a:off x="4144963" y="9123363"/>
            <a:ext cx="3170237" cy="477837"/>
          </a:xfrm>
          <a:prstGeom prst="rect">
            <a:avLst/>
          </a:prstGeom>
          <a:noFill/>
          <a:ln w="9525">
            <a:noFill/>
            <a:miter lim="800000"/>
            <a:headEnd/>
            <a:tailEnd/>
          </a:ln>
          <a:effectLst/>
        </p:spPr>
        <p:txBody>
          <a:bodyPr vert="horz" wrap="square" lIns="96604" tIns="48305" rIns="96604" bIns="48305" numCol="1" anchor="b" anchorCtr="0" compatLnSpc="1">
            <a:prstTxWarp prst="textNoShape">
              <a:avLst/>
            </a:prstTxWarp>
          </a:bodyPr>
          <a:lstStyle>
            <a:lvl1pPr algn="r" defTabSz="966788" eaLnBrk="1" hangingPunct="1">
              <a:defRPr sz="1400"/>
            </a:lvl1pPr>
          </a:lstStyle>
          <a:p>
            <a:pPr>
              <a:defRPr/>
            </a:pPr>
            <a:fld id="{549A7FA7-E1B8-4CDD-8F7C-1E113DA1F1E0}" type="slidenum">
              <a:rPr lang="en-US" altLang="en-US"/>
              <a:pPr>
                <a:defRPr/>
              </a:pPr>
              <a:t>‹#›</a:t>
            </a:fld>
            <a:endParaRPr lang="en-US" altLang="en-US"/>
          </a:p>
        </p:txBody>
      </p:sp>
    </p:spTree>
    <p:extLst>
      <p:ext uri="{BB962C8B-B14F-4D97-AF65-F5344CB8AC3E}">
        <p14:creationId xmlns:p14="http://schemas.microsoft.com/office/powerpoint/2010/main" val="145228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0" y="0"/>
            <a:ext cx="3170238" cy="477838"/>
          </a:xfrm>
          <a:prstGeom prst="rect">
            <a:avLst/>
          </a:prstGeom>
          <a:noFill/>
          <a:ln w="9525">
            <a:noFill/>
            <a:miter lim="800000"/>
            <a:headEnd/>
            <a:tailEnd/>
          </a:ln>
          <a:effectLst/>
        </p:spPr>
        <p:txBody>
          <a:bodyPr vert="horz" wrap="square" lIns="95624" tIns="47813" rIns="95624" bIns="47813" numCol="1" anchor="t" anchorCtr="0" compatLnSpc="1">
            <a:prstTxWarp prst="textNoShape">
              <a:avLst/>
            </a:prstTxWarp>
          </a:bodyPr>
          <a:lstStyle>
            <a:lvl1pPr defTabSz="956890" eaLnBrk="1" hangingPunct="1">
              <a:defRPr sz="1400">
                <a:cs typeface="+mn-cs"/>
              </a:defRPr>
            </a:lvl1pPr>
          </a:lstStyle>
          <a:p>
            <a:pPr>
              <a:defRPr/>
            </a:pPr>
            <a:endParaRPr lang="en-US"/>
          </a:p>
        </p:txBody>
      </p:sp>
      <p:sp>
        <p:nvSpPr>
          <p:cNvPr id="124931" name="Rectangle 3"/>
          <p:cNvSpPr>
            <a:spLocks noGrp="1" noChangeArrowheads="1"/>
          </p:cNvSpPr>
          <p:nvPr>
            <p:ph type="dt" idx="1"/>
          </p:nvPr>
        </p:nvSpPr>
        <p:spPr bwMode="auto">
          <a:xfrm>
            <a:off x="4143375" y="0"/>
            <a:ext cx="3170238" cy="477838"/>
          </a:xfrm>
          <a:prstGeom prst="rect">
            <a:avLst/>
          </a:prstGeom>
          <a:noFill/>
          <a:ln w="9525">
            <a:noFill/>
            <a:miter lim="800000"/>
            <a:headEnd/>
            <a:tailEnd/>
          </a:ln>
          <a:effectLst/>
        </p:spPr>
        <p:txBody>
          <a:bodyPr vert="horz" wrap="square" lIns="95624" tIns="47813" rIns="95624" bIns="47813" numCol="1" anchor="t" anchorCtr="0" compatLnSpc="1">
            <a:prstTxWarp prst="textNoShape">
              <a:avLst/>
            </a:prstTxWarp>
          </a:bodyPr>
          <a:lstStyle>
            <a:lvl1pPr algn="r" defTabSz="956890" eaLnBrk="1" hangingPunct="1">
              <a:defRPr sz="1400">
                <a:cs typeface="+mn-cs"/>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255713" y="720725"/>
            <a:ext cx="4805362" cy="36036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3"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5624" tIns="47813" rIns="95624" bIns="4781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4934" name="Rectangle 6"/>
          <p:cNvSpPr>
            <a:spLocks noGrp="1" noChangeArrowheads="1"/>
          </p:cNvSpPr>
          <p:nvPr>
            <p:ph type="ftr" sz="quarter" idx="4"/>
          </p:nvPr>
        </p:nvSpPr>
        <p:spPr bwMode="auto">
          <a:xfrm>
            <a:off x="0" y="9118600"/>
            <a:ext cx="3170238" cy="481013"/>
          </a:xfrm>
          <a:prstGeom prst="rect">
            <a:avLst/>
          </a:prstGeom>
          <a:noFill/>
          <a:ln w="9525">
            <a:noFill/>
            <a:miter lim="800000"/>
            <a:headEnd/>
            <a:tailEnd/>
          </a:ln>
          <a:effectLst/>
        </p:spPr>
        <p:txBody>
          <a:bodyPr vert="horz" wrap="square" lIns="95624" tIns="47813" rIns="95624" bIns="47813" numCol="1" anchor="b" anchorCtr="0" compatLnSpc="1">
            <a:prstTxWarp prst="textNoShape">
              <a:avLst/>
            </a:prstTxWarp>
          </a:bodyPr>
          <a:lstStyle>
            <a:lvl1pPr defTabSz="956890" eaLnBrk="1" hangingPunct="1">
              <a:defRPr sz="1400">
                <a:cs typeface="+mn-cs"/>
              </a:defRPr>
            </a:lvl1pPr>
          </a:lstStyle>
          <a:p>
            <a:pPr>
              <a:defRPr/>
            </a:pPr>
            <a:endParaRPr lang="en-US"/>
          </a:p>
        </p:txBody>
      </p:sp>
      <p:sp>
        <p:nvSpPr>
          <p:cNvPr id="124935" name="Rectangle 7"/>
          <p:cNvSpPr>
            <a:spLocks noGrp="1" noChangeArrowheads="1"/>
          </p:cNvSpPr>
          <p:nvPr>
            <p:ph type="sldNum" sz="quarter" idx="5"/>
          </p:nvPr>
        </p:nvSpPr>
        <p:spPr bwMode="auto">
          <a:xfrm>
            <a:off x="4143375" y="9118600"/>
            <a:ext cx="3170238" cy="481013"/>
          </a:xfrm>
          <a:prstGeom prst="rect">
            <a:avLst/>
          </a:prstGeom>
          <a:noFill/>
          <a:ln w="9525">
            <a:noFill/>
            <a:miter lim="800000"/>
            <a:headEnd/>
            <a:tailEnd/>
          </a:ln>
          <a:effectLst/>
        </p:spPr>
        <p:txBody>
          <a:bodyPr vert="horz" wrap="square" lIns="95624" tIns="47813" rIns="95624" bIns="47813" numCol="1" anchor="b" anchorCtr="0" compatLnSpc="1">
            <a:prstTxWarp prst="textNoShape">
              <a:avLst/>
            </a:prstTxWarp>
          </a:bodyPr>
          <a:lstStyle>
            <a:lvl1pPr algn="r" defTabSz="955675" eaLnBrk="1" hangingPunct="1">
              <a:defRPr sz="1400"/>
            </a:lvl1pPr>
          </a:lstStyle>
          <a:p>
            <a:pPr>
              <a:defRPr/>
            </a:pPr>
            <a:fld id="{5B598F11-C2C5-40D4-B32B-C1AF9DA155A1}" type="slidenum">
              <a:rPr lang="en-US" altLang="en-US"/>
              <a:pPr>
                <a:defRPr/>
              </a:pPr>
              <a:t>‹#›</a:t>
            </a:fld>
            <a:endParaRPr lang="en-US" altLang="en-US"/>
          </a:p>
        </p:txBody>
      </p:sp>
    </p:spTree>
    <p:extLst>
      <p:ext uri="{BB962C8B-B14F-4D97-AF65-F5344CB8AC3E}">
        <p14:creationId xmlns:p14="http://schemas.microsoft.com/office/powerpoint/2010/main" val="41941891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For lecture</a:t>
            </a:r>
          </a:p>
          <a:p>
            <a:endParaRPr lang="en-US" altLang="en-US" dirty="0"/>
          </a:p>
          <a:p>
            <a:r>
              <a:rPr lang="en-US" altLang="en-US" dirty="0"/>
              <a:t>Assumes a write through L1 cache</a:t>
            </a:r>
          </a:p>
        </p:txBody>
      </p:sp>
    </p:spTree>
    <p:extLst>
      <p:ext uri="{BB962C8B-B14F-4D97-AF65-F5344CB8AC3E}">
        <p14:creationId xmlns:p14="http://schemas.microsoft.com/office/powerpoint/2010/main" val="39849723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This is a ring cache. It is a fairly scalable form of interconnect. There are two counter-rotating rings, one clockwise and one counter-clockwise. Having two rings doubles your bandwidth. Making them rotate in opposite directions shortens your average distance between any two processors.  So P0 would send a message to P1 using the clockwise ring; P1 would reply to P0 using the counter-clockwise ring.</a:t>
            </a:r>
          </a:p>
          <a:p>
            <a:endParaRPr lang="en-US" altLang="en-US"/>
          </a:p>
          <a:p>
            <a:r>
              <a:rPr lang="en-US" altLang="en-US"/>
              <a:t>The rings are pipelined, so it is perfectly possible for, e.g., 0 to send a message to 1, 4 to send a message to 5 and 6 to send a message to 0  all at the same time, and for similar things to happen at the same time on the other ring. </a:t>
            </a:r>
          </a:p>
          <a:p>
            <a:endParaRPr lang="en-US" altLang="en-US"/>
          </a:p>
          <a:p>
            <a:r>
              <a:rPr lang="en-US" altLang="en-US"/>
              <a:t>MC is a memory controller. Each memory controller talks to external memory via package pins. You can add more or less memory controllers as per market-segment demands.</a:t>
            </a:r>
          </a:p>
          <a:p>
            <a:endParaRPr lang="en-US" altLang="en-US"/>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a:defRPr sz="2400">
                <a:solidFill>
                  <a:schemeClr val="tx1"/>
                </a:solidFill>
                <a:latin typeface="Times New Roman" panose="02020603050405020304" pitchFamily="18" charset="0"/>
              </a:defRPr>
            </a:lvl1pPr>
            <a:lvl2pPr marL="742950" indent="-285750" defTabSz="955675">
              <a:defRPr sz="2400">
                <a:solidFill>
                  <a:schemeClr val="tx1"/>
                </a:solidFill>
                <a:latin typeface="Times New Roman" panose="02020603050405020304" pitchFamily="18" charset="0"/>
              </a:defRPr>
            </a:lvl2pPr>
            <a:lvl3pPr marL="1143000" indent="-228600" defTabSz="955675">
              <a:defRPr sz="2400">
                <a:solidFill>
                  <a:schemeClr val="tx1"/>
                </a:solidFill>
                <a:latin typeface="Times New Roman" panose="02020603050405020304" pitchFamily="18" charset="0"/>
              </a:defRPr>
            </a:lvl3pPr>
            <a:lvl4pPr marL="1600200" indent="-228600" defTabSz="955675">
              <a:defRPr sz="2400">
                <a:solidFill>
                  <a:schemeClr val="tx1"/>
                </a:solidFill>
                <a:latin typeface="Times New Roman" panose="02020603050405020304" pitchFamily="18" charset="0"/>
              </a:defRPr>
            </a:lvl4pPr>
            <a:lvl5pPr marL="2057400" indent="-228600" defTabSz="955675">
              <a:defRPr sz="2400">
                <a:solidFill>
                  <a:schemeClr val="tx1"/>
                </a:solidFill>
                <a:latin typeface="Times New Roman" panose="02020603050405020304" pitchFamily="18" charset="0"/>
              </a:defRPr>
            </a:lvl5pPr>
            <a:lvl6pPr marL="2514600" indent="-228600" defTabSz="9556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56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56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5675" eaLnBrk="0" fontAlgn="base" hangingPunct="0">
              <a:spcBef>
                <a:spcPct val="0"/>
              </a:spcBef>
              <a:spcAft>
                <a:spcPct val="0"/>
              </a:spcAft>
              <a:defRPr sz="2400">
                <a:solidFill>
                  <a:schemeClr val="tx1"/>
                </a:solidFill>
                <a:latin typeface="Times New Roman" panose="02020603050405020304" pitchFamily="18" charset="0"/>
              </a:defRPr>
            </a:lvl9pPr>
          </a:lstStyle>
          <a:p>
            <a:fld id="{0ABCE80D-9427-4991-A3F0-286A4508DCE6}" type="slidenum">
              <a:rPr lang="en-US" altLang="en-US" sz="1300" smtClean="0"/>
              <a:pPr/>
              <a:t>17</a:t>
            </a:fld>
            <a:endParaRPr lang="en-US" altLang="en-US" sz="1300"/>
          </a:p>
        </p:txBody>
      </p:sp>
    </p:spTree>
    <p:extLst>
      <p:ext uri="{BB962C8B-B14F-4D97-AF65-F5344CB8AC3E}">
        <p14:creationId xmlns:p14="http://schemas.microsoft.com/office/powerpoint/2010/main" val="21574882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This is a ring cache. It is a fairly scalable form of interconnect. There are two counter-rotating rings, one clockwise and one counter-clockwise. Having two rings doubles your bandwidth. Making them rotate in opposite directions shortens your average distance between any two processors.  So P0 would send a message to P1 using the clockwise ring; P1 would reply to P0 using the counter-clockwise ring.</a:t>
            </a:r>
          </a:p>
          <a:p>
            <a:endParaRPr lang="en-US" altLang="en-US"/>
          </a:p>
          <a:p>
            <a:r>
              <a:rPr lang="en-US" altLang="en-US"/>
              <a:t>The rings are pipelined, so it is perfectly possible for, e.g., 0 to send a message to 1, 4 to send a message to 5 and 6 to send a message to 0 all at the same time, and for similar things to happen at the same time on the other ring. </a:t>
            </a:r>
          </a:p>
          <a:p>
            <a:endParaRPr lang="en-US" altLang="en-US"/>
          </a:p>
          <a:p>
            <a:r>
              <a:rPr lang="en-US" altLang="en-US"/>
              <a:t>MC is a memory controller. Each memory controller talks to external memory via package pins. You can add more or less memory controllers as per market-segment demands.</a:t>
            </a:r>
          </a:p>
          <a:p>
            <a:endParaRPr lang="en-US" altLang="en-US"/>
          </a:p>
        </p:txBody>
      </p:sp>
      <p:sp>
        <p:nvSpPr>
          <p:cNvPr id="665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a:defRPr sz="2400">
                <a:solidFill>
                  <a:schemeClr val="tx1"/>
                </a:solidFill>
                <a:latin typeface="Times New Roman" panose="02020603050405020304" pitchFamily="18" charset="0"/>
              </a:defRPr>
            </a:lvl1pPr>
            <a:lvl2pPr marL="742950" indent="-285750" defTabSz="955675">
              <a:defRPr sz="2400">
                <a:solidFill>
                  <a:schemeClr val="tx1"/>
                </a:solidFill>
                <a:latin typeface="Times New Roman" panose="02020603050405020304" pitchFamily="18" charset="0"/>
              </a:defRPr>
            </a:lvl2pPr>
            <a:lvl3pPr marL="1143000" indent="-228600" defTabSz="955675">
              <a:defRPr sz="2400">
                <a:solidFill>
                  <a:schemeClr val="tx1"/>
                </a:solidFill>
                <a:latin typeface="Times New Roman" panose="02020603050405020304" pitchFamily="18" charset="0"/>
              </a:defRPr>
            </a:lvl3pPr>
            <a:lvl4pPr marL="1600200" indent="-228600" defTabSz="955675">
              <a:defRPr sz="2400">
                <a:solidFill>
                  <a:schemeClr val="tx1"/>
                </a:solidFill>
                <a:latin typeface="Times New Roman" panose="02020603050405020304" pitchFamily="18" charset="0"/>
              </a:defRPr>
            </a:lvl4pPr>
            <a:lvl5pPr marL="2057400" indent="-228600" defTabSz="955675">
              <a:defRPr sz="2400">
                <a:solidFill>
                  <a:schemeClr val="tx1"/>
                </a:solidFill>
                <a:latin typeface="Times New Roman" panose="02020603050405020304" pitchFamily="18" charset="0"/>
              </a:defRPr>
            </a:lvl5pPr>
            <a:lvl6pPr marL="2514600" indent="-228600" defTabSz="9556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56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56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5675" eaLnBrk="0" fontAlgn="base" hangingPunct="0">
              <a:spcBef>
                <a:spcPct val="0"/>
              </a:spcBef>
              <a:spcAft>
                <a:spcPct val="0"/>
              </a:spcAft>
              <a:defRPr sz="2400">
                <a:solidFill>
                  <a:schemeClr val="tx1"/>
                </a:solidFill>
                <a:latin typeface="Times New Roman" panose="02020603050405020304" pitchFamily="18" charset="0"/>
              </a:defRPr>
            </a:lvl9pPr>
          </a:lstStyle>
          <a:p>
            <a:fld id="{2134AD34-D152-4045-85C8-D6B2A8A46E70}" type="slidenum">
              <a:rPr lang="en-US" altLang="en-US" sz="1300" smtClean="0"/>
              <a:pPr/>
              <a:t>19</a:t>
            </a:fld>
            <a:endParaRPr lang="en-US" altLang="en-US" sz="1300"/>
          </a:p>
        </p:txBody>
      </p:sp>
    </p:spTree>
    <p:extLst>
      <p:ext uri="{BB962C8B-B14F-4D97-AF65-F5344CB8AC3E}">
        <p14:creationId xmlns:p14="http://schemas.microsoft.com/office/powerpoint/2010/main" val="35858716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This is a ring cache. It is a fairly scalable form of interconnect. There are two counter-rotating rings, one clockwise and one counter-clockwise. Having two rings doubles your bandwidth. Making them rotate in opposite directions shortens your average distance between any two processors.  So P0 would send a message to P1 using the clockwise ring; P1 would reply to P0 using the counter-clockwise ring.</a:t>
            </a:r>
          </a:p>
          <a:p>
            <a:endParaRPr lang="en-US" altLang="en-US"/>
          </a:p>
          <a:p>
            <a:r>
              <a:rPr lang="en-US" altLang="en-US"/>
              <a:t>The rings are pipelined, so it is perfectly possible for, e.g., 0 to send a message to 1, 4 to send a message to 5 and 6 to send a message to 0 all at the same time, and for similar things to happen at the same time on the other ring. </a:t>
            </a:r>
          </a:p>
          <a:p>
            <a:endParaRPr lang="en-US" altLang="en-US"/>
          </a:p>
          <a:p>
            <a:r>
              <a:rPr lang="en-US" altLang="en-US"/>
              <a:t>MC is a memory controller. Each memory controller talks to external memory via package pins. You can add more or less memory controllers as per market-segment demands.</a:t>
            </a:r>
          </a:p>
          <a:p>
            <a:endParaRPr lang="en-US" altLang="en-US"/>
          </a:p>
        </p:txBody>
      </p:sp>
      <p:sp>
        <p:nvSpPr>
          <p:cNvPr id="686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a:defRPr sz="2400">
                <a:solidFill>
                  <a:schemeClr val="tx1"/>
                </a:solidFill>
                <a:latin typeface="Times New Roman" panose="02020603050405020304" pitchFamily="18" charset="0"/>
              </a:defRPr>
            </a:lvl1pPr>
            <a:lvl2pPr marL="742950" indent="-285750" defTabSz="955675">
              <a:defRPr sz="2400">
                <a:solidFill>
                  <a:schemeClr val="tx1"/>
                </a:solidFill>
                <a:latin typeface="Times New Roman" panose="02020603050405020304" pitchFamily="18" charset="0"/>
              </a:defRPr>
            </a:lvl2pPr>
            <a:lvl3pPr marL="1143000" indent="-228600" defTabSz="955675">
              <a:defRPr sz="2400">
                <a:solidFill>
                  <a:schemeClr val="tx1"/>
                </a:solidFill>
                <a:latin typeface="Times New Roman" panose="02020603050405020304" pitchFamily="18" charset="0"/>
              </a:defRPr>
            </a:lvl3pPr>
            <a:lvl4pPr marL="1600200" indent="-228600" defTabSz="955675">
              <a:defRPr sz="2400">
                <a:solidFill>
                  <a:schemeClr val="tx1"/>
                </a:solidFill>
                <a:latin typeface="Times New Roman" panose="02020603050405020304" pitchFamily="18" charset="0"/>
              </a:defRPr>
            </a:lvl4pPr>
            <a:lvl5pPr marL="2057400" indent="-228600" defTabSz="955675">
              <a:defRPr sz="2400">
                <a:solidFill>
                  <a:schemeClr val="tx1"/>
                </a:solidFill>
                <a:latin typeface="Times New Roman" panose="02020603050405020304" pitchFamily="18" charset="0"/>
              </a:defRPr>
            </a:lvl5pPr>
            <a:lvl6pPr marL="2514600" indent="-228600" defTabSz="9556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56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56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5675" eaLnBrk="0" fontAlgn="base" hangingPunct="0">
              <a:spcBef>
                <a:spcPct val="0"/>
              </a:spcBef>
              <a:spcAft>
                <a:spcPct val="0"/>
              </a:spcAft>
              <a:defRPr sz="2400">
                <a:solidFill>
                  <a:schemeClr val="tx1"/>
                </a:solidFill>
                <a:latin typeface="Times New Roman" panose="02020603050405020304" pitchFamily="18" charset="0"/>
              </a:defRPr>
            </a:lvl9pPr>
          </a:lstStyle>
          <a:p>
            <a:fld id="{ECA81E8D-0D2D-4FDC-A2A6-D2A2126BADDE}" type="slidenum">
              <a:rPr lang="en-US" altLang="en-US" sz="1300" smtClean="0"/>
              <a:pPr/>
              <a:t>20</a:t>
            </a:fld>
            <a:endParaRPr lang="en-US" altLang="en-US" sz="1300"/>
          </a:p>
        </p:txBody>
      </p:sp>
    </p:spTree>
    <p:extLst>
      <p:ext uri="{BB962C8B-B14F-4D97-AF65-F5344CB8AC3E}">
        <p14:creationId xmlns:p14="http://schemas.microsoft.com/office/powerpoint/2010/main" val="13947956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This is a ring cache. It is a fairly scalable form of interconnect. There are two counter-rotating rings, one clockwise and one counter-clockwise. Having two rings doubles your bandwidth. Making them rotate in opposite directions shortens your average distance between any two processors.  So P0 would send a message to P1 using the clockwise ring; P1 would reply to P0 using the counter-clockwise ring.</a:t>
            </a:r>
          </a:p>
          <a:p>
            <a:endParaRPr lang="en-US" altLang="en-US"/>
          </a:p>
          <a:p>
            <a:r>
              <a:rPr lang="en-US" altLang="en-US"/>
              <a:t>The rings are pipelined, so it is perfectly possible for, e.g., 0 to send a message to 1, 4 to send a message to 5 and 6 to send a message to 0 all at the same time, and for similar things to happen at the same time on the other ring. </a:t>
            </a:r>
          </a:p>
          <a:p>
            <a:endParaRPr lang="en-US" altLang="en-US"/>
          </a:p>
          <a:p>
            <a:r>
              <a:rPr lang="en-US" altLang="en-US"/>
              <a:t>MC is a memory controller. Each memory controller talks to external memory via package pins. You can add more or less memory controllers as per market-segment demands.</a:t>
            </a:r>
          </a:p>
          <a:p>
            <a:endParaRPr lang="en-US" altLang="en-US"/>
          </a:p>
        </p:txBody>
      </p:sp>
      <p:sp>
        <p:nvSpPr>
          <p:cNvPr id="706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a:defRPr sz="2400">
                <a:solidFill>
                  <a:schemeClr val="tx1"/>
                </a:solidFill>
                <a:latin typeface="Times New Roman" panose="02020603050405020304" pitchFamily="18" charset="0"/>
              </a:defRPr>
            </a:lvl1pPr>
            <a:lvl2pPr marL="742950" indent="-285750" defTabSz="955675">
              <a:defRPr sz="2400">
                <a:solidFill>
                  <a:schemeClr val="tx1"/>
                </a:solidFill>
                <a:latin typeface="Times New Roman" panose="02020603050405020304" pitchFamily="18" charset="0"/>
              </a:defRPr>
            </a:lvl2pPr>
            <a:lvl3pPr marL="1143000" indent="-228600" defTabSz="955675">
              <a:defRPr sz="2400">
                <a:solidFill>
                  <a:schemeClr val="tx1"/>
                </a:solidFill>
                <a:latin typeface="Times New Roman" panose="02020603050405020304" pitchFamily="18" charset="0"/>
              </a:defRPr>
            </a:lvl3pPr>
            <a:lvl4pPr marL="1600200" indent="-228600" defTabSz="955675">
              <a:defRPr sz="2400">
                <a:solidFill>
                  <a:schemeClr val="tx1"/>
                </a:solidFill>
                <a:latin typeface="Times New Roman" panose="02020603050405020304" pitchFamily="18" charset="0"/>
              </a:defRPr>
            </a:lvl4pPr>
            <a:lvl5pPr marL="2057400" indent="-228600" defTabSz="955675">
              <a:defRPr sz="2400">
                <a:solidFill>
                  <a:schemeClr val="tx1"/>
                </a:solidFill>
                <a:latin typeface="Times New Roman" panose="02020603050405020304" pitchFamily="18" charset="0"/>
              </a:defRPr>
            </a:lvl5pPr>
            <a:lvl6pPr marL="2514600" indent="-228600" defTabSz="9556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56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56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5675" eaLnBrk="0" fontAlgn="base" hangingPunct="0">
              <a:spcBef>
                <a:spcPct val="0"/>
              </a:spcBef>
              <a:spcAft>
                <a:spcPct val="0"/>
              </a:spcAft>
              <a:defRPr sz="2400">
                <a:solidFill>
                  <a:schemeClr val="tx1"/>
                </a:solidFill>
                <a:latin typeface="Times New Roman" panose="02020603050405020304" pitchFamily="18" charset="0"/>
              </a:defRPr>
            </a:lvl9pPr>
          </a:lstStyle>
          <a:p>
            <a:fld id="{D926D9E8-6E19-4A79-A751-605C79C5131D}" type="slidenum">
              <a:rPr lang="en-US" altLang="en-US" sz="1300" smtClean="0"/>
              <a:pPr/>
              <a:t>21</a:t>
            </a:fld>
            <a:endParaRPr lang="en-US" altLang="en-US" sz="1300"/>
          </a:p>
        </p:txBody>
      </p:sp>
    </p:spTree>
    <p:extLst>
      <p:ext uri="{BB962C8B-B14F-4D97-AF65-F5344CB8AC3E}">
        <p14:creationId xmlns:p14="http://schemas.microsoft.com/office/powerpoint/2010/main" val="4577487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This is a ring cache. It is a fairly scalable form of interconnect. There are two counter-rotating rings, one clockwise and one counter-clockwise. Having two rings doubles your bandwidth. Making them rotate in opposite directions shortens your average distance between any two processors.  So P0 would send a message to P1 using the clockwise ring; P1 would reply to P0 using the counter-clockwise ring.</a:t>
            </a:r>
          </a:p>
          <a:p>
            <a:endParaRPr lang="en-US" altLang="en-US"/>
          </a:p>
          <a:p>
            <a:r>
              <a:rPr lang="en-US" altLang="en-US"/>
              <a:t>The rings are pipelined, so it is perfectly possible for, e.g., 0 to send a message to 1, 4 to send a message to 5 and 6 to send a message to 0 all at the same time, and for similar things to happen at the same time on the other ring. </a:t>
            </a:r>
          </a:p>
          <a:p>
            <a:endParaRPr lang="en-US" altLang="en-US"/>
          </a:p>
          <a:p>
            <a:r>
              <a:rPr lang="en-US" altLang="en-US"/>
              <a:t>MC is a memory controller. Each memory controller talks to external memory via package pins. You can add more or less memory controllers as per market-segment demands.</a:t>
            </a:r>
          </a:p>
          <a:p>
            <a:endParaRPr lang="en-US" altLang="en-US"/>
          </a:p>
        </p:txBody>
      </p:sp>
      <p:sp>
        <p:nvSpPr>
          <p:cNvPr id="72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a:defRPr sz="2400">
                <a:solidFill>
                  <a:schemeClr val="tx1"/>
                </a:solidFill>
                <a:latin typeface="Times New Roman" panose="02020603050405020304" pitchFamily="18" charset="0"/>
              </a:defRPr>
            </a:lvl1pPr>
            <a:lvl2pPr marL="742950" indent="-285750" defTabSz="955675">
              <a:defRPr sz="2400">
                <a:solidFill>
                  <a:schemeClr val="tx1"/>
                </a:solidFill>
                <a:latin typeface="Times New Roman" panose="02020603050405020304" pitchFamily="18" charset="0"/>
              </a:defRPr>
            </a:lvl2pPr>
            <a:lvl3pPr marL="1143000" indent="-228600" defTabSz="955675">
              <a:defRPr sz="2400">
                <a:solidFill>
                  <a:schemeClr val="tx1"/>
                </a:solidFill>
                <a:latin typeface="Times New Roman" panose="02020603050405020304" pitchFamily="18" charset="0"/>
              </a:defRPr>
            </a:lvl3pPr>
            <a:lvl4pPr marL="1600200" indent="-228600" defTabSz="955675">
              <a:defRPr sz="2400">
                <a:solidFill>
                  <a:schemeClr val="tx1"/>
                </a:solidFill>
                <a:latin typeface="Times New Roman" panose="02020603050405020304" pitchFamily="18" charset="0"/>
              </a:defRPr>
            </a:lvl4pPr>
            <a:lvl5pPr marL="2057400" indent="-228600" defTabSz="955675">
              <a:defRPr sz="2400">
                <a:solidFill>
                  <a:schemeClr val="tx1"/>
                </a:solidFill>
                <a:latin typeface="Times New Roman" panose="02020603050405020304" pitchFamily="18" charset="0"/>
              </a:defRPr>
            </a:lvl5pPr>
            <a:lvl6pPr marL="2514600" indent="-228600" defTabSz="9556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56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56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5675" eaLnBrk="0" fontAlgn="base" hangingPunct="0">
              <a:spcBef>
                <a:spcPct val="0"/>
              </a:spcBef>
              <a:spcAft>
                <a:spcPct val="0"/>
              </a:spcAft>
              <a:defRPr sz="2400">
                <a:solidFill>
                  <a:schemeClr val="tx1"/>
                </a:solidFill>
                <a:latin typeface="Times New Roman" panose="02020603050405020304" pitchFamily="18" charset="0"/>
              </a:defRPr>
            </a:lvl9pPr>
          </a:lstStyle>
          <a:p>
            <a:fld id="{E0105901-08D4-40FB-BD30-6780E1205B0F}" type="slidenum">
              <a:rPr lang="en-US" altLang="en-US" sz="1300" smtClean="0"/>
              <a:pPr/>
              <a:t>22</a:t>
            </a:fld>
            <a:endParaRPr lang="en-US" altLang="en-US" sz="1300"/>
          </a:p>
        </p:txBody>
      </p:sp>
    </p:spTree>
    <p:extLst>
      <p:ext uri="{BB962C8B-B14F-4D97-AF65-F5344CB8AC3E}">
        <p14:creationId xmlns:p14="http://schemas.microsoft.com/office/powerpoint/2010/main" val="21891675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This is a ring cache. It is a fairly scalable form of interconnect. There are two counter-rotating rings, one clockwise and one counter-clockwise. Having two rings doubles your bandwidth. Making them rotate in opposite directions shortens your average distance between any two processors.  So P0 would send a message to P1 using the clockwise ring; P1 would reply to P0 using the counter-clockwise ring.</a:t>
            </a:r>
          </a:p>
          <a:p>
            <a:endParaRPr lang="en-US" altLang="en-US"/>
          </a:p>
          <a:p>
            <a:r>
              <a:rPr lang="en-US" altLang="en-US"/>
              <a:t>The rings are pipelined, so it is perfectly possible for, e.g., 0 to send a message to 1, 4 to send a message to 5 and 6 to send a message to 0 all at the same time, and for similar things to happen at the same time on the other ring. </a:t>
            </a:r>
          </a:p>
          <a:p>
            <a:endParaRPr lang="en-US" altLang="en-US"/>
          </a:p>
          <a:p>
            <a:r>
              <a:rPr lang="en-US" altLang="en-US"/>
              <a:t>MC is a memory controller. Each memory controller talks to external memory via package pins. You can add more or less memory controllers as per market-segment demands.</a:t>
            </a:r>
          </a:p>
          <a:p>
            <a:endParaRPr lang="en-US" altLang="en-US"/>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a:defRPr sz="2400">
                <a:solidFill>
                  <a:schemeClr val="tx1"/>
                </a:solidFill>
                <a:latin typeface="Times New Roman" panose="02020603050405020304" pitchFamily="18" charset="0"/>
              </a:defRPr>
            </a:lvl1pPr>
            <a:lvl2pPr marL="742950" indent="-285750" defTabSz="955675">
              <a:defRPr sz="2400">
                <a:solidFill>
                  <a:schemeClr val="tx1"/>
                </a:solidFill>
                <a:latin typeface="Times New Roman" panose="02020603050405020304" pitchFamily="18" charset="0"/>
              </a:defRPr>
            </a:lvl2pPr>
            <a:lvl3pPr marL="1143000" indent="-228600" defTabSz="955675">
              <a:defRPr sz="2400">
                <a:solidFill>
                  <a:schemeClr val="tx1"/>
                </a:solidFill>
                <a:latin typeface="Times New Roman" panose="02020603050405020304" pitchFamily="18" charset="0"/>
              </a:defRPr>
            </a:lvl3pPr>
            <a:lvl4pPr marL="1600200" indent="-228600" defTabSz="955675">
              <a:defRPr sz="2400">
                <a:solidFill>
                  <a:schemeClr val="tx1"/>
                </a:solidFill>
                <a:latin typeface="Times New Roman" panose="02020603050405020304" pitchFamily="18" charset="0"/>
              </a:defRPr>
            </a:lvl4pPr>
            <a:lvl5pPr marL="2057400" indent="-228600" defTabSz="955675">
              <a:defRPr sz="2400">
                <a:solidFill>
                  <a:schemeClr val="tx1"/>
                </a:solidFill>
                <a:latin typeface="Times New Roman" panose="02020603050405020304" pitchFamily="18" charset="0"/>
              </a:defRPr>
            </a:lvl5pPr>
            <a:lvl6pPr marL="2514600" indent="-228600" defTabSz="9556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56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56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5675" eaLnBrk="0" fontAlgn="base" hangingPunct="0">
              <a:spcBef>
                <a:spcPct val="0"/>
              </a:spcBef>
              <a:spcAft>
                <a:spcPct val="0"/>
              </a:spcAft>
              <a:defRPr sz="2400">
                <a:solidFill>
                  <a:schemeClr val="tx1"/>
                </a:solidFill>
                <a:latin typeface="Times New Roman" panose="02020603050405020304" pitchFamily="18" charset="0"/>
              </a:defRPr>
            </a:lvl9pPr>
          </a:lstStyle>
          <a:p>
            <a:fld id="{69FA07E3-2141-40C5-9E94-302AECE2EEB4}" type="slidenum">
              <a:rPr lang="en-US" altLang="en-US" sz="1300" smtClean="0"/>
              <a:pPr/>
              <a:t>23</a:t>
            </a:fld>
            <a:endParaRPr lang="en-US" altLang="en-US" sz="1300"/>
          </a:p>
        </p:txBody>
      </p:sp>
    </p:spTree>
    <p:extLst>
      <p:ext uri="{BB962C8B-B14F-4D97-AF65-F5344CB8AC3E}">
        <p14:creationId xmlns:p14="http://schemas.microsoft.com/office/powerpoint/2010/main" val="7089857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This is a ring cache. It is a fairly scalable form of interconnect. There are two counter-rotating rings, one clockwise and one counter-clockwise. Having two rings doubles your bandwidth. Making them rotate in opposite directions shortens your average distance between any two processors.  So P0 would send a message to P1 using the clockwise ring; P1 would reply to P0 using the counter-clockwise ring.</a:t>
            </a:r>
          </a:p>
          <a:p>
            <a:endParaRPr lang="en-US" altLang="en-US"/>
          </a:p>
          <a:p>
            <a:r>
              <a:rPr lang="en-US" altLang="en-US"/>
              <a:t>The rings are pipelined, so it is perfectly possible for, e.g., 0 to send a message to 1, 4 to send a message to 5 and 6 to send a message to 0 all at the same time, and for similar things to happen at the same time on the other ring. </a:t>
            </a:r>
          </a:p>
          <a:p>
            <a:endParaRPr lang="en-US" altLang="en-US"/>
          </a:p>
          <a:p>
            <a:r>
              <a:rPr lang="en-US" altLang="en-US"/>
              <a:t>MC is a memory controller. Each memory controller talks to external memory via package pins. You can add more or less memory controllers as per market-segment demands.</a:t>
            </a:r>
          </a:p>
          <a:p>
            <a:endParaRPr lang="en-US" altLang="en-US"/>
          </a:p>
        </p:txBody>
      </p:sp>
      <p:sp>
        <p:nvSpPr>
          <p:cNvPr id="768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a:defRPr sz="2400">
                <a:solidFill>
                  <a:schemeClr val="tx1"/>
                </a:solidFill>
                <a:latin typeface="Times New Roman" panose="02020603050405020304" pitchFamily="18" charset="0"/>
              </a:defRPr>
            </a:lvl1pPr>
            <a:lvl2pPr marL="742950" indent="-285750" defTabSz="955675">
              <a:defRPr sz="2400">
                <a:solidFill>
                  <a:schemeClr val="tx1"/>
                </a:solidFill>
                <a:latin typeface="Times New Roman" panose="02020603050405020304" pitchFamily="18" charset="0"/>
              </a:defRPr>
            </a:lvl2pPr>
            <a:lvl3pPr marL="1143000" indent="-228600" defTabSz="955675">
              <a:defRPr sz="2400">
                <a:solidFill>
                  <a:schemeClr val="tx1"/>
                </a:solidFill>
                <a:latin typeface="Times New Roman" panose="02020603050405020304" pitchFamily="18" charset="0"/>
              </a:defRPr>
            </a:lvl3pPr>
            <a:lvl4pPr marL="1600200" indent="-228600" defTabSz="955675">
              <a:defRPr sz="2400">
                <a:solidFill>
                  <a:schemeClr val="tx1"/>
                </a:solidFill>
                <a:latin typeface="Times New Roman" panose="02020603050405020304" pitchFamily="18" charset="0"/>
              </a:defRPr>
            </a:lvl4pPr>
            <a:lvl5pPr marL="2057400" indent="-228600" defTabSz="955675">
              <a:defRPr sz="2400">
                <a:solidFill>
                  <a:schemeClr val="tx1"/>
                </a:solidFill>
                <a:latin typeface="Times New Roman" panose="02020603050405020304" pitchFamily="18" charset="0"/>
              </a:defRPr>
            </a:lvl5pPr>
            <a:lvl6pPr marL="2514600" indent="-228600" defTabSz="9556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56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56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5675" eaLnBrk="0" fontAlgn="base" hangingPunct="0">
              <a:spcBef>
                <a:spcPct val="0"/>
              </a:spcBef>
              <a:spcAft>
                <a:spcPct val="0"/>
              </a:spcAft>
              <a:defRPr sz="2400">
                <a:solidFill>
                  <a:schemeClr val="tx1"/>
                </a:solidFill>
                <a:latin typeface="Times New Roman" panose="02020603050405020304" pitchFamily="18" charset="0"/>
              </a:defRPr>
            </a:lvl9pPr>
          </a:lstStyle>
          <a:p>
            <a:fld id="{C64B00C3-9B24-4905-B18A-24CC02F25F7F}" type="slidenum">
              <a:rPr lang="en-US" altLang="en-US" sz="1300" smtClean="0"/>
              <a:pPr/>
              <a:t>24</a:t>
            </a:fld>
            <a:endParaRPr lang="en-US" altLang="en-US" sz="1300"/>
          </a:p>
        </p:txBody>
      </p:sp>
    </p:spTree>
    <p:extLst>
      <p:ext uri="{BB962C8B-B14F-4D97-AF65-F5344CB8AC3E}">
        <p14:creationId xmlns:p14="http://schemas.microsoft.com/office/powerpoint/2010/main" val="21017870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This is a ring cache. It is a fairly scalable form of interconnect. There are two counter-rotating rings, one clockwise and one counter-clockwise. Having two rings doubles your bandwidth. Making them rotate in opposite directions shortens your average distance between any two processors.  So P0 would send a message to P1 using the clockwise ring; P1 would reply to P0 using the counter-clockwise ring.</a:t>
            </a:r>
          </a:p>
          <a:p>
            <a:endParaRPr lang="en-US" altLang="en-US"/>
          </a:p>
          <a:p>
            <a:r>
              <a:rPr lang="en-US" altLang="en-US"/>
              <a:t>The rings are pipelined, so it is perfectly possible for, e.g., 0 to send a message to 1, 4 to send a message to 5 and 6 to send a message to 0 all at the same time, and for similar things to happen at the same time on the other ring. </a:t>
            </a:r>
          </a:p>
          <a:p>
            <a:endParaRPr lang="en-US" altLang="en-US"/>
          </a:p>
          <a:p>
            <a:r>
              <a:rPr lang="en-US" altLang="en-US"/>
              <a:t>MC is a memory controller. Each memory controller talks to external memory via package pins. You can add more or less memory controllers as per market-segment demands.</a:t>
            </a:r>
          </a:p>
          <a:p>
            <a:endParaRPr lang="en-US" altLang="en-US"/>
          </a:p>
        </p:txBody>
      </p:sp>
      <p:sp>
        <p:nvSpPr>
          <p:cNvPr id="788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a:defRPr sz="2400">
                <a:solidFill>
                  <a:schemeClr val="tx1"/>
                </a:solidFill>
                <a:latin typeface="Times New Roman" panose="02020603050405020304" pitchFamily="18" charset="0"/>
              </a:defRPr>
            </a:lvl1pPr>
            <a:lvl2pPr marL="742950" indent="-285750" defTabSz="955675">
              <a:defRPr sz="2400">
                <a:solidFill>
                  <a:schemeClr val="tx1"/>
                </a:solidFill>
                <a:latin typeface="Times New Roman" panose="02020603050405020304" pitchFamily="18" charset="0"/>
              </a:defRPr>
            </a:lvl2pPr>
            <a:lvl3pPr marL="1143000" indent="-228600" defTabSz="955675">
              <a:defRPr sz="2400">
                <a:solidFill>
                  <a:schemeClr val="tx1"/>
                </a:solidFill>
                <a:latin typeface="Times New Roman" panose="02020603050405020304" pitchFamily="18" charset="0"/>
              </a:defRPr>
            </a:lvl3pPr>
            <a:lvl4pPr marL="1600200" indent="-228600" defTabSz="955675">
              <a:defRPr sz="2400">
                <a:solidFill>
                  <a:schemeClr val="tx1"/>
                </a:solidFill>
                <a:latin typeface="Times New Roman" panose="02020603050405020304" pitchFamily="18" charset="0"/>
              </a:defRPr>
            </a:lvl4pPr>
            <a:lvl5pPr marL="2057400" indent="-228600" defTabSz="955675">
              <a:defRPr sz="2400">
                <a:solidFill>
                  <a:schemeClr val="tx1"/>
                </a:solidFill>
                <a:latin typeface="Times New Roman" panose="02020603050405020304" pitchFamily="18" charset="0"/>
              </a:defRPr>
            </a:lvl5pPr>
            <a:lvl6pPr marL="2514600" indent="-228600" defTabSz="9556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56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56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5675" eaLnBrk="0" fontAlgn="base" hangingPunct="0">
              <a:spcBef>
                <a:spcPct val="0"/>
              </a:spcBef>
              <a:spcAft>
                <a:spcPct val="0"/>
              </a:spcAft>
              <a:defRPr sz="2400">
                <a:solidFill>
                  <a:schemeClr val="tx1"/>
                </a:solidFill>
                <a:latin typeface="Times New Roman" panose="02020603050405020304" pitchFamily="18" charset="0"/>
              </a:defRPr>
            </a:lvl9pPr>
          </a:lstStyle>
          <a:p>
            <a:fld id="{7095E364-5DAB-483A-B750-448CFC70EE98}" type="slidenum">
              <a:rPr lang="en-US" altLang="en-US" sz="1300" smtClean="0"/>
              <a:pPr/>
              <a:t>25</a:t>
            </a:fld>
            <a:endParaRPr lang="en-US" altLang="en-US" sz="1300"/>
          </a:p>
        </p:txBody>
      </p:sp>
    </p:spTree>
    <p:extLst>
      <p:ext uri="{BB962C8B-B14F-4D97-AF65-F5344CB8AC3E}">
        <p14:creationId xmlns:p14="http://schemas.microsoft.com/office/powerpoint/2010/main" val="10640029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This is a ring cache. It is a fairly scalable form of interconnect. There are two counter-rotating rings, one clockwise and one counter-clockwise. Having two rings doubles your bandwidth. Making them rotate in opposite directions shortens your average distance between any two processors.  So P0 would send a message to P1 using the clockwise ring; P1 would reply to P0 using the counter-clockwise ring.</a:t>
            </a:r>
          </a:p>
          <a:p>
            <a:endParaRPr lang="en-US" altLang="en-US"/>
          </a:p>
          <a:p>
            <a:r>
              <a:rPr lang="en-US" altLang="en-US"/>
              <a:t>The rings are pipelined, so it is perfectly possible for, e.g., 0 to send a message to 1, 4 to send a message to 5 and 6 to send a message to 0 all at the same time, and for similar things to happen at the same time on the other ring. </a:t>
            </a:r>
          </a:p>
          <a:p>
            <a:endParaRPr lang="en-US" altLang="en-US"/>
          </a:p>
          <a:p>
            <a:r>
              <a:rPr lang="en-US" altLang="en-US"/>
              <a:t>MC is a memory controller. Each memory controller talks to external memory via package pins. You can add more or less memory controllers as per market-segment demands.</a:t>
            </a:r>
          </a:p>
          <a:p>
            <a:endParaRPr lang="en-US" altLang="en-US"/>
          </a:p>
        </p:txBody>
      </p:sp>
      <p:sp>
        <p:nvSpPr>
          <p:cNvPr id="80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a:defRPr sz="2400">
                <a:solidFill>
                  <a:schemeClr val="tx1"/>
                </a:solidFill>
                <a:latin typeface="Times New Roman" panose="02020603050405020304" pitchFamily="18" charset="0"/>
              </a:defRPr>
            </a:lvl1pPr>
            <a:lvl2pPr marL="742950" indent="-285750" defTabSz="955675">
              <a:defRPr sz="2400">
                <a:solidFill>
                  <a:schemeClr val="tx1"/>
                </a:solidFill>
                <a:latin typeface="Times New Roman" panose="02020603050405020304" pitchFamily="18" charset="0"/>
              </a:defRPr>
            </a:lvl2pPr>
            <a:lvl3pPr marL="1143000" indent="-228600" defTabSz="955675">
              <a:defRPr sz="2400">
                <a:solidFill>
                  <a:schemeClr val="tx1"/>
                </a:solidFill>
                <a:latin typeface="Times New Roman" panose="02020603050405020304" pitchFamily="18" charset="0"/>
              </a:defRPr>
            </a:lvl3pPr>
            <a:lvl4pPr marL="1600200" indent="-228600" defTabSz="955675">
              <a:defRPr sz="2400">
                <a:solidFill>
                  <a:schemeClr val="tx1"/>
                </a:solidFill>
                <a:latin typeface="Times New Roman" panose="02020603050405020304" pitchFamily="18" charset="0"/>
              </a:defRPr>
            </a:lvl4pPr>
            <a:lvl5pPr marL="2057400" indent="-228600" defTabSz="955675">
              <a:defRPr sz="2400">
                <a:solidFill>
                  <a:schemeClr val="tx1"/>
                </a:solidFill>
                <a:latin typeface="Times New Roman" panose="02020603050405020304" pitchFamily="18" charset="0"/>
              </a:defRPr>
            </a:lvl5pPr>
            <a:lvl6pPr marL="2514600" indent="-228600" defTabSz="9556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56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56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5675" eaLnBrk="0" fontAlgn="base" hangingPunct="0">
              <a:spcBef>
                <a:spcPct val="0"/>
              </a:spcBef>
              <a:spcAft>
                <a:spcPct val="0"/>
              </a:spcAft>
              <a:defRPr sz="2400">
                <a:solidFill>
                  <a:schemeClr val="tx1"/>
                </a:solidFill>
                <a:latin typeface="Times New Roman" panose="02020603050405020304" pitchFamily="18" charset="0"/>
              </a:defRPr>
            </a:lvl9pPr>
          </a:lstStyle>
          <a:p>
            <a:fld id="{2003B3E8-8ABB-470E-9FD6-F47F3A7445FD}" type="slidenum">
              <a:rPr lang="en-US" altLang="en-US" sz="1300" smtClean="0"/>
              <a:pPr/>
              <a:t>26</a:t>
            </a:fld>
            <a:endParaRPr lang="en-US" altLang="en-US" sz="1300"/>
          </a:p>
        </p:txBody>
      </p:sp>
    </p:spTree>
    <p:extLst>
      <p:ext uri="{BB962C8B-B14F-4D97-AF65-F5344CB8AC3E}">
        <p14:creationId xmlns:p14="http://schemas.microsoft.com/office/powerpoint/2010/main" val="3465990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This is a ring cache. It is a fairly scalable form of interconnect. There are two counter-rotating rings, one clockwise and one counter-clockwise. Having two rings doubles your bandwidth. Making them rotate in opposite directions shortens your average distance between any two processors.  So P0 would send a message to P1 using the clockwise ring; P1 would reply to P0 using the counter-clockwise ring.</a:t>
            </a:r>
          </a:p>
          <a:p>
            <a:endParaRPr lang="en-US" altLang="en-US"/>
          </a:p>
          <a:p>
            <a:r>
              <a:rPr lang="en-US" altLang="en-US"/>
              <a:t>The rings are pipelined, so it is perfectly possible for, e.g., 0 to send a message to 1, 4 to send a message to 5 and 6 to send a message to 0 all at the same time, and for similar things to happen at the same time on the other ring. </a:t>
            </a:r>
          </a:p>
          <a:p>
            <a:endParaRPr lang="en-US" altLang="en-US"/>
          </a:p>
          <a:p>
            <a:r>
              <a:rPr lang="en-US" altLang="en-US"/>
              <a:t>MC is a memory controller. Each memory controller talks to external memory via package pins. You can add more or less memory controllers as per market-segment demands.</a:t>
            </a:r>
          </a:p>
          <a:p>
            <a:endParaRPr lang="en-US" altLang="en-US"/>
          </a:p>
        </p:txBody>
      </p:sp>
      <p:sp>
        <p:nvSpPr>
          <p:cNvPr id="80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a:defRPr sz="2400">
                <a:solidFill>
                  <a:schemeClr val="tx1"/>
                </a:solidFill>
                <a:latin typeface="Times New Roman" panose="02020603050405020304" pitchFamily="18" charset="0"/>
              </a:defRPr>
            </a:lvl1pPr>
            <a:lvl2pPr marL="742950" indent="-285750" defTabSz="955675">
              <a:defRPr sz="2400">
                <a:solidFill>
                  <a:schemeClr val="tx1"/>
                </a:solidFill>
                <a:latin typeface="Times New Roman" panose="02020603050405020304" pitchFamily="18" charset="0"/>
              </a:defRPr>
            </a:lvl2pPr>
            <a:lvl3pPr marL="1143000" indent="-228600" defTabSz="955675">
              <a:defRPr sz="2400">
                <a:solidFill>
                  <a:schemeClr val="tx1"/>
                </a:solidFill>
                <a:latin typeface="Times New Roman" panose="02020603050405020304" pitchFamily="18" charset="0"/>
              </a:defRPr>
            </a:lvl3pPr>
            <a:lvl4pPr marL="1600200" indent="-228600" defTabSz="955675">
              <a:defRPr sz="2400">
                <a:solidFill>
                  <a:schemeClr val="tx1"/>
                </a:solidFill>
                <a:latin typeface="Times New Roman" panose="02020603050405020304" pitchFamily="18" charset="0"/>
              </a:defRPr>
            </a:lvl4pPr>
            <a:lvl5pPr marL="2057400" indent="-228600" defTabSz="955675">
              <a:defRPr sz="2400">
                <a:solidFill>
                  <a:schemeClr val="tx1"/>
                </a:solidFill>
                <a:latin typeface="Times New Roman" panose="02020603050405020304" pitchFamily="18" charset="0"/>
              </a:defRPr>
            </a:lvl5pPr>
            <a:lvl6pPr marL="2514600" indent="-228600" defTabSz="9556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56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56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5675" eaLnBrk="0" fontAlgn="base" hangingPunct="0">
              <a:spcBef>
                <a:spcPct val="0"/>
              </a:spcBef>
              <a:spcAft>
                <a:spcPct val="0"/>
              </a:spcAft>
              <a:defRPr sz="2400">
                <a:solidFill>
                  <a:schemeClr val="tx1"/>
                </a:solidFill>
                <a:latin typeface="Times New Roman" panose="02020603050405020304" pitchFamily="18" charset="0"/>
              </a:defRPr>
            </a:lvl9pPr>
          </a:lstStyle>
          <a:p>
            <a:fld id="{2003B3E8-8ABB-470E-9FD6-F47F3A7445FD}" type="slidenum">
              <a:rPr lang="en-US" altLang="en-US" sz="1300" smtClean="0"/>
              <a:pPr/>
              <a:t>27</a:t>
            </a:fld>
            <a:endParaRPr lang="en-US" altLang="en-US" sz="1300"/>
          </a:p>
        </p:txBody>
      </p:sp>
    </p:spTree>
    <p:extLst>
      <p:ext uri="{BB962C8B-B14F-4D97-AF65-F5344CB8AC3E}">
        <p14:creationId xmlns:p14="http://schemas.microsoft.com/office/powerpoint/2010/main" val="776392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For repeated writes by one P to the same address, write broadcast requires a full broadcast of each write, and negates much of the advantage of having a writeback cache in the first place.</a:t>
            </a: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a:defRPr sz="2400">
                <a:solidFill>
                  <a:schemeClr val="tx1"/>
                </a:solidFill>
                <a:latin typeface="Times New Roman" panose="02020603050405020304" pitchFamily="18" charset="0"/>
              </a:defRPr>
            </a:lvl1pPr>
            <a:lvl2pPr marL="742950" indent="-285750" defTabSz="955675">
              <a:defRPr sz="2400">
                <a:solidFill>
                  <a:schemeClr val="tx1"/>
                </a:solidFill>
                <a:latin typeface="Times New Roman" panose="02020603050405020304" pitchFamily="18" charset="0"/>
              </a:defRPr>
            </a:lvl2pPr>
            <a:lvl3pPr marL="1143000" indent="-228600" defTabSz="955675">
              <a:defRPr sz="2400">
                <a:solidFill>
                  <a:schemeClr val="tx1"/>
                </a:solidFill>
                <a:latin typeface="Times New Roman" panose="02020603050405020304" pitchFamily="18" charset="0"/>
              </a:defRPr>
            </a:lvl3pPr>
            <a:lvl4pPr marL="1600200" indent="-228600" defTabSz="955675">
              <a:defRPr sz="2400">
                <a:solidFill>
                  <a:schemeClr val="tx1"/>
                </a:solidFill>
                <a:latin typeface="Times New Roman" panose="02020603050405020304" pitchFamily="18" charset="0"/>
              </a:defRPr>
            </a:lvl4pPr>
            <a:lvl5pPr marL="2057400" indent="-228600" defTabSz="955675">
              <a:defRPr sz="2400">
                <a:solidFill>
                  <a:schemeClr val="tx1"/>
                </a:solidFill>
                <a:latin typeface="Times New Roman" panose="02020603050405020304" pitchFamily="18" charset="0"/>
              </a:defRPr>
            </a:lvl5pPr>
            <a:lvl6pPr marL="2514600" indent="-228600" defTabSz="9556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56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56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5675" eaLnBrk="0" fontAlgn="base" hangingPunct="0">
              <a:spcBef>
                <a:spcPct val="0"/>
              </a:spcBef>
              <a:spcAft>
                <a:spcPct val="0"/>
              </a:spcAft>
              <a:defRPr sz="2400">
                <a:solidFill>
                  <a:schemeClr val="tx1"/>
                </a:solidFill>
                <a:latin typeface="Times New Roman" panose="02020603050405020304" pitchFamily="18" charset="0"/>
              </a:defRPr>
            </a:lvl9pPr>
          </a:lstStyle>
          <a:p>
            <a:fld id="{5AA741B6-85AD-4E53-9AA0-C6EC7713DE20}" type="slidenum">
              <a:rPr lang="en-US" altLang="en-US" sz="1300" smtClean="0"/>
              <a:pPr/>
              <a:t>7</a:t>
            </a:fld>
            <a:endParaRPr lang="en-US" altLang="en-US" sz="1300"/>
          </a:p>
        </p:txBody>
      </p:sp>
    </p:spTree>
    <p:extLst>
      <p:ext uri="{BB962C8B-B14F-4D97-AF65-F5344CB8AC3E}">
        <p14:creationId xmlns:p14="http://schemas.microsoft.com/office/powerpoint/2010/main" val="10796932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849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a:defRPr sz="2400">
                <a:solidFill>
                  <a:schemeClr val="tx1"/>
                </a:solidFill>
                <a:latin typeface="Times New Roman" panose="02020603050405020304" pitchFamily="18" charset="0"/>
              </a:defRPr>
            </a:lvl1pPr>
            <a:lvl2pPr marL="742950" indent="-285750" defTabSz="955675">
              <a:defRPr sz="2400">
                <a:solidFill>
                  <a:schemeClr val="tx1"/>
                </a:solidFill>
                <a:latin typeface="Times New Roman" panose="02020603050405020304" pitchFamily="18" charset="0"/>
              </a:defRPr>
            </a:lvl2pPr>
            <a:lvl3pPr marL="1143000" indent="-228600" defTabSz="955675">
              <a:defRPr sz="2400">
                <a:solidFill>
                  <a:schemeClr val="tx1"/>
                </a:solidFill>
                <a:latin typeface="Times New Roman" panose="02020603050405020304" pitchFamily="18" charset="0"/>
              </a:defRPr>
            </a:lvl3pPr>
            <a:lvl4pPr marL="1600200" indent="-228600" defTabSz="955675">
              <a:defRPr sz="2400">
                <a:solidFill>
                  <a:schemeClr val="tx1"/>
                </a:solidFill>
                <a:latin typeface="Times New Roman" panose="02020603050405020304" pitchFamily="18" charset="0"/>
              </a:defRPr>
            </a:lvl4pPr>
            <a:lvl5pPr marL="2057400" indent="-228600" defTabSz="955675">
              <a:defRPr sz="2400">
                <a:solidFill>
                  <a:schemeClr val="tx1"/>
                </a:solidFill>
                <a:latin typeface="Times New Roman" panose="02020603050405020304" pitchFamily="18" charset="0"/>
              </a:defRPr>
            </a:lvl5pPr>
            <a:lvl6pPr marL="2514600" indent="-228600" defTabSz="9556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56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56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5675" eaLnBrk="0" fontAlgn="base" hangingPunct="0">
              <a:spcBef>
                <a:spcPct val="0"/>
              </a:spcBef>
              <a:spcAft>
                <a:spcPct val="0"/>
              </a:spcAft>
              <a:defRPr sz="2400">
                <a:solidFill>
                  <a:schemeClr val="tx1"/>
                </a:solidFill>
                <a:latin typeface="Times New Roman" panose="02020603050405020304" pitchFamily="18" charset="0"/>
              </a:defRPr>
            </a:lvl9pPr>
          </a:lstStyle>
          <a:p>
            <a:fld id="{74FEC211-73F5-45F8-83BE-6C19217E0D07}" type="slidenum">
              <a:rPr lang="en-US" altLang="en-US" sz="1300" smtClean="0"/>
              <a:pPr/>
              <a:t>28</a:t>
            </a:fld>
            <a:endParaRPr lang="en-US" altLang="en-US" sz="1300"/>
          </a:p>
        </p:txBody>
      </p:sp>
    </p:spTree>
    <p:extLst>
      <p:ext uri="{BB962C8B-B14F-4D97-AF65-F5344CB8AC3E}">
        <p14:creationId xmlns:p14="http://schemas.microsoft.com/office/powerpoint/2010/main" val="22503805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This is a ring cache. It is a fairly scalable form of interconnect. There are two counter-rotating rings, one clockwise and one counter-clockwise. Having two rings doubles your bandwidth. Making them rotate in opposite directions shortens your average distance between any two processors.  So P0 would send a message to P1 using the clockwise ring; P1 would reply to P0 using the counter-clockwise ring.</a:t>
            </a:r>
          </a:p>
          <a:p>
            <a:endParaRPr lang="en-US" altLang="en-US" dirty="0"/>
          </a:p>
          <a:p>
            <a:r>
              <a:rPr lang="en-US" altLang="en-US" dirty="0"/>
              <a:t>The rings are pipelined, so it is perfectly possible for, e.g., 0 to send a message to 1, 4 to send a message to 5 and 6 to send a message to 0 all at the same time, and for similar things to happen at the same time on the other ring. </a:t>
            </a:r>
          </a:p>
          <a:p>
            <a:endParaRPr lang="en-US" altLang="en-US" dirty="0"/>
          </a:p>
          <a:p>
            <a:r>
              <a:rPr lang="en-US" altLang="en-US" dirty="0"/>
              <a:t>MC is a memory controller. Each memory controller talks to external memory via package pins. You can add more or less memory controllers as per market-segment demands.</a:t>
            </a:r>
          </a:p>
          <a:p>
            <a:endParaRPr lang="en-US" altLang="en-US" dirty="0"/>
          </a:p>
        </p:txBody>
      </p:sp>
      <p:sp>
        <p:nvSpPr>
          <p:cNvPr id="911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a:defRPr sz="2400">
                <a:solidFill>
                  <a:schemeClr val="tx1"/>
                </a:solidFill>
                <a:latin typeface="Times New Roman" panose="02020603050405020304" pitchFamily="18" charset="0"/>
              </a:defRPr>
            </a:lvl1pPr>
            <a:lvl2pPr marL="742950" indent="-285750" defTabSz="955675">
              <a:defRPr sz="2400">
                <a:solidFill>
                  <a:schemeClr val="tx1"/>
                </a:solidFill>
                <a:latin typeface="Times New Roman" panose="02020603050405020304" pitchFamily="18" charset="0"/>
              </a:defRPr>
            </a:lvl2pPr>
            <a:lvl3pPr marL="1143000" indent="-228600" defTabSz="955675">
              <a:defRPr sz="2400">
                <a:solidFill>
                  <a:schemeClr val="tx1"/>
                </a:solidFill>
                <a:latin typeface="Times New Roman" panose="02020603050405020304" pitchFamily="18" charset="0"/>
              </a:defRPr>
            </a:lvl3pPr>
            <a:lvl4pPr marL="1600200" indent="-228600" defTabSz="955675">
              <a:defRPr sz="2400">
                <a:solidFill>
                  <a:schemeClr val="tx1"/>
                </a:solidFill>
                <a:latin typeface="Times New Roman" panose="02020603050405020304" pitchFamily="18" charset="0"/>
              </a:defRPr>
            </a:lvl4pPr>
            <a:lvl5pPr marL="2057400" indent="-228600" defTabSz="955675">
              <a:defRPr sz="2400">
                <a:solidFill>
                  <a:schemeClr val="tx1"/>
                </a:solidFill>
                <a:latin typeface="Times New Roman" panose="02020603050405020304" pitchFamily="18" charset="0"/>
              </a:defRPr>
            </a:lvl5pPr>
            <a:lvl6pPr marL="2514600" indent="-228600" defTabSz="9556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56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56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5675" eaLnBrk="0" fontAlgn="base" hangingPunct="0">
              <a:spcBef>
                <a:spcPct val="0"/>
              </a:spcBef>
              <a:spcAft>
                <a:spcPct val="0"/>
              </a:spcAft>
              <a:defRPr sz="2400">
                <a:solidFill>
                  <a:schemeClr val="tx1"/>
                </a:solidFill>
                <a:latin typeface="Times New Roman" panose="02020603050405020304" pitchFamily="18" charset="0"/>
              </a:defRPr>
            </a:lvl9pPr>
          </a:lstStyle>
          <a:p>
            <a:fld id="{F8AB3FB6-AF3C-40C5-A803-E66649C702A6}" type="slidenum">
              <a:rPr lang="en-US" altLang="en-US" sz="1300" smtClean="0"/>
              <a:pPr/>
              <a:t>33</a:t>
            </a:fld>
            <a:endParaRPr lang="en-US" altLang="en-US" sz="1300"/>
          </a:p>
        </p:txBody>
      </p:sp>
    </p:spTree>
    <p:extLst>
      <p:ext uri="{BB962C8B-B14F-4D97-AF65-F5344CB8AC3E}">
        <p14:creationId xmlns:p14="http://schemas.microsoft.com/office/powerpoint/2010/main" val="34158565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42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a:defRPr sz="2400">
                <a:solidFill>
                  <a:schemeClr val="tx1"/>
                </a:solidFill>
                <a:latin typeface="Times New Roman" panose="02020603050405020304" pitchFamily="18" charset="0"/>
              </a:defRPr>
            </a:lvl1pPr>
            <a:lvl2pPr marL="742950" indent="-285750" defTabSz="955675">
              <a:defRPr sz="2400">
                <a:solidFill>
                  <a:schemeClr val="tx1"/>
                </a:solidFill>
                <a:latin typeface="Times New Roman" panose="02020603050405020304" pitchFamily="18" charset="0"/>
              </a:defRPr>
            </a:lvl2pPr>
            <a:lvl3pPr marL="1143000" indent="-228600" defTabSz="955675">
              <a:defRPr sz="2400">
                <a:solidFill>
                  <a:schemeClr val="tx1"/>
                </a:solidFill>
                <a:latin typeface="Times New Roman" panose="02020603050405020304" pitchFamily="18" charset="0"/>
              </a:defRPr>
            </a:lvl3pPr>
            <a:lvl4pPr marL="1600200" indent="-228600" defTabSz="955675">
              <a:defRPr sz="2400">
                <a:solidFill>
                  <a:schemeClr val="tx1"/>
                </a:solidFill>
                <a:latin typeface="Times New Roman" panose="02020603050405020304" pitchFamily="18" charset="0"/>
              </a:defRPr>
            </a:lvl4pPr>
            <a:lvl5pPr marL="2057400" indent="-228600" defTabSz="955675">
              <a:defRPr sz="2400">
                <a:solidFill>
                  <a:schemeClr val="tx1"/>
                </a:solidFill>
                <a:latin typeface="Times New Roman" panose="02020603050405020304" pitchFamily="18" charset="0"/>
              </a:defRPr>
            </a:lvl5pPr>
            <a:lvl6pPr marL="2514600" indent="-228600" defTabSz="9556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56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56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5675" eaLnBrk="0" fontAlgn="base" hangingPunct="0">
              <a:spcBef>
                <a:spcPct val="0"/>
              </a:spcBef>
              <a:spcAft>
                <a:spcPct val="0"/>
              </a:spcAft>
              <a:defRPr sz="2400">
                <a:solidFill>
                  <a:schemeClr val="tx1"/>
                </a:solidFill>
                <a:latin typeface="Times New Roman" panose="02020603050405020304" pitchFamily="18" charset="0"/>
              </a:defRPr>
            </a:lvl9pPr>
          </a:lstStyle>
          <a:p>
            <a:fld id="{74DFBB18-85D3-463C-8052-5AF2EECFBA6F}" type="slidenum">
              <a:rPr lang="en-US" altLang="en-US" sz="1300" smtClean="0"/>
              <a:pPr/>
              <a:t>36</a:t>
            </a:fld>
            <a:endParaRPr lang="en-US" altLang="en-US" sz="1300"/>
          </a:p>
        </p:txBody>
      </p:sp>
    </p:spTree>
    <p:extLst>
      <p:ext uri="{BB962C8B-B14F-4D97-AF65-F5344CB8AC3E}">
        <p14:creationId xmlns:p14="http://schemas.microsoft.com/office/powerpoint/2010/main" val="18491742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72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a:defRPr sz="2400">
                <a:solidFill>
                  <a:schemeClr val="tx1"/>
                </a:solidFill>
                <a:latin typeface="Times New Roman" panose="02020603050405020304" pitchFamily="18" charset="0"/>
              </a:defRPr>
            </a:lvl1pPr>
            <a:lvl2pPr marL="742950" indent="-285750" defTabSz="955675">
              <a:defRPr sz="2400">
                <a:solidFill>
                  <a:schemeClr val="tx1"/>
                </a:solidFill>
                <a:latin typeface="Times New Roman" panose="02020603050405020304" pitchFamily="18" charset="0"/>
              </a:defRPr>
            </a:lvl2pPr>
            <a:lvl3pPr marL="1143000" indent="-228600" defTabSz="955675">
              <a:defRPr sz="2400">
                <a:solidFill>
                  <a:schemeClr val="tx1"/>
                </a:solidFill>
                <a:latin typeface="Times New Roman" panose="02020603050405020304" pitchFamily="18" charset="0"/>
              </a:defRPr>
            </a:lvl3pPr>
            <a:lvl4pPr marL="1600200" indent="-228600" defTabSz="955675">
              <a:defRPr sz="2400">
                <a:solidFill>
                  <a:schemeClr val="tx1"/>
                </a:solidFill>
                <a:latin typeface="Times New Roman" panose="02020603050405020304" pitchFamily="18" charset="0"/>
              </a:defRPr>
            </a:lvl4pPr>
            <a:lvl5pPr marL="2057400" indent="-228600" defTabSz="955675">
              <a:defRPr sz="2400">
                <a:solidFill>
                  <a:schemeClr val="tx1"/>
                </a:solidFill>
                <a:latin typeface="Times New Roman" panose="02020603050405020304" pitchFamily="18" charset="0"/>
              </a:defRPr>
            </a:lvl5pPr>
            <a:lvl6pPr marL="2514600" indent="-228600" defTabSz="9556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56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56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5675" eaLnBrk="0" fontAlgn="base" hangingPunct="0">
              <a:spcBef>
                <a:spcPct val="0"/>
              </a:spcBef>
              <a:spcAft>
                <a:spcPct val="0"/>
              </a:spcAft>
              <a:defRPr sz="2400">
                <a:solidFill>
                  <a:schemeClr val="tx1"/>
                </a:solidFill>
                <a:latin typeface="Times New Roman" panose="02020603050405020304" pitchFamily="18" charset="0"/>
              </a:defRPr>
            </a:lvl9pPr>
          </a:lstStyle>
          <a:p>
            <a:fld id="{C719D022-5262-4F60-A313-10F3A8BC5919}" type="slidenum">
              <a:rPr lang="en-US" altLang="en-US" sz="1300" smtClean="0"/>
              <a:pPr/>
              <a:t>38</a:t>
            </a:fld>
            <a:endParaRPr lang="en-US" altLang="en-US" sz="1300"/>
          </a:p>
        </p:txBody>
      </p:sp>
    </p:spTree>
    <p:extLst>
      <p:ext uri="{BB962C8B-B14F-4D97-AF65-F5344CB8AC3E}">
        <p14:creationId xmlns:p14="http://schemas.microsoft.com/office/powerpoint/2010/main" val="19125910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ln/>
        </p:spPr>
      </p:sp>
      <p:sp>
        <p:nvSpPr>
          <p:cNvPr id="993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93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a:defRPr sz="2400">
                <a:solidFill>
                  <a:schemeClr val="tx1"/>
                </a:solidFill>
                <a:latin typeface="Times New Roman" panose="02020603050405020304" pitchFamily="18" charset="0"/>
              </a:defRPr>
            </a:lvl1pPr>
            <a:lvl2pPr marL="742950" indent="-285750" defTabSz="955675">
              <a:defRPr sz="2400">
                <a:solidFill>
                  <a:schemeClr val="tx1"/>
                </a:solidFill>
                <a:latin typeface="Times New Roman" panose="02020603050405020304" pitchFamily="18" charset="0"/>
              </a:defRPr>
            </a:lvl2pPr>
            <a:lvl3pPr marL="1143000" indent="-228600" defTabSz="955675">
              <a:defRPr sz="2400">
                <a:solidFill>
                  <a:schemeClr val="tx1"/>
                </a:solidFill>
                <a:latin typeface="Times New Roman" panose="02020603050405020304" pitchFamily="18" charset="0"/>
              </a:defRPr>
            </a:lvl3pPr>
            <a:lvl4pPr marL="1600200" indent="-228600" defTabSz="955675">
              <a:defRPr sz="2400">
                <a:solidFill>
                  <a:schemeClr val="tx1"/>
                </a:solidFill>
                <a:latin typeface="Times New Roman" panose="02020603050405020304" pitchFamily="18" charset="0"/>
              </a:defRPr>
            </a:lvl4pPr>
            <a:lvl5pPr marL="2057400" indent="-228600" defTabSz="955675">
              <a:defRPr sz="2400">
                <a:solidFill>
                  <a:schemeClr val="tx1"/>
                </a:solidFill>
                <a:latin typeface="Times New Roman" panose="02020603050405020304" pitchFamily="18" charset="0"/>
              </a:defRPr>
            </a:lvl5pPr>
            <a:lvl6pPr marL="2514600" indent="-228600" defTabSz="9556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56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56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5675" eaLnBrk="0" fontAlgn="base" hangingPunct="0">
              <a:spcBef>
                <a:spcPct val="0"/>
              </a:spcBef>
              <a:spcAft>
                <a:spcPct val="0"/>
              </a:spcAft>
              <a:defRPr sz="2400">
                <a:solidFill>
                  <a:schemeClr val="tx1"/>
                </a:solidFill>
                <a:latin typeface="Times New Roman" panose="02020603050405020304" pitchFamily="18" charset="0"/>
              </a:defRPr>
            </a:lvl9pPr>
          </a:lstStyle>
          <a:p>
            <a:fld id="{A8FCFFE8-0B05-4F16-8B79-CF449D777AE9}" type="slidenum">
              <a:rPr lang="en-US" altLang="en-US" sz="1300" smtClean="0"/>
              <a:pPr/>
              <a:t>39</a:t>
            </a:fld>
            <a:endParaRPr lang="en-US" altLang="en-US" sz="1300"/>
          </a:p>
        </p:txBody>
      </p:sp>
    </p:spTree>
    <p:extLst>
      <p:ext uri="{BB962C8B-B14F-4D97-AF65-F5344CB8AC3E}">
        <p14:creationId xmlns:p14="http://schemas.microsoft.com/office/powerpoint/2010/main" val="9866360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013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a:defRPr sz="2400">
                <a:solidFill>
                  <a:schemeClr val="tx1"/>
                </a:solidFill>
                <a:latin typeface="Times New Roman" panose="02020603050405020304" pitchFamily="18" charset="0"/>
              </a:defRPr>
            </a:lvl1pPr>
            <a:lvl2pPr marL="742950" indent="-285750" defTabSz="955675">
              <a:defRPr sz="2400">
                <a:solidFill>
                  <a:schemeClr val="tx1"/>
                </a:solidFill>
                <a:latin typeface="Times New Roman" panose="02020603050405020304" pitchFamily="18" charset="0"/>
              </a:defRPr>
            </a:lvl2pPr>
            <a:lvl3pPr marL="1143000" indent="-228600" defTabSz="955675">
              <a:defRPr sz="2400">
                <a:solidFill>
                  <a:schemeClr val="tx1"/>
                </a:solidFill>
                <a:latin typeface="Times New Roman" panose="02020603050405020304" pitchFamily="18" charset="0"/>
              </a:defRPr>
            </a:lvl3pPr>
            <a:lvl4pPr marL="1600200" indent="-228600" defTabSz="955675">
              <a:defRPr sz="2400">
                <a:solidFill>
                  <a:schemeClr val="tx1"/>
                </a:solidFill>
                <a:latin typeface="Times New Roman" panose="02020603050405020304" pitchFamily="18" charset="0"/>
              </a:defRPr>
            </a:lvl4pPr>
            <a:lvl5pPr marL="2057400" indent="-228600" defTabSz="955675">
              <a:defRPr sz="2400">
                <a:solidFill>
                  <a:schemeClr val="tx1"/>
                </a:solidFill>
                <a:latin typeface="Times New Roman" panose="02020603050405020304" pitchFamily="18" charset="0"/>
              </a:defRPr>
            </a:lvl5pPr>
            <a:lvl6pPr marL="2514600" indent="-228600" defTabSz="9556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56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56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5675" eaLnBrk="0" fontAlgn="base" hangingPunct="0">
              <a:spcBef>
                <a:spcPct val="0"/>
              </a:spcBef>
              <a:spcAft>
                <a:spcPct val="0"/>
              </a:spcAft>
              <a:defRPr sz="2400">
                <a:solidFill>
                  <a:schemeClr val="tx1"/>
                </a:solidFill>
                <a:latin typeface="Times New Roman" panose="02020603050405020304" pitchFamily="18" charset="0"/>
              </a:defRPr>
            </a:lvl9pPr>
          </a:lstStyle>
          <a:p>
            <a:fld id="{A39976A8-31B1-474C-96B4-2FC1142EE11B}" type="slidenum">
              <a:rPr lang="en-US" altLang="en-US" sz="1300" smtClean="0"/>
              <a:pPr/>
              <a:t>40</a:t>
            </a:fld>
            <a:endParaRPr lang="en-US" altLang="en-US" sz="1300"/>
          </a:p>
        </p:txBody>
      </p:sp>
    </p:spTree>
    <p:extLst>
      <p:ext uri="{BB962C8B-B14F-4D97-AF65-F5344CB8AC3E}">
        <p14:creationId xmlns:p14="http://schemas.microsoft.com/office/powerpoint/2010/main" val="4079488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034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a:defRPr sz="2400">
                <a:solidFill>
                  <a:schemeClr val="tx1"/>
                </a:solidFill>
                <a:latin typeface="Times New Roman" panose="02020603050405020304" pitchFamily="18" charset="0"/>
              </a:defRPr>
            </a:lvl1pPr>
            <a:lvl2pPr marL="742950" indent="-285750" defTabSz="955675">
              <a:defRPr sz="2400">
                <a:solidFill>
                  <a:schemeClr val="tx1"/>
                </a:solidFill>
                <a:latin typeface="Times New Roman" panose="02020603050405020304" pitchFamily="18" charset="0"/>
              </a:defRPr>
            </a:lvl2pPr>
            <a:lvl3pPr marL="1143000" indent="-228600" defTabSz="955675">
              <a:defRPr sz="2400">
                <a:solidFill>
                  <a:schemeClr val="tx1"/>
                </a:solidFill>
                <a:latin typeface="Times New Roman" panose="02020603050405020304" pitchFamily="18" charset="0"/>
              </a:defRPr>
            </a:lvl3pPr>
            <a:lvl4pPr marL="1600200" indent="-228600" defTabSz="955675">
              <a:defRPr sz="2400">
                <a:solidFill>
                  <a:schemeClr val="tx1"/>
                </a:solidFill>
                <a:latin typeface="Times New Roman" panose="02020603050405020304" pitchFamily="18" charset="0"/>
              </a:defRPr>
            </a:lvl4pPr>
            <a:lvl5pPr marL="2057400" indent="-228600" defTabSz="955675">
              <a:defRPr sz="2400">
                <a:solidFill>
                  <a:schemeClr val="tx1"/>
                </a:solidFill>
                <a:latin typeface="Times New Roman" panose="02020603050405020304" pitchFamily="18" charset="0"/>
              </a:defRPr>
            </a:lvl5pPr>
            <a:lvl6pPr marL="2514600" indent="-228600" defTabSz="9556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56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56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5675" eaLnBrk="0" fontAlgn="base" hangingPunct="0">
              <a:spcBef>
                <a:spcPct val="0"/>
              </a:spcBef>
              <a:spcAft>
                <a:spcPct val="0"/>
              </a:spcAft>
              <a:defRPr sz="2400">
                <a:solidFill>
                  <a:schemeClr val="tx1"/>
                </a:solidFill>
                <a:latin typeface="Times New Roman" panose="02020603050405020304" pitchFamily="18" charset="0"/>
              </a:defRPr>
            </a:lvl9pPr>
          </a:lstStyle>
          <a:p>
            <a:fld id="{76CB1085-4F46-48BB-90ED-13034ABBCB1C}" type="slidenum">
              <a:rPr lang="en-US" altLang="en-US" sz="1300" smtClean="0"/>
              <a:pPr/>
              <a:t>41</a:t>
            </a:fld>
            <a:endParaRPr lang="en-US" altLang="en-US" sz="1300"/>
          </a:p>
        </p:txBody>
      </p:sp>
    </p:spTree>
    <p:extLst>
      <p:ext uri="{BB962C8B-B14F-4D97-AF65-F5344CB8AC3E}">
        <p14:creationId xmlns:p14="http://schemas.microsoft.com/office/powerpoint/2010/main" val="42903229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065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a:defRPr sz="2400">
                <a:solidFill>
                  <a:schemeClr val="tx1"/>
                </a:solidFill>
                <a:latin typeface="Times New Roman" panose="02020603050405020304" pitchFamily="18" charset="0"/>
              </a:defRPr>
            </a:lvl1pPr>
            <a:lvl2pPr marL="742950" indent="-285750" defTabSz="955675">
              <a:defRPr sz="2400">
                <a:solidFill>
                  <a:schemeClr val="tx1"/>
                </a:solidFill>
                <a:latin typeface="Times New Roman" panose="02020603050405020304" pitchFamily="18" charset="0"/>
              </a:defRPr>
            </a:lvl2pPr>
            <a:lvl3pPr marL="1143000" indent="-228600" defTabSz="955675">
              <a:defRPr sz="2400">
                <a:solidFill>
                  <a:schemeClr val="tx1"/>
                </a:solidFill>
                <a:latin typeface="Times New Roman" panose="02020603050405020304" pitchFamily="18" charset="0"/>
              </a:defRPr>
            </a:lvl3pPr>
            <a:lvl4pPr marL="1600200" indent="-228600" defTabSz="955675">
              <a:defRPr sz="2400">
                <a:solidFill>
                  <a:schemeClr val="tx1"/>
                </a:solidFill>
                <a:latin typeface="Times New Roman" panose="02020603050405020304" pitchFamily="18" charset="0"/>
              </a:defRPr>
            </a:lvl4pPr>
            <a:lvl5pPr marL="2057400" indent="-228600" defTabSz="955675">
              <a:defRPr sz="2400">
                <a:solidFill>
                  <a:schemeClr val="tx1"/>
                </a:solidFill>
                <a:latin typeface="Times New Roman" panose="02020603050405020304" pitchFamily="18" charset="0"/>
              </a:defRPr>
            </a:lvl5pPr>
            <a:lvl6pPr marL="2514600" indent="-228600" defTabSz="9556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56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56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5675" eaLnBrk="0" fontAlgn="base" hangingPunct="0">
              <a:spcBef>
                <a:spcPct val="0"/>
              </a:spcBef>
              <a:spcAft>
                <a:spcPct val="0"/>
              </a:spcAft>
              <a:defRPr sz="2400">
                <a:solidFill>
                  <a:schemeClr val="tx1"/>
                </a:solidFill>
                <a:latin typeface="Times New Roman" panose="02020603050405020304" pitchFamily="18" charset="0"/>
              </a:defRPr>
            </a:lvl9pPr>
          </a:lstStyle>
          <a:p>
            <a:fld id="{46D1DCEC-F33B-4A0A-A4E4-3317B54ED5A0}" type="slidenum">
              <a:rPr lang="en-US" altLang="en-US" sz="1300" smtClean="0"/>
              <a:pPr/>
              <a:t>43</a:t>
            </a:fld>
            <a:endParaRPr lang="en-US" altLang="en-US" sz="1300"/>
          </a:p>
        </p:txBody>
      </p:sp>
    </p:spTree>
    <p:extLst>
      <p:ext uri="{BB962C8B-B14F-4D97-AF65-F5344CB8AC3E}">
        <p14:creationId xmlns:p14="http://schemas.microsoft.com/office/powerpoint/2010/main" val="12475287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a:ln/>
        </p:spPr>
      </p:sp>
      <p:sp>
        <p:nvSpPr>
          <p:cNvPr id="1085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085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a:defRPr sz="2400">
                <a:solidFill>
                  <a:schemeClr val="tx1"/>
                </a:solidFill>
                <a:latin typeface="Times New Roman" panose="02020603050405020304" pitchFamily="18" charset="0"/>
              </a:defRPr>
            </a:lvl1pPr>
            <a:lvl2pPr marL="742950" indent="-285750" defTabSz="955675">
              <a:defRPr sz="2400">
                <a:solidFill>
                  <a:schemeClr val="tx1"/>
                </a:solidFill>
                <a:latin typeface="Times New Roman" panose="02020603050405020304" pitchFamily="18" charset="0"/>
              </a:defRPr>
            </a:lvl2pPr>
            <a:lvl3pPr marL="1143000" indent="-228600" defTabSz="955675">
              <a:defRPr sz="2400">
                <a:solidFill>
                  <a:schemeClr val="tx1"/>
                </a:solidFill>
                <a:latin typeface="Times New Roman" panose="02020603050405020304" pitchFamily="18" charset="0"/>
              </a:defRPr>
            </a:lvl3pPr>
            <a:lvl4pPr marL="1600200" indent="-228600" defTabSz="955675">
              <a:defRPr sz="2400">
                <a:solidFill>
                  <a:schemeClr val="tx1"/>
                </a:solidFill>
                <a:latin typeface="Times New Roman" panose="02020603050405020304" pitchFamily="18" charset="0"/>
              </a:defRPr>
            </a:lvl4pPr>
            <a:lvl5pPr marL="2057400" indent="-228600" defTabSz="955675">
              <a:defRPr sz="2400">
                <a:solidFill>
                  <a:schemeClr val="tx1"/>
                </a:solidFill>
                <a:latin typeface="Times New Roman" panose="02020603050405020304" pitchFamily="18" charset="0"/>
              </a:defRPr>
            </a:lvl5pPr>
            <a:lvl6pPr marL="2514600" indent="-228600" defTabSz="9556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56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56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5675" eaLnBrk="0" fontAlgn="base" hangingPunct="0">
              <a:spcBef>
                <a:spcPct val="0"/>
              </a:spcBef>
              <a:spcAft>
                <a:spcPct val="0"/>
              </a:spcAft>
              <a:defRPr sz="2400">
                <a:solidFill>
                  <a:schemeClr val="tx1"/>
                </a:solidFill>
                <a:latin typeface="Times New Roman" panose="02020603050405020304" pitchFamily="18" charset="0"/>
              </a:defRPr>
            </a:lvl9pPr>
          </a:lstStyle>
          <a:p>
            <a:fld id="{54754932-B097-45FE-85E1-EFDF880C8293}" type="slidenum">
              <a:rPr lang="en-US" altLang="en-US" sz="1300" smtClean="0"/>
              <a:pPr/>
              <a:t>44</a:t>
            </a:fld>
            <a:endParaRPr lang="en-US" altLang="en-US" sz="1300"/>
          </a:p>
        </p:txBody>
      </p:sp>
    </p:spTree>
    <p:extLst>
      <p:ext uri="{BB962C8B-B14F-4D97-AF65-F5344CB8AC3E}">
        <p14:creationId xmlns:p14="http://schemas.microsoft.com/office/powerpoint/2010/main" val="7038912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105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a:defRPr sz="2400">
                <a:solidFill>
                  <a:schemeClr val="tx1"/>
                </a:solidFill>
                <a:latin typeface="Times New Roman" panose="02020603050405020304" pitchFamily="18" charset="0"/>
              </a:defRPr>
            </a:lvl1pPr>
            <a:lvl2pPr marL="742950" indent="-285750" defTabSz="955675">
              <a:defRPr sz="2400">
                <a:solidFill>
                  <a:schemeClr val="tx1"/>
                </a:solidFill>
                <a:latin typeface="Times New Roman" panose="02020603050405020304" pitchFamily="18" charset="0"/>
              </a:defRPr>
            </a:lvl2pPr>
            <a:lvl3pPr marL="1143000" indent="-228600" defTabSz="955675">
              <a:defRPr sz="2400">
                <a:solidFill>
                  <a:schemeClr val="tx1"/>
                </a:solidFill>
                <a:latin typeface="Times New Roman" panose="02020603050405020304" pitchFamily="18" charset="0"/>
              </a:defRPr>
            </a:lvl3pPr>
            <a:lvl4pPr marL="1600200" indent="-228600" defTabSz="955675">
              <a:defRPr sz="2400">
                <a:solidFill>
                  <a:schemeClr val="tx1"/>
                </a:solidFill>
                <a:latin typeface="Times New Roman" panose="02020603050405020304" pitchFamily="18" charset="0"/>
              </a:defRPr>
            </a:lvl4pPr>
            <a:lvl5pPr marL="2057400" indent="-228600" defTabSz="955675">
              <a:defRPr sz="2400">
                <a:solidFill>
                  <a:schemeClr val="tx1"/>
                </a:solidFill>
                <a:latin typeface="Times New Roman" panose="02020603050405020304" pitchFamily="18" charset="0"/>
              </a:defRPr>
            </a:lvl5pPr>
            <a:lvl6pPr marL="2514600" indent="-228600" defTabSz="9556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56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56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5675" eaLnBrk="0" fontAlgn="base" hangingPunct="0">
              <a:spcBef>
                <a:spcPct val="0"/>
              </a:spcBef>
              <a:spcAft>
                <a:spcPct val="0"/>
              </a:spcAft>
              <a:defRPr sz="2400">
                <a:solidFill>
                  <a:schemeClr val="tx1"/>
                </a:solidFill>
                <a:latin typeface="Times New Roman" panose="02020603050405020304" pitchFamily="18" charset="0"/>
              </a:defRPr>
            </a:lvl9pPr>
          </a:lstStyle>
          <a:p>
            <a:fld id="{488D370B-92C1-4BAB-924F-0E457FC55311}" type="slidenum">
              <a:rPr lang="en-US" altLang="en-US" sz="1300" smtClean="0"/>
              <a:pPr/>
              <a:t>45</a:t>
            </a:fld>
            <a:endParaRPr lang="en-US" altLang="en-US" sz="1300"/>
          </a:p>
        </p:txBody>
      </p:sp>
    </p:spTree>
    <p:extLst>
      <p:ext uri="{BB962C8B-B14F-4D97-AF65-F5344CB8AC3E}">
        <p14:creationId xmlns:p14="http://schemas.microsoft.com/office/powerpoint/2010/main" val="532648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algn="just" defTabSz="909638">
              <a:lnSpc>
                <a:spcPct val="90000"/>
              </a:lnSpc>
              <a:spcBef>
                <a:spcPct val="40000"/>
              </a:spcBef>
            </a:pPr>
            <a:r>
              <a:rPr lang="en-US" altLang="en-US" dirty="0"/>
              <a:t>Reading from multiple copies is not a problem!!  Only writes cause issues. What happens if two processors try to write to the same shared data word in the same clock cycle? The bus arbiter decides which processor gets the bus first (and this will be the processor with the </a:t>
            </a:r>
            <a:r>
              <a:rPr lang="en-US" altLang="en-US" i="1" dirty="0"/>
              <a:t>first</a:t>
            </a:r>
            <a:r>
              <a:rPr lang="en-US" altLang="en-US" dirty="0"/>
              <a:t> exclusive access).  Then the second processor will get exclusive access.  Thus, bus arbitration forces </a:t>
            </a:r>
            <a:r>
              <a:rPr lang="en-US" altLang="en-US" dirty="0">
                <a:solidFill>
                  <a:schemeClr val="accent1"/>
                </a:solidFill>
              </a:rPr>
              <a:t>sequential</a:t>
            </a:r>
            <a:r>
              <a:rPr lang="en-US" altLang="en-US" dirty="0"/>
              <a:t> behavior.</a:t>
            </a:r>
          </a:p>
          <a:p>
            <a:pPr marL="0" lvl="1" algn="just" defTabSz="909638">
              <a:lnSpc>
                <a:spcPct val="90000"/>
              </a:lnSpc>
              <a:spcBef>
                <a:spcPct val="40000"/>
              </a:spcBef>
            </a:pPr>
            <a:endParaRPr lang="en-US" altLang="en-US" dirty="0"/>
          </a:p>
          <a:p>
            <a:pPr marL="0" lvl="1" algn="just" defTabSz="909638">
              <a:lnSpc>
                <a:spcPct val="90000"/>
              </a:lnSpc>
              <a:spcBef>
                <a:spcPct val="40000"/>
              </a:spcBef>
            </a:pPr>
            <a:r>
              <a:rPr lang="en-US" altLang="en-US" dirty="0"/>
              <a:t>This </a:t>
            </a:r>
            <a:r>
              <a:rPr lang="en-US" altLang="en-US" dirty="0">
                <a:solidFill>
                  <a:schemeClr val="accent1"/>
                </a:solidFill>
              </a:rPr>
              <a:t>sequential consistency</a:t>
            </a:r>
            <a:r>
              <a:rPr lang="en-US" altLang="en-US" dirty="0"/>
              <a:t> is the most conservative of the </a:t>
            </a:r>
            <a:r>
              <a:rPr lang="en-US" altLang="en-US" dirty="0">
                <a:solidFill>
                  <a:schemeClr val="accent1"/>
                </a:solidFill>
              </a:rPr>
              <a:t>memory consistency models</a:t>
            </a:r>
            <a:r>
              <a:rPr lang="en-US" altLang="en-US" dirty="0"/>
              <a:t>.  With it, the result of any execution is the same as if the accesses of each processor were kept in order and the accesses among different processors were interleaved.</a:t>
            </a:r>
          </a:p>
          <a:p>
            <a:pPr defTabSz="909638"/>
            <a:endParaRPr lang="en-US" altLang="en-US" dirty="0"/>
          </a:p>
          <a:p>
            <a:pPr defTabSz="909638"/>
            <a:r>
              <a:rPr lang="en-US" altLang="en-US" dirty="0"/>
              <a:t>Each line needs an additional state bit – owner - which indicates that a line may be shared, but the owning core is responsible for updating any other processors and memory when it changes the line or replaces it.</a:t>
            </a:r>
          </a:p>
          <a:p>
            <a:pPr defTabSz="909638"/>
            <a:endParaRPr lang="en-US" altLang="en-US" dirty="0"/>
          </a:p>
          <a:p>
            <a:pPr defTabSz="909638"/>
            <a:r>
              <a:rPr lang="en-US" altLang="en-US" dirty="0"/>
              <a:t>An alternative to snooping is a directory based cache coherence protocol where the directory keeps the sharing status of lines of physical memory.  They have slightly higher implementation overhead but can </a:t>
            </a:r>
            <a:r>
              <a:rPr lang="en-US" altLang="en-US" dirty="0" err="1"/>
              <a:t>reduc</a:t>
            </a:r>
            <a:r>
              <a:rPr lang="en-US" altLang="en-US" dirty="0"/>
              <a:t> traffic between caches and thus scale to larger core counts.</a:t>
            </a:r>
          </a:p>
        </p:txBody>
      </p:sp>
    </p:spTree>
    <p:extLst>
      <p:ext uri="{BB962C8B-B14F-4D97-AF65-F5344CB8AC3E}">
        <p14:creationId xmlns:p14="http://schemas.microsoft.com/office/powerpoint/2010/main" val="273554234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ln/>
        </p:spPr>
      </p:sp>
      <p:sp>
        <p:nvSpPr>
          <p:cNvPr id="1126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126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a:defRPr sz="2400">
                <a:solidFill>
                  <a:schemeClr val="tx1"/>
                </a:solidFill>
                <a:latin typeface="Times New Roman" panose="02020603050405020304" pitchFamily="18" charset="0"/>
              </a:defRPr>
            </a:lvl1pPr>
            <a:lvl2pPr marL="742950" indent="-285750" defTabSz="955675">
              <a:defRPr sz="2400">
                <a:solidFill>
                  <a:schemeClr val="tx1"/>
                </a:solidFill>
                <a:latin typeface="Times New Roman" panose="02020603050405020304" pitchFamily="18" charset="0"/>
              </a:defRPr>
            </a:lvl2pPr>
            <a:lvl3pPr marL="1143000" indent="-228600" defTabSz="955675">
              <a:defRPr sz="2400">
                <a:solidFill>
                  <a:schemeClr val="tx1"/>
                </a:solidFill>
                <a:latin typeface="Times New Roman" panose="02020603050405020304" pitchFamily="18" charset="0"/>
              </a:defRPr>
            </a:lvl3pPr>
            <a:lvl4pPr marL="1600200" indent="-228600" defTabSz="955675">
              <a:defRPr sz="2400">
                <a:solidFill>
                  <a:schemeClr val="tx1"/>
                </a:solidFill>
                <a:latin typeface="Times New Roman" panose="02020603050405020304" pitchFamily="18" charset="0"/>
              </a:defRPr>
            </a:lvl4pPr>
            <a:lvl5pPr marL="2057400" indent="-228600" defTabSz="955675">
              <a:defRPr sz="2400">
                <a:solidFill>
                  <a:schemeClr val="tx1"/>
                </a:solidFill>
                <a:latin typeface="Times New Roman" panose="02020603050405020304" pitchFamily="18" charset="0"/>
              </a:defRPr>
            </a:lvl5pPr>
            <a:lvl6pPr marL="2514600" indent="-228600" defTabSz="9556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56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56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5675" eaLnBrk="0" fontAlgn="base" hangingPunct="0">
              <a:spcBef>
                <a:spcPct val="0"/>
              </a:spcBef>
              <a:spcAft>
                <a:spcPct val="0"/>
              </a:spcAft>
              <a:defRPr sz="2400">
                <a:solidFill>
                  <a:schemeClr val="tx1"/>
                </a:solidFill>
                <a:latin typeface="Times New Roman" panose="02020603050405020304" pitchFamily="18" charset="0"/>
              </a:defRPr>
            </a:lvl9pPr>
          </a:lstStyle>
          <a:p>
            <a:fld id="{D5941032-5501-4CDF-B144-4585B8DCCEF4}" type="slidenum">
              <a:rPr lang="en-US" altLang="en-US" sz="1300" smtClean="0"/>
              <a:pPr/>
              <a:t>46</a:t>
            </a:fld>
            <a:endParaRPr lang="en-US" altLang="en-US" sz="1300"/>
          </a:p>
        </p:txBody>
      </p:sp>
    </p:spTree>
    <p:extLst>
      <p:ext uri="{BB962C8B-B14F-4D97-AF65-F5344CB8AC3E}">
        <p14:creationId xmlns:p14="http://schemas.microsoft.com/office/powerpoint/2010/main" val="249133214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a:ln/>
        </p:spPr>
      </p:sp>
      <p:sp>
        <p:nvSpPr>
          <p:cNvPr id="1146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146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a:defRPr sz="2400">
                <a:solidFill>
                  <a:schemeClr val="tx1"/>
                </a:solidFill>
                <a:latin typeface="Times New Roman" panose="02020603050405020304" pitchFamily="18" charset="0"/>
              </a:defRPr>
            </a:lvl1pPr>
            <a:lvl2pPr marL="742950" indent="-285750" defTabSz="955675">
              <a:defRPr sz="2400">
                <a:solidFill>
                  <a:schemeClr val="tx1"/>
                </a:solidFill>
                <a:latin typeface="Times New Roman" panose="02020603050405020304" pitchFamily="18" charset="0"/>
              </a:defRPr>
            </a:lvl2pPr>
            <a:lvl3pPr marL="1143000" indent="-228600" defTabSz="955675">
              <a:defRPr sz="2400">
                <a:solidFill>
                  <a:schemeClr val="tx1"/>
                </a:solidFill>
                <a:latin typeface="Times New Roman" panose="02020603050405020304" pitchFamily="18" charset="0"/>
              </a:defRPr>
            </a:lvl3pPr>
            <a:lvl4pPr marL="1600200" indent="-228600" defTabSz="955675">
              <a:defRPr sz="2400">
                <a:solidFill>
                  <a:schemeClr val="tx1"/>
                </a:solidFill>
                <a:latin typeface="Times New Roman" panose="02020603050405020304" pitchFamily="18" charset="0"/>
              </a:defRPr>
            </a:lvl4pPr>
            <a:lvl5pPr marL="2057400" indent="-228600" defTabSz="955675">
              <a:defRPr sz="2400">
                <a:solidFill>
                  <a:schemeClr val="tx1"/>
                </a:solidFill>
                <a:latin typeface="Times New Roman" panose="02020603050405020304" pitchFamily="18" charset="0"/>
              </a:defRPr>
            </a:lvl5pPr>
            <a:lvl6pPr marL="2514600" indent="-228600" defTabSz="9556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56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56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5675" eaLnBrk="0" fontAlgn="base" hangingPunct="0">
              <a:spcBef>
                <a:spcPct val="0"/>
              </a:spcBef>
              <a:spcAft>
                <a:spcPct val="0"/>
              </a:spcAft>
              <a:defRPr sz="2400">
                <a:solidFill>
                  <a:schemeClr val="tx1"/>
                </a:solidFill>
                <a:latin typeface="Times New Roman" panose="02020603050405020304" pitchFamily="18" charset="0"/>
              </a:defRPr>
            </a:lvl9pPr>
          </a:lstStyle>
          <a:p>
            <a:fld id="{3A278016-8B1E-4EB8-BA4F-37052B29C3AA}" type="slidenum">
              <a:rPr lang="en-US" altLang="en-US" sz="1300" smtClean="0"/>
              <a:pPr/>
              <a:t>47</a:t>
            </a:fld>
            <a:endParaRPr lang="en-US" altLang="en-US" sz="1300"/>
          </a:p>
        </p:txBody>
      </p:sp>
    </p:spTree>
    <p:extLst>
      <p:ext uri="{BB962C8B-B14F-4D97-AF65-F5344CB8AC3E}">
        <p14:creationId xmlns:p14="http://schemas.microsoft.com/office/powerpoint/2010/main" val="6961436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a:ln/>
        </p:spPr>
      </p:sp>
      <p:sp>
        <p:nvSpPr>
          <p:cNvPr id="1167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167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a:defRPr sz="2400">
                <a:solidFill>
                  <a:schemeClr val="tx1"/>
                </a:solidFill>
                <a:latin typeface="Times New Roman" panose="02020603050405020304" pitchFamily="18" charset="0"/>
              </a:defRPr>
            </a:lvl1pPr>
            <a:lvl2pPr marL="742950" indent="-285750" defTabSz="955675">
              <a:defRPr sz="2400">
                <a:solidFill>
                  <a:schemeClr val="tx1"/>
                </a:solidFill>
                <a:latin typeface="Times New Roman" panose="02020603050405020304" pitchFamily="18" charset="0"/>
              </a:defRPr>
            </a:lvl2pPr>
            <a:lvl3pPr marL="1143000" indent="-228600" defTabSz="955675">
              <a:defRPr sz="2400">
                <a:solidFill>
                  <a:schemeClr val="tx1"/>
                </a:solidFill>
                <a:latin typeface="Times New Roman" panose="02020603050405020304" pitchFamily="18" charset="0"/>
              </a:defRPr>
            </a:lvl3pPr>
            <a:lvl4pPr marL="1600200" indent="-228600" defTabSz="955675">
              <a:defRPr sz="2400">
                <a:solidFill>
                  <a:schemeClr val="tx1"/>
                </a:solidFill>
                <a:latin typeface="Times New Roman" panose="02020603050405020304" pitchFamily="18" charset="0"/>
              </a:defRPr>
            </a:lvl4pPr>
            <a:lvl5pPr marL="2057400" indent="-228600" defTabSz="955675">
              <a:defRPr sz="2400">
                <a:solidFill>
                  <a:schemeClr val="tx1"/>
                </a:solidFill>
                <a:latin typeface="Times New Roman" panose="02020603050405020304" pitchFamily="18" charset="0"/>
              </a:defRPr>
            </a:lvl5pPr>
            <a:lvl6pPr marL="2514600" indent="-228600" defTabSz="9556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56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56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5675" eaLnBrk="0" fontAlgn="base" hangingPunct="0">
              <a:spcBef>
                <a:spcPct val="0"/>
              </a:spcBef>
              <a:spcAft>
                <a:spcPct val="0"/>
              </a:spcAft>
              <a:defRPr sz="2400">
                <a:solidFill>
                  <a:schemeClr val="tx1"/>
                </a:solidFill>
                <a:latin typeface="Times New Roman" panose="02020603050405020304" pitchFamily="18" charset="0"/>
              </a:defRPr>
            </a:lvl9pPr>
          </a:lstStyle>
          <a:p>
            <a:fld id="{94BF7FE6-AE5F-4D3F-8026-ADFB44E58F7D}" type="slidenum">
              <a:rPr lang="en-US" altLang="en-US" sz="1300" smtClean="0"/>
              <a:pPr/>
              <a:t>48</a:t>
            </a:fld>
            <a:endParaRPr lang="en-US" altLang="en-US" sz="1300"/>
          </a:p>
        </p:txBody>
      </p:sp>
    </p:spTree>
    <p:extLst>
      <p:ext uri="{BB962C8B-B14F-4D97-AF65-F5344CB8AC3E}">
        <p14:creationId xmlns:p14="http://schemas.microsoft.com/office/powerpoint/2010/main" val="12729576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ln/>
        </p:spPr>
      </p:sp>
      <p:sp>
        <p:nvSpPr>
          <p:cNvPr id="1187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187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a:defRPr sz="2400">
                <a:solidFill>
                  <a:schemeClr val="tx1"/>
                </a:solidFill>
                <a:latin typeface="Times New Roman" panose="02020603050405020304" pitchFamily="18" charset="0"/>
              </a:defRPr>
            </a:lvl1pPr>
            <a:lvl2pPr marL="742950" indent="-285750" defTabSz="955675">
              <a:defRPr sz="2400">
                <a:solidFill>
                  <a:schemeClr val="tx1"/>
                </a:solidFill>
                <a:latin typeface="Times New Roman" panose="02020603050405020304" pitchFamily="18" charset="0"/>
              </a:defRPr>
            </a:lvl2pPr>
            <a:lvl3pPr marL="1143000" indent="-228600" defTabSz="955675">
              <a:defRPr sz="2400">
                <a:solidFill>
                  <a:schemeClr val="tx1"/>
                </a:solidFill>
                <a:latin typeface="Times New Roman" panose="02020603050405020304" pitchFamily="18" charset="0"/>
              </a:defRPr>
            </a:lvl3pPr>
            <a:lvl4pPr marL="1600200" indent="-228600" defTabSz="955675">
              <a:defRPr sz="2400">
                <a:solidFill>
                  <a:schemeClr val="tx1"/>
                </a:solidFill>
                <a:latin typeface="Times New Roman" panose="02020603050405020304" pitchFamily="18" charset="0"/>
              </a:defRPr>
            </a:lvl4pPr>
            <a:lvl5pPr marL="2057400" indent="-228600" defTabSz="955675">
              <a:defRPr sz="2400">
                <a:solidFill>
                  <a:schemeClr val="tx1"/>
                </a:solidFill>
                <a:latin typeface="Times New Roman" panose="02020603050405020304" pitchFamily="18" charset="0"/>
              </a:defRPr>
            </a:lvl5pPr>
            <a:lvl6pPr marL="2514600" indent="-228600" defTabSz="9556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56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56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5675" eaLnBrk="0" fontAlgn="base" hangingPunct="0">
              <a:spcBef>
                <a:spcPct val="0"/>
              </a:spcBef>
              <a:spcAft>
                <a:spcPct val="0"/>
              </a:spcAft>
              <a:defRPr sz="2400">
                <a:solidFill>
                  <a:schemeClr val="tx1"/>
                </a:solidFill>
                <a:latin typeface="Times New Roman" panose="02020603050405020304" pitchFamily="18" charset="0"/>
              </a:defRPr>
            </a:lvl9pPr>
          </a:lstStyle>
          <a:p>
            <a:fld id="{66780580-0231-42C6-897A-65520EC658CE}" type="slidenum">
              <a:rPr lang="en-US" altLang="en-US" sz="1300" smtClean="0"/>
              <a:pPr/>
              <a:t>49</a:t>
            </a:fld>
            <a:endParaRPr lang="en-US" altLang="en-US" sz="1300"/>
          </a:p>
        </p:txBody>
      </p:sp>
    </p:spTree>
    <p:extLst>
      <p:ext uri="{BB962C8B-B14F-4D97-AF65-F5344CB8AC3E}">
        <p14:creationId xmlns:p14="http://schemas.microsoft.com/office/powerpoint/2010/main" val="132242562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a:ln/>
        </p:spPr>
      </p:sp>
      <p:sp>
        <p:nvSpPr>
          <p:cNvPr id="1208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208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a:defRPr sz="2400">
                <a:solidFill>
                  <a:schemeClr val="tx1"/>
                </a:solidFill>
                <a:latin typeface="Times New Roman" panose="02020603050405020304" pitchFamily="18" charset="0"/>
              </a:defRPr>
            </a:lvl1pPr>
            <a:lvl2pPr marL="742950" indent="-285750" defTabSz="955675">
              <a:defRPr sz="2400">
                <a:solidFill>
                  <a:schemeClr val="tx1"/>
                </a:solidFill>
                <a:latin typeface="Times New Roman" panose="02020603050405020304" pitchFamily="18" charset="0"/>
              </a:defRPr>
            </a:lvl2pPr>
            <a:lvl3pPr marL="1143000" indent="-228600" defTabSz="955675">
              <a:defRPr sz="2400">
                <a:solidFill>
                  <a:schemeClr val="tx1"/>
                </a:solidFill>
                <a:latin typeface="Times New Roman" panose="02020603050405020304" pitchFamily="18" charset="0"/>
              </a:defRPr>
            </a:lvl3pPr>
            <a:lvl4pPr marL="1600200" indent="-228600" defTabSz="955675">
              <a:defRPr sz="2400">
                <a:solidFill>
                  <a:schemeClr val="tx1"/>
                </a:solidFill>
                <a:latin typeface="Times New Roman" panose="02020603050405020304" pitchFamily="18" charset="0"/>
              </a:defRPr>
            </a:lvl4pPr>
            <a:lvl5pPr marL="2057400" indent="-228600" defTabSz="955675">
              <a:defRPr sz="2400">
                <a:solidFill>
                  <a:schemeClr val="tx1"/>
                </a:solidFill>
                <a:latin typeface="Times New Roman" panose="02020603050405020304" pitchFamily="18" charset="0"/>
              </a:defRPr>
            </a:lvl5pPr>
            <a:lvl6pPr marL="2514600" indent="-228600" defTabSz="9556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56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56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5675" eaLnBrk="0" fontAlgn="base" hangingPunct="0">
              <a:spcBef>
                <a:spcPct val="0"/>
              </a:spcBef>
              <a:spcAft>
                <a:spcPct val="0"/>
              </a:spcAft>
              <a:defRPr sz="2400">
                <a:solidFill>
                  <a:schemeClr val="tx1"/>
                </a:solidFill>
                <a:latin typeface="Times New Roman" panose="02020603050405020304" pitchFamily="18" charset="0"/>
              </a:defRPr>
            </a:lvl9pPr>
          </a:lstStyle>
          <a:p>
            <a:fld id="{109E457A-6104-46FA-A638-78C05EBAFA7A}" type="slidenum">
              <a:rPr lang="en-US" altLang="en-US" sz="1300" smtClean="0"/>
              <a:pPr/>
              <a:t>50</a:t>
            </a:fld>
            <a:endParaRPr lang="en-US" altLang="en-US" sz="1300"/>
          </a:p>
        </p:txBody>
      </p:sp>
    </p:spTree>
    <p:extLst>
      <p:ext uri="{BB962C8B-B14F-4D97-AF65-F5344CB8AC3E}">
        <p14:creationId xmlns:p14="http://schemas.microsoft.com/office/powerpoint/2010/main" val="183732250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a:ln/>
        </p:spPr>
      </p:sp>
      <p:sp>
        <p:nvSpPr>
          <p:cNvPr id="1239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239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a:defRPr sz="2400">
                <a:solidFill>
                  <a:schemeClr val="tx1"/>
                </a:solidFill>
                <a:latin typeface="Times New Roman" panose="02020603050405020304" pitchFamily="18" charset="0"/>
              </a:defRPr>
            </a:lvl1pPr>
            <a:lvl2pPr marL="742950" indent="-285750" defTabSz="955675">
              <a:defRPr sz="2400">
                <a:solidFill>
                  <a:schemeClr val="tx1"/>
                </a:solidFill>
                <a:latin typeface="Times New Roman" panose="02020603050405020304" pitchFamily="18" charset="0"/>
              </a:defRPr>
            </a:lvl2pPr>
            <a:lvl3pPr marL="1143000" indent="-228600" defTabSz="955675">
              <a:defRPr sz="2400">
                <a:solidFill>
                  <a:schemeClr val="tx1"/>
                </a:solidFill>
                <a:latin typeface="Times New Roman" panose="02020603050405020304" pitchFamily="18" charset="0"/>
              </a:defRPr>
            </a:lvl3pPr>
            <a:lvl4pPr marL="1600200" indent="-228600" defTabSz="955675">
              <a:defRPr sz="2400">
                <a:solidFill>
                  <a:schemeClr val="tx1"/>
                </a:solidFill>
                <a:latin typeface="Times New Roman" panose="02020603050405020304" pitchFamily="18" charset="0"/>
              </a:defRPr>
            </a:lvl4pPr>
            <a:lvl5pPr marL="2057400" indent="-228600" defTabSz="955675">
              <a:defRPr sz="2400">
                <a:solidFill>
                  <a:schemeClr val="tx1"/>
                </a:solidFill>
                <a:latin typeface="Times New Roman" panose="02020603050405020304" pitchFamily="18" charset="0"/>
              </a:defRPr>
            </a:lvl5pPr>
            <a:lvl6pPr marL="2514600" indent="-228600" defTabSz="9556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56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56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5675" eaLnBrk="0" fontAlgn="base" hangingPunct="0">
              <a:spcBef>
                <a:spcPct val="0"/>
              </a:spcBef>
              <a:spcAft>
                <a:spcPct val="0"/>
              </a:spcAft>
              <a:defRPr sz="2400">
                <a:solidFill>
                  <a:schemeClr val="tx1"/>
                </a:solidFill>
                <a:latin typeface="Times New Roman" panose="02020603050405020304" pitchFamily="18" charset="0"/>
              </a:defRPr>
            </a:lvl9pPr>
          </a:lstStyle>
          <a:p>
            <a:fld id="{5B2C5033-E3D2-4560-BD34-B686320E57DC}" type="slidenum">
              <a:rPr lang="en-US" altLang="en-US" sz="1300" smtClean="0"/>
              <a:pPr/>
              <a:t>52</a:t>
            </a:fld>
            <a:endParaRPr lang="en-US" altLang="en-US" sz="1300"/>
          </a:p>
        </p:txBody>
      </p:sp>
    </p:spTree>
    <p:extLst>
      <p:ext uri="{BB962C8B-B14F-4D97-AF65-F5344CB8AC3E}">
        <p14:creationId xmlns:p14="http://schemas.microsoft.com/office/powerpoint/2010/main" val="283968417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a:ln/>
        </p:spPr>
      </p:sp>
      <p:sp>
        <p:nvSpPr>
          <p:cNvPr id="1259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259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a:defRPr sz="2400">
                <a:solidFill>
                  <a:schemeClr val="tx1"/>
                </a:solidFill>
                <a:latin typeface="Times New Roman" panose="02020603050405020304" pitchFamily="18" charset="0"/>
              </a:defRPr>
            </a:lvl1pPr>
            <a:lvl2pPr marL="742950" indent="-285750" defTabSz="955675">
              <a:defRPr sz="2400">
                <a:solidFill>
                  <a:schemeClr val="tx1"/>
                </a:solidFill>
                <a:latin typeface="Times New Roman" panose="02020603050405020304" pitchFamily="18" charset="0"/>
              </a:defRPr>
            </a:lvl2pPr>
            <a:lvl3pPr marL="1143000" indent="-228600" defTabSz="955675">
              <a:defRPr sz="2400">
                <a:solidFill>
                  <a:schemeClr val="tx1"/>
                </a:solidFill>
                <a:latin typeface="Times New Roman" panose="02020603050405020304" pitchFamily="18" charset="0"/>
              </a:defRPr>
            </a:lvl3pPr>
            <a:lvl4pPr marL="1600200" indent="-228600" defTabSz="955675">
              <a:defRPr sz="2400">
                <a:solidFill>
                  <a:schemeClr val="tx1"/>
                </a:solidFill>
                <a:latin typeface="Times New Roman" panose="02020603050405020304" pitchFamily="18" charset="0"/>
              </a:defRPr>
            </a:lvl4pPr>
            <a:lvl5pPr marL="2057400" indent="-228600" defTabSz="955675">
              <a:defRPr sz="2400">
                <a:solidFill>
                  <a:schemeClr val="tx1"/>
                </a:solidFill>
                <a:latin typeface="Times New Roman" panose="02020603050405020304" pitchFamily="18" charset="0"/>
              </a:defRPr>
            </a:lvl5pPr>
            <a:lvl6pPr marL="2514600" indent="-228600" defTabSz="9556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56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56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5675" eaLnBrk="0" fontAlgn="base" hangingPunct="0">
              <a:spcBef>
                <a:spcPct val="0"/>
              </a:spcBef>
              <a:spcAft>
                <a:spcPct val="0"/>
              </a:spcAft>
              <a:defRPr sz="2400">
                <a:solidFill>
                  <a:schemeClr val="tx1"/>
                </a:solidFill>
                <a:latin typeface="Times New Roman" panose="02020603050405020304" pitchFamily="18" charset="0"/>
              </a:defRPr>
            </a:lvl9pPr>
          </a:lstStyle>
          <a:p>
            <a:fld id="{A3EEF47B-EE2A-4709-A914-F9068982777C}" type="slidenum">
              <a:rPr lang="en-US" altLang="en-US" sz="1300" smtClean="0"/>
              <a:pPr/>
              <a:t>53</a:t>
            </a:fld>
            <a:endParaRPr lang="en-US" altLang="en-US" sz="1300"/>
          </a:p>
        </p:txBody>
      </p:sp>
    </p:spTree>
    <p:extLst>
      <p:ext uri="{BB962C8B-B14F-4D97-AF65-F5344CB8AC3E}">
        <p14:creationId xmlns:p14="http://schemas.microsoft.com/office/powerpoint/2010/main" val="405676864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a:ln/>
        </p:spPr>
      </p:sp>
      <p:sp>
        <p:nvSpPr>
          <p:cNvPr id="1280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280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a:defRPr sz="2400">
                <a:solidFill>
                  <a:schemeClr val="tx1"/>
                </a:solidFill>
                <a:latin typeface="Times New Roman" panose="02020603050405020304" pitchFamily="18" charset="0"/>
              </a:defRPr>
            </a:lvl1pPr>
            <a:lvl2pPr marL="742950" indent="-285750" defTabSz="955675">
              <a:defRPr sz="2400">
                <a:solidFill>
                  <a:schemeClr val="tx1"/>
                </a:solidFill>
                <a:latin typeface="Times New Roman" panose="02020603050405020304" pitchFamily="18" charset="0"/>
              </a:defRPr>
            </a:lvl2pPr>
            <a:lvl3pPr marL="1143000" indent="-228600" defTabSz="955675">
              <a:defRPr sz="2400">
                <a:solidFill>
                  <a:schemeClr val="tx1"/>
                </a:solidFill>
                <a:latin typeface="Times New Roman" panose="02020603050405020304" pitchFamily="18" charset="0"/>
              </a:defRPr>
            </a:lvl3pPr>
            <a:lvl4pPr marL="1600200" indent="-228600" defTabSz="955675">
              <a:defRPr sz="2400">
                <a:solidFill>
                  <a:schemeClr val="tx1"/>
                </a:solidFill>
                <a:latin typeface="Times New Roman" panose="02020603050405020304" pitchFamily="18" charset="0"/>
              </a:defRPr>
            </a:lvl4pPr>
            <a:lvl5pPr marL="2057400" indent="-228600" defTabSz="955675">
              <a:defRPr sz="2400">
                <a:solidFill>
                  <a:schemeClr val="tx1"/>
                </a:solidFill>
                <a:latin typeface="Times New Roman" panose="02020603050405020304" pitchFamily="18" charset="0"/>
              </a:defRPr>
            </a:lvl5pPr>
            <a:lvl6pPr marL="2514600" indent="-228600" defTabSz="9556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56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56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5675" eaLnBrk="0" fontAlgn="base" hangingPunct="0">
              <a:spcBef>
                <a:spcPct val="0"/>
              </a:spcBef>
              <a:spcAft>
                <a:spcPct val="0"/>
              </a:spcAft>
              <a:defRPr sz="2400">
                <a:solidFill>
                  <a:schemeClr val="tx1"/>
                </a:solidFill>
                <a:latin typeface="Times New Roman" panose="02020603050405020304" pitchFamily="18" charset="0"/>
              </a:defRPr>
            </a:lvl9pPr>
          </a:lstStyle>
          <a:p>
            <a:fld id="{D9EBE510-BF07-469C-8B91-E0B152A5B5AF}" type="slidenum">
              <a:rPr lang="en-US" altLang="en-US" sz="1300" smtClean="0"/>
              <a:pPr/>
              <a:t>54</a:t>
            </a:fld>
            <a:endParaRPr lang="en-US" altLang="en-US" sz="1300"/>
          </a:p>
        </p:txBody>
      </p:sp>
    </p:spTree>
    <p:extLst>
      <p:ext uri="{BB962C8B-B14F-4D97-AF65-F5344CB8AC3E}">
        <p14:creationId xmlns:p14="http://schemas.microsoft.com/office/powerpoint/2010/main" val="8608149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a:ln/>
        </p:spPr>
      </p:sp>
      <p:sp>
        <p:nvSpPr>
          <p:cNvPr id="1300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300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a:defRPr sz="2400">
                <a:solidFill>
                  <a:schemeClr val="tx1"/>
                </a:solidFill>
                <a:latin typeface="Times New Roman" panose="02020603050405020304" pitchFamily="18" charset="0"/>
              </a:defRPr>
            </a:lvl1pPr>
            <a:lvl2pPr marL="742950" indent="-285750" defTabSz="955675">
              <a:defRPr sz="2400">
                <a:solidFill>
                  <a:schemeClr val="tx1"/>
                </a:solidFill>
                <a:latin typeface="Times New Roman" panose="02020603050405020304" pitchFamily="18" charset="0"/>
              </a:defRPr>
            </a:lvl2pPr>
            <a:lvl3pPr marL="1143000" indent="-228600" defTabSz="955675">
              <a:defRPr sz="2400">
                <a:solidFill>
                  <a:schemeClr val="tx1"/>
                </a:solidFill>
                <a:latin typeface="Times New Roman" panose="02020603050405020304" pitchFamily="18" charset="0"/>
              </a:defRPr>
            </a:lvl3pPr>
            <a:lvl4pPr marL="1600200" indent="-228600" defTabSz="955675">
              <a:defRPr sz="2400">
                <a:solidFill>
                  <a:schemeClr val="tx1"/>
                </a:solidFill>
                <a:latin typeface="Times New Roman" panose="02020603050405020304" pitchFamily="18" charset="0"/>
              </a:defRPr>
            </a:lvl4pPr>
            <a:lvl5pPr marL="2057400" indent="-228600" defTabSz="955675">
              <a:defRPr sz="2400">
                <a:solidFill>
                  <a:schemeClr val="tx1"/>
                </a:solidFill>
                <a:latin typeface="Times New Roman" panose="02020603050405020304" pitchFamily="18" charset="0"/>
              </a:defRPr>
            </a:lvl5pPr>
            <a:lvl6pPr marL="2514600" indent="-228600" defTabSz="9556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56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56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5675" eaLnBrk="0" fontAlgn="base" hangingPunct="0">
              <a:spcBef>
                <a:spcPct val="0"/>
              </a:spcBef>
              <a:spcAft>
                <a:spcPct val="0"/>
              </a:spcAft>
              <a:defRPr sz="2400">
                <a:solidFill>
                  <a:schemeClr val="tx1"/>
                </a:solidFill>
                <a:latin typeface="Times New Roman" panose="02020603050405020304" pitchFamily="18" charset="0"/>
              </a:defRPr>
            </a:lvl9pPr>
          </a:lstStyle>
          <a:p>
            <a:fld id="{6883F337-6B7C-4A78-A8D0-5EF089E2C401}" type="slidenum">
              <a:rPr lang="en-US" altLang="en-US" sz="1300" smtClean="0"/>
              <a:pPr/>
              <a:t>55</a:t>
            </a:fld>
            <a:endParaRPr lang="en-US" altLang="en-US" sz="1300"/>
          </a:p>
        </p:txBody>
      </p:sp>
    </p:spTree>
    <p:extLst>
      <p:ext uri="{BB962C8B-B14F-4D97-AF65-F5344CB8AC3E}">
        <p14:creationId xmlns:p14="http://schemas.microsoft.com/office/powerpoint/2010/main" val="415840752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a:ln/>
        </p:spPr>
      </p:sp>
      <p:sp>
        <p:nvSpPr>
          <p:cNvPr id="1320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321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a:defRPr sz="2400">
                <a:solidFill>
                  <a:schemeClr val="tx1"/>
                </a:solidFill>
                <a:latin typeface="Times New Roman" panose="02020603050405020304" pitchFamily="18" charset="0"/>
              </a:defRPr>
            </a:lvl1pPr>
            <a:lvl2pPr marL="742950" indent="-285750" defTabSz="955675">
              <a:defRPr sz="2400">
                <a:solidFill>
                  <a:schemeClr val="tx1"/>
                </a:solidFill>
                <a:latin typeface="Times New Roman" panose="02020603050405020304" pitchFamily="18" charset="0"/>
              </a:defRPr>
            </a:lvl2pPr>
            <a:lvl3pPr marL="1143000" indent="-228600" defTabSz="955675">
              <a:defRPr sz="2400">
                <a:solidFill>
                  <a:schemeClr val="tx1"/>
                </a:solidFill>
                <a:latin typeface="Times New Roman" panose="02020603050405020304" pitchFamily="18" charset="0"/>
              </a:defRPr>
            </a:lvl3pPr>
            <a:lvl4pPr marL="1600200" indent="-228600" defTabSz="955675">
              <a:defRPr sz="2400">
                <a:solidFill>
                  <a:schemeClr val="tx1"/>
                </a:solidFill>
                <a:latin typeface="Times New Roman" panose="02020603050405020304" pitchFamily="18" charset="0"/>
              </a:defRPr>
            </a:lvl4pPr>
            <a:lvl5pPr marL="2057400" indent="-228600" defTabSz="955675">
              <a:defRPr sz="2400">
                <a:solidFill>
                  <a:schemeClr val="tx1"/>
                </a:solidFill>
                <a:latin typeface="Times New Roman" panose="02020603050405020304" pitchFamily="18" charset="0"/>
              </a:defRPr>
            </a:lvl5pPr>
            <a:lvl6pPr marL="2514600" indent="-228600" defTabSz="9556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56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56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5675" eaLnBrk="0" fontAlgn="base" hangingPunct="0">
              <a:spcBef>
                <a:spcPct val="0"/>
              </a:spcBef>
              <a:spcAft>
                <a:spcPct val="0"/>
              </a:spcAft>
              <a:defRPr sz="2400">
                <a:solidFill>
                  <a:schemeClr val="tx1"/>
                </a:solidFill>
                <a:latin typeface="Times New Roman" panose="02020603050405020304" pitchFamily="18" charset="0"/>
              </a:defRPr>
            </a:lvl9pPr>
          </a:lstStyle>
          <a:p>
            <a:fld id="{65654205-0482-4506-9AAA-18515A578209}" type="slidenum">
              <a:rPr lang="en-US" altLang="en-US" sz="1300" smtClean="0"/>
              <a:pPr/>
              <a:t>56</a:t>
            </a:fld>
            <a:endParaRPr lang="en-US" altLang="en-US" sz="1300"/>
          </a:p>
        </p:txBody>
      </p:sp>
    </p:spTree>
    <p:extLst>
      <p:ext uri="{BB962C8B-B14F-4D97-AF65-F5344CB8AC3E}">
        <p14:creationId xmlns:p14="http://schemas.microsoft.com/office/powerpoint/2010/main" val="3814767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For lecture</a:t>
            </a:r>
          </a:p>
          <a:p>
            <a:endParaRPr lang="en-US" altLang="en-US" dirty="0"/>
          </a:p>
          <a:p>
            <a:r>
              <a:rPr lang="en-US" altLang="en-US" dirty="0"/>
              <a:t>Snooping bus with write-back L1 cache.  Requires an additional state – called owner – which indicates that a line may be shared, but the owning core is responsible for updating any other processors and memory when it changes the line or replaces it</a:t>
            </a:r>
          </a:p>
        </p:txBody>
      </p:sp>
    </p:spTree>
    <p:extLst>
      <p:ext uri="{BB962C8B-B14F-4D97-AF65-F5344CB8AC3E}">
        <p14:creationId xmlns:p14="http://schemas.microsoft.com/office/powerpoint/2010/main" val="330384799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341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a:defRPr sz="2400">
                <a:solidFill>
                  <a:schemeClr val="tx1"/>
                </a:solidFill>
                <a:latin typeface="Times New Roman" panose="02020603050405020304" pitchFamily="18" charset="0"/>
              </a:defRPr>
            </a:lvl1pPr>
            <a:lvl2pPr marL="742950" indent="-285750" defTabSz="955675">
              <a:defRPr sz="2400">
                <a:solidFill>
                  <a:schemeClr val="tx1"/>
                </a:solidFill>
                <a:latin typeface="Times New Roman" panose="02020603050405020304" pitchFamily="18" charset="0"/>
              </a:defRPr>
            </a:lvl2pPr>
            <a:lvl3pPr marL="1143000" indent="-228600" defTabSz="955675">
              <a:defRPr sz="2400">
                <a:solidFill>
                  <a:schemeClr val="tx1"/>
                </a:solidFill>
                <a:latin typeface="Times New Roman" panose="02020603050405020304" pitchFamily="18" charset="0"/>
              </a:defRPr>
            </a:lvl3pPr>
            <a:lvl4pPr marL="1600200" indent="-228600" defTabSz="955675">
              <a:defRPr sz="2400">
                <a:solidFill>
                  <a:schemeClr val="tx1"/>
                </a:solidFill>
                <a:latin typeface="Times New Roman" panose="02020603050405020304" pitchFamily="18" charset="0"/>
              </a:defRPr>
            </a:lvl4pPr>
            <a:lvl5pPr marL="2057400" indent="-228600" defTabSz="955675">
              <a:defRPr sz="2400">
                <a:solidFill>
                  <a:schemeClr val="tx1"/>
                </a:solidFill>
                <a:latin typeface="Times New Roman" panose="02020603050405020304" pitchFamily="18" charset="0"/>
              </a:defRPr>
            </a:lvl5pPr>
            <a:lvl6pPr marL="2514600" indent="-228600" defTabSz="9556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56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56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5675" eaLnBrk="0" fontAlgn="base" hangingPunct="0">
              <a:spcBef>
                <a:spcPct val="0"/>
              </a:spcBef>
              <a:spcAft>
                <a:spcPct val="0"/>
              </a:spcAft>
              <a:defRPr sz="2400">
                <a:solidFill>
                  <a:schemeClr val="tx1"/>
                </a:solidFill>
                <a:latin typeface="Times New Roman" panose="02020603050405020304" pitchFamily="18" charset="0"/>
              </a:defRPr>
            </a:lvl9pPr>
          </a:lstStyle>
          <a:p>
            <a:fld id="{0B2CA871-77ED-48BC-8B19-ACCC6D1F4A7E}" type="slidenum">
              <a:rPr lang="en-US" altLang="en-US" sz="1300" smtClean="0"/>
              <a:pPr/>
              <a:t>57</a:t>
            </a:fld>
            <a:endParaRPr lang="en-US" altLang="en-US" sz="1300"/>
          </a:p>
        </p:txBody>
      </p:sp>
    </p:spTree>
    <p:extLst>
      <p:ext uri="{BB962C8B-B14F-4D97-AF65-F5344CB8AC3E}">
        <p14:creationId xmlns:p14="http://schemas.microsoft.com/office/powerpoint/2010/main" val="362718943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a:ln/>
        </p:spPr>
      </p:sp>
      <p:sp>
        <p:nvSpPr>
          <p:cNvPr id="136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36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a:defRPr sz="2400">
                <a:solidFill>
                  <a:schemeClr val="tx1"/>
                </a:solidFill>
                <a:latin typeface="Times New Roman" panose="02020603050405020304" pitchFamily="18" charset="0"/>
              </a:defRPr>
            </a:lvl1pPr>
            <a:lvl2pPr marL="742950" indent="-285750" defTabSz="955675">
              <a:defRPr sz="2400">
                <a:solidFill>
                  <a:schemeClr val="tx1"/>
                </a:solidFill>
                <a:latin typeface="Times New Roman" panose="02020603050405020304" pitchFamily="18" charset="0"/>
              </a:defRPr>
            </a:lvl2pPr>
            <a:lvl3pPr marL="1143000" indent="-228600" defTabSz="955675">
              <a:defRPr sz="2400">
                <a:solidFill>
                  <a:schemeClr val="tx1"/>
                </a:solidFill>
                <a:latin typeface="Times New Roman" panose="02020603050405020304" pitchFamily="18" charset="0"/>
              </a:defRPr>
            </a:lvl3pPr>
            <a:lvl4pPr marL="1600200" indent="-228600" defTabSz="955675">
              <a:defRPr sz="2400">
                <a:solidFill>
                  <a:schemeClr val="tx1"/>
                </a:solidFill>
                <a:latin typeface="Times New Roman" panose="02020603050405020304" pitchFamily="18" charset="0"/>
              </a:defRPr>
            </a:lvl4pPr>
            <a:lvl5pPr marL="2057400" indent="-228600" defTabSz="955675">
              <a:defRPr sz="2400">
                <a:solidFill>
                  <a:schemeClr val="tx1"/>
                </a:solidFill>
                <a:latin typeface="Times New Roman" panose="02020603050405020304" pitchFamily="18" charset="0"/>
              </a:defRPr>
            </a:lvl5pPr>
            <a:lvl6pPr marL="2514600" indent="-228600" defTabSz="9556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56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56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5675" eaLnBrk="0" fontAlgn="base" hangingPunct="0">
              <a:spcBef>
                <a:spcPct val="0"/>
              </a:spcBef>
              <a:spcAft>
                <a:spcPct val="0"/>
              </a:spcAft>
              <a:defRPr sz="2400">
                <a:solidFill>
                  <a:schemeClr val="tx1"/>
                </a:solidFill>
                <a:latin typeface="Times New Roman" panose="02020603050405020304" pitchFamily="18" charset="0"/>
              </a:defRPr>
            </a:lvl9pPr>
          </a:lstStyle>
          <a:p>
            <a:fld id="{E6925529-E474-4CB9-9375-21E67BC827D6}" type="slidenum">
              <a:rPr lang="en-US" altLang="en-US" sz="1300" smtClean="0"/>
              <a:pPr/>
              <a:t>58</a:t>
            </a:fld>
            <a:endParaRPr lang="en-US" altLang="en-US" sz="1300"/>
          </a:p>
        </p:txBody>
      </p:sp>
    </p:spTree>
    <p:extLst>
      <p:ext uri="{BB962C8B-B14F-4D97-AF65-F5344CB8AC3E}">
        <p14:creationId xmlns:p14="http://schemas.microsoft.com/office/powerpoint/2010/main" val="18053453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a:ln/>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a:defRPr sz="2400">
                <a:solidFill>
                  <a:schemeClr val="tx1"/>
                </a:solidFill>
                <a:latin typeface="Times New Roman" panose="02020603050405020304" pitchFamily="18" charset="0"/>
              </a:defRPr>
            </a:lvl1pPr>
            <a:lvl2pPr marL="742950" indent="-285750" defTabSz="955675">
              <a:defRPr sz="2400">
                <a:solidFill>
                  <a:schemeClr val="tx1"/>
                </a:solidFill>
                <a:latin typeface="Times New Roman" panose="02020603050405020304" pitchFamily="18" charset="0"/>
              </a:defRPr>
            </a:lvl2pPr>
            <a:lvl3pPr marL="1143000" indent="-228600" defTabSz="955675">
              <a:defRPr sz="2400">
                <a:solidFill>
                  <a:schemeClr val="tx1"/>
                </a:solidFill>
                <a:latin typeface="Times New Roman" panose="02020603050405020304" pitchFamily="18" charset="0"/>
              </a:defRPr>
            </a:lvl3pPr>
            <a:lvl4pPr marL="1600200" indent="-228600" defTabSz="955675">
              <a:defRPr sz="2400">
                <a:solidFill>
                  <a:schemeClr val="tx1"/>
                </a:solidFill>
                <a:latin typeface="Times New Roman" panose="02020603050405020304" pitchFamily="18" charset="0"/>
              </a:defRPr>
            </a:lvl4pPr>
            <a:lvl5pPr marL="2057400" indent="-228600" defTabSz="955675">
              <a:defRPr sz="2400">
                <a:solidFill>
                  <a:schemeClr val="tx1"/>
                </a:solidFill>
                <a:latin typeface="Times New Roman" panose="02020603050405020304" pitchFamily="18" charset="0"/>
              </a:defRPr>
            </a:lvl5pPr>
            <a:lvl6pPr marL="2514600" indent="-228600" defTabSz="9556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56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56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5675" eaLnBrk="0" fontAlgn="base" hangingPunct="0">
              <a:spcBef>
                <a:spcPct val="0"/>
              </a:spcBef>
              <a:spcAft>
                <a:spcPct val="0"/>
              </a:spcAft>
              <a:defRPr sz="2400">
                <a:solidFill>
                  <a:schemeClr val="tx1"/>
                </a:solidFill>
                <a:latin typeface="Times New Roman" panose="02020603050405020304" pitchFamily="18" charset="0"/>
              </a:defRPr>
            </a:lvl9pPr>
          </a:lstStyle>
          <a:p>
            <a:fld id="{DE0978AF-798F-4B6E-A796-095464F86162}" type="slidenum">
              <a:rPr lang="en-US" altLang="en-US" sz="1300" smtClean="0"/>
              <a:pPr/>
              <a:t>59</a:t>
            </a:fld>
            <a:endParaRPr lang="en-US" altLang="en-US" sz="1300"/>
          </a:p>
        </p:txBody>
      </p:sp>
    </p:spTree>
    <p:extLst>
      <p:ext uri="{BB962C8B-B14F-4D97-AF65-F5344CB8AC3E}">
        <p14:creationId xmlns:p14="http://schemas.microsoft.com/office/powerpoint/2010/main" val="201037624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a:ln/>
        </p:spPr>
      </p:sp>
      <p:sp>
        <p:nvSpPr>
          <p:cNvPr id="141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41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a:defRPr sz="2400">
                <a:solidFill>
                  <a:schemeClr val="tx1"/>
                </a:solidFill>
                <a:latin typeface="Times New Roman" panose="02020603050405020304" pitchFamily="18" charset="0"/>
              </a:defRPr>
            </a:lvl1pPr>
            <a:lvl2pPr marL="742950" indent="-285750" defTabSz="955675">
              <a:defRPr sz="2400">
                <a:solidFill>
                  <a:schemeClr val="tx1"/>
                </a:solidFill>
                <a:latin typeface="Times New Roman" panose="02020603050405020304" pitchFamily="18" charset="0"/>
              </a:defRPr>
            </a:lvl2pPr>
            <a:lvl3pPr marL="1143000" indent="-228600" defTabSz="955675">
              <a:defRPr sz="2400">
                <a:solidFill>
                  <a:schemeClr val="tx1"/>
                </a:solidFill>
                <a:latin typeface="Times New Roman" panose="02020603050405020304" pitchFamily="18" charset="0"/>
              </a:defRPr>
            </a:lvl3pPr>
            <a:lvl4pPr marL="1600200" indent="-228600" defTabSz="955675">
              <a:defRPr sz="2400">
                <a:solidFill>
                  <a:schemeClr val="tx1"/>
                </a:solidFill>
                <a:latin typeface="Times New Roman" panose="02020603050405020304" pitchFamily="18" charset="0"/>
              </a:defRPr>
            </a:lvl4pPr>
            <a:lvl5pPr marL="2057400" indent="-228600" defTabSz="955675">
              <a:defRPr sz="2400">
                <a:solidFill>
                  <a:schemeClr val="tx1"/>
                </a:solidFill>
                <a:latin typeface="Times New Roman" panose="02020603050405020304" pitchFamily="18" charset="0"/>
              </a:defRPr>
            </a:lvl5pPr>
            <a:lvl6pPr marL="2514600" indent="-228600" defTabSz="9556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56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56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5675" eaLnBrk="0" fontAlgn="base" hangingPunct="0">
              <a:spcBef>
                <a:spcPct val="0"/>
              </a:spcBef>
              <a:spcAft>
                <a:spcPct val="0"/>
              </a:spcAft>
              <a:defRPr sz="2400">
                <a:solidFill>
                  <a:schemeClr val="tx1"/>
                </a:solidFill>
                <a:latin typeface="Times New Roman" panose="02020603050405020304" pitchFamily="18" charset="0"/>
              </a:defRPr>
            </a:lvl9pPr>
          </a:lstStyle>
          <a:p>
            <a:fld id="{BAB51573-83CD-4731-8F3C-9DDBBDA05079}" type="slidenum">
              <a:rPr lang="en-US" altLang="en-US" sz="1300" smtClean="0"/>
              <a:pPr/>
              <a:t>61</a:t>
            </a:fld>
            <a:endParaRPr lang="en-US" altLang="en-US" sz="1300"/>
          </a:p>
        </p:txBody>
      </p:sp>
    </p:spTree>
    <p:extLst>
      <p:ext uri="{BB962C8B-B14F-4D97-AF65-F5344CB8AC3E}">
        <p14:creationId xmlns:p14="http://schemas.microsoft.com/office/powerpoint/2010/main" val="342977225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a:ln/>
        </p:spPr>
      </p:sp>
      <p:sp>
        <p:nvSpPr>
          <p:cNvPr id="1433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433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a:defRPr sz="2400">
                <a:solidFill>
                  <a:schemeClr val="tx1"/>
                </a:solidFill>
                <a:latin typeface="Times New Roman" panose="02020603050405020304" pitchFamily="18" charset="0"/>
              </a:defRPr>
            </a:lvl1pPr>
            <a:lvl2pPr marL="742950" indent="-285750" defTabSz="955675">
              <a:defRPr sz="2400">
                <a:solidFill>
                  <a:schemeClr val="tx1"/>
                </a:solidFill>
                <a:latin typeface="Times New Roman" panose="02020603050405020304" pitchFamily="18" charset="0"/>
              </a:defRPr>
            </a:lvl2pPr>
            <a:lvl3pPr marL="1143000" indent="-228600" defTabSz="955675">
              <a:defRPr sz="2400">
                <a:solidFill>
                  <a:schemeClr val="tx1"/>
                </a:solidFill>
                <a:latin typeface="Times New Roman" panose="02020603050405020304" pitchFamily="18" charset="0"/>
              </a:defRPr>
            </a:lvl3pPr>
            <a:lvl4pPr marL="1600200" indent="-228600" defTabSz="955675">
              <a:defRPr sz="2400">
                <a:solidFill>
                  <a:schemeClr val="tx1"/>
                </a:solidFill>
                <a:latin typeface="Times New Roman" panose="02020603050405020304" pitchFamily="18" charset="0"/>
              </a:defRPr>
            </a:lvl4pPr>
            <a:lvl5pPr marL="2057400" indent="-228600" defTabSz="955675">
              <a:defRPr sz="2400">
                <a:solidFill>
                  <a:schemeClr val="tx1"/>
                </a:solidFill>
                <a:latin typeface="Times New Roman" panose="02020603050405020304" pitchFamily="18" charset="0"/>
              </a:defRPr>
            </a:lvl5pPr>
            <a:lvl6pPr marL="2514600" indent="-228600" defTabSz="9556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56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56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5675" eaLnBrk="0" fontAlgn="base" hangingPunct="0">
              <a:spcBef>
                <a:spcPct val="0"/>
              </a:spcBef>
              <a:spcAft>
                <a:spcPct val="0"/>
              </a:spcAft>
              <a:defRPr sz="2400">
                <a:solidFill>
                  <a:schemeClr val="tx1"/>
                </a:solidFill>
                <a:latin typeface="Times New Roman" panose="02020603050405020304" pitchFamily="18" charset="0"/>
              </a:defRPr>
            </a:lvl9pPr>
          </a:lstStyle>
          <a:p>
            <a:fld id="{E1257433-D0CA-492E-A897-4EFC21D8B6F9}" type="slidenum">
              <a:rPr lang="en-US" altLang="en-US" sz="1300" smtClean="0"/>
              <a:pPr/>
              <a:t>62</a:t>
            </a:fld>
            <a:endParaRPr lang="en-US" altLang="en-US" sz="1300"/>
          </a:p>
        </p:txBody>
      </p:sp>
    </p:spTree>
    <p:extLst>
      <p:ext uri="{BB962C8B-B14F-4D97-AF65-F5344CB8AC3E}">
        <p14:creationId xmlns:p14="http://schemas.microsoft.com/office/powerpoint/2010/main" val="19193510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a:ln/>
        </p:spPr>
      </p:sp>
      <p:sp>
        <p:nvSpPr>
          <p:cNvPr id="145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45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a:defRPr sz="2400">
                <a:solidFill>
                  <a:schemeClr val="tx1"/>
                </a:solidFill>
                <a:latin typeface="Times New Roman" panose="02020603050405020304" pitchFamily="18" charset="0"/>
              </a:defRPr>
            </a:lvl1pPr>
            <a:lvl2pPr marL="742950" indent="-285750" defTabSz="955675">
              <a:defRPr sz="2400">
                <a:solidFill>
                  <a:schemeClr val="tx1"/>
                </a:solidFill>
                <a:latin typeface="Times New Roman" panose="02020603050405020304" pitchFamily="18" charset="0"/>
              </a:defRPr>
            </a:lvl2pPr>
            <a:lvl3pPr marL="1143000" indent="-228600" defTabSz="955675">
              <a:defRPr sz="2400">
                <a:solidFill>
                  <a:schemeClr val="tx1"/>
                </a:solidFill>
                <a:latin typeface="Times New Roman" panose="02020603050405020304" pitchFamily="18" charset="0"/>
              </a:defRPr>
            </a:lvl3pPr>
            <a:lvl4pPr marL="1600200" indent="-228600" defTabSz="955675">
              <a:defRPr sz="2400">
                <a:solidFill>
                  <a:schemeClr val="tx1"/>
                </a:solidFill>
                <a:latin typeface="Times New Roman" panose="02020603050405020304" pitchFamily="18" charset="0"/>
              </a:defRPr>
            </a:lvl4pPr>
            <a:lvl5pPr marL="2057400" indent="-228600" defTabSz="955675">
              <a:defRPr sz="2400">
                <a:solidFill>
                  <a:schemeClr val="tx1"/>
                </a:solidFill>
                <a:latin typeface="Times New Roman" panose="02020603050405020304" pitchFamily="18" charset="0"/>
              </a:defRPr>
            </a:lvl5pPr>
            <a:lvl6pPr marL="2514600" indent="-228600" defTabSz="9556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56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56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5675" eaLnBrk="0" fontAlgn="base" hangingPunct="0">
              <a:spcBef>
                <a:spcPct val="0"/>
              </a:spcBef>
              <a:spcAft>
                <a:spcPct val="0"/>
              </a:spcAft>
              <a:defRPr sz="2400">
                <a:solidFill>
                  <a:schemeClr val="tx1"/>
                </a:solidFill>
                <a:latin typeface="Times New Roman" panose="02020603050405020304" pitchFamily="18" charset="0"/>
              </a:defRPr>
            </a:lvl9pPr>
          </a:lstStyle>
          <a:p>
            <a:fld id="{6C1C58DF-E884-4D2E-AEA4-B4137E780964}" type="slidenum">
              <a:rPr lang="en-US" altLang="en-US" sz="1300" smtClean="0"/>
              <a:pPr/>
              <a:t>63</a:t>
            </a:fld>
            <a:endParaRPr lang="en-US" altLang="en-US" sz="1300"/>
          </a:p>
        </p:txBody>
      </p:sp>
    </p:spTree>
    <p:extLst>
      <p:ext uri="{BB962C8B-B14F-4D97-AF65-F5344CB8AC3E}">
        <p14:creationId xmlns:p14="http://schemas.microsoft.com/office/powerpoint/2010/main" val="28133992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a:ln/>
        </p:spPr>
      </p:sp>
      <p:sp>
        <p:nvSpPr>
          <p:cNvPr id="147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47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a:defRPr sz="2400">
                <a:solidFill>
                  <a:schemeClr val="tx1"/>
                </a:solidFill>
                <a:latin typeface="Times New Roman" panose="02020603050405020304" pitchFamily="18" charset="0"/>
              </a:defRPr>
            </a:lvl1pPr>
            <a:lvl2pPr marL="742950" indent="-285750" defTabSz="955675">
              <a:defRPr sz="2400">
                <a:solidFill>
                  <a:schemeClr val="tx1"/>
                </a:solidFill>
                <a:latin typeface="Times New Roman" panose="02020603050405020304" pitchFamily="18" charset="0"/>
              </a:defRPr>
            </a:lvl2pPr>
            <a:lvl3pPr marL="1143000" indent="-228600" defTabSz="955675">
              <a:defRPr sz="2400">
                <a:solidFill>
                  <a:schemeClr val="tx1"/>
                </a:solidFill>
                <a:latin typeface="Times New Roman" panose="02020603050405020304" pitchFamily="18" charset="0"/>
              </a:defRPr>
            </a:lvl3pPr>
            <a:lvl4pPr marL="1600200" indent="-228600" defTabSz="955675">
              <a:defRPr sz="2400">
                <a:solidFill>
                  <a:schemeClr val="tx1"/>
                </a:solidFill>
                <a:latin typeface="Times New Roman" panose="02020603050405020304" pitchFamily="18" charset="0"/>
              </a:defRPr>
            </a:lvl4pPr>
            <a:lvl5pPr marL="2057400" indent="-228600" defTabSz="955675">
              <a:defRPr sz="2400">
                <a:solidFill>
                  <a:schemeClr val="tx1"/>
                </a:solidFill>
                <a:latin typeface="Times New Roman" panose="02020603050405020304" pitchFamily="18" charset="0"/>
              </a:defRPr>
            </a:lvl5pPr>
            <a:lvl6pPr marL="2514600" indent="-228600" defTabSz="9556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56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56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5675" eaLnBrk="0" fontAlgn="base" hangingPunct="0">
              <a:spcBef>
                <a:spcPct val="0"/>
              </a:spcBef>
              <a:spcAft>
                <a:spcPct val="0"/>
              </a:spcAft>
              <a:defRPr sz="2400">
                <a:solidFill>
                  <a:schemeClr val="tx1"/>
                </a:solidFill>
                <a:latin typeface="Times New Roman" panose="02020603050405020304" pitchFamily="18" charset="0"/>
              </a:defRPr>
            </a:lvl9pPr>
          </a:lstStyle>
          <a:p>
            <a:fld id="{C0746C8B-1BBE-48F6-9F80-3A4006D64440}" type="slidenum">
              <a:rPr lang="en-US" altLang="en-US" sz="1300" smtClean="0"/>
              <a:pPr/>
              <a:t>64</a:t>
            </a:fld>
            <a:endParaRPr lang="en-US" altLang="en-US" sz="1300"/>
          </a:p>
        </p:txBody>
      </p:sp>
    </p:spTree>
    <p:extLst>
      <p:ext uri="{BB962C8B-B14F-4D97-AF65-F5344CB8AC3E}">
        <p14:creationId xmlns:p14="http://schemas.microsoft.com/office/powerpoint/2010/main" val="242044945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Slide Image Placeholder 1"/>
          <p:cNvSpPr>
            <a:spLocks noGrp="1" noRot="1" noChangeAspect="1" noTextEdit="1"/>
          </p:cNvSpPr>
          <p:nvPr>
            <p:ph type="sldImg"/>
          </p:nvPr>
        </p:nvSpPr>
        <p:spPr>
          <a:ln/>
        </p:spPr>
      </p:sp>
      <p:sp>
        <p:nvSpPr>
          <p:cNvPr id="149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49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a:defRPr sz="2400">
                <a:solidFill>
                  <a:schemeClr val="tx1"/>
                </a:solidFill>
                <a:latin typeface="Times New Roman" panose="02020603050405020304" pitchFamily="18" charset="0"/>
              </a:defRPr>
            </a:lvl1pPr>
            <a:lvl2pPr marL="742950" indent="-285750" defTabSz="955675">
              <a:defRPr sz="2400">
                <a:solidFill>
                  <a:schemeClr val="tx1"/>
                </a:solidFill>
                <a:latin typeface="Times New Roman" panose="02020603050405020304" pitchFamily="18" charset="0"/>
              </a:defRPr>
            </a:lvl2pPr>
            <a:lvl3pPr marL="1143000" indent="-228600" defTabSz="955675">
              <a:defRPr sz="2400">
                <a:solidFill>
                  <a:schemeClr val="tx1"/>
                </a:solidFill>
                <a:latin typeface="Times New Roman" panose="02020603050405020304" pitchFamily="18" charset="0"/>
              </a:defRPr>
            </a:lvl3pPr>
            <a:lvl4pPr marL="1600200" indent="-228600" defTabSz="955675">
              <a:defRPr sz="2400">
                <a:solidFill>
                  <a:schemeClr val="tx1"/>
                </a:solidFill>
                <a:latin typeface="Times New Roman" panose="02020603050405020304" pitchFamily="18" charset="0"/>
              </a:defRPr>
            </a:lvl4pPr>
            <a:lvl5pPr marL="2057400" indent="-228600" defTabSz="955675">
              <a:defRPr sz="2400">
                <a:solidFill>
                  <a:schemeClr val="tx1"/>
                </a:solidFill>
                <a:latin typeface="Times New Roman" panose="02020603050405020304" pitchFamily="18" charset="0"/>
              </a:defRPr>
            </a:lvl5pPr>
            <a:lvl6pPr marL="2514600" indent="-228600" defTabSz="9556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56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56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5675" eaLnBrk="0" fontAlgn="base" hangingPunct="0">
              <a:spcBef>
                <a:spcPct val="0"/>
              </a:spcBef>
              <a:spcAft>
                <a:spcPct val="0"/>
              </a:spcAft>
              <a:defRPr sz="2400">
                <a:solidFill>
                  <a:schemeClr val="tx1"/>
                </a:solidFill>
                <a:latin typeface="Times New Roman" panose="02020603050405020304" pitchFamily="18" charset="0"/>
              </a:defRPr>
            </a:lvl9pPr>
          </a:lstStyle>
          <a:p>
            <a:fld id="{74B16280-2870-467F-8259-8636F38D1144}" type="slidenum">
              <a:rPr lang="en-US" altLang="en-US" sz="1300" smtClean="0"/>
              <a:pPr/>
              <a:t>65</a:t>
            </a:fld>
            <a:endParaRPr lang="en-US" altLang="en-US" sz="1300"/>
          </a:p>
        </p:txBody>
      </p:sp>
    </p:spTree>
    <p:extLst>
      <p:ext uri="{BB962C8B-B14F-4D97-AF65-F5344CB8AC3E}">
        <p14:creationId xmlns:p14="http://schemas.microsoft.com/office/powerpoint/2010/main" val="52111696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Slide Image Placeholder 1"/>
          <p:cNvSpPr>
            <a:spLocks noGrp="1" noRot="1" noChangeAspect="1" noTextEdit="1"/>
          </p:cNvSpPr>
          <p:nvPr>
            <p:ph type="sldImg"/>
          </p:nvPr>
        </p:nvSpPr>
        <p:spPr>
          <a:ln/>
        </p:spPr>
      </p:sp>
      <p:sp>
        <p:nvSpPr>
          <p:cNvPr id="151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51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a:defRPr sz="2400">
                <a:solidFill>
                  <a:schemeClr val="tx1"/>
                </a:solidFill>
                <a:latin typeface="Times New Roman" panose="02020603050405020304" pitchFamily="18" charset="0"/>
              </a:defRPr>
            </a:lvl1pPr>
            <a:lvl2pPr marL="742950" indent="-285750" defTabSz="955675">
              <a:defRPr sz="2400">
                <a:solidFill>
                  <a:schemeClr val="tx1"/>
                </a:solidFill>
                <a:latin typeface="Times New Roman" panose="02020603050405020304" pitchFamily="18" charset="0"/>
              </a:defRPr>
            </a:lvl2pPr>
            <a:lvl3pPr marL="1143000" indent="-228600" defTabSz="955675">
              <a:defRPr sz="2400">
                <a:solidFill>
                  <a:schemeClr val="tx1"/>
                </a:solidFill>
                <a:latin typeface="Times New Roman" panose="02020603050405020304" pitchFamily="18" charset="0"/>
              </a:defRPr>
            </a:lvl3pPr>
            <a:lvl4pPr marL="1600200" indent="-228600" defTabSz="955675">
              <a:defRPr sz="2400">
                <a:solidFill>
                  <a:schemeClr val="tx1"/>
                </a:solidFill>
                <a:latin typeface="Times New Roman" panose="02020603050405020304" pitchFamily="18" charset="0"/>
              </a:defRPr>
            </a:lvl4pPr>
            <a:lvl5pPr marL="2057400" indent="-228600" defTabSz="955675">
              <a:defRPr sz="2400">
                <a:solidFill>
                  <a:schemeClr val="tx1"/>
                </a:solidFill>
                <a:latin typeface="Times New Roman" panose="02020603050405020304" pitchFamily="18" charset="0"/>
              </a:defRPr>
            </a:lvl5pPr>
            <a:lvl6pPr marL="2514600" indent="-228600" defTabSz="9556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56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56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5675" eaLnBrk="0" fontAlgn="base" hangingPunct="0">
              <a:spcBef>
                <a:spcPct val="0"/>
              </a:spcBef>
              <a:spcAft>
                <a:spcPct val="0"/>
              </a:spcAft>
              <a:defRPr sz="2400">
                <a:solidFill>
                  <a:schemeClr val="tx1"/>
                </a:solidFill>
                <a:latin typeface="Times New Roman" panose="02020603050405020304" pitchFamily="18" charset="0"/>
              </a:defRPr>
            </a:lvl9pPr>
          </a:lstStyle>
          <a:p>
            <a:fld id="{9239D860-DBC7-4B33-A26D-39BCD6382744}" type="slidenum">
              <a:rPr lang="en-US" altLang="en-US" sz="1300" smtClean="0"/>
              <a:pPr/>
              <a:t>66</a:t>
            </a:fld>
            <a:endParaRPr lang="en-US" altLang="en-US" sz="1300"/>
          </a:p>
        </p:txBody>
      </p:sp>
    </p:spTree>
    <p:extLst>
      <p:ext uri="{BB962C8B-B14F-4D97-AF65-F5344CB8AC3E}">
        <p14:creationId xmlns:p14="http://schemas.microsoft.com/office/powerpoint/2010/main" val="617378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For lecture</a:t>
            </a:r>
          </a:p>
          <a:p>
            <a:endParaRPr lang="en-US" altLang="en-US" dirty="0"/>
          </a:p>
          <a:p>
            <a:r>
              <a:rPr lang="en-US" altLang="en-US" dirty="0"/>
              <a:t>Snooping bus with write-back L1 cache.  Requires an additional state – called owner – which indicates that a line may be shared, but the owning core is responsible for updating any other processors and memory when it changes the line or replaces it</a:t>
            </a:r>
          </a:p>
        </p:txBody>
      </p:sp>
    </p:spTree>
    <p:extLst>
      <p:ext uri="{BB962C8B-B14F-4D97-AF65-F5344CB8AC3E}">
        <p14:creationId xmlns:p14="http://schemas.microsoft.com/office/powerpoint/2010/main" val="18854219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For lecture</a:t>
            </a:r>
          </a:p>
          <a:p>
            <a:endParaRPr lang="en-US" altLang="en-US" dirty="0"/>
          </a:p>
          <a:p>
            <a:r>
              <a:rPr lang="en-US" altLang="en-US" dirty="0"/>
              <a:t>Snooping bus with write-back L1 cache.  Requires an additional state – called owner – which indicates that a line may be shared, but the owning core is responsible for updating any other processors and memory when it changes the line or replaces it</a:t>
            </a:r>
          </a:p>
        </p:txBody>
      </p:sp>
    </p:spTree>
    <p:extLst>
      <p:ext uri="{BB962C8B-B14F-4D97-AF65-F5344CB8AC3E}">
        <p14:creationId xmlns:p14="http://schemas.microsoft.com/office/powerpoint/2010/main" val="27832941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For lecture</a:t>
            </a:r>
          </a:p>
          <a:p>
            <a:endParaRPr lang="en-US" altLang="en-US" dirty="0"/>
          </a:p>
          <a:p>
            <a:r>
              <a:rPr lang="en-US" altLang="en-US" dirty="0"/>
              <a:t>Snooping bus with write-back L1 cache.  Requires an additional state – called owner – which indicates that a line may be shared, but the owning core is responsible for updating any other processors and memory when it changes the line or replaces it</a:t>
            </a:r>
          </a:p>
        </p:txBody>
      </p:sp>
    </p:spTree>
    <p:extLst>
      <p:ext uri="{BB962C8B-B14F-4D97-AF65-F5344CB8AC3E}">
        <p14:creationId xmlns:p14="http://schemas.microsoft.com/office/powerpoint/2010/main" val="8755864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For lecture</a:t>
            </a:r>
          </a:p>
          <a:p>
            <a:endParaRPr lang="en-US" altLang="en-US" dirty="0"/>
          </a:p>
          <a:p>
            <a:r>
              <a:rPr lang="en-US" altLang="en-US" dirty="0"/>
              <a:t>Snooping bus with write-back L1 cache.  Requires an additional state – called owner – which indicates that a line may be shared, but the owning core is responsible for updating any other processors and memory when it changes the line or replaces it</a:t>
            </a:r>
          </a:p>
        </p:txBody>
      </p:sp>
    </p:spTree>
    <p:extLst>
      <p:ext uri="{BB962C8B-B14F-4D97-AF65-F5344CB8AC3E}">
        <p14:creationId xmlns:p14="http://schemas.microsoft.com/office/powerpoint/2010/main" val="21166076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This is a ring cache. It is a fairly scalable form of interconnect. There are two counter-rotating rings, one clockwise and one counter-clockwise. Having two rings doubles your bandwidth. Making them rotate in opposite directions shortens your average distance between any two processors.  So P0 would send a message to P1 using the clockwise ring; P1 would reply to P0 using the counter-clockwise ring.</a:t>
            </a:r>
          </a:p>
          <a:p>
            <a:endParaRPr lang="en-US" altLang="en-US" dirty="0"/>
          </a:p>
          <a:p>
            <a:r>
              <a:rPr lang="en-US" altLang="en-US" dirty="0"/>
              <a:t>The rings are pipelined, so it is perfectly possible for, e.g., 0 to send a message to 1, 4 to send a message to 5 and 6 to send a message to 0  all at the same time, and for similar things to happen at the same time on the other ring. </a:t>
            </a:r>
          </a:p>
          <a:p>
            <a:endParaRPr lang="en-US" altLang="en-US" dirty="0"/>
          </a:p>
          <a:p>
            <a:r>
              <a:rPr lang="en-US" altLang="en-US" dirty="0"/>
              <a:t>MC is a memory controller. Each memory controller talks to external memory via package pins. You can add more or less memory controllers as per market-segment demands.</a:t>
            </a:r>
          </a:p>
          <a:p>
            <a:endParaRPr lang="en-US" altLang="en-US" dirty="0"/>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a:defRPr sz="2400">
                <a:solidFill>
                  <a:schemeClr val="tx1"/>
                </a:solidFill>
                <a:latin typeface="Times New Roman" panose="02020603050405020304" pitchFamily="18" charset="0"/>
              </a:defRPr>
            </a:lvl1pPr>
            <a:lvl2pPr marL="742950" indent="-285750" defTabSz="955675">
              <a:defRPr sz="2400">
                <a:solidFill>
                  <a:schemeClr val="tx1"/>
                </a:solidFill>
                <a:latin typeface="Times New Roman" panose="02020603050405020304" pitchFamily="18" charset="0"/>
              </a:defRPr>
            </a:lvl2pPr>
            <a:lvl3pPr marL="1143000" indent="-228600" defTabSz="955675">
              <a:defRPr sz="2400">
                <a:solidFill>
                  <a:schemeClr val="tx1"/>
                </a:solidFill>
                <a:latin typeface="Times New Roman" panose="02020603050405020304" pitchFamily="18" charset="0"/>
              </a:defRPr>
            </a:lvl3pPr>
            <a:lvl4pPr marL="1600200" indent="-228600" defTabSz="955675">
              <a:defRPr sz="2400">
                <a:solidFill>
                  <a:schemeClr val="tx1"/>
                </a:solidFill>
                <a:latin typeface="Times New Roman" panose="02020603050405020304" pitchFamily="18" charset="0"/>
              </a:defRPr>
            </a:lvl4pPr>
            <a:lvl5pPr marL="2057400" indent="-228600" defTabSz="955675">
              <a:defRPr sz="2400">
                <a:solidFill>
                  <a:schemeClr val="tx1"/>
                </a:solidFill>
                <a:latin typeface="Times New Roman" panose="02020603050405020304" pitchFamily="18" charset="0"/>
              </a:defRPr>
            </a:lvl5pPr>
            <a:lvl6pPr marL="2514600" indent="-228600" defTabSz="9556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556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556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55675" eaLnBrk="0" fontAlgn="base" hangingPunct="0">
              <a:spcBef>
                <a:spcPct val="0"/>
              </a:spcBef>
              <a:spcAft>
                <a:spcPct val="0"/>
              </a:spcAft>
              <a:defRPr sz="2400">
                <a:solidFill>
                  <a:schemeClr val="tx1"/>
                </a:solidFill>
                <a:latin typeface="Times New Roman" panose="02020603050405020304" pitchFamily="18" charset="0"/>
              </a:defRPr>
            </a:lvl9pPr>
          </a:lstStyle>
          <a:p>
            <a:fld id="{03072459-609C-4EC6-9549-62AA248AC792}" type="slidenum">
              <a:rPr lang="en-US" altLang="en-US" sz="1300" smtClean="0"/>
              <a:pPr/>
              <a:t>15</a:t>
            </a:fld>
            <a:endParaRPr lang="en-US" altLang="en-US" sz="1300"/>
          </a:p>
        </p:txBody>
      </p:sp>
    </p:spTree>
    <p:extLst>
      <p:ext uri="{BB962C8B-B14F-4D97-AF65-F5344CB8AC3E}">
        <p14:creationId xmlns:p14="http://schemas.microsoft.com/office/powerpoint/2010/main" val="3359792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EE 193 Joel </a:t>
            </a:r>
            <a:r>
              <a:rPr lang="en-US" dirty="0" err="1"/>
              <a:t>Grodstein</a:t>
            </a:r>
            <a:endParaRPr lang="en-US" dirty="0"/>
          </a:p>
        </p:txBody>
      </p:sp>
    </p:spTree>
    <p:extLst>
      <p:ext uri="{BB962C8B-B14F-4D97-AF65-F5344CB8AC3E}">
        <p14:creationId xmlns:p14="http://schemas.microsoft.com/office/powerpoint/2010/main" val="2053761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EE 193 Joel </a:t>
            </a:r>
            <a:r>
              <a:rPr lang="en-US" dirty="0" err="1"/>
              <a:t>Grodstein</a:t>
            </a:r>
            <a:endParaRPr lang="en-US" dirty="0"/>
          </a:p>
        </p:txBody>
      </p:sp>
    </p:spTree>
    <p:extLst>
      <p:ext uri="{BB962C8B-B14F-4D97-AF65-F5344CB8AC3E}">
        <p14:creationId xmlns:p14="http://schemas.microsoft.com/office/powerpoint/2010/main" val="2411518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EE 193 Joel </a:t>
            </a:r>
            <a:r>
              <a:rPr lang="en-US" dirty="0" err="1"/>
              <a:t>Grodstein</a:t>
            </a:r>
            <a:endParaRPr lang="en-US" dirty="0"/>
          </a:p>
        </p:txBody>
      </p:sp>
    </p:spTree>
    <p:extLst>
      <p:ext uri="{BB962C8B-B14F-4D97-AF65-F5344CB8AC3E}">
        <p14:creationId xmlns:p14="http://schemas.microsoft.com/office/powerpoint/2010/main" val="1876934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EE 193 Joel </a:t>
            </a:r>
            <a:r>
              <a:rPr lang="en-US" dirty="0" err="1"/>
              <a:t>Grodstein</a:t>
            </a:r>
            <a:endParaRPr lang="en-US" dirty="0"/>
          </a:p>
        </p:txBody>
      </p:sp>
    </p:spTree>
    <p:extLst>
      <p:ext uri="{BB962C8B-B14F-4D97-AF65-F5344CB8AC3E}">
        <p14:creationId xmlns:p14="http://schemas.microsoft.com/office/powerpoint/2010/main" val="3466691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EE 193 Joel </a:t>
            </a:r>
            <a:r>
              <a:rPr lang="en-US" dirty="0" err="1"/>
              <a:t>Grodstein</a:t>
            </a:r>
            <a:endParaRPr lang="en-US" dirty="0"/>
          </a:p>
        </p:txBody>
      </p:sp>
    </p:spTree>
    <p:extLst>
      <p:ext uri="{BB962C8B-B14F-4D97-AF65-F5344CB8AC3E}">
        <p14:creationId xmlns:p14="http://schemas.microsoft.com/office/powerpoint/2010/main" val="193104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764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764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EE 193 Joel </a:t>
            </a:r>
            <a:r>
              <a:rPr lang="en-US" dirty="0" err="1"/>
              <a:t>Grodstein</a:t>
            </a:r>
            <a:endParaRPr lang="en-US" dirty="0"/>
          </a:p>
        </p:txBody>
      </p:sp>
    </p:spTree>
    <p:extLst>
      <p:ext uri="{BB962C8B-B14F-4D97-AF65-F5344CB8AC3E}">
        <p14:creationId xmlns:p14="http://schemas.microsoft.com/office/powerpoint/2010/main" val="2150550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EE 193 Joel </a:t>
            </a:r>
            <a:r>
              <a:rPr lang="en-US" dirty="0" err="1"/>
              <a:t>Grodstein</a:t>
            </a:r>
            <a:endParaRPr lang="en-US" dirty="0"/>
          </a:p>
        </p:txBody>
      </p:sp>
    </p:spTree>
    <p:extLst>
      <p:ext uri="{BB962C8B-B14F-4D97-AF65-F5344CB8AC3E}">
        <p14:creationId xmlns:p14="http://schemas.microsoft.com/office/powerpoint/2010/main" val="658962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EE 193 Joel </a:t>
            </a:r>
            <a:r>
              <a:rPr lang="en-US" dirty="0" err="1"/>
              <a:t>Grodstein</a:t>
            </a:r>
            <a:endParaRPr lang="en-US" dirty="0"/>
          </a:p>
        </p:txBody>
      </p:sp>
    </p:spTree>
    <p:extLst>
      <p:ext uri="{BB962C8B-B14F-4D97-AF65-F5344CB8AC3E}">
        <p14:creationId xmlns:p14="http://schemas.microsoft.com/office/powerpoint/2010/main" val="1521762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EE 193 Joel </a:t>
            </a:r>
            <a:r>
              <a:rPr lang="en-US" dirty="0" err="1"/>
              <a:t>Grodstein</a:t>
            </a:r>
            <a:endParaRPr lang="en-US" dirty="0"/>
          </a:p>
        </p:txBody>
      </p:sp>
    </p:spTree>
    <p:extLst>
      <p:ext uri="{BB962C8B-B14F-4D97-AF65-F5344CB8AC3E}">
        <p14:creationId xmlns:p14="http://schemas.microsoft.com/office/powerpoint/2010/main" val="1053858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EE 193 Joel </a:t>
            </a:r>
            <a:r>
              <a:rPr lang="en-US" dirty="0" err="1"/>
              <a:t>Grodstein</a:t>
            </a:r>
            <a:endParaRPr lang="en-US" dirty="0"/>
          </a:p>
        </p:txBody>
      </p:sp>
    </p:spTree>
    <p:extLst>
      <p:ext uri="{BB962C8B-B14F-4D97-AF65-F5344CB8AC3E}">
        <p14:creationId xmlns:p14="http://schemas.microsoft.com/office/powerpoint/2010/main" val="876898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EE 193 Joel </a:t>
            </a:r>
            <a:r>
              <a:rPr lang="en-US" dirty="0" err="1"/>
              <a:t>Grodstein</a:t>
            </a:r>
            <a:endParaRPr lang="en-US" dirty="0"/>
          </a:p>
        </p:txBody>
      </p:sp>
    </p:spTree>
    <p:extLst>
      <p:ext uri="{BB962C8B-B14F-4D97-AF65-F5344CB8AC3E}">
        <p14:creationId xmlns:p14="http://schemas.microsoft.com/office/powerpoint/2010/main" val="1421476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676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dirty="0" smtClean="0">
                <a:cs typeface="+mn-cs"/>
              </a:defRPr>
            </a:lvl1pPr>
          </a:lstStyle>
          <a:p>
            <a:pPr>
              <a:defRPr/>
            </a:pPr>
            <a:r>
              <a:rPr lang="en-US" dirty="0"/>
              <a:t>EE 193 Joel </a:t>
            </a:r>
            <a:r>
              <a:rPr lang="en-US" dirty="0" err="1"/>
              <a:t>Grodstein</a:t>
            </a:r>
            <a:endParaRPr lang="en-US" dirty="0"/>
          </a:p>
        </p:txBody>
      </p:sp>
      <p:sp>
        <p:nvSpPr>
          <p:cNvPr id="1033" name="Rectangle 9"/>
          <p:cNvSpPr>
            <a:spLocks noChangeArrowheads="1"/>
          </p:cNvSpPr>
          <p:nvPr/>
        </p:nvSpPr>
        <p:spPr bwMode="auto">
          <a:xfrm>
            <a:off x="5715000" y="6248400"/>
            <a:ext cx="2895600" cy="457200"/>
          </a:xfrm>
          <a:prstGeom prst="rect">
            <a:avLst/>
          </a:prstGeom>
          <a:noFill/>
          <a:ln w="9525">
            <a:noFill/>
            <a:miter lim="800000"/>
            <a:headEnd/>
            <a:tailEnd/>
          </a:ln>
          <a:effec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r" eaLnBrk="1" hangingPunct="1">
              <a:defRPr/>
            </a:pPr>
            <a:fld id="{2ECDC20A-2A00-44F3-B6D9-A07784439C41}" type="slidenum">
              <a:rPr lang="en-US" altLang="en-US" sz="1400" smtClean="0"/>
              <a:pPr algn="r" eaLnBrk="1" hangingPunct="1">
                <a:defRPr/>
              </a:pPr>
              <a:t>‹#›</a:t>
            </a:fld>
            <a:endParaRPr lang="en-US" altLang="en-US" sz="1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a:solidFill>
            <a:schemeClr val="accent2"/>
          </a:solidFill>
          <a:latin typeface="+mj-lt"/>
          <a:ea typeface="+mj-ea"/>
          <a:cs typeface="+mj-cs"/>
        </a:defRPr>
      </a:lvl1pPr>
      <a:lvl2pPr algn="ctr" rtl="0" eaLnBrk="0" fontAlgn="base" hangingPunct="0">
        <a:spcBef>
          <a:spcPct val="0"/>
        </a:spcBef>
        <a:spcAft>
          <a:spcPct val="0"/>
        </a:spcAft>
        <a:defRPr sz="4400">
          <a:solidFill>
            <a:schemeClr val="accent2"/>
          </a:solidFill>
          <a:latin typeface="Times New Roman" pitchFamily="18" charset="0"/>
        </a:defRPr>
      </a:lvl2pPr>
      <a:lvl3pPr algn="ctr" rtl="0" eaLnBrk="0" fontAlgn="base" hangingPunct="0">
        <a:spcBef>
          <a:spcPct val="0"/>
        </a:spcBef>
        <a:spcAft>
          <a:spcPct val="0"/>
        </a:spcAft>
        <a:defRPr sz="4400">
          <a:solidFill>
            <a:schemeClr val="accent2"/>
          </a:solidFill>
          <a:latin typeface="Times New Roman" pitchFamily="18" charset="0"/>
        </a:defRPr>
      </a:lvl3pPr>
      <a:lvl4pPr algn="ctr" rtl="0" eaLnBrk="0" fontAlgn="base" hangingPunct="0">
        <a:spcBef>
          <a:spcPct val="0"/>
        </a:spcBef>
        <a:spcAft>
          <a:spcPct val="0"/>
        </a:spcAft>
        <a:defRPr sz="4400">
          <a:solidFill>
            <a:schemeClr val="accent2"/>
          </a:solidFill>
          <a:latin typeface="Times New Roman" pitchFamily="18" charset="0"/>
        </a:defRPr>
      </a:lvl4pPr>
      <a:lvl5pPr algn="ctr" rtl="0" eaLnBrk="0" fontAlgn="base" hangingPunct="0">
        <a:spcBef>
          <a:spcPct val="0"/>
        </a:spcBef>
        <a:spcAft>
          <a:spcPct val="0"/>
        </a:spcAft>
        <a:defRPr sz="4400">
          <a:solidFill>
            <a:schemeClr val="accent2"/>
          </a:solidFill>
          <a:latin typeface="Times New Roman" pitchFamily="18" charset="0"/>
        </a:defRPr>
      </a:lvl5pPr>
      <a:lvl6pPr marL="457200" algn="ctr" rtl="0" fontAlgn="base">
        <a:spcBef>
          <a:spcPct val="0"/>
        </a:spcBef>
        <a:spcAft>
          <a:spcPct val="0"/>
        </a:spcAft>
        <a:defRPr sz="4400">
          <a:solidFill>
            <a:schemeClr val="accent2"/>
          </a:solidFill>
          <a:latin typeface="Times New Roman" pitchFamily="18" charset="0"/>
        </a:defRPr>
      </a:lvl6pPr>
      <a:lvl7pPr marL="914400" algn="ctr" rtl="0" fontAlgn="base">
        <a:spcBef>
          <a:spcPct val="0"/>
        </a:spcBef>
        <a:spcAft>
          <a:spcPct val="0"/>
        </a:spcAft>
        <a:defRPr sz="4400">
          <a:solidFill>
            <a:schemeClr val="accent2"/>
          </a:solidFill>
          <a:latin typeface="Times New Roman" pitchFamily="18" charset="0"/>
        </a:defRPr>
      </a:lvl7pPr>
      <a:lvl8pPr marL="1371600" algn="ctr" rtl="0" fontAlgn="base">
        <a:spcBef>
          <a:spcPct val="0"/>
        </a:spcBef>
        <a:spcAft>
          <a:spcPct val="0"/>
        </a:spcAft>
        <a:defRPr sz="4400">
          <a:solidFill>
            <a:schemeClr val="accent2"/>
          </a:solidFill>
          <a:latin typeface="Times New Roman" pitchFamily="18" charset="0"/>
        </a:defRPr>
      </a:lvl8pPr>
      <a:lvl9pPr marL="1828800" algn="ctr" rtl="0" fontAlgn="base">
        <a:spcBef>
          <a:spcPct val="0"/>
        </a:spcBef>
        <a:spcAft>
          <a:spcPct val="0"/>
        </a:spcAft>
        <a:defRPr sz="4400">
          <a:solidFill>
            <a:schemeClr val="accent2"/>
          </a:solidFill>
          <a:latin typeface="Times New Roman" pitchFamily="18"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oel.grodstein@tufts.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s://software.intel.com/en-us/articles/what-disclosures-has-intel-made-about-knights-landing"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09600" y="381000"/>
            <a:ext cx="7772400" cy="1143000"/>
          </a:xfrm>
        </p:spPr>
        <p:txBody>
          <a:bodyPr/>
          <a:lstStyle/>
          <a:p>
            <a:pPr eaLnBrk="1" hangingPunct="1"/>
            <a:r>
              <a:rPr lang="en-US" altLang="en-US" dirty="0"/>
              <a:t>EE 193: Parallel Computing</a:t>
            </a:r>
          </a:p>
        </p:txBody>
      </p:sp>
      <p:sp>
        <p:nvSpPr>
          <p:cNvPr id="4099" name="Rectangle 3"/>
          <p:cNvSpPr>
            <a:spLocks noGrp="1" noChangeArrowheads="1"/>
          </p:cNvSpPr>
          <p:nvPr>
            <p:ph type="subTitle" idx="1"/>
          </p:nvPr>
        </p:nvSpPr>
        <p:spPr>
          <a:xfrm>
            <a:off x="381000" y="2133600"/>
            <a:ext cx="8382000" cy="3733800"/>
          </a:xfrm>
        </p:spPr>
        <p:txBody>
          <a:bodyPr/>
          <a:lstStyle/>
          <a:p>
            <a:pPr eaLnBrk="1" hangingPunct="1"/>
            <a:r>
              <a:rPr lang="en-US" altLang="en-US" dirty="0"/>
              <a:t>Fall 2017</a:t>
            </a:r>
          </a:p>
          <a:p>
            <a:pPr eaLnBrk="1" hangingPunct="1"/>
            <a:r>
              <a:rPr lang="en-US" altLang="en-US" dirty="0"/>
              <a:t>Tufts University</a:t>
            </a:r>
          </a:p>
          <a:p>
            <a:pPr eaLnBrk="1" hangingPunct="1"/>
            <a:endParaRPr lang="en-US" altLang="en-US" dirty="0"/>
          </a:p>
          <a:p>
            <a:pPr eaLnBrk="1" hangingPunct="1"/>
            <a:r>
              <a:rPr lang="en-US" altLang="en-US" dirty="0"/>
              <a:t>Instructor: Joel </a:t>
            </a:r>
            <a:r>
              <a:rPr lang="en-US" altLang="en-US" dirty="0" err="1"/>
              <a:t>Grodstein</a:t>
            </a:r>
            <a:endParaRPr lang="en-US" altLang="en-US" dirty="0"/>
          </a:p>
          <a:p>
            <a:pPr eaLnBrk="1" hangingPunct="1"/>
            <a:r>
              <a:rPr lang="en-US" altLang="en-US" dirty="0">
                <a:solidFill>
                  <a:schemeClr val="accent2"/>
                </a:solidFill>
                <a:hlinkClick r:id="rId2"/>
              </a:rPr>
              <a:t>joel.grodstein@tufts.edu</a:t>
            </a:r>
            <a:endParaRPr lang="en-US" altLang="en-US" dirty="0">
              <a:solidFill>
                <a:schemeClr val="accent2"/>
              </a:solidFill>
            </a:endParaRPr>
          </a:p>
          <a:p>
            <a:pPr eaLnBrk="1" hangingPunct="1"/>
            <a:endParaRPr lang="en-US" altLang="en-US" dirty="0"/>
          </a:p>
          <a:p>
            <a:pPr eaLnBrk="1" hangingPunct="1"/>
            <a:r>
              <a:rPr lang="it-IT" altLang="en-US" dirty="0"/>
              <a:t>Lecture 3: Ring </a:t>
            </a:r>
            <a:r>
              <a:rPr lang="it-IT" altLang="en-US"/>
              <a:t>caches and coherence</a:t>
            </a:r>
            <a:endParaRPr lang="it-IT" altLang="en-US" dirty="0"/>
          </a:p>
          <a:p>
            <a:pPr eaLnBrk="1" hangingPunct="1"/>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US" altLang="en-US"/>
              <a:t>Example of Snooping Invalidation</a:t>
            </a:r>
          </a:p>
        </p:txBody>
      </p:sp>
      <p:sp>
        <p:nvSpPr>
          <p:cNvPr id="3" name="Content Placeholder 2"/>
          <p:cNvSpPr>
            <a:spLocks noGrp="1"/>
          </p:cNvSpPr>
          <p:nvPr>
            <p:ph idx="1"/>
          </p:nvPr>
        </p:nvSpPr>
        <p:spPr>
          <a:xfrm>
            <a:off x="685800" y="5124450"/>
            <a:ext cx="7848600" cy="1047750"/>
          </a:xfrm>
        </p:spPr>
        <p:txBody>
          <a:bodyPr>
            <a:normAutofit/>
          </a:bodyPr>
          <a:lstStyle/>
          <a:p>
            <a:pPr>
              <a:defRPr/>
            </a:pPr>
            <a:r>
              <a:rPr lang="en-US" dirty="0"/>
              <a:t>Core #1 reads X.</a:t>
            </a:r>
            <a:endParaRPr lang="en-US" dirty="0">
              <a:solidFill>
                <a:schemeClr val="accent1"/>
              </a:solidFill>
            </a:endParaRPr>
          </a:p>
        </p:txBody>
      </p:sp>
      <p:sp>
        <p:nvSpPr>
          <p:cNvPr id="57348" name="Rectangle 3"/>
          <p:cNvSpPr>
            <a:spLocks noChangeArrowheads="1"/>
          </p:cNvSpPr>
          <p:nvPr/>
        </p:nvSpPr>
        <p:spPr bwMode="auto">
          <a:xfrm>
            <a:off x="2514600" y="1905000"/>
            <a:ext cx="1871663" cy="1127125"/>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800">
              <a:solidFill>
                <a:schemeClr val="accent1"/>
              </a:solidFill>
              <a:latin typeface="Arial" panose="020B0604020202020204" pitchFamily="34" charset="0"/>
            </a:endParaRPr>
          </a:p>
        </p:txBody>
      </p:sp>
      <p:sp>
        <p:nvSpPr>
          <p:cNvPr id="57350" name="Rectangle 5"/>
          <p:cNvSpPr>
            <a:spLocks noChangeArrowheads="1"/>
          </p:cNvSpPr>
          <p:nvPr/>
        </p:nvSpPr>
        <p:spPr bwMode="auto">
          <a:xfrm>
            <a:off x="4572000" y="1905000"/>
            <a:ext cx="1871663" cy="1127125"/>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800">
              <a:solidFill>
                <a:schemeClr val="accent1"/>
              </a:solidFill>
              <a:latin typeface="Arial" panose="020B0604020202020204" pitchFamily="34" charset="0"/>
            </a:endParaRPr>
          </a:p>
        </p:txBody>
      </p:sp>
      <p:sp>
        <p:nvSpPr>
          <p:cNvPr id="57352" name="Rectangle 11"/>
          <p:cNvSpPr>
            <a:spLocks noChangeArrowheads="1"/>
          </p:cNvSpPr>
          <p:nvPr/>
        </p:nvSpPr>
        <p:spPr bwMode="auto">
          <a:xfrm>
            <a:off x="4572000" y="3048000"/>
            <a:ext cx="936625" cy="762000"/>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800">
              <a:solidFill>
                <a:schemeClr val="accent1"/>
              </a:solidFill>
              <a:latin typeface="Arial" panose="020B0604020202020204" pitchFamily="34" charset="0"/>
            </a:endParaRPr>
          </a:p>
        </p:txBody>
      </p:sp>
      <p:sp>
        <p:nvSpPr>
          <p:cNvPr id="57353" name="TextBox 13"/>
          <p:cNvSpPr txBox="1">
            <a:spLocks noChangeArrowheads="1"/>
          </p:cNvSpPr>
          <p:nvPr/>
        </p:nvSpPr>
        <p:spPr bwMode="auto">
          <a:xfrm>
            <a:off x="4648200" y="2971800"/>
            <a:ext cx="7794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t>L1 I$</a:t>
            </a:r>
          </a:p>
        </p:txBody>
      </p:sp>
      <p:sp>
        <p:nvSpPr>
          <p:cNvPr id="57354" name="TextBox 14"/>
          <p:cNvSpPr txBox="1">
            <a:spLocks noChangeArrowheads="1"/>
          </p:cNvSpPr>
          <p:nvPr/>
        </p:nvSpPr>
        <p:spPr bwMode="auto">
          <a:xfrm>
            <a:off x="5507038" y="2971800"/>
            <a:ext cx="8937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t>L1 D$</a:t>
            </a:r>
          </a:p>
        </p:txBody>
      </p:sp>
      <p:sp>
        <p:nvSpPr>
          <p:cNvPr id="57355" name="Rectangle 15"/>
          <p:cNvSpPr>
            <a:spLocks noChangeArrowheads="1"/>
          </p:cNvSpPr>
          <p:nvPr/>
        </p:nvSpPr>
        <p:spPr bwMode="auto">
          <a:xfrm>
            <a:off x="2590800" y="3962400"/>
            <a:ext cx="3886200" cy="876300"/>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800">
              <a:solidFill>
                <a:schemeClr val="accent1"/>
              </a:solidFill>
              <a:latin typeface="Arial" panose="020B0604020202020204" pitchFamily="34" charset="0"/>
            </a:endParaRPr>
          </a:p>
        </p:txBody>
      </p:sp>
      <p:sp>
        <p:nvSpPr>
          <p:cNvPr id="57356" name="TextBox 16"/>
          <p:cNvSpPr txBox="1">
            <a:spLocks noChangeArrowheads="1"/>
          </p:cNvSpPr>
          <p:nvPr/>
        </p:nvSpPr>
        <p:spPr bwMode="auto">
          <a:xfrm>
            <a:off x="2743200" y="4419600"/>
            <a:ext cx="3657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t>Unified (shared) L2</a:t>
            </a:r>
          </a:p>
        </p:txBody>
      </p:sp>
      <p:sp>
        <p:nvSpPr>
          <p:cNvPr id="57357" name="Rectangle 19"/>
          <p:cNvSpPr>
            <a:spLocks noChangeArrowheads="1"/>
          </p:cNvSpPr>
          <p:nvPr/>
        </p:nvSpPr>
        <p:spPr bwMode="auto">
          <a:xfrm>
            <a:off x="2133600" y="1600200"/>
            <a:ext cx="4724400" cy="3505200"/>
          </a:xfrm>
          <a:prstGeom prst="rect">
            <a:avLst/>
          </a:prstGeom>
          <a:noFill/>
          <a:ln w="12700" algn="ctr">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800">
              <a:solidFill>
                <a:schemeClr val="accent1"/>
              </a:solidFill>
              <a:latin typeface="Arial" panose="020B0604020202020204" pitchFamily="34" charset="0"/>
            </a:endParaRPr>
          </a:p>
        </p:txBody>
      </p:sp>
      <p:sp>
        <p:nvSpPr>
          <p:cNvPr id="57358" name="Rectangle 20"/>
          <p:cNvSpPr>
            <a:spLocks noChangeArrowheads="1"/>
          </p:cNvSpPr>
          <p:nvPr/>
        </p:nvSpPr>
        <p:spPr bwMode="auto">
          <a:xfrm>
            <a:off x="5486400" y="3048000"/>
            <a:ext cx="936625" cy="762000"/>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800">
              <a:solidFill>
                <a:schemeClr val="accent1"/>
              </a:solidFill>
              <a:latin typeface="Arial" panose="020B0604020202020204" pitchFamily="34" charset="0"/>
            </a:endParaRPr>
          </a:p>
        </p:txBody>
      </p:sp>
      <p:sp>
        <p:nvSpPr>
          <p:cNvPr id="57359" name="Rectangle 21"/>
          <p:cNvSpPr>
            <a:spLocks noChangeArrowheads="1"/>
          </p:cNvSpPr>
          <p:nvPr/>
        </p:nvSpPr>
        <p:spPr bwMode="auto">
          <a:xfrm>
            <a:off x="2514600" y="3048000"/>
            <a:ext cx="936625" cy="762000"/>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800">
              <a:solidFill>
                <a:schemeClr val="accent1"/>
              </a:solidFill>
              <a:latin typeface="Arial" panose="020B0604020202020204" pitchFamily="34" charset="0"/>
            </a:endParaRPr>
          </a:p>
        </p:txBody>
      </p:sp>
      <p:sp>
        <p:nvSpPr>
          <p:cNvPr id="57360" name="TextBox 22"/>
          <p:cNvSpPr txBox="1">
            <a:spLocks noChangeArrowheads="1"/>
          </p:cNvSpPr>
          <p:nvPr/>
        </p:nvSpPr>
        <p:spPr bwMode="auto">
          <a:xfrm>
            <a:off x="2590800" y="2971800"/>
            <a:ext cx="7794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t>L1 I$</a:t>
            </a:r>
          </a:p>
        </p:txBody>
      </p:sp>
      <p:sp>
        <p:nvSpPr>
          <p:cNvPr id="57361" name="TextBox 23"/>
          <p:cNvSpPr txBox="1">
            <a:spLocks noChangeArrowheads="1"/>
          </p:cNvSpPr>
          <p:nvPr/>
        </p:nvSpPr>
        <p:spPr bwMode="auto">
          <a:xfrm>
            <a:off x="3449638" y="2971800"/>
            <a:ext cx="8937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t>L1 D$</a:t>
            </a:r>
          </a:p>
        </p:txBody>
      </p:sp>
      <p:sp>
        <p:nvSpPr>
          <p:cNvPr id="57362" name="Rectangle 24"/>
          <p:cNvSpPr>
            <a:spLocks noChangeArrowheads="1"/>
          </p:cNvSpPr>
          <p:nvPr/>
        </p:nvSpPr>
        <p:spPr bwMode="auto">
          <a:xfrm>
            <a:off x="3429000" y="3048000"/>
            <a:ext cx="936625" cy="762000"/>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800">
              <a:solidFill>
                <a:schemeClr val="accent1"/>
              </a:solidFill>
              <a:latin typeface="Arial" panose="020B0604020202020204" pitchFamily="34" charset="0"/>
            </a:endParaRPr>
          </a:p>
        </p:txBody>
      </p:sp>
      <p:sp>
        <p:nvSpPr>
          <p:cNvPr id="57363" name="TextBox 18"/>
          <p:cNvSpPr txBox="1">
            <a:spLocks noChangeArrowheads="1"/>
          </p:cNvSpPr>
          <p:nvPr/>
        </p:nvSpPr>
        <p:spPr bwMode="auto">
          <a:xfrm>
            <a:off x="4114800" y="4038600"/>
            <a:ext cx="1066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solidFill>
                  <a:schemeClr val="accent2"/>
                </a:solidFill>
              </a:rPr>
              <a:t>X = 0</a:t>
            </a:r>
          </a:p>
        </p:txBody>
      </p:sp>
      <p:sp>
        <p:nvSpPr>
          <p:cNvPr id="57370" name="TextBox 33"/>
          <p:cNvSpPr txBox="1">
            <a:spLocks noChangeArrowheads="1"/>
          </p:cNvSpPr>
          <p:nvPr/>
        </p:nvSpPr>
        <p:spPr bwMode="auto">
          <a:xfrm>
            <a:off x="990600" y="3276600"/>
            <a:ext cx="838200" cy="4000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solidFill>
                  <a:schemeClr val="accent2"/>
                </a:solidFill>
              </a:rPr>
              <a:t>    </a:t>
            </a:r>
          </a:p>
        </p:txBody>
      </p:sp>
      <p:sp>
        <p:nvSpPr>
          <p:cNvPr id="37" name="TextBox 36"/>
          <p:cNvSpPr txBox="1">
            <a:spLocks noChangeArrowheads="1"/>
          </p:cNvSpPr>
          <p:nvPr/>
        </p:nvSpPr>
        <p:spPr bwMode="auto">
          <a:xfrm>
            <a:off x="4038600" y="4038600"/>
            <a:ext cx="914400" cy="4000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solidFill>
                  <a:schemeClr val="accent2"/>
                </a:solidFill>
              </a:rPr>
              <a:t>X = </a:t>
            </a:r>
            <a:r>
              <a:rPr lang="en-US" altLang="en-US" sz="2000" b="1">
                <a:solidFill>
                  <a:srgbClr val="FF0000"/>
                </a:solidFill>
                <a:latin typeface="Castellar" panose="020A0402060406010301" pitchFamily="18" charset="0"/>
              </a:rPr>
              <a:t>I</a:t>
            </a:r>
          </a:p>
        </p:txBody>
      </p:sp>
      <p:sp>
        <p:nvSpPr>
          <p:cNvPr id="31" name="TextBox 30"/>
          <p:cNvSpPr txBox="1">
            <a:spLocks noChangeArrowheads="1"/>
          </p:cNvSpPr>
          <p:nvPr/>
        </p:nvSpPr>
        <p:spPr bwMode="auto">
          <a:xfrm>
            <a:off x="4038600" y="4038600"/>
            <a:ext cx="914400" cy="4000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dirty="0">
                <a:solidFill>
                  <a:schemeClr val="accent2"/>
                </a:solidFill>
              </a:rPr>
              <a:t>X = 0</a:t>
            </a:r>
          </a:p>
        </p:txBody>
      </p:sp>
      <p:sp>
        <p:nvSpPr>
          <p:cNvPr id="5737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
        <p:nvSpPr>
          <p:cNvPr id="24" name="TextBox 23"/>
          <p:cNvSpPr txBox="1">
            <a:spLocks noChangeArrowheads="1"/>
          </p:cNvSpPr>
          <p:nvPr/>
        </p:nvSpPr>
        <p:spPr bwMode="auto">
          <a:xfrm>
            <a:off x="2895600" y="1905000"/>
            <a:ext cx="1219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dirty="0">
                <a:solidFill>
                  <a:schemeClr val="accent2"/>
                </a:solidFill>
              </a:rPr>
              <a:t>Read X</a:t>
            </a:r>
          </a:p>
        </p:txBody>
      </p:sp>
      <p:sp>
        <p:nvSpPr>
          <p:cNvPr id="25" name="TextBox 24"/>
          <p:cNvSpPr txBox="1">
            <a:spLocks noChangeArrowheads="1"/>
          </p:cNvSpPr>
          <p:nvPr/>
        </p:nvSpPr>
        <p:spPr bwMode="auto">
          <a:xfrm>
            <a:off x="3505200" y="3333750"/>
            <a:ext cx="838200" cy="4000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dirty="0">
                <a:solidFill>
                  <a:schemeClr val="accent2"/>
                </a:solidFill>
              </a:rPr>
              <a:t>X = 0</a:t>
            </a:r>
          </a:p>
        </p:txBody>
      </p:sp>
      <p:sp>
        <p:nvSpPr>
          <p:cNvPr id="27" name="TextBox 4"/>
          <p:cNvSpPr txBox="1">
            <a:spLocks noChangeArrowheads="1"/>
          </p:cNvSpPr>
          <p:nvPr/>
        </p:nvSpPr>
        <p:spPr bwMode="auto">
          <a:xfrm>
            <a:off x="2950591" y="2286000"/>
            <a:ext cx="116421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dirty="0"/>
              <a:t>Core #1</a:t>
            </a:r>
          </a:p>
        </p:txBody>
      </p:sp>
      <p:sp>
        <p:nvSpPr>
          <p:cNvPr id="28" name="TextBox 6"/>
          <p:cNvSpPr txBox="1">
            <a:spLocks noChangeArrowheads="1"/>
          </p:cNvSpPr>
          <p:nvPr/>
        </p:nvSpPr>
        <p:spPr bwMode="auto">
          <a:xfrm>
            <a:off x="4953001" y="2286000"/>
            <a:ext cx="1219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dirty="0"/>
              <a:t>Core #2</a:t>
            </a:r>
          </a:p>
        </p:txBody>
      </p:sp>
      <p:sp>
        <p:nvSpPr>
          <p:cNvPr id="26" name="TextBox 25">
            <a:extLst>
              <a:ext uri="{FF2B5EF4-FFF2-40B4-BE49-F238E27FC236}">
                <a16:creationId xmlns:a16="http://schemas.microsoft.com/office/drawing/2014/main" id="{3C0D049C-3EAC-4C4E-8A25-84456BF42AB5}"/>
              </a:ext>
            </a:extLst>
          </p:cNvPr>
          <p:cNvSpPr txBox="1"/>
          <p:nvPr/>
        </p:nvSpPr>
        <p:spPr>
          <a:xfrm>
            <a:off x="7086600" y="3676650"/>
            <a:ext cx="1828800" cy="830997"/>
          </a:xfrm>
          <a:prstGeom prst="rect">
            <a:avLst/>
          </a:prstGeom>
          <a:noFill/>
        </p:spPr>
        <p:txBody>
          <a:bodyPr wrap="square" rtlCol="0">
            <a:spAutoFit/>
          </a:bodyPr>
          <a:lstStyle/>
          <a:p>
            <a:r>
              <a:rPr lang="en-US" dirty="0"/>
              <a:t>skip this part (5 slides)</a:t>
            </a:r>
          </a:p>
        </p:txBody>
      </p:sp>
    </p:spTree>
    <p:extLst>
      <p:ext uri="{BB962C8B-B14F-4D97-AF65-F5344CB8AC3E}">
        <p14:creationId xmlns:p14="http://schemas.microsoft.com/office/powerpoint/2010/main" val="365686942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US" altLang="en-US"/>
              <a:t>Example of Snooping Invalidation</a:t>
            </a:r>
          </a:p>
        </p:txBody>
      </p:sp>
      <p:sp>
        <p:nvSpPr>
          <p:cNvPr id="3" name="Content Placeholder 2"/>
          <p:cNvSpPr>
            <a:spLocks noGrp="1"/>
          </p:cNvSpPr>
          <p:nvPr>
            <p:ph idx="1"/>
          </p:nvPr>
        </p:nvSpPr>
        <p:spPr>
          <a:xfrm>
            <a:off x="685800" y="5181600"/>
            <a:ext cx="7848600" cy="1047750"/>
          </a:xfrm>
        </p:spPr>
        <p:txBody>
          <a:bodyPr>
            <a:normAutofit/>
          </a:bodyPr>
          <a:lstStyle/>
          <a:p>
            <a:pPr>
              <a:defRPr/>
            </a:pPr>
            <a:r>
              <a:rPr lang="en-US" dirty="0"/>
              <a:t>Next, core #2 also reads X.</a:t>
            </a:r>
            <a:endParaRPr lang="en-US" dirty="0">
              <a:solidFill>
                <a:schemeClr val="accent1"/>
              </a:solidFill>
            </a:endParaRPr>
          </a:p>
        </p:txBody>
      </p:sp>
      <p:sp>
        <p:nvSpPr>
          <p:cNvPr id="57348" name="Rectangle 3"/>
          <p:cNvSpPr>
            <a:spLocks noChangeArrowheads="1"/>
          </p:cNvSpPr>
          <p:nvPr/>
        </p:nvSpPr>
        <p:spPr bwMode="auto">
          <a:xfrm>
            <a:off x="2514600" y="1905000"/>
            <a:ext cx="1871663" cy="1127125"/>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800">
              <a:solidFill>
                <a:schemeClr val="accent1"/>
              </a:solidFill>
              <a:latin typeface="Arial" panose="020B0604020202020204" pitchFamily="34" charset="0"/>
            </a:endParaRPr>
          </a:p>
        </p:txBody>
      </p:sp>
      <p:sp>
        <p:nvSpPr>
          <p:cNvPr id="57350" name="Rectangle 5"/>
          <p:cNvSpPr>
            <a:spLocks noChangeArrowheads="1"/>
          </p:cNvSpPr>
          <p:nvPr/>
        </p:nvSpPr>
        <p:spPr bwMode="auto">
          <a:xfrm>
            <a:off x="4572000" y="1905000"/>
            <a:ext cx="1871663" cy="1127125"/>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800">
              <a:solidFill>
                <a:schemeClr val="accent1"/>
              </a:solidFill>
              <a:latin typeface="Arial" panose="020B0604020202020204" pitchFamily="34" charset="0"/>
            </a:endParaRPr>
          </a:p>
        </p:txBody>
      </p:sp>
      <p:sp>
        <p:nvSpPr>
          <p:cNvPr id="57352" name="Rectangle 11"/>
          <p:cNvSpPr>
            <a:spLocks noChangeArrowheads="1"/>
          </p:cNvSpPr>
          <p:nvPr/>
        </p:nvSpPr>
        <p:spPr bwMode="auto">
          <a:xfrm>
            <a:off x="4572000" y="3048000"/>
            <a:ext cx="936625" cy="762000"/>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800">
              <a:solidFill>
                <a:schemeClr val="accent1"/>
              </a:solidFill>
              <a:latin typeface="Arial" panose="020B0604020202020204" pitchFamily="34" charset="0"/>
            </a:endParaRPr>
          </a:p>
        </p:txBody>
      </p:sp>
      <p:sp>
        <p:nvSpPr>
          <p:cNvPr id="57353" name="TextBox 13"/>
          <p:cNvSpPr txBox="1">
            <a:spLocks noChangeArrowheads="1"/>
          </p:cNvSpPr>
          <p:nvPr/>
        </p:nvSpPr>
        <p:spPr bwMode="auto">
          <a:xfrm>
            <a:off x="4648200" y="2971800"/>
            <a:ext cx="7794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t>L1 I$</a:t>
            </a:r>
          </a:p>
        </p:txBody>
      </p:sp>
      <p:sp>
        <p:nvSpPr>
          <p:cNvPr id="57354" name="TextBox 14"/>
          <p:cNvSpPr txBox="1">
            <a:spLocks noChangeArrowheads="1"/>
          </p:cNvSpPr>
          <p:nvPr/>
        </p:nvSpPr>
        <p:spPr bwMode="auto">
          <a:xfrm>
            <a:off x="5507038" y="2971800"/>
            <a:ext cx="8937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t>L1 D$</a:t>
            </a:r>
          </a:p>
        </p:txBody>
      </p:sp>
      <p:sp>
        <p:nvSpPr>
          <p:cNvPr id="57355" name="Rectangle 15"/>
          <p:cNvSpPr>
            <a:spLocks noChangeArrowheads="1"/>
          </p:cNvSpPr>
          <p:nvPr/>
        </p:nvSpPr>
        <p:spPr bwMode="auto">
          <a:xfrm>
            <a:off x="2590800" y="3962400"/>
            <a:ext cx="3886200" cy="876300"/>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800">
              <a:solidFill>
                <a:schemeClr val="accent1"/>
              </a:solidFill>
              <a:latin typeface="Arial" panose="020B0604020202020204" pitchFamily="34" charset="0"/>
            </a:endParaRPr>
          </a:p>
        </p:txBody>
      </p:sp>
      <p:sp>
        <p:nvSpPr>
          <p:cNvPr id="57356" name="TextBox 16"/>
          <p:cNvSpPr txBox="1">
            <a:spLocks noChangeArrowheads="1"/>
          </p:cNvSpPr>
          <p:nvPr/>
        </p:nvSpPr>
        <p:spPr bwMode="auto">
          <a:xfrm>
            <a:off x="2743200" y="4419600"/>
            <a:ext cx="3657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t>Unified (shared) L2</a:t>
            </a:r>
          </a:p>
        </p:txBody>
      </p:sp>
      <p:sp>
        <p:nvSpPr>
          <p:cNvPr id="57357" name="Rectangle 19"/>
          <p:cNvSpPr>
            <a:spLocks noChangeArrowheads="1"/>
          </p:cNvSpPr>
          <p:nvPr/>
        </p:nvSpPr>
        <p:spPr bwMode="auto">
          <a:xfrm>
            <a:off x="2133600" y="1600200"/>
            <a:ext cx="4724400" cy="3505200"/>
          </a:xfrm>
          <a:prstGeom prst="rect">
            <a:avLst/>
          </a:prstGeom>
          <a:noFill/>
          <a:ln w="12700" algn="ctr">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800">
              <a:solidFill>
                <a:schemeClr val="accent1"/>
              </a:solidFill>
              <a:latin typeface="Arial" panose="020B0604020202020204" pitchFamily="34" charset="0"/>
            </a:endParaRPr>
          </a:p>
        </p:txBody>
      </p:sp>
      <p:sp>
        <p:nvSpPr>
          <p:cNvPr id="57358" name="Rectangle 20"/>
          <p:cNvSpPr>
            <a:spLocks noChangeArrowheads="1"/>
          </p:cNvSpPr>
          <p:nvPr/>
        </p:nvSpPr>
        <p:spPr bwMode="auto">
          <a:xfrm>
            <a:off x="5486400" y="3048000"/>
            <a:ext cx="936625" cy="762000"/>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800">
              <a:solidFill>
                <a:schemeClr val="accent1"/>
              </a:solidFill>
              <a:latin typeface="Arial" panose="020B0604020202020204" pitchFamily="34" charset="0"/>
            </a:endParaRPr>
          </a:p>
        </p:txBody>
      </p:sp>
      <p:sp>
        <p:nvSpPr>
          <p:cNvPr id="57359" name="Rectangle 21"/>
          <p:cNvSpPr>
            <a:spLocks noChangeArrowheads="1"/>
          </p:cNvSpPr>
          <p:nvPr/>
        </p:nvSpPr>
        <p:spPr bwMode="auto">
          <a:xfrm>
            <a:off x="2514600" y="3048000"/>
            <a:ext cx="936625" cy="762000"/>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800">
              <a:solidFill>
                <a:schemeClr val="accent1"/>
              </a:solidFill>
              <a:latin typeface="Arial" panose="020B0604020202020204" pitchFamily="34" charset="0"/>
            </a:endParaRPr>
          </a:p>
        </p:txBody>
      </p:sp>
      <p:sp>
        <p:nvSpPr>
          <p:cNvPr id="57360" name="TextBox 22"/>
          <p:cNvSpPr txBox="1">
            <a:spLocks noChangeArrowheads="1"/>
          </p:cNvSpPr>
          <p:nvPr/>
        </p:nvSpPr>
        <p:spPr bwMode="auto">
          <a:xfrm>
            <a:off x="2590800" y="2971800"/>
            <a:ext cx="7794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t>L1 I$</a:t>
            </a:r>
          </a:p>
        </p:txBody>
      </p:sp>
      <p:sp>
        <p:nvSpPr>
          <p:cNvPr id="57361" name="TextBox 23"/>
          <p:cNvSpPr txBox="1">
            <a:spLocks noChangeArrowheads="1"/>
          </p:cNvSpPr>
          <p:nvPr/>
        </p:nvSpPr>
        <p:spPr bwMode="auto">
          <a:xfrm>
            <a:off x="3449638" y="2971800"/>
            <a:ext cx="8937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t>L1 D$</a:t>
            </a:r>
          </a:p>
        </p:txBody>
      </p:sp>
      <p:sp>
        <p:nvSpPr>
          <p:cNvPr id="57362" name="Rectangle 24"/>
          <p:cNvSpPr>
            <a:spLocks noChangeArrowheads="1"/>
          </p:cNvSpPr>
          <p:nvPr/>
        </p:nvSpPr>
        <p:spPr bwMode="auto">
          <a:xfrm>
            <a:off x="3429000" y="3048000"/>
            <a:ext cx="936625" cy="762000"/>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800">
              <a:solidFill>
                <a:schemeClr val="accent1"/>
              </a:solidFill>
              <a:latin typeface="Arial" panose="020B0604020202020204" pitchFamily="34" charset="0"/>
            </a:endParaRPr>
          </a:p>
        </p:txBody>
      </p:sp>
      <p:sp>
        <p:nvSpPr>
          <p:cNvPr id="57363" name="TextBox 18"/>
          <p:cNvSpPr txBox="1">
            <a:spLocks noChangeArrowheads="1"/>
          </p:cNvSpPr>
          <p:nvPr/>
        </p:nvSpPr>
        <p:spPr bwMode="auto">
          <a:xfrm>
            <a:off x="4114800" y="4038600"/>
            <a:ext cx="1066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solidFill>
                  <a:schemeClr val="accent2"/>
                </a:solidFill>
              </a:rPr>
              <a:t>X = 0</a:t>
            </a:r>
          </a:p>
        </p:txBody>
      </p:sp>
      <p:sp>
        <p:nvSpPr>
          <p:cNvPr id="57370" name="TextBox 33"/>
          <p:cNvSpPr txBox="1">
            <a:spLocks noChangeArrowheads="1"/>
          </p:cNvSpPr>
          <p:nvPr/>
        </p:nvSpPr>
        <p:spPr bwMode="auto">
          <a:xfrm>
            <a:off x="990600" y="3276600"/>
            <a:ext cx="838200" cy="4000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solidFill>
                  <a:schemeClr val="accent2"/>
                </a:solidFill>
              </a:rPr>
              <a:t>    </a:t>
            </a:r>
          </a:p>
        </p:txBody>
      </p:sp>
      <p:sp>
        <p:nvSpPr>
          <p:cNvPr id="37" name="TextBox 36"/>
          <p:cNvSpPr txBox="1">
            <a:spLocks noChangeArrowheads="1"/>
          </p:cNvSpPr>
          <p:nvPr/>
        </p:nvSpPr>
        <p:spPr bwMode="auto">
          <a:xfrm>
            <a:off x="4038600" y="4038600"/>
            <a:ext cx="914400" cy="4000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solidFill>
                  <a:schemeClr val="accent2"/>
                </a:solidFill>
              </a:rPr>
              <a:t>X = </a:t>
            </a:r>
            <a:r>
              <a:rPr lang="en-US" altLang="en-US" sz="2000" b="1">
                <a:solidFill>
                  <a:srgbClr val="FF0000"/>
                </a:solidFill>
                <a:latin typeface="Castellar" panose="020A0402060406010301" pitchFamily="18" charset="0"/>
              </a:rPr>
              <a:t>I</a:t>
            </a:r>
          </a:p>
        </p:txBody>
      </p:sp>
      <p:sp>
        <p:nvSpPr>
          <p:cNvPr id="31" name="TextBox 30"/>
          <p:cNvSpPr txBox="1">
            <a:spLocks noChangeArrowheads="1"/>
          </p:cNvSpPr>
          <p:nvPr/>
        </p:nvSpPr>
        <p:spPr bwMode="auto">
          <a:xfrm>
            <a:off x="4038600" y="4038600"/>
            <a:ext cx="914400" cy="4000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dirty="0">
                <a:solidFill>
                  <a:schemeClr val="accent2"/>
                </a:solidFill>
              </a:rPr>
              <a:t>X = 0</a:t>
            </a:r>
          </a:p>
        </p:txBody>
      </p:sp>
      <p:sp>
        <p:nvSpPr>
          <p:cNvPr id="5737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
        <p:nvSpPr>
          <p:cNvPr id="25" name="TextBox 24"/>
          <p:cNvSpPr txBox="1">
            <a:spLocks noChangeArrowheads="1"/>
          </p:cNvSpPr>
          <p:nvPr/>
        </p:nvSpPr>
        <p:spPr bwMode="auto">
          <a:xfrm>
            <a:off x="3505200" y="3333750"/>
            <a:ext cx="838200" cy="4000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dirty="0">
                <a:solidFill>
                  <a:schemeClr val="accent2"/>
                </a:solidFill>
              </a:rPr>
              <a:t>X = 0</a:t>
            </a:r>
          </a:p>
        </p:txBody>
      </p:sp>
      <p:sp>
        <p:nvSpPr>
          <p:cNvPr id="26" name="TextBox 25"/>
          <p:cNvSpPr txBox="1">
            <a:spLocks noChangeArrowheads="1"/>
          </p:cNvSpPr>
          <p:nvPr/>
        </p:nvSpPr>
        <p:spPr bwMode="auto">
          <a:xfrm>
            <a:off x="4953000" y="1981200"/>
            <a:ext cx="1219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dirty="0">
                <a:solidFill>
                  <a:schemeClr val="accent2"/>
                </a:solidFill>
              </a:rPr>
              <a:t>Read X</a:t>
            </a:r>
          </a:p>
        </p:txBody>
      </p:sp>
      <p:sp>
        <p:nvSpPr>
          <p:cNvPr id="27" name="TextBox 26"/>
          <p:cNvSpPr txBox="1">
            <a:spLocks noChangeArrowheads="1"/>
          </p:cNvSpPr>
          <p:nvPr/>
        </p:nvSpPr>
        <p:spPr bwMode="auto">
          <a:xfrm>
            <a:off x="5562600" y="3409950"/>
            <a:ext cx="838200" cy="4000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dirty="0">
                <a:solidFill>
                  <a:schemeClr val="accent2"/>
                </a:solidFill>
              </a:rPr>
              <a:t>X = 0</a:t>
            </a:r>
          </a:p>
        </p:txBody>
      </p:sp>
      <p:sp>
        <p:nvSpPr>
          <p:cNvPr id="28" name="TextBox 4"/>
          <p:cNvSpPr txBox="1">
            <a:spLocks noChangeArrowheads="1"/>
          </p:cNvSpPr>
          <p:nvPr/>
        </p:nvSpPr>
        <p:spPr bwMode="auto">
          <a:xfrm>
            <a:off x="2950591" y="2286000"/>
            <a:ext cx="116421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dirty="0"/>
              <a:t>Core #1</a:t>
            </a:r>
          </a:p>
        </p:txBody>
      </p:sp>
      <p:sp>
        <p:nvSpPr>
          <p:cNvPr id="29" name="TextBox 6"/>
          <p:cNvSpPr txBox="1">
            <a:spLocks noChangeArrowheads="1"/>
          </p:cNvSpPr>
          <p:nvPr/>
        </p:nvSpPr>
        <p:spPr bwMode="auto">
          <a:xfrm>
            <a:off x="4953001" y="2286000"/>
            <a:ext cx="1219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dirty="0"/>
              <a:t>Core #2</a:t>
            </a:r>
          </a:p>
        </p:txBody>
      </p:sp>
      <p:sp>
        <p:nvSpPr>
          <p:cNvPr id="30" name="TextBox 29">
            <a:extLst>
              <a:ext uri="{FF2B5EF4-FFF2-40B4-BE49-F238E27FC236}">
                <a16:creationId xmlns:a16="http://schemas.microsoft.com/office/drawing/2014/main" id="{7925D7EB-D373-44EA-A66A-C42EDB3B4178}"/>
              </a:ext>
            </a:extLst>
          </p:cNvPr>
          <p:cNvSpPr txBox="1"/>
          <p:nvPr/>
        </p:nvSpPr>
        <p:spPr>
          <a:xfrm>
            <a:off x="7086600" y="3676650"/>
            <a:ext cx="1828800" cy="830997"/>
          </a:xfrm>
          <a:prstGeom prst="rect">
            <a:avLst/>
          </a:prstGeom>
          <a:noFill/>
        </p:spPr>
        <p:txBody>
          <a:bodyPr wrap="square" rtlCol="0">
            <a:spAutoFit/>
          </a:bodyPr>
          <a:lstStyle/>
          <a:p>
            <a:r>
              <a:rPr lang="en-US" dirty="0"/>
              <a:t>skip this part (5 slides)</a:t>
            </a:r>
          </a:p>
        </p:txBody>
      </p:sp>
    </p:spTree>
    <p:extLst>
      <p:ext uri="{BB962C8B-B14F-4D97-AF65-F5344CB8AC3E}">
        <p14:creationId xmlns:p14="http://schemas.microsoft.com/office/powerpoint/2010/main" val="252117507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3"/>
          <p:cNvSpPr txBox="1">
            <a:spLocks noChangeArrowheads="1"/>
          </p:cNvSpPr>
          <p:nvPr/>
        </p:nvSpPr>
        <p:spPr bwMode="auto">
          <a:xfrm>
            <a:off x="5503334" y="3401483"/>
            <a:ext cx="914400" cy="4000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dirty="0">
                <a:solidFill>
                  <a:schemeClr val="accent2"/>
                </a:solidFill>
              </a:rPr>
              <a:t>X = I</a:t>
            </a:r>
          </a:p>
        </p:txBody>
      </p:sp>
      <p:sp>
        <p:nvSpPr>
          <p:cNvPr id="33" name="TextBox 32"/>
          <p:cNvSpPr txBox="1">
            <a:spLocks noChangeArrowheads="1"/>
          </p:cNvSpPr>
          <p:nvPr/>
        </p:nvSpPr>
        <p:spPr bwMode="auto">
          <a:xfrm>
            <a:off x="3505200" y="3333750"/>
            <a:ext cx="838200" cy="4000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dirty="0">
                <a:solidFill>
                  <a:schemeClr val="accent2"/>
                </a:solidFill>
              </a:rPr>
              <a:t>X = 0</a:t>
            </a:r>
          </a:p>
        </p:txBody>
      </p:sp>
      <p:sp>
        <p:nvSpPr>
          <p:cNvPr id="57346" name="Title 1"/>
          <p:cNvSpPr>
            <a:spLocks noGrp="1"/>
          </p:cNvSpPr>
          <p:nvPr>
            <p:ph type="title"/>
          </p:nvPr>
        </p:nvSpPr>
        <p:spPr/>
        <p:txBody>
          <a:bodyPr/>
          <a:lstStyle/>
          <a:p>
            <a:r>
              <a:rPr lang="en-US" altLang="en-US"/>
              <a:t>Example of Snooping Invalidation</a:t>
            </a:r>
          </a:p>
        </p:txBody>
      </p:sp>
      <p:sp>
        <p:nvSpPr>
          <p:cNvPr id="3" name="Content Placeholder 2"/>
          <p:cNvSpPr>
            <a:spLocks noGrp="1"/>
          </p:cNvSpPr>
          <p:nvPr>
            <p:ph idx="1"/>
          </p:nvPr>
        </p:nvSpPr>
        <p:spPr>
          <a:xfrm>
            <a:off x="685800" y="5124450"/>
            <a:ext cx="7848600" cy="1047750"/>
          </a:xfrm>
        </p:spPr>
        <p:txBody>
          <a:bodyPr>
            <a:normAutofit fontScale="92500" lnSpcReduction="20000"/>
          </a:bodyPr>
          <a:lstStyle/>
          <a:p>
            <a:pPr>
              <a:defRPr/>
            </a:pPr>
            <a:r>
              <a:rPr lang="en-US" dirty="0"/>
              <a:t>Now the fun begins. Core #1 writes X=1. The write goes to the bus (even though core #1’s L1 is </a:t>
            </a:r>
            <a:r>
              <a:rPr lang="en-US" dirty="0" err="1"/>
              <a:t>writeback</a:t>
            </a:r>
            <a:r>
              <a:rPr lang="en-US" dirty="0"/>
              <a:t> and hit); core #2 snoops the write and </a:t>
            </a:r>
            <a:r>
              <a:rPr lang="en-US" dirty="0" err="1"/>
              <a:t>invals</a:t>
            </a:r>
            <a:r>
              <a:rPr lang="en-US" dirty="0"/>
              <a:t> its L1.</a:t>
            </a:r>
            <a:endParaRPr lang="en-US" dirty="0">
              <a:solidFill>
                <a:schemeClr val="accent1"/>
              </a:solidFill>
            </a:endParaRPr>
          </a:p>
        </p:txBody>
      </p:sp>
      <p:sp>
        <p:nvSpPr>
          <p:cNvPr id="57348" name="Rectangle 3"/>
          <p:cNvSpPr>
            <a:spLocks noChangeArrowheads="1"/>
          </p:cNvSpPr>
          <p:nvPr/>
        </p:nvSpPr>
        <p:spPr bwMode="auto">
          <a:xfrm>
            <a:off x="2514600" y="1905000"/>
            <a:ext cx="1871663" cy="1127125"/>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800">
              <a:solidFill>
                <a:schemeClr val="accent1"/>
              </a:solidFill>
              <a:latin typeface="Arial" panose="020B0604020202020204" pitchFamily="34" charset="0"/>
            </a:endParaRPr>
          </a:p>
        </p:txBody>
      </p:sp>
      <p:sp>
        <p:nvSpPr>
          <p:cNvPr id="57350" name="Rectangle 5"/>
          <p:cNvSpPr>
            <a:spLocks noChangeArrowheads="1"/>
          </p:cNvSpPr>
          <p:nvPr/>
        </p:nvSpPr>
        <p:spPr bwMode="auto">
          <a:xfrm>
            <a:off x="4572000" y="1905000"/>
            <a:ext cx="1871663" cy="1127125"/>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800">
              <a:solidFill>
                <a:schemeClr val="accent1"/>
              </a:solidFill>
              <a:latin typeface="Arial" panose="020B0604020202020204" pitchFamily="34" charset="0"/>
            </a:endParaRPr>
          </a:p>
        </p:txBody>
      </p:sp>
      <p:sp>
        <p:nvSpPr>
          <p:cNvPr id="57352" name="Rectangle 11"/>
          <p:cNvSpPr>
            <a:spLocks noChangeArrowheads="1"/>
          </p:cNvSpPr>
          <p:nvPr/>
        </p:nvSpPr>
        <p:spPr bwMode="auto">
          <a:xfrm>
            <a:off x="4572000" y="3048000"/>
            <a:ext cx="936625" cy="762000"/>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800">
              <a:solidFill>
                <a:schemeClr val="accent1"/>
              </a:solidFill>
              <a:latin typeface="Arial" panose="020B0604020202020204" pitchFamily="34" charset="0"/>
            </a:endParaRPr>
          </a:p>
        </p:txBody>
      </p:sp>
      <p:sp>
        <p:nvSpPr>
          <p:cNvPr id="57353" name="TextBox 13"/>
          <p:cNvSpPr txBox="1">
            <a:spLocks noChangeArrowheads="1"/>
          </p:cNvSpPr>
          <p:nvPr/>
        </p:nvSpPr>
        <p:spPr bwMode="auto">
          <a:xfrm>
            <a:off x="4648200" y="2971800"/>
            <a:ext cx="7794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t>L1 I$</a:t>
            </a:r>
          </a:p>
        </p:txBody>
      </p:sp>
      <p:sp>
        <p:nvSpPr>
          <p:cNvPr id="57354" name="TextBox 14"/>
          <p:cNvSpPr txBox="1">
            <a:spLocks noChangeArrowheads="1"/>
          </p:cNvSpPr>
          <p:nvPr/>
        </p:nvSpPr>
        <p:spPr bwMode="auto">
          <a:xfrm>
            <a:off x="5507038" y="2971800"/>
            <a:ext cx="8937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t>L1 D$</a:t>
            </a:r>
          </a:p>
        </p:txBody>
      </p:sp>
      <p:sp>
        <p:nvSpPr>
          <p:cNvPr id="57355" name="Rectangle 15"/>
          <p:cNvSpPr>
            <a:spLocks noChangeArrowheads="1"/>
          </p:cNvSpPr>
          <p:nvPr/>
        </p:nvSpPr>
        <p:spPr bwMode="auto">
          <a:xfrm>
            <a:off x="2590800" y="3962400"/>
            <a:ext cx="3886200" cy="876300"/>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800">
              <a:solidFill>
                <a:schemeClr val="accent1"/>
              </a:solidFill>
              <a:latin typeface="Arial" panose="020B0604020202020204" pitchFamily="34" charset="0"/>
            </a:endParaRPr>
          </a:p>
        </p:txBody>
      </p:sp>
      <p:sp>
        <p:nvSpPr>
          <p:cNvPr id="57356" name="TextBox 16"/>
          <p:cNvSpPr txBox="1">
            <a:spLocks noChangeArrowheads="1"/>
          </p:cNvSpPr>
          <p:nvPr/>
        </p:nvSpPr>
        <p:spPr bwMode="auto">
          <a:xfrm>
            <a:off x="2743200" y="4419600"/>
            <a:ext cx="3657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t>Unified (shared) L2</a:t>
            </a:r>
          </a:p>
        </p:txBody>
      </p:sp>
      <p:sp>
        <p:nvSpPr>
          <p:cNvPr id="57357" name="Rectangle 19"/>
          <p:cNvSpPr>
            <a:spLocks noChangeArrowheads="1"/>
          </p:cNvSpPr>
          <p:nvPr/>
        </p:nvSpPr>
        <p:spPr bwMode="auto">
          <a:xfrm>
            <a:off x="2133600" y="1600200"/>
            <a:ext cx="4724400" cy="3505200"/>
          </a:xfrm>
          <a:prstGeom prst="rect">
            <a:avLst/>
          </a:prstGeom>
          <a:noFill/>
          <a:ln w="12700" algn="ctr">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800">
              <a:solidFill>
                <a:schemeClr val="accent1"/>
              </a:solidFill>
              <a:latin typeface="Arial" panose="020B0604020202020204" pitchFamily="34" charset="0"/>
            </a:endParaRPr>
          </a:p>
        </p:txBody>
      </p:sp>
      <p:sp>
        <p:nvSpPr>
          <p:cNvPr id="57358" name="Rectangle 20"/>
          <p:cNvSpPr>
            <a:spLocks noChangeArrowheads="1"/>
          </p:cNvSpPr>
          <p:nvPr/>
        </p:nvSpPr>
        <p:spPr bwMode="auto">
          <a:xfrm>
            <a:off x="5486400" y="3048000"/>
            <a:ext cx="936625" cy="762000"/>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800">
              <a:solidFill>
                <a:schemeClr val="accent1"/>
              </a:solidFill>
              <a:latin typeface="Arial" panose="020B0604020202020204" pitchFamily="34" charset="0"/>
            </a:endParaRPr>
          </a:p>
        </p:txBody>
      </p:sp>
      <p:sp>
        <p:nvSpPr>
          <p:cNvPr id="57359" name="Rectangle 21"/>
          <p:cNvSpPr>
            <a:spLocks noChangeArrowheads="1"/>
          </p:cNvSpPr>
          <p:nvPr/>
        </p:nvSpPr>
        <p:spPr bwMode="auto">
          <a:xfrm>
            <a:off x="2514600" y="3048000"/>
            <a:ext cx="936625" cy="762000"/>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800">
              <a:solidFill>
                <a:schemeClr val="accent1"/>
              </a:solidFill>
              <a:latin typeface="Arial" panose="020B0604020202020204" pitchFamily="34" charset="0"/>
            </a:endParaRPr>
          </a:p>
        </p:txBody>
      </p:sp>
      <p:sp>
        <p:nvSpPr>
          <p:cNvPr id="57360" name="TextBox 22"/>
          <p:cNvSpPr txBox="1">
            <a:spLocks noChangeArrowheads="1"/>
          </p:cNvSpPr>
          <p:nvPr/>
        </p:nvSpPr>
        <p:spPr bwMode="auto">
          <a:xfrm>
            <a:off x="2590800" y="2971800"/>
            <a:ext cx="7794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t>L1 I$</a:t>
            </a:r>
          </a:p>
        </p:txBody>
      </p:sp>
      <p:sp>
        <p:nvSpPr>
          <p:cNvPr id="57361" name="TextBox 23"/>
          <p:cNvSpPr txBox="1">
            <a:spLocks noChangeArrowheads="1"/>
          </p:cNvSpPr>
          <p:nvPr/>
        </p:nvSpPr>
        <p:spPr bwMode="auto">
          <a:xfrm>
            <a:off x="3449638" y="2971800"/>
            <a:ext cx="8937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t>L1 D$</a:t>
            </a:r>
          </a:p>
        </p:txBody>
      </p:sp>
      <p:sp>
        <p:nvSpPr>
          <p:cNvPr id="57362" name="Rectangle 24"/>
          <p:cNvSpPr>
            <a:spLocks noChangeArrowheads="1"/>
          </p:cNvSpPr>
          <p:nvPr/>
        </p:nvSpPr>
        <p:spPr bwMode="auto">
          <a:xfrm>
            <a:off x="3429000" y="3048000"/>
            <a:ext cx="936625" cy="762000"/>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800">
              <a:solidFill>
                <a:schemeClr val="accent1"/>
              </a:solidFill>
              <a:latin typeface="Arial" panose="020B0604020202020204" pitchFamily="34" charset="0"/>
            </a:endParaRPr>
          </a:p>
        </p:txBody>
      </p:sp>
      <p:sp>
        <p:nvSpPr>
          <p:cNvPr id="57363" name="TextBox 18"/>
          <p:cNvSpPr txBox="1">
            <a:spLocks noChangeArrowheads="1"/>
          </p:cNvSpPr>
          <p:nvPr/>
        </p:nvSpPr>
        <p:spPr bwMode="auto">
          <a:xfrm>
            <a:off x="4110127" y="4038600"/>
            <a:ext cx="108840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solidFill>
                  <a:schemeClr val="accent2"/>
                </a:solidFill>
              </a:rPr>
              <a:t>X = 0</a:t>
            </a:r>
          </a:p>
        </p:txBody>
      </p:sp>
      <p:sp>
        <p:nvSpPr>
          <p:cNvPr id="57370" name="TextBox 33"/>
          <p:cNvSpPr txBox="1">
            <a:spLocks noChangeArrowheads="1"/>
          </p:cNvSpPr>
          <p:nvPr/>
        </p:nvSpPr>
        <p:spPr bwMode="auto">
          <a:xfrm>
            <a:off x="990600" y="3276600"/>
            <a:ext cx="838200" cy="4000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solidFill>
                  <a:schemeClr val="accent2"/>
                </a:solidFill>
              </a:rPr>
              <a:t>    </a:t>
            </a:r>
          </a:p>
        </p:txBody>
      </p:sp>
      <p:sp>
        <p:nvSpPr>
          <p:cNvPr id="5737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
        <p:nvSpPr>
          <p:cNvPr id="25" name="TextBox 24"/>
          <p:cNvSpPr txBox="1">
            <a:spLocks noChangeArrowheads="1"/>
          </p:cNvSpPr>
          <p:nvPr/>
        </p:nvSpPr>
        <p:spPr bwMode="auto">
          <a:xfrm>
            <a:off x="3505200" y="3333750"/>
            <a:ext cx="838200" cy="4000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dirty="0">
                <a:solidFill>
                  <a:schemeClr val="accent2"/>
                </a:solidFill>
              </a:rPr>
              <a:t>X = 1</a:t>
            </a:r>
          </a:p>
        </p:txBody>
      </p:sp>
      <p:sp>
        <p:nvSpPr>
          <p:cNvPr id="27" name="TextBox 26"/>
          <p:cNvSpPr txBox="1">
            <a:spLocks noChangeArrowheads="1"/>
          </p:cNvSpPr>
          <p:nvPr/>
        </p:nvSpPr>
        <p:spPr bwMode="auto">
          <a:xfrm>
            <a:off x="5562600" y="3395132"/>
            <a:ext cx="838200" cy="40011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dirty="0">
                <a:solidFill>
                  <a:schemeClr val="accent2"/>
                </a:solidFill>
              </a:rPr>
              <a:t>X = 0</a:t>
            </a:r>
          </a:p>
        </p:txBody>
      </p:sp>
      <p:sp>
        <p:nvSpPr>
          <p:cNvPr id="29" name="TextBox 4"/>
          <p:cNvSpPr txBox="1">
            <a:spLocks noChangeArrowheads="1"/>
          </p:cNvSpPr>
          <p:nvPr/>
        </p:nvSpPr>
        <p:spPr bwMode="auto">
          <a:xfrm>
            <a:off x="2950591" y="2286000"/>
            <a:ext cx="116421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dirty="0"/>
              <a:t>Core #1</a:t>
            </a:r>
          </a:p>
        </p:txBody>
      </p:sp>
      <p:sp>
        <p:nvSpPr>
          <p:cNvPr id="32" name="TextBox 31"/>
          <p:cNvSpPr txBox="1">
            <a:spLocks noChangeArrowheads="1"/>
          </p:cNvSpPr>
          <p:nvPr/>
        </p:nvSpPr>
        <p:spPr bwMode="auto">
          <a:xfrm>
            <a:off x="2743200" y="1905000"/>
            <a:ext cx="1371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dirty="0">
                <a:solidFill>
                  <a:schemeClr val="accent2"/>
                </a:solidFill>
              </a:rPr>
              <a:t>Write X=1</a:t>
            </a:r>
          </a:p>
        </p:txBody>
      </p:sp>
      <p:sp>
        <p:nvSpPr>
          <p:cNvPr id="35" name="TextBox 34"/>
          <p:cNvSpPr txBox="1">
            <a:spLocks noChangeArrowheads="1"/>
          </p:cNvSpPr>
          <p:nvPr/>
        </p:nvSpPr>
        <p:spPr bwMode="auto">
          <a:xfrm>
            <a:off x="4013199" y="4041774"/>
            <a:ext cx="914400" cy="4000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dirty="0">
                <a:solidFill>
                  <a:schemeClr val="accent2"/>
                </a:solidFill>
              </a:rPr>
              <a:t>X = I</a:t>
            </a:r>
          </a:p>
        </p:txBody>
      </p:sp>
      <p:sp>
        <p:nvSpPr>
          <p:cNvPr id="28" name="TextBox 27">
            <a:extLst>
              <a:ext uri="{FF2B5EF4-FFF2-40B4-BE49-F238E27FC236}">
                <a16:creationId xmlns:a16="http://schemas.microsoft.com/office/drawing/2014/main" id="{85C03BB4-C17E-4129-A6B4-0A8272AFFDB7}"/>
              </a:ext>
            </a:extLst>
          </p:cNvPr>
          <p:cNvSpPr txBox="1"/>
          <p:nvPr/>
        </p:nvSpPr>
        <p:spPr>
          <a:xfrm>
            <a:off x="7086600" y="3676650"/>
            <a:ext cx="1828800" cy="830997"/>
          </a:xfrm>
          <a:prstGeom prst="rect">
            <a:avLst/>
          </a:prstGeom>
          <a:noFill/>
        </p:spPr>
        <p:txBody>
          <a:bodyPr wrap="square" rtlCol="0">
            <a:spAutoFit/>
          </a:bodyPr>
          <a:lstStyle/>
          <a:p>
            <a:r>
              <a:rPr lang="en-US" dirty="0"/>
              <a:t>skip this part (5 slides)</a:t>
            </a:r>
          </a:p>
        </p:txBody>
      </p:sp>
    </p:spTree>
    <p:extLst>
      <p:ext uri="{BB962C8B-B14F-4D97-AF65-F5344CB8AC3E}">
        <p14:creationId xmlns:p14="http://schemas.microsoft.com/office/powerpoint/2010/main" val="404479888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3"/>
                                        </p:tgtEl>
                                      </p:cBhvr>
                                    </p:animEffect>
                                    <p:set>
                                      <p:cBhvr>
                                        <p:cTn id="7" dur="1" fill="hold">
                                          <p:stCondLst>
                                            <p:cond delay="499"/>
                                          </p:stCondLst>
                                        </p:cTn>
                                        <p:tgtEl>
                                          <p:spTgt spid="33"/>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fade">
                                      <p:cBhvr>
                                        <p:cTn id="10" dur="500"/>
                                        <p:tgtEl>
                                          <p:spTgt spid="25"/>
                                        </p:tgtEl>
                                      </p:cBhvr>
                                    </p:animEffect>
                                  </p:childTnLst>
                                </p:cTn>
                              </p:par>
                              <p:par>
                                <p:cTn id="11" presetID="10" presetClass="exit" presetSubtype="0" fill="hold" grpId="0" nodeType="withEffect">
                                  <p:stCondLst>
                                    <p:cond delay="0"/>
                                  </p:stCondLst>
                                  <p:childTnLst>
                                    <p:animEffect transition="out" filter="fade">
                                      <p:cBhvr>
                                        <p:cTn id="12" dur="500"/>
                                        <p:tgtEl>
                                          <p:spTgt spid="27"/>
                                        </p:tgtEl>
                                      </p:cBhvr>
                                    </p:animEffect>
                                    <p:set>
                                      <p:cBhvr>
                                        <p:cTn id="13" dur="1" fill="hold">
                                          <p:stCondLst>
                                            <p:cond delay="499"/>
                                          </p:stCondLst>
                                        </p:cTn>
                                        <p:tgtEl>
                                          <p:spTgt spid="27"/>
                                        </p:tgtEl>
                                        <p:attrNameLst>
                                          <p:attrName>style.visibility</p:attrName>
                                        </p:attrNameLst>
                                      </p:cBhvr>
                                      <p:to>
                                        <p:strVal val="hidden"/>
                                      </p:to>
                                    </p:set>
                                  </p:childTnLst>
                                </p:cTn>
                              </p:par>
                              <p:par>
                                <p:cTn id="14" presetID="10" presetClass="entr" presetSubtype="0" fill="hold" grpId="0" nodeType="withEffect">
                                  <p:stCondLst>
                                    <p:cond delay="0"/>
                                  </p:stCondLst>
                                  <p:childTnLst>
                                    <p:set>
                                      <p:cBhvr>
                                        <p:cTn id="15" dur="1" fill="hold">
                                          <p:stCondLst>
                                            <p:cond delay="0"/>
                                          </p:stCondLst>
                                        </p:cTn>
                                        <p:tgtEl>
                                          <p:spTgt spid="34"/>
                                        </p:tgtEl>
                                        <p:attrNameLst>
                                          <p:attrName>style.visibility</p:attrName>
                                        </p:attrNameLst>
                                      </p:cBhvr>
                                      <p:to>
                                        <p:strVal val="visible"/>
                                      </p:to>
                                    </p:set>
                                    <p:animEffect transition="in" filter="fade">
                                      <p:cBhvr>
                                        <p:cTn id="16" dur="500"/>
                                        <p:tgtEl>
                                          <p:spTgt spid="3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5"/>
                                        </p:tgtEl>
                                        <p:attrNameLst>
                                          <p:attrName>style.visibility</p:attrName>
                                        </p:attrNameLst>
                                      </p:cBhvr>
                                      <p:to>
                                        <p:strVal val="visible"/>
                                      </p:to>
                                    </p:set>
                                    <p:animEffect transition="in" filter="fade">
                                      <p:cBhvr>
                                        <p:cTn id="19" dur="500"/>
                                        <p:tgtEl>
                                          <p:spTgt spid="35"/>
                                        </p:tgtEl>
                                      </p:cBhvr>
                                    </p:animEffect>
                                  </p:childTnLst>
                                </p:cTn>
                              </p:par>
                              <p:par>
                                <p:cTn id="20" presetID="10" presetClass="exit" presetSubtype="0" fill="hold" grpId="0" nodeType="withEffect">
                                  <p:stCondLst>
                                    <p:cond delay="0"/>
                                  </p:stCondLst>
                                  <p:childTnLst>
                                    <p:animEffect transition="out" filter="fade">
                                      <p:cBhvr>
                                        <p:cTn id="21" dur="500"/>
                                        <p:tgtEl>
                                          <p:spTgt spid="57363"/>
                                        </p:tgtEl>
                                      </p:cBhvr>
                                    </p:animEffect>
                                    <p:set>
                                      <p:cBhvr>
                                        <p:cTn id="22" dur="1" fill="hold">
                                          <p:stCondLst>
                                            <p:cond delay="499"/>
                                          </p:stCondLst>
                                        </p:cTn>
                                        <p:tgtEl>
                                          <p:spTgt spid="5736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3" grpId="0" animBg="1"/>
      <p:bldP spid="57363" grpId="0"/>
      <p:bldP spid="25" grpId="0" animBg="1"/>
      <p:bldP spid="27" grpId="0" animBg="1"/>
      <p:bldP spid="3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US" altLang="en-US"/>
              <a:t>Example of Snooping Invalidation</a:t>
            </a:r>
          </a:p>
        </p:txBody>
      </p:sp>
      <p:sp>
        <p:nvSpPr>
          <p:cNvPr id="3" name="Content Placeholder 2"/>
          <p:cNvSpPr>
            <a:spLocks noGrp="1"/>
          </p:cNvSpPr>
          <p:nvPr>
            <p:ph idx="1"/>
          </p:nvPr>
        </p:nvSpPr>
        <p:spPr>
          <a:xfrm>
            <a:off x="685800" y="5124450"/>
            <a:ext cx="7848600" cy="1047750"/>
          </a:xfrm>
        </p:spPr>
        <p:txBody>
          <a:bodyPr>
            <a:normAutofit fontScale="85000" lnSpcReduction="20000"/>
          </a:bodyPr>
          <a:lstStyle/>
          <a:p>
            <a:pPr>
              <a:defRPr/>
            </a:pPr>
            <a:r>
              <a:rPr lang="en-US" dirty="0"/>
              <a:t>Next, core #2 reads X again. The L1 read miss goes to the bus; core #1 sees it and responds with data (which also updates the L2)</a:t>
            </a:r>
            <a:endParaRPr lang="en-US" dirty="0">
              <a:solidFill>
                <a:schemeClr val="accent1"/>
              </a:solidFill>
            </a:endParaRPr>
          </a:p>
        </p:txBody>
      </p:sp>
      <p:sp>
        <p:nvSpPr>
          <p:cNvPr id="57348" name="Rectangle 3"/>
          <p:cNvSpPr>
            <a:spLocks noChangeArrowheads="1"/>
          </p:cNvSpPr>
          <p:nvPr/>
        </p:nvSpPr>
        <p:spPr bwMode="auto">
          <a:xfrm>
            <a:off x="2514600" y="1905000"/>
            <a:ext cx="1871663" cy="1127125"/>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800">
              <a:solidFill>
                <a:schemeClr val="accent1"/>
              </a:solidFill>
              <a:latin typeface="Arial" panose="020B0604020202020204" pitchFamily="34" charset="0"/>
            </a:endParaRPr>
          </a:p>
        </p:txBody>
      </p:sp>
      <p:sp>
        <p:nvSpPr>
          <p:cNvPr id="57350" name="Rectangle 5"/>
          <p:cNvSpPr>
            <a:spLocks noChangeArrowheads="1"/>
          </p:cNvSpPr>
          <p:nvPr/>
        </p:nvSpPr>
        <p:spPr bwMode="auto">
          <a:xfrm>
            <a:off x="4572000" y="1905000"/>
            <a:ext cx="1871663" cy="1127125"/>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800">
              <a:solidFill>
                <a:schemeClr val="accent1"/>
              </a:solidFill>
              <a:latin typeface="Arial" panose="020B0604020202020204" pitchFamily="34" charset="0"/>
            </a:endParaRPr>
          </a:p>
        </p:txBody>
      </p:sp>
      <p:sp>
        <p:nvSpPr>
          <p:cNvPr id="57352" name="Rectangle 11"/>
          <p:cNvSpPr>
            <a:spLocks noChangeArrowheads="1"/>
          </p:cNvSpPr>
          <p:nvPr/>
        </p:nvSpPr>
        <p:spPr bwMode="auto">
          <a:xfrm>
            <a:off x="4572000" y="3048000"/>
            <a:ext cx="936625" cy="762000"/>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800">
              <a:solidFill>
                <a:schemeClr val="accent1"/>
              </a:solidFill>
              <a:latin typeface="Arial" panose="020B0604020202020204" pitchFamily="34" charset="0"/>
            </a:endParaRPr>
          </a:p>
        </p:txBody>
      </p:sp>
      <p:sp>
        <p:nvSpPr>
          <p:cNvPr id="57353" name="TextBox 13"/>
          <p:cNvSpPr txBox="1">
            <a:spLocks noChangeArrowheads="1"/>
          </p:cNvSpPr>
          <p:nvPr/>
        </p:nvSpPr>
        <p:spPr bwMode="auto">
          <a:xfrm>
            <a:off x="4648200" y="2971800"/>
            <a:ext cx="7794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t>L1 I$</a:t>
            </a:r>
          </a:p>
        </p:txBody>
      </p:sp>
      <p:sp>
        <p:nvSpPr>
          <p:cNvPr id="57354" name="TextBox 14"/>
          <p:cNvSpPr txBox="1">
            <a:spLocks noChangeArrowheads="1"/>
          </p:cNvSpPr>
          <p:nvPr/>
        </p:nvSpPr>
        <p:spPr bwMode="auto">
          <a:xfrm>
            <a:off x="5507038" y="2971800"/>
            <a:ext cx="8937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t>L1 D$</a:t>
            </a:r>
          </a:p>
        </p:txBody>
      </p:sp>
      <p:sp>
        <p:nvSpPr>
          <p:cNvPr id="57355" name="Rectangle 15"/>
          <p:cNvSpPr>
            <a:spLocks noChangeArrowheads="1"/>
          </p:cNvSpPr>
          <p:nvPr/>
        </p:nvSpPr>
        <p:spPr bwMode="auto">
          <a:xfrm>
            <a:off x="2590800" y="3962400"/>
            <a:ext cx="3886200" cy="876300"/>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800">
              <a:solidFill>
                <a:schemeClr val="accent1"/>
              </a:solidFill>
              <a:latin typeface="Arial" panose="020B0604020202020204" pitchFamily="34" charset="0"/>
            </a:endParaRPr>
          </a:p>
        </p:txBody>
      </p:sp>
      <p:sp>
        <p:nvSpPr>
          <p:cNvPr id="57356" name="TextBox 16"/>
          <p:cNvSpPr txBox="1">
            <a:spLocks noChangeArrowheads="1"/>
          </p:cNvSpPr>
          <p:nvPr/>
        </p:nvSpPr>
        <p:spPr bwMode="auto">
          <a:xfrm>
            <a:off x="2743200" y="4419600"/>
            <a:ext cx="3657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t>Unified (shared) L2</a:t>
            </a:r>
          </a:p>
        </p:txBody>
      </p:sp>
      <p:sp>
        <p:nvSpPr>
          <p:cNvPr id="57357" name="Rectangle 19"/>
          <p:cNvSpPr>
            <a:spLocks noChangeArrowheads="1"/>
          </p:cNvSpPr>
          <p:nvPr/>
        </p:nvSpPr>
        <p:spPr bwMode="auto">
          <a:xfrm>
            <a:off x="2133600" y="1600200"/>
            <a:ext cx="4724400" cy="3505200"/>
          </a:xfrm>
          <a:prstGeom prst="rect">
            <a:avLst/>
          </a:prstGeom>
          <a:noFill/>
          <a:ln w="12700" algn="ctr">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800">
              <a:solidFill>
                <a:schemeClr val="accent1"/>
              </a:solidFill>
              <a:latin typeface="Arial" panose="020B0604020202020204" pitchFamily="34" charset="0"/>
            </a:endParaRPr>
          </a:p>
        </p:txBody>
      </p:sp>
      <p:sp>
        <p:nvSpPr>
          <p:cNvPr id="57358" name="Rectangle 20"/>
          <p:cNvSpPr>
            <a:spLocks noChangeArrowheads="1"/>
          </p:cNvSpPr>
          <p:nvPr/>
        </p:nvSpPr>
        <p:spPr bwMode="auto">
          <a:xfrm>
            <a:off x="5486400" y="3048000"/>
            <a:ext cx="936625" cy="762000"/>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800">
              <a:solidFill>
                <a:schemeClr val="accent1"/>
              </a:solidFill>
              <a:latin typeface="Arial" panose="020B0604020202020204" pitchFamily="34" charset="0"/>
            </a:endParaRPr>
          </a:p>
        </p:txBody>
      </p:sp>
      <p:sp>
        <p:nvSpPr>
          <p:cNvPr id="57359" name="Rectangle 21"/>
          <p:cNvSpPr>
            <a:spLocks noChangeArrowheads="1"/>
          </p:cNvSpPr>
          <p:nvPr/>
        </p:nvSpPr>
        <p:spPr bwMode="auto">
          <a:xfrm>
            <a:off x="2514600" y="3048000"/>
            <a:ext cx="936625" cy="762000"/>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800">
              <a:solidFill>
                <a:schemeClr val="accent1"/>
              </a:solidFill>
              <a:latin typeface="Arial" panose="020B0604020202020204" pitchFamily="34" charset="0"/>
            </a:endParaRPr>
          </a:p>
        </p:txBody>
      </p:sp>
      <p:sp>
        <p:nvSpPr>
          <p:cNvPr id="57360" name="TextBox 22"/>
          <p:cNvSpPr txBox="1">
            <a:spLocks noChangeArrowheads="1"/>
          </p:cNvSpPr>
          <p:nvPr/>
        </p:nvSpPr>
        <p:spPr bwMode="auto">
          <a:xfrm>
            <a:off x="2590800" y="2971800"/>
            <a:ext cx="7794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t>L1 I$</a:t>
            </a:r>
          </a:p>
        </p:txBody>
      </p:sp>
      <p:sp>
        <p:nvSpPr>
          <p:cNvPr id="57361" name="TextBox 23"/>
          <p:cNvSpPr txBox="1">
            <a:spLocks noChangeArrowheads="1"/>
          </p:cNvSpPr>
          <p:nvPr/>
        </p:nvSpPr>
        <p:spPr bwMode="auto">
          <a:xfrm>
            <a:off x="3449638" y="2971800"/>
            <a:ext cx="8937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t>L1 D$</a:t>
            </a:r>
          </a:p>
        </p:txBody>
      </p:sp>
      <p:sp>
        <p:nvSpPr>
          <p:cNvPr id="57362" name="Rectangle 24"/>
          <p:cNvSpPr>
            <a:spLocks noChangeArrowheads="1"/>
          </p:cNvSpPr>
          <p:nvPr/>
        </p:nvSpPr>
        <p:spPr bwMode="auto">
          <a:xfrm>
            <a:off x="3429000" y="3048000"/>
            <a:ext cx="936625" cy="762000"/>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800">
              <a:solidFill>
                <a:schemeClr val="accent1"/>
              </a:solidFill>
              <a:latin typeface="Arial" panose="020B0604020202020204" pitchFamily="34" charset="0"/>
            </a:endParaRPr>
          </a:p>
        </p:txBody>
      </p:sp>
      <p:sp>
        <p:nvSpPr>
          <p:cNvPr id="57370" name="TextBox 33"/>
          <p:cNvSpPr txBox="1">
            <a:spLocks noChangeArrowheads="1"/>
          </p:cNvSpPr>
          <p:nvPr/>
        </p:nvSpPr>
        <p:spPr bwMode="auto">
          <a:xfrm>
            <a:off x="990600" y="3276600"/>
            <a:ext cx="838200" cy="4000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solidFill>
                  <a:schemeClr val="accent2"/>
                </a:solidFill>
              </a:rPr>
              <a:t>    </a:t>
            </a:r>
          </a:p>
        </p:txBody>
      </p:sp>
      <p:sp>
        <p:nvSpPr>
          <p:cNvPr id="31" name="TextBox 30"/>
          <p:cNvSpPr txBox="1">
            <a:spLocks noChangeArrowheads="1"/>
          </p:cNvSpPr>
          <p:nvPr/>
        </p:nvSpPr>
        <p:spPr bwMode="auto">
          <a:xfrm>
            <a:off x="4013202" y="4038600"/>
            <a:ext cx="914400" cy="4000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dirty="0">
                <a:solidFill>
                  <a:schemeClr val="accent2"/>
                </a:solidFill>
              </a:rPr>
              <a:t>X = I</a:t>
            </a:r>
          </a:p>
        </p:txBody>
      </p:sp>
      <p:sp>
        <p:nvSpPr>
          <p:cNvPr id="5737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
        <p:nvSpPr>
          <p:cNvPr id="25" name="TextBox 24"/>
          <p:cNvSpPr txBox="1">
            <a:spLocks noChangeArrowheads="1"/>
          </p:cNvSpPr>
          <p:nvPr/>
        </p:nvSpPr>
        <p:spPr bwMode="auto">
          <a:xfrm>
            <a:off x="3505200" y="3333750"/>
            <a:ext cx="838200" cy="4000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dirty="0">
                <a:solidFill>
                  <a:schemeClr val="accent2"/>
                </a:solidFill>
              </a:rPr>
              <a:t>X = 1</a:t>
            </a:r>
          </a:p>
        </p:txBody>
      </p:sp>
      <p:sp>
        <p:nvSpPr>
          <p:cNvPr id="27" name="TextBox 26"/>
          <p:cNvSpPr txBox="1">
            <a:spLocks noChangeArrowheads="1"/>
          </p:cNvSpPr>
          <p:nvPr/>
        </p:nvSpPr>
        <p:spPr bwMode="auto">
          <a:xfrm>
            <a:off x="5537199" y="3401483"/>
            <a:ext cx="838200" cy="40011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dirty="0">
                <a:solidFill>
                  <a:schemeClr val="accent2"/>
                </a:solidFill>
              </a:rPr>
              <a:t>X = I</a:t>
            </a:r>
          </a:p>
        </p:txBody>
      </p:sp>
      <p:sp>
        <p:nvSpPr>
          <p:cNvPr id="28" name="TextBox 4"/>
          <p:cNvSpPr txBox="1">
            <a:spLocks noChangeArrowheads="1"/>
          </p:cNvSpPr>
          <p:nvPr/>
        </p:nvSpPr>
        <p:spPr bwMode="auto">
          <a:xfrm>
            <a:off x="2950591" y="2286000"/>
            <a:ext cx="116421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dirty="0"/>
              <a:t>Core #1</a:t>
            </a:r>
          </a:p>
        </p:txBody>
      </p:sp>
      <p:sp>
        <p:nvSpPr>
          <p:cNvPr id="29" name="TextBox 6"/>
          <p:cNvSpPr txBox="1">
            <a:spLocks noChangeArrowheads="1"/>
          </p:cNvSpPr>
          <p:nvPr/>
        </p:nvSpPr>
        <p:spPr bwMode="auto">
          <a:xfrm>
            <a:off x="4953001" y="2286000"/>
            <a:ext cx="1219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dirty="0"/>
              <a:t>Core #2</a:t>
            </a:r>
          </a:p>
        </p:txBody>
      </p:sp>
      <p:sp>
        <p:nvSpPr>
          <p:cNvPr id="30" name="TextBox 29"/>
          <p:cNvSpPr txBox="1">
            <a:spLocks noChangeArrowheads="1"/>
          </p:cNvSpPr>
          <p:nvPr/>
        </p:nvSpPr>
        <p:spPr bwMode="auto">
          <a:xfrm>
            <a:off x="4953000" y="1981200"/>
            <a:ext cx="1219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dirty="0">
                <a:solidFill>
                  <a:schemeClr val="accent2"/>
                </a:solidFill>
              </a:rPr>
              <a:t>Read X</a:t>
            </a:r>
          </a:p>
        </p:txBody>
      </p:sp>
      <p:sp>
        <p:nvSpPr>
          <p:cNvPr id="32" name="TextBox 31"/>
          <p:cNvSpPr txBox="1">
            <a:spLocks noChangeArrowheads="1"/>
          </p:cNvSpPr>
          <p:nvPr/>
        </p:nvSpPr>
        <p:spPr bwMode="auto">
          <a:xfrm>
            <a:off x="4013199" y="4038600"/>
            <a:ext cx="914400" cy="4000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dirty="0">
                <a:solidFill>
                  <a:schemeClr val="accent2"/>
                </a:solidFill>
              </a:rPr>
              <a:t>X =1</a:t>
            </a:r>
          </a:p>
        </p:txBody>
      </p:sp>
      <p:sp>
        <p:nvSpPr>
          <p:cNvPr id="33" name="TextBox 32"/>
          <p:cNvSpPr txBox="1">
            <a:spLocks noChangeArrowheads="1"/>
          </p:cNvSpPr>
          <p:nvPr/>
        </p:nvSpPr>
        <p:spPr bwMode="auto">
          <a:xfrm>
            <a:off x="5554133" y="3412066"/>
            <a:ext cx="838200" cy="40011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dirty="0">
                <a:solidFill>
                  <a:schemeClr val="accent2"/>
                </a:solidFill>
              </a:rPr>
              <a:t>X = 1</a:t>
            </a:r>
          </a:p>
        </p:txBody>
      </p:sp>
      <p:sp>
        <p:nvSpPr>
          <p:cNvPr id="34" name="TextBox 33">
            <a:extLst>
              <a:ext uri="{FF2B5EF4-FFF2-40B4-BE49-F238E27FC236}">
                <a16:creationId xmlns:a16="http://schemas.microsoft.com/office/drawing/2014/main" id="{D7734257-C11F-48E4-83A1-20790F9FE589}"/>
              </a:ext>
            </a:extLst>
          </p:cNvPr>
          <p:cNvSpPr txBox="1"/>
          <p:nvPr/>
        </p:nvSpPr>
        <p:spPr>
          <a:xfrm>
            <a:off x="7086600" y="3676650"/>
            <a:ext cx="1828800" cy="830997"/>
          </a:xfrm>
          <a:prstGeom prst="rect">
            <a:avLst/>
          </a:prstGeom>
          <a:noFill/>
        </p:spPr>
        <p:txBody>
          <a:bodyPr wrap="square" rtlCol="0">
            <a:spAutoFit/>
          </a:bodyPr>
          <a:lstStyle/>
          <a:p>
            <a:r>
              <a:rPr lang="en-US" dirty="0"/>
              <a:t>skip this part (5 slides)</a:t>
            </a:r>
          </a:p>
        </p:txBody>
      </p:sp>
    </p:spTree>
    <p:extLst>
      <p:ext uri="{BB962C8B-B14F-4D97-AF65-F5344CB8AC3E}">
        <p14:creationId xmlns:p14="http://schemas.microsoft.com/office/powerpoint/2010/main" val="55835667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fade">
                                      <p:cBhvr>
                                        <p:cTn id="10" dur="500"/>
                                        <p:tgtEl>
                                          <p:spTgt spid="33"/>
                                        </p:tgtEl>
                                      </p:cBhvr>
                                    </p:animEffect>
                                  </p:childTnLst>
                                </p:cTn>
                              </p:par>
                              <p:par>
                                <p:cTn id="11" presetID="10" presetClass="exit" presetSubtype="0" fill="hold" grpId="0" nodeType="withEffect">
                                  <p:stCondLst>
                                    <p:cond delay="0"/>
                                  </p:stCondLst>
                                  <p:childTnLst>
                                    <p:animEffect transition="out" filter="fade">
                                      <p:cBhvr>
                                        <p:cTn id="12" dur="500"/>
                                        <p:tgtEl>
                                          <p:spTgt spid="27"/>
                                        </p:tgtEl>
                                      </p:cBhvr>
                                    </p:animEffect>
                                    <p:set>
                                      <p:cBhvr>
                                        <p:cTn id="13" dur="1" fill="hold">
                                          <p:stCondLst>
                                            <p:cond delay="499"/>
                                          </p:stCondLst>
                                        </p:cTn>
                                        <p:tgtEl>
                                          <p:spTgt spid="27"/>
                                        </p:tgtEl>
                                        <p:attrNameLst>
                                          <p:attrName>style.visibility</p:attrName>
                                        </p:attrNameLst>
                                      </p:cBhvr>
                                      <p:to>
                                        <p:strVal val="hidden"/>
                                      </p:to>
                                    </p:set>
                                  </p:childTnLst>
                                </p:cTn>
                              </p:par>
                              <p:par>
                                <p:cTn id="14" presetID="10" presetClass="exit" presetSubtype="0" fill="hold" grpId="0" nodeType="withEffect">
                                  <p:stCondLst>
                                    <p:cond delay="0"/>
                                  </p:stCondLst>
                                  <p:childTnLst>
                                    <p:animEffect transition="out" filter="fade">
                                      <p:cBhvr>
                                        <p:cTn id="15" dur="500"/>
                                        <p:tgtEl>
                                          <p:spTgt spid="31"/>
                                        </p:tgtEl>
                                      </p:cBhvr>
                                    </p:animEffect>
                                    <p:set>
                                      <p:cBhvr>
                                        <p:cTn id="16" dur="1" fill="hold">
                                          <p:stCondLst>
                                            <p:cond delay="499"/>
                                          </p:stCondLst>
                                        </p:cTn>
                                        <p:tgtEl>
                                          <p:spTgt spid="3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27" grpId="0" animBg="1"/>
      <p:bldP spid="32" grpId="0" animBg="1"/>
      <p:bldP spid="3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r>
              <a:rPr lang="en-US" altLang="en-US"/>
              <a:t>Snoopy, power and scaling</a:t>
            </a:r>
          </a:p>
        </p:txBody>
      </p:sp>
      <p:sp>
        <p:nvSpPr>
          <p:cNvPr id="59395" name="Content Placeholder 2"/>
          <p:cNvSpPr>
            <a:spLocks noGrp="1"/>
          </p:cNvSpPr>
          <p:nvPr>
            <p:ph idx="1"/>
          </p:nvPr>
        </p:nvSpPr>
        <p:spPr/>
        <p:txBody>
          <a:bodyPr/>
          <a:lstStyle/>
          <a:p>
            <a:r>
              <a:rPr lang="en-US" altLang="en-US" dirty="0"/>
              <a:t>Snoopy requires sending lots of messages to every P in the system. But there are lots of Ps, and they are far apart</a:t>
            </a:r>
          </a:p>
          <a:p>
            <a:pPr lvl="1">
              <a:spcBef>
                <a:spcPts val="0"/>
              </a:spcBef>
            </a:pPr>
            <a:r>
              <a:rPr lang="en-US" altLang="en-US" dirty="0"/>
              <a:t>we must send lots of data on lots of long wires.</a:t>
            </a:r>
          </a:p>
          <a:p>
            <a:pPr lvl="1">
              <a:spcBef>
                <a:spcPts val="0"/>
              </a:spcBef>
            </a:pPr>
            <a:r>
              <a:rPr lang="en-US" altLang="en-US" dirty="0"/>
              <a:t>slow and power hungry.</a:t>
            </a:r>
          </a:p>
          <a:p>
            <a:r>
              <a:rPr lang="en-US" altLang="en-US" dirty="0"/>
              <a:t>Big busses are thus not a realistic form of interconnect nowadays. Let’s look at one alternative.</a:t>
            </a:r>
          </a:p>
        </p:txBody>
      </p:sp>
      <p:sp>
        <p:nvSpPr>
          <p:cNvPr id="5939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Tree>
    <p:extLst>
      <p:ext uri="{BB962C8B-B14F-4D97-AF65-F5344CB8AC3E}">
        <p14:creationId xmlns:p14="http://schemas.microsoft.com/office/powerpoint/2010/main" val="58914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9395">
                                            <p:txEl>
                                              <p:pRg st="3" end="3"/>
                                            </p:txEl>
                                          </p:spTgt>
                                        </p:tgtEl>
                                        <p:attrNameLst>
                                          <p:attrName>style.visibility</p:attrName>
                                        </p:attrNameLst>
                                      </p:cBhvr>
                                      <p:to>
                                        <p:strVal val="visible"/>
                                      </p:to>
                                    </p:set>
                                    <p:animEffect transition="in" filter="fade">
                                      <p:cBhvr>
                                        <p:cTn id="7" dur="500"/>
                                        <p:tgtEl>
                                          <p:spTgt spid="593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r>
              <a:rPr lang="en-US" altLang="en-US"/>
              <a:t>Ring cache</a:t>
            </a:r>
          </a:p>
        </p:txBody>
      </p:sp>
      <p:sp>
        <p:nvSpPr>
          <p:cNvPr id="60419" name="Content Placeholder 2"/>
          <p:cNvSpPr>
            <a:spLocks noGrp="1"/>
          </p:cNvSpPr>
          <p:nvPr>
            <p:ph idx="1"/>
          </p:nvPr>
        </p:nvSpPr>
        <p:spPr>
          <a:xfrm>
            <a:off x="668867" y="1219200"/>
            <a:ext cx="7772400" cy="1143000"/>
          </a:xfrm>
        </p:spPr>
        <p:txBody>
          <a:bodyPr/>
          <a:lstStyle/>
          <a:p>
            <a:r>
              <a:rPr lang="en-US" altLang="en-US" dirty="0"/>
              <a:t>A type of shared-memory microprocessor (used on numerous Intel Xeon &amp; IBM Power servers)</a:t>
            </a:r>
          </a:p>
        </p:txBody>
      </p:sp>
      <p:sp>
        <p:nvSpPr>
          <p:cNvPr id="60420" name="Footer Placeholder 3"/>
          <p:cNvSpPr>
            <a:spLocks noGrp="1"/>
          </p:cNvSpPr>
          <p:nvPr>
            <p:ph type="ftr" sz="quarter" idx="11"/>
          </p:nvPr>
        </p:nvSpPr>
        <p:spPr>
          <a:xfrm>
            <a:off x="3308350" y="6248400"/>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
        <p:nvSpPr>
          <p:cNvPr id="60421" name="Rectangle 9"/>
          <p:cNvSpPr>
            <a:spLocks noChangeArrowheads="1"/>
          </p:cNvSpPr>
          <p:nvPr/>
        </p:nvSpPr>
        <p:spPr bwMode="auto">
          <a:xfrm>
            <a:off x="1524000" y="2590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0</a:t>
            </a:r>
            <a:endParaRPr lang="en-US" altLang="en-US">
              <a:solidFill>
                <a:srgbClr val="000000"/>
              </a:solidFill>
            </a:endParaRPr>
          </a:p>
        </p:txBody>
      </p:sp>
      <p:sp>
        <p:nvSpPr>
          <p:cNvPr id="60422" name="Rectangle 10"/>
          <p:cNvSpPr>
            <a:spLocks noChangeArrowheads="1"/>
          </p:cNvSpPr>
          <p:nvPr/>
        </p:nvSpPr>
        <p:spPr bwMode="auto">
          <a:xfrm>
            <a:off x="2819400" y="2590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sp>
        <p:nvSpPr>
          <p:cNvPr id="60423" name="Rectangle 11"/>
          <p:cNvSpPr>
            <a:spLocks noChangeArrowheads="1"/>
          </p:cNvSpPr>
          <p:nvPr/>
        </p:nvSpPr>
        <p:spPr bwMode="auto">
          <a:xfrm>
            <a:off x="4144963" y="2590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2</a:t>
            </a:r>
            <a:endParaRPr lang="en-US" altLang="en-US">
              <a:solidFill>
                <a:srgbClr val="000000"/>
              </a:solidFill>
            </a:endParaRPr>
          </a:p>
        </p:txBody>
      </p:sp>
      <p:sp>
        <p:nvSpPr>
          <p:cNvPr id="60424" name="Rectangle 12"/>
          <p:cNvSpPr>
            <a:spLocks noChangeArrowheads="1"/>
          </p:cNvSpPr>
          <p:nvPr/>
        </p:nvSpPr>
        <p:spPr bwMode="auto">
          <a:xfrm>
            <a:off x="5486400" y="2590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3</a:t>
            </a:r>
            <a:endParaRPr lang="en-US" altLang="en-US">
              <a:solidFill>
                <a:srgbClr val="000000"/>
              </a:solidFill>
            </a:endParaRPr>
          </a:p>
        </p:txBody>
      </p:sp>
      <p:sp>
        <p:nvSpPr>
          <p:cNvPr id="60425" name="Rectangle 13"/>
          <p:cNvSpPr>
            <a:spLocks noChangeArrowheads="1"/>
          </p:cNvSpPr>
          <p:nvPr/>
        </p:nvSpPr>
        <p:spPr bwMode="auto">
          <a:xfrm>
            <a:off x="1524000" y="35052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0</a:t>
            </a:r>
          </a:p>
        </p:txBody>
      </p:sp>
      <p:sp>
        <p:nvSpPr>
          <p:cNvPr id="60426" name="Rectangle 13"/>
          <p:cNvSpPr>
            <a:spLocks noChangeArrowheads="1"/>
          </p:cNvSpPr>
          <p:nvPr/>
        </p:nvSpPr>
        <p:spPr bwMode="auto">
          <a:xfrm>
            <a:off x="2819400" y="35052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1</a:t>
            </a:r>
          </a:p>
        </p:txBody>
      </p:sp>
      <p:sp>
        <p:nvSpPr>
          <p:cNvPr id="60427" name="Rectangle 13"/>
          <p:cNvSpPr>
            <a:spLocks noChangeArrowheads="1"/>
          </p:cNvSpPr>
          <p:nvPr/>
        </p:nvSpPr>
        <p:spPr bwMode="auto">
          <a:xfrm>
            <a:off x="4144963" y="35052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2</a:t>
            </a:r>
          </a:p>
        </p:txBody>
      </p:sp>
      <p:sp>
        <p:nvSpPr>
          <p:cNvPr id="60428" name="Rectangle 13"/>
          <p:cNvSpPr>
            <a:spLocks noChangeArrowheads="1"/>
          </p:cNvSpPr>
          <p:nvPr/>
        </p:nvSpPr>
        <p:spPr bwMode="auto">
          <a:xfrm>
            <a:off x="5486400" y="35052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3</a:t>
            </a:r>
          </a:p>
        </p:txBody>
      </p:sp>
      <p:sp>
        <p:nvSpPr>
          <p:cNvPr id="60429" name="Rectangle 9"/>
          <p:cNvSpPr>
            <a:spLocks noChangeArrowheads="1"/>
          </p:cNvSpPr>
          <p:nvPr/>
        </p:nvSpPr>
        <p:spPr bwMode="auto">
          <a:xfrm>
            <a:off x="1524000" y="5257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4</a:t>
            </a:r>
            <a:endParaRPr lang="en-US" altLang="en-US">
              <a:solidFill>
                <a:srgbClr val="000000"/>
              </a:solidFill>
            </a:endParaRPr>
          </a:p>
        </p:txBody>
      </p:sp>
      <p:sp>
        <p:nvSpPr>
          <p:cNvPr id="60430" name="Rectangle 10"/>
          <p:cNvSpPr>
            <a:spLocks noChangeArrowheads="1"/>
          </p:cNvSpPr>
          <p:nvPr/>
        </p:nvSpPr>
        <p:spPr bwMode="auto">
          <a:xfrm>
            <a:off x="2819400" y="5257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5</a:t>
            </a:r>
            <a:endParaRPr lang="en-US" altLang="en-US">
              <a:solidFill>
                <a:srgbClr val="000000"/>
              </a:solidFill>
            </a:endParaRPr>
          </a:p>
        </p:txBody>
      </p:sp>
      <p:sp>
        <p:nvSpPr>
          <p:cNvPr id="60431" name="Rectangle 11"/>
          <p:cNvSpPr>
            <a:spLocks noChangeArrowheads="1"/>
          </p:cNvSpPr>
          <p:nvPr/>
        </p:nvSpPr>
        <p:spPr bwMode="auto">
          <a:xfrm>
            <a:off x="4144963" y="5257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6</a:t>
            </a:r>
            <a:endParaRPr lang="en-US" altLang="en-US">
              <a:solidFill>
                <a:srgbClr val="000000"/>
              </a:solidFill>
            </a:endParaRPr>
          </a:p>
        </p:txBody>
      </p:sp>
      <p:sp>
        <p:nvSpPr>
          <p:cNvPr id="60432" name="Rectangle 12"/>
          <p:cNvSpPr>
            <a:spLocks noChangeArrowheads="1"/>
          </p:cNvSpPr>
          <p:nvPr/>
        </p:nvSpPr>
        <p:spPr bwMode="auto">
          <a:xfrm>
            <a:off x="5486400" y="5257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7</a:t>
            </a:r>
            <a:endParaRPr lang="en-US" altLang="en-US">
              <a:solidFill>
                <a:srgbClr val="000000"/>
              </a:solidFill>
            </a:endParaRPr>
          </a:p>
        </p:txBody>
      </p:sp>
      <p:sp>
        <p:nvSpPr>
          <p:cNvPr id="60433" name="Rectangle 13"/>
          <p:cNvSpPr>
            <a:spLocks noChangeArrowheads="1"/>
          </p:cNvSpPr>
          <p:nvPr/>
        </p:nvSpPr>
        <p:spPr bwMode="auto">
          <a:xfrm>
            <a:off x="1524000" y="4343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7</a:t>
            </a:r>
          </a:p>
        </p:txBody>
      </p:sp>
      <p:sp>
        <p:nvSpPr>
          <p:cNvPr id="60434" name="Rectangle 13"/>
          <p:cNvSpPr>
            <a:spLocks noChangeArrowheads="1"/>
          </p:cNvSpPr>
          <p:nvPr/>
        </p:nvSpPr>
        <p:spPr bwMode="auto">
          <a:xfrm>
            <a:off x="2819400" y="4343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6</a:t>
            </a:r>
          </a:p>
        </p:txBody>
      </p:sp>
      <p:sp>
        <p:nvSpPr>
          <p:cNvPr id="60435" name="Rectangle 13"/>
          <p:cNvSpPr>
            <a:spLocks noChangeArrowheads="1"/>
          </p:cNvSpPr>
          <p:nvPr/>
        </p:nvSpPr>
        <p:spPr bwMode="auto">
          <a:xfrm>
            <a:off x="4144963" y="4343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5</a:t>
            </a:r>
          </a:p>
        </p:txBody>
      </p:sp>
      <p:sp>
        <p:nvSpPr>
          <p:cNvPr id="60436" name="Rectangle 13"/>
          <p:cNvSpPr>
            <a:spLocks noChangeArrowheads="1"/>
          </p:cNvSpPr>
          <p:nvPr/>
        </p:nvSpPr>
        <p:spPr bwMode="auto">
          <a:xfrm>
            <a:off x="5486400" y="4343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4</a:t>
            </a:r>
          </a:p>
        </p:txBody>
      </p:sp>
      <p:sp>
        <p:nvSpPr>
          <p:cNvPr id="60437" name="Rectangle 14"/>
          <p:cNvSpPr>
            <a:spLocks noChangeArrowheads="1"/>
          </p:cNvSpPr>
          <p:nvPr/>
        </p:nvSpPr>
        <p:spPr bwMode="auto">
          <a:xfrm>
            <a:off x="6934200" y="3505200"/>
            <a:ext cx="762000" cy="685800"/>
          </a:xfrm>
          <a:prstGeom prst="rect">
            <a:avLst/>
          </a:prstGeom>
          <a:solidFill>
            <a:srgbClr val="D5D5D5"/>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MC</a:t>
            </a:r>
            <a:r>
              <a:rPr lang="en-US" altLang="en-US" baseline="-25000">
                <a:solidFill>
                  <a:srgbClr val="000000"/>
                </a:solidFill>
              </a:rPr>
              <a:t>0</a:t>
            </a:r>
            <a:endParaRPr lang="en-US" altLang="en-US">
              <a:solidFill>
                <a:srgbClr val="000000"/>
              </a:solidFill>
            </a:endParaRPr>
          </a:p>
        </p:txBody>
      </p:sp>
      <p:sp>
        <p:nvSpPr>
          <p:cNvPr id="60438" name="Rectangle 14"/>
          <p:cNvSpPr>
            <a:spLocks noChangeArrowheads="1"/>
          </p:cNvSpPr>
          <p:nvPr/>
        </p:nvSpPr>
        <p:spPr bwMode="auto">
          <a:xfrm>
            <a:off x="6934200" y="4343400"/>
            <a:ext cx="762000" cy="685800"/>
          </a:xfrm>
          <a:prstGeom prst="rect">
            <a:avLst/>
          </a:prstGeom>
          <a:solidFill>
            <a:srgbClr val="D5D5D5"/>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MC</a:t>
            </a:r>
            <a:r>
              <a:rPr lang="en-US" altLang="en-US" baseline="-25000">
                <a:solidFill>
                  <a:srgbClr val="000000"/>
                </a:solidFill>
              </a:rPr>
              <a:t>1</a:t>
            </a:r>
            <a:endParaRPr lang="en-US" altLang="en-US">
              <a:solidFill>
                <a:srgbClr val="000000"/>
              </a:solidFill>
            </a:endParaRPr>
          </a:p>
        </p:txBody>
      </p:sp>
      <p:sp>
        <p:nvSpPr>
          <p:cNvPr id="23" name="Rectangle 22"/>
          <p:cNvSpPr/>
          <p:nvPr/>
        </p:nvSpPr>
        <p:spPr>
          <a:xfrm>
            <a:off x="1143000" y="3962400"/>
            <a:ext cx="7010400" cy="6096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Rectangle 23"/>
          <p:cNvSpPr/>
          <p:nvPr/>
        </p:nvSpPr>
        <p:spPr>
          <a:xfrm>
            <a:off x="914400" y="3810000"/>
            <a:ext cx="7391400" cy="9906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6" name="Straight Arrow Connector 25"/>
          <p:cNvCxnSpPr/>
          <p:nvPr/>
        </p:nvCxnSpPr>
        <p:spPr>
          <a:xfrm flipV="1">
            <a:off x="914400" y="41910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7" name="Straight Arrow Connector 26"/>
          <p:cNvCxnSpPr/>
          <p:nvPr/>
        </p:nvCxnSpPr>
        <p:spPr>
          <a:xfrm flipV="1">
            <a:off x="8153400" y="41148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8" name="Straight Arrow Connector 27"/>
          <p:cNvCxnSpPr/>
          <p:nvPr/>
        </p:nvCxnSpPr>
        <p:spPr>
          <a:xfrm>
            <a:off x="1143000" y="41148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9" name="Straight Arrow Connector 28"/>
          <p:cNvCxnSpPr/>
          <p:nvPr/>
        </p:nvCxnSpPr>
        <p:spPr>
          <a:xfrm>
            <a:off x="8305800" y="41148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31" name="Straight Arrow Connector 30"/>
          <p:cNvCxnSpPr>
            <a:stCxn id="60421" idx="2"/>
            <a:endCxn id="60425" idx="0"/>
          </p:cNvCxnSpPr>
          <p:nvPr/>
        </p:nvCxnSpPr>
        <p:spPr>
          <a:xfrm>
            <a:off x="1905000" y="32766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2" name="Straight Arrow Connector 31"/>
          <p:cNvCxnSpPr/>
          <p:nvPr/>
        </p:nvCxnSpPr>
        <p:spPr>
          <a:xfrm>
            <a:off x="3200400" y="32766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p:nvPr/>
        </p:nvCxnSpPr>
        <p:spPr>
          <a:xfrm>
            <a:off x="4495800" y="32766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p:cNvCxnSpPr/>
          <p:nvPr/>
        </p:nvCxnSpPr>
        <p:spPr>
          <a:xfrm>
            <a:off x="5867400" y="32766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p:cNvCxnSpPr/>
          <p:nvPr/>
        </p:nvCxnSpPr>
        <p:spPr>
          <a:xfrm>
            <a:off x="1905000" y="50292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p:cNvCxnSpPr/>
          <p:nvPr/>
        </p:nvCxnSpPr>
        <p:spPr>
          <a:xfrm>
            <a:off x="3200400" y="50292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8" name="Straight Arrow Connector 37"/>
          <p:cNvCxnSpPr/>
          <p:nvPr/>
        </p:nvCxnSpPr>
        <p:spPr>
          <a:xfrm>
            <a:off x="4495800" y="50292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9" name="Straight Arrow Connector 38"/>
          <p:cNvCxnSpPr/>
          <p:nvPr/>
        </p:nvCxnSpPr>
        <p:spPr>
          <a:xfrm>
            <a:off x="5867400" y="50292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224474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Average latency</a:t>
            </a:r>
          </a:p>
        </p:txBody>
      </p:sp>
      <p:sp>
        <p:nvSpPr>
          <p:cNvPr id="3" name="Content Placeholder 2"/>
          <p:cNvSpPr>
            <a:spLocks noGrp="1"/>
          </p:cNvSpPr>
          <p:nvPr>
            <p:ph idx="1"/>
          </p:nvPr>
        </p:nvSpPr>
        <p:spPr>
          <a:xfrm>
            <a:off x="685800" y="1143000"/>
            <a:ext cx="7772400" cy="4419600"/>
          </a:xfrm>
        </p:spPr>
        <p:txBody>
          <a:bodyPr/>
          <a:lstStyle/>
          <a:p>
            <a:r>
              <a:rPr lang="en-US" altLang="en-US" dirty="0"/>
              <a:t>Lots of the threads communicating via shared memory means you need fast communication</a:t>
            </a:r>
          </a:p>
          <a:p>
            <a:r>
              <a:rPr lang="en-US" dirty="0"/>
              <a:t>Considering only the clockwise ring, and disregarding the Ps, what is the average latency from L2</a:t>
            </a:r>
            <a:r>
              <a:rPr lang="en-US" baseline="-25000" dirty="0"/>
              <a:t>2</a:t>
            </a:r>
            <a:r>
              <a:rPr lang="en-US" dirty="0"/>
              <a:t> to another L2?</a:t>
            </a:r>
          </a:p>
          <a:p>
            <a:pPr lvl="1">
              <a:spcBef>
                <a:spcPts val="0"/>
              </a:spcBef>
            </a:pPr>
            <a:r>
              <a:rPr lang="en-US" dirty="0"/>
              <a:t>Equally likely to go to L2</a:t>
            </a:r>
            <a:r>
              <a:rPr lang="en-US" baseline="-25000" dirty="0"/>
              <a:t>3</a:t>
            </a:r>
            <a:r>
              <a:rPr lang="en-US" dirty="0"/>
              <a:t> (1 cycle) L2</a:t>
            </a:r>
            <a:r>
              <a:rPr lang="en-US" baseline="-25000" dirty="0"/>
              <a:t>4</a:t>
            </a:r>
            <a:r>
              <a:rPr lang="en-US" dirty="0"/>
              <a:t> (4 cycles), L2</a:t>
            </a:r>
            <a:r>
              <a:rPr lang="en-US" baseline="-25000" dirty="0"/>
              <a:t>5</a:t>
            </a:r>
            <a:r>
              <a:rPr lang="en-US" dirty="0"/>
              <a:t> (5 cycles), L2</a:t>
            </a:r>
            <a:r>
              <a:rPr lang="en-US" baseline="-25000" dirty="0"/>
              <a:t>6</a:t>
            </a:r>
            <a:r>
              <a:rPr lang="en-US" dirty="0"/>
              <a:t> (6 cycles), L2</a:t>
            </a:r>
            <a:r>
              <a:rPr lang="en-US" baseline="-25000" dirty="0"/>
              <a:t>7</a:t>
            </a:r>
            <a:r>
              <a:rPr lang="en-US" dirty="0"/>
              <a:t> (7 cycles), L2</a:t>
            </a:r>
            <a:r>
              <a:rPr lang="en-US" baseline="-25000" dirty="0"/>
              <a:t>0</a:t>
            </a:r>
            <a:r>
              <a:rPr lang="en-US" dirty="0"/>
              <a:t> (8 cycles), L2</a:t>
            </a:r>
            <a:r>
              <a:rPr lang="en-US" baseline="-25000" dirty="0"/>
              <a:t>1</a:t>
            </a:r>
            <a:r>
              <a:rPr lang="en-US" dirty="0"/>
              <a:t> (9 cycles).</a:t>
            </a:r>
          </a:p>
          <a:p>
            <a:pPr lvl="1">
              <a:spcBef>
                <a:spcPts val="0"/>
              </a:spcBef>
            </a:pPr>
            <a:r>
              <a:rPr lang="en-US" dirty="0"/>
              <a:t>Average latency = 1/7 * (1+4+5+6+7+8+9) = 5.7 cycles.</a:t>
            </a:r>
          </a:p>
          <a:p>
            <a:r>
              <a:rPr lang="en-US" dirty="0"/>
              <a:t>Potential quiz question: what if we can choose from both rings?</a:t>
            </a:r>
          </a:p>
          <a:p>
            <a:endParaRPr lang="en-US" dirty="0"/>
          </a:p>
        </p:txBody>
      </p:sp>
      <p:sp>
        <p:nvSpPr>
          <p:cNvPr id="4" name="Footer Placeholder 3"/>
          <p:cNvSpPr>
            <a:spLocks noGrp="1"/>
          </p:cNvSpPr>
          <p:nvPr>
            <p:ph type="ftr" sz="quarter" idx="11"/>
          </p:nvPr>
        </p:nvSpPr>
        <p:spPr/>
        <p:txBody>
          <a:bodyPr/>
          <a:lstStyle/>
          <a:p>
            <a:pPr>
              <a:defRPr/>
            </a:pPr>
            <a:r>
              <a:rPr lang="en-US"/>
              <a:t>EE194/Comp140 Mark Hempstead</a:t>
            </a:r>
          </a:p>
        </p:txBody>
      </p:sp>
    </p:spTree>
    <p:extLst>
      <p:ext uri="{BB962C8B-B14F-4D97-AF65-F5344CB8AC3E}">
        <p14:creationId xmlns:p14="http://schemas.microsoft.com/office/powerpoint/2010/main" val="919146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r>
              <a:rPr lang="en-US" altLang="en-US"/>
              <a:t>Ring cache</a:t>
            </a:r>
          </a:p>
        </p:txBody>
      </p:sp>
      <p:sp>
        <p:nvSpPr>
          <p:cNvPr id="62467" name="Content Placeholder 2"/>
          <p:cNvSpPr>
            <a:spLocks noGrp="1"/>
          </p:cNvSpPr>
          <p:nvPr>
            <p:ph idx="1"/>
          </p:nvPr>
        </p:nvSpPr>
        <p:spPr>
          <a:xfrm>
            <a:off x="533400" y="1524000"/>
            <a:ext cx="7772400" cy="1143000"/>
          </a:xfrm>
        </p:spPr>
        <p:txBody>
          <a:bodyPr/>
          <a:lstStyle/>
          <a:p>
            <a:r>
              <a:rPr lang="en-US" altLang="en-US"/>
              <a:t>There is just one L2 cache; it is physically divided into slices. Each L2 slice statically owns its piece of physical memory.</a:t>
            </a:r>
          </a:p>
        </p:txBody>
      </p:sp>
      <p:sp>
        <p:nvSpPr>
          <p:cNvPr id="62468" name="Footer Placeholder 3"/>
          <p:cNvSpPr>
            <a:spLocks noGrp="1"/>
          </p:cNvSpPr>
          <p:nvPr>
            <p:ph type="ftr" sz="quarter" idx="11"/>
          </p:nvPr>
        </p:nvSpPr>
        <p:spPr>
          <a:xfrm>
            <a:off x="3308350" y="6248400"/>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
        <p:nvSpPr>
          <p:cNvPr id="62469" name="Rectangle 9"/>
          <p:cNvSpPr>
            <a:spLocks noChangeArrowheads="1"/>
          </p:cNvSpPr>
          <p:nvPr/>
        </p:nvSpPr>
        <p:spPr bwMode="auto">
          <a:xfrm>
            <a:off x="1524000" y="28956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0</a:t>
            </a:r>
            <a:endParaRPr lang="en-US" altLang="en-US">
              <a:solidFill>
                <a:srgbClr val="000000"/>
              </a:solidFill>
            </a:endParaRPr>
          </a:p>
        </p:txBody>
      </p:sp>
      <p:sp>
        <p:nvSpPr>
          <p:cNvPr id="62470" name="Rectangle 10"/>
          <p:cNvSpPr>
            <a:spLocks noChangeArrowheads="1"/>
          </p:cNvSpPr>
          <p:nvPr/>
        </p:nvSpPr>
        <p:spPr bwMode="auto">
          <a:xfrm>
            <a:off x="2819400" y="28956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sp>
        <p:nvSpPr>
          <p:cNvPr id="62471" name="Rectangle 11"/>
          <p:cNvSpPr>
            <a:spLocks noChangeArrowheads="1"/>
          </p:cNvSpPr>
          <p:nvPr/>
        </p:nvSpPr>
        <p:spPr bwMode="auto">
          <a:xfrm>
            <a:off x="4144963" y="28956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2</a:t>
            </a:r>
            <a:endParaRPr lang="en-US" altLang="en-US">
              <a:solidFill>
                <a:srgbClr val="000000"/>
              </a:solidFill>
            </a:endParaRPr>
          </a:p>
        </p:txBody>
      </p:sp>
      <p:sp>
        <p:nvSpPr>
          <p:cNvPr id="62472" name="Rectangle 12"/>
          <p:cNvSpPr>
            <a:spLocks noChangeArrowheads="1"/>
          </p:cNvSpPr>
          <p:nvPr/>
        </p:nvSpPr>
        <p:spPr bwMode="auto">
          <a:xfrm>
            <a:off x="5486400" y="28956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3</a:t>
            </a:r>
            <a:endParaRPr lang="en-US" altLang="en-US">
              <a:solidFill>
                <a:srgbClr val="000000"/>
              </a:solidFill>
            </a:endParaRPr>
          </a:p>
        </p:txBody>
      </p:sp>
      <p:sp>
        <p:nvSpPr>
          <p:cNvPr id="62473" name="Rectangle 13"/>
          <p:cNvSpPr>
            <a:spLocks noChangeArrowheads="1"/>
          </p:cNvSpPr>
          <p:nvPr/>
        </p:nvSpPr>
        <p:spPr bwMode="auto">
          <a:xfrm>
            <a:off x="1524000" y="38100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0</a:t>
            </a:r>
          </a:p>
        </p:txBody>
      </p:sp>
      <p:sp>
        <p:nvSpPr>
          <p:cNvPr id="62474" name="Rectangle 13"/>
          <p:cNvSpPr>
            <a:spLocks noChangeArrowheads="1"/>
          </p:cNvSpPr>
          <p:nvPr/>
        </p:nvSpPr>
        <p:spPr bwMode="auto">
          <a:xfrm>
            <a:off x="2819400" y="38100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1</a:t>
            </a:r>
          </a:p>
        </p:txBody>
      </p:sp>
      <p:sp>
        <p:nvSpPr>
          <p:cNvPr id="62475" name="Rectangle 13"/>
          <p:cNvSpPr>
            <a:spLocks noChangeArrowheads="1"/>
          </p:cNvSpPr>
          <p:nvPr/>
        </p:nvSpPr>
        <p:spPr bwMode="auto">
          <a:xfrm>
            <a:off x="4144963" y="38100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2</a:t>
            </a:r>
          </a:p>
        </p:txBody>
      </p:sp>
      <p:sp>
        <p:nvSpPr>
          <p:cNvPr id="62476" name="Rectangle 13"/>
          <p:cNvSpPr>
            <a:spLocks noChangeArrowheads="1"/>
          </p:cNvSpPr>
          <p:nvPr/>
        </p:nvSpPr>
        <p:spPr bwMode="auto">
          <a:xfrm>
            <a:off x="5486400" y="38100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3</a:t>
            </a:r>
          </a:p>
        </p:txBody>
      </p:sp>
      <p:sp>
        <p:nvSpPr>
          <p:cNvPr id="62477" name="Rectangle 9"/>
          <p:cNvSpPr>
            <a:spLocks noChangeArrowheads="1"/>
          </p:cNvSpPr>
          <p:nvPr/>
        </p:nvSpPr>
        <p:spPr bwMode="auto">
          <a:xfrm>
            <a:off x="1524000" y="55626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4</a:t>
            </a:r>
            <a:endParaRPr lang="en-US" altLang="en-US">
              <a:solidFill>
                <a:srgbClr val="000000"/>
              </a:solidFill>
            </a:endParaRPr>
          </a:p>
        </p:txBody>
      </p:sp>
      <p:sp>
        <p:nvSpPr>
          <p:cNvPr id="62478" name="Rectangle 10"/>
          <p:cNvSpPr>
            <a:spLocks noChangeArrowheads="1"/>
          </p:cNvSpPr>
          <p:nvPr/>
        </p:nvSpPr>
        <p:spPr bwMode="auto">
          <a:xfrm>
            <a:off x="2819400" y="55626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5</a:t>
            </a:r>
            <a:endParaRPr lang="en-US" altLang="en-US">
              <a:solidFill>
                <a:srgbClr val="000000"/>
              </a:solidFill>
            </a:endParaRPr>
          </a:p>
        </p:txBody>
      </p:sp>
      <p:sp>
        <p:nvSpPr>
          <p:cNvPr id="62479" name="Rectangle 11"/>
          <p:cNvSpPr>
            <a:spLocks noChangeArrowheads="1"/>
          </p:cNvSpPr>
          <p:nvPr/>
        </p:nvSpPr>
        <p:spPr bwMode="auto">
          <a:xfrm>
            <a:off x="4144963" y="55626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6</a:t>
            </a:r>
            <a:endParaRPr lang="en-US" altLang="en-US">
              <a:solidFill>
                <a:srgbClr val="000000"/>
              </a:solidFill>
            </a:endParaRPr>
          </a:p>
        </p:txBody>
      </p:sp>
      <p:sp>
        <p:nvSpPr>
          <p:cNvPr id="62480" name="Rectangle 12"/>
          <p:cNvSpPr>
            <a:spLocks noChangeArrowheads="1"/>
          </p:cNvSpPr>
          <p:nvPr/>
        </p:nvSpPr>
        <p:spPr bwMode="auto">
          <a:xfrm>
            <a:off x="5486400" y="55626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7</a:t>
            </a:r>
            <a:endParaRPr lang="en-US" altLang="en-US">
              <a:solidFill>
                <a:srgbClr val="000000"/>
              </a:solidFill>
            </a:endParaRPr>
          </a:p>
        </p:txBody>
      </p:sp>
      <p:sp>
        <p:nvSpPr>
          <p:cNvPr id="62481" name="Rectangle 13"/>
          <p:cNvSpPr>
            <a:spLocks noChangeArrowheads="1"/>
          </p:cNvSpPr>
          <p:nvPr/>
        </p:nvSpPr>
        <p:spPr bwMode="auto">
          <a:xfrm>
            <a:off x="1524000" y="46482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7</a:t>
            </a:r>
          </a:p>
        </p:txBody>
      </p:sp>
      <p:sp>
        <p:nvSpPr>
          <p:cNvPr id="62482" name="Rectangle 13"/>
          <p:cNvSpPr>
            <a:spLocks noChangeArrowheads="1"/>
          </p:cNvSpPr>
          <p:nvPr/>
        </p:nvSpPr>
        <p:spPr bwMode="auto">
          <a:xfrm>
            <a:off x="2819400" y="46482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6</a:t>
            </a:r>
          </a:p>
        </p:txBody>
      </p:sp>
      <p:sp>
        <p:nvSpPr>
          <p:cNvPr id="62483" name="Rectangle 13"/>
          <p:cNvSpPr>
            <a:spLocks noChangeArrowheads="1"/>
          </p:cNvSpPr>
          <p:nvPr/>
        </p:nvSpPr>
        <p:spPr bwMode="auto">
          <a:xfrm>
            <a:off x="4144963" y="46482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5</a:t>
            </a:r>
          </a:p>
        </p:txBody>
      </p:sp>
      <p:sp>
        <p:nvSpPr>
          <p:cNvPr id="62484" name="Rectangle 13"/>
          <p:cNvSpPr>
            <a:spLocks noChangeArrowheads="1"/>
          </p:cNvSpPr>
          <p:nvPr/>
        </p:nvSpPr>
        <p:spPr bwMode="auto">
          <a:xfrm>
            <a:off x="5486400" y="46482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4</a:t>
            </a:r>
          </a:p>
        </p:txBody>
      </p:sp>
      <p:sp>
        <p:nvSpPr>
          <p:cNvPr id="62485" name="Rectangle 14"/>
          <p:cNvSpPr>
            <a:spLocks noChangeArrowheads="1"/>
          </p:cNvSpPr>
          <p:nvPr/>
        </p:nvSpPr>
        <p:spPr bwMode="auto">
          <a:xfrm>
            <a:off x="6934200" y="3810000"/>
            <a:ext cx="762000" cy="685800"/>
          </a:xfrm>
          <a:prstGeom prst="rect">
            <a:avLst/>
          </a:prstGeom>
          <a:solidFill>
            <a:srgbClr val="D5D5D5"/>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MC</a:t>
            </a:r>
            <a:r>
              <a:rPr lang="en-US" altLang="en-US" baseline="-25000">
                <a:solidFill>
                  <a:srgbClr val="000000"/>
                </a:solidFill>
              </a:rPr>
              <a:t>0</a:t>
            </a:r>
            <a:endParaRPr lang="en-US" altLang="en-US">
              <a:solidFill>
                <a:srgbClr val="000000"/>
              </a:solidFill>
            </a:endParaRPr>
          </a:p>
        </p:txBody>
      </p:sp>
      <p:sp>
        <p:nvSpPr>
          <p:cNvPr id="62486" name="Rectangle 14"/>
          <p:cNvSpPr>
            <a:spLocks noChangeArrowheads="1"/>
          </p:cNvSpPr>
          <p:nvPr/>
        </p:nvSpPr>
        <p:spPr bwMode="auto">
          <a:xfrm>
            <a:off x="6934200" y="4648200"/>
            <a:ext cx="762000" cy="685800"/>
          </a:xfrm>
          <a:prstGeom prst="rect">
            <a:avLst/>
          </a:prstGeom>
          <a:solidFill>
            <a:srgbClr val="D5D5D5"/>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MC</a:t>
            </a:r>
            <a:r>
              <a:rPr lang="en-US" altLang="en-US" baseline="-25000">
                <a:solidFill>
                  <a:srgbClr val="000000"/>
                </a:solidFill>
              </a:rPr>
              <a:t>1</a:t>
            </a:r>
            <a:endParaRPr lang="en-US" altLang="en-US">
              <a:solidFill>
                <a:srgbClr val="000000"/>
              </a:solidFill>
            </a:endParaRPr>
          </a:p>
        </p:txBody>
      </p:sp>
      <p:sp>
        <p:nvSpPr>
          <p:cNvPr id="23" name="Rectangle 22"/>
          <p:cNvSpPr/>
          <p:nvPr/>
        </p:nvSpPr>
        <p:spPr>
          <a:xfrm>
            <a:off x="1143000" y="4267200"/>
            <a:ext cx="7010400" cy="6096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Rectangle 23"/>
          <p:cNvSpPr/>
          <p:nvPr/>
        </p:nvSpPr>
        <p:spPr>
          <a:xfrm>
            <a:off x="914400" y="4114800"/>
            <a:ext cx="7391400" cy="9906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6" name="Straight Arrow Connector 25"/>
          <p:cNvCxnSpPr/>
          <p:nvPr/>
        </p:nvCxnSpPr>
        <p:spPr>
          <a:xfrm flipV="1">
            <a:off x="914400" y="44958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7" name="Straight Arrow Connector 26"/>
          <p:cNvCxnSpPr/>
          <p:nvPr/>
        </p:nvCxnSpPr>
        <p:spPr>
          <a:xfrm flipV="1">
            <a:off x="8153400" y="44196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8" name="Straight Arrow Connector 27"/>
          <p:cNvCxnSpPr/>
          <p:nvPr/>
        </p:nvCxnSpPr>
        <p:spPr>
          <a:xfrm>
            <a:off x="1143000" y="44196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9" name="Straight Arrow Connector 28"/>
          <p:cNvCxnSpPr/>
          <p:nvPr/>
        </p:nvCxnSpPr>
        <p:spPr>
          <a:xfrm>
            <a:off x="8305800" y="44196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31" name="Straight Arrow Connector 30"/>
          <p:cNvCxnSpPr>
            <a:stCxn id="62469" idx="2"/>
            <a:endCxn id="62473" idx="0"/>
          </p:cNvCxnSpPr>
          <p:nvPr/>
        </p:nvCxnSpPr>
        <p:spPr>
          <a:xfrm>
            <a:off x="1905000" y="35814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2" name="Straight Arrow Connector 31"/>
          <p:cNvCxnSpPr/>
          <p:nvPr/>
        </p:nvCxnSpPr>
        <p:spPr>
          <a:xfrm>
            <a:off x="3200400" y="35814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p:nvPr/>
        </p:nvCxnSpPr>
        <p:spPr>
          <a:xfrm>
            <a:off x="4495800" y="35814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p:cNvCxnSpPr/>
          <p:nvPr/>
        </p:nvCxnSpPr>
        <p:spPr>
          <a:xfrm>
            <a:off x="5867400" y="35814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p:cNvCxnSpPr/>
          <p:nvPr/>
        </p:nvCxnSpPr>
        <p:spPr>
          <a:xfrm>
            <a:off x="1905000" y="53340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p:cNvCxnSpPr/>
          <p:nvPr/>
        </p:nvCxnSpPr>
        <p:spPr>
          <a:xfrm>
            <a:off x="3200400" y="53340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8" name="Straight Arrow Connector 37"/>
          <p:cNvCxnSpPr/>
          <p:nvPr/>
        </p:nvCxnSpPr>
        <p:spPr>
          <a:xfrm>
            <a:off x="4495800" y="53340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9" name="Straight Arrow Connector 38"/>
          <p:cNvCxnSpPr/>
          <p:nvPr/>
        </p:nvCxnSpPr>
        <p:spPr>
          <a:xfrm>
            <a:off x="5867400" y="53340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723061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r>
              <a:rPr lang="en-US" altLang="en-US"/>
              <a:t>Physically distributed L2</a:t>
            </a:r>
          </a:p>
        </p:txBody>
      </p:sp>
      <p:sp>
        <p:nvSpPr>
          <p:cNvPr id="64515" name="Content Placeholder 2"/>
          <p:cNvSpPr>
            <a:spLocks noGrp="1"/>
          </p:cNvSpPr>
          <p:nvPr>
            <p:ph idx="1"/>
          </p:nvPr>
        </p:nvSpPr>
        <p:spPr/>
        <p:txBody>
          <a:bodyPr/>
          <a:lstStyle/>
          <a:p>
            <a:r>
              <a:rPr lang="en-US" altLang="en-US" dirty="0"/>
              <a:t>Again, each L2 slice </a:t>
            </a:r>
            <a:r>
              <a:rPr lang="en-US" altLang="en-US" i="1" dirty="0"/>
              <a:t>statically</a:t>
            </a:r>
            <a:r>
              <a:rPr lang="en-US" altLang="en-US" dirty="0"/>
              <a:t> owns some portion of memory.</a:t>
            </a:r>
          </a:p>
          <a:p>
            <a:pPr lvl="1"/>
            <a:r>
              <a:rPr lang="en-US" altLang="en-US" dirty="0"/>
              <a:t>E.g., L2</a:t>
            </a:r>
            <a:r>
              <a:rPr lang="en-US" altLang="en-US" baseline="-25000" dirty="0"/>
              <a:t>0</a:t>
            </a:r>
            <a:r>
              <a:rPr lang="en-US" altLang="en-US" dirty="0"/>
              <a:t> owns addresses 0-0xFFFF L2</a:t>
            </a:r>
            <a:r>
              <a:rPr lang="en-US" altLang="en-US" baseline="-25000" dirty="0"/>
              <a:t>1</a:t>
            </a:r>
            <a:r>
              <a:rPr lang="en-US" altLang="en-US" dirty="0"/>
              <a:t> owns 0x10000-0x1FFFF, L2</a:t>
            </a:r>
            <a:r>
              <a:rPr lang="en-US" altLang="en-US" baseline="-25000" dirty="0"/>
              <a:t>2</a:t>
            </a:r>
            <a:r>
              <a:rPr lang="en-US" altLang="en-US" dirty="0"/>
              <a:t> owns 0x20000-0x2FFFF, …</a:t>
            </a:r>
          </a:p>
          <a:p>
            <a:r>
              <a:rPr lang="en-US" altLang="en-US" dirty="0"/>
              <a:t>The alternative – having numerous independent, large L2 caches on one die – would be impractical.</a:t>
            </a:r>
          </a:p>
          <a:p>
            <a:r>
              <a:rPr lang="en-US" altLang="en-US" dirty="0"/>
              <a:t>But, yes – this implies that cached L2 data may be far from a P that uses it. </a:t>
            </a:r>
          </a:p>
          <a:p>
            <a:pPr lvl="1">
              <a:spcBef>
                <a:spcPct val="0"/>
              </a:spcBef>
            </a:pPr>
            <a:r>
              <a:rPr lang="en-US" altLang="en-US" dirty="0"/>
              <a:t>If a P uses the data a lot, data will move to that P’s L1</a:t>
            </a:r>
          </a:p>
          <a:p>
            <a:pPr lvl="1">
              <a:spcBef>
                <a:spcPct val="0"/>
              </a:spcBef>
            </a:pPr>
            <a:r>
              <a:rPr lang="en-US" altLang="en-US" dirty="0"/>
              <a:t>And the ring is really fast, anyway.</a:t>
            </a:r>
          </a:p>
        </p:txBody>
      </p:sp>
      <p:sp>
        <p:nvSpPr>
          <p:cNvPr id="6451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
        <p:nvSpPr>
          <p:cNvPr id="2" name="TextBox 1"/>
          <p:cNvSpPr txBox="1"/>
          <p:nvPr/>
        </p:nvSpPr>
        <p:spPr>
          <a:xfrm>
            <a:off x="1447800" y="5329535"/>
            <a:ext cx="3733800" cy="461665"/>
          </a:xfrm>
          <a:prstGeom prst="rect">
            <a:avLst/>
          </a:prstGeom>
          <a:noFill/>
        </p:spPr>
        <p:txBody>
          <a:bodyPr wrap="square" rtlCol="0">
            <a:spAutoFit/>
          </a:bodyPr>
          <a:lstStyle/>
          <a:p>
            <a:r>
              <a:rPr lang="en-US" dirty="0"/>
              <a:t>Why is this not a problem?</a:t>
            </a:r>
          </a:p>
        </p:txBody>
      </p:sp>
    </p:spTree>
    <p:extLst>
      <p:ext uri="{BB962C8B-B14F-4D97-AF65-F5344CB8AC3E}">
        <p14:creationId xmlns:p14="http://schemas.microsoft.com/office/powerpoint/2010/main" val="1782818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451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4515">
                                            <p:txEl>
                                              <p:pRg st="5" end="5"/>
                                            </p:txEl>
                                          </p:spTgt>
                                        </p:tgtEl>
                                        <p:attrNameLst>
                                          <p:attrName>style.visibility</p:attrName>
                                        </p:attrNameLst>
                                      </p:cBhvr>
                                      <p:to>
                                        <p:strVal val="visible"/>
                                      </p:to>
                                    </p:set>
                                  </p:childTnLst>
                                </p:cTn>
                              </p:par>
                              <p:par>
                                <p:cTn id="9" presetID="1" presetClass="exit" presetSubtype="0" fill="hold" grpId="0" nodeType="withEffect">
                                  <p:stCondLst>
                                    <p:cond delay="0"/>
                                  </p:stCondLst>
                                  <p:childTnLst>
                                    <p:set>
                                      <p:cBhvr>
                                        <p:cTn id="10" dur="1" fill="hold">
                                          <p:stCondLst>
                                            <p:cond delay="0"/>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US" altLang="en-US"/>
              <a:t>Ring cache</a:t>
            </a:r>
          </a:p>
        </p:txBody>
      </p:sp>
      <p:sp>
        <p:nvSpPr>
          <p:cNvPr id="65539" name="Content Placeholder 2"/>
          <p:cNvSpPr>
            <a:spLocks noGrp="1"/>
          </p:cNvSpPr>
          <p:nvPr>
            <p:ph idx="1"/>
          </p:nvPr>
        </p:nvSpPr>
        <p:spPr>
          <a:xfrm>
            <a:off x="533400" y="1600200"/>
            <a:ext cx="7772400" cy="1143000"/>
          </a:xfrm>
        </p:spPr>
        <p:txBody>
          <a:bodyPr/>
          <a:lstStyle/>
          <a:p>
            <a:r>
              <a:rPr lang="en-US" altLang="en-US" dirty="0"/>
              <a:t>Example: </a:t>
            </a:r>
            <a:r>
              <a:rPr lang="en-US" altLang="en-US" dirty="0">
                <a:solidFill>
                  <a:srgbClr val="7030A0"/>
                </a:solidFill>
              </a:rPr>
              <a:t>P</a:t>
            </a:r>
            <a:r>
              <a:rPr lang="en-US" altLang="en-US" baseline="-25000" dirty="0">
                <a:solidFill>
                  <a:srgbClr val="7030A0"/>
                </a:solidFill>
              </a:rPr>
              <a:t>1</a:t>
            </a:r>
            <a:r>
              <a:rPr lang="en-US" altLang="en-US" dirty="0">
                <a:solidFill>
                  <a:srgbClr val="7030A0"/>
                </a:solidFill>
              </a:rPr>
              <a:t> wants data from L2</a:t>
            </a:r>
            <a:r>
              <a:rPr lang="en-US" altLang="en-US" baseline="-25000" dirty="0">
                <a:solidFill>
                  <a:srgbClr val="7030A0"/>
                </a:solidFill>
              </a:rPr>
              <a:t>3</a:t>
            </a:r>
            <a:r>
              <a:rPr lang="en-US" altLang="en-US" dirty="0"/>
              <a:t>, and </a:t>
            </a:r>
            <a:r>
              <a:rPr lang="en-US" altLang="en-US" dirty="0">
                <a:solidFill>
                  <a:srgbClr val="FF0000"/>
                </a:solidFill>
              </a:rPr>
              <a:t>P</a:t>
            </a:r>
            <a:r>
              <a:rPr lang="en-US" altLang="en-US" baseline="-25000" dirty="0">
                <a:solidFill>
                  <a:srgbClr val="FF0000"/>
                </a:solidFill>
              </a:rPr>
              <a:t>2</a:t>
            </a:r>
            <a:r>
              <a:rPr lang="en-US" altLang="en-US" dirty="0">
                <a:solidFill>
                  <a:srgbClr val="FF0000"/>
                </a:solidFill>
              </a:rPr>
              <a:t> wants data from L2</a:t>
            </a:r>
            <a:r>
              <a:rPr lang="en-US" altLang="en-US" baseline="-25000" dirty="0">
                <a:solidFill>
                  <a:srgbClr val="FF0000"/>
                </a:solidFill>
              </a:rPr>
              <a:t>7</a:t>
            </a:r>
            <a:r>
              <a:rPr lang="en-US" altLang="en-US" dirty="0"/>
              <a:t>.</a:t>
            </a:r>
          </a:p>
        </p:txBody>
      </p:sp>
      <p:sp>
        <p:nvSpPr>
          <p:cNvPr id="65540" name="Footer Placeholder 3"/>
          <p:cNvSpPr>
            <a:spLocks noGrp="1"/>
          </p:cNvSpPr>
          <p:nvPr>
            <p:ph type="ftr" sz="quarter" idx="11"/>
          </p:nvPr>
        </p:nvSpPr>
        <p:spPr>
          <a:xfrm>
            <a:off x="3308350" y="6248400"/>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
        <p:nvSpPr>
          <p:cNvPr id="65541" name="Rectangle 9"/>
          <p:cNvSpPr>
            <a:spLocks noChangeArrowheads="1"/>
          </p:cNvSpPr>
          <p:nvPr/>
        </p:nvSpPr>
        <p:spPr bwMode="auto">
          <a:xfrm>
            <a:off x="1524000" y="2590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0</a:t>
            </a:r>
            <a:endParaRPr lang="en-US" altLang="en-US">
              <a:solidFill>
                <a:srgbClr val="000000"/>
              </a:solidFill>
            </a:endParaRPr>
          </a:p>
        </p:txBody>
      </p:sp>
      <p:sp>
        <p:nvSpPr>
          <p:cNvPr id="65542" name="Rectangle 10"/>
          <p:cNvSpPr>
            <a:spLocks noChangeArrowheads="1"/>
          </p:cNvSpPr>
          <p:nvPr/>
        </p:nvSpPr>
        <p:spPr bwMode="auto">
          <a:xfrm>
            <a:off x="2819400" y="2590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sp>
        <p:nvSpPr>
          <p:cNvPr id="65543" name="Rectangle 11"/>
          <p:cNvSpPr>
            <a:spLocks noChangeArrowheads="1"/>
          </p:cNvSpPr>
          <p:nvPr/>
        </p:nvSpPr>
        <p:spPr bwMode="auto">
          <a:xfrm>
            <a:off x="4144963" y="2590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2</a:t>
            </a:r>
            <a:endParaRPr lang="en-US" altLang="en-US">
              <a:solidFill>
                <a:srgbClr val="000000"/>
              </a:solidFill>
            </a:endParaRPr>
          </a:p>
        </p:txBody>
      </p:sp>
      <p:sp>
        <p:nvSpPr>
          <p:cNvPr id="65544" name="Rectangle 12"/>
          <p:cNvSpPr>
            <a:spLocks noChangeArrowheads="1"/>
          </p:cNvSpPr>
          <p:nvPr/>
        </p:nvSpPr>
        <p:spPr bwMode="auto">
          <a:xfrm>
            <a:off x="5486400" y="2590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3</a:t>
            </a:r>
            <a:endParaRPr lang="en-US" altLang="en-US">
              <a:solidFill>
                <a:srgbClr val="000000"/>
              </a:solidFill>
            </a:endParaRPr>
          </a:p>
        </p:txBody>
      </p:sp>
      <p:sp>
        <p:nvSpPr>
          <p:cNvPr id="65545" name="Rectangle 13"/>
          <p:cNvSpPr>
            <a:spLocks noChangeArrowheads="1"/>
          </p:cNvSpPr>
          <p:nvPr/>
        </p:nvSpPr>
        <p:spPr bwMode="auto">
          <a:xfrm>
            <a:off x="1524000" y="35052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0</a:t>
            </a:r>
          </a:p>
        </p:txBody>
      </p:sp>
      <p:sp>
        <p:nvSpPr>
          <p:cNvPr id="65546" name="Rectangle 13"/>
          <p:cNvSpPr>
            <a:spLocks noChangeArrowheads="1"/>
          </p:cNvSpPr>
          <p:nvPr/>
        </p:nvSpPr>
        <p:spPr bwMode="auto">
          <a:xfrm>
            <a:off x="2819400" y="35052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1</a:t>
            </a:r>
          </a:p>
        </p:txBody>
      </p:sp>
      <p:sp>
        <p:nvSpPr>
          <p:cNvPr id="65547" name="Rectangle 13"/>
          <p:cNvSpPr>
            <a:spLocks noChangeArrowheads="1"/>
          </p:cNvSpPr>
          <p:nvPr/>
        </p:nvSpPr>
        <p:spPr bwMode="auto">
          <a:xfrm>
            <a:off x="4144963" y="35052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2</a:t>
            </a:r>
          </a:p>
        </p:txBody>
      </p:sp>
      <p:sp>
        <p:nvSpPr>
          <p:cNvPr id="65548" name="Rectangle 13"/>
          <p:cNvSpPr>
            <a:spLocks noChangeArrowheads="1"/>
          </p:cNvSpPr>
          <p:nvPr/>
        </p:nvSpPr>
        <p:spPr bwMode="auto">
          <a:xfrm>
            <a:off x="5486400" y="35052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3</a:t>
            </a:r>
          </a:p>
        </p:txBody>
      </p:sp>
      <p:sp>
        <p:nvSpPr>
          <p:cNvPr id="65549" name="Rectangle 9"/>
          <p:cNvSpPr>
            <a:spLocks noChangeArrowheads="1"/>
          </p:cNvSpPr>
          <p:nvPr/>
        </p:nvSpPr>
        <p:spPr bwMode="auto">
          <a:xfrm>
            <a:off x="1524000" y="5257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7</a:t>
            </a:r>
            <a:endParaRPr lang="en-US" altLang="en-US">
              <a:solidFill>
                <a:srgbClr val="000000"/>
              </a:solidFill>
            </a:endParaRPr>
          </a:p>
        </p:txBody>
      </p:sp>
      <p:sp>
        <p:nvSpPr>
          <p:cNvPr id="65550" name="Rectangle 10"/>
          <p:cNvSpPr>
            <a:spLocks noChangeArrowheads="1"/>
          </p:cNvSpPr>
          <p:nvPr/>
        </p:nvSpPr>
        <p:spPr bwMode="auto">
          <a:xfrm>
            <a:off x="2819400" y="5257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6</a:t>
            </a:r>
            <a:endParaRPr lang="en-US" altLang="en-US">
              <a:solidFill>
                <a:srgbClr val="000000"/>
              </a:solidFill>
            </a:endParaRPr>
          </a:p>
        </p:txBody>
      </p:sp>
      <p:sp>
        <p:nvSpPr>
          <p:cNvPr id="65551" name="Rectangle 11"/>
          <p:cNvSpPr>
            <a:spLocks noChangeArrowheads="1"/>
          </p:cNvSpPr>
          <p:nvPr/>
        </p:nvSpPr>
        <p:spPr bwMode="auto">
          <a:xfrm>
            <a:off x="4144963" y="5257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5</a:t>
            </a:r>
            <a:endParaRPr lang="en-US" altLang="en-US">
              <a:solidFill>
                <a:srgbClr val="000000"/>
              </a:solidFill>
            </a:endParaRPr>
          </a:p>
        </p:txBody>
      </p:sp>
      <p:sp>
        <p:nvSpPr>
          <p:cNvPr id="65552" name="Rectangle 12"/>
          <p:cNvSpPr>
            <a:spLocks noChangeArrowheads="1"/>
          </p:cNvSpPr>
          <p:nvPr/>
        </p:nvSpPr>
        <p:spPr bwMode="auto">
          <a:xfrm>
            <a:off x="5486400" y="5257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4</a:t>
            </a:r>
            <a:endParaRPr lang="en-US" altLang="en-US">
              <a:solidFill>
                <a:srgbClr val="000000"/>
              </a:solidFill>
            </a:endParaRPr>
          </a:p>
        </p:txBody>
      </p:sp>
      <p:sp>
        <p:nvSpPr>
          <p:cNvPr id="65553" name="Rectangle 13"/>
          <p:cNvSpPr>
            <a:spLocks noChangeArrowheads="1"/>
          </p:cNvSpPr>
          <p:nvPr/>
        </p:nvSpPr>
        <p:spPr bwMode="auto">
          <a:xfrm>
            <a:off x="1524000" y="4343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7</a:t>
            </a:r>
          </a:p>
        </p:txBody>
      </p:sp>
      <p:sp>
        <p:nvSpPr>
          <p:cNvPr id="65554" name="Rectangle 13"/>
          <p:cNvSpPr>
            <a:spLocks noChangeArrowheads="1"/>
          </p:cNvSpPr>
          <p:nvPr/>
        </p:nvSpPr>
        <p:spPr bwMode="auto">
          <a:xfrm>
            <a:off x="2819400" y="4343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6</a:t>
            </a:r>
          </a:p>
        </p:txBody>
      </p:sp>
      <p:sp>
        <p:nvSpPr>
          <p:cNvPr id="65555" name="Rectangle 13"/>
          <p:cNvSpPr>
            <a:spLocks noChangeArrowheads="1"/>
          </p:cNvSpPr>
          <p:nvPr/>
        </p:nvSpPr>
        <p:spPr bwMode="auto">
          <a:xfrm>
            <a:off x="4144963" y="4343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5</a:t>
            </a:r>
          </a:p>
        </p:txBody>
      </p:sp>
      <p:sp>
        <p:nvSpPr>
          <p:cNvPr id="65556" name="Rectangle 13"/>
          <p:cNvSpPr>
            <a:spLocks noChangeArrowheads="1"/>
          </p:cNvSpPr>
          <p:nvPr/>
        </p:nvSpPr>
        <p:spPr bwMode="auto">
          <a:xfrm>
            <a:off x="5486400" y="4343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4</a:t>
            </a:r>
          </a:p>
        </p:txBody>
      </p:sp>
      <p:sp>
        <p:nvSpPr>
          <p:cNvPr id="65557" name="Rectangle 14"/>
          <p:cNvSpPr>
            <a:spLocks noChangeArrowheads="1"/>
          </p:cNvSpPr>
          <p:nvPr/>
        </p:nvSpPr>
        <p:spPr bwMode="auto">
          <a:xfrm>
            <a:off x="6934200" y="3505200"/>
            <a:ext cx="762000" cy="685800"/>
          </a:xfrm>
          <a:prstGeom prst="rect">
            <a:avLst/>
          </a:prstGeom>
          <a:solidFill>
            <a:srgbClr val="D5D5D5"/>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MC</a:t>
            </a:r>
            <a:r>
              <a:rPr lang="en-US" altLang="en-US" baseline="-25000">
                <a:solidFill>
                  <a:srgbClr val="000000"/>
                </a:solidFill>
              </a:rPr>
              <a:t>0</a:t>
            </a:r>
            <a:endParaRPr lang="en-US" altLang="en-US">
              <a:solidFill>
                <a:srgbClr val="000000"/>
              </a:solidFill>
            </a:endParaRPr>
          </a:p>
        </p:txBody>
      </p:sp>
      <p:sp>
        <p:nvSpPr>
          <p:cNvPr id="65558" name="Rectangle 14"/>
          <p:cNvSpPr>
            <a:spLocks noChangeArrowheads="1"/>
          </p:cNvSpPr>
          <p:nvPr/>
        </p:nvSpPr>
        <p:spPr bwMode="auto">
          <a:xfrm>
            <a:off x="6934200" y="4343400"/>
            <a:ext cx="762000" cy="685800"/>
          </a:xfrm>
          <a:prstGeom prst="rect">
            <a:avLst/>
          </a:prstGeom>
          <a:solidFill>
            <a:srgbClr val="D5D5D5"/>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MC</a:t>
            </a:r>
            <a:r>
              <a:rPr lang="en-US" altLang="en-US" baseline="-25000">
                <a:solidFill>
                  <a:srgbClr val="000000"/>
                </a:solidFill>
              </a:rPr>
              <a:t>1</a:t>
            </a:r>
            <a:endParaRPr lang="en-US" altLang="en-US">
              <a:solidFill>
                <a:srgbClr val="000000"/>
              </a:solidFill>
            </a:endParaRPr>
          </a:p>
        </p:txBody>
      </p:sp>
      <p:sp>
        <p:nvSpPr>
          <p:cNvPr id="23" name="Rectangle 22"/>
          <p:cNvSpPr/>
          <p:nvPr/>
        </p:nvSpPr>
        <p:spPr>
          <a:xfrm>
            <a:off x="1143000" y="3962400"/>
            <a:ext cx="7010400" cy="6096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Rectangle 23"/>
          <p:cNvSpPr/>
          <p:nvPr/>
        </p:nvSpPr>
        <p:spPr>
          <a:xfrm>
            <a:off x="914400" y="3810000"/>
            <a:ext cx="7391400" cy="9906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6" name="Straight Arrow Connector 25"/>
          <p:cNvCxnSpPr/>
          <p:nvPr/>
        </p:nvCxnSpPr>
        <p:spPr>
          <a:xfrm flipV="1">
            <a:off x="914400" y="41910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7" name="Straight Arrow Connector 26"/>
          <p:cNvCxnSpPr/>
          <p:nvPr/>
        </p:nvCxnSpPr>
        <p:spPr>
          <a:xfrm flipV="1">
            <a:off x="8153400" y="41148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8" name="Straight Arrow Connector 27"/>
          <p:cNvCxnSpPr/>
          <p:nvPr/>
        </p:nvCxnSpPr>
        <p:spPr>
          <a:xfrm>
            <a:off x="1143000" y="41148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9" name="Straight Arrow Connector 28"/>
          <p:cNvCxnSpPr/>
          <p:nvPr/>
        </p:nvCxnSpPr>
        <p:spPr>
          <a:xfrm>
            <a:off x="8305800" y="41148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31" name="Straight Arrow Connector 30"/>
          <p:cNvCxnSpPr>
            <a:stCxn id="65541" idx="2"/>
            <a:endCxn id="65545" idx="0"/>
          </p:cNvCxnSpPr>
          <p:nvPr/>
        </p:nvCxnSpPr>
        <p:spPr>
          <a:xfrm>
            <a:off x="1905000" y="32766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2" name="Straight Arrow Connector 31"/>
          <p:cNvCxnSpPr/>
          <p:nvPr/>
        </p:nvCxnSpPr>
        <p:spPr>
          <a:xfrm>
            <a:off x="3200400" y="32766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p:nvPr/>
        </p:nvCxnSpPr>
        <p:spPr>
          <a:xfrm>
            <a:off x="4495800" y="32766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p:cNvCxnSpPr/>
          <p:nvPr/>
        </p:nvCxnSpPr>
        <p:spPr>
          <a:xfrm>
            <a:off x="5867400" y="32766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p:cNvCxnSpPr/>
          <p:nvPr/>
        </p:nvCxnSpPr>
        <p:spPr>
          <a:xfrm>
            <a:off x="1905000" y="50292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p:cNvCxnSpPr/>
          <p:nvPr/>
        </p:nvCxnSpPr>
        <p:spPr>
          <a:xfrm>
            <a:off x="3200400" y="50292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8" name="Straight Arrow Connector 37"/>
          <p:cNvCxnSpPr/>
          <p:nvPr/>
        </p:nvCxnSpPr>
        <p:spPr>
          <a:xfrm>
            <a:off x="4495800" y="50292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9" name="Straight Arrow Connector 38"/>
          <p:cNvCxnSpPr/>
          <p:nvPr/>
        </p:nvCxnSpPr>
        <p:spPr>
          <a:xfrm>
            <a:off x="5867400" y="50292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42" name="Straight Arrow Connector 41"/>
          <p:cNvCxnSpPr/>
          <p:nvPr/>
        </p:nvCxnSpPr>
        <p:spPr>
          <a:xfrm>
            <a:off x="3200400" y="3276600"/>
            <a:ext cx="0" cy="304800"/>
          </a:xfrm>
          <a:prstGeom prst="straightConnector1">
            <a:avLst/>
          </a:prstGeom>
          <a:ln w="508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4495800" y="3276600"/>
            <a:ext cx="0" cy="30480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7468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85800" y="152400"/>
            <a:ext cx="7772400" cy="762000"/>
          </a:xfrm>
        </p:spPr>
        <p:txBody>
          <a:bodyPr/>
          <a:lstStyle/>
          <a:p>
            <a:r>
              <a:rPr lang="en-US" altLang="en-US" dirty="0"/>
              <a:t>Goals</a:t>
            </a:r>
          </a:p>
        </p:txBody>
      </p:sp>
      <p:sp>
        <p:nvSpPr>
          <p:cNvPr id="5123" name="Content Placeholder 2"/>
          <p:cNvSpPr>
            <a:spLocks noGrp="1"/>
          </p:cNvSpPr>
          <p:nvPr>
            <p:ph idx="1"/>
          </p:nvPr>
        </p:nvSpPr>
        <p:spPr>
          <a:xfrm>
            <a:off x="381000" y="990600"/>
            <a:ext cx="8077200" cy="5105400"/>
          </a:xfrm>
        </p:spPr>
        <p:txBody>
          <a:bodyPr/>
          <a:lstStyle/>
          <a:p>
            <a:r>
              <a:rPr lang="en-US" altLang="en-US" dirty="0"/>
              <a:t>Primary goals:</a:t>
            </a:r>
          </a:p>
          <a:p>
            <a:pPr lvl="1">
              <a:spcBef>
                <a:spcPts val="0"/>
              </a:spcBef>
            </a:pPr>
            <a:r>
              <a:rPr lang="en-US" altLang="en-US" dirty="0"/>
              <a:t>Learn how caches work on many multi-core processors</a:t>
            </a:r>
          </a:p>
          <a:p>
            <a:pPr lvl="1"/>
            <a:r>
              <a:rPr lang="en-US" altLang="en-US" dirty="0"/>
              <a:t>Learn what cache coherence is, and why it can make writes slower than reads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r>
              <a:rPr lang="en-US" altLang="en-US"/>
              <a:t>Ring cache</a:t>
            </a:r>
          </a:p>
        </p:txBody>
      </p:sp>
      <p:sp>
        <p:nvSpPr>
          <p:cNvPr id="67587" name="Content Placeholder 2"/>
          <p:cNvSpPr>
            <a:spLocks noGrp="1"/>
          </p:cNvSpPr>
          <p:nvPr>
            <p:ph idx="1"/>
          </p:nvPr>
        </p:nvSpPr>
        <p:spPr>
          <a:xfrm>
            <a:off x="533400" y="1600200"/>
            <a:ext cx="7772400" cy="1143000"/>
          </a:xfrm>
        </p:spPr>
        <p:txBody>
          <a:bodyPr/>
          <a:lstStyle/>
          <a:p>
            <a:r>
              <a:rPr lang="en-US" altLang="en-US" dirty="0"/>
              <a:t>Example: </a:t>
            </a:r>
            <a:r>
              <a:rPr lang="en-US" altLang="en-US" dirty="0">
                <a:solidFill>
                  <a:srgbClr val="7030A0"/>
                </a:solidFill>
              </a:rPr>
              <a:t>P</a:t>
            </a:r>
            <a:r>
              <a:rPr lang="en-US" altLang="en-US" baseline="-25000" dirty="0">
                <a:solidFill>
                  <a:srgbClr val="7030A0"/>
                </a:solidFill>
              </a:rPr>
              <a:t>1</a:t>
            </a:r>
            <a:r>
              <a:rPr lang="en-US" altLang="en-US" dirty="0">
                <a:solidFill>
                  <a:srgbClr val="7030A0"/>
                </a:solidFill>
              </a:rPr>
              <a:t> wants data from L2</a:t>
            </a:r>
            <a:r>
              <a:rPr lang="en-US" altLang="en-US" baseline="-25000" dirty="0">
                <a:solidFill>
                  <a:srgbClr val="7030A0"/>
                </a:solidFill>
              </a:rPr>
              <a:t>3</a:t>
            </a:r>
            <a:r>
              <a:rPr lang="en-US" altLang="en-US" dirty="0"/>
              <a:t>, and </a:t>
            </a:r>
            <a:r>
              <a:rPr lang="en-US" altLang="en-US" dirty="0">
                <a:solidFill>
                  <a:srgbClr val="FF0000"/>
                </a:solidFill>
              </a:rPr>
              <a:t>P</a:t>
            </a:r>
            <a:r>
              <a:rPr lang="en-US" altLang="en-US" baseline="-25000" dirty="0">
                <a:solidFill>
                  <a:srgbClr val="FF0000"/>
                </a:solidFill>
              </a:rPr>
              <a:t>2</a:t>
            </a:r>
            <a:r>
              <a:rPr lang="en-US" altLang="en-US" dirty="0">
                <a:solidFill>
                  <a:srgbClr val="FF0000"/>
                </a:solidFill>
              </a:rPr>
              <a:t> wants data from L2</a:t>
            </a:r>
            <a:r>
              <a:rPr lang="en-US" altLang="en-US" baseline="-25000" dirty="0">
                <a:solidFill>
                  <a:srgbClr val="FF0000"/>
                </a:solidFill>
              </a:rPr>
              <a:t>7</a:t>
            </a:r>
            <a:r>
              <a:rPr lang="en-US" altLang="en-US" dirty="0"/>
              <a:t>.</a:t>
            </a:r>
          </a:p>
        </p:txBody>
      </p:sp>
      <p:sp>
        <p:nvSpPr>
          <p:cNvPr id="67588" name="Footer Placeholder 3"/>
          <p:cNvSpPr>
            <a:spLocks noGrp="1"/>
          </p:cNvSpPr>
          <p:nvPr>
            <p:ph type="ftr" sz="quarter" idx="11"/>
          </p:nvPr>
        </p:nvSpPr>
        <p:spPr>
          <a:xfrm>
            <a:off x="3308350" y="6248400"/>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
        <p:nvSpPr>
          <p:cNvPr id="67589" name="Rectangle 9"/>
          <p:cNvSpPr>
            <a:spLocks noChangeArrowheads="1"/>
          </p:cNvSpPr>
          <p:nvPr/>
        </p:nvSpPr>
        <p:spPr bwMode="auto">
          <a:xfrm>
            <a:off x="1524000" y="2590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0</a:t>
            </a:r>
            <a:endParaRPr lang="en-US" altLang="en-US">
              <a:solidFill>
                <a:srgbClr val="000000"/>
              </a:solidFill>
            </a:endParaRPr>
          </a:p>
        </p:txBody>
      </p:sp>
      <p:sp>
        <p:nvSpPr>
          <p:cNvPr id="67590" name="Rectangle 10"/>
          <p:cNvSpPr>
            <a:spLocks noChangeArrowheads="1"/>
          </p:cNvSpPr>
          <p:nvPr/>
        </p:nvSpPr>
        <p:spPr bwMode="auto">
          <a:xfrm>
            <a:off x="2819400" y="2590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sp>
        <p:nvSpPr>
          <p:cNvPr id="67591" name="Rectangle 11"/>
          <p:cNvSpPr>
            <a:spLocks noChangeArrowheads="1"/>
          </p:cNvSpPr>
          <p:nvPr/>
        </p:nvSpPr>
        <p:spPr bwMode="auto">
          <a:xfrm>
            <a:off x="4144963" y="2590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2</a:t>
            </a:r>
            <a:endParaRPr lang="en-US" altLang="en-US">
              <a:solidFill>
                <a:srgbClr val="000000"/>
              </a:solidFill>
            </a:endParaRPr>
          </a:p>
        </p:txBody>
      </p:sp>
      <p:sp>
        <p:nvSpPr>
          <p:cNvPr id="67592" name="Rectangle 12"/>
          <p:cNvSpPr>
            <a:spLocks noChangeArrowheads="1"/>
          </p:cNvSpPr>
          <p:nvPr/>
        </p:nvSpPr>
        <p:spPr bwMode="auto">
          <a:xfrm>
            <a:off x="5486400" y="2590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3</a:t>
            </a:r>
            <a:endParaRPr lang="en-US" altLang="en-US">
              <a:solidFill>
                <a:srgbClr val="000000"/>
              </a:solidFill>
            </a:endParaRPr>
          </a:p>
        </p:txBody>
      </p:sp>
      <p:sp>
        <p:nvSpPr>
          <p:cNvPr id="67593" name="Rectangle 13"/>
          <p:cNvSpPr>
            <a:spLocks noChangeArrowheads="1"/>
          </p:cNvSpPr>
          <p:nvPr/>
        </p:nvSpPr>
        <p:spPr bwMode="auto">
          <a:xfrm>
            <a:off x="1524000" y="35052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0</a:t>
            </a:r>
          </a:p>
        </p:txBody>
      </p:sp>
      <p:sp>
        <p:nvSpPr>
          <p:cNvPr id="67594" name="Rectangle 13"/>
          <p:cNvSpPr>
            <a:spLocks noChangeArrowheads="1"/>
          </p:cNvSpPr>
          <p:nvPr/>
        </p:nvSpPr>
        <p:spPr bwMode="auto">
          <a:xfrm>
            <a:off x="2819400" y="35052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1</a:t>
            </a:r>
          </a:p>
        </p:txBody>
      </p:sp>
      <p:sp>
        <p:nvSpPr>
          <p:cNvPr id="67595" name="Rectangle 13"/>
          <p:cNvSpPr>
            <a:spLocks noChangeArrowheads="1"/>
          </p:cNvSpPr>
          <p:nvPr/>
        </p:nvSpPr>
        <p:spPr bwMode="auto">
          <a:xfrm>
            <a:off x="4144963" y="35052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2</a:t>
            </a:r>
          </a:p>
        </p:txBody>
      </p:sp>
      <p:sp>
        <p:nvSpPr>
          <p:cNvPr id="67596" name="Rectangle 13"/>
          <p:cNvSpPr>
            <a:spLocks noChangeArrowheads="1"/>
          </p:cNvSpPr>
          <p:nvPr/>
        </p:nvSpPr>
        <p:spPr bwMode="auto">
          <a:xfrm>
            <a:off x="5486400" y="35052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3</a:t>
            </a:r>
          </a:p>
        </p:txBody>
      </p:sp>
      <p:sp>
        <p:nvSpPr>
          <p:cNvPr id="67597" name="Rectangle 9"/>
          <p:cNvSpPr>
            <a:spLocks noChangeArrowheads="1"/>
          </p:cNvSpPr>
          <p:nvPr/>
        </p:nvSpPr>
        <p:spPr bwMode="auto">
          <a:xfrm>
            <a:off x="1524000" y="5257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7</a:t>
            </a:r>
            <a:endParaRPr lang="en-US" altLang="en-US">
              <a:solidFill>
                <a:srgbClr val="000000"/>
              </a:solidFill>
            </a:endParaRPr>
          </a:p>
        </p:txBody>
      </p:sp>
      <p:sp>
        <p:nvSpPr>
          <p:cNvPr id="67598" name="Rectangle 10"/>
          <p:cNvSpPr>
            <a:spLocks noChangeArrowheads="1"/>
          </p:cNvSpPr>
          <p:nvPr/>
        </p:nvSpPr>
        <p:spPr bwMode="auto">
          <a:xfrm>
            <a:off x="2819400" y="5257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6</a:t>
            </a:r>
            <a:endParaRPr lang="en-US" altLang="en-US">
              <a:solidFill>
                <a:srgbClr val="000000"/>
              </a:solidFill>
            </a:endParaRPr>
          </a:p>
        </p:txBody>
      </p:sp>
      <p:sp>
        <p:nvSpPr>
          <p:cNvPr id="67599" name="Rectangle 11"/>
          <p:cNvSpPr>
            <a:spLocks noChangeArrowheads="1"/>
          </p:cNvSpPr>
          <p:nvPr/>
        </p:nvSpPr>
        <p:spPr bwMode="auto">
          <a:xfrm>
            <a:off x="4144963" y="5257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5</a:t>
            </a:r>
            <a:endParaRPr lang="en-US" altLang="en-US">
              <a:solidFill>
                <a:srgbClr val="000000"/>
              </a:solidFill>
            </a:endParaRPr>
          </a:p>
        </p:txBody>
      </p:sp>
      <p:sp>
        <p:nvSpPr>
          <p:cNvPr id="67600" name="Rectangle 12"/>
          <p:cNvSpPr>
            <a:spLocks noChangeArrowheads="1"/>
          </p:cNvSpPr>
          <p:nvPr/>
        </p:nvSpPr>
        <p:spPr bwMode="auto">
          <a:xfrm>
            <a:off x="5486400" y="5257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4</a:t>
            </a:r>
            <a:endParaRPr lang="en-US" altLang="en-US">
              <a:solidFill>
                <a:srgbClr val="000000"/>
              </a:solidFill>
            </a:endParaRPr>
          </a:p>
        </p:txBody>
      </p:sp>
      <p:sp>
        <p:nvSpPr>
          <p:cNvPr id="67601" name="Rectangle 13"/>
          <p:cNvSpPr>
            <a:spLocks noChangeArrowheads="1"/>
          </p:cNvSpPr>
          <p:nvPr/>
        </p:nvSpPr>
        <p:spPr bwMode="auto">
          <a:xfrm>
            <a:off x="1524000" y="4343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7</a:t>
            </a:r>
          </a:p>
        </p:txBody>
      </p:sp>
      <p:sp>
        <p:nvSpPr>
          <p:cNvPr id="67602" name="Rectangle 13"/>
          <p:cNvSpPr>
            <a:spLocks noChangeArrowheads="1"/>
          </p:cNvSpPr>
          <p:nvPr/>
        </p:nvSpPr>
        <p:spPr bwMode="auto">
          <a:xfrm>
            <a:off x="2819400" y="4343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6</a:t>
            </a:r>
          </a:p>
        </p:txBody>
      </p:sp>
      <p:sp>
        <p:nvSpPr>
          <p:cNvPr id="67603" name="Rectangle 13"/>
          <p:cNvSpPr>
            <a:spLocks noChangeArrowheads="1"/>
          </p:cNvSpPr>
          <p:nvPr/>
        </p:nvSpPr>
        <p:spPr bwMode="auto">
          <a:xfrm>
            <a:off x="4144963" y="4343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5</a:t>
            </a:r>
          </a:p>
        </p:txBody>
      </p:sp>
      <p:sp>
        <p:nvSpPr>
          <p:cNvPr id="67604" name="Rectangle 13"/>
          <p:cNvSpPr>
            <a:spLocks noChangeArrowheads="1"/>
          </p:cNvSpPr>
          <p:nvPr/>
        </p:nvSpPr>
        <p:spPr bwMode="auto">
          <a:xfrm>
            <a:off x="5486400" y="4343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4</a:t>
            </a:r>
          </a:p>
        </p:txBody>
      </p:sp>
      <p:sp>
        <p:nvSpPr>
          <p:cNvPr id="67605" name="Rectangle 14"/>
          <p:cNvSpPr>
            <a:spLocks noChangeArrowheads="1"/>
          </p:cNvSpPr>
          <p:nvPr/>
        </p:nvSpPr>
        <p:spPr bwMode="auto">
          <a:xfrm>
            <a:off x="6934200" y="3505200"/>
            <a:ext cx="762000" cy="685800"/>
          </a:xfrm>
          <a:prstGeom prst="rect">
            <a:avLst/>
          </a:prstGeom>
          <a:solidFill>
            <a:srgbClr val="D5D5D5"/>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MC</a:t>
            </a:r>
            <a:r>
              <a:rPr lang="en-US" altLang="en-US" baseline="-25000">
                <a:solidFill>
                  <a:srgbClr val="000000"/>
                </a:solidFill>
              </a:rPr>
              <a:t>0</a:t>
            </a:r>
            <a:endParaRPr lang="en-US" altLang="en-US">
              <a:solidFill>
                <a:srgbClr val="000000"/>
              </a:solidFill>
            </a:endParaRPr>
          </a:p>
        </p:txBody>
      </p:sp>
      <p:sp>
        <p:nvSpPr>
          <p:cNvPr id="67606" name="Rectangle 14"/>
          <p:cNvSpPr>
            <a:spLocks noChangeArrowheads="1"/>
          </p:cNvSpPr>
          <p:nvPr/>
        </p:nvSpPr>
        <p:spPr bwMode="auto">
          <a:xfrm>
            <a:off x="6934200" y="4343400"/>
            <a:ext cx="762000" cy="685800"/>
          </a:xfrm>
          <a:prstGeom prst="rect">
            <a:avLst/>
          </a:prstGeom>
          <a:solidFill>
            <a:srgbClr val="D5D5D5"/>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MC</a:t>
            </a:r>
            <a:r>
              <a:rPr lang="en-US" altLang="en-US" baseline="-25000">
                <a:solidFill>
                  <a:srgbClr val="000000"/>
                </a:solidFill>
              </a:rPr>
              <a:t>1</a:t>
            </a:r>
            <a:endParaRPr lang="en-US" altLang="en-US">
              <a:solidFill>
                <a:srgbClr val="000000"/>
              </a:solidFill>
            </a:endParaRPr>
          </a:p>
        </p:txBody>
      </p:sp>
      <p:sp>
        <p:nvSpPr>
          <p:cNvPr id="23" name="Rectangle 22"/>
          <p:cNvSpPr/>
          <p:nvPr/>
        </p:nvSpPr>
        <p:spPr>
          <a:xfrm>
            <a:off x="1143000" y="3962400"/>
            <a:ext cx="7010400" cy="6096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Rectangle 23"/>
          <p:cNvSpPr/>
          <p:nvPr/>
        </p:nvSpPr>
        <p:spPr>
          <a:xfrm>
            <a:off x="914400" y="3810000"/>
            <a:ext cx="7391400" cy="9906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6" name="Straight Arrow Connector 25"/>
          <p:cNvCxnSpPr/>
          <p:nvPr/>
        </p:nvCxnSpPr>
        <p:spPr>
          <a:xfrm flipV="1">
            <a:off x="914400" y="41910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7" name="Straight Arrow Connector 26"/>
          <p:cNvCxnSpPr/>
          <p:nvPr/>
        </p:nvCxnSpPr>
        <p:spPr>
          <a:xfrm flipV="1">
            <a:off x="8153400" y="41148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8" name="Straight Arrow Connector 27"/>
          <p:cNvCxnSpPr/>
          <p:nvPr/>
        </p:nvCxnSpPr>
        <p:spPr>
          <a:xfrm>
            <a:off x="1143000" y="41148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9" name="Straight Arrow Connector 28"/>
          <p:cNvCxnSpPr/>
          <p:nvPr/>
        </p:nvCxnSpPr>
        <p:spPr>
          <a:xfrm>
            <a:off x="8305800" y="41148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31" name="Straight Arrow Connector 30"/>
          <p:cNvCxnSpPr>
            <a:stCxn id="67589" idx="2"/>
            <a:endCxn id="67593" idx="0"/>
          </p:cNvCxnSpPr>
          <p:nvPr/>
        </p:nvCxnSpPr>
        <p:spPr>
          <a:xfrm>
            <a:off x="1905000" y="32766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2" name="Straight Arrow Connector 31"/>
          <p:cNvCxnSpPr/>
          <p:nvPr/>
        </p:nvCxnSpPr>
        <p:spPr>
          <a:xfrm>
            <a:off x="3200400" y="32766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p:nvPr/>
        </p:nvCxnSpPr>
        <p:spPr>
          <a:xfrm>
            <a:off x="4495800" y="32766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p:cNvCxnSpPr/>
          <p:nvPr/>
        </p:nvCxnSpPr>
        <p:spPr>
          <a:xfrm>
            <a:off x="5867400" y="32766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p:cNvCxnSpPr/>
          <p:nvPr/>
        </p:nvCxnSpPr>
        <p:spPr>
          <a:xfrm>
            <a:off x="1905000" y="50292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p:cNvCxnSpPr/>
          <p:nvPr/>
        </p:nvCxnSpPr>
        <p:spPr>
          <a:xfrm>
            <a:off x="3200400" y="50292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8" name="Straight Arrow Connector 37"/>
          <p:cNvCxnSpPr/>
          <p:nvPr/>
        </p:nvCxnSpPr>
        <p:spPr>
          <a:xfrm>
            <a:off x="4495800" y="50292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9" name="Straight Arrow Connector 38"/>
          <p:cNvCxnSpPr/>
          <p:nvPr/>
        </p:nvCxnSpPr>
        <p:spPr>
          <a:xfrm>
            <a:off x="5867400" y="50292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0" name="Straight Arrow Connector 29"/>
          <p:cNvCxnSpPr/>
          <p:nvPr/>
        </p:nvCxnSpPr>
        <p:spPr>
          <a:xfrm>
            <a:off x="3657600" y="3810000"/>
            <a:ext cx="533400" cy="0"/>
          </a:xfrm>
          <a:prstGeom prst="straightConnector1">
            <a:avLst/>
          </a:prstGeom>
          <a:ln w="508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H="1">
            <a:off x="3581400" y="3962400"/>
            <a:ext cx="533400" cy="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70888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r>
              <a:rPr lang="en-US" altLang="en-US"/>
              <a:t>Ring cache</a:t>
            </a:r>
          </a:p>
        </p:txBody>
      </p:sp>
      <p:sp>
        <p:nvSpPr>
          <p:cNvPr id="69635" name="Content Placeholder 2"/>
          <p:cNvSpPr>
            <a:spLocks noGrp="1"/>
          </p:cNvSpPr>
          <p:nvPr>
            <p:ph idx="1"/>
          </p:nvPr>
        </p:nvSpPr>
        <p:spPr>
          <a:xfrm>
            <a:off x="533400" y="1600200"/>
            <a:ext cx="7772400" cy="1143000"/>
          </a:xfrm>
        </p:spPr>
        <p:txBody>
          <a:bodyPr/>
          <a:lstStyle/>
          <a:p>
            <a:r>
              <a:rPr lang="en-US" altLang="en-US" dirty="0"/>
              <a:t>Example: </a:t>
            </a:r>
            <a:r>
              <a:rPr lang="en-US" altLang="en-US" dirty="0">
                <a:solidFill>
                  <a:srgbClr val="7030A0"/>
                </a:solidFill>
              </a:rPr>
              <a:t>P</a:t>
            </a:r>
            <a:r>
              <a:rPr lang="en-US" altLang="en-US" baseline="-25000" dirty="0">
                <a:solidFill>
                  <a:srgbClr val="7030A0"/>
                </a:solidFill>
              </a:rPr>
              <a:t>1</a:t>
            </a:r>
            <a:r>
              <a:rPr lang="en-US" altLang="en-US" dirty="0">
                <a:solidFill>
                  <a:srgbClr val="7030A0"/>
                </a:solidFill>
              </a:rPr>
              <a:t> wants data from L2</a:t>
            </a:r>
            <a:r>
              <a:rPr lang="en-US" altLang="en-US" baseline="-25000" dirty="0">
                <a:solidFill>
                  <a:srgbClr val="7030A0"/>
                </a:solidFill>
              </a:rPr>
              <a:t>3</a:t>
            </a:r>
            <a:r>
              <a:rPr lang="en-US" altLang="en-US" dirty="0"/>
              <a:t>, and </a:t>
            </a:r>
            <a:r>
              <a:rPr lang="en-US" altLang="en-US" dirty="0">
                <a:solidFill>
                  <a:srgbClr val="FF0000"/>
                </a:solidFill>
              </a:rPr>
              <a:t>P</a:t>
            </a:r>
            <a:r>
              <a:rPr lang="en-US" altLang="en-US" baseline="-25000" dirty="0">
                <a:solidFill>
                  <a:srgbClr val="FF0000"/>
                </a:solidFill>
              </a:rPr>
              <a:t>2</a:t>
            </a:r>
            <a:r>
              <a:rPr lang="en-US" altLang="en-US" dirty="0">
                <a:solidFill>
                  <a:srgbClr val="FF0000"/>
                </a:solidFill>
              </a:rPr>
              <a:t> wants data from L2</a:t>
            </a:r>
            <a:r>
              <a:rPr lang="en-US" altLang="en-US" baseline="-25000" dirty="0">
                <a:solidFill>
                  <a:srgbClr val="FF0000"/>
                </a:solidFill>
              </a:rPr>
              <a:t>7</a:t>
            </a:r>
            <a:r>
              <a:rPr lang="en-US" altLang="en-US" dirty="0"/>
              <a:t>.</a:t>
            </a:r>
          </a:p>
        </p:txBody>
      </p:sp>
      <p:sp>
        <p:nvSpPr>
          <p:cNvPr id="69636" name="Footer Placeholder 3"/>
          <p:cNvSpPr>
            <a:spLocks noGrp="1"/>
          </p:cNvSpPr>
          <p:nvPr>
            <p:ph type="ftr" sz="quarter" idx="11"/>
          </p:nvPr>
        </p:nvSpPr>
        <p:spPr>
          <a:xfrm>
            <a:off x="3308350" y="6248400"/>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
        <p:nvSpPr>
          <p:cNvPr id="69637" name="Rectangle 9"/>
          <p:cNvSpPr>
            <a:spLocks noChangeArrowheads="1"/>
          </p:cNvSpPr>
          <p:nvPr/>
        </p:nvSpPr>
        <p:spPr bwMode="auto">
          <a:xfrm>
            <a:off x="1524000" y="2590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0</a:t>
            </a:r>
            <a:endParaRPr lang="en-US" altLang="en-US">
              <a:solidFill>
                <a:srgbClr val="000000"/>
              </a:solidFill>
            </a:endParaRPr>
          </a:p>
        </p:txBody>
      </p:sp>
      <p:sp>
        <p:nvSpPr>
          <p:cNvPr id="69638" name="Rectangle 10"/>
          <p:cNvSpPr>
            <a:spLocks noChangeArrowheads="1"/>
          </p:cNvSpPr>
          <p:nvPr/>
        </p:nvSpPr>
        <p:spPr bwMode="auto">
          <a:xfrm>
            <a:off x="2819400" y="2590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sp>
        <p:nvSpPr>
          <p:cNvPr id="69639" name="Rectangle 11"/>
          <p:cNvSpPr>
            <a:spLocks noChangeArrowheads="1"/>
          </p:cNvSpPr>
          <p:nvPr/>
        </p:nvSpPr>
        <p:spPr bwMode="auto">
          <a:xfrm>
            <a:off x="4144963" y="2590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2</a:t>
            </a:r>
            <a:endParaRPr lang="en-US" altLang="en-US">
              <a:solidFill>
                <a:srgbClr val="000000"/>
              </a:solidFill>
            </a:endParaRPr>
          </a:p>
        </p:txBody>
      </p:sp>
      <p:sp>
        <p:nvSpPr>
          <p:cNvPr id="69640" name="Rectangle 12"/>
          <p:cNvSpPr>
            <a:spLocks noChangeArrowheads="1"/>
          </p:cNvSpPr>
          <p:nvPr/>
        </p:nvSpPr>
        <p:spPr bwMode="auto">
          <a:xfrm>
            <a:off x="5486400" y="2590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3</a:t>
            </a:r>
            <a:endParaRPr lang="en-US" altLang="en-US">
              <a:solidFill>
                <a:srgbClr val="000000"/>
              </a:solidFill>
            </a:endParaRPr>
          </a:p>
        </p:txBody>
      </p:sp>
      <p:sp>
        <p:nvSpPr>
          <p:cNvPr id="69641" name="Rectangle 13"/>
          <p:cNvSpPr>
            <a:spLocks noChangeArrowheads="1"/>
          </p:cNvSpPr>
          <p:nvPr/>
        </p:nvSpPr>
        <p:spPr bwMode="auto">
          <a:xfrm>
            <a:off x="1524000" y="35052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0</a:t>
            </a:r>
          </a:p>
        </p:txBody>
      </p:sp>
      <p:sp>
        <p:nvSpPr>
          <p:cNvPr id="69642" name="Rectangle 13"/>
          <p:cNvSpPr>
            <a:spLocks noChangeArrowheads="1"/>
          </p:cNvSpPr>
          <p:nvPr/>
        </p:nvSpPr>
        <p:spPr bwMode="auto">
          <a:xfrm>
            <a:off x="2819400" y="35052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1</a:t>
            </a:r>
          </a:p>
        </p:txBody>
      </p:sp>
      <p:sp>
        <p:nvSpPr>
          <p:cNvPr id="69643" name="Rectangle 13"/>
          <p:cNvSpPr>
            <a:spLocks noChangeArrowheads="1"/>
          </p:cNvSpPr>
          <p:nvPr/>
        </p:nvSpPr>
        <p:spPr bwMode="auto">
          <a:xfrm>
            <a:off x="4144963" y="35052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2</a:t>
            </a:r>
          </a:p>
        </p:txBody>
      </p:sp>
      <p:sp>
        <p:nvSpPr>
          <p:cNvPr id="69644" name="Rectangle 13"/>
          <p:cNvSpPr>
            <a:spLocks noChangeArrowheads="1"/>
          </p:cNvSpPr>
          <p:nvPr/>
        </p:nvSpPr>
        <p:spPr bwMode="auto">
          <a:xfrm>
            <a:off x="5486400" y="35052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3</a:t>
            </a:r>
          </a:p>
        </p:txBody>
      </p:sp>
      <p:sp>
        <p:nvSpPr>
          <p:cNvPr id="69645" name="Rectangle 9"/>
          <p:cNvSpPr>
            <a:spLocks noChangeArrowheads="1"/>
          </p:cNvSpPr>
          <p:nvPr/>
        </p:nvSpPr>
        <p:spPr bwMode="auto">
          <a:xfrm>
            <a:off x="1524000" y="5257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7</a:t>
            </a:r>
            <a:endParaRPr lang="en-US" altLang="en-US">
              <a:solidFill>
                <a:srgbClr val="000000"/>
              </a:solidFill>
            </a:endParaRPr>
          </a:p>
        </p:txBody>
      </p:sp>
      <p:sp>
        <p:nvSpPr>
          <p:cNvPr id="69646" name="Rectangle 10"/>
          <p:cNvSpPr>
            <a:spLocks noChangeArrowheads="1"/>
          </p:cNvSpPr>
          <p:nvPr/>
        </p:nvSpPr>
        <p:spPr bwMode="auto">
          <a:xfrm>
            <a:off x="2819400" y="5257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6</a:t>
            </a:r>
            <a:endParaRPr lang="en-US" altLang="en-US">
              <a:solidFill>
                <a:srgbClr val="000000"/>
              </a:solidFill>
            </a:endParaRPr>
          </a:p>
        </p:txBody>
      </p:sp>
      <p:sp>
        <p:nvSpPr>
          <p:cNvPr id="69647" name="Rectangle 11"/>
          <p:cNvSpPr>
            <a:spLocks noChangeArrowheads="1"/>
          </p:cNvSpPr>
          <p:nvPr/>
        </p:nvSpPr>
        <p:spPr bwMode="auto">
          <a:xfrm>
            <a:off x="4144963" y="5257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5</a:t>
            </a:r>
            <a:endParaRPr lang="en-US" altLang="en-US">
              <a:solidFill>
                <a:srgbClr val="000000"/>
              </a:solidFill>
            </a:endParaRPr>
          </a:p>
        </p:txBody>
      </p:sp>
      <p:sp>
        <p:nvSpPr>
          <p:cNvPr id="69648" name="Rectangle 12"/>
          <p:cNvSpPr>
            <a:spLocks noChangeArrowheads="1"/>
          </p:cNvSpPr>
          <p:nvPr/>
        </p:nvSpPr>
        <p:spPr bwMode="auto">
          <a:xfrm>
            <a:off x="5486400" y="5257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4</a:t>
            </a:r>
            <a:endParaRPr lang="en-US" altLang="en-US">
              <a:solidFill>
                <a:srgbClr val="000000"/>
              </a:solidFill>
            </a:endParaRPr>
          </a:p>
        </p:txBody>
      </p:sp>
      <p:sp>
        <p:nvSpPr>
          <p:cNvPr id="69649" name="Rectangle 13"/>
          <p:cNvSpPr>
            <a:spLocks noChangeArrowheads="1"/>
          </p:cNvSpPr>
          <p:nvPr/>
        </p:nvSpPr>
        <p:spPr bwMode="auto">
          <a:xfrm>
            <a:off x="1524000" y="4343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7</a:t>
            </a:r>
          </a:p>
        </p:txBody>
      </p:sp>
      <p:sp>
        <p:nvSpPr>
          <p:cNvPr id="69650" name="Rectangle 13"/>
          <p:cNvSpPr>
            <a:spLocks noChangeArrowheads="1"/>
          </p:cNvSpPr>
          <p:nvPr/>
        </p:nvSpPr>
        <p:spPr bwMode="auto">
          <a:xfrm>
            <a:off x="2819400" y="4343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6</a:t>
            </a:r>
          </a:p>
        </p:txBody>
      </p:sp>
      <p:sp>
        <p:nvSpPr>
          <p:cNvPr id="69651" name="Rectangle 13"/>
          <p:cNvSpPr>
            <a:spLocks noChangeArrowheads="1"/>
          </p:cNvSpPr>
          <p:nvPr/>
        </p:nvSpPr>
        <p:spPr bwMode="auto">
          <a:xfrm>
            <a:off x="4144963" y="4343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5</a:t>
            </a:r>
          </a:p>
        </p:txBody>
      </p:sp>
      <p:sp>
        <p:nvSpPr>
          <p:cNvPr id="69652" name="Rectangle 13"/>
          <p:cNvSpPr>
            <a:spLocks noChangeArrowheads="1"/>
          </p:cNvSpPr>
          <p:nvPr/>
        </p:nvSpPr>
        <p:spPr bwMode="auto">
          <a:xfrm>
            <a:off x="5486400" y="4343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4</a:t>
            </a:r>
          </a:p>
        </p:txBody>
      </p:sp>
      <p:sp>
        <p:nvSpPr>
          <p:cNvPr id="69653" name="Rectangle 14"/>
          <p:cNvSpPr>
            <a:spLocks noChangeArrowheads="1"/>
          </p:cNvSpPr>
          <p:nvPr/>
        </p:nvSpPr>
        <p:spPr bwMode="auto">
          <a:xfrm>
            <a:off x="6934200" y="3505200"/>
            <a:ext cx="762000" cy="685800"/>
          </a:xfrm>
          <a:prstGeom prst="rect">
            <a:avLst/>
          </a:prstGeom>
          <a:solidFill>
            <a:srgbClr val="D5D5D5"/>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MC</a:t>
            </a:r>
            <a:r>
              <a:rPr lang="en-US" altLang="en-US" baseline="-25000">
                <a:solidFill>
                  <a:srgbClr val="000000"/>
                </a:solidFill>
              </a:rPr>
              <a:t>0</a:t>
            </a:r>
            <a:endParaRPr lang="en-US" altLang="en-US">
              <a:solidFill>
                <a:srgbClr val="000000"/>
              </a:solidFill>
            </a:endParaRPr>
          </a:p>
        </p:txBody>
      </p:sp>
      <p:sp>
        <p:nvSpPr>
          <p:cNvPr id="69654" name="Rectangle 14"/>
          <p:cNvSpPr>
            <a:spLocks noChangeArrowheads="1"/>
          </p:cNvSpPr>
          <p:nvPr/>
        </p:nvSpPr>
        <p:spPr bwMode="auto">
          <a:xfrm>
            <a:off x="6934200" y="4343400"/>
            <a:ext cx="762000" cy="685800"/>
          </a:xfrm>
          <a:prstGeom prst="rect">
            <a:avLst/>
          </a:prstGeom>
          <a:solidFill>
            <a:srgbClr val="D5D5D5"/>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MC</a:t>
            </a:r>
            <a:r>
              <a:rPr lang="en-US" altLang="en-US" baseline="-25000">
                <a:solidFill>
                  <a:srgbClr val="000000"/>
                </a:solidFill>
              </a:rPr>
              <a:t>1</a:t>
            </a:r>
            <a:endParaRPr lang="en-US" altLang="en-US">
              <a:solidFill>
                <a:srgbClr val="000000"/>
              </a:solidFill>
            </a:endParaRPr>
          </a:p>
        </p:txBody>
      </p:sp>
      <p:sp>
        <p:nvSpPr>
          <p:cNvPr id="23" name="Rectangle 22"/>
          <p:cNvSpPr/>
          <p:nvPr/>
        </p:nvSpPr>
        <p:spPr>
          <a:xfrm>
            <a:off x="1143000" y="3962400"/>
            <a:ext cx="7010400" cy="6096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Rectangle 23"/>
          <p:cNvSpPr/>
          <p:nvPr/>
        </p:nvSpPr>
        <p:spPr>
          <a:xfrm>
            <a:off x="914400" y="3810000"/>
            <a:ext cx="7391400" cy="9906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6" name="Straight Arrow Connector 25"/>
          <p:cNvCxnSpPr/>
          <p:nvPr/>
        </p:nvCxnSpPr>
        <p:spPr>
          <a:xfrm flipV="1">
            <a:off x="914400" y="41910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7" name="Straight Arrow Connector 26"/>
          <p:cNvCxnSpPr/>
          <p:nvPr/>
        </p:nvCxnSpPr>
        <p:spPr>
          <a:xfrm flipV="1">
            <a:off x="8153400" y="41148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8" name="Straight Arrow Connector 27"/>
          <p:cNvCxnSpPr/>
          <p:nvPr/>
        </p:nvCxnSpPr>
        <p:spPr>
          <a:xfrm>
            <a:off x="1143000" y="41148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9" name="Straight Arrow Connector 28"/>
          <p:cNvCxnSpPr/>
          <p:nvPr/>
        </p:nvCxnSpPr>
        <p:spPr>
          <a:xfrm>
            <a:off x="8305800" y="41148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31" name="Straight Arrow Connector 30"/>
          <p:cNvCxnSpPr>
            <a:stCxn id="69637" idx="2"/>
            <a:endCxn id="69641" idx="0"/>
          </p:cNvCxnSpPr>
          <p:nvPr/>
        </p:nvCxnSpPr>
        <p:spPr>
          <a:xfrm>
            <a:off x="1905000" y="32766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2" name="Straight Arrow Connector 31"/>
          <p:cNvCxnSpPr/>
          <p:nvPr/>
        </p:nvCxnSpPr>
        <p:spPr>
          <a:xfrm>
            <a:off x="3200400" y="32766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p:nvPr/>
        </p:nvCxnSpPr>
        <p:spPr>
          <a:xfrm>
            <a:off x="4495800" y="32766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p:cNvCxnSpPr/>
          <p:nvPr/>
        </p:nvCxnSpPr>
        <p:spPr>
          <a:xfrm>
            <a:off x="5867400" y="32766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p:cNvCxnSpPr/>
          <p:nvPr/>
        </p:nvCxnSpPr>
        <p:spPr>
          <a:xfrm>
            <a:off x="1905000" y="50292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p:cNvCxnSpPr/>
          <p:nvPr/>
        </p:nvCxnSpPr>
        <p:spPr>
          <a:xfrm>
            <a:off x="3200400" y="50292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8" name="Straight Arrow Connector 37"/>
          <p:cNvCxnSpPr/>
          <p:nvPr/>
        </p:nvCxnSpPr>
        <p:spPr>
          <a:xfrm>
            <a:off x="4495800" y="50292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9" name="Straight Arrow Connector 38"/>
          <p:cNvCxnSpPr/>
          <p:nvPr/>
        </p:nvCxnSpPr>
        <p:spPr>
          <a:xfrm>
            <a:off x="5867400" y="50292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0" name="Straight Arrow Connector 29"/>
          <p:cNvCxnSpPr/>
          <p:nvPr/>
        </p:nvCxnSpPr>
        <p:spPr>
          <a:xfrm>
            <a:off x="4953000" y="3810000"/>
            <a:ext cx="533400" cy="0"/>
          </a:xfrm>
          <a:prstGeom prst="straightConnector1">
            <a:avLst/>
          </a:prstGeom>
          <a:ln w="508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H="1">
            <a:off x="2286000" y="3962400"/>
            <a:ext cx="533400" cy="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07563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r>
              <a:rPr lang="en-US" altLang="en-US"/>
              <a:t>Ring cache</a:t>
            </a:r>
          </a:p>
        </p:txBody>
      </p:sp>
      <p:sp>
        <p:nvSpPr>
          <p:cNvPr id="71683" name="Content Placeholder 2"/>
          <p:cNvSpPr>
            <a:spLocks noGrp="1"/>
          </p:cNvSpPr>
          <p:nvPr>
            <p:ph idx="1"/>
          </p:nvPr>
        </p:nvSpPr>
        <p:spPr>
          <a:xfrm>
            <a:off x="533400" y="1600200"/>
            <a:ext cx="7772400" cy="1143000"/>
          </a:xfrm>
        </p:spPr>
        <p:txBody>
          <a:bodyPr/>
          <a:lstStyle/>
          <a:p>
            <a:r>
              <a:rPr lang="en-US" altLang="en-US" dirty="0"/>
              <a:t>Example: </a:t>
            </a:r>
            <a:r>
              <a:rPr lang="en-US" altLang="en-US" dirty="0">
                <a:solidFill>
                  <a:srgbClr val="7030A0"/>
                </a:solidFill>
              </a:rPr>
              <a:t>P</a:t>
            </a:r>
            <a:r>
              <a:rPr lang="en-US" altLang="en-US" baseline="-25000" dirty="0">
                <a:solidFill>
                  <a:srgbClr val="7030A0"/>
                </a:solidFill>
              </a:rPr>
              <a:t>1</a:t>
            </a:r>
            <a:r>
              <a:rPr lang="en-US" altLang="en-US" dirty="0">
                <a:solidFill>
                  <a:srgbClr val="7030A0"/>
                </a:solidFill>
              </a:rPr>
              <a:t> wants data from L2</a:t>
            </a:r>
            <a:r>
              <a:rPr lang="en-US" altLang="en-US" baseline="-25000" dirty="0">
                <a:solidFill>
                  <a:srgbClr val="7030A0"/>
                </a:solidFill>
              </a:rPr>
              <a:t>3</a:t>
            </a:r>
            <a:r>
              <a:rPr lang="en-US" altLang="en-US" dirty="0"/>
              <a:t>, and </a:t>
            </a:r>
            <a:r>
              <a:rPr lang="en-US" altLang="en-US" dirty="0">
                <a:solidFill>
                  <a:srgbClr val="FF0000"/>
                </a:solidFill>
              </a:rPr>
              <a:t>P</a:t>
            </a:r>
            <a:r>
              <a:rPr lang="en-US" altLang="en-US" baseline="-25000" dirty="0">
                <a:solidFill>
                  <a:srgbClr val="FF0000"/>
                </a:solidFill>
              </a:rPr>
              <a:t>2</a:t>
            </a:r>
            <a:r>
              <a:rPr lang="en-US" altLang="en-US" dirty="0">
                <a:solidFill>
                  <a:srgbClr val="FF0000"/>
                </a:solidFill>
              </a:rPr>
              <a:t> wants data from L2</a:t>
            </a:r>
            <a:r>
              <a:rPr lang="en-US" altLang="en-US" baseline="-25000" dirty="0">
                <a:solidFill>
                  <a:srgbClr val="FF0000"/>
                </a:solidFill>
              </a:rPr>
              <a:t>7</a:t>
            </a:r>
            <a:r>
              <a:rPr lang="en-US" altLang="en-US" dirty="0"/>
              <a:t>.</a:t>
            </a:r>
          </a:p>
          <a:p>
            <a:endParaRPr lang="en-US" altLang="en-US" dirty="0"/>
          </a:p>
        </p:txBody>
      </p:sp>
      <p:sp>
        <p:nvSpPr>
          <p:cNvPr id="71684" name="Footer Placeholder 3"/>
          <p:cNvSpPr>
            <a:spLocks noGrp="1"/>
          </p:cNvSpPr>
          <p:nvPr>
            <p:ph type="ftr" sz="quarter" idx="11"/>
          </p:nvPr>
        </p:nvSpPr>
        <p:spPr>
          <a:xfrm>
            <a:off x="3308350" y="6248400"/>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
        <p:nvSpPr>
          <p:cNvPr id="71685" name="Rectangle 9"/>
          <p:cNvSpPr>
            <a:spLocks noChangeArrowheads="1"/>
          </p:cNvSpPr>
          <p:nvPr/>
        </p:nvSpPr>
        <p:spPr bwMode="auto">
          <a:xfrm>
            <a:off x="1524000" y="2590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0</a:t>
            </a:r>
            <a:endParaRPr lang="en-US" altLang="en-US">
              <a:solidFill>
                <a:srgbClr val="000000"/>
              </a:solidFill>
            </a:endParaRPr>
          </a:p>
        </p:txBody>
      </p:sp>
      <p:sp>
        <p:nvSpPr>
          <p:cNvPr id="71686" name="Rectangle 10"/>
          <p:cNvSpPr>
            <a:spLocks noChangeArrowheads="1"/>
          </p:cNvSpPr>
          <p:nvPr/>
        </p:nvSpPr>
        <p:spPr bwMode="auto">
          <a:xfrm>
            <a:off x="2819400" y="2590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sp>
        <p:nvSpPr>
          <p:cNvPr id="71687" name="Rectangle 11"/>
          <p:cNvSpPr>
            <a:spLocks noChangeArrowheads="1"/>
          </p:cNvSpPr>
          <p:nvPr/>
        </p:nvSpPr>
        <p:spPr bwMode="auto">
          <a:xfrm>
            <a:off x="4144963" y="2590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2</a:t>
            </a:r>
            <a:endParaRPr lang="en-US" altLang="en-US">
              <a:solidFill>
                <a:srgbClr val="000000"/>
              </a:solidFill>
            </a:endParaRPr>
          </a:p>
        </p:txBody>
      </p:sp>
      <p:sp>
        <p:nvSpPr>
          <p:cNvPr id="71688" name="Rectangle 12"/>
          <p:cNvSpPr>
            <a:spLocks noChangeArrowheads="1"/>
          </p:cNvSpPr>
          <p:nvPr/>
        </p:nvSpPr>
        <p:spPr bwMode="auto">
          <a:xfrm>
            <a:off x="5486400" y="2590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3</a:t>
            </a:r>
            <a:endParaRPr lang="en-US" altLang="en-US">
              <a:solidFill>
                <a:srgbClr val="000000"/>
              </a:solidFill>
            </a:endParaRPr>
          </a:p>
        </p:txBody>
      </p:sp>
      <p:sp>
        <p:nvSpPr>
          <p:cNvPr id="71689" name="Rectangle 13"/>
          <p:cNvSpPr>
            <a:spLocks noChangeArrowheads="1"/>
          </p:cNvSpPr>
          <p:nvPr/>
        </p:nvSpPr>
        <p:spPr bwMode="auto">
          <a:xfrm>
            <a:off x="1524000" y="35052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0</a:t>
            </a:r>
          </a:p>
        </p:txBody>
      </p:sp>
      <p:sp>
        <p:nvSpPr>
          <p:cNvPr id="71690" name="Rectangle 13"/>
          <p:cNvSpPr>
            <a:spLocks noChangeArrowheads="1"/>
          </p:cNvSpPr>
          <p:nvPr/>
        </p:nvSpPr>
        <p:spPr bwMode="auto">
          <a:xfrm>
            <a:off x="2819400" y="35052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1</a:t>
            </a:r>
          </a:p>
        </p:txBody>
      </p:sp>
      <p:sp>
        <p:nvSpPr>
          <p:cNvPr id="71691" name="Rectangle 13"/>
          <p:cNvSpPr>
            <a:spLocks noChangeArrowheads="1"/>
          </p:cNvSpPr>
          <p:nvPr/>
        </p:nvSpPr>
        <p:spPr bwMode="auto">
          <a:xfrm>
            <a:off x="4144963" y="35052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2</a:t>
            </a:r>
          </a:p>
        </p:txBody>
      </p:sp>
      <p:sp>
        <p:nvSpPr>
          <p:cNvPr id="71692" name="Rectangle 13"/>
          <p:cNvSpPr>
            <a:spLocks noChangeArrowheads="1"/>
          </p:cNvSpPr>
          <p:nvPr/>
        </p:nvSpPr>
        <p:spPr bwMode="auto">
          <a:xfrm>
            <a:off x="5486400" y="35052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3</a:t>
            </a:r>
          </a:p>
        </p:txBody>
      </p:sp>
      <p:sp>
        <p:nvSpPr>
          <p:cNvPr id="71693" name="Rectangle 9"/>
          <p:cNvSpPr>
            <a:spLocks noChangeArrowheads="1"/>
          </p:cNvSpPr>
          <p:nvPr/>
        </p:nvSpPr>
        <p:spPr bwMode="auto">
          <a:xfrm>
            <a:off x="1524000" y="5257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7</a:t>
            </a:r>
            <a:endParaRPr lang="en-US" altLang="en-US">
              <a:solidFill>
                <a:srgbClr val="000000"/>
              </a:solidFill>
            </a:endParaRPr>
          </a:p>
        </p:txBody>
      </p:sp>
      <p:sp>
        <p:nvSpPr>
          <p:cNvPr id="71694" name="Rectangle 10"/>
          <p:cNvSpPr>
            <a:spLocks noChangeArrowheads="1"/>
          </p:cNvSpPr>
          <p:nvPr/>
        </p:nvSpPr>
        <p:spPr bwMode="auto">
          <a:xfrm>
            <a:off x="2819400" y="5257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6</a:t>
            </a:r>
            <a:endParaRPr lang="en-US" altLang="en-US">
              <a:solidFill>
                <a:srgbClr val="000000"/>
              </a:solidFill>
            </a:endParaRPr>
          </a:p>
        </p:txBody>
      </p:sp>
      <p:sp>
        <p:nvSpPr>
          <p:cNvPr id="71695" name="Rectangle 11"/>
          <p:cNvSpPr>
            <a:spLocks noChangeArrowheads="1"/>
          </p:cNvSpPr>
          <p:nvPr/>
        </p:nvSpPr>
        <p:spPr bwMode="auto">
          <a:xfrm>
            <a:off x="4144963" y="5257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5</a:t>
            </a:r>
            <a:endParaRPr lang="en-US" altLang="en-US">
              <a:solidFill>
                <a:srgbClr val="000000"/>
              </a:solidFill>
            </a:endParaRPr>
          </a:p>
        </p:txBody>
      </p:sp>
      <p:sp>
        <p:nvSpPr>
          <p:cNvPr id="71696" name="Rectangle 12"/>
          <p:cNvSpPr>
            <a:spLocks noChangeArrowheads="1"/>
          </p:cNvSpPr>
          <p:nvPr/>
        </p:nvSpPr>
        <p:spPr bwMode="auto">
          <a:xfrm>
            <a:off x="5486400" y="5257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4</a:t>
            </a:r>
            <a:endParaRPr lang="en-US" altLang="en-US">
              <a:solidFill>
                <a:srgbClr val="000000"/>
              </a:solidFill>
            </a:endParaRPr>
          </a:p>
        </p:txBody>
      </p:sp>
      <p:sp>
        <p:nvSpPr>
          <p:cNvPr id="71697" name="Rectangle 13"/>
          <p:cNvSpPr>
            <a:spLocks noChangeArrowheads="1"/>
          </p:cNvSpPr>
          <p:nvPr/>
        </p:nvSpPr>
        <p:spPr bwMode="auto">
          <a:xfrm>
            <a:off x="1524000" y="4343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7</a:t>
            </a:r>
          </a:p>
        </p:txBody>
      </p:sp>
      <p:sp>
        <p:nvSpPr>
          <p:cNvPr id="71698" name="Rectangle 13"/>
          <p:cNvSpPr>
            <a:spLocks noChangeArrowheads="1"/>
          </p:cNvSpPr>
          <p:nvPr/>
        </p:nvSpPr>
        <p:spPr bwMode="auto">
          <a:xfrm>
            <a:off x="2819400" y="4343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6</a:t>
            </a:r>
          </a:p>
        </p:txBody>
      </p:sp>
      <p:sp>
        <p:nvSpPr>
          <p:cNvPr id="71699" name="Rectangle 13"/>
          <p:cNvSpPr>
            <a:spLocks noChangeArrowheads="1"/>
          </p:cNvSpPr>
          <p:nvPr/>
        </p:nvSpPr>
        <p:spPr bwMode="auto">
          <a:xfrm>
            <a:off x="4144963" y="4343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5</a:t>
            </a:r>
          </a:p>
        </p:txBody>
      </p:sp>
      <p:sp>
        <p:nvSpPr>
          <p:cNvPr id="71700" name="Rectangle 13"/>
          <p:cNvSpPr>
            <a:spLocks noChangeArrowheads="1"/>
          </p:cNvSpPr>
          <p:nvPr/>
        </p:nvSpPr>
        <p:spPr bwMode="auto">
          <a:xfrm>
            <a:off x="5486400" y="4343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4</a:t>
            </a:r>
          </a:p>
        </p:txBody>
      </p:sp>
      <p:sp>
        <p:nvSpPr>
          <p:cNvPr id="71701" name="Rectangle 14"/>
          <p:cNvSpPr>
            <a:spLocks noChangeArrowheads="1"/>
          </p:cNvSpPr>
          <p:nvPr/>
        </p:nvSpPr>
        <p:spPr bwMode="auto">
          <a:xfrm>
            <a:off x="6934200" y="3505200"/>
            <a:ext cx="762000" cy="685800"/>
          </a:xfrm>
          <a:prstGeom prst="rect">
            <a:avLst/>
          </a:prstGeom>
          <a:solidFill>
            <a:srgbClr val="D5D5D5"/>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MC</a:t>
            </a:r>
            <a:r>
              <a:rPr lang="en-US" altLang="en-US" baseline="-25000">
                <a:solidFill>
                  <a:srgbClr val="000000"/>
                </a:solidFill>
              </a:rPr>
              <a:t>0</a:t>
            </a:r>
            <a:endParaRPr lang="en-US" altLang="en-US">
              <a:solidFill>
                <a:srgbClr val="000000"/>
              </a:solidFill>
            </a:endParaRPr>
          </a:p>
        </p:txBody>
      </p:sp>
      <p:sp>
        <p:nvSpPr>
          <p:cNvPr id="71702" name="Rectangle 14"/>
          <p:cNvSpPr>
            <a:spLocks noChangeArrowheads="1"/>
          </p:cNvSpPr>
          <p:nvPr/>
        </p:nvSpPr>
        <p:spPr bwMode="auto">
          <a:xfrm>
            <a:off x="6934200" y="4343400"/>
            <a:ext cx="762000" cy="685800"/>
          </a:xfrm>
          <a:prstGeom prst="rect">
            <a:avLst/>
          </a:prstGeom>
          <a:solidFill>
            <a:srgbClr val="D5D5D5"/>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MC</a:t>
            </a:r>
            <a:r>
              <a:rPr lang="en-US" altLang="en-US" baseline="-25000">
                <a:solidFill>
                  <a:srgbClr val="000000"/>
                </a:solidFill>
              </a:rPr>
              <a:t>1</a:t>
            </a:r>
            <a:endParaRPr lang="en-US" altLang="en-US">
              <a:solidFill>
                <a:srgbClr val="000000"/>
              </a:solidFill>
            </a:endParaRPr>
          </a:p>
        </p:txBody>
      </p:sp>
      <p:sp>
        <p:nvSpPr>
          <p:cNvPr id="23" name="Rectangle 22"/>
          <p:cNvSpPr/>
          <p:nvPr/>
        </p:nvSpPr>
        <p:spPr>
          <a:xfrm>
            <a:off x="1143000" y="3962400"/>
            <a:ext cx="7010400" cy="6096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Rectangle 23"/>
          <p:cNvSpPr/>
          <p:nvPr/>
        </p:nvSpPr>
        <p:spPr>
          <a:xfrm>
            <a:off x="914400" y="3810000"/>
            <a:ext cx="7391400" cy="9906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6" name="Straight Arrow Connector 25"/>
          <p:cNvCxnSpPr/>
          <p:nvPr/>
        </p:nvCxnSpPr>
        <p:spPr>
          <a:xfrm flipV="1">
            <a:off x="914400" y="41910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7" name="Straight Arrow Connector 26"/>
          <p:cNvCxnSpPr/>
          <p:nvPr/>
        </p:nvCxnSpPr>
        <p:spPr>
          <a:xfrm flipV="1">
            <a:off x="8153400" y="41148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8" name="Straight Arrow Connector 27"/>
          <p:cNvCxnSpPr/>
          <p:nvPr/>
        </p:nvCxnSpPr>
        <p:spPr>
          <a:xfrm>
            <a:off x="1143000" y="41148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9" name="Straight Arrow Connector 28"/>
          <p:cNvCxnSpPr/>
          <p:nvPr/>
        </p:nvCxnSpPr>
        <p:spPr>
          <a:xfrm>
            <a:off x="8305800" y="41148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31" name="Straight Arrow Connector 30"/>
          <p:cNvCxnSpPr>
            <a:stCxn id="71685" idx="2"/>
            <a:endCxn id="71689" idx="0"/>
          </p:cNvCxnSpPr>
          <p:nvPr/>
        </p:nvCxnSpPr>
        <p:spPr>
          <a:xfrm>
            <a:off x="1905000" y="32766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2" name="Straight Arrow Connector 31"/>
          <p:cNvCxnSpPr/>
          <p:nvPr/>
        </p:nvCxnSpPr>
        <p:spPr>
          <a:xfrm>
            <a:off x="3200400" y="32766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p:nvPr/>
        </p:nvCxnSpPr>
        <p:spPr>
          <a:xfrm>
            <a:off x="4495800" y="32766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p:cNvCxnSpPr/>
          <p:nvPr/>
        </p:nvCxnSpPr>
        <p:spPr>
          <a:xfrm>
            <a:off x="5867400" y="32766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p:cNvCxnSpPr/>
          <p:nvPr/>
        </p:nvCxnSpPr>
        <p:spPr>
          <a:xfrm>
            <a:off x="1905000" y="50292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p:cNvCxnSpPr/>
          <p:nvPr/>
        </p:nvCxnSpPr>
        <p:spPr>
          <a:xfrm>
            <a:off x="3200400" y="50292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8" name="Straight Arrow Connector 37"/>
          <p:cNvCxnSpPr/>
          <p:nvPr/>
        </p:nvCxnSpPr>
        <p:spPr>
          <a:xfrm>
            <a:off x="4495800" y="50292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9" name="Straight Arrow Connector 38"/>
          <p:cNvCxnSpPr/>
          <p:nvPr/>
        </p:nvCxnSpPr>
        <p:spPr>
          <a:xfrm>
            <a:off x="5867400" y="50292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0" name="Straight Arrow Connector 29"/>
          <p:cNvCxnSpPr/>
          <p:nvPr/>
        </p:nvCxnSpPr>
        <p:spPr>
          <a:xfrm flipH="1">
            <a:off x="4953000" y="3962400"/>
            <a:ext cx="533400" cy="0"/>
          </a:xfrm>
          <a:prstGeom prst="straightConnector1">
            <a:avLst/>
          </a:prstGeom>
          <a:ln w="508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16200000" flipH="1">
            <a:off x="876300" y="4305300"/>
            <a:ext cx="533400" cy="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50560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p:txBody>
          <a:bodyPr/>
          <a:lstStyle/>
          <a:p>
            <a:r>
              <a:rPr lang="en-US" altLang="en-US"/>
              <a:t>Ring cache</a:t>
            </a:r>
          </a:p>
        </p:txBody>
      </p:sp>
      <p:sp>
        <p:nvSpPr>
          <p:cNvPr id="73731" name="Content Placeholder 2"/>
          <p:cNvSpPr>
            <a:spLocks noGrp="1"/>
          </p:cNvSpPr>
          <p:nvPr>
            <p:ph idx="1"/>
          </p:nvPr>
        </p:nvSpPr>
        <p:spPr>
          <a:xfrm>
            <a:off x="533400" y="1600200"/>
            <a:ext cx="7772400" cy="1143000"/>
          </a:xfrm>
        </p:spPr>
        <p:txBody>
          <a:bodyPr/>
          <a:lstStyle/>
          <a:p>
            <a:r>
              <a:rPr lang="en-US" altLang="en-US" dirty="0"/>
              <a:t>Example: </a:t>
            </a:r>
            <a:r>
              <a:rPr lang="en-US" altLang="en-US" dirty="0">
                <a:solidFill>
                  <a:srgbClr val="7030A0"/>
                </a:solidFill>
              </a:rPr>
              <a:t>P</a:t>
            </a:r>
            <a:r>
              <a:rPr lang="en-US" altLang="en-US" baseline="-25000" dirty="0">
                <a:solidFill>
                  <a:srgbClr val="7030A0"/>
                </a:solidFill>
              </a:rPr>
              <a:t>1</a:t>
            </a:r>
            <a:r>
              <a:rPr lang="en-US" altLang="en-US" dirty="0">
                <a:solidFill>
                  <a:srgbClr val="7030A0"/>
                </a:solidFill>
              </a:rPr>
              <a:t> wants data from L2</a:t>
            </a:r>
            <a:r>
              <a:rPr lang="en-US" altLang="en-US" baseline="-25000" dirty="0">
                <a:solidFill>
                  <a:srgbClr val="7030A0"/>
                </a:solidFill>
              </a:rPr>
              <a:t>3</a:t>
            </a:r>
            <a:r>
              <a:rPr lang="en-US" altLang="en-US" dirty="0"/>
              <a:t>, and </a:t>
            </a:r>
            <a:r>
              <a:rPr lang="en-US" altLang="en-US" dirty="0">
                <a:solidFill>
                  <a:srgbClr val="FF0000"/>
                </a:solidFill>
              </a:rPr>
              <a:t>P</a:t>
            </a:r>
            <a:r>
              <a:rPr lang="en-US" altLang="en-US" baseline="-25000" dirty="0">
                <a:solidFill>
                  <a:srgbClr val="FF0000"/>
                </a:solidFill>
              </a:rPr>
              <a:t>2</a:t>
            </a:r>
            <a:r>
              <a:rPr lang="en-US" altLang="en-US" dirty="0">
                <a:solidFill>
                  <a:srgbClr val="FF0000"/>
                </a:solidFill>
              </a:rPr>
              <a:t> wants data from L2</a:t>
            </a:r>
            <a:r>
              <a:rPr lang="en-US" altLang="en-US" baseline="-25000" dirty="0">
                <a:solidFill>
                  <a:srgbClr val="FF0000"/>
                </a:solidFill>
              </a:rPr>
              <a:t>7</a:t>
            </a:r>
            <a:r>
              <a:rPr lang="en-US" altLang="en-US" dirty="0"/>
              <a:t>.</a:t>
            </a:r>
          </a:p>
          <a:p>
            <a:pPr marL="0" indent="0">
              <a:buNone/>
            </a:pPr>
            <a:endParaRPr lang="en-US" altLang="en-US" dirty="0"/>
          </a:p>
        </p:txBody>
      </p:sp>
      <p:sp>
        <p:nvSpPr>
          <p:cNvPr id="73732" name="Footer Placeholder 3"/>
          <p:cNvSpPr>
            <a:spLocks noGrp="1"/>
          </p:cNvSpPr>
          <p:nvPr>
            <p:ph type="ftr" sz="quarter" idx="11"/>
          </p:nvPr>
        </p:nvSpPr>
        <p:spPr>
          <a:xfrm>
            <a:off x="3308350" y="6248400"/>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
        <p:nvSpPr>
          <p:cNvPr id="73733" name="Rectangle 9"/>
          <p:cNvSpPr>
            <a:spLocks noChangeArrowheads="1"/>
          </p:cNvSpPr>
          <p:nvPr/>
        </p:nvSpPr>
        <p:spPr bwMode="auto">
          <a:xfrm>
            <a:off x="1524000" y="2590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0</a:t>
            </a:r>
            <a:endParaRPr lang="en-US" altLang="en-US">
              <a:solidFill>
                <a:srgbClr val="000000"/>
              </a:solidFill>
            </a:endParaRPr>
          </a:p>
        </p:txBody>
      </p:sp>
      <p:sp>
        <p:nvSpPr>
          <p:cNvPr id="73734" name="Rectangle 10"/>
          <p:cNvSpPr>
            <a:spLocks noChangeArrowheads="1"/>
          </p:cNvSpPr>
          <p:nvPr/>
        </p:nvSpPr>
        <p:spPr bwMode="auto">
          <a:xfrm>
            <a:off x="2819400" y="2590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sp>
        <p:nvSpPr>
          <p:cNvPr id="73735" name="Rectangle 11"/>
          <p:cNvSpPr>
            <a:spLocks noChangeArrowheads="1"/>
          </p:cNvSpPr>
          <p:nvPr/>
        </p:nvSpPr>
        <p:spPr bwMode="auto">
          <a:xfrm>
            <a:off x="4144963" y="2590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2</a:t>
            </a:r>
            <a:endParaRPr lang="en-US" altLang="en-US">
              <a:solidFill>
                <a:srgbClr val="000000"/>
              </a:solidFill>
            </a:endParaRPr>
          </a:p>
        </p:txBody>
      </p:sp>
      <p:sp>
        <p:nvSpPr>
          <p:cNvPr id="73736" name="Rectangle 12"/>
          <p:cNvSpPr>
            <a:spLocks noChangeArrowheads="1"/>
          </p:cNvSpPr>
          <p:nvPr/>
        </p:nvSpPr>
        <p:spPr bwMode="auto">
          <a:xfrm>
            <a:off x="5486400" y="2590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3</a:t>
            </a:r>
            <a:endParaRPr lang="en-US" altLang="en-US">
              <a:solidFill>
                <a:srgbClr val="000000"/>
              </a:solidFill>
            </a:endParaRPr>
          </a:p>
        </p:txBody>
      </p:sp>
      <p:sp>
        <p:nvSpPr>
          <p:cNvPr id="73737" name="Rectangle 13"/>
          <p:cNvSpPr>
            <a:spLocks noChangeArrowheads="1"/>
          </p:cNvSpPr>
          <p:nvPr/>
        </p:nvSpPr>
        <p:spPr bwMode="auto">
          <a:xfrm>
            <a:off x="1524000" y="35052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0</a:t>
            </a:r>
          </a:p>
        </p:txBody>
      </p:sp>
      <p:sp>
        <p:nvSpPr>
          <p:cNvPr id="73738" name="Rectangle 13"/>
          <p:cNvSpPr>
            <a:spLocks noChangeArrowheads="1"/>
          </p:cNvSpPr>
          <p:nvPr/>
        </p:nvSpPr>
        <p:spPr bwMode="auto">
          <a:xfrm>
            <a:off x="2819400" y="35052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1</a:t>
            </a:r>
          </a:p>
        </p:txBody>
      </p:sp>
      <p:sp>
        <p:nvSpPr>
          <p:cNvPr id="73739" name="Rectangle 13"/>
          <p:cNvSpPr>
            <a:spLocks noChangeArrowheads="1"/>
          </p:cNvSpPr>
          <p:nvPr/>
        </p:nvSpPr>
        <p:spPr bwMode="auto">
          <a:xfrm>
            <a:off x="4144963" y="35052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2</a:t>
            </a:r>
          </a:p>
        </p:txBody>
      </p:sp>
      <p:sp>
        <p:nvSpPr>
          <p:cNvPr id="73740" name="Rectangle 13"/>
          <p:cNvSpPr>
            <a:spLocks noChangeArrowheads="1"/>
          </p:cNvSpPr>
          <p:nvPr/>
        </p:nvSpPr>
        <p:spPr bwMode="auto">
          <a:xfrm>
            <a:off x="5486400" y="35052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3</a:t>
            </a:r>
          </a:p>
        </p:txBody>
      </p:sp>
      <p:sp>
        <p:nvSpPr>
          <p:cNvPr id="73741" name="Rectangle 9"/>
          <p:cNvSpPr>
            <a:spLocks noChangeArrowheads="1"/>
          </p:cNvSpPr>
          <p:nvPr/>
        </p:nvSpPr>
        <p:spPr bwMode="auto">
          <a:xfrm>
            <a:off x="1524000" y="5257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7</a:t>
            </a:r>
            <a:endParaRPr lang="en-US" altLang="en-US">
              <a:solidFill>
                <a:srgbClr val="000000"/>
              </a:solidFill>
            </a:endParaRPr>
          </a:p>
        </p:txBody>
      </p:sp>
      <p:sp>
        <p:nvSpPr>
          <p:cNvPr id="73742" name="Rectangle 10"/>
          <p:cNvSpPr>
            <a:spLocks noChangeArrowheads="1"/>
          </p:cNvSpPr>
          <p:nvPr/>
        </p:nvSpPr>
        <p:spPr bwMode="auto">
          <a:xfrm>
            <a:off x="2819400" y="5257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6</a:t>
            </a:r>
            <a:endParaRPr lang="en-US" altLang="en-US">
              <a:solidFill>
                <a:srgbClr val="000000"/>
              </a:solidFill>
            </a:endParaRPr>
          </a:p>
        </p:txBody>
      </p:sp>
      <p:sp>
        <p:nvSpPr>
          <p:cNvPr id="73743" name="Rectangle 11"/>
          <p:cNvSpPr>
            <a:spLocks noChangeArrowheads="1"/>
          </p:cNvSpPr>
          <p:nvPr/>
        </p:nvSpPr>
        <p:spPr bwMode="auto">
          <a:xfrm>
            <a:off x="4144963" y="5257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5</a:t>
            </a:r>
            <a:endParaRPr lang="en-US" altLang="en-US">
              <a:solidFill>
                <a:srgbClr val="000000"/>
              </a:solidFill>
            </a:endParaRPr>
          </a:p>
        </p:txBody>
      </p:sp>
      <p:sp>
        <p:nvSpPr>
          <p:cNvPr id="73744" name="Rectangle 12"/>
          <p:cNvSpPr>
            <a:spLocks noChangeArrowheads="1"/>
          </p:cNvSpPr>
          <p:nvPr/>
        </p:nvSpPr>
        <p:spPr bwMode="auto">
          <a:xfrm>
            <a:off x="5486400" y="5257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4</a:t>
            </a:r>
            <a:endParaRPr lang="en-US" altLang="en-US">
              <a:solidFill>
                <a:srgbClr val="000000"/>
              </a:solidFill>
            </a:endParaRPr>
          </a:p>
        </p:txBody>
      </p:sp>
      <p:sp>
        <p:nvSpPr>
          <p:cNvPr id="73745" name="Rectangle 13"/>
          <p:cNvSpPr>
            <a:spLocks noChangeArrowheads="1"/>
          </p:cNvSpPr>
          <p:nvPr/>
        </p:nvSpPr>
        <p:spPr bwMode="auto">
          <a:xfrm>
            <a:off x="1524000" y="4343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7</a:t>
            </a:r>
          </a:p>
        </p:txBody>
      </p:sp>
      <p:sp>
        <p:nvSpPr>
          <p:cNvPr id="73746" name="Rectangle 13"/>
          <p:cNvSpPr>
            <a:spLocks noChangeArrowheads="1"/>
          </p:cNvSpPr>
          <p:nvPr/>
        </p:nvSpPr>
        <p:spPr bwMode="auto">
          <a:xfrm>
            <a:off x="2819400" y="4343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6</a:t>
            </a:r>
          </a:p>
        </p:txBody>
      </p:sp>
      <p:sp>
        <p:nvSpPr>
          <p:cNvPr id="73747" name="Rectangle 13"/>
          <p:cNvSpPr>
            <a:spLocks noChangeArrowheads="1"/>
          </p:cNvSpPr>
          <p:nvPr/>
        </p:nvSpPr>
        <p:spPr bwMode="auto">
          <a:xfrm>
            <a:off x="4144963" y="4343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5</a:t>
            </a:r>
          </a:p>
        </p:txBody>
      </p:sp>
      <p:sp>
        <p:nvSpPr>
          <p:cNvPr id="73748" name="Rectangle 13"/>
          <p:cNvSpPr>
            <a:spLocks noChangeArrowheads="1"/>
          </p:cNvSpPr>
          <p:nvPr/>
        </p:nvSpPr>
        <p:spPr bwMode="auto">
          <a:xfrm>
            <a:off x="5486400" y="4343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4</a:t>
            </a:r>
          </a:p>
        </p:txBody>
      </p:sp>
      <p:sp>
        <p:nvSpPr>
          <p:cNvPr id="73749" name="Rectangle 14"/>
          <p:cNvSpPr>
            <a:spLocks noChangeArrowheads="1"/>
          </p:cNvSpPr>
          <p:nvPr/>
        </p:nvSpPr>
        <p:spPr bwMode="auto">
          <a:xfrm>
            <a:off x="6934200" y="3505200"/>
            <a:ext cx="762000" cy="685800"/>
          </a:xfrm>
          <a:prstGeom prst="rect">
            <a:avLst/>
          </a:prstGeom>
          <a:solidFill>
            <a:srgbClr val="D5D5D5"/>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MC</a:t>
            </a:r>
            <a:r>
              <a:rPr lang="en-US" altLang="en-US" baseline="-25000">
                <a:solidFill>
                  <a:srgbClr val="000000"/>
                </a:solidFill>
              </a:rPr>
              <a:t>0</a:t>
            </a:r>
            <a:endParaRPr lang="en-US" altLang="en-US">
              <a:solidFill>
                <a:srgbClr val="000000"/>
              </a:solidFill>
            </a:endParaRPr>
          </a:p>
        </p:txBody>
      </p:sp>
      <p:sp>
        <p:nvSpPr>
          <p:cNvPr id="73750" name="Rectangle 14"/>
          <p:cNvSpPr>
            <a:spLocks noChangeArrowheads="1"/>
          </p:cNvSpPr>
          <p:nvPr/>
        </p:nvSpPr>
        <p:spPr bwMode="auto">
          <a:xfrm>
            <a:off x="6934200" y="4343400"/>
            <a:ext cx="762000" cy="685800"/>
          </a:xfrm>
          <a:prstGeom prst="rect">
            <a:avLst/>
          </a:prstGeom>
          <a:solidFill>
            <a:srgbClr val="D5D5D5"/>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MC</a:t>
            </a:r>
            <a:r>
              <a:rPr lang="en-US" altLang="en-US" baseline="-25000">
                <a:solidFill>
                  <a:srgbClr val="000000"/>
                </a:solidFill>
              </a:rPr>
              <a:t>1</a:t>
            </a:r>
            <a:endParaRPr lang="en-US" altLang="en-US">
              <a:solidFill>
                <a:srgbClr val="000000"/>
              </a:solidFill>
            </a:endParaRPr>
          </a:p>
        </p:txBody>
      </p:sp>
      <p:sp>
        <p:nvSpPr>
          <p:cNvPr id="23" name="Rectangle 22"/>
          <p:cNvSpPr/>
          <p:nvPr/>
        </p:nvSpPr>
        <p:spPr>
          <a:xfrm>
            <a:off x="1143000" y="3962400"/>
            <a:ext cx="7010400" cy="6096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Rectangle 23"/>
          <p:cNvSpPr/>
          <p:nvPr/>
        </p:nvSpPr>
        <p:spPr>
          <a:xfrm>
            <a:off x="914400" y="3810000"/>
            <a:ext cx="7391400" cy="9906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6" name="Straight Arrow Connector 25"/>
          <p:cNvCxnSpPr/>
          <p:nvPr/>
        </p:nvCxnSpPr>
        <p:spPr>
          <a:xfrm flipV="1">
            <a:off x="914400" y="41910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7" name="Straight Arrow Connector 26"/>
          <p:cNvCxnSpPr/>
          <p:nvPr/>
        </p:nvCxnSpPr>
        <p:spPr>
          <a:xfrm flipV="1">
            <a:off x="8153400" y="41148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8" name="Straight Arrow Connector 27"/>
          <p:cNvCxnSpPr/>
          <p:nvPr/>
        </p:nvCxnSpPr>
        <p:spPr>
          <a:xfrm>
            <a:off x="1143000" y="41148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9" name="Straight Arrow Connector 28"/>
          <p:cNvCxnSpPr/>
          <p:nvPr/>
        </p:nvCxnSpPr>
        <p:spPr>
          <a:xfrm>
            <a:off x="8305800" y="41148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31" name="Straight Arrow Connector 30"/>
          <p:cNvCxnSpPr>
            <a:stCxn id="73733" idx="2"/>
            <a:endCxn id="73737" idx="0"/>
          </p:cNvCxnSpPr>
          <p:nvPr/>
        </p:nvCxnSpPr>
        <p:spPr>
          <a:xfrm>
            <a:off x="1905000" y="32766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2" name="Straight Arrow Connector 31"/>
          <p:cNvCxnSpPr/>
          <p:nvPr/>
        </p:nvCxnSpPr>
        <p:spPr>
          <a:xfrm>
            <a:off x="3200400" y="32766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p:nvPr/>
        </p:nvCxnSpPr>
        <p:spPr>
          <a:xfrm>
            <a:off x="4495800" y="32766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p:cNvCxnSpPr/>
          <p:nvPr/>
        </p:nvCxnSpPr>
        <p:spPr>
          <a:xfrm>
            <a:off x="5867400" y="32766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p:cNvCxnSpPr/>
          <p:nvPr/>
        </p:nvCxnSpPr>
        <p:spPr>
          <a:xfrm>
            <a:off x="1905000" y="50292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p:cNvCxnSpPr/>
          <p:nvPr/>
        </p:nvCxnSpPr>
        <p:spPr>
          <a:xfrm>
            <a:off x="3200400" y="50292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8" name="Straight Arrow Connector 37"/>
          <p:cNvCxnSpPr/>
          <p:nvPr/>
        </p:nvCxnSpPr>
        <p:spPr>
          <a:xfrm>
            <a:off x="4495800" y="50292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9" name="Straight Arrow Connector 38"/>
          <p:cNvCxnSpPr/>
          <p:nvPr/>
        </p:nvCxnSpPr>
        <p:spPr>
          <a:xfrm>
            <a:off x="5867400" y="50292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0" name="Straight Arrow Connector 29"/>
          <p:cNvCxnSpPr/>
          <p:nvPr/>
        </p:nvCxnSpPr>
        <p:spPr>
          <a:xfrm flipH="1">
            <a:off x="3581400" y="3962400"/>
            <a:ext cx="533400" cy="0"/>
          </a:xfrm>
          <a:prstGeom prst="straightConnector1">
            <a:avLst/>
          </a:prstGeom>
          <a:ln w="508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5400000" flipH="1" flipV="1">
            <a:off x="647700" y="4305300"/>
            <a:ext cx="533400" cy="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28710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r>
              <a:rPr lang="en-US" altLang="en-US"/>
              <a:t>Ring cache</a:t>
            </a:r>
          </a:p>
        </p:txBody>
      </p:sp>
      <p:sp>
        <p:nvSpPr>
          <p:cNvPr id="75779" name="Content Placeholder 2"/>
          <p:cNvSpPr>
            <a:spLocks noGrp="1"/>
          </p:cNvSpPr>
          <p:nvPr>
            <p:ph idx="1"/>
          </p:nvPr>
        </p:nvSpPr>
        <p:spPr>
          <a:xfrm>
            <a:off x="533400" y="1600200"/>
            <a:ext cx="7772400" cy="1143000"/>
          </a:xfrm>
        </p:spPr>
        <p:txBody>
          <a:bodyPr/>
          <a:lstStyle/>
          <a:p>
            <a:r>
              <a:rPr lang="en-US" altLang="en-US" dirty="0"/>
              <a:t>Example: </a:t>
            </a:r>
            <a:r>
              <a:rPr lang="en-US" altLang="en-US" dirty="0">
                <a:solidFill>
                  <a:srgbClr val="7030A0"/>
                </a:solidFill>
              </a:rPr>
              <a:t>P</a:t>
            </a:r>
            <a:r>
              <a:rPr lang="en-US" altLang="en-US" baseline="-25000" dirty="0">
                <a:solidFill>
                  <a:srgbClr val="7030A0"/>
                </a:solidFill>
              </a:rPr>
              <a:t>1</a:t>
            </a:r>
            <a:r>
              <a:rPr lang="en-US" altLang="en-US" dirty="0">
                <a:solidFill>
                  <a:srgbClr val="7030A0"/>
                </a:solidFill>
              </a:rPr>
              <a:t> wants data from L2</a:t>
            </a:r>
            <a:r>
              <a:rPr lang="en-US" altLang="en-US" baseline="-25000" dirty="0">
                <a:solidFill>
                  <a:srgbClr val="7030A0"/>
                </a:solidFill>
              </a:rPr>
              <a:t>3</a:t>
            </a:r>
            <a:r>
              <a:rPr lang="en-US" altLang="en-US" dirty="0"/>
              <a:t>, and </a:t>
            </a:r>
            <a:r>
              <a:rPr lang="en-US" altLang="en-US" dirty="0">
                <a:solidFill>
                  <a:srgbClr val="FF0000"/>
                </a:solidFill>
              </a:rPr>
              <a:t>P</a:t>
            </a:r>
            <a:r>
              <a:rPr lang="en-US" altLang="en-US" baseline="-25000" dirty="0">
                <a:solidFill>
                  <a:srgbClr val="FF0000"/>
                </a:solidFill>
              </a:rPr>
              <a:t>2</a:t>
            </a:r>
            <a:r>
              <a:rPr lang="en-US" altLang="en-US" dirty="0">
                <a:solidFill>
                  <a:srgbClr val="FF0000"/>
                </a:solidFill>
              </a:rPr>
              <a:t> wants data from L2</a:t>
            </a:r>
            <a:r>
              <a:rPr lang="en-US" altLang="en-US" baseline="-25000" dirty="0">
                <a:solidFill>
                  <a:srgbClr val="FF0000"/>
                </a:solidFill>
              </a:rPr>
              <a:t>7</a:t>
            </a:r>
            <a:r>
              <a:rPr lang="en-US" altLang="en-US" dirty="0"/>
              <a:t>.</a:t>
            </a:r>
          </a:p>
        </p:txBody>
      </p:sp>
      <p:sp>
        <p:nvSpPr>
          <p:cNvPr id="75780" name="Footer Placeholder 3"/>
          <p:cNvSpPr>
            <a:spLocks noGrp="1"/>
          </p:cNvSpPr>
          <p:nvPr>
            <p:ph type="ftr" sz="quarter" idx="11"/>
          </p:nvPr>
        </p:nvSpPr>
        <p:spPr>
          <a:xfrm>
            <a:off x="3308350" y="6248400"/>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
        <p:nvSpPr>
          <p:cNvPr id="75781" name="Rectangle 9"/>
          <p:cNvSpPr>
            <a:spLocks noChangeArrowheads="1"/>
          </p:cNvSpPr>
          <p:nvPr/>
        </p:nvSpPr>
        <p:spPr bwMode="auto">
          <a:xfrm>
            <a:off x="1524000" y="2590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0</a:t>
            </a:r>
            <a:endParaRPr lang="en-US" altLang="en-US">
              <a:solidFill>
                <a:srgbClr val="000000"/>
              </a:solidFill>
            </a:endParaRPr>
          </a:p>
        </p:txBody>
      </p:sp>
      <p:sp>
        <p:nvSpPr>
          <p:cNvPr id="75782" name="Rectangle 10"/>
          <p:cNvSpPr>
            <a:spLocks noChangeArrowheads="1"/>
          </p:cNvSpPr>
          <p:nvPr/>
        </p:nvSpPr>
        <p:spPr bwMode="auto">
          <a:xfrm>
            <a:off x="2819400" y="2590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sp>
        <p:nvSpPr>
          <p:cNvPr id="75783" name="Rectangle 11"/>
          <p:cNvSpPr>
            <a:spLocks noChangeArrowheads="1"/>
          </p:cNvSpPr>
          <p:nvPr/>
        </p:nvSpPr>
        <p:spPr bwMode="auto">
          <a:xfrm>
            <a:off x="4144963" y="2590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2</a:t>
            </a:r>
            <a:endParaRPr lang="en-US" altLang="en-US">
              <a:solidFill>
                <a:srgbClr val="000000"/>
              </a:solidFill>
            </a:endParaRPr>
          </a:p>
        </p:txBody>
      </p:sp>
      <p:sp>
        <p:nvSpPr>
          <p:cNvPr id="75784" name="Rectangle 12"/>
          <p:cNvSpPr>
            <a:spLocks noChangeArrowheads="1"/>
          </p:cNvSpPr>
          <p:nvPr/>
        </p:nvSpPr>
        <p:spPr bwMode="auto">
          <a:xfrm>
            <a:off x="5486400" y="2590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3</a:t>
            </a:r>
            <a:endParaRPr lang="en-US" altLang="en-US">
              <a:solidFill>
                <a:srgbClr val="000000"/>
              </a:solidFill>
            </a:endParaRPr>
          </a:p>
        </p:txBody>
      </p:sp>
      <p:sp>
        <p:nvSpPr>
          <p:cNvPr id="75785" name="Rectangle 13"/>
          <p:cNvSpPr>
            <a:spLocks noChangeArrowheads="1"/>
          </p:cNvSpPr>
          <p:nvPr/>
        </p:nvSpPr>
        <p:spPr bwMode="auto">
          <a:xfrm>
            <a:off x="1524000" y="35052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0</a:t>
            </a:r>
          </a:p>
        </p:txBody>
      </p:sp>
      <p:sp>
        <p:nvSpPr>
          <p:cNvPr id="75786" name="Rectangle 13"/>
          <p:cNvSpPr>
            <a:spLocks noChangeArrowheads="1"/>
          </p:cNvSpPr>
          <p:nvPr/>
        </p:nvSpPr>
        <p:spPr bwMode="auto">
          <a:xfrm>
            <a:off x="2819400" y="35052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1</a:t>
            </a:r>
          </a:p>
        </p:txBody>
      </p:sp>
      <p:sp>
        <p:nvSpPr>
          <p:cNvPr id="75787" name="Rectangle 13"/>
          <p:cNvSpPr>
            <a:spLocks noChangeArrowheads="1"/>
          </p:cNvSpPr>
          <p:nvPr/>
        </p:nvSpPr>
        <p:spPr bwMode="auto">
          <a:xfrm>
            <a:off x="4144963" y="35052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2</a:t>
            </a:r>
          </a:p>
        </p:txBody>
      </p:sp>
      <p:sp>
        <p:nvSpPr>
          <p:cNvPr id="75788" name="Rectangle 13"/>
          <p:cNvSpPr>
            <a:spLocks noChangeArrowheads="1"/>
          </p:cNvSpPr>
          <p:nvPr/>
        </p:nvSpPr>
        <p:spPr bwMode="auto">
          <a:xfrm>
            <a:off x="5486400" y="35052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3</a:t>
            </a:r>
          </a:p>
        </p:txBody>
      </p:sp>
      <p:sp>
        <p:nvSpPr>
          <p:cNvPr id="75789" name="Rectangle 9"/>
          <p:cNvSpPr>
            <a:spLocks noChangeArrowheads="1"/>
          </p:cNvSpPr>
          <p:nvPr/>
        </p:nvSpPr>
        <p:spPr bwMode="auto">
          <a:xfrm>
            <a:off x="1524000" y="5257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7</a:t>
            </a:r>
            <a:endParaRPr lang="en-US" altLang="en-US">
              <a:solidFill>
                <a:srgbClr val="000000"/>
              </a:solidFill>
            </a:endParaRPr>
          </a:p>
        </p:txBody>
      </p:sp>
      <p:sp>
        <p:nvSpPr>
          <p:cNvPr id="75790" name="Rectangle 10"/>
          <p:cNvSpPr>
            <a:spLocks noChangeArrowheads="1"/>
          </p:cNvSpPr>
          <p:nvPr/>
        </p:nvSpPr>
        <p:spPr bwMode="auto">
          <a:xfrm>
            <a:off x="2819400" y="5257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6</a:t>
            </a:r>
            <a:endParaRPr lang="en-US" altLang="en-US">
              <a:solidFill>
                <a:srgbClr val="000000"/>
              </a:solidFill>
            </a:endParaRPr>
          </a:p>
        </p:txBody>
      </p:sp>
      <p:sp>
        <p:nvSpPr>
          <p:cNvPr id="75791" name="Rectangle 11"/>
          <p:cNvSpPr>
            <a:spLocks noChangeArrowheads="1"/>
          </p:cNvSpPr>
          <p:nvPr/>
        </p:nvSpPr>
        <p:spPr bwMode="auto">
          <a:xfrm>
            <a:off x="4144963" y="5257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5</a:t>
            </a:r>
            <a:endParaRPr lang="en-US" altLang="en-US">
              <a:solidFill>
                <a:srgbClr val="000000"/>
              </a:solidFill>
            </a:endParaRPr>
          </a:p>
        </p:txBody>
      </p:sp>
      <p:sp>
        <p:nvSpPr>
          <p:cNvPr id="75792" name="Rectangle 12"/>
          <p:cNvSpPr>
            <a:spLocks noChangeArrowheads="1"/>
          </p:cNvSpPr>
          <p:nvPr/>
        </p:nvSpPr>
        <p:spPr bwMode="auto">
          <a:xfrm>
            <a:off x="5486400" y="5257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4</a:t>
            </a:r>
            <a:endParaRPr lang="en-US" altLang="en-US">
              <a:solidFill>
                <a:srgbClr val="000000"/>
              </a:solidFill>
            </a:endParaRPr>
          </a:p>
        </p:txBody>
      </p:sp>
      <p:sp>
        <p:nvSpPr>
          <p:cNvPr id="75793" name="Rectangle 13"/>
          <p:cNvSpPr>
            <a:spLocks noChangeArrowheads="1"/>
          </p:cNvSpPr>
          <p:nvPr/>
        </p:nvSpPr>
        <p:spPr bwMode="auto">
          <a:xfrm>
            <a:off x="1524000" y="4343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7</a:t>
            </a:r>
          </a:p>
        </p:txBody>
      </p:sp>
      <p:sp>
        <p:nvSpPr>
          <p:cNvPr id="75794" name="Rectangle 13"/>
          <p:cNvSpPr>
            <a:spLocks noChangeArrowheads="1"/>
          </p:cNvSpPr>
          <p:nvPr/>
        </p:nvSpPr>
        <p:spPr bwMode="auto">
          <a:xfrm>
            <a:off x="2819400" y="4343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6</a:t>
            </a:r>
          </a:p>
        </p:txBody>
      </p:sp>
      <p:sp>
        <p:nvSpPr>
          <p:cNvPr id="75795" name="Rectangle 13"/>
          <p:cNvSpPr>
            <a:spLocks noChangeArrowheads="1"/>
          </p:cNvSpPr>
          <p:nvPr/>
        </p:nvSpPr>
        <p:spPr bwMode="auto">
          <a:xfrm>
            <a:off x="4144963" y="4343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5</a:t>
            </a:r>
          </a:p>
        </p:txBody>
      </p:sp>
      <p:sp>
        <p:nvSpPr>
          <p:cNvPr id="75796" name="Rectangle 13"/>
          <p:cNvSpPr>
            <a:spLocks noChangeArrowheads="1"/>
          </p:cNvSpPr>
          <p:nvPr/>
        </p:nvSpPr>
        <p:spPr bwMode="auto">
          <a:xfrm>
            <a:off x="5486400" y="4343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4</a:t>
            </a:r>
          </a:p>
        </p:txBody>
      </p:sp>
      <p:sp>
        <p:nvSpPr>
          <p:cNvPr id="75797" name="Rectangle 14"/>
          <p:cNvSpPr>
            <a:spLocks noChangeArrowheads="1"/>
          </p:cNvSpPr>
          <p:nvPr/>
        </p:nvSpPr>
        <p:spPr bwMode="auto">
          <a:xfrm>
            <a:off x="6934200" y="3505200"/>
            <a:ext cx="762000" cy="685800"/>
          </a:xfrm>
          <a:prstGeom prst="rect">
            <a:avLst/>
          </a:prstGeom>
          <a:solidFill>
            <a:srgbClr val="D5D5D5"/>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MC</a:t>
            </a:r>
            <a:r>
              <a:rPr lang="en-US" altLang="en-US" baseline="-25000">
                <a:solidFill>
                  <a:srgbClr val="000000"/>
                </a:solidFill>
              </a:rPr>
              <a:t>0</a:t>
            </a:r>
            <a:endParaRPr lang="en-US" altLang="en-US">
              <a:solidFill>
                <a:srgbClr val="000000"/>
              </a:solidFill>
            </a:endParaRPr>
          </a:p>
        </p:txBody>
      </p:sp>
      <p:sp>
        <p:nvSpPr>
          <p:cNvPr id="75798" name="Rectangle 14"/>
          <p:cNvSpPr>
            <a:spLocks noChangeArrowheads="1"/>
          </p:cNvSpPr>
          <p:nvPr/>
        </p:nvSpPr>
        <p:spPr bwMode="auto">
          <a:xfrm>
            <a:off x="6934200" y="4343400"/>
            <a:ext cx="762000" cy="685800"/>
          </a:xfrm>
          <a:prstGeom prst="rect">
            <a:avLst/>
          </a:prstGeom>
          <a:solidFill>
            <a:srgbClr val="D5D5D5"/>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MC</a:t>
            </a:r>
            <a:r>
              <a:rPr lang="en-US" altLang="en-US" baseline="-25000">
                <a:solidFill>
                  <a:srgbClr val="000000"/>
                </a:solidFill>
              </a:rPr>
              <a:t>1</a:t>
            </a:r>
            <a:endParaRPr lang="en-US" altLang="en-US">
              <a:solidFill>
                <a:srgbClr val="000000"/>
              </a:solidFill>
            </a:endParaRPr>
          </a:p>
        </p:txBody>
      </p:sp>
      <p:sp>
        <p:nvSpPr>
          <p:cNvPr id="23" name="Rectangle 22"/>
          <p:cNvSpPr/>
          <p:nvPr/>
        </p:nvSpPr>
        <p:spPr>
          <a:xfrm>
            <a:off x="1143000" y="3962400"/>
            <a:ext cx="7010400" cy="6096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Rectangle 23"/>
          <p:cNvSpPr/>
          <p:nvPr/>
        </p:nvSpPr>
        <p:spPr>
          <a:xfrm>
            <a:off x="914400" y="3810000"/>
            <a:ext cx="7391400" cy="9906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6" name="Straight Arrow Connector 25"/>
          <p:cNvCxnSpPr/>
          <p:nvPr/>
        </p:nvCxnSpPr>
        <p:spPr>
          <a:xfrm flipV="1">
            <a:off x="914400" y="41910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7" name="Straight Arrow Connector 26"/>
          <p:cNvCxnSpPr/>
          <p:nvPr/>
        </p:nvCxnSpPr>
        <p:spPr>
          <a:xfrm flipV="1">
            <a:off x="8153400" y="41148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8" name="Straight Arrow Connector 27"/>
          <p:cNvCxnSpPr/>
          <p:nvPr/>
        </p:nvCxnSpPr>
        <p:spPr>
          <a:xfrm>
            <a:off x="1143000" y="41148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9" name="Straight Arrow Connector 28"/>
          <p:cNvCxnSpPr/>
          <p:nvPr/>
        </p:nvCxnSpPr>
        <p:spPr>
          <a:xfrm>
            <a:off x="8305800" y="41148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31" name="Straight Arrow Connector 30"/>
          <p:cNvCxnSpPr>
            <a:stCxn id="75781" idx="2"/>
            <a:endCxn id="75785" idx="0"/>
          </p:cNvCxnSpPr>
          <p:nvPr/>
        </p:nvCxnSpPr>
        <p:spPr>
          <a:xfrm>
            <a:off x="1905000" y="32766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2" name="Straight Arrow Connector 31"/>
          <p:cNvCxnSpPr/>
          <p:nvPr/>
        </p:nvCxnSpPr>
        <p:spPr>
          <a:xfrm>
            <a:off x="3200400" y="32766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p:nvPr/>
        </p:nvCxnSpPr>
        <p:spPr>
          <a:xfrm>
            <a:off x="4495800" y="32766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p:cNvCxnSpPr/>
          <p:nvPr/>
        </p:nvCxnSpPr>
        <p:spPr>
          <a:xfrm>
            <a:off x="5867400" y="32766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p:cNvCxnSpPr/>
          <p:nvPr/>
        </p:nvCxnSpPr>
        <p:spPr>
          <a:xfrm>
            <a:off x="1905000" y="50292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p:cNvCxnSpPr/>
          <p:nvPr/>
        </p:nvCxnSpPr>
        <p:spPr>
          <a:xfrm>
            <a:off x="3200400" y="50292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8" name="Straight Arrow Connector 37"/>
          <p:cNvCxnSpPr/>
          <p:nvPr/>
        </p:nvCxnSpPr>
        <p:spPr>
          <a:xfrm>
            <a:off x="4495800" y="50292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9" name="Straight Arrow Connector 38"/>
          <p:cNvCxnSpPr/>
          <p:nvPr/>
        </p:nvCxnSpPr>
        <p:spPr>
          <a:xfrm>
            <a:off x="5867400" y="50292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0" name="Straight Arrow Connector 29"/>
          <p:cNvCxnSpPr/>
          <p:nvPr/>
        </p:nvCxnSpPr>
        <p:spPr>
          <a:xfrm flipV="1">
            <a:off x="3200400" y="3276600"/>
            <a:ext cx="0" cy="381000"/>
          </a:xfrm>
          <a:prstGeom prst="straightConnector1">
            <a:avLst/>
          </a:prstGeom>
          <a:ln w="508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10800000" flipH="1" flipV="1">
            <a:off x="2286000" y="3810000"/>
            <a:ext cx="533400" cy="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94790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lstStyle/>
          <a:p>
            <a:r>
              <a:rPr lang="en-US" altLang="en-US"/>
              <a:t>Ring cache</a:t>
            </a:r>
          </a:p>
        </p:txBody>
      </p:sp>
      <p:sp>
        <p:nvSpPr>
          <p:cNvPr id="77827" name="Content Placeholder 2"/>
          <p:cNvSpPr>
            <a:spLocks noGrp="1"/>
          </p:cNvSpPr>
          <p:nvPr>
            <p:ph idx="1"/>
          </p:nvPr>
        </p:nvSpPr>
        <p:spPr>
          <a:xfrm>
            <a:off x="533400" y="1600200"/>
            <a:ext cx="7772400" cy="1143000"/>
          </a:xfrm>
        </p:spPr>
        <p:txBody>
          <a:bodyPr/>
          <a:lstStyle/>
          <a:p>
            <a:r>
              <a:rPr lang="en-US" altLang="en-US" dirty="0"/>
              <a:t>Example: </a:t>
            </a:r>
            <a:r>
              <a:rPr lang="en-US" altLang="en-US" dirty="0">
                <a:solidFill>
                  <a:srgbClr val="7030A0"/>
                </a:solidFill>
              </a:rPr>
              <a:t>P</a:t>
            </a:r>
            <a:r>
              <a:rPr lang="en-US" altLang="en-US" baseline="-25000" dirty="0">
                <a:solidFill>
                  <a:srgbClr val="7030A0"/>
                </a:solidFill>
              </a:rPr>
              <a:t>1</a:t>
            </a:r>
            <a:r>
              <a:rPr lang="en-US" altLang="en-US" dirty="0">
                <a:solidFill>
                  <a:srgbClr val="7030A0"/>
                </a:solidFill>
              </a:rPr>
              <a:t> wants data from L2</a:t>
            </a:r>
            <a:r>
              <a:rPr lang="en-US" altLang="en-US" baseline="-25000" dirty="0">
                <a:solidFill>
                  <a:srgbClr val="7030A0"/>
                </a:solidFill>
              </a:rPr>
              <a:t>3</a:t>
            </a:r>
            <a:r>
              <a:rPr lang="en-US" altLang="en-US" dirty="0"/>
              <a:t>, and </a:t>
            </a:r>
            <a:r>
              <a:rPr lang="en-US" altLang="en-US" dirty="0">
                <a:solidFill>
                  <a:srgbClr val="FF0000"/>
                </a:solidFill>
              </a:rPr>
              <a:t>P</a:t>
            </a:r>
            <a:r>
              <a:rPr lang="en-US" altLang="en-US" baseline="-25000" dirty="0">
                <a:solidFill>
                  <a:srgbClr val="FF0000"/>
                </a:solidFill>
              </a:rPr>
              <a:t>2</a:t>
            </a:r>
            <a:r>
              <a:rPr lang="en-US" altLang="en-US" dirty="0">
                <a:solidFill>
                  <a:srgbClr val="FF0000"/>
                </a:solidFill>
              </a:rPr>
              <a:t> wants data from L2</a:t>
            </a:r>
            <a:r>
              <a:rPr lang="en-US" altLang="en-US" baseline="-25000" dirty="0">
                <a:solidFill>
                  <a:srgbClr val="FF0000"/>
                </a:solidFill>
              </a:rPr>
              <a:t>7</a:t>
            </a:r>
            <a:r>
              <a:rPr lang="en-US" altLang="en-US" dirty="0"/>
              <a:t>.</a:t>
            </a:r>
          </a:p>
        </p:txBody>
      </p:sp>
      <p:sp>
        <p:nvSpPr>
          <p:cNvPr id="77828" name="Footer Placeholder 3"/>
          <p:cNvSpPr>
            <a:spLocks noGrp="1"/>
          </p:cNvSpPr>
          <p:nvPr>
            <p:ph type="ftr" sz="quarter" idx="11"/>
          </p:nvPr>
        </p:nvSpPr>
        <p:spPr>
          <a:xfrm>
            <a:off x="3308350" y="6248400"/>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
        <p:nvSpPr>
          <p:cNvPr id="77829" name="Rectangle 9"/>
          <p:cNvSpPr>
            <a:spLocks noChangeArrowheads="1"/>
          </p:cNvSpPr>
          <p:nvPr/>
        </p:nvSpPr>
        <p:spPr bwMode="auto">
          <a:xfrm>
            <a:off x="1524000" y="2590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0</a:t>
            </a:r>
            <a:endParaRPr lang="en-US" altLang="en-US">
              <a:solidFill>
                <a:srgbClr val="000000"/>
              </a:solidFill>
            </a:endParaRPr>
          </a:p>
        </p:txBody>
      </p:sp>
      <p:sp>
        <p:nvSpPr>
          <p:cNvPr id="77830" name="Rectangle 10"/>
          <p:cNvSpPr>
            <a:spLocks noChangeArrowheads="1"/>
          </p:cNvSpPr>
          <p:nvPr/>
        </p:nvSpPr>
        <p:spPr bwMode="auto">
          <a:xfrm>
            <a:off x="2819400" y="2590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sp>
        <p:nvSpPr>
          <p:cNvPr id="77831" name="Rectangle 11"/>
          <p:cNvSpPr>
            <a:spLocks noChangeArrowheads="1"/>
          </p:cNvSpPr>
          <p:nvPr/>
        </p:nvSpPr>
        <p:spPr bwMode="auto">
          <a:xfrm>
            <a:off x="4144963" y="2590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2</a:t>
            </a:r>
            <a:endParaRPr lang="en-US" altLang="en-US">
              <a:solidFill>
                <a:srgbClr val="000000"/>
              </a:solidFill>
            </a:endParaRPr>
          </a:p>
        </p:txBody>
      </p:sp>
      <p:sp>
        <p:nvSpPr>
          <p:cNvPr id="77832" name="Rectangle 12"/>
          <p:cNvSpPr>
            <a:spLocks noChangeArrowheads="1"/>
          </p:cNvSpPr>
          <p:nvPr/>
        </p:nvSpPr>
        <p:spPr bwMode="auto">
          <a:xfrm>
            <a:off x="5486400" y="2590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3</a:t>
            </a:r>
            <a:endParaRPr lang="en-US" altLang="en-US">
              <a:solidFill>
                <a:srgbClr val="000000"/>
              </a:solidFill>
            </a:endParaRPr>
          </a:p>
        </p:txBody>
      </p:sp>
      <p:sp>
        <p:nvSpPr>
          <p:cNvPr id="77833" name="Rectangle 13"/>
          <p:cNvSpPr>
            <a:spLocks noChangeArrowheads="1"/>
          </p:cNvSpPr>
          <p:nvPr/>
        </p:nvSpPr>
        <p:spPr bwMode="auto">
          <a:xfrm>
            <a:off x="1524000" y="35052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0</a:t>
            </a:r>
          </a:p>
        </p:txBody>
      </p:sp>
      <p:sp>
        <p:nvSpPr>
          <p:cNvPr id="77834" name="Rectangle 13"/>
          <p:cNvSpPr>
            <a:spLocks noChangeArrowheads="1"/>
          </p:cNvSpPr>
          <p:nvPr/>
        </p:nvSpPr>
        <p:spPr bwMode="auto">
          <a:xfrm>
            <a:off x="2819400" y="35052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1</a:t>
            </a:r>
          </a:p>
        </p:txBody>
      </p:sp>
      <p:sp>
        <p:nvSpPr>
          <p:cNvPr id="77835" name="Rectangle 13"/>
          <p:cNvSpPr>
            <a:spLocks noChangeArrowheads="1"/>
          </p:cNvSpPr>
          <p:nvPr/>
        </p:nvSpPr>
        <p:spPr bwMode="auto">
          <a:xfrm>
            <a:off x="4144963" y="35052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2</a:t>
            </a:r>
          </a:p>
        </p:txBody>
      </p:sp>
      <p:sp>
        <p:nvSpPr>
          <p:cNvPr id="77836" name="Rectangle 13"/>
          <p:cNvSpPr>
            <a:spLocks noChangeArrowheads="1"/>
          </p:cNvSpPr>
          <p:nvPr/>
        </p:nvSpPr>
        <p:spPr bwMode="auto">
          <a:xfrm>
            <a:off x="5486400" y="35052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3</a:t>
            </a:r>
          </a:p>
        </p:txBody>
      </p:sp>
      <p:sp>
        <p:nvSpPr>
          <p:cNvPr id="77837" name="Rectangle 9"/>
          <p:cNvSpPr>
            <a:spLocks noChangeArrowheads="1"/>
          </p:cNvSpPr>
          <p:nvPr/>
        </p:nvSpPr>
        <p:spPr bwMode="auto">
          <a:xfrm>
            <a:off x="1524000" y="5257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7</a:t>
            </a:r>
            <a:endParaRPr lang="en-US" altLang="en-US">
              <a:solidFill>
                <a:srgbClr val="000000"/>
              </a:solidFill>
            </a:endParaRPr>
          </a:p>
        </p:txBody>
      </p:sp>
      <p:sp>
        <p:nvSpPr>
          <p:cNvPr id="77838" name="Rectangle 10"/>
          <p:cNvSpPr>
            <a:spLocks noChangeArrowheads="1"/>
          </p:cNvSpPr>
          <p:nvPr/>
        </p:nvSpPr>
        <p:spPr bwMode="auto">
          <a:xfrm>
            <a:off x="2819400" y="5257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6</a:t>
            </a:r>
            <a:endParaRPr lang="en-US" altLang="en-US">
              <a:solidFill>
                <a:srgbClr val="000000"/>
              </a:solidFill>
            </a:endParaRPr>
          </a:p>
        </p:txBody>
      </p:sp>
      <p:sp>
        <p:nvSpPr>
          <p:cNvPr id="77839" name="Rectangle 11"/>
          <p:cNvSpPr>
            <a:spLocks noChangeArrowheads="1"/>
          </p:cNvSpPr>
          <p:nvPr/>
        </p:nvSpPr>
        <p:spPr bwMode="auto">
          <a:xfrm>
            <a:off x="4144963" y="5257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5</a:t>
            </a:r>
            <a:endParaRPr lang="en-US" altLang="en-US">
              <a:solidFill>
                <a:srgbClr val="000000"/>
              </a:solidFill>
            </a:endParaRPr>
          </a:p>
        </p:txBody>
      </p:sp>
      <p:sp>
        <p:nvSpPr>
          <p:cNvPr id="77840" name="Rectangle 12"/>
          <p:cNvSpPr>
            <a:spLocks noChangeArrowheads="1"/>
          </p:cNvSpPr>
          <p:nvPr/>
        </p:nvSpPr>
        <p:spPr bwMode="auto">
          <a:xfrm>
            <a:off x="5486400" y="5257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4</a:t>
            </a:r>
            <a:endParaRPr lang="en-US" altLang="en-US">
              <a:solidFill>
                <a:srgbClr val="000000"/>
              </a:solidFill>
            </a:endParaRPr>
          </a:p>
        </p:txBody>
      </p:sp>
      <p:sp>
        <p:nvSpPr>
          <p:cNvPr id="77841" name="Rectangle 13"/>
          <p:cNvSpPr>
            <a:spLocks noChangeArrowheads="1"/>
          </p:cNvSpPr>
          <p:nvPr/>
        </p:nvSpPr>
        <p:spPr bwMode="auto">
          <a:xfrm>
            <a:off x="1524000" y="4343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7</a:t>
            </a:r>
          </a:p>
        </p:txBody>
      </p:sp>
      <p:sp>
        <p:nvSpPr>
          <p:cNvPr id="77842" name="Rectangle 13"/>
          <p:cNvSpPr>
            <a:spLocks noChangeArrowheads="1"/>
          </p:cNvSpPr>
          <p:nvPr/>
        </p:nvSpPr>
        <p:spPr bwMode="auto">
          <a:xfrm>
            <a:off x="2819400" y="4343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6</a:t>
            </a:r>
          </a:p>
        </p:txBody>
      </p:sp>
      <p:sp>
        <p:nvSpPr>
          <p:cNvPr id="77843" name="Rectangle 13"/>
          <p:cNvSpPr>
            <a:spLocks noChangeArrowheads="1"/>
          </p:cNvSpPr>
          <p:nvPr/>
        </p:nvSpPr>
        <p:spPr bwMode="auto">
          <a:xfrm>
            <a:off x="4144963" y="4343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5</a:t>
            </a:r>
          </a:p>
        </p:txBody>
      </p:sp>
      <p:sp>
        <p:nvSpPr>
          <p:cNvPr id="77844" name="Rectangle 13"/>
          <p:cNvSpPr>
            <a:spLocks noChangeArrowheads="1"/>
          </p:cNvSpPr>
          <p:nvPr/>
        </p:nvSpPr>
        <p:spPr bwMode="auto">
          <a:xfrm>
            <a:off x="5486400" y="4343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4</a:t>
            </a:r>
          </a:p>
        </p:txBody>
      </p:sp>
      <p:sp>
        <p:nvSpPr>
          <p:cNvPr id="77845" name="Rectangle 14"/>
          <p:cNvSpPr>
            <a:spLocks noChangeArrowheads="1"/>
          </p:cNvSpPr>
          <p:nvPr/>
        </p:nvSpPr>
        <p:spPr bwMode="auto">
          <a:xfrm>
            <a:off x="6934200" y="3505200"/>
            <a:ext cx="762000" cy="685800"/>
          </a:xfrm>
          <a:prstGeom prst="rect">
            <a:avLst/>
          </a:prstGeom>
          <a:solidFill>
            <a:srgbClr val="D5D5D5"/>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MC</a:t>
            </a:r>
            <a:r>
              <a:rPr lang="en-US" altLang="en-US" baseline="-25000">
                <a:solidFill>
                  <a:srgbClr val="000000"/>
                </a:solidFill>
              </a:rPr>
              <a:t>0</a:t>
            </a:r>
            <a:endParaRPr lang="en-US" altLang="en-US">
              <a:solidFill>
                <a:srgbClr val="000000"/>
              </a:solidFill>
            </a:endParaRPr>
          </a:p>
        </p:txBody>
      </p:sp>
      <p:sp>
        <p:nvSpPr>
          <p:cNvPr id="77846" name="Rectangle 14"/>
          <p:cNvSpPr>
            <a:spLocks noChangeArrowheads="1"/>
          </p:cNvSpPr>
          <p:nvPr/>
        </p:nvSpPr>
        <p:spPr bwMode="auto">
          <a:xfrm>
            <a:off x="6934200" y="4343400"/>
            <a:ext cx="762000" cy="685800"/>
          </a:xfrm>
          <a:prstGeom prst="rect">
            <a:avLst/>
          </a:prstGeom>
          <a:solidFill>
            <a:srgbClr val="D5D5D5"/>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MC</a:t>
            </a:r>
            <a:r>
              <a:rPr lang="en-US" altLang="en-US" baseline="-25000">
                <a:solidFill>
                  <a:srgbClr val="000000"/>
                </a:solidFill>
              </a:rPr>
              <a:t>1</a:t>
            </a:r>
            <a:endParaRPr lang="en-US" altLang="en-US">
              <a:solidFill>
                <a:srgbClr val="000000"/>
              </a:solidFill>
            </a:endParaRPr>
          </a:p>
        </p:txBody>
      </p:sp>
      <p:sp>
        <p:nvSpPr>
          <p:cNvPr id="23" name="Rectangle 22"/>
          <p:cNvSpPr/>
          <p:nvPr/>
        </p:nvSpPr>
        <p:spPr>
          <a:xfrm>
            <a:off x="1143000" y="3962400"/>
            <a:ext cx="7010400" cy="6096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Rectangle 23"/>
          <p:cNvSpPr/>
          <p:nvPr/>
        </p:nvSpPr>
        <p:spPr>
          <a:xfrm>
            <a:off x="914400" y="3810000"/>
            <a:ext cx="7391400" cy="9906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6" name="Straight Arrow Connector 25"/>
          <p:cNvCxnSpPr/>
          <p:nvPr/>
        </p:nvCxnSpPr>
        <p:spPr>
          <a:xfrm flipV="1">
            <a:off x="914400" y="41910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7" name="Straight Arrow Connector 26"/>
          <p:cNvCxnSpPr/>
          <p:nvPr/>
        </p:nvCxnSpPr>
        <p:spPr>
          <a:xfrm flipV="1">
            <a:off x="8153400" y="41148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8" name="Straight Arrow Connector 27"/>
          <p:cNvCxnSpPr/>
          <p:nvPr/>
        </p:nvCxnSpPr>
        <p:spPr>
          <a:xfrm>
            <a:off x="1143000" y="41148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9" name="Straight Arrow Connector 28"/>
          <p:cNvCxnSpPr/>
          <p:nvPr/>
        </p:nvCxnSpPr>
        <p:spPr>
          <a:xfrm>
            <a:off x="8305800" y="41148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31" name="Straight Arrow Connector 30"/>
          <p:cNvCxnSpPr>
            <a:stCxn id="77829" idx="2"/>
            <a:endCxn id="77833" idx="0"/>
          </p:cNvCxnSpPr>
          <p:nvPr/>
        </p:nvCxnSpPr>
        <p:spPr>
          <a:xfrm>
            <a:off x="1905000" y="32766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2" name="Straight Arrow Connector 31"/>
          <p:cNvCxnSpPr/>
          <p:nvPr/>
        </p:nvCxnSpPr>
        <p:spPr>
          <a:xfrm>
            <a:off x="3200400" y="32766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p:nvPr/>
        </p:nvCxnSpPr>
        <p:spPr>
          <a:xfrm>
            <a:off x="4495800" y="32766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p:cNvCxnSpPr/>
          <p:nvPr/>
        </p:nvCxnSpPr>
        <p:spPr>
          <a:xfrm>
            <a:off x="5867400" y="32766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p:cNvCxnSpPr/>
          <p:nvPr/>
        </p:nvCxnSpPr>
        <p:spPr>
          <a:xfrm>
            <a:off x="1905000" y="50292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p:cNvCxnSpPr/>
          <p:nvPr/>
        </p:nvCxnSpPr>
        <p:spPr>
          <a:xfrm>
            <a:off x="3200400" y="50292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8" name="Straight Arrow Connector 37"/>
          <p:cNvCxnSpPr/>
          <p:nvPr/>
        </p:nvCxnSpPr>
        <p:spPr>
          <a:xfrm>
            <a:off x="4495800" y="50292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9" name="Straight Arrow Connector 38"/>
          <p:cNvCxnSpPr/>
          <p:nvPr/>
        </p:nvCxnSpPr>
        <p:spPr>
          <a:xfrm>
            <a:off x="5867400" y="50292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41" name="Straight Arrow Connector 40"/>
          <p:cNvCxnSpPr/>
          <p:nvPr/>
        </p:nvCxnSpPr>
        <p:spPr>
          <a:xfrm rot="10800000" flipH="1" flipV="1">
            <a:off x="3581400" y="3810000"/>
            <a:ext cx="533400" cy="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09898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r>
              <a:rPr lang="en-US" altLang="en-US"/>
              <a:t>Ring cache</a:t>
            </a:r>
          </a:p>
        </p:txBody>
      </p:sp>
      <p:sp>
        <p:nvSpPr>
          <p:cNvPr id="79875" name="Content Placeholder 2"/>
          <p:cNvSpPr>
            <a:spLocks noGrp="1"/>
          </p:cNvSpPr>
          <p:nvPr>
            <p:ph idx="1"/>
          </p:nvPr>
        </p:nvSpPr>
        <p:spPr>
          <a:xfrm>
            <a:off x="533400" y="1600200"/>
            <a:ext cx="7772400" cy="1143000"/>
          </a:xfrm>
        </p:spPr>
        <p:txBody>
          <a:bodyPr/>
          <a:lstStyle/>
          <a:p>
            <a:r>
              <a:rPr lang="en-US" altLang="en-US" dirty="0"/>
              <a:t>Example: </a:t>
            </a:r>
            <a:r>
              <a:rPr lang="en-US" altLang="en-US" dirty="0">
                <a:solidFill>
                  <a:srgbClr val="7030A0"/>
                </a:solidFill>
              </a:rPr>
              <a:t>P</a:t>
            </a:r>
            <a:r>
              <a:rPr lang="en-US" altLang="en-US" baseline="-25000" dirty="0">
                <a:solidFill>
                  <a:srgbClr val="7030A0"/>
                </a:solidFill>
              </a:rPr>
              <a:t>1</a:t>
            </a:r>
            <a:r>
              <a:rPr lang="en-US" altLang="en-US" dirty="0">
                <a:solidFill>
                  <a:srgbClr val="7030A0"/>
                </a:solidFill>
              </a:rPr>
              <a:t> wants data from L2</a:t>
            </a:r>
            <a:r>
              <a:rPr lang="en-US" altLang="en-US" baseline="-25000" dirty="0">
                <a:solidFill>
                  <a:srgbClr val="7030A0"/>
                </a:solidFill>
              </a:rPr>
              <a:t>3</a:t>
            </a:r>
            <a:r>
              <a:rPr lang="en-US" altLang="en-US" dirty="0"/>
              <a:t>, and </a:t>
            </a:r>
            <a:r>
              <a:rPr lang="en-US" altLang="en-US" dirty="0">
                <a:solidFill>
                  <a:srgbClr val="FF0000"/>
                </a:solidFill>
              </a:rPr>
              <a:t>P</a:t>
            </a:r>
            <a:r>
              <a:rPr lang="en-US" altLang="en-US" baseline="-25000" dirty="0">
                <a:solidFill>
                  <a:srgbClr val="FF0000"/>
                </a:solidFill>
              </a:rPr>
              <a:t>2</a:t>
            </a:r>
            <a:r>
              <a:rPr lang="en-US" altLang="en-US" dirty="0">
                <a:solidFill>
                  <a:srgbClr val="FF0000"/>
                </a:solidFill>
              </a:rPr>
              <a:t> wants data from L2</a:t>
            </a:r>
            <a:r>
              <a:rPr lang="en-US" altLang="en-US" baseline="-25000" dirty="0">
                <a:solidFill>
                  <a:srgbClr val="FF0000"/>
                </a:solidFill>
              </a:rPr>
              <a:t>7</a:t>
            </a:r>
            <a:r>
              <a:rPr lang="en-US" altLang="en-US" dirty="0"/>
              <a:t>.</a:t>
            </a:r>
          </a:p>
        </p:txBody>
      </p:sp>
      <p:sp>
        <p:nvSpPr>
          <p:cNvPr id="79876" name="Footer Placeholder 3"/>
          <p:cNvSpPr>
            <a:spLocks noGrp="1"/>
          </p:cNvSpPr>
          <p:nvPr>
            <p:ph type="ftr" sz="quarter" idx="11"/>
          </p:nvPr>
        </p:nvSpPr>
        <p:spPr>
          <a:xfrm>
            <a:off x="3308350" y="6248400"/>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
        <p:nvSpPr>
          <p:cNvPr id="79877" name="Rectangle 9"/>
          <p:cNvSpPr>
            <a:spLocks noChangeArrowheads="1"/>
          </p:cNvSpPr>
          <p:nvPr/>
        </p:nvSpPr>
        <p:spPr bwMode="auto">
          <a:xfrm>
            <a:off x="1524000" y="2590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0</a:t>
            </a:r>
            <a:endParaRPr lang="en-US" altLang="en-US">
              <a:solidFill>
                <a:srgbClr val="000000"/>
              </a:solidFill>
            </a:endParaRPr>
          </a:p>
        </p:txBody>
      </p:sp>
      <p:sp>
        <p:nvSpPr>
          <p:cNvPr id="79878" name="Rectangle 10"/>
          <p:cNvSpPr>
            <a:spLocks noChangeArrowheads="1"/>
          </p:cNvSpPr>
          <p:nvPr/>
        </p:nvSpPr>
        <p:spPr bwMode="auto">
          <a:xfrm>
            <a:off x="2819400" y="2590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sp>
        <p:nvSpPr>
          <p:cNvPr id="79879" name="Rectangle 11"/>
          <p:cNvSpPr>
            <a:spLocks noChangeArrowheads="1"/>
          </p:cNvSpPr>
          <p:nvPr/>
        </p:nvSpPr>
        <p:spPr bwMode="auto">
          <a:xfrm>
            <a:off x="4144963" y="2590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2</a:t>
            </a:r>
            <a:endParaRPr lang="en-US" altLang="en-US">
              <a:solidFill>
                <a:srgbClr val="000000"/>
              </a:solidFill>
            </a:endParaRPr>
          </a:p>
        </p:txBody>
      </p:sp>
      <p:sp>
        <p:nvSpPr>
          <p:cNvPr id="79880" name="Rectangle 12"/>
          <p:cNvSpPr>
            <a:spLocks noChangeArrowheads="1"/>
          </p:cNvSpPr>
          <p:nvPr/>
        </p:nvSpPr>
        <p:spPr bwMode="auto">
          <a:xfrm>
            <a:off x="5486400" y="2590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3</a:t>
            </a:r>
            <a:endParaRPr lang="en-US" altLang="en-US">
              <a:solidFill>
                <a:srgbClr val="000000"/>
              </a:solidFill>
            </a:endParaRPr>
          </a:p>
        </p:txBody>
      </p:sp>
      <p:sp>
        <p:nvSpPr>
          <p:cNvPr id="79881" name="Rectangle 13"/>
          <p:cNvSpPr>
            <a:spLocks noChangeArrowheads="1"/>
          </p:cNvSpPr>
          <p:nvPr/>
        </p:nvSpPr>
        <p:spPr bwMode="auto">
          <a:xfrm>
            <a:off x="1524000" y="35052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0</a:t>
            </a:r>
          </a:p>
        </p:txBody>
      </p:sp>
      <p:sp>
        <p:nvSpPr>
          <p:cNvPr id="79882" name="Rectangle 13"/>
          <p:cNvSpPr>
            <a:spLocks noChangeArrowheads="1"/>
          </p:cNvSpPr>
          <p:nvPr/>
        </p:nvSpPr>
        <p:spPr bwMode="auto">
          <a:xfrm>
            <a:off x="2819400" y="35052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1</a:t>
            </a:r>
          </a:p>
        </p:txBody>
      </p:sp>
      <p:sp>
        <p:nvSpPr>
          <p:cNvPr id="79883" name="Rectangle 13"/>
          <p:cNvSpPr>
            <a:spLocks noChangeArrowheads="1"/>
          </p:cNvSpPr>
          <p:nvPr/>
        </p:nvSpPr>
        <p:spPr bwMode="auto">
          <a:xfrm>
            <a:off x="4144963" y="35052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2</a:t>
            </a:r>
          </a:p>
        </p:txBody>
      </p:sp>
      <p:sp>
        <p:nvSpPr>
          <p:cNvPr id="79884" name="Rectangle 13"/>
          <p:cNvSpPr>
            <a:spLocks noChangeArrowheads="1"/>
          </p:cNvSpPr>
          <p:nvPr/>
        </p:nvSpPr>
        <p:spPr bwMode="auto">
          <a:xfrm>
            <a:off x="5486400" y="35052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3</a:t>
            </a:r>
          </a:p>
        </p:txBody>
      </p:sp>
      <p:sp>
        <p:nvSpPr>
          <p:cNvPr id="79885" name="Rectangle 9"/>
          <p:cNvSpPr>
            <a:spLocks noChangeArrowheads="1"/>
          </p:cNvSpPr>
          <p:nvPr/>
        </p:nvSpPr>
        <p:spPr bwMode="auto">
          <a:xfrm>
            <a:off x="1524000" y="5257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7</a:t>
            </a:r>
            <a:endParaRPr lang="en-US" altLang="en-US">
              <a:solidFill>
                <a:srgbClr val="000000"/>
              </a:solidFill>
            </a:endParaRPr>
          </a:p>
        </p:txBody>
      </p:sp>
      <p:sp>
        <p:nvSpPr>
          <p:cNvPr id="79886" name="Rectangle 10"/>
          <p:cNvSpPr>
            <a:spLocks noChangeArrowheads="1"/>
          </p:cNvSpPr>
          <p:nvPr/>
        </p:nvSpPr>
        <p:spPr bwMode="auto">
          <a:xfrm>
            <a:off x="2819400" y="5257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6</a:t>
            </a:r>
            <a:endParaRPr lang="en-US" altLang="en-US">
              <a:solidFill>
                <a:srgbClr val="000000"/>
              </a:solidFill>
            </a:endParaRPr>
          </a:p>
        </p:txBody>
      </p:sp>
      <p:sp>
        <p:nvSpPr>
          <p:cNvPr id="79887" name="Rectangle 11"/>
          <p:cNvSpPr>
            <a:spLocks noChangeArrowheads="1"/>
          </p:cNvSpPr>
          <p:nvPr/>
        </p:nvSpPr>
        <p:spPr bwMode="auto">
          <a:xfrm>
            <a:off x="4144963" y="5257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5</a:t>
            </a:r>
            <a:endParaRPr lang="en-US" altLang="en-US">
              <a:solidFill>
                <a:srgbClr val="000000"/>
              </a:solidFill>
            </a:endParaRPr>
          </a:p>
        </p:txBody>
      </p:sp>
      <p:sp>
        <p:nvSpPr>
          <p:cNvPr id="79888" name="Rectangle 12"/>
          <p:cNvSpPr>
            <a:spLocks noChangeArrowheads="1"/>
          </p:cNvSpPr>
          <p:nvPr/>
        </p:nvSpPr>
        <p:spPr bwMode="auto">
          <a:xfrm>
            <a:off x="5486400" y="5257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4</a:t>
            </a:r>
            <a:endParaRPr lang="en-US" altLang="en-US">
              <a:solidFill>
                <a:srgbClr val="000000"/>
              </a:solidFill>
            </a:endParaRPr>
          </a:p>
        </p:txBody>
      </p:sp>
      <p:sp>
        <p:nvSpPr>
          <p:cNvPr id="79889" name="Rectangle 13"/>
          <p:cNvSpPr>
            <a:spLocks noChangeArrowheads="1"/>
          </p:cNvSpPr>
          <p:nvPr/>
        </p:nvSpPr>
        <p:spPr bwMode="auto">
          <a:xfrm>
            <a:off x="1524000" y="4343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7</a:t>
            </a:r>
          </a:p>
        </p:txBody>
      </p:sp>
      <p:sp>
        <p:nvSpPr>
          <p:cNvPr id="79890" name="Rectangle 13"/>
          <p:cNvSpPr>
            <a:spLocks noChangeArrowheads="1"/>
          </p:cNvSpPr>
          <p:nvPr/>
        </p:nvSpPr>
        <p:spPr bwMode="auto">
          <a:xfrm>
            <a:off x="2819400" y="4343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6</a:t>
            </a:r>
          </a:p>
        </p:txBody>
      </p:sp>
      <p:sp>
        <p:nvSpPr>
          <p:cNvPr id="79891" name="Rectangle 13"/>
          <p:cNvSpPr>
            <a:spLocks noChangeArrowheads="1"/>
          </p:cNvSpPr>
          <p:nvPr/>
        </p:nvSpPr>
        <p:spPr bwMode="auto">
          <a:xfrm>
            <a:off x="4144963" y="4343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5</a:t>
            </a:r>
          </a:p>
        </p:txBody>
      </p:sp>
      <p:sp>
        <p:nvSpPr>
          <p:cNvPr id="79892" name="Rectangle 13"/>
          <p:cNvSpPr>
            <a:spLocks noChangeArrowheads="1"/>
          </p:cNvSpPr>
          <p:nvPr/>
        </p:nvSpPr>
        <p:spPr bwMode="auto">
          <a:xfrm>
            <a:off x="5486400" y="4343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4</a:t>
            </a:r>
          </a:p>
        </p:txBody>
      </p:sp>
      <p:sp>
        <p:nvSpPr>
          <p:cNvPr id="79893" name="Rectangle 14"/>
          <p:cNvSpPr>
            <a:spLocks noChangeArrowheads="1"/>
          </p:cNvSpPr>
          <p:nvPr/>
        </p:nvSpPr>
        <p:spPr bwMode="auto">
          <a:xfrm>
            <a:off x="6934200" y="3505200"/>
            <a:ext cx="762000" cy="685800"/>
          </a:xfrm>
          <a:prstGeom prst="rect">
            <a:avLst/>
          </a:prstGeom>
          <a:solidFill>
            <a:srgbClr val="D5D5D5"/>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MC</a:t>
            </a:r>
            <a:r>
              <a:rPr lang="en-US" altLang="en-US" baseline="-25000">
                <a:solidFill>
                  <a:srgbClr val="000000"/>
                </a:solidFill>
              </a:rPr>
              <a:t>0</a:t>
            </a:r>
            <a:endParaRPr lang="en-US" altLang="en-US">
              <a:solidFill>
                <a:srgbClr val="000000"/>
              </a:solidFill>
            </a:endParaRPr>
          </a:p>
        </p:txBody>
      </p:sp>
      <p:sp>
        <p:nvSpPr>
          <p:cNvPr id="79894" name="Rectangle 14"/>
          <p:cNvSpPr>
            <a:spLocks noChangeArrowheads="1"/>
          </p:cNvSpPr>
          <p:nvPr/>
        </p:nvSpPr>
        <p:spPr bwMode="auto">
          <a:xfrm>
            <a:off x="6934200" y="4343400"/>
            <a:ext cx="762000" cy="685800"/>
          </a:xfrm>
          <a:prstGeom prst="rect">
            <a:avLst/>
          </a:prstGeom>
          <a:solidFill>
            <a:srgbClr val="D5D5D5"/>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MC</a:t>
            </a:r>
            <a:r>
              <a:rPr lang="en-US" altLang="en-US" baseline="-25000">
                <a:solidFill>
                  <a:srgbClr val="000000"/>
                </a:solidFill>
              </a:rPr>
              <a:t>1</a:t>
            </a:r>
            <a:endParaRPr lang="en-US" altLang="en-US">
              <a:solidFill>
                <a:srgbClr val="000000"/>
              </a:solidFill>
            </a:endParaRPr>
          </a:p>
        </p:txBody>
      </p:sp>
      <p:sp>
        <p:nvSpPr>
          <p:cNvPr id="23" name="Rectangle 22"/>
          <p:cNvSpPr/>
          <p:nvPr/>
        </p:nvSpPr>
        <p:spPr>
          <a:xfrm>
            <a:off x="1143000" y="3962400"/>
            <a:ext cx="7010400" cy="6096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Rectangle 23"/>
          <p:cNvSpPr/>
          <p:nvPr/>
        </p:nvSpPr>
        <p:spPr>
          <a:xfrm>
            <a:off x="914400" y="3810000"/>
            <a:ext cx="7391400" cy="9906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6" name="Straight Arrow Connector 25"/>
          <p:cNvCxnSpPr/>
          <p:nvPr/>
        </p:nvCxnSpPr>
        <p:spPr>
          <a:xfrm flipV="1">
            <a:off x="914400" y="41910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7" name="Straight Arrow Connector 26"/>
          <p:cNvCxnSpPr/>
          <p:nvPr/>
        </p:nvCxnSpPr>
        <p:spPr>
          <a:xfrm flipV="1">
            <a:off x="8153400" y="41148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8" name="Straight Arrow Connector 27"/>
          <p:cNvCxnSpPr/>
          <p:nvPr/>
        </p:nvCxnSpPr>
        <p:spPr>
          <a:xfrm>
            <a:off x="1143000" y="41148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9" name="Straight Arrow Connector 28"/>
          <p:cNvCxnSpPr/>
          <p:nvPr/>
        </p:nvCxnSpPr>
        <p:spPr>
          <a:xfrm>
            <a:off x="8305800" y="41148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31" name="Straight Arrow Connector 30"/>
          <p:cNvCxnSpPr>
            <a:stCxn id="79877" idx="2"/>
            <a:endCxn id="79881" idx="0"/>
          </p:cNvCxnSpPr>
          <p:nvPr/>
        </p:nvCxnSpPr>
        <p:spPr>
          <a:xfrm>
            <a:off x="1905000" y="32766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2" name="Straight Arrow Connector 31"/>
          <p:cNvCxnSpPr/>
          <p:nvPr/>
        </p:nvCxnSpPr>
        <p:spPr>
          <a:xfrm>
            <a:off x="3200400" y="32766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p:nvPr/>
        </p:nvCxnSpPr>
        <p:spPr>
          <a:xfrm>
            <a:off x="4495800" y="32766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p:cNvCxnSpPr/>
          <p:nvPr/>
        </p:nvCxnSpPr>
        <p:spPr>
          <a:xfrm>
            <a:off x="5867400" y="32766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p:cNvCxnSpPr/>
          <p:nvPr/>
        </p:nvCxnSpPr>
        <p:spPr>
          <a:xfrm>
            <a:off x="1905000" y="50292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p:cNvCxnSpPr/>
          <p:nvPr/>
        </p:nvCxnSpPr>
        <p:spPr>
          <a:xfrm>
            <a:off x="3200400" y="50292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8" name="Straight Arrow Connector 37"/>
          <p:cNvCxnSpPr/>
          <p:nvPr/>
        </p:nvCxnSpPr>
        <p:spPr>
          <a:xfrm>
            <a:off x="4495800" y="50292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9" name="Straight Arrow Connector 38"/>
          <p:cNvCxnSpPr/>
          <p:nvPr/>
        </p:nvCxnSpPr>
        <p:spPr>
          <a:xfrm>
            <a:off x="5867400" y="50292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41" name="Straight Arrow Connector 40"/>
          <p:cNvCxnSpPr/>
          <p:nvPr/>
        </p:nvCxnSpPr>
        <p:spPr>
          <a:xfrm flipV="1">
            <a:off x="4495800" y="3200400"/>
            <a:ext cx="0" cy="26670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6470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Content Placeholder 2"/>
          <p:cNvSpPr>
            <a:spLocks noGrp="1"/>
          </p:cNvSpPr>
          <p:nvPr>
            <p:ph idx="1"/>
          </p:nvPr>
        </p:nvSpPr>
        <p:spPr>
          <a:xfrm>
            <a:off x="533400" y="304800"/>
            <a:ext cx="7772400" cy="1981200"/>
          </a:xfrm>
        </p:spPr>
        <p:txBody>
          <a:bodyPr/>
          <a:lstStyle/>
          <a:p>
            <a:r>
              <a:rPr lang="en-US" altLang="en-US" sz="2400" dirty="0"/>
              <a:t>The genius of a ring cache (or of most modern distributed interconnect) is that many messages can be in flight at the same time, each using a small part of the interconnect.</a:t>
            </a:r>
          </a:p>
          <a:p>
            <a:r>
              <a:rPr lang="en-US" altLang="en-US" sz="2400" dirty="0"/>
              <a:t>Would this still be true if we only had one ring instead of two?</a:t>
            </a:r>
          </a:p>
        </p:txBody>
      </p:sp>
      <p:sp>
        <p:nvSpPr>
          <p:cNvPr id="79876" name="Footer Placeholder 3"/>
          <p:cNvSpPr>
            <a:spLocks noGrp="1"/>
          </p:cNvSpPr>
          <p:nvPr>
            <p:ph type="ftr" sz="quarter" idx="11"/>
          </p:nvPr>
        </p:nvSpPr>
        <p:spPr>
          <a:xfrm>
            <a:off x="3308350" y="6248400"/>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
        <p:nvSpPr>
          <p:cNvPr id="79877" name="Rectangle 9"/>
          <p:cNvSpPr>
            <a:spLocks noChangeArrowheads="1"/>
          </p:cNvSpPr>
          <p:nvPr/>
        </p:nvSpPr>
        <p:spPr bwMode="auto">
          <a:xfrm>
            <a:off x="1524000" y="2590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0</a:t>
            </a:r>
            <a:endParaRPr lang="en-US" altLang="en-US">
              <a:solidFill>
                <a:srgbClr val="000000"/>
              </a:solidFill>
            </a:endParaRPr>
          </a:p>
        </p:txBody>
      </p:sp>
      <p:sp>
        <p:nvSpPr>
          <p:cNvPr id="79878" name="Rectangle 10"/>
          <p:cNvSpPr>
            <a:spLocks noChangeArrowheads="1"/>
          </p:cNvSpPr>
          <p:nvPr/>
        </p:nvSpPr>
        <p:spPr bwMode="auto">
          <a:xfrm>
            <a:off x="2819400" y="2590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sp>
        <p:nvSpPr>
          <p:cNvPr id="79879" name="Rectangle 11"/>
          <p:cNvSpPr>
            <a:spLocks noChangeArrowheads="1"/>
          </p:cNvSpPr>
          <p:nvPr/>
        </p:nvSpPr>
        <p:spPr bwMode="auto">
          <a:xfrm>
            <a:off x="4144963" y="2590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2</a:t>
            </a:r>
            <a:endParaRPr lang="en-US" altLang="en-US">
              <a:solidFill>
                <a:srgbClr val="000000"/>
              </a:solidFill>
            </a:endParaRPr>
          </a:p>
        </p:txBody>
      </p:sp>
      <p:sp>
        <p:nvSpPr>
          <p:cNvPr id="79880" name="Rectangle 12"/>
          <p:cNvSpPr>
            <a:spLocks noChangeArrowheads="1"/>
          </p:cNvSpPr>
          <p:nvPr/>
        </p:nvSpPr>
        <p:spPr bwMode="auto">
          <a:xfrm>
            <a:off x="5486400" y="2590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3</a:t>
            </a:r>
            <a:endParaRPr lang="en-US" altLang="en-US">
              <a:solidFill>
                <a:srgbClr val="000000"/>
              </a:solidFill>
            </a:endParaRPr>
          </a:p>
        </p:txBody>
      </p:sp>
      <p:sp>
        <p:nvSpPr>
          <p:cNvPr id="79881" name="Rectangle 13"/>
          <p:cNvSpPr>
            <a:spLocks noChangeArrowheads="1"/>
          </p:cNvSpPr>
          <p:nvPr/>
        </p:nvSpPr>
        <p:spPr bwMode="auto">
          <a:xfrm>
            <a:off x="1524000" y="35052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0</a:t>
            </a:r>
          </a:p>
        </p:txBody>
      </p:sp>
      <p:sp>
        <p:nvSpPr>
          <p:cNvPr id="79882" name="Rectangle 13"/>
          <p:cNvSpPr>
            <a:spLocks noChangeArrowheads="1"/>
          </p:cNvSpPr>
          <p:nvPr/>
        </p:nvSpPr>
        <p:spPr bwMode="auto">
          <a:xfrm>
            <a:off x="2819400" y="35052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1</a:t>
            </a:r>
          </a:p>
        </p:txBody>
      </p:sp>
      <p:sp>
        <p:nvSpPr>
          <p:cNvPr id="79883" name="Rectangle 13"/>
          <p:cNvSpPr>
            <a:spLocks noChangeArrowheads="1"/>
          </p:cNvSpPr>
          <p:nvPr/>
        </p:nvSpPr>
        <p:spPr bwMode="auto">
          <a:xfrm>
            <a:off x="4144963" y="35052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2</a:t>
            </a:r>
          </a:p>
        </p:txBody>
      </p:sp>
      <p:sp>
        <p:nvSpPr>
          <p:cNvPr id="79884" name="Rectangle 13"/>
          <p:cNvSpPr>
            <a:spLocks noChangeArrowheads="1"/>
          </p:cNvSpPr>
          <p:nvPr/>
        </p:nvSpPr>
        <p:spPr bwMode="auto">
          <a:xfrm>
            <a:off x="5486400" y="35052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3</a:t>
            </a:r>
          </a:p>
        </p:txBody>
      </p:sp>
      <p:sp>
        <p:nvSpPr>
          <p:cNvPr id="79885" name="Rectangle 9"/>
          <p:cNvSpPr>
            <a:spLocks noChangeArrowheads="1"/>
          </p:cNvSpPr>
          <p:nvPr/>
        </p:nvSpPr>
        <p:spPr bwMode="auto">
          <a:xfrm>
            <a:off x="1524000" y="5257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7</a:t>
            </a:r>
            <a:endParaRPr lang="en-US" altLang="en-US">
              <a:solidFill>
                <a:srgbClr val="000000"/>
              </a:solidFill>
            </a:endParaRPr>
          </a:p>
        </p:txBody>
      </p:sp>
      <p:sp>
        <p:nvSpPr>
          <p:cNvPr id="79886" name="Rectangle 10"/>
          <p:cNvSpPr>
            <a:spLocks noChangeArrowheads="1"/>
          </p:cNvSpPr>
          <p:nvPr/>
        </p:nvSpPr>
        <p:spPr bwMode="auto">
          <a:xfrm>
            <a:off x="2819400" y="5257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6</a:t>
            </a:r>
            <a:endParaRPr lang="en-US" altLang="en-US">
              <a:solidFill>
                <a:srgbClr val="000000"/>
              </a:solidFill>
            </a:endParaRPr>
          </a:p>
        </p:txBody>
      </p:sp>
      <p:sp>
        <p:nvSpPr>
          <p:cNvPr id="79887" name="Rectangle 11"/>
          <p:cNvSpPr>
            <a:spLocks noChangeArrowheads="1"/>
          </p:cNvSpPr>
          <p:nvPr/>
        </p:nvSpPr>
        <p:spPr bwMode="auto">
          <a:xfrm>
            <a:off x="4144963" y="5257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5</a:t>
            </a:r>
            <a:endParaRPr lang="en-US" altLang="en-US">
              <a:solidFill>
                <a:srgbClr val="000000"/>
              </a:solidFill>
            </a:endParaRPr>
          </a:p>
        </p:txBody>
      </p:sp>
      <p:sp>
        <p:nvSpPr>
          <p:cNvPr id="79888" name="Rectangle 12"/>
          <p:cNvSpPr>
            <a:spLocks noChangeArrowheads="1"/>
          </p:cNvSpPr>
          <p:nvPr/>
        </p:nvSpPr>
        <p:spPr bwMode="auto">
          <a:xfrm>
            <a:off x="5486400" y="5257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4</a:t>
            </a:r>
            <a:endParaRPr lang="en-US" altLang="en-US">
              <a:solidFill>
                <a:srgbClr val="000000"/>
              </a:solidFill>
            </a:endParaRPr>
          </a:p>
        </p:txBody>
      </p:sp>
      <p:sp>
        <p:nvSpPr>
          <p:cNvPr id="79889" name="Rectangle 13"/>
          <p:cNvSpPr>
            <a:spLocks noChangeArrowheads="1"/>
          </p:cNvSpPr>
          <p:nvPr/>
        </p:nvSpPr>
        <p:spPr bwMode="auto">
          <a:xfrm>
            <a:off x="1524000" y="4343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7</a:t>
            </a:r>
          </a:p>
        </p:txBody>
      </p:sp>
      <p:sp>
        <p:nvSpPr>
          <p:cNvPr id="79890" name="Rectangle 13"/>
          <p:cNvSpPr>
            <a:spLocks noChangeArrowheads="1"/>
          </p:cNvSpPr>
          <p:nvPr/>
        </p:nvSpPr>
        <p:spPr bwMode="auto">
          <a:xfrm>
            <a:off x="2819400" y="4343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6</a:t>
            </a:r>
          </a:p>
        </p:txBody>
      </p:sp>
      <p:sp>
        <p:nvSpPr>
          <p:cNvPr id="79891" name="Rectangle 13"/>
          <p:cNvSpPr>
            <a:spLocks noChangeArrowheads="1"/>
          </p:cNvSpPr>
          <p:nvPr/>
        </p:nvSpPr>
        <p:spPr bwMode="auto">
          <a:xfrm>
            <a:off x="4144963" y="4343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5</a:t>
            </a:r>
          </a:p>
        </p:txBody>
      </p:sp>
      <p:sp>
        <p:nvSpPr>
          <p:cNvPr id="79892" name="Rectangle 13"/>
          <p:cNvSpPr>
            <a:spLocks noChangeArrowheads="1"/>
          </p:cNvSpPr>
          <p:nvPr/>
        </p:nvSpPr>
        <p:spPr bwMode="auto">
          <a:xfrm>
            <a:off x="5486400" y="4343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4</a:t>
            </a:r>
          </a:p>
        </p:txBody>
      </p:sp>
      <p:sp>
        <p:nvSpPr>
          <p:cNvPr id="79893" name="Rectangle 14"/>
          <p:cNvSpPr>
            <a:spLocks noChangeArrowheads="1"/>
          </p:cNvSpPr>
          <p:nvPr/>
        </p:nvSpPr>
        <p:spPr bwMode="auto">
          <a:xfrm>
            <a:off x="6934200" y="3505200"/>
            <a:ext cx="762000" cy="685800"/>
          </a:xfrm>
          <a:prstGeom prst="rect">
            <a:avLst/>
          </a:prstGeom>
          <a:solidFill>
            <a:srgbClr val="D5D5D5"/>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MC</a:t>
            </a:r>
            <a:r>
              <a:rPr lang="en-US" altLang="en-US" baseline="-25000">
                <a:solidFill>
                  <a:srgbClr val="000000"/>
                </a:solidFill>
              </a:rPr>
              <a:t>0</a:t>
            </a:r>
            <a:endParaRPr lang="en-US" altLang="en-US">
              <a:solidFill>
                <a:srgbClr val="000000"/>
              </a:solidFill>
            </a:endParaRPr>
          </a:p>
        </p:txBody>
      </p:sp>
      <p:sp>
        <p:nvSpPr>
          <p:cNvPr id="79894" name="Rectangle 14"/>
          <p:cNvSpPr>
            <a:spLocks noChangeArrowheads="1"/>
          </p:cNvSpPr>
          <p:nvPr/>
        </p:nvSpPr>
        <p:spPr bwMode="auto">
          <a:xfrm>
            <a:off x="6934200" y="4343400"/>
            <a:ext cx="762000" cy="685800"/>
          </a:xfrm>
          <a:prstGeom prst="rect">
            <a:avLst/>
          </a:prstGeom>
          <a:solidFill>
            <a:srgbClr val="D5D5D5"/>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MC</a:t>
            </a:r>
            <a:r>
              <a:rPr lang="en-US" altLang="en-US" baseline="-25000">
                <a:solidFill>
                  <a:srgbClr val="000000"/>
                </a:solidFill>
              </a:rPr>
              <a:t>1</a:t>
            </a:r>
            <a:endParaRPr lang="en-US" altLang="en-US">
              <a:solidFill>
                <a:srgbClr val="000000"/>
              </a:solidFill>
            </a:endParaRPr>
          </a:p>
        </p:txBody>
      </p:sp>
      <p:sp>
        <p:nvSpPr>
          <p:cNvPr id="23" name="Rectangle 22"/>
          <p:cNvSpPr/>
          <p:nvPr/>
        </p:nvSpPr>
        <p:spPr>
          <a:xfrm>
            <a:off x="1143000" y="3962400"/>
            <a:ext cx="7010400" cy="6096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Rectangle 23"/>
          <p:cNvSpPr/>
          <p:nvPr/>
        </p:nvSpPr>
        <p:spPr>
          <a:xfrm>
            <a:off x="914400" y="3810000"/>
            <a:ext cx="7391400" cy="9906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6" name="Straight Arrow Connector 25"/>
          <p:cNvCxnSpPr/>
          <p:nvPr/>
        </p:nvCxnSpPr>
        <p:spPr>
          <a:xfrm flipV="1">
            <a:off x="914400" y="41910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7" name="Straight Arrow Connector 26"/>
          <p:cNvCxnSpPr/>
          <p:nvPr/>
        </p:nvCxnSpPr>
        <p:spPr>
          <a:xfrm flipV="1">
            <a:off x="8153400" y="41148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8" name="Straight Arrow Connector 27"/>
          <p:cNvCxnSpPr/>
          <p:nvPr/>
        </p:nvCxnSpPr>
        <p:spPr>
          <a:xfrm>
            <a:off x="1143000" y="41148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9" name="Straight Arrow Connector 28"/>
          <p:cNvCxnSpPr/>
          <p:nvPr/>
        </p:nvCxnSpPr>
        <p:spPr>
          <a:xfrm>
            <a:off x="8305800" y="41148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31" name="Straight Arrow Connector 30"/>
          <p:cNvCxnSpPr>
            <a:stCxn id="79877" idx="2"/>
            <a:endCxn id="79881" idx="0"/>
          </p:cNvCxnSpPr>
          <p:nvPr/>
        </p:nvCxnSpPr>
        <p:spPr>
          <a:xfrm>
            <a:off x="1905000" y="32766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2" name="Straight Arrow Connector 31"/>
          <p:cNvCxnSpPr/>
          <p:nvPr/>
        </p:nvCxnSpPr>
        <p:spPr>
          <a:xfrm>
            <a:off x="3200400" y="32766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p:nvPr/>
        </p:nvCxnSpPr>
        <p:spPr>
          <a:xfrm>
            <a:off x="4495800" y="32766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p:cNvCxnSpPr/>
          <p:nvPr/>
        </p:nvCxnSpPr>
        <p:spPr>
          <a:xfrm>
            <a:off x="5867400" y="32766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p:cNvCxnSpPr/>
          <p:nvPr/>
        </p:nvCxnSpPr>
        <p:spPr>
          <a:xfrm>
            <a:off x="1905000" y="50292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p:cNvCxnSpPr/>
          <p:nvPr/>
        </p:nvCxnSpPr>
        <p:spPr>
          <a:xfrm>
            <a:off x="3200400" y="50292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8" name="Straight Arrow Connector 37"/>
          <p:cNvCxnSpPr/>
          <p:nvPr/>
        </p:nvCxnSpPr>
        <p:spPr>
          <a:xfrm>
            <a:off x="4495800" y="50292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9" name="Straight Arrow Connector 38"/>
          <p:cNvCxnSpPr/>
          <p:nvPr/>
        </p:nvCxnSpPr>
        <p:spPr>
          <a:xfrm>
            <a:off x="5867400" y="50292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41" name="Straight Arrow Connector 40"/>
          <p:cNvCxnSpPr/>
          <p:nvPr/>
        </p:nvCxnSpPr>
        <p:spPr>
          <a:xfrm flipV="1">
            <a:off x="4495800" y="3200400"/>
            <a:ext cx="0" cy="26670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8F7050D5-0047-40C8-8F60-C41B3F5E91A1}"/>
              </a:ext>
            </a:extLst>
          </p:cNvPr>
          <p:cNvSpPr txBox="1"/>
          <p:nvPr/>
        </p:nvSpPr>
        <p:spPr>
          <a:xfrm>
            <a:off x="1752600" y="1879253"/>
            <a:ext cx="5486400" cy="461665"/>
          </a:xfrm>
          <a:prstGeom prst="rect">
            <a:avLst/>
          </a:prstGeom>
          <a:noFill/>
        </p:spPr>
        <p:txBody>
          <a:bodyPr wrap="square" rtlCol="0">
            <a:spAutoFit/>
          </a:bodyPr>
          <a:lstStyle/>
          <a:p>
            <a:r>
              <a:rPr lang="en-US" dirty="0">
                <a:solidFill>
                  <a:schemeClr val="accent2"/>
                </a:solidFill>
              </a:rPr>
              <a:t>yes, but we would have less bandwidth</a:t>
            </a:r>
          </a:p>
        </p:txBody>
      </p:sp>
    </p:spTree>
    <p:extLst>
      <p:ext uri="{BB962C8B-B14F-4D97-AF65-F5344CB8AC3E}">
        <p14:creationId xmlns:p14="http://schemas.microsoft.com/office/powerpoint/2010/main" val="305190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p:txBody>
          <a:bodyPr/>
          <a:lstStyle/>
          <a:p>
            <a:r>
              <a:rPr lang="en-US" altLang="en-US"/>
              <a:t>Directories</a:t>
            </a:r>
          </a:p>
        </p:txBody>
      </p:sp>
      <p:sp>
        <p:nvSpPr>
          <p:cNvPr id="83971" name="Content Placeholder 2"/>
          <p:cNvSpPr>
            <a:spLocks noGrp="1"/>
          </p:cNvSpPr>
          <p:nvPr>
            <p:ph idx="1"/>
          </p:nvPr>
        </p:nvSpPr>
        <p:spPr>
          <a:xfrm>
            <a:off x="533400" y="1524000"/>
            <a:ext cx="7924800" cy="4572000"/>
          </a:xfrm>
        </p:spPr>
        <p:txBody>
          <a:bodyPr/>
          <a:lstStyle/>
          <a:p>
            <a:r>
              <a:rPr lang="en-US" altLang="en-US" dirty="0"/>
              <a:t>When we modify a cached address, we must ensure that everyone else caching that address evicts it</a:t>
            </a:r>
          </a:p>
          <a:p>
            <a:r>
              <a:rPr lang="en-US" altLang="en-US" dirty="0"/>
              <a:t>But we cannot send a message to everyone.</a:t>
            </a:r>
          </a:p>
          <a:p>
            <a:pPr lvl="1">
              <a:spcBef>
                <a:spcPts val="0"/>
              </a:spcBef>
            </a:pPr>
            <a:r>
              <a:rPr lang="en-US" altLang="en-US" dirty="0"/>
              <a:t>That would fill the entire ring with just our messages</a:t>
            </a:r>
          </a:p>
          <a:p>
            <a:r>
              <a:rPr lang="en-US" altLang="en-US" dirty="0"/>
              <a:t>What if we could send messages only to the cache(s) that actually do hold our data?</a:t>
            </a:r>
          </a:p>
          <a:p>
            <a:pPr lvl="1">
              <a:spcBef>
                <a:spcPts val="0"/>
              </a:spcBef>
            </a:pPr>
            <a:r>
              <a:rPr lang="en-US" altLang="en-US" dirty="0"/>
              <a:t>Tremendously fewer messages to be sent.</a:t>
            </a:r>
          </a:p>
          <a:p>
            <a:pPr lvl="1">
              <a:spcBef>
                <a:spcPts val="0"/>
              </a:spcBef>
            </a:pPr>
            <a:r>
              <a:rPr lang="en-US" altLang="en-US" dirty="0"/>
              <a:t>But that implies somebody is keeping track, for every line of data, which caches are storing it and if they’ve modified it.</a:t>
            </a:r>
          </a:p>
          <a:p>
            <a:pPr lvl="1">
              <a:spcBef>
                <a:spcPts val="0"/>
              </a:spcBef>
            </a:pPr>
            <a:r>
              <a:rPr lang="en-US" altLang="en-US" dirty="0"/>
              <a:t>Will that become another bottleneck?</a:t>
            </a:r>
          </a:p>
        </p:txBody>
      </p:sp>
      <p:sp>
        <p:nvSpPr>
          <p:cNvPr id="8397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Tree>
    <p:extLst>
      <p:ext uri="{BB962C8B-B14F-4D97-AF65-F5344CB8AC3E}">
        <p14:creationId xmlns:p14="http://schemas.microsoft.com/office/powerpoint/2010/main" val="25455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3971">
                                            <p:txEl>
                                              <p:pRg st="3" end="3"/>
                                            </p:txEl>
                                          </p:spTgt>
                                        </p:tgtEl>
                                        <p:attrNameLst>
                                          <p:attrName>style.visibility</p:attrName>
                                        </p:attrNameLst>
                                      </p:cBhvr>
                                      <p:to>
                                        <p:strVal val="visible"/>
                                      </p:to>
                                    </p:set>
                                    <p:animEffect transition="in" filter="fade">
                                      <p:cBhvr>
                                        <p:cTn id="7" dur="500"/>
                                        <p:tgtEl>
                                          <p:spTgt spid="83971">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3971">
                                            <p:txEl>
                                              <p:pRg st="4" end="4"/>
                                            </p:txEl>
                                          </p:spTgt>
                                        </p:tgtEl>
                                        <p:attrNameLst>
                                          <p:attrName>style.visibility</p:attrName>
                                        </p:attrNameLst>
                                      </p:cBhvr>
                                      <p:to>
                                        <p:strVal val="visible"/>
                                      </p:to>
                                    </p:set>
                                    <p:animEffect transition="in" filter="fade">
                                      <p:cBhvr>
                                        <p:cTn id="12" dur="500"/>
                                        <p:tgtEl>
                                          <p:spTgt spid="83971">
                                            <p:txEl>
                                              <p:pRg st="4" end="4"/>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3971">
                                            <p:txEl>
                                              <p:pRg st="5" end="5"/>
                                            </p:txEl>
                                          </p:spTgt>
                                        </p:tgtEl>
                                        <p:attrNameLst>
                                          <p:attrName>style.visibility</p:attrName>
                                        </p:attrNameLst>
                                      </p:cBhvr>
                                      <p:to>
                                        <p:strVal val="visible"/>
                                      </p:to>
                                    </p:set>
                                    <p:animEffect transition="in" filter="fade">
                                      <p:cBhvr>
                                        <p:cTn id="15" dur="500"/>
                                        <p:tgtEl>
                                          <p:spTgt spid="83971">
                                            <p:txEl>
                                              <p:pRg st="5" end="5"/>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3971">
                                            <p:txEl>
                                              <p:pRg st="6" end="6"/>
                                            </p:txEl>
                                          </p:spTgt>
                                        </p:tgtEl>
                                        <p:attrNameLst>
                                          <p:attrName>style.visibility</p:attrName>
                                        </p:attrNameLst>
                                      </p:cBhvr>
                                      <p:to>
                                        <p:strVal val="visible"/>
                                      </p:to>
                                    </p:set>
                                    <p:animEffect transition="in" filter="fade">
                                      <p:cBhvr>
                                        <p:cTn id="18" dur="500"/>
                                        <p:tgtEl>
                                          <p:spTgt spid="839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p:nvPr>
        </p:nvSpPr>
        <p:spPr/>
        <p:txBody>
          <a:bodyPr/>
          <a:lstStyle/>
          <a:p>
            <a:r>
              <a:rPr lang="en-US" altLang="en-US"/>
              <a:t>Directories – the big picture</a:t>
            </a:r>
          </a:p>
        </p:txBody>
      </p:sp>
      <p:sp>
        <p:nvSpPr>
          <p:cNvPr id="86019" name="Content Placeholder 2"/>
          <p:cNvSpPr>
            <a:spLocks noGrp="1"/>
          </p:cNvSpPr>
          <p:nvPr>
            <p:ph idx="1"/>
          </p:nvPr>
        </p:nvSpPr>
        <p:spPr>
          <a:xfrm>
            <a:off x="457200" y="1676400"/>
            <a:ext cx="8229600" cy="4419600"/>
          </a:xfrm>
        </p:spPr>
        <p:txBody>
          <a:bodyPr/>
          <a:lstStyle/>
          <a:p>
            <a:r>
              <a:rPr lang="en-US" altLang="en-US" dirty="0"/>
              <a:t>On a memory access to a line, we need to:</a:t>
            </a:r>
          </a:p>
          <a:p>
            <a:pPr lvl="1">
              <a:spcBef>
                <a:spcPts val="0"/>
              </a:spcBef>
            </a:pPr>
            <a:r>
              <a:rPr lang="en-US" altLang="en-US" dirty="0"/>
              <a:t>Locate additional copies.</a:t>
            </a:r>
          </a:p>
          <a:p>
            <a:pPr lvl="1">
              <a:spcBef>
                <a:spcPts val="0"/>
              </a:spcBef>
            </a:pPr>
            <a:r>
              <a:rPr lang="en-US" altLang="en-US" dirty="0"/>
              <a:t>Find out about the state of the line in other caches.</a:t>
            </a:r>
          </a:p>
          <a:p>
            <a:pPr lvl="1">
              <a:spcBef>
                <a:spcPts val="0"/>
              </a:spcBef>
            </a:pPr>
            <a:r>
              <a:rPr lang="en-US" altLang="en-US" dirty="0"/>
              <a:t>Communicate with other copies when appropriate.</a:t>
            </a:r>
          </a:p>
          <a:p>
            <a:r>
              <a:rPr lang="en-US" altLang="en-US" dirty="0"/>
              <a:t>Approach must scale well so that it can be used in very large systems.</a:t>
            </a:r>
          </a:p>
          <a:p>
            <a:endParaRPr lang="en-US" altLang="en-US" dirty="0"/>
          </a:p>
        </p:txBody>
      </p:sp>
      <p:sp>
        <p:nvSpPr>
          <p:cNvPr id="8602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Tree>
    <p:extLst>
      <p:ext uri="{BB962C8B-B14F-4D97-AF65-F5344CB8AC3E}">
        <p14:creationId xmlns:p14="http://schemas.microsoft.com/office/powerpoint/2010/main" val="3122048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BRIEF Introduction to Cache Coherence [5.2, 5.4]</a:t>
            </a:r>
          </a:p>
        </p:txBody>
      </p:sp>
      <p:sp>
        <p:nvSpPr>
          <p:cNvPr id="43011" name="Text Placeholder 4"/>
          <p:cNvSpPr>
            <a:spLocks noGrp="1"/>
          </p:cNvSpPr>
          <p:nvPr>
            <p:ph type="body" idx="1"/>
          </p:nvPr>
        </p:nvSpPr>
        <p:spPr/>
        <p:txBody>
          <a:bodyPr/>
          <a:lstStyle/>
          <a:p>
            <a:endParaRPr lang="en-US" altLang="en-US"/>
          </a:p>
        </p:txBody>
      </p:sp>
      <p:sp>
        <p:nvSpPr>
          <p:cNvPr id="4301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Tree>
    <p:extLst>
      <p:ext uri="{BB962C8B-B14F-4D97-AF65-F5344CB8AC3E}">
        <p14:creationId xmlns:p14="http://schemas.microsoft.com/office/powerpoint/2010/main" val="17737377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p:cNvSpPr>
            <a:spLocks noGrp="1"/>
          </p:cNvSpPr>
          <p:nvPr>
            <p:ph type="title"/>
          </p:nvPr>
        </p:nvSpPr>
        <p:spPr>
          <a:xfrm>
            <a:off x="685800" y="152400"/>
            <a:ext cx="7772400" cy="1143000"/>
          </a:xfrm>
        </p:spPr>
        <p:txBody>
          <a:bodyPr/>
          <a:lstStyle/>
          <a:p>
            <a:r>
              <a:rPr lang="en-US" altLang="en-US"/>
              <a:t>Basic Directory Approach</a:t>
            </a:r>
          </a:p>
        </p:txBody>
      </p:sp>
      <p:sp>
        <p:nvSpPr>
          <p:cNvPr id="87043" name="Content Placeholder 2"/>
          <p:cNvSpPr>
            <a:spLocks noGrp="1"/>
          </p:cNvSpPr>
          <p:nvPr>
            <p:ph idx="1"/>
          </p:nvPr>
        </p:nvSpPr>
        <p:spPr/>
        <p:txBody>
          <a:bodyPr/>
          <a:lstStyle/>
          <a:p>
            <a:r>
              <a:rPr lang="en-US" altLang="en-US" dirty="0"/>
              <a:t>Every address in the system has a </a:t>
            </a:r>
            <a:r>
              <a:rPr lang="en-US" altLang="en-US" b="1" dirty="0"/>
              <a:t>home node, </a:t>
            </a:r>
            <a:r>
              <a:rPr lang="en-US" altLang="en-US" dirty="0"/>
              <a:t>which manages coherency for that address.</a:t>
            </a:r>
          </a:p>
          <a:p>
            <a:r>
              <a:rPr lang="en-US" altLang="en-US" dirty="0"/>
              <a:t>For time being, assume just one big home node somewhere.</a:t>
            </a:r>
          </a:p>
          <a:p>
            <a:r>
              <a:rPr lang="en-US" altLang="en-US" dirty="0"/>
              <a:t>Each memory line has a directory entry, which tracks copies of line and state information.</a:t>
            </a:r>
          </a:p>
          <a:p>
            <a:r>
              <a:rPr lang="en-US" altLang="en-US" dirty="0"/>
              <a:t>Read and write operations change the state information via network transactions.</a:t>
            </a:r>
          </a:p>
        </p:txBody>
      </p:sp>
      <p:sp>
        <p:nvSpPr>
          <p:cNvPr id="8704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Tree>
    <p:extLst>
      <p:ext uri="{BB962C8B-B14F-4D97-AF65-F5344CB8AC3E}">
        <p14:creationId xmlns:p14="http://schemas.microsoft.com/office/powerpoint/2010/main" val="38594590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p:nvPr>
        </p:nvSpPr>
        <p:spPr/>
        <p:txBody>
          <a:bodyPr/>
          <a:lstStyle/>
          <a:p>
            <a:r>
              <a:rPr lang="en-US" altLang="en-US"/>
              <a:t>State Bits</a:t>
            </a:r>
          </a:p>
        </p:txBody>
      </p:sp>
      <p:sp>
        <p:nvSpPr>
          <p:cNvPr id="3" name="Content Placeholder 2"/>
          <p:cNvSpPr>
            <a:spLocks noGrp="1"/>
          </p:cNvSpPr>
          <p:nvPr>
            <p:ph idx="1"/>
          </p:nvPr>
        </p:nvSpPr>
        <p:spPr>
          <a:xfrm>
            <a:off x="685800" y="1676400"/>
            <a:ext cx="7772400" cy="3505200"/>
          </a:xfrm>
        </p:spPr>
        <p:txBody>
          <a:bodyPr>
            <a:normAutofit fontScale="85000" lnSpcReduction="10000"/>
          </a:bodyPr>
          <a:lstStyle/>
          <a:p>
            <a:pPr>
              <a:defRPr/>
            </a:pPr>
            <a:r>
              <a:rPr lang="en-US" dirty="0"/>
              <a:t>M is a dirty (i.e., modified) bit.</a:t>
            </a:r>
          </a:p>
          <a:p>
            <a:pPr>
              <a:defRPr/>
            </a:pPr>
            <a:r>
              <a:rPr lang="en-US" dirty="0"/>
              <a:t>Why would we want it? Isn’t this info also in the higher-level caches?</a:t>
            </a:r>
          </a:p>
          <a:p>
            <a:pPr lvl="1">
              <a:defRPr/>
            </a:pPr>
            <a:r>
              <a:rPr lang="en-US" dirty="0"/>
              <a:t>Yes, but having two copies lets the home node make decisions more quickly.</a:t>
            </a:r>
          </a:p>
          <a:p>
            <a:pPr>
              <a:defRPr/>
            </a:pPr>
            <a:r>
              <a:rPr lang="en-US" i="1" dirty="0"/>
              <a:t>Presence bits</a:t>
            </a:r>
            <a:r>
              <a:rPr lang="en-US" dirty="0"/>
              <a:t> track which P(s) currently owns this line.</a:t>
            </a:r>
          </a:p>
          <a:p>
            <a:pPr>
              <a:defRPr/>
            </a:pPr>
            <a:r>
              <a:rPr lang="en-US" dirty="0"/>
              <a:t>Only one presence bit can be set for a modified line; many can be set on reads.</a:t>
            </a:r>
          </a:p>
          <a:p>
            <a:pPr>
              <a:defRPr/>
            </a:pPr>
            <a:r>
              <a:rPr lang="en-US" dirty="0"/>
              <a:t>One such entry for every line cached by any P.</a:t>
            </a:r>
          </a:p>
        </p:txBody>
      </p:sp>
      <p:sp>
        <p:nvSpPr>
          <p:cNvPr id="8806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
        <p:nvSpPr>
          <p:cNvPr id="88069" name="TextBox 1"/>
          <p:cNvSpPr txBox="1">
            <a:spLocks noChangeArrowheads="1"/>
          </p:cNvSpPr>
          <p:nvPr/>
        </p:nvSpPr>
        <p:spPr bwMode="auto">
          <a:xfrm>
            <a:off x="2667000" y="5105400"/>
            <a:ext cx="4267200" cy="461962"/>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M  P0  P1  P2  P3  P4  P5  P6  P7</a:t>
            </a:r>
          </a:p>
        </p:txBody>
      </p:sp>
      <p:cxnSp>
        <p:nvCxnSpPr>
          <p:cNvPr id="5" name="Straight Connector 4"/>
          <p:cNvCxnSpPr/>
          <p:nvPr/>
        </p:nvCxnSpPr>
        <p:spPr>
          <a:xfrm>
            <a:off x="3124200" y="5105400"/>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581400" y="5105400"/>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038600" y="5105400"/>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495800" y="5105400"/>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953000" y="5105400"/>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486400" y="5105400"/>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943600" y="5105400"/>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400800" y="5105400"/>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8078" name="TextBox 6"/>
          <p:cNvSpPr txBox="1">
            <a:spLocks noChangeArrowheads="1"/>
          </p:cNvSpPr>
          <p:nvPr/>
        </p:nvSpPr>
        <p:spPr bwMode="auto">
          <a:xfrm>
            <a:off x="2895600" y="5557838"/>
            <a:ext cx="4724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dirty="0"/>
              <a:t>Directory state for one line</a:t>
            </a:r>
          </a:p>
        </p:txBody>
      </p:sp>
    </p:spTree>
    <p:extLst>
      <p:ext uri="{BB962C8B-B14F-4D97-AF65-F5344CB8AC3E}">
        <p14:creationId xmlns:p14="http://schemas.microsoft.com/office/powerpoint/2010/main" val="127179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p:nvPr>
        </p:nvSpPr>
        <p:spPr/>
        <p:txBody>
          <a:bodyPr/>
          <a:lstStyle/>
          <a:p>
            <a:r>
              <a:rPr lang="en-US" altLang="en-US"/>
              <a:t>State Bits</a:t>
            </a:r>
          </a:p>
        </p:txBody>
      </p:sp>
      <p:sp>
        <p:nvSpPr>
          <p:cNvPr id="3" name="Content Placeholder 2"/>
          <p:cNvSpPr>
            <a:spLocks noGrp="1"/>
          </p:cNvSpPr>
          <p:nvPr>
            <p:ph idx="1"/>
          </p:nvPr>
        </p:nvSpPr>
        <p:spPr>
          <a:xfrm>
            <a:off x="685800" y="1676400"/>
            <a:ext cx="7772400" cy="447676"/>
          </a:xfrm>
        </p:spPr>
        <p:txBody>
          <a:bodyPr>
            <a:normAutofit fontScale="92500" lnSpcReduction="20000"/>
          </a:bodyPr>
          <a:lstStyle/>
          <a:p>
            <a:pPr>
              <a:defRPr/>
            </a:pPr>
            <a:r>
              <a:rPr lang="en-US" dirty="0"/>
              <a:t>What would this set of bits mean?</a:t>
            </a:r>
          </a:p>
        </p:txBody>
      </p:sp>
      <p:sp>
        <p:nvSpPr>
          <p:cNvPr id="8806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
        <p:nvSpPr>
          <p:cNvPr id="88069" name="TextBox 1"/>
          <p:cNvSpPr txBox="1">
            <a:spLocks noChangeArrowheads="1"/>
          </p:cNvSpPr>
          <p:nvPr/>
        </p:nvSpPr>
        <p:spPr bwMode="auto">
          <a:xfrm>
            <a:off x="2209800" y="5557838"/>
            <a:ext cx="4267200" cy="461962"/>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M  P0  P1  P2  P3  P4  P5  P6  P7</a:t>
            </a:r>
          </a:p>
        </p:txBody>
      </p:sp>
      <p:cxnSp>
        <p:nvCxnSpPr>
          <p:cNvPr id="5" name="Straight Connector 4"/>
          <p:cNvCxnSpPr/>
          <p:nvPr/>
        </p:nvCxnSpPr>
        <p:spPr>
          <a:xfrm>
            <a:off x="2667000" y="55578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124200" y="55578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581400" y="55578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038600" y="55578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495800" y="55578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029200" y="55578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486400" y="55578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943600" y="55578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
          <p:cNvSpPr txBox="1">
            <a:spLocks noChangeArrowheads="1"/>
          </p:cNvSpPr>
          <p:nvPr/>
        </p:nvSpPr>
        <p:spPr bwMode="auto">
          <a:xfrm>
            <a:off x="1447800" y="2205038"/>
            <a:ext cx="4267200" cy="461962"/>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dirty="0"/>
              <a:t> 0     1   0     0   1     0     0   0    0</a:t>
            </a:r>
          </a:p>
        </p:txBody>
      </p:sp>
      <p:cxnSp>
        <p:nvCxnSpPr>
          <p:cNvPr id="17" name="Straight Connector 16"/>
          <p:cNvCxnSpPr/>
          <p:nvPr/>
        </p:nvCxnSpPr>
        <p:spPr>
          <a:xfrm>
            <a:off x="1905000" y="22050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362200" y="22050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2819400" y="22050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276600" y="22050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733800" y="22050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267200" y="22050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724400" y="22050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5181600" y="22050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1"/>
          <p:cNvSpPr txBox="1">
            <a:spLocks noChangeArrowheads="1"/>
          </p:cNvSpPr>
          <p:nvPr/>
        </p:nvSpPr>
        <p:spPr bwMode="auto">
          <a:xfrm>
            <a:off x="1447800" y="3043238"/>
            <a:ext cx="4267200" cy="46166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dirty="0"/>
              <a:t> 1     0   0     0   1     0     0   0    0</a:t>
            </a:r>
          </a:p>
        </p:txBody>
      </p:sp>
      <p:cxnSp>
        <p:nvCxnSpPr>
          <p:cNvPr id="26" name="Straight Connector 25"/>
          <p:cNvCxnSpPr/>
          <p:nvPr/>
        </p:nvCxnSpPr>
        <p:spPr>
          <a:xfrm>
            <a:off x="1905000" y="30432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362200" y="30432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819400" y="30432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3276600" y="30432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733800" y="30432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4267200" y="30432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4724400" y="30432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5181600" y="30432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TextBox 1"/>
          <p:cNvSpPr txBox="1">
            <a:spLocks noChangeArrowheads="1"/>
          </p:cNvSpPr>
          <p:nvPr/>
        </p:nvSpPr>
        <p:spPr bwMode="auto">
          <a:xfrm>
            <a:off x="1447800" y="3881438"/>
            <a:ext cx="4267200" cy="461962"/>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dirty="0"/>
              <a:t> 1     1   0     0   1     0     0   0    0</a:t>
            </a:r>
          </a:p>
        </p:txBody>
      </p:sp>
      <p:cxnSp>
        <p:nvCxnSpPr>
          <p:cNvPr id="35" name="Straight Connector 34"/>
          <p:cNvCxnSpPr/>
          <p:nvPr/>
        </p:nvCxnSpPr>
        <p:spPr>
          <a:xfrm>
            <a:off x="1905000" y="38814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362200" y="38814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2819400" y="38814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276600" y="38814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3733800" y="38814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4267200" y="38814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4724400" y="38814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5181600" y="38814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6248400" y="2057400"/>
            <a:ext cx="2209800" cy="707886"/>
          </a:xfrm>
          <a:prstGeom prst="rect">
            <a:avLst/>
          </a:prstGeom>
          <a:noFill/>
        </p:spPr>
        <p:txBody>
          <a:bodyPr wrap="square" rtlCol="0">
            <a:spAutoFit/>
          </a:bodyPr>
          <a:lstStyle/>
          <a:p>
            <a:r>
              <a:rPr lang="en-US" sz="2000" dirty="0"/>
              <a:t>Cores #0 and #3 are reading this line</a:t>
            </a:r>
          </a:p>
        </p:txBody>
      </p:sp>
      <p:sp>
        <p:nvSpPr>
          <p:cNvPr id="43" name="TextBox 42"/>
          <p:cNvSpPr txBox="1"/>
          <p:nvPr/>
        </p:nvSpPr>
        <p:spPr>
          <a:xfrm>
            <a:off x="6248400" y="2895600"/>
            <a:ext cx="2209800" cy="707886"/>
          </a:xfrm>
          <a:prstGeom prst="rect">
            <a:avLst/>
          </a:prstGeom>
          <a:noFill/>
        </p:spPr>
        <p:txBody>
          <a:bodyPr wrap="square" rtlCol="0">
            <a:spAutoFit/>
          </a:bodyPr>
          <a:lstStyle/>
          <a:p>
            <a:r>
              <a:rPr lang="en-US" sz="2000" dirty="0"/>
              <a:t>Core #3 has modified this line</a:t>
            </a:r>
          </a:p>
        </p:txBody>
      </p:sp>
      <p:sp>
        <p:nvSpPr>
          <p:cNvPr id="44" name="TextBox 43"/>
          <p:cNvSpPr txBox="1"/>
          <p:nvPr/>
        </p:nvSpPr>
        <p:spPr>
          <a:xfrm>
            <a:off x="6172200" y="3733800"/>
            <a:ext cx="2209800" cy="1323439"/>
          </a:xfrm>
          <a:prstGeom prst="rect">
            <a:avLst/>
          </a:prstGeom>
          <a:noFill/>
        </p:spPr>
        <p:txBody>
          <a:bodyPr wrap="square" rtlCol="0">
            <a:spAutoFit/>
          </a:bodyPr>
          <a:lstStyle/>
          <a:p>
            <a:r>
              <a:rPr lang="en-US" sz="2000" dirty="0"/>
              <a:t>Illegal: if one core modifies a line, no other core’s cache can hold the line.</a:t>
            </a:r>
          </a:p>
        </p:txBody>
      </p:sp>
    </p:spTree>
    <p:extLst>
      <p:ext uri="{BB962C8B-B14F-4D97-AF65-F5344CB8AC3E}">
        <p14:creationId xmlns:p14="http://schemas.microsoft.com/office/powerpoint/2010/main" val="3515944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fade">
                                      <p:cBhvr>
                                        <p:cTn id="12" dur="500"/>
                                        <p:tgtEl>
                                          <p:spTgt spid="4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4"/>
                                        </p:tgtEl>
                                        <p:attrNameLst>
                                          <p:attrName>style.visibility</p:attrName>
                                        </p:attrNameLst>
                                      </p:cBhvr>
                                      <p:to>
                                        <p:strVal val="visible"/>
                                      </p:to>
                                    </p:set>
                                    <p:animEffect transition="in" filter="fade">
                                      <p:cBhvr>
                                        <p:cTn id="17"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3" grpId="0"/>
      <p:bldP spid="4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p:txBody>
          <a:bodyPr/>
          <a:lstStyle/>
          <a:p>
            <a:r>
              <a:rPr lang="en-US" altLang="en-US"/>
              <a:t>Ring cache</a:t>
            </a:r>
          </a:p>
        </p:txBody>
      </p:sp>
      <p:sp>
        <p:nvSpPr>
          <p:cNvPr id="90115" name="Content Placeholder 2"/>
          <p:cNvSpPr>
            <a:spLocks noGrp="1"/>
          </p:cNvSpPr>
          <p:nvPr>
            <p:ph idx="1"/>
          </p:nvPr>
        </p:nvSpPr>
        <p:spPr>
          <a:xfrm>
            <a:off x="533400" y="1600200"/>
            <a:ext cx="7772400" cy="1143000"/>
          </a:xfrm>
        </p:spPr>
        <p:txBody>
          <a:bodyPr/>
          <a:lstStyle/>
          <a:p>
            <a:r>
              <a:rPr lang="en-US" altLang="en-US"/>
              <a:t>Let’s add a home node to the ring. It stores the status of every line in the L2 or in anybody’s L1.</a:t>
            </a:r>
          </a:p>
          <a:p>
            <a:r>
              <a:rPr lang="en-US" altLang="en-US"/>
              <a:t>We’ve created a huge bottleneck – everyone talking to one HN. Nearby links get swamped.</a:t>
            </a:r>
          </a:p>
        </p:txBody>
      </p:sp>
      <p:sp>
        <p:nvSpPr>
          <p:cNvPr id="90116" name="Footer Placeholder 3"/>
          <p:cNvSpPr>
            <a:spLocks noGrp="1"/>
          </p:cNvSpPr>
          <p:nvPr>
            <p:ph type="ftr" sz="quarter" idx="11"/>
          </p:nvPr>
        </p:nvSpPr>
        <p:spPr>
          <a:xfrm>
            <a:off x="3308350" y="6248400"/>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
        <p:nvSpPr>
          <p:cNvPr id="90117" name="Rectangle 9"/>
          <p:cNvSpPr>
            <a:spLocks noChangeArrowheads="1"/>
          </p:cNvSpPr>
          <p:nvPr/>
        </p:nvSpPr>
        <p:spPr bwMode="auto">
          <a:xfrm>
            <a:off x="1524000" y="35052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0</a:t>
            </a:r>
            <a:endParaRPr lang="en-US" altLang="en-US">
              <a:solidFill>
                <a:srgbClr val="000000"/>
              </a:solidFill>
            </a:endParaRPr>
          </a:p>
        </p:txBody>
      </p:sp>
      <p:sp>
        <p:nvSpPr>
          <p:cNvPr id="90118" name="Rectangle 10"/>
          <p:cNvSpPr>
            <a:spLocks noChangeArrowheads="1"/>
          </p:cNvSpPr>
          <p:nvPr/>
        </p:nvSpPr>
        <p:spPr bwMode="auto">
          <a:xfrm>
            <a:off x="2819400" y="35052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sp>
        <p:nvSpPr>
          <p:cNvPr id="90119" name="Rectangle 11"/>
          <p:cNvSpPr>
            <a:spLocks noChangeArrowheads="1"/>
          </p:cNvSpPr>
          <p:nvPr/>
        </p:nvSpPr>
        <p:spPr bwMode="auto">
          <a:xfrm>
            <a:off x="4144963" y="35052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2</a:t>
            </a:r>
            <a:endParaRPr lang="en-US" altLang="en-US">
              <a:solidFill>
                <a:srgbClr val="000000"/>
              </a:solidFill>
            </a:endParaRPr>
          </a:p>
        </p:txBody>
      </p:sp>
      <p:sp>
        <p:nvSpPr>
          <p:cNvPr id="90120" name="Rectangle 12"/>
          <p:cNvSpPr>
            <a:spLocks noChangeArrowheads="1"/>
          </p:cNvSpPr>
          <p:nvPr/>
        </p:nvSpPr>
        <p:spPr bwMode="auto">
          <a:xfrm>
            <a:off x="5486400" y="35052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3</a:t>
            </a:r>
            <a:endParaRPr lang="en-US" altLang="en-US">
              <a:solidFill>
                <a:srgbClr val="000000"/>
              </a:solidFill>
            </a:endParaRPr>
          </a:p>
        </p:txBody>
      </p:sp>
      <p:sp>
        <p:nvSpPr>
          <p:cNvPr id="90121" name="Rectangle 13"/>
          <p:cNvSpPr>
            <a:spLocks noChangeArrowheads="1"/>
          </p:cNvSpPr>
          <p:nvPr/>
        </p:nvSpPr>
        <p:spPr bwMode="auto">
          <a:xfrm>
            <a:off x="1524000" y="44196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0</a:t>
            </a:r>
          </a:p>
        </p:txBody>
      </p:sp>
      <p:sp>
        <p:nvSpPr>
          <p:cNvPr id="90122" name="Rectangle 13"/>
          <p:cNvSpPr>
            <a:spLocks noChangeArrowheads="1"/>
          </p:cNvSpPr>
          <p:nvPr/>
        </p:nvSpPr>
        <p:spPr bwMode="auto">
          <a:xfrm>
            <a:off x="2819400" y="44196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1</a:t>
            </a:r>
          </a:p>
        </p:txBody>
      </p:sp>
      <p:sp>
        <p:nvSpPr>
          <p:cNvPr id="90123" name="Rectangle 13"/>
          <p:cNvSpPr>
            <a:spLocks noChangeArrowheads="1"/>
          </p:cNvSpPr>
          <p:nvPr/>
        </p:nvSpPr>
        <p:spPr bwMode="auto">
          <a:xfrm>
            <a:off x="4144963" y="44196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2</a:t>
            </a:r>
          </a:p>
        </p:txBody>
      </p:sp>
      <p:sp>
        <p:nvSpPr>
          <p:cNvPr id="90124" name="Rectangle 13"/>
          <p:cNvSpPr>
            <a:spLocks noChangeArrowheads="1"/>
          </p:cNvSpPr>
          <p:nvPr/>
        </p:nvSpPr>
        <p:spPr bwMode="auto">
          <a:xfrm>
            <a:off x="5486400" y="44196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3</a:t>
            </a:r>
          </a:p>
        </p:txBody>
      </p:sp>
      <p:sp>
        <p:nvSpPr>
          <p:cNvPr id="90125" name="Rectangle 13"/>
          <p:cNvSpPr>
            <a:spLocks noChangeArrowheads="1"/>
          </p:cNvSpPr>
          <p:nvPr/>
        </p:nvSpPr>
        <p:spPr bwMode="auto">
          <a:xfrm>
            <a:off x="1524000" y="5257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7</a:t>
            </a:r>
          </a:p>
        </p:txBody>
      </p:sp>
      <p:sp>
        <p:nvSpPr>
          <p:cNvPr id="90126" name="Rectangle 13"/>
          <p:cNvSpPr>
            <a:spLocks noChangeArrowheads="1"/>
          </p:cNvSpPr>
          <p:nvPr/>
        </p:nvSpPr>
        <p:spPr bwMode="auto">
          <a:xfrm>
            <a:off x="2819400" y="5257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6</a:t>
            </a:r>
          </a:p>
        </p:txBody>
      </p:sp>
      <p:sp>
        <p:nvSpPr>
          <p:cNvPr id="90127" name="Rectangle 13"/>
          <p:cNvSpPr>
            <a:spLocks noChangeArrowheads="1"/>
          </p:cNvSpPr>
          <p:nvPr/>
        </p:nvSpPr>
        <p:spPr bwMode="auto">
          <a:xfrm>
            <a:off x="4144963" y="5257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5</a:t>
            </a:r>
          </a:p>
        </p:txBody>
      </p:sp>
      <p:sp>
        <p:nvSpPr>
          <p:cNvPr id="90128" name="Rectangle 13"/>
          <p:cNvSpPr>
            <a:spLocks noChangeArrowheads="1"/>
          </p:cNvSpPr>
          <p:nvPr/>
        </p:nvSpPr>
        <p:spPr bwMode="auto">
          <a:xfrm>
            <a:off x="5486400" y="5257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4</a:t>
            </a:r>
          </a:p>
        </p:txBody>
      </p:sp>
      <p:sp>
        <p:nvSpPr>
          <p:cNvPr id="90129" name="Rectangle 14"/>
          <p:cNvSpPr>
            <a:spLocks noChangeArrowheads="1"/>
          </p:cNvSpPr>
          <p:nvPr/>
        </p:nvSpPr>
        <p:spPr bwMode="auto">
          <a:xfrm>
            <a:off x="6934200" y="4419600"/>
            <a:ext cx="762000" cy="685800"/>
          </a:xfrm>
          <a:prstGeom prst="rect">
            <a:avLst/>
          </a:prstGeom>
          <a:solidFill>
            <a:srgbClr val="D5D5D5"/>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HN</a:t>
            </a:r>
          </a:p>
        </p:txBody>
      </p:sp>
      <p:sp>
        <p:nvSpPr>
          <p:cNvPr id="90130" name="Rectangle 14"/>
          <p:cNvSpPr>
            <a:spLocks noChangeArrowheads="1"/>
          </p:cNvSpPr>
          <p:nvPr/>
        </p:nvSpPr>
        <p:spPr bwMode="auto">
          <a:xfrm>
            <a:off x="6934200" y="5257800"/>
            <a:ext cx="762000" cy="685800"/>
          </a:xfrm>
          <a:prstGeom prst="rect">
            <a:avLst/>
          </a:prstGeom>
          <a:solidFill>
            <a:srgbClr val="D5D5D5"/>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MC</a:t>
            </a:r>
          </a:p>
        </p:txBody>
      </p:sp>
      <p:sp>
        <p:nvSpPr>
          <p:cNvPr id="23" name="Rectangle 22"/>
          <p:cNvSpPr/>
          <p:nvPr/>
        </p:nvSpPr>
        <p:spPr>
          <a:xfrm>
            <a:off x="1143000" y="4876800"/>
            <a:ext cx="7010400" cy="6096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Rectangle 23"/>
          <p:cNvSpPr/>
          <p:nvPr/>
        </p:nvSpPr>
        <p:spPr>
          <a:xfrm>
            <a:off x="914400" y="4724400"/>
            <a:ext cx="7391400" cy="9906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6" name="Straight Arrow Connector 25"/>
          <p:cNvCxnSpPr/>
          <p:nvPr/>
        </p:nvCxnSpPr>
        <p:spPr>
          <a:xfrm flipV="1">
            <a:off x="914400" y="51054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7" name="Straight Arrow Connector 26"/>
          <p:cNvCxnSpPr/>
          <p:nvPr/>
        </p:nvCxnSpPr>
        <p:spPr>
          <a:xfrm flipV="1">
            <a:off x="8153400" y="50292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8" name="Straight Arrow Connector 27"/>
          <p:cNvCxnSpPr/>
          <p:nvPr/>
        </p:nvCxnSpPr>
        <p:spPr>
          <a:xfrm>
            <a:off x="1143000" y="50292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9" name="Straight Arrow Connector 28"/>
          <p:cNvCxnSpPr/>
          <p:nvPr/>
        </p:nvCxnSpPr>
        <p:spPr>
          <a:xfrm>
            <a:off x="8305800" y="50292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31" name="Straight Arrow Connector 30"/>
          <p:cNvCxnSpPr>
            <a:stCxn id="90117" idx="2"/>
            <a:endCxn id="90121" idx="0"/>
          </p:cNvCxnSpPr>
          <p:nvPr/>
        </p:nvCxnSpPr>
        <p:spPr>
          <a:xfrm>
            <a:off x="1905000" y="41910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2" name="Straight Arrow Connector 31"/>
          <p:cNvCxnSpPr/>
          <p:nvPr/>
        </p:nvCxnSpPr>
        <p:spPr>
          <a:xfrm>
            <a:off x="3200400" y="41910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p:nvPr/>
        </p:nvCxnSpPr>
        <p:spPr>
          <a:xfrm>
            <a:off x="4495800" y="41910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p:cNvCxnSpPr/>
          <p:nvPr/>
        </p:nvCxnSpPr>
        <p:spPr>
          <a:xfrm>
            <a:off x="5867400" y="41910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sp>
        <p:nvSpPr>
          <p:cNvPr id="90141" name="TextBox 1"/>
          <p:cNvSpPr txBox="1">
            <a:spLocks noChangeArrowheads="1"/>
          </p:cNvSpPr>
          <p:nvPr/>
        </p:nvSpPr>
        <p:spPr bwMode="auto">
          <a:xfrm>
            <a:off x="685800" y="6027738"/>
            <a:ext cx="15240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Bottom Ps not drawn</a:t>
            </a:r>
          </a:p>
        </p:txBody>
      </p:sp>
      <p:cxnSp>
        <p:nvCxnSpPr>
          <p:cNvPr id="4" name="Straight Arrow Connector 3"/>
          <p:cNvCxnSpPr>
            <a:stCxn id="90141" idx="3"/>
          </p:cNvCxnSpPr>
          <p:nvPr/>
        </p:nvCxnSpPr>
        <p:spPr>
          <a:xfrm flipV="1">
            <a:off x="2209800" y="6096000"/>
            <a:ext cx="609600" cy="34607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rot="10800000" flipH="1" flipV="1">
            <a:off x="6324600" y="4724400"/>
            <a:ext cx="533400" cy="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rot="10800000" flipH="1" flipV="1">
            <a:off x="7772400" y="4724400"/>
            <a:ext cx="533400" cy="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rot="10800000" flipV="1">
            <a:off x="6324600" y="4876800"/>
            <a:ext cx="533400" cy="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H="1">
            <a:off x="7696201" y="4876800"/>
            <a:ext cx="457199" cy="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07150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 home node</a:t>
            </a:r>
          </a:p>
        </p:txBody>
      </p:sp>
      <p:sp>
        <p:nvSpPr>
          <p:cNvPr id="3" name="Content Placeholder 2"/>
          <p:cNvSpPr>
            <a:spLocks noGrp="1"/>
          </p:cNvSpPr>
          <p:nvPr>
            <p:ph idx="1"/>
          </p:nvPr>
        </p:nvSpPr>
        <p:spPr/>
        <p:txBody>
          <a:bodyPr/>
          <a:lstStyle/>
          <a:p>
            <a:r>
              <a:rPr lang="en-US" dirty="0"/>
              <a:t>No one goes there nowadays, it’s too crowded</a:t>
            </a:r>
          </a:p>
          <a:p>
            <a:pPr lvl="1"/>
            <a:r>
              <a:rPr lang="en-US" dirty="0"/>
              <a:t>Yogi Berra</a:t>
            </a:r>
          </a:p>
          <a:p>
            <a:r>
              <a:rPr lang="en-US" dirty="0"/>
              <a:t>But how can we do better? Any suggestions?</a:t>
            </a:r>
            <a:br>
              <a:rPr lang="en-US" dirty="0"/>
            </a:br>
            <a:endParaRPr lang="en-US" dirty="0"/>
          </a:p>
        </p:txBody>
      </p:sp>
      <p:sp>
        <p:nvSpPr>
          <p:cNvPr id="4" name="Footer Placeholder 3"/>
          <p:cNvSpPr>
            <a:spLocks noGrp="1"/>
          </p:cNvSpPr>
          <p:nvPr>
            <p:ph type="ftr" sz="quarter" idx="11"/>
          </p:nvPr>
        </p:nvSpPr>
        <p:spPr/>
        <p:txBody>
          <a:bodyPr/>
          <a:lstStyle/>
          <a:p>
            <a:pPr>
              <a:defRPr/>
            </a:pPr>
            <a:r>
              <a:rPr lang="en-US"/>
              <a:t>EE194/Comp140 Mark Hempstead</a:t>
            </a:r>
          </a:p>
        </p:txBody>
      </p:sp>
      <p:sp>
        <p:nvSpPr>
          <p:cNvPr id="5" name="Rectangle 9"/>
          <p:cNvSpPr>
            <a:spLocks noChangeArrowheads="1"/>
          </p:cNvSpPr>
          <p:nvPr/>
        </p:nvSpPr>
        <p:spPr bwMode="auto">
          <a:xfrm>
            <a:off x="1524000" y="35052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0</a:t>
            </a:r>
            <a:endParaRPr lang="en-US" altLang="en-US">
              <a:solidFill>
                <a:srgbClr val="000000"/>
              </a:solidFill>
            </a:endParaRPr>
          </a:p>
        </p:txBody>
      </p:sp>
      <p:sp>
        <p:nvSpPr>
          <p:cNvPr id="6" name="Rectangle 10"/>
          <p:cNvSpPr>
            <a:spLocks noChangeArrowheads="1"/>
          </p:cNvSpPr>
          <p:nvPr/>
        </p:nvSpPr>
        <p:spPr bwMode="auto">
          <a:xfrm>
            <a:off x="2819400" y="35052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sp>
        <p:nvSpPr>
          <p:cNvPr id="7" name="Rectangle 11"/>
          <p:cNvSpPr>
            <a:spLocks noChangeArrowheads="1"/>
          </p:cNvSpPr>
          <p:nvPr/>
        </p:nvSpPr>
        <p:spPr bwMode="auto">
          <a:xfrm>
            <a:off x="4144963" y="35052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2</a:t>
            </a:r>
            <a:endParaRPr lang="en-US" altLang="en-US">
              <a:solidFill>
                <a:srgbClr val="000000"/>
              </a:solidFill>
            </a:endParaRPr>
          </a:p>
        </p:txBody>
      </p:sp>
      <p:sp>
        <p:nvSpPr>
          <p:cNvPr id="8" name="Rectangle 12"/>
          <p:cNvSpPr>
            <a:spLocks noChangeArrowheads="1"/>
          </p:cNvSpPr>
          <p:nvPr/>
        </p:nvSpPr>
        <p:spPr bwMode="auto">
          <a:xfrm>
            <a:off x="5486400" y="35052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3</a:t>
            </a:r>
            <a:endParaRPr lang="en-US" altLang="en-US">
              <a:solidFill>
                <a:srgbClr val="000000"/>
              </a:solidFill>
            </a:endParaRPr>
          </a:p>
        </p:txBody>
      </p:sp>
      <p:sp>
        <p:nvSpPr>
          <p:cNvPr id="9" name="Rectangle 13"/>
          <p:cNvSpPr>
            <a:spLocks noChangeArrowheads="1"/>
          </p:cNvSpPr>
          <p:nvPr/>
        </p:nvSpPr>
        <p:spPr bwMode="auto">
          <a:xfrm>
            <a:off x="1524000" y="44196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0</a:t>
            </a:r>
          </a:p>
        </p:txBody>
      </p:sp>
      <p:sp>
        <p:nvSpPr>
          <p:cNvPr id="10" name="Rectangle 13"/>
          <p:cNvSpPr>
            <a:spLocks noChangeArrowheads="1"/>
          </p:cNvSpPr>
          <p:nvPr/>
        </p:nvSpPr>
        <p:spPr bwMode="auto">
          <a:xfrm>
            <a:off x="2819400" y="44196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1</a:t>
            </a:r>
          </a:p>
        </p:txBody>
      </p:sp>
      <p:sp>
        <p:nvSpPr>
          <p:cNvPr id="11" name="Rectangle 13"/>
          <p:cNvSpPr>
            <a:spLocks noChangeArrowheads="1"/>
          </p:cNvSpPr>
          <p:nvPr/>
        </p:nvSpPr>
        <p:spPr bwMode="auto">
          <a:xfrm>
            <a:off x="4144963" y="44196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2</a:t>
            </a:r>
          </a:p>
        </p:txBody>
      </p:sp>
      <p:sp>
        <p:nvSpPr>
          <p:cNvPr id="12" name="Rectangle 13"/>
          <p:cNvSpPr>
            <a:spLocks noChangeArrowheads="1"/>
          </p:cNvSpPr>
          <p:nvPr/>
        </p:nvSpPr>
        <p:spPr bwMode="auto">
          <a:xfrm>
            <a:off x="5486400" y="44196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3</a:t>
            </a:r>
          </a:p>
        </p:txBody>
      </p:sp>
      <p:sp>
        <p:nvSpPr>
          <p:cNvPr id="13" name="Rectangle 13"/>
          <p:cNvSpPr>
            <a:spLocks noChangeArrowheads="1"/>
          </p:cNvSpPr>
          <p:nvPr/>
        </p:nvSpPr>
        <p:spPr bwMode="auto">
          <a:xfrm>
            <a:off x="1524000" y="5257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7</a:t>
            </a:r>
          </a:p>
        </p:txBody>
      </p:sp>
      <p:sp>
        <p:nvSpPr>
          <p:cNvPr id="14" name="Rectangle 13"/>
          <p:cNvSpPr>
            <a:spLocks noChangeArrowheads="1"/>
          </p:cNvSpPr>
          <p:nvPr/>
        </p:nvSpPr>
        <p:spPr bwMode="auto">
          <a:xfrm>
            <a:off x="2819400" y="5257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6</a:t>
            </a:r>
          </a:p>
        </p:txBody>
      </p:sp>
      <p:sp>
        <p:nvSpPr>
          <p:cNvPr id="15" name="Rectangle 13"/>
          <p:cNvSpPr>
            <a:spLocks noChangeArrowheads="1"/>
          </p:cNvSpPr>
          <p:nvPr/>
        </p:nvSpPr>
        <p:spPr bwMode="auto">
          <a:xfrm>
            <a:off x="4144963" y="5257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5</a:t>
            </a:r>
          </a:p>
        </p:txBody>
      </p:sp>
      <p:sp>
        <p:nvSpPr>
          <p:cNvPr id="16" name="Rectangle 13"/>
          <p:cNvSpPr>
            <a:spLocks noChangeArrowheads="1"/>
          </p:cNvSpPr>
          <p:nvPr/>
        </p:nvSpPr>
        <p:spPr bwMode="auto">
          <a:xfrm>
            <a:off x="5486400" y="5257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L2</a:t>
            </a:r>
            <a:r>
              <a:rPr lang="en-US" altLang="en-US" baseline="-25000">
                <a:solidFill>
                  <a:srgbClr val="000000"/>
                </a:solidFill>
              </a:rPr>
              <a:t>4</a:t>
            </a:r>
          </a:p>
        </p:txBody>
      </p:sp>
      <p:sp>
        <p:nvSpPr>
          <p:cNvPr id="17" name="Rectangle 14"/>
          <p:cNvSpPr>
            <a:spLocks noChangeArrowheads="1"/>
          </p:cNvSpPr>
          <p:nvPr/>
        </p:nvSpPr>
        <p:spPr bwMode="auto">
          <a:xfrm>
            <a:off x="6934200" y="4419600"/>
            <a:ext cx="762000" cy="685800"/>
          </a:xfrm>
          <a:prstGeom prst="rect">
            <a:avLst/>
          </a:prstGeom>
          <a:solidFill>
            <a:srgbClr val="D5D5D5"/>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HN</a:t>
            </a:r>
          </a:p>
        </p:txBody>
      </p:sp>
      <p:sp>
        <p:nvSpPr>
          <p:cNvPr id="18" name="Rectangle 14"/>
          <p:cNvSpPr>
            <a:spLocks noChangeArrowheads="1"/>
          </p:cNvSpPr>
          <p:nvPr/>
        </p:nvSpPr>
        <p:spPr bwMode="auto">
          <a:xfrm>
            <a:off x="6934200" y="5257800"/>
            <a:ext cx="762000" cy="685800"/>
          </a:xfrm>
          <a:prstGeom prst="rect">
            <a:avLst/>
          </a:prstGeom>
          <a:solidFill>
            <a:srgbClr val="D5D5D5"/>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MC</a:t>
            </a:r>
          </a:p>
        </p:txBody>
      </p:sp>
      <p:sp>
        <p:nvSpPr>
          <p:cNvPr id="19" name="Rectangle 18"/>
          <p:cNvSpPr/>
          <p:nvPr/>
        </p:nvSpPr>
        <p:spPr>
          <a:xfrm>
            <a:off x="1143000" y="4876800"/>
            <a:ext cx="7010400" cy="6096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Rectangle 19"/>
          <p:cNvSpPr/>
          <p:nvPr/>
        </p:nvSpPr>
        <p:spPr>
          <a:xfrm>
            <a:off x="914400" y="4724400"/>
            <a:ext cx="7391400" cy="9906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1" name="Straight Arrow Connector 20"/>
          <p:cNvCxnSpPr/>
          <p:nvPr/>
        </p:nvCxnSpPr>
        <p:spPr>
          <a:xfrm flipV="1">
            <a:off x="914400" y="51054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2" name="Straight Arrow Connector 21"/>
          <p:cNvCxnSpPr/>
          <p:nvPr/>
        </p:nvCxnSpPr>
        <p:spPr>
          <a:xfrm flipV="1">
            <a:off x="8153400" y="50292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3" name="Straight Arrow Connector 22"/>
          <p:cNvCxnSpPr/>
          <p:nvPr/>
        </p:nvCxnSpPr>
        <p:spPr>
          <a:xfrm>
            <a:off x="1143000" y="50292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4" name="Straight Arrow Connector 23"/>
          <p:cNvCxnSpPr/>
          <p:nvPr/>
        </p:nvCxnSpPr>
        <p:spPr>
          <a:xfrm>
            <a:off x="8305800" y="50292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5" name="Straight Arrow Connector 24"/>
          <p:cNvCxnSpPr>
            <a:stCxn id="5" idx="2"/>
            <a:endCxn id="9" idx="0"/>
          </p:cNvCxnSpPr>
          <p:nvPr/>
        </p:nvCxnSpPr>
        <p:spPr>
          <a:xfrm>
            <a:off x="1905000" y="41910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26" name="Straight Arrow Connector 25"/>
          <p:cNvCxnSpPr/>
          <p:nvPr/>
        </p:nvCxnSpPr>
        <p:spPr>
          <a:xfrm>
            <a:off x="3200400" y="41910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p:cNvCxnSpPr/>
          <p:nvPr/>
        </p:nvCxnSpPr>
        <p:spPr>
          <a:xfrm>
            <a:off x="4495800" y="41910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28" name="Straight Arrow Connector 27"/>
          <p:cNvCxnSpPr/>
          <p:nvPr/>
        </p:nvCxnSpPr>
        <p:spPr>
          <a:xfrm>
            <a:off x="5867400" y="41910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p:cNvCxnSpPr/>
          <p:nvPr/>
        </p:nvCxnSpPr>
        <p:spPr>
          <a:xfrm rot="10800000" flipH="1" flipV="1">
            <a:off x="6324600" y="4724400"/>
            <a:ext cx="533400" cy="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10800000" flipH="1" flipV="1">
            <a:off x="7772400" y="4724400"/>
            <a:ext cx="533400" cy="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10800000" flipV="1">
            <a:off x="6324600" y="4876800"/>
            <a:ext cx="533400" cy="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7696201" y="4876800"/>
            <a:ext cx="457199" cy="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89775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a:spLocks noGrp="1"/>
          </p:cNvSpPr>
          <p:nvPr>
            <p:ph type="title"/>
          </p:nvPr>
        </p:nvSpPr>
        <p:spPr/>
        <p:txBody>
          <a:bodyPr/>
          <a:lstStyle/>
          <a:p>
            <a:r>
              <a:rPr lang="en-US" altLang="en-US"/>
              <a:t>How do we fix this bottleneck?</a:t>
            </a:r>
          </a:p>
        </p:txBody>
      </p:sp>
      <p:sp>
        <p:nvSpPr>
          <p:cNvPr id="92163" name="Content Placeholder 2"/>
          <p:cNvSpPr>
            <a:spLocks noGrp="1"/>
          </p:cNvSpPr>
          <p:nvPr>
            <p:ph idx="1"/>
          </p:nvPr>
        </p:nvSpPr>
        <p:spPr/>
        <p:txBody>
          <a:bodyPr/>
          <a:lstStyle/>
          <a:p>
            <a:r>
              <a:rPr lang="en-US" altLang="en-US" sz="2400" dirty="0"/>
              <a:t>Having one Home Node created a bottleneck.</a:t>
            </a:r>
          </a:p>
          <a:p>
            <a:pPr lvl="1">
              <a:spcBef>
                <a:spcPct val="0"/>
              </a:spcBef>
            </a:pPr>
            <a:r>
              <a:rPr lang="en-US" altLang="en-US" sz="2000" dirty="0"/>
              <a:t>Why don’t we distribute it?</a:t>
            </a:r>
          </a:p>
          <a:p>
            <a:pPr lvl="1">
              <a:spcBef>
                <a:spcPct val="0"/>
              </a:spcBef>
            </a:pPr>
            <a:r>
              <a:rPr lang="en-US" altLang="en-US" sz="2000" dirty="0"/>
              <a:t>In fact, why don’t we distribute it exactly how we distributed the L2?</a:t>
            </a:r>
          </a:p>
          <a:p>
            <a:r>
              <a:rPr lang="en-US" altLang="en-US" sz="2400" dirty="0"/>
              <a:t>Slice up the physical address space to make multiple Home Nodes.</a:t>
            </a:r>
          </a:p>
          <a:p>
            <a:pPr lvl="1">
              <a:spcBef>
                <a:spcPct val="0"/>
              </a:spcBef>
            </a:pPr>
            <a:r>
              <a:rPr lang="en-US" altLang="en-US" sz="2000" dirty="0"/>
              <a:t>Each L2 slice pairs itself with one Home Node slice, both covering the same address range.</a:t>
            </a:r>
          </a:p>
          <a:p>
            <a:pPr lvl="1">
              <a:spcBef>
                <a:spcPct val="0"/>
              </a:spcBef>
            </a:pPr>
            <a:r>
              <a:rPr lang="en-US" altLang="en-US" sz="2000" dirty="0"/>
              <a:t>For any address, we get one-stop shopping for the L2 data and for finding out which L1’s have the address and what state it’s in.</a:t>
            </a:r>
          </a:p>
          <a:p>
            <a:pPr lvl="1">
              <a:spcBef>
                <a:spcPct val="0"/>
              </a:spcBef>
            </a:pPr>
            <a:r>
              <a:rPr lang="en-US" altLang="en-US" sz="2000" dirty="0"/>
              <a:t>One-stop shopping minimizes the number of ring messages that need to be sent.</a:t>
            </a:r>
          </a:p>
        </p:txBody>
      </p:sp>
      <p:sp>
        <p:nvSpPr>
          <p:cNvPr id="9216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Tree>
    <p:extLst>
      <p:ext uri="{BB962C8B-B14F-4D97-AF65-F5344CB8AC3E}">
        <p14:creationId xmlns:p14="http://schemas.microsoft.com/office/powerpoint/2010/main" val="33418130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p:cNvSpPr>
            <a:spLocks noGrp="1"/>
          </p:cNvSpPr>
          <p:nvPr>
            <p:ph type="title"/>
          </p:nvPr>
        </p:nvSpPr>
        <p:spPr/>
        <p:txBody>
          <a:bodyPr/>
          <a:lstStyle/>
          <a:p>
            <a:r>
              <a:rPr lang="en-US" altLang="en-US"/>
              <a:t>Ring cache with home nodes</a:t>
            </a:r>
          </a:p>
        </p:txBody>
      </p:sp>
      <p:sp>
        <p:nvSpPr>
          <p:cNvPr id="93187" name="Footer Placeholder 3"/>
          <p:cNvSpPr>
            <a:spLocks noGrp="1"/>
          </p:cNvSpPr>
          <p:nvPr>
            <p:ph type="ftr" sz="quarter" idx="11"/>
          </p:nvPr>
        </p:nvSpPr>
        <p:spPr>
          <a:xfrm>
            <a:off x="3308350" y="6248400"/>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
        <p:nvSpPr>
          <p:cNvPr id="93188" name="Rectangle 9"/>
          <p:cNvSpPr>
            <a:spLocks noChangeArrowheads="1"/>
          </p:cNvSpPr>
          <p:nvPr/>
        </p:nvSpPr>
        <p:spPr bwMode="auto">
          <a:xfrm>
            <a:off x="1524000" y="2590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0</a:t>
            </a:r>
            <a:endParaRPr lang="en-US" altLang="en-US">
              <a:solidFill>
                <a:srgbClr val="000000"/>
              </a:solidFill>
            </a:endParaRPr>
          </a:p>
        </p:txBody>
      </p:sp>
      <p:sp>
        <p:nvSpPr>
          <p:cNvPr id="93189" name="Rectangle 10"/>
          <p:cNvSpPr>
            <a:spLocks noChangeArrowheads="1"/>
          </p:cNvSpPr>
          <p:nvPr/>
        </p:nvSpPr>
        <p:spPr bwMode="auto">
          <a:xfrm>
            <a:off x="2819400" y="2590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sp>
        <p:nvSpPr>
          <p:cNvPr id="93190" name="Rectangle 11"/>
          <p:cNvSpPr>
            <a:spLocks noChangeArrowheads="1"/>
          </p:cNvSpPr>
          <p:nvPr/>
        </p:nvSpPr>
        <p:spPr bwMode="auto">
          <a:xfrm>
            <a:off x="4144963" y="2590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2</a:t>
            </a:r>
            <a:endParaRPr lang="en-US" altLang="en-US">
              <a:solidFill>
                <a:srgbClr val="000000"/>
              </a:solidFill>
            </a:endParaRPr>
          </a:p>
        </p:txBody>
      </p:sp>
      <p:sp>
        <p:nvSpPr>
          <p:cNvPr id="93191" name="Rectangle 12"/>
          <p:cNvSpPr>
            <a:spLocks noChangeArrowheads="1"/>
          </p:cNvSpPr>
          <p:nvPr/>
        </p:nvSpPr>
        <p:spPr bwMode="auto">
          <a:xfrm>
            <a:off x="5486400" y="2590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3</a:t>
            </a:r>
            <a:endParaRPr lang="en-US" altLang="en-US">
              <a:solidFill>
                <a:srgbClr val="000000"/>
              </a:solidFill>
            </a:endParaRPr>
          </a:p>
        </p:txBody>
      </p:sp>
      <p:sp>
        <p:nvSpPr>
          <p:cNvPr id="93192" name="Rectangle 13"/>
          <p:cNvSpPr>
            <a:spLocks noChangeArrowheads="1"/>
          </p:cNvSpPr>
          <p:nvPr/>
        </p:nvSpPr>
        <p:spPr bwMode="auto">
          <a:xfrm>
            <a:off x="1265238" y="3505200"/>
            <a:ext cx="1173162"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0</a:t>
            </a:r>
            <a:r>
              <a:rPr lang="en-US" altLang="en-US" sz="2400">
                <a:solidFill>
                  <a:srgbClr val="000000"/>
                </a:solidFill>
              </a:rPr>
              <a:t>+HN</a:t>
            </a:r>
            <a:r>
              <a:rPr lang="en-US" altLang="en-US" sz="2400" baseline="-25000">
                <a:solidFill>
                  <a:srgbClr val="000000"/>
                </a:solidFill>
              </a:rPr>
              <a:t>0</a:t>
            </a:r>
          </a:p>
        </p:txBody>
      </p:sp>
      <p:sp>
        <p:nvSpPr>
          <p:cNvPr id="93193" name="Rectangle 13"/>
          <p:cNvSpPr>
            <a:spLocks noChangeArrowheads="1"/>
          </p:cNvSpPr>
          <p:nvPr/>
        </p:nvSpPr>
        <p:spPr bwMode="auto">
          <a:xfrm>
            <a:off x="2819400" y="35052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1</a:t>
            </a:r>
            <a:r>
              <a:rPr lang="en-US" altLang="en-US" sz="2400">
                <a:solidFill>
                  <a:srgbClr val="000000"/>
                </a:solidFill>
              </a:rPr>
              <a:t>+HN</a:t>
            </a:r>
            <a:r>
              <a:rPr lang="en-US" altLang="en-US" sz="2400" baseline="-25000">
                <a:solidFill>
                  <a:srgbClr val="000000"/>
                </a:solidFill>
              </a:rPr>
              <a:t>1</a:t>
            </a:r>
          </a:p>
        </p:txBody>
      </p:sp>
      <p:sp>
        <p:nvSpPr>
          <p:cNvPr id="93194" name="Rectangle 13"/>
          <p:cNvSpPr>
            <a:spLocks noChangeArrowheads="1"/>
          </p:cNvSpPr>
          <p:nvPr/>
        </p:nvSpPr>
        <p:spPr bwMode="auto">
          <a:xfrm>
            <a:off x="4144963" y="35052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2</a:t>
            </a:r>
            <a:r>
              <a:rPr lang="en-US" altLang="en-US" sz="2400">
                <a:solidFill>
                  <a:srgbClr val="000000"/>
                </a:solidFill>
              </a:rPr>
              <a:t>+HN</a:t>
            </a:r>
            <a:r>
              <a:rPr lang="en-US" altLang="en-US" sz="2400" baseline="-25000">
                <a:solidFill>
                  <a:srgbClr val="000000"/>
                </a:solidFill>
              </a:rPr>
              <a:t>2</a:t>
            </a:r>
          </a:p>
        </p:txBody>
      </p:sp>
      <p:sp>
        <p:nvSpPr>
          <p:cNvPr id="93195" name="Rectangle 13"/>
          <p:cNvSpPr>
            <a:spLocks noChangeArrowheads="1"/>
          </p:cNvSpPr>
          <p:nvPr/>
        </p:nvSpPr>
        <p:spPr bwMode="auto">
          <a:xfrm>
            <a:off x="5486400" y="35052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3</a:t>
            </a:r>
            <a:r>
              <a:rPr lang="en-US" altLang="en-US" sz="2400">
                <a:solidFill>
                  <a:srgbClr val="000000"/>
                </a:solidFill>
              </a:rPr>
              <a:t>+HN</a:t>
            </a:r>
            <a:r>
              <a:rPr lang="en-US" altLang="en-US" sz="2400" baseline="-25000">
                <a:solidFill>
                  <a:srgbClr val="000000"/>
                </a:solidFill>
              </a:rPr>
              <a:t>3</a:t>
            </a:r>
          </a:p>
        </p:txBody>
      </p:sp>
      <p:sp>
        <p:nvSpPr>
          <p:cNvPr id="93196" name="Rectangle 9"/>
          <p:cNvSpPr>
            <a:spLocks noChangeArrowheads="1"/>
          </p:cNvSpPr>
          <p:nvPr/>
        </p:nvSpPr>
        <p:spPr bwMode="auto">
          <a:xfrm>
            <a:off x="1524000" y="5257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7</a:t>
            </a:r>
            <a:endParaRPr lang="en-US" altLang="en-US">
              <a:solidFill>
                <a:srgbClr val="000000"/>
              </a:solidFill>
            </a:endParaRPr>
          </a:p>
        </p:txBody>
      </p:sp>
      <p:sp>
        <p:nvSpPr>
          <p:cNvPr id="93197" name="Rectangle 10"/>
          <p:cNvSpPr>
            <a:spLocks noChangeArrowheads="1"/>
          </p:cNvSpPr>
          <p:nvPr/>
        </p:nvSpPr>
        <p:spPr bwMode="auto">
          <a:xfrm>
            <a:off x="2819400" y="5257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6</a:t>
            </a:r>
            <a:endParaRPr lang="en-US" altLang="en-US">
              <a:solidFill>
                <a:srgbClr val="000000"/>
              </a:solidFill>
            </a:endParaRPr>
          </a:p>
        </p:txBody>
      </p:sp>
      <p:sp>
        <p:nvSpPr>
          <p:cNvPr id="93198" name="Rectangle 11"/>
          <p:cNvSpPr>
            <a:spLocks noChangeArrowheads="1"/>
          </p:cNvSpPr>
          <p:nvPr/>
        </p:nvSpPr>
        <p:spPr bwMode="auto">
          <a:xfrm>
            <a:off x="4144963" y="5257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5</a:t>
            </a:r>
            <a:endParaRPr lang="en-US" altLang="en-US">
              <a:solidFill>
                <a:srgbClr val="000000"/>
              </a:solidFill>
            </a:endParaRPr>
          </a:p>
        </p:txBody>
      </p:sp>
      <p:sp>
        <p:nvSpPr>
          <p:cNvPr id="93199" name="Rectangle 12"/>
          <p:cNvSpPr>
            <a:spLocks noChangeArrowheads="1"/>
          </p:cNvSpPr>
          <p:nvPr/>
        </p:nvSpPr>
        <p:spPr bwMode="auto">
          <a:xfrm>
            <a:off x="5486400" y="52578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4</a:t>
            </a:r>
            <a:endParaRPr lang="en-US" altLang="en-US">
              <a:solidFill>
                <a:srgbClr val="000000"/>
              </a:solidFill>
            </a:endParaRPr>
          </a:p>
        </p:txBody>
      </p:sp>
      <p:sp>
        <p:nvSpPr>
          <p:cNvPr id="93200" name="Rectangle 13"/>
          <p:cNvSpPr>
            <a:spLocks noChangeArrowheads="1"/>
          </p:cNvSpPr>
          <p:nvPr/>
        </p:nvSpPr>
        <p:spPr bwMode="auto">
          <a:xfrm>
            <a:off x="1524000" y="4343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7</a:t>
            </a:r>
            <a:r>
              <a:rPr lang="en-US" altLang="en-US" sz="2400">
                <a:solidFill>
                  <a:srgbClr val="000000"/>
                </a:solidFill>
              </a:rPr>
              <a:t>+HN</a:t>
            </a:r>
            <a:r>
              <a:rPr lang="en-US" altLang="en-US" sz="2400" baseline="-25000">
                <a:solidFill>
                  <a:srgbClr val="000000"/>
                </a:solidFill>
              </a:rPr>
              <a:t>7</a:t>
            </a:r>
          </a:p>
        </p:txBody>
      </p:sp>
      <p:sp>
        <p:nvSpPr>
          <p:cNvPr id="93201" name="Rectangle 13"/>
          <p:cNvSpPr>
            <a:spLocks noChangeArrowheads="1"/>
          </p:cNvSpPr>
          <p:nvPr/>
        </p:nvSpPr>
        <p:spPr bwMode="auto">
          <a:xfrm>
            <a:off x="2819400" y="4343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6</a:t>
            </a:r>
            <a:r>
              <a:rPr lang="en-US" altLang="en-US" sz="2400">
                <a:solidFill>
                  <a:srgbClr val="000000"/>
                </a:solidFill>
              </a:rPr>
              <a:t>+HN</a:t>
            </a:r>
            <a:r>
              <a:rPr lang="en-US" altLang="en-US" sz="2400" baseline="-25000">
                <a:solidFill>
                  <a:srgbClr val="000000"/>
                </a:solidFill>
              </a:rPr>
              <a:t>6</a:t>
            </a:r>
          </a:p>
        </p:txBody>
      </p:sp>
      <p:sp>
        <p:nvSpPr>
          <p:cNvPr id="93202" name="Rectangle 13"/>
          <p:cNvSpPr>
            <a:spLocks noChangeArrowheads="1"/>
          </p:cNvSpPr>
          <p:nvPr/>
        </p:nvSpPr>
        <p:spPr bwMode="auto">
          <a:xfrm>
            <a:off x="4144963" y="4343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5</a:t>
            </a:r>
            <a:r>
              <a:rPr lang="en-US" altLang="en-US" sz="2400">
                <a:solidFill>
                  <a:srgbClr val="000000"/>
                </a:solidFill>
              </a:rPr>
              <a:t>+HN</a:t>
            </a:r>
            <a:r>
              <a:rPr lang="en-US" altLang="en-US" sz="2400" baseline="-25000">
                <a:solidFill>
                  <a:srgbClr val="000000"/>
                </a:solidFill>
              </a:rPr>
              <a:t>5</a:t>
            </a:r>
          </a:p>
        </p:txBody>
      </p:sp>
      <p:sp>
        <p:nvSpPr>
          <p:cNvPr id="93203" name="Rectangle 13"/>
          <p:cNvSpPr>
            <a:spLocks noChangeArrowheads="1"/>
          </p:cNvSpPr>
          <p:nvPr/>
        </p:nvSpPr>
        <p:spPr bwMode="auto">
          <a:xfrm>
            <a:off x="5486400" y="4343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4</a:t>
            </a:r>
            <a:r>
              <a:rPr lang="en-US" altLang="en-US" sz="2400">
                <a:solidFill>
                  <a:srgbClr val="000000"/>
                </a:solidFill>
              </a:rPr>
              <a:t>+HN</a:t>
            </a:r>
            <a:r>
              <a:rPr lang="en-US" altLang="en-US" sz="2400" baseline="-25000">
                <a:solidFill>
                  <a:srgbClr val="000000"/>
                </a:solidFill>
              </a:rPr>
              <a:t>4</a:t>
            </a:r>
          </a:p>
        </p:txBody>
      </p:sp>
      <p:sp>
        <p:nvSpPr>
          <p:cNvPr id="93204" name="Rectangle 14"/>
          <p:cNvSpPr>
            <a:spLocks noChangeArrowheads="1"/>
          </p:cNvSpPr>
          <p:nvPr/>
        </p:nvSpPr>
        <p:spPr bwMode="auto">
          <a:xfrm>
            <a:off x="6934200" y="3505200"/>
            <a:ext cx="762000" cy="685800"/>
          </a:xfrm>
          <a:prstGeom prst="rect">
            <a:avLst/>
          </a:prstGeom>
          <a:solidFill>
            <a:srgbClr val="D5D5D5"/>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MC</a:t>
            </a:r>
            <a:r>
              <a:rPr lang="en-US" altLang="en-US" baseline="-25000">
                <a:solidFill>
                  <a:srgbClr val="000000"/>
                </a:solidFill>
              </a:rPr>
              <a:t>0</a:t>
            </a:r>
            <a:endParaRPr lang="en-US" altLang="en-US">
              <a:solidFill>
                <a:srgbClr val="000000"/>
              </a:solidFill>
            </a:endParaRPr>
          </a:p>
        </p:txBody>
      </p:sp>
      <p:sp>
        <p:nvSpPr>
          <p:cNvPr id="93205" name="Rectangle 14"/>
          <p:cNvSpPr>
            <a:spLocks noChangeArrowheads="1"/>
          </p:cNvSpPr>
          <p:nvPr/>
        </p:nvSpPr>
        <p:spPr bwMode="auto">
          <a:xfrm>
            <a:off x="6934200" y="4343400"/>
            <a:ext cx="762000" cy="685800"/>
          </a:xfrm>
          <a:prstGeom prst="rect">
            <a:avLst/>
          </a:prstGeom>
          <a:solidFill>
            <a:srgbClr val="D5D5D5"/>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MC</a:t>
            </a:r>
            <a:r>
              <a:rPr lang="en-US" altLang="en-US" baseline="-25000">
                <a:solidFill>
                  <a:srgbClr val="000000"/>
                </a:solidFill>
              </a:rPr>
              <a:t>1</a:t>
            </a:r>
            <a:endParaRPr lang="en-US" altLang="en-US">
              <a:solidFill>
                <a:srgbClr val="000000"/>
              </a:solidFill>
            </a:endParaRPr>
          </a:p>
        </p:txBody>
      </p:sp>
      <p:sp>
        <p:nvSpPr>
          <p:cNvPr id="23" name="Rectangle 22"/>
          <p:cNvSpPr/>
          <p:nvPr/>
        </p:nvSpPr>
        <p:spPr>
          <a:xfrm>
            <a:off x="1143000" y="3962400"/>
            <a:ext cx="7010400" cy="6096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Rectangle 23"/>
          <p:cNvSpPr/>
          <p:nvPr/>
        </p:nvSpPr>
        <p:spPr>
          <a:xfrm>
            <a:off x="914400" y="3810000"/>
            <a:ext cx="7391400" cy="9906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6" name="Straight Arrow Connector 25"/>
          <p:cNvCxnSpPr/>
          <p:nvPr/>
        </p:nvCxnSpPr>
        <p:spPr>
          <a:xfrm flipV="1">
            <a:off x="914400" y="41910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7" name="Straight Arrow Connector 26"/>
          <p:cNvCxnSpPr/>
          <p:nvPr/>
        </p:nvCxnSpPr>
        <p:spPr>
          <a:xfrm flipV="1">
            <a:off x="8153400" y="41148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8" name="Straight Arrow Connector 27"/>
          <p:cNvCxnSpPr/>
          <p:nvPr/>
        </p:nvCxnSpPr>
        <p:spPr>
          <a:xfrm>
            <a:off x="1143000" y="41148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9" name="Straight Arrow Connector 28"/>
          <p:cNvCxnSpPr/>
          <p:nvPr/>
        </p:nvCxnSpPr>
        <p:spPr>
          <a:xfrm>
            <a:off x="8305800" y="41148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31" name="Straight Arrow Connector 30"/>
          <p:cNvCxnSpPr>
            <a:stCxn id="93188" idx="2"/>
            <a:endCxn id="93192" idx="0"/>
          </p:cNvCxnSpPr>
          <p:nvPr/>
        </p:nvCxnSpPr>
        <p:spPr>
          <a:xfrm flipH="1">
            <a:off x="1852613" y="3276600"/>
            <a:ext cx="52387"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2" name="Straight Arrow Connector 31"/>
          <p:cNvCxnSpPr/>
          <p:nvPr/>
        </p:nvCxnSpPr>
        <p:spPr>
          <a:xfrm>
            <a:off x="3200400" y="32766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p:nvPr/>
        </p:nvCxnSpPr>
        <p:spPr>
          <a:xfrm>
            <a:off x="4495800" y="32766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p:cNvCxnSpPr/>
          <p:nvPr/>
        </p:nvCxnSpPr>
        <p:spPr>
          <a:xfrm>
            <a:off x="5867400" y="32766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p:cNvCxnSpPr/>
          <p:nvPr/>
        </p:nvCxnSpPr>
        <p:spPr>
          <a:xfrm>
            <a:off x="1905000" y="50292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p:cNvCxnSpPr/>
          <p:nvPr/>
        </p:nvCxnSpPr>
        <p:spPr>
          <a:xfrm>
            <a:off x="3200400" y="50292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8" name="Straight Arrow Connector 37"/>
          <p:cNvCxnSpPr/>
          <p:nvPr/>
        </p:nvCxnSpPr>
        <p:spPr>
          <a:xfrm>
            <a:off x="4495800" y="50292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9" name="Straight Arrow Connector 38"/>
          <p:cNvCxnSpPr/>
          <p:nvPr/>
        </p:nvCxnSpPr>
        <p:spPr>
          <a:xfrm>
            <a:off x="5867400" y="50292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sp>
        <p:nvSpPr>
          <p:cNvPr id="93220" name="Content Placeholder 3"/>
          <p:cNvSpPr>
            <a:spLocks noGrp="1"/>
          </p:cNvSpPr>
          <p:nvPr>
            <p:ph idx="1"/>
          </p:nvPr>
        </p:nvSpPr>
        <p:spPr>
          <a:xfrm>
            <a:off x="685800" y="1676400"/>
            <a:ext cx="7772400" cy="304800"/>
          </a:xfrm>
        </p:spPr>
        <p:txBody>
          <a:bodyPr/>
          <a:lstStyle/>
          <a:p>
            <a:r>
              <a:rPr lang="en-US" altLang="en-US"/>
              <a:t>This is a big picture! From now on we’ll just show the top half.</a:t>
            </a:r>
          </a:p>
        </p:txBody>
      </p:sp>
    </p:spTree>
    <p:extLst>
      <p:ext uri="{BB962C8B-B14F-4D97-AF65-F5344CB8AC3E}">
        <p14:creationId xmlns:p14="http://schemas.microsoft.com/office/powerpoint/2010/main" val="10048179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p:nvPr>
        </p:nvSpPr>
        <p:spPr/>
        <p:txBody>
          <a:bodyPr/>
          <a:lstStyle/>
          <a:p>
            <a:r>
              <a:rPr lang="en-US" altLang="en-US" dirty="0"/>
              <a:t>Example: read miss on clean line</a:t>
            </a:r>
          </a:p>
        </p:txBody>
      </p:sp>
      <p:sp>
        <p:nvSpPr>
          <p:cNvPr id="95235" name="Content Placeholder 2"/>
          <p:cNvSpPr>
            <a:spLocks noGrp="1"/>
          </p:cNvSpPr>
          <p:nvPr>
            <p:ph idx="1"/>
          </p:nvPr>
        </p:nvSpPr>
        <p:spPr>
          <a:xfrm>
            <a:off x="685800" y="1676400"/>
            <a:ext cx="7772400" cy="2743200"/>
          </a:xfrm>
        </p:spPr>
        <p:txBody>
          <a:bodyPr/>
          <a:lstStyle/>
          <a:p>
            <a:r>
              <a:rPr lang="en-US" altLang="en-US"/>
              <a:t>The read miss at the local node (e.g., P1) triggers a read request sent to home node (e.g., HN2), which has directory for that line.</a:t>
            </a:r>
          </a:p>
          <a:p>
            <a:r>
              <a:rPr lang="en-US" altLang="en-US"/>
              <a:t>HN2 sees the line is held by P0 and P4, and dirty bit is off. It turns on presence bit for requester, and responds with data from the L2.</a:t>
            </a:r>
          </a:p>
        </p:txBody>
      </p:sp>
      <p:sp>
        <p:nvSpPr>
          <p:cNvPr id="9523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
        <p:nvSpPr>
          <p:cNvPr id="95237" name="TextBox 4"/>
          <p:cNvSpPr txBox="1">
            <a:spLocks noChangeArrowheads="1"/>
          </p:cNvSpPr>
          <p:nvPr/>
        </p:nvSpPr>
        <p:spPr bwMode="auto">
          <a:xfrm>
            <a:off x="3352800" y="4800600"/>
            <a:ext cx="4648200" cy="461963"/>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M=0     1    0   0    0     1     0   0     0</a:t>
            </a:r>
          </a:p>
        </p:txBody>
      </p:sp>
      <p:cxnSp>
        <p:nvCxnSpPr>
          <p:cNvPr id="6" name="Straight Connector 5"/>
          <p:cNvCxnSpPr/>
          <p:nvPr/>
        </p:nvCxnSpPr>
        <p:spPr>
          <a:xfrm>
            <a:off x="4191000" y="4800600"/>
            <a:ext cx="0" cy="461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648200" y="4800600"/>
            <a:ext cx="0" cy="461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105400" y="4800600"/>
            <a:ext cx="0" cy="461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562600" y="4800600"/>
            <a:ext cx="0" cy="461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019800" y="4800600"/>
            <a:ext cx="0" cy="461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553200" y="4800600"/>
            <a:ext cx="0" cy="461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010400" y="4800600"/>
            <a:ext cx="0" cy="461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467600" y="4800600"/>
            <a:ext cx="0" cy="461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5246" name="TextBox 13"/>
          <p:cNvSpPr txBox="1">
            <a:spLocks noChangeArrowheads="1"/>
          </p:cNvSpPr>
          <p:nvPr/>
        </p:nvSpPr>
        <p:spPr bwMode="auto">
          <a:xfrm>
            <a:off x="381000" y="4800600"/>
            <a:ext cx="2971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Initial directory state</a:t>
            </a:r>
          </a:p>
        </p:txBody>
      </p:sp>
      <p:sp>
        <p:nvSpPr>
          <p:cNvPr id="95247" name="TextBox 15"/>
          <p:cNvSpPr txBox="1">
            <a:spLocks noChangeArrowheads="1"/>
          </p:cNvSpPr>
          <p:nvPr/>
        </p:nvSpPr>
        <p:spPr bwMode="auto">
          <a:xfrm>
            <a:off x="381000" y="5405438"/>
            <a:ext cx="2971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Final directory state</a:t>
            </a:r>
          </a:p>
        </p:txBody>
      </p:sp>
      <p:sp>
        <p:nvSpPr>
          <p:cNvPr id="95248" name="TextBox 16"/>
          <p:cNvSpPr txBox="1">
            <a:spLocks noChangeArrowheads="1"/>
          </p:cNvSpPr>
          <p:nvPr/>
        </p:nvSpPr>
        <p:spPr bwMode="auto">
          <a:xfrm>
            <a:off x="3352800" y="5481638"/>
            <a:ext cx="4648200" cy="461962"/>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M=0     1    1   0    0     1     0   0     0</a:t>
            </a:r>
          </a:p>
        </p:txBody>
      </p:sp>
      <p:cxnSp>
        <p:nvCxnSpPr>
          <p:cNvPr id="18" name="Straight Connector 17"/>
          <p:cNvCxnSpPr/>
          <p:nvPr/>
        </p:nvCxnSpPr>
        <p:spPr>
          <a:xfrm>
            <a:off x="4191000" y="54816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648200" y="54816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5105400" y="54816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562600" y="54816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019800" y="54816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6553200" y="54816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010400" y="54816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7467600" y="54816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81854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p:cNvSpPr>
            <a:spLocks noGrp="1"/>
          </p:cNvSpPr>
          <p:nvPr>
            <p:ph type="title"/>
          </p:nvPr>
        </p:nvSpPr>
        <p:spPr/>
        <p:txBody>
          <a:bodyPr/>
          <a:lstStyle/>
          <a:p>
            <a:r>
              <a:rPr lang="en-US" altLang="en-US" dirty="0"/>
              <a:t>Read miss on clean line</a:t>
            </a:r>
          </a:p>
        </p:txBody>
      </p:sp>
      <p:sp>
        <p:nvSpPr>
          <p:cNvPr id="96259" name="Footer Placeholder 3"/>
          <p:cNvSpPr>
            <a:spLocks noGrp="1"/>
          </p:cNvSpPr>
          <p:nvPr>
            <p:ph type="ftr" sz="quarter" idx="11"/>
          </p:nvPr>
        </p:nvSpPr>
        <p:spPr>
          <a:xfrm>
            <a:off x="3308350" y="6248400"/>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
        <p:nvSpPr>
          <p:cNvPr id="96260" name="Rectangle 9"/>
          <p:cNvSpPr>
            <a:spLocks noChangeArrowheads="1"/>
          </p:cNvSpPr>
          <p:nvPr/>
        </p:nvSpPr>
        <p:spPr bwMode="auto">
          <a:xfrm>
            <a:off x="15478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0</a:t>
            </a:r>
            <a:endParaRPr lang="en-US" altLang="en-US">
              <a:solidFill>
                <a:srgbClr val="000000"/>
              </a:solidFill>
            </a:endParaRPr>
          </a:p>
        </p:txBody>
      </p:sp>
      <p:sp>
        <p:nvSpPr>
          <p:cNvPr id="96261" name="Rectangle 10"/>
          <p:cNvSpPr>
            <a:spLocks noChangeArrowheads="1"/>
          </p:cNvSpPr>
          <p:nvPr/>
        </p:nvSpPr>
        <p:spPr bwMode="auto">
          <a:xfrm>
            <a:off x="47355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sp>
        <p:nvSpPr>
          <p:cNvPr id="96262" name="Rectangle 11"/>
          <p:cNvSpPr>
            <a:spLocks noChangeArrowheads="1"/>
          </p:cNvSpPr>
          <p:nvPr/>
        </p:nvSpPr>
        <p:spPr bwMode="auto">
          <a:xfrm>
            <a:off x="47355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2</a:t>
            </a:r>
            <a:endParaRPr lang="en-US" altLang="en-US">
              <a:solidFill>
                <a:srgbClr val="000000"/>
              </a:solidFill>
            </a:endParaRPr>
          </a:p>
        </p:txBody>
      </p:sp>
      <p:sp>
        <p:nvSpPr>
          <p:cNvPr id="96263" name="Rectangle 12"/>
          <p:cNvSpPr>
            <a:spLocks noChangeArrowheads="1"/>
          </p:cNvSpPr>
          <p:nvPr/>
        </p:nvSpPr>
        <p:spPr bwMode="auto">
          <a:xfrm>
            <a:off x="6286500"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3</a:t>
            </a:r>
            <a:endParaRPr lang="en-US" altLang="en-US">
              <a:solidFill>
                <a:srgbClr val="000000"/>
              </a:solidFill>
            </a:endParaRPr>
          </a:p>
        </p:txBody>
      </p:sp>
      <p:sp>
        <p:nvSpPr>
          <p:cNvPr id="96264" name="Rectangle 13"/>
          <p:cNvSpPr>
            <a:spLocks noChangeArrowheads="1"/>
          </p:cNvSpPr>
          <p:nvPr/>
        </p:nvSpPr>
        <p:spPr bwMode="auto">
          <a:xfrm>
            <a:off x="1341438" y="3951288"/>
            <a:ext cx="1173162"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0</a:t>
            </a:r>
            <a:r>
              <a:rPr lang="en-US" altLang="en-US" sz="2400">
                <a:solidFill>
                  <a:srgbClr val="000000"/>
                </a:solidFill>
              </a:rPr>
              <a:t>+HN</a:t>
            </a:r>
            <a:r>
              <a:rPr lang="en-US" altLang="en-US" sz="2400" baseline="-25000">
                <a:solidFill>
                  <a:srgbClr val="000000"/>
                </a:solidFill>
              </a:rPr>
              <a:t>0</a:t>
            </a:r>
          </a:p>
        </p:txBody>
      </p:sp>
      <p:sp>
        <p:nvSpPr>
          <p:cNvPr id="96265" name="Rectangle 13"/>
          <p:cNvSpPr>
            <a:spLocks noChangeArrowheads="1"/>
          </p:cNvSpPr>
          <p:nvPr/>
        </p:nvSpPr>
        <p:spPr bwMode="auto">
          <a:xfrm>
            <a:off x="2971800" y="3951288"/>
            <a:ext cx="1143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1</a:t>
            </a:r>
            <a:r>
              <a:rPr lang="en-US" altLang="en-US" sz="2400">
                <a:solidFill>
                  <a:srgbClr val="000000"/>
                </a:solidFill>
              </a:rPr>
              <a:t>+HN</a:t>
            </a:r>
            <a:r>
              <a:rPr lang="en-US" altLang="en-US" sz="2400" baseline="-25000">
                <a:solidFill>
                  <a:srgbClr val="000000"/>
                </a:solidFill>
              </a:rPr>
              <a:t>1</a:t>
            </a:r>
          </a:p>
        </p:txBody>
      </p:sp>
      <p:sp>
        <p:nvSpPr>
          <p:cNvPr id="96266" name="Rectangle 13"/>
          <p:cNvSpPr>
            <a:spLocks noChangeArrowheads="1"/>
          </p:cNvSpPr>
          <p:nvPr/>
        </p:nvSpPr>
        <p:spPr bwMode="auto">
          <a:xfrm>
            <a:off x="4495800" y="3951288"/>
            <a:ext cx="1243013"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2</a:t>
            </a:r>
            <a:r>
              <a:rPr lang="en-US" altLang="en-US" sz="2400">
                <a:solidFill>
                  <a:srgbClr val="000000"/>
                </a:solidFill>
              </a:rPr>
              <a:t>+HN</a:t>
            </a:r>
            <a:r>
              <a:rPr lang="en-US" altLang="en-US" sz="2400" baseline="-25000">
                <a:solidFill>
                  <a:srgbClr val="000000"/>
                </a:solidFill>
              </a:rPr>
              <a:t>2</a:t>
            </a:r>
          </a:p>
        </p:txBody>
      </p:sp>
      <p:sp>
        <p:nvSpPr>
          <p:cNvPr id="96267" name="Rectangle 13"/>
          <p:cNvSpPr>
            <a:spLocks noChangeArrowheads="1"/>
          </p:cNvSpPr>
          <p:nvPr/>
        </p:nvSpPr>
        <p:spPr bwMode="auto">
          <a:xfrm>
            <a:off x="6096000" y="3951288"/>
            <a:ext cx="1143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3</a:t>
            </a:r>
            <a:r>
              <a:rPr lang="en-US" altLang="en-US" sz="2400">
                <a:solidFill>
                  <a:srgbClr val="000000"/>
                </a:solidFill>
              </a:rPr>
              <a:t>+HN</a:t>
            </a:r>
            <a:r>
              <a:rPr lang="en-US" altLang="en-US" sz="2400" baseline="-25000">
                <a:solidFill>
                  <a:srgbClr val="000000"/>
                </a:solidFill>
              </a:rPr>
              <a:t>3</a:t>
            </a:r>
          </a:p>
        </p:txBody>
      </p:sp>
      <p:sp>
        <p:nvSpPr>
          <p:cNvPr id="96268" name="Rectangle 14"/>
          <p:cNvSpPr>
            <a:spLocks noChangeArrowheads="1"/>
          </p:cNvSpPr>
          <p:nvPr/>
        </p:nvSpPr>
        <p:spPr bwMode="auto">
          <a:xfrm>
            <a:off x="7561263" y="3951288"/>
            <a:ext cx="762000" cy="685800"/>
          </a:xfrm>
          <a:prstGeom prst="rect">
            <a:avLst/>
          </a:prstGeom>
          <a:solidFill>
            <a:srgbClr val="D5D5D5"/>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MC</a:t>
            </a:r>
            <a:r>
              <a:rPr lang="en-US" altLang="en-US" baseline="-25000">
                <a:solidFill>
                  <a:srgbClr val="000000"/>
                </a:solidFill>
              </a:rPr>
              <a:t>0</a:t>
            </a:r>
            <a:endParaRPr lang="en-US" altLang="en-US">
              <a:solidFill>
                <a:srgbClr val="000000"/>
              </a:solidFill>
            </a:endParaRPr>
          </a:p>
        </p:txBody>
      </p:sp>
      <p:cxnSp>
        <p:nvCxnSpPr>
          <p:cNvPr id="32" name="Straight Arrow Connector 31"/>
          <p:cNvCxnSpPr/>
          <p:nvPr/>
        </p:nvCxnSpPr>
        <p:spPr>
          <a:xfrm>
            <a:off x="5116513"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p:nvPr/>
        </p:nvCxnSpPr>
        <p:spPr>
          <a:xfrm>
            <a:off x="5116513"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p:cNvCxnSpPr/>
          <p:nvPr/>
        </p:nvCxnSpPr>
        <p:spPr>
          <a:xfrm>
            <a:off x="66675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sp>
        <p:nvSpPr>
          <p:cNvPr id="96272" name="Content Placeholder 3"/>
          <p:cNvSpPr>
            <a:spLocks noGrp="1"/>
          </p:cNvSpPr>
          <p:nvPr>
            <p:ph idx="1"/>
          </p:nvPr>
        </p:nvSpPr>
        <p:spPr>
          <a:xfrm>
            <a:off x="685800" y="1676400"/>
            <a:ext cx="7772400" cy="952500"/>
          </a:xfrm>
        </p:spPr>
        <p:txBody>
          <a:bodyPr/>
          <a:lstStyle/>
          <a:p>
            <a:r>
              <a:rPr lang="en-US" altLang="en-US"/>
              <a:t>Read miss from P1 to a line owned by HN2, held by P0 and P4.</a:t>
            </a:r>
          </a:p>
        </p:txBody>
      </p:sp>
      <p:sp>
        <p:nvSpPr>
          <p:cNvPr id="96273" name="Rectangle 9"/>
          <p:cNvSpPr>
            <a:spLocks noChangeArrowheads="1"/>
          </p:cNvSpPr>
          <p:nvPr/>
        </p:nvSpPr>
        <p:spPr bwMode="auto">
          <a:xfrm>
            <a:off x="3162300"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cxnSp>
        <p:nvCxnSpPr>
          <p:cNvPr id="41" name="Straight Arrow Connector 40"/>
          <p:cNvCxnSpPr/>
          <p:nvPr/>
        </p:nvCxnSpPr>
        <p:spPr>
          <a:xfrm>
            <a:off x="35814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42" name="Straight Arrow Connector 41"/>
          <p:cNvCxnSpPr/>
          <p:nvPr/>
        </p:nvCxnSpPr>
        <p:spPr>
          <a:xfrm>
            <a:off x="19050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 name="Straight Connector 2"/>
          <p:cNvCxnSpPr/>
          <p:nvPr/>
        </p:nvCxnSpPr>
        <p:spPr>
          <a:xfrm>
            <a:off x="1066800" y="4114800"/>
            <a:ext cx="76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066800" y="4495800"/>
            <a:ext cx="76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3581400" y="36576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46" name="Straight Arrow Connector 45"/>
          <p:cNvCxnSpPr/>
          <p:nvPr/>
        </p:nvCxnSpPr>
        <p:spPr>
          <a:xfrm>
            <a:off x="3581400" y="3657600"/>
            <a:ext cx="0" cy="30480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7" name="Content Placeholder 3"/>
          <p:cNvSpPr txBox="1">
            <a:spLocks/>
          </p:cNvSpPr>
          <p:nvPr/>
        </p:nvSpPr>
        <p:spPr bwMode="auto">
          <a:xfrm>
            <a:off x="838200" y="4991100"/>
            <a:ext cx="77724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defRPr/>
            </a:pPr>
            <a:r>
              <a:rPr lang="en-US" kern="0" dirty="0"/>
              <a:t>Message: read request by P1</a:t>
            </a:r>
          </a:p>
        </p:txBody>
      </p:sp>
    </p:spTree>
    <p:extLst>
      <p:ext uri="{BB962C8B-B14F-4D97-AF65-F5344CB8AC3E}">
        <p14:creationId xmlns:p14="http://schemas.microsoft.com/office/powerpoint/2010/main" val="5837557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1"/>
          <p:cNvSpPr>
            <a:spLocks noGrp="1"/>
          </p:cNvSpPr>
          <p:nvPr>
            <p:ph type="title"/>
          </p:nvPr>
        </p:nvSpPr>
        <p:spPr/>
        <p:txBody>
          <a:bodyPr/>
          <a:lstStyle/>
          <a:p>
            <a:r>
              <a:rPr lang="en-US" altLang="en-US" dirty="0"/>
              <a:t>Read miss on clean line</a:t>
            </a:r>
          </a:p>
        </p:txBody>
      </p:sp>
      <p:sp>
        <p:nvSpPr>
          <p:cNvPr id="98307" name="Footer Placeholder 3"/>
          <p:cNvSpPr>
            <a:spLocks noGrp="1"/>
          </p:cNvSpPr>
          <p:nvPr>
            <p:ph type="ftr" sz="quarter" idx="11"/>
          </p:nvPr>
        </p:nvSpPr>
        <p:spPr>
          <a:xfrm>
            <a:off x="3308350" y="6248400"/>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
        <p:nvSpPr>
          <p:cNvPr id="98308" name="Rectangle 9"/>
          <p:cNvSpPr>
            <a:spLocks noChangeArrowheads="1"/>
          </p:cNvSpPr>
          <p:nvPr/>
        </p:nvSpPr>
        <p:spPr bwMode="auto">
          <a:xfrm>
            <a:off x="15478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0</a:t>
            </a:r>
            <a:endParaRPr lang="en-US" altLang="en-US">
              <a:solidFill>
                <a:srgbClr val="000000"/>
              </a:solidFill>
            </a:endParaRPr>
          </a:p>
        </p:txBody>
      </p:sp>
      <p:sp>
        <p:nvSpPr>
          <p:cNvPr id="98309" name="Rectangle 10"/>
          <p:cNvSpPr>
            <a:spLocks noChangeArrowheads="1"/>
          </p:cNvSpPr>
          <p:nvPr/>
        </p:nvSpPr>
        <p:spPr bwMode="auto">
          <a:xfrm>
            <a:off x="47355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sp>
        <p:nvSpPr>
          <p:cNvPr id="98310" name="Rectangle 11"/>
          <p:cNvSpPr>
            <a:spLocks noChangeArrowheads="1"/>
          </p:cNvSpPr>
          <p:nvPr/>
        </p:nvSpPr>
        <p:spPr bwMode="auto">
          <a:xfrm>
            <a:off x="47355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2</a:t>
            </a:r>
            <a:endParaRPr lang="en-US" altLang="en-US">
              <a:solidFill>
                <a:srgbClr val="000000"/>
              </a:solidFill>
            </a:endParaRPr>
          </a:p>
        </p:txBody>
      </p:sp>
      <p:sp>
        <p:nvSpPr>
          <p:cNvPr id="98311" name="Rectangle 12"/>
          <p:cNvSpPr>
            <a:spLocks noChangeArrowheads="1"/>
          </p:cNvSpPr>
          <p:nvPr/>
        </p:nvSpPr>
        <p:spPr bwMode="auto">
          <a:xfrm>
            <a:off x="6286500"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3</a:t>
            </a:r>
            <a:endParaRPr lang="en-US" altLang="en-US">
              <a:solidFill>
                <a:srgbClr val="000000"/>
              </a:solidFill>
            </a:endParaRPr>
          </a:p>
        </p:txBody>
      </p:sp>
      <p:sp>
        <p:nvSpPr>
          <p:cNvPr id="98312" name="Rectangle 13"/>
          <p:cNvSpPr>
            <a:spLocks noChangeArrowheads="1"/>
          </p:cNvSpPr>
          <p:nvPr/>
        </p:nvSpPr>
        <p:spPr bwMode="auto">
          <a:xfrm>
            <a:off x="1341438" y="3951288"/>
            <a:ext cx="1173162"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0</a:t>
            </a:r>
            <a:r>
              <a:rPr lang="en-US" altLang="en-US" sz="2400">
                <a:solidFill>
                  <a:srgbClr val="000000"/>
                </a:solidFill>
              </a:rPr>
              <a:t>+HN</a:t>
            </a:r>
            <a:r>
              <a:rPr lang="en-US" altLang="en-US" sz="2400" baseline="-25000">
                <a:solidFill>
                  <a:srgbClr val="000000"/>
                </a:solidFill>
              </a:rPr>
              <a:t>0</a:t>
            </a:r>
          </a:p>
        </p:txBody>
      </p:sp>
      <p:sp>
        <p:nvSpPr>
          <p:cNvPr id="98313" name="Rectangle 13"/>
          <p:cNvSpPr>
            <a:spLocks noChangeArrowheads="1"/>
          </p:cNvSpPr>
          <p:nvPr/>
        </p:nvSpPr>
        <p:spPr bwMode="auto">
          <a:xfrm>
            <a:off x="2971800" y="3951288"/>
            <a:ext cx="1143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1</a:t>
            </a:r>
            <a:r>
              <a:rPr lang="en-US" altLang="en-US" sz="2400">
                <a:solidFill>
                  <a:srgbClr val="000000"/>
                </a:solidFill>
              </a:rPr>
              <a:t>+HN</a:t>
            </a:r>
            <a:r>
              <a:rPr lang="en-US" altLang="en-US" sz="2400" baseline="-25000">
                <a:solidFill>
                  <a:srgbClr val="000000"/>
                </a:solidFill>
              </a:rPr>
              <a:t>1</a:t>
            </a:r>
          </a:p>
        </p:txBody>
      </p:sp>
      <p:sp>
        <p:nvSpPr>
          <p:cNvPr id="98314" name="Rectangle 13"/>
          <p:cNvSpPr>
            <a:spLocks noChangeArrowheads="1"/>
          </p:cNvSpPr>
          <p:nvPr/>
        </p:nvSpPr>
        <p:spPr bwMode="auto">
          <a:xfrm>
            <a:off x="4495800" y="3951288"/>
            <a:ext cx="1243013"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2</a:t>
            </a:r>
            <a:r>
              <a:rPr lang="en-US" altLang="en-US" sz="2400">
                <a:solidFill>
                  <a:srgbClr val="000000"/>
                </a:solidFill>
              </a:rPr>
              <a:t>+HN</a:t>
            </a:r>
            <a:r>
              <a:rPr lang="en-US" altLang="en-US" sz="2400" baseline="-25000">
                <a:solidFill>
                  <a:srgbClr val="000000"/>
                </a:solidFill>
              </a:rPr>
              <a:t>2</a:t>
            </a:r>
          </a:p>
        </p:txBody>
      </p:sp>
      <p:sp>
        <p:nvSpPr>
          <p:cNvPr id="98315" name="Rectangle 13"/>
          <p:cNvSpPr>
            <a:spLocks noChangeArrowheads="1"/>
          </p:cNvSpPr>
          <p:nvPr/>
        </p:nvSpPr>
        <p:spPr bwMode="auto">
          <a:xfrm>
            <a:off x="6096000" y="3951288"/>
            <a:ext cx="1143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3</a:t>
            </a:r>
            <a:r>
              <a:rPr lang="en-US" altLang="en-US" sz="2400">
                <a:solidFill>
                  <a:srgbClr val="000000"/>
                </a:solidFill>
              </a:rPr>
              <a:t>+HN</a:t>
            </a:r>
            <a:r>
              <a:rPr lang="en-US" altLang="en-US" sz="2400" baseline="-25000">
                <a:solidFill>
                  <a:srgbClr val="000000"/>
                </a:solidFill>
              </a:rPr>
              <a:t>3</a:t>
            </a:r>
          </a:p>
        </p:txBody>
      </p:sp>
      <p:sp>
        <p:nvSpPr>
          <p:cNvPr id="98316" name="Rectangle 14"/>
          <p:cNvSpPr>
            <a:spLocks noChangeArrowheads="1"/>
          </p:cNvSpPr>
          <p:nvPr/>
        </p:nvSpPr>
        <p:spPr bwMode="auto">
          <a:xfrm>
            <a:off x="7561263" y="3951288"/>
            <a:ext cx="762000" cy="685800"/>
          </a:xfrm>
          <a:prstGeom prst="rect">
            <a:avLst/>
          </a:prstGeom>
          <a:solidFill>
            <a:srgbClr val="D5D5D5"/>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MC</a:t>
            </a:r>
            <a:r>
              <a:rPr lang="en-US" altLang="en-US" baseline="-25000">
                <a:solidFill>
                  <a:srgbClr val="000000"/>
                </a:solidFill>
              </a:rPr>
              <a:t>0</a:t>
            </a:r>
            <a:endParaRPr lang="en-US" altLang="en-US">
              <a:solidFill>
                <a:srgbClr val="000000"/>
              </a:solidFill>
            </a:endParaRPr>
          </a:p>
        </p:txBody>
      </p:sp>
      <p:cxnSp>
        <p:nvCxnSpPr>
          <p:cNvPr id="32" name="Straight Arrow Connector 31"/>
          <p:cNvCxnSpPr/>
          <p:nvPr/>
        </p:nvCxnSpPr>
        <p:spPr>
          <a:xfrm>
            <a:off x="5116513"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p:nvPr/>
        </p:nvCxnSpPr>
        <p:spPr>
          <a:xfrm>
            <a:off x="5116513"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p:cNvCxnSpPr/>
          <p:nvPr/>
        </p:nvCxnSpPr>
        <p:spPr>
          <a:xfrm>
            <a:off x="66675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sp>
        <p:nvSpPr>
          <p:cNvPr id="98320" name="Content Placeholder 3"/>
          <p:cNvSpPr>
            <a:spLocks noGrp="1"/>
          </p:cNvSpPr>
          <p:nvPr>
            <p:ph idx="1"/>
          </p:nvPr>
        </p:nvSpPr>
        <p:spPr>
          <a:xfrm>
            <a:off x="685800" y="1676400"/>
            <a:ext cx="7772400" cy="952500"/>
          </a:xfrm>
        </p:spPr>
        <p:txBody>
          <a:bodyPr/>
          <a:lstStyle/>
          <a:p>
            <a:r>
              <a:rPr lang="en-US" altLang="en-US"/>
              <a:t>Read miss from P1 to a line owned by HN2, held by P0 and P4.</a:t>
            </a:r>
          </a:p>
        </p:txBody>
      </p:sp>
      <p:sp>
        <p:nvSpPr>
          <p:cNvPr id="98321" name="Rectangle 9"/>
          <p:cNvSpPr>
            <a:spLocks noChangeArrowheads="1"/>
          </p:cNvSpPr>
          <p:nvPr/>
        </p:nvSpPr>
        <p:spPr bwMode="auto">
          <a:xfrm>
            <a:off x="3162300"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cxnSp>
        <p:nvCxnSpPr>
          <p:cNvPr id="41" name="Straight Arrow Connector 40"/>
          <p:cNvCxnSpPr/>
          <p:nvPr/>
        </p:nvCxnSpPr>
        <p:spPr>
          <a:xfrm>
            <a:off x="35814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42" name="Straight Arrow Connector 41"/>
          <p:cNvCxnSpPr/>
          <p:nvPr/>
        </p:nvCxnSpPr>
        <p:spPr>
          <a:xfrm>
            <a:off x="19050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 name="Straight Connector 2"/>
          <p:cNvCxnSpPr/>
          <p:nvPr/>
        </p:nvCxnSpPr>
        <p:spPr>
          <a:xfrm>
            <a:off x="1066800" y="4114800"/>
            <a:ext cx="76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066800" y="4495800"/>
            <a:ext cx="76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10800000" flipH="1" flipV="1">
            <a:off x="4114800" y="4114800"/>
            <a:ext cx="533400" cy="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5" name="Content Placeholder 3"/>
          <p:cNvSpPr txBox="1">
            <a:spLocks/>
          </p:cNvSpPr>
          <p:nvPr/>
        </p:nvSpPr>
        <p:spPr bwMode="auto">
          <a:xfrm>
            <a:off x="838200" y="4991100"/>
            <a:ext cx="77724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defRPr/>
            </a:pPr>
            <a:r>
              <a:rPr lang="en-US" kern="0" dirty="0"/>
              <a:t>Message: read request by P1. HN2 gets it, notes that the line is still clean.</a:t>
            </a:r>
          </a:p>
        </p:txBody>
      </p:sp>
    </p:spTree>
    <p:extLst>
      <p:ext uri="{BB962C8B-B14F-4D97-AF65-F5344CB8AC3E}">
        <p14:creationId xmlns:p14="http://schemas.microsoft.com/office/powerpoint/2010/main" val="4175934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685800" y="304800"/>
            <a:ext cx="7772400" cy="838200"/>
          </a:xfrm>
        </p:spPr>
        <p:txBody>
          <a:bodyPr/>
          <a:lstStyle/>
          <a:p>
            <a:r>
              <a:rPr lang="en-US" altLang="en-US"/>
              <a:t>Cache Coherence in Multicores</a:t>
            </a:r>
          </a:p>
        </p:txBody>
      </p:sp>
      <p:sp>
        <p:nvSpPr>
          <p:cNvPr id="50179" name="Content Placeholder 2"/>
          <p:cNvSpPr>
            <a:spLocks noGrp="1"/>
          </p:cNvSpPr>
          <p:nvPr>
            <p:ph idx="1"/>
          </p:nvPr>
        </p:nvSpPr>
        <p:spPr>
          <a:xfrm>
            <a:off x="381000" y="1600200"/>
            <a:ext cx="8153400" cy="1219200"/>
          </a:xfrm>
        </p:spPr>
        <p:txBody>
          <a:bodyPr/>
          <a:lstStyle/>
          <a:p>
            <a:r>
              <a:rPr lang="en-US" altLang="en-US" sz="2000" dirty="0"/>
              <a:t>Two cores on one die each have their own L1, but share some higher-level cache (e.g., L2).</a:t>
            </a:r>
          </a:p>
          <a:p>
            <a:pPr>
              <a:spcBef>
                <a:spcPct val="0"/>
              </a:spcBef>
            </a:pPr>
            <a:r>
              <a:rPr lang="en-US" altLang="en-US" sz="2000" dirty="0"/>
              <a:t>The issue is a </a:t>
            </a:r>
            <a:r>
              <a:rPr lang="en-US" altLang="en-US" sz="2000" i="1" dirty="0"/>
              <a:t>cache coherence </a:t>
            </a:r>
            <a:r>
              <a:rPr lang="en-US" altLang="en-US" sz="2000" dirty="0"/>
              <a:t>problem. It only occurs when two processes share the same memory space.</a:t>
            </a:r>
          </a:p>
        </p:txBody>
      </p:sp>
      <p:sp>
        <p:nvSpPr>
          <p:cNvPr id="50180" name="Rectangle 3"/>
          <p:cNvSpPr>
            <a:spLocks noChangeArrowheads="1"/>
          </p:cNvSpPr>
          <p:nvPr/>
        </p:nvSpPr>
        <p:spPr bwMode="auto">
          <a:xfrm>
            <a:off x="2514600" y="3048000"/>
            <a:ext cx="1871663" cy="1076325"/>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800">
              <a:solidFill>
                <a:schemeClr val="accent1"/>
              </a:solidFill>
              <a:latin typeface="Arial" panose="020B0604020202020204" pitchFamily="34" charset="0"/>
            </a:endParaRPr>
          </a:p>
        </p:txBody>
      </p:sp>
      <p:sp>
        <p:nvSpPr>
          <p:cNvPr id="50181" name="TextBox 4"/>
          <p:cNvSpPr txBox="1">
            <a:spLocks noChangeArrowheads="1"/>
          </p:cNvSpPr>
          <p:nvPr/>
        </p:nvSpPr>
        <p:spPr bwMode="auto">
          <a:xfrm>
            <a:off x="2819400" y="3429000"/>
            <a:ext cx="1143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a:t>Core 1</a:t>
            </a:r>
          </a:p>
        </p:txBody>
      </p:sp>
      <p:sp>
        <p:nvSpPr>
          <p:cNvPr id="50182" name="Rectangle 5"/>
          <p:cNvSpPr>
            <a:spLocks noChangeArrowheads="1"/>
          </p:cNvSpPr>
          <p:nvPr/>
        </p:nvSpPr>
        <p:spPr bwMode="auto">
          <a:xfrm>
            <a:off x="4572000" y="3048000"/>
            <a:ext cx="1871663" cy="1076325"/>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800">
              <a:solidFill>
                <a:schemeClr val="accent1"/>
              </a:solidFill>
              <a:latin typeface="Arial" panose="020B0604020202020204" pitchFamily="34" charset="0"/>
            </a:endParaRPr>
          </a:p>
        </p:txBody>
      </p:sp>
      <p:sp>
        <p:nvSpPr>
          <p:cNvPr id="50183" name="TextBox 6"/>
          <p:cNvSpPr txBox="1">
            <a:spLocks noChangeArrowheads="1"/>
          </p:cNvSpPr>
          <p:nvPr/>
        </p:nvSpPr>
        <p:spPr bwMode="auto">
          <a:xfrm>
            <a:off x="4953000" y="3429000"/>
            <a:ext cx="1066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a:t>Core 2</a:t>
            </a:r>
          </a:p>
        </p:txBody>
      </p:sp>
      <p:sp>
        <p:nvSpPr>
          <p:cNvPr id="50184" name="Rectangle 11"/>
          <p:cNvSpPr>
            <a:spLocks noChangeArrowheads="1"/>
          </p:cNvSpPr>
          <p:nvPr/>
        </p:nvSpPr>
        <p:spPr bwMode="auto">
          <a:xfrm>
            <a:off x="4572000" y="4191000"/>
            <a:ext cx="936625" cy="727075"/>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800">
              <a:solidFill>
                <a:schemeClr val="accent1"/>
              </a:solidFill>
              <a:latin typeface="Arial" panose="020B0604020202020204" pitchFamily="34" charset="0"/>
            </a:endParaRPr>
          </a:p>
        </p:txBody>
      </p:sp>
      <p:sp>
        <p:nvSpPr>
          <p:cNvPr id="50185" name="TextBox 13"/>
          <p:cNvSpPr txBox="1">
            <a:spLocks noChangeArrowheads="1"/>
          </p:cNvSpPr>
          <p:nvPr/>
        </p:nvSpPr>
        <p:spPr bwMode="auto">
          <a:xfrm>
            <a:off x="4572000" y="4114800"/>
            <a:ext cx="914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t>L1 I$</a:t>
            </a:r>
          </a:p>
        </p:txBody>
      </p:sp>
      <p:sp>
        <p:nvSpPr>
          <p:cNvPr id="50186" name="TextBox 14"/>
          <p:cNvSpPr txBox="1">
            <a:spLocks noChangeArrowheads="1"/>
          </p:cNvSpPr>
          <p:nvPr/>
        </p:nvSpPr>
        <p:spPr bwMode="auto">
          <a:xfrm>
            <a:off x="5486400" y="4114800"/>
            <a:ext cx="990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t>L1 D$</a:t>
            </a:r>
          </a:p>
        </p:txBody>
      </p:sp>
      <p:sp>
        <p:nvSpPr>
          <p:cNvPr id="50187" name="Rectangle 15"/>
          <p:cNvSpPr>
            <a:spLocks noChangeArrowheads="1"/>
          </p:cNvSpPr>
          <p:nvPr/>
        </p:nvSpPr>
        <p:spPr bwMode="auto">
          <a:xfrm>
            <a:off x="2590800" y="5105400"/>
            <a:ext cx="3886200" cy="836613"/>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800">
              <a:solidFill>
                <a:schemeClr val="accent1"/>
              </a:solidFill>
              <a:latin typeface="Arial" panose="020B0604020202020204" pitchFamily="34" charset="0"/>
            </a:endParaRPr>
          </a:p>
        </p:txBody>
      </p:sp>
      <p:sp>
        <p:nvSpPr>
          <p:cNvPr id="50188" name="TextBox 16"/>
          <p:cNvSpPr txBox="1">
            <a:spLocks noChangeArrowheads="1"/>
          </p:cNvSpPr>
          <p:nvPr/>
        </p:nvSpPr>
        <p:spPr bwMode="auto">
          <a:xfrm>
            <a:off x="2667000" y="5497513"/>
            <a:ext cx="3733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t>Unified (shared) L2</a:t>
            </a:r>
          </a:p>
        </p:txBody>
      </p:sp>
      <p:sp>
        <p:nvSpPr>
          <p:cNvPr id="50189" name="Rectangle 19"/>
          <p:cNvSpPr>
            <a:spLocks noChangeArrowheads="1"/>
          </p:cNvSpPr>
          <p:nvPr/>
        </p:nvSpPr>
        <p:spPr bwMode="auto">
          <a:xfrm>
            <a:off x="2133600" y="2895600"/>
            <a:ext cx="4724400" cy="3200400"/>
          </a:xfrm>
          <a:prstGeom prst="rect">
            <a:avLst/>
          </a:prstGeom>
          <a:noFill/>
          <a:ln w="12700" algn="ctr">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800">
              <a:solidFill>
                <a:schemeClr val="accent1"/>
              </a:solidFill>
              <a:latin typeface="Arial" panose="020B0604020202020204" pitchFamily="34" charset="0"/>
            </a:endParaRPr>
          </a:p>
        </p:txBody>
      </p:sp>
      <p:sp>
        <p:nvSpPr>
          <p:cNvPr id="50190" name="Rectangle 20"/>
          <p:cNvSpPr>
            <a:spLocks noChangeArrowheads="1"/>
          </p:cNvSpPr>
          <p:nvPr/>
        </p:nvSpPr>
        <p:spPr bwMode="auto">
          <a:xfrm>
            <a:off x="5486400" y="4191000"/>
            <a:ext cx="936625" cy="727075"/>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800">
              <a:solidFill>
                <a:schemeClr val="accent1"/>
              </a:solidFill>
              <a:latin typeface="Arial" panose="020B0604020202020204" pitchFamily="34" charset="0"/>
            </a:endParaRPr>
          </a:p>
        </p:txBody>
      </p:sp>
      <p:sp>
        <p:nvSpPr>
          <p:cNvPr id="50191" name="Rectangle 21"/>
          <p:cNvSpPr>
            <a:spLocks noChangeArrowheads="1"/>
          </p:cNvSpPr>
          <p:nvPr/>
        </p:nvSpPr>
        <p:spPr bwMode="auto">
          <a:xfrm>
            <a:off x="2514600" y="4191000"/>
            <a:ext cx="936625" cy="727075"/>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800">
              <a:solidFill>
                <a:schemeClr val="accent1"/>
              </a:solidFill>
              <a:latin typeface="Arial" panose="020B0604020202020204" pitchFamily="34" charset="0"/>
            </a:endParaRPr>
          </a:p>
        </p:txBody>
      </p:sp>
      <p:sp>
        <p:nvSpPr>
          <p:cNvPr id="50192" name="TextBox 22"/>
          <p:cNvSpPr txBox="1">
            <a:spLocks noChangeArrowheads="1"/>
          </p:cNvSpPr>
          <p:nvPr/>
        </p:nvSpPr>
        <p:spPr bwMode="auto">
          <a:xfrm>
            <a:off x="2590800" y="4114800"/>
            <a:ext cx="7794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t>L1 I$</a:t>
            </a:r>
          </a:p>
        </p:txBody>
      </p:sp>
      <p:sp>
        <p:nvSpPr>
          <p:cNvPr id="50193" name="TextBox 23"/>
          <p:cNvSpPr txBox="1">
            <a:spLocks noChangeArrowheads="1"/>
          </p:cNvSpPr>
          <p:nvPr/>
        </p:nvSpPr>
        <p:spPr bwMode="auto">
          <a:xfrm>
            <a:off x="3449638" y="4114800"/>
            <a:ext cx="8937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t>L1 D$</a:t>
            </a:r>
          </a:p>
        </p:txBody>
      </p:sp>
      <p:sp>
        <p:nvSpPr>
          <p:cNvPr id="50194" name="Rectangle 24"/>
          <p:cNvSpPr>
            <a:spLocks noChangeArrowheads="1"/>
          </p:cNvSpPr>
          <p:nvPr/>
        </p:nvSpPr>
        <p:spPr bwMode="auto">
          <a:xfrm>
            <a:off x="3429000" y="4191000"/>
            <a:ext cx="936625" cy="727075"/>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800">
              <a:solidFill>
                <a:schemeClr val="accent1"/>
              </a:solidFill>
              <a:latin typeface="Arial" panose="020B0604020202020204" pitchFamily="34" charset="0"/>
            </a:endParaRPr>
          </a:p>
        </p:txBody>
      </p:sp>
      <p:sp>
        <p:nvSpPr>
          <p:cNvPr id="50195" name="TextBox 18"/>
          <p:cNvSpPr txBox="1">
            <a:spLocks noChangeArrowheads="1"/>
          </p:cNvSpPr>
          <p:nvPr/>
        </p:nvSpPr>
        <p:spPr bwMode="auto">
          <a:xfrm>
            <a:off x="4114800" y="5181600"/>
            <a:ext cx="1066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solidFill>
                  <a:schemeClr val="accent2"/>
                </a:solidFill>
              </a:rPr>
              <a:t>X = 0</a:t>
            </a:r>
          </a:p>
        </p:txBody>
      </p:sp>
      <p:sp>
        <p:nvSpPr>
          <p:cNvPr id="26" name="TextBox 25"/>
          <p:cNvSpPr txBox="1">
            <a:spLocks noChangeArrowheads="1"/>
          </p:cNvSpPr>
          <p:nvPr/>
        </p:nvSpPr>
        <p:spPr bwMode="auto">
          <a:xfrm>
            <a:off x="3429000" y="4419600"/>
            <a:ext cx="914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solidFill>
                  <a:schemeClr val="accent2"/>
                </a:solidFill>
              </a:rPr>
              <a:t>X = 0</a:t>
            </a:r>
          </a:p>
        </p:txBody>
      </p:sp>
      <p:sp>
        <p:nvSpPr>
          <p:cNvPr id="27" name="TextBox 26"/>
          <p:cNvSpPr txBox="1">
            <a:spLocks noChangeArrowheads="1"/>
          </p:cNvSpPr>
          <p:nvPr/>
        </p:nvSpPr>
        <p:spPr bwMode="auto">
          <a:xfrm>
            <a:off x="5486400" y="4419600"/>
            <a:ext cx="914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solidFill>
                  <a:schemeClr val="accent2"/>
                </a:solidFill>
              </a:rPr>
              <a:t>X = 0</a:t>
            </a:r>
          </a:p>
        </p:txBody>
      </p:sp>
      <p:sp>
        <p:nvSpPr>
          <p:cNvPr id="28" name="TextBox 27"/>
          <p:cNvSpPr txBox="1">
            <a:spLocks noChangeArrowheads="1"/>
          </p:cNvSpPr>
          <p:nvPr/>
        </p:nvSpPr>
        <p:spPr bwMode="auto">
          <a:xfrm>
            <a:off x="2895600" y="3048000"/>
            <a:ext cx="1219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solidFill>
                  <a:schemeClr val="accent2"/>
                </a:solidFill>
              </a:rPr>
              <a:t>Read X</a:t>
            </a:r>
          </a:p>
        </p:txBody>
      </p:sp>
      <p:sp>
        <p:nvSpPr>
          <p:cNvPr id="29" name="TextBox 28"/>
          <p:cNvSpPr txBox="1">
            <a:spLocks noChangeArrowheads="1"/>
          </p:cNvSpPr>
          <p:nvPr/>
        </p:nvSpPr>
        <p:spPr bwMode="auto">
          <a:xfrm>
            <a:off x="4876800" y="3048000"/>
            <a:ext cx="1219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solidFill>
                  <a:schemeClr val="accent2"/>
                </a:solidFill>
              </a:rPr>
              <a:t>Read X</a:t>
            </a:r>
          </a:p>
        </p:txBody>
      </p:sp>
      <p:sp>
        <p:nvSpPr>
          <p:cNvPr id="30" name="TextBox 29"/>
          <p:cNvSpPr txBox="1">
            <a:spLocks noChangeArrowheads="1"/>
          </p:cNvSpPr>
          <p:nvPr/>
        </p:nvSpPr>
        <p:spPr bwMode="auto">
          <a:xfrm>
            <a:off x="2667000" y="3733800"/>
            <a:ext cx="1600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solidFill>
                  <a:schemeClr val="accent2"/>
                </a:solidFill>
              </a:rPr>
              <a:t>Write 1 to X</a:t>
            </a:r>
          </a:p>
        </p:txBody>
      </p:sp>
      <p:sp>
        <p:nvSpPr>
          <p:cNvPr id="31" name="TextBox 30"/>
          <p:cNvSpPr txBox="1">
            <a:spLocks noChangeArrowheads="1"/>
          </p:cNvSpPr>
          <p:nvPr/>
        </p:nvSpPr>
        <p:spPr bwMode="auto">
          <a:xfrm>
            <a:off x="4038600" y="5181600"/>
            <a:ext cx="914400" cy="4000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solidFill>
                  <a:schemeClr val="accent2"/>
                </a:solidFill>
              </a:rPr>
              <a:t>X = 1</a:t>
            </a:r>
          </a:p>
        </p:txBody>
      </p:sp>
      <p:sp>
        <p:nvSpPr>
          <p:cNvPr id="32" name="TextBox 31"/>
          <p:cNvSpPr txBox="1">
            <a:spLocks noChangeArrowheads="1"/>
          </p:cNvSpPr>
          <p:nvPr/>
        </p:nvSpPr>
        <p:spPr bwMode="auto">
          <a:xfrm>
            <a:off x="3505200" y="4476750"/>
            <a:ext cx="838200" cy="4000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solidFill>
                  <a:schemeClr val="accent2"/>
                </a:solidFill>
              </a:rPr>
              <a:t>X = 1</a:t>
            </a:r>
          </a:p>
        </p:txBody>
      </p:sp>
      <p:sp>
        <p:nvSpPr>
          <p:cNvPr id="33" name="Oval 32"/>
          <p:cNvSpPr>
            <a:spLocks noChangeArrowheads="1"/>
          </p:cNvSpPr>
          <p:nvPr/>
        </p:nvSpPr>
        <p:spPr bwMode="auto">
          <a:xfrm>
            <a:off x="5562600" y="4343400"/>
            <a:ext cx="838200" cy="509588"/>
          </a:xfrm>
          <a:prstGeom prst="ellipse">
            <a:avLst/>
          </a:prstGeom>
          <a:noFill/>
          <a:ln w="28575" algn="ctr">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800">
              <a:solidFill>
                <a:schemeClr val="accent1"/>
              </a:solidFill>
              <a:latin typeface="Arial" panose="020B0604020202020204" pitchFamily="34" charset="0"/>
            </a:endParaRPr>
          </a:p>
        </p:txBody>
      </p:sp>
      <p:sp>
        <p:nvSpPr>
          <p:cNvPr id="5020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Tree>
    <p:extLst>
      <p:ext uri="{BB962C8B-B14F-4D97-AF65-F5344CB8AC3E}">
        <p14:creationId xmlns:p14="http://schemas.microsoft.com/office/powerpoint/2010/main" val="10361207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500"/>
                                  </p:stCondLst>
                                  <p:childTnLst>
                                    <p:set>
                                      <p:cBhvr>
                                        <p:cTn id="9" dur="1" fill="hold">
                                          <p:stCondLst>
                                            <p:cond delay="0"/>
                                          </p:stCondLst>
                                        </p:cTn>
                                        <p:tgtEl>
                                          <p:spTgt spid="26"/>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9"/>
                                        </p:tgtEl>
                                        <p:attrNameLst>
                                          <p:attrName>style.visibility</p:attrName>
                                        </p:attrNameLst>
                                      </p:cBhvr>
                                      <p:to>
                                        <p:strVal val="visible"/>
                                      </p:to>
                                    </p:set>
                                  </p:childTnLst>
                                </p:cTn>
                              </p:par>
                            </p:childTnLst>
                          </p:cTn>
                        </p:par>
                        <p:par>
                          <p:cTn id="14" fill="hold" nodeType="afterGroup">
                            <p:stCondLst>
                              <p:cond delay="0"/>
                            </p:stCondLst>
                            <p:childTnLst>
                              <p:par>
                                <p:cTn id="15" presetID="1" presetClass="entr" presetSubtype="0" fill="hold" grpId="0" nodeType="afterEffect">
                                  <p:stCondLst>
                                    <p:cond delay="500"/>
                                  </p:stCondLst>
                                  <p:childTnLst>
                                    <p:set>
                                      <p:cBhvr>
                                        <p:cTn id="16" dur="1" fill="hold">
                                          <p:stCondLst>
                                            <p:cond delay="0"/>
                                          </p:stCondLst>
                                        </p:cTn>
                                        <p:tgtEl>
                                          <p:spTgt spid="27"/>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0"/>
                                        </p:tgtEl>
                                        <p:attrNameLst>
                                          <p:attrName>style.visibility</p:attrName>
                                        </p:attrNameLst>
                                      </p:cBhvr>
                                      <p:to>
                                        <p:strVal val="visible"/>
                                      </p:to>
                                    </p:set>
                                  </p:childTnLst>
                                </p:cTn>
                              </p:par>
                            </p:childTnLst>
                          </p:cTn>
                        </p:par>
                        <p:par>
                          <p:cTn id="21" fill="hold" nodeType="afterGroup">
                            <p:stCondLst>
                              <p:cond delay="0"/>
                            </p:stCondLst>
                            <p:childTnLst>
                              <p:par>
                                <p:cTn id="22" presetID="1" presetClass="entr" presetSubtype="0" fill="hold" grpId="0" nodeType="afterEffect">
                                  <p:stCondLst>
                                    <p:cond delay="500"/>
                                  </p:stCondLst>
                                  <p:childTnLst>
                                    <p:set>
                                      <p:cBhvr>
                                        <p:cTn id="23" dur="1" fill="hold">
                                          <p:stCondLst>
                                            <p:cond delay="0"/>
                                          </p:stCondLst>
                                        </p:cTn>
                                        <p:tgtEl>
                                          <p:spTgt spid="32"/>
                                        </p:tgtEl>
                                        <p:attrNameLst>
                                          <p:attrName>style.visibility</p:attrName>
                                        </p:attrNameLst>
                                      </p:cBhvr>
                                      <p:to>
                                        <p:strVal val="visible"/>
                                      </p:to>
                                    </p:set>
                                  </p:childTnLst>
                                </p:cTn>
                              </p:par>
                            </p:childTnLst>
                          </p:cTn>
                        </p:par>
                        <p:par>
                          <p:cTn id="24" fill="hold" nodeType="afterGroup">
                            <p:stCondLst>
                              <p:cond delay="500"/>
                            </p:stCondLst>
                            <p:childTnLst>
                              <p:par>
                                <p:cTn id="25" presetID="1" presetClass="entr" presetSubtype="0" fill="hold" grpId="0" nodeType="afterEffect">
                                  <p:stCondLst>
                                    <p:cond delay="1000"/>
                                  </p:stCondLst>
                                  <p:childTnLst>
                                    <p:set>
                                      <p:cBhvr>
                                        <p:cTn id="26" dur="1" fill="hold">
                                          <p:stCondLst>
                                            <p:cond delay="0"/>
                                          </p:stCondLst>
                                        </p:cTn>
                                        <p:tgtEl>
                                          <p:spTgt spid="31"/>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8" grpId="0"/>
      <p:bldP spid="29" grpId="0"/>
      <p:bldP spid="30" grpId="0"/>
      <p:bldP spid="31" grpId="0" animBg="1"/>
      <p:bldP spid="32" grpId="0" animBg="1"/>
      <p:bldP spid="33"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p:cNvSpPr>
            <a:spLocks noGrp="1"/>
          </p:cNvSpPr>
          <p:nvPr>
            <p:ph type="title"/>
          </p:nvPr>
        </p:nvSpPr>
        <p:spPr/>
        <p:txBody>
          <a:bodyPr/>
          <a:lstStyle/>
          <a:p>
            <a:r>
              <a:rPr lang="en-US" altLang="en-US" dirty="0"/>
              <a:t>Read miss on clean line</a:t>
            </a:r>
          </a:p>
        </p:txBody>
      </p:sp>
      <p:sp>
        <p:nvSpPr>
          <p:cNvPr id="100355" name="Footer Placeholder 3"/>
          <p:cNvSpPr>
            <a:spLocks noGrp="1"/>
          </p:cNvSpPr>
          <p:nvPr>
            <p:ph type="ftr" sz="quarter" idx="11"/>
          </p:nvPr>
        </p:nvSpPr>
        <p:spPr>
          <a:xfrm>
            <a:off x="3308350" y="6248400"/>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
        <p:nvSpPr>
          <p:cNvPr id="100356" name="Rectangle 9"/>
          <p:cNvSpPr>
            <a:spLocks noChangeArrowheads="1"/>
          </p:cNvSpPr>
          <p:nvPr/>
        </p:nvSpPr>
        <p:spPr bwMode="auto">
          <a:xfrm>
            <a:off x="15478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0</a:t>
            </a:r>
            <a:endParaRPr lang="en-US" altLang="en-US">
              <a:solidFill>
                <a:srgbClr val="000000"/>
              </a:solidFill>
            </a:endParaRPr>
          </a:p>
        </p:txBody>
      </p:sp>
      <p:sp>
        <p:nvSpPr>
          <p:cNvPr id="100357" name="Rectangle 10"/>
          <p:cNvSpPr>
            <a:spLocks noChangeArrowheads="1"/>
          </p:cNvSpPr>
          <p:nvPr/>
        </p:nvSpPr>
        <p:spPr bwMode="auto">
          <a:xfrm>
            <a:off x="47355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sp>
        <p:nvSpPr>
          <p:cNvPr id="100358" name="Rectangle 11"/>
          <p:cNvSpPr>
            <a:spLocks noChangeArrowheads="1"/>
          </p:cNvSpPr>
          <p:nvPr/>
        </p:nvSpPr>
        <p:spPr bwMode="auto">
          <a:xfrm>
            <a:off x="47355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2</a:t>
            </a:r>
            <a:endParaRPr lang="en-US" altLang="en-US">
              <a:solidFill>
                <a:srgbClr val="000000"/>
              </a:solidFill>
            </a:endParaRPr>
          </a:p>
        </p:txBody>
      </p:sp>
      <p:sp>
        <p:nvSpPr>
          <p:cNvPr id="100359" name="Rectangle 12"/>
          <p:cNvSpPr>
            <a:spLocks noChangeArrowheads="1"/>
          </p:cNvSpPr>
          <p:nvPr/>
        </p:nvSpPr>
        <p:spPr bwMode="auto">
          <a:xfrm>
            <a:off x="6286500"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3</a:t>
            </a:r>
            <a:endParaRPr lang="en-US" altLang="en-US">
              <a:solidFill>
                <a:srgbClr val="000000"/>
              </a:solidFill>
            </a:endParaRPr>
          </a:p>
        </p:txBody>
      </p:sp>
      <p:sp>
        <p:nvSpPr>
          <p:cNvPr id="100360" name="Rectangle 13"/>
          <p:cNvSpPr>
            <a:spLocks noChangeArrowheads="1"/>
          </p:cNvSpPr>
          <p:nvPr/>
        </p:nvSpPr>
        <p:spPr bwMode="auto">
          <a:xfrm>
            <a:off x="1341438" y="3951288"/>
            <a:ext cx="1173162"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0</a:t>
            </a:r>
            <a:r>
              <a:rPr lang="en-US" altLang="en-US" sz="2400">
                <a:solidFill>
                  <a:srgbClr val="000000"/>
                </a:solidFill>
              </a:rPr>
              <a:t>+HN</a:t>
            </a:r>
            <a:r>
              <a:rPr lang="en-US" altLang="en-US" sz="2400" baseline="-25000">
                <a:solidFill>
                  <a:srgbClr val="000000"/>
                </a:solidFill>
              </a:rPr>
              <a:t>0</a:t>
            </a:r>
          </a:p>
        </p:txBody>
      </p:sp>
      <p:sp>
        <p:nvSpPr>
          <p:cNvPr id="100361" name="Rectangle 13"/>
          <p:cNvSpPr>
            <a:spLocks noChangeArrowheads="1"/>
          </p:cNvSpPr>
          <p:nvPr/>
        </p:nvSpPr>
        <p:spPr bwMode="auto">
          <a:xfrm>
            <a:off x="2971800" y="3951288"/>
            <a:ext cx="1143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1</a:t>
            </a:r>
            <a:r>
              <a:rPr lang="en-US" altLang="en-US" sz="2400">
                <a:solidFill>
                  <a:srgbClr val="000000"/>
                </a:solidFill>
              </a:rPr>
              <a:t>+HN</a:t>
            </a:r>
            <a:r>
              <a:rPr lang="en-US" altLang="en-US" sz="2400" baseline="-25000">
                <a:solidFill>
                  <a:srgbClr val="000000"/>
                </a:solidFill>
              </a:rPr>
              <a:t>1</a:t>
            </a:r>
          </a:p>
        </p:txBody>
      </p:sp>
      <p:sp>
        <p:nvSpPr>
          <p:cNvPr id="100362" name="Rectangle 13"/>
          <p:cNvSpPr>
            <a:spLocks noChangeArrowheads="1"/>
          </p:cNvSpPr>
          <p:nvPr/>
        </p:nvSpPr>
        <p:spPr bwMode="auto">
          <a:xfrm>
            <a:off x="4495800" y="3951288"/>
            <a:ext cx="1243013"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2</a:t>
            </a:r>
            <a:r>
              <a:rPr lang="en-US" altLang="en-US" sz="2400">
                <a:solidFill>
                  <a:srgbClr val="000000"/>
                </a:solidFill>
              </a:rPr>
              <a:t>+HN</a:t>
            </a:r>
            <a:r>
              <a:rPr lang="en-US" altLang="en-US" sz="2400" baseline="-25000">
                <a:solidFill>
                  <a:srgbClr val="000000"/>
                </a:solidFill>
              </a:rPr>
              <a:t>2</a:t>
            </a:r>
          </a:p>
        </p:txBody>
      </p:sp>
      <p:sp>
        <p:nvSpPr>
          <p:cNvPr id="100363" name="Rectangle 13"/>
          <p:cNvSpPr>
            <a:spLocks noChangeArrowheads="1"/>
          </p:cNvSpPr>
          <p:nvPr/>
        </p:nvSpPr>
        <p:spPr bwMode="auto">
          <a:xfrm>
            <a:off x="6096000" y="3951288"/>
            <a:ext cx="1143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3</a:t>
            </a:r>
            <a:r>
              <a:rPr lang="en-US" altLang="en-US" sz="2400">
                <a:solidFill>
                  <a:srgbClr val="000000"/>
                </a:solidFill>
              </a:rPr>
              <a:t>+HN</a:t>
            </a:r>
            <a:r>
              <a:rPr lang="en-US" altLang="en-US" sz="2400" baseline="-25000">
                <a:solidFill>
                  <a:srgbClr val="000000"/>
                </a:solidFill>
              </a:rPr>
              <a:t>3</a:t>
            </a:r>
          </a:p>
        </p:txBody>
      </p:sp>
      <p:sp>
        <p:nvSpPr>
          <p:cNvPr id="100364" name="Rectangle 14"/>
          <p:cNvSpPr>
            <a:spLocks noChangeArrowheads="1"/>
          </p:cNvSpPr>
          <p:nvPr/>
        </p:nvSpPr>
        <p:spPr bwMode="auto">
          <a:xfrm>
            <a:off x="7561263" y="3951288"/>
            <a:ext cx="762000" cy="685800"/>
          </a:xfrm>
          <a:prstGeom prst="rect">
            <a:avLst/>
          </a:prstGeom>
          <a:solidFill>
            <a:srgbClr val="D5D5D5"/>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MC</a:t>
            </a:r>
            <a:r>
              <a:rPr lang="en-US" altLang="en-US" baseline="-25000">
                <a:solidFill>
                  <a:srgbClr val="000000"/>
                </a:solidFill>
              </a:rPr>
              <a:t>0</a:t>
            </a:r>
            <a:endParaRPr lang="en-US" altLang="en-US">
              <a:solidFill>
                <a:srgbClr val="000000"/>
              </a:solidFill>
            </a:endParaRPr>
          </a:p>
        </p:txBody>
      </p:sp>
      <p:cxnSp>
        <p:nvCxnSpPr>
          <p:cNvPr id="32" name="Straight Arrow Connector 31"/>
          <p:cNvCxnSpPr/>
          <p:nvPr/>
        </p:nvCxnSpPr>
        <p:spPr>
          <a:xfrm>
            <a:off x="5116513"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p:nvPr/>
        </p:nvCxnSpPr>
        <p:spPr>
          <a:xfrm>
            <a:off x="5116513"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p:cNvCxnSpPr/>
          <p:nvPr/>
        </p:nvCxnSpPr>
        <p:spPr>
          <a:xfrm>
            <a:off x="66675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sp>
        <p:nvSpPr>
          <p:cNvPr id="100368" name="Content Placeholder 3"/>
          <p:cNvSpPr>
            <a:spLocks noGrp="1"/>
          </p:cNvSpPr>
          <p:nvPr>
            <p:ph idx="1"/>
          </p:nvPr>
        </p:nvSpPr>
        <p:spPr>
          <a:xfrm>
            <a:off x="685800" y="1676400"/>
            <a:ext cx="7772400" cy="952500"/>
          </a:xfrm>
        </p:spPr>
        <p:txBody>
          <a:bodyPr/>
          <a:lstStyle/>
          <a:p>
            <a:r>
              <a:rPr lang="en-US" altLang="en-US"/>
              <a:t>Read miss from P1 to a line owned by HN2, held by P0 and P4.</a:t>
            </a:r>
          </a:p>
        </p:txBody>
      </p:sp>
      <p:sp>
        <p:nvSpPr>
          <p:cNvPr id="100369" name="Rectangle 9"/>
          <p:cNvSpPr>
            <a:spLocks noChangeArrowheads="1"/>
          </p:cNvSpPr>
          <p:nvPr/>
        </p:nvSpPr>
        <p:spPr bwMode="auto">
          <a:xfrm>
            <a:off x="3162300"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cxnSp>
        <p:nvCxnSpPr>
          <p:cNvPr id="41" name="Straight Arrow Connector 40"/>
          <p:cNvCxnSpPr/>
          <p:nvPr/>
        </p:nvCxnSpPr>
        <p:spPr>
          <a:xfrm>
            <a:off x="35814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42" name="Straight Arrow Connector 41"/>
          <p:cNvCxnSpPr/>
          <p:nvPr/>
        </p:nvCxnSpPr>
        <p:spPr>
          <a:xfrm>
            <a:off x="19050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 name="Straight Connector 2"/>
          <p:cNvCxnSpPr/>
          <p:nvPr/>
        </p:nvCxnSpPr>
        <p:spPr>
          <a:xfrm>
            <a:off x="1066800" y="4114800"/>
            <a:ext cx="76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066800" y="4495800"/>
            <a:ext cx="76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10800000" flipV="1">
            <a:off x="4038600" y="4495799"/>
            <a:ext cx="533400" cy="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5" name="Content Placeholder 3"/>
          <p:cNvSpPr txBox="1">
            <a:spLocks/>
          </p:cNvSpPr>
          <p:nvPr/>
        </p:nvSpPr>
        <p:spPr bwMode="auto">
          <a:xfrm>
            <a:off x="838200" y="4991100"/>
            <a:ext cx="77724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defRPr/>
            </a:pPr>
            <a:r>
              <a:rPr lang="en-US" kern="0" dirty="0"/>
              <a:t>Message: read data response</a:t>
            </a:r>
          </a:p>
        </p:txBody>
      </p:sp>
    </p:spTree>
    <p:extLst>
      <p:ext uri="{BB962C8B-B14F-4D97-AF65-F5344CB8AC3E}">
        <p14:creationId xmlns:p14="http://schemas.microsoft.com/office/powerpoint/2010/main" val="17820363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p:nvPr>
        </p:nvSpPr>
        <p:spPr/>
        <p:txBody>
          <a:bodyPr/>
          <a:lstStyle/>
          <a:p>
            <a:r>
              <a:rPr lang="en-US" altLang="en-US" dirty="0"/>
              <a:t>Read miss on clean line</a:t>
            </a:r>
          </a:p>
        </p:txBody>
      </p:sp>
      <p:sp>
        <p:nvSpPr>
          <p:cNvPr id="102403" name="Footer Placeholder 3"/>
          <p:cNvSpPr>
            <a:spLocks noGrp="1"/>
          </p:cNvSpPr>
          <p:nvPr>
            <p:ph type="ftr" sz="quarter" idx="11"/>
          </p:nvPr>
        </p:nvSpPr>
        <p:spPr>
          <a:xfrm>
            <a:off x="3308350" y="6248400"/>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
        <p:nvSpPr>
          <p:cNvPr id="102404" name="Rectangle 9"/>
          <p:cNvSpPr>
            <a:spLocks noChangeArrowheads="1"/>
          </p:cNvSpPr>
          <p:nvPr/>
        </p:nvSpPr>
        <p:spPr bwMode="auto">
          <a:xfrm>
            <a:off x="15478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0</a:t>
            </a:r>
            <a:endParaRPr lang="en-US" altLang="en-US">
              <a:solidFill>
                <a:srgbClr val="000000"/>
              </a:solidFill>
            </a:endParaRPr>
          </a:p>
        </p:txBody>
      </p:sp>
      <p:sp>
        <p:nvSpPr>
          <p:cNvPr id="102405" name="Rectangle 10"/>
          <p:cNvSpPr>
            <a:spLocks noChangeArrowheads="1"/>
          </p:cNvSpPr>
          <p:nvPr/>
        </p:nvSpPr>
        <p:spPr bwMode="auto">
          <a:xfrm>
            <a:off x="47355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sp>
        <p:nvSpPr>
          <p:cNvPr id="102406" name="Rectangle 11"/>
          <p:cNvSpPr>
            <a:spLocks noChangeArrowheads="1"/>
          </p:cNvSpPr>
          <p:nvPr/>
        </p:nvSpPr>
        <p:spPr bwMode="auto">
          <a:xfrm>
            <a:off x="47355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2</a:t>
            </a:r>
            <a:endParaRPr lang="en-US" altLang="en-US">
              <a:solidFill>
                <a:srgbClr val="000000"/>
              </a:solidFill>
            </a:endParaRPr>
          </a:p>
        </p:txBody>
      </p:sp>
      <p:sp>
        <p:nvSpPr>
          <p:cNvPr id="102407" name="Rectangle 12"/>
          <p:cNvSpPr>
            <a:spLocks noChangeArrowheads="1"/>
          </p:cNvSpPr>
          <p:nvPr/>
        </p:nvSpPr>
        <p:spPr bwMode="auto">
          <a:xfrm>
            <a:off x="6286500"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3</a:t>
            </a:r>
            <a:endParaRPr lang="en-US" altLang="en-US">
              <a:solidFill>
                <a:srgbClr val="000000"/>
              </a:solidFill>
            </a:endParaRPr>
          </a:p>
        </p:txBody>
      </p:sp>
      <p:sp>
        <p:nvSpPr>
          <p:cNvPr id="102408" name="Rectangle 13"/>
          <p:cNvSpPr>
            <a:spLocks noChangeArrowheads="1"/>
          </p:cNvSpPr>
          <p:nvPr/>
        </p:nvSpPr>
        <p:spPr bwMode="auto">
          <a:xfrm>
            <a:off x="1341438" y="3951288"/>
            <a:ext cx="1173162"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0</a:t>
            </a:r>
            <a:r>
              <a:rPr lang="en-US" altLang="en-US" sz="2400">
                <a:solidFill>
                  <a:srgbClr val="000000"/>
                </a:solidFill>
              </a:rPr>
              <a:t>+HN</a:t>
            </a:r>
            <a:r>
              <a:rPr lang="en-US" altLang="en-US" sz="2400" baseline="-25000">
                <a:solidFill>
                  <a:srgbClr val="000000"/>
                </a:solidFill>
              </a:rPr>
              <a:t>0</a:t>
            </a:r>
          </a:p>
        </p:txBody>
      </p:sp>
      <p:sp>
        <p:nvSpPr>
          <p:cNvPr id="102409" name="Rectangle 13"/>
          <p:cNvSpPr>
            <a:spLocks noChangeArrowheads="1"/>
          </p:cNvSpPr>
          <p:nvPr/>
        </p:nvSpPr>
        <p:spPr bwMode="auto">
          <a:xfrm>
            <a:off x="2971800" y="3951288"/>
            <a:ext cx="1143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1</a:t>
            </a:r>
            <a:r>
              <a:rPr lang="en-US" altLang="en-US" sz="2400">
                <a:solidFill>
                  <a:srgbClr val="000000"/>
                </a:solidFill>
              </a:rPr>
              <a:t>+HN</a:t>
            </a:r>
            <a:r>
              <a:rPr lang="en-US" altLang="en-US" sz="2400" baseline="-25000">
                <a:solidFill>
                  <a:srgbClr val="000000"/>
                </a:solidFill>
              </a:rPr>
              <a:t>1</a:t>
            </a:r>
          </a:p>
        </p:txBody>
      </p:sp>
      <p:sp>
        <p:nvSpPr>
          <p:cNvPr id="102410" name="Rectangle 13"/>
          <p:cNvSpPr>
            <a:spLocks noChangeArrowheads="1"/>
          </p:cNvSpPr>
          <p:nvPr/>
        </p:nvSpPr>
        <p:spPr bwMode="auto">
          <a:xfrm>
            <a:off x="4495800" y="3951288"/>
            <a:ext cx="1243013"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2</a:t>
            </a:r>
            <a:r>
              <a:rPr lang="en-US" altLang="en-US" sz="2400">
                <a:solidFill>
                  <a:srgbClr val="000000"/>
                </a:solidFill>
              </a:rPr>
              <a:t>+HN</a:t>
            </a:r>
            <a:r>
              <a:rPr lang="en-US" altLang="en-US" sz="2400" baseline="-25000">
                <a:solidFill>
                  <a:srgbClr val="000000"/>
                </a:solidFill>
              </a:rPr>
              <a:t>2</a:t>
            </a:r>
          </a:p>
        </p:txBody>
      </p:sp>
      <p:sp>
        <p:nvSpPr>
          <p:cNvPr id="102411" name="Rectangle 13"/>
          <p:cNvSpPr>
            <a:spLocks noChangeArrowheads="1"/>
          </p:cNvSpPr>
          <p:nvPr/>
        </p:nvSpPr>
        <p:spPr bwMode="auto">
          <a:xfrm>
            <a:off x="6096000" y="3951288"/>
            <a:ext cx="1143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3</a:t>
            </a:r>
            <a:r>
              <a:rPr lang="en-US" altLang="en-US" sz="2400">
                <a:solidFill>
                  <a:srgbClr val="000000"/>
                </a:solidFill>
              </a:rPr>
              <a:t>+HN</a:t>
            </a:r>
            <a:r>
              <a:rPr lang="en-US" altLang="en-US" sz="2400" baseline="-25000">
                <a:solidFill>
                  <a:srgbClr val="000000"/>
                </a:solidFill>
              </a:rPr>
              <a:t>3</a:t>
            </a:r>
          </a:p>
        </p:txBody>
      </p:sp>
      <p:sp>
        <p:nvSpPr>
          <p:cNvPr id="102412" name="Rectangle 14"/>
          <p:cNvSpPr>
            <a:spLocks noChangeArrowheads="1"/>
          </p:cNvSpPr>
          <p:nvPr/>
        </p:nvSpPr>
        <p:spPr bwMode="auto">
          <a:xfrm>
            <a:off x="7561263" y="3951288"/>
            <a:ext cx="762000" cy="685800"/>
          </a:xfrm>
          <a:prstGeom prst="rect">
            <a:avLst/>
          </a:prstGeom>
          <a:solidFill>
            <a:srgbClr val="D5D5D5"/>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MC</a:t>
            </a:r>
            <a:r>
              <a:rPr lang="en-US" altLang="en-US" baseline="-25000">
                <a:solidFill>
                  <a:srgbClr val="000000"/>
                </a:solidFill>
              </a:rPr>
              <a:t>0</a:t>
            </a:r>
            <a:endParaRPr lang="en-US" altLang="en-US">
              <a:solidFill>
                <a:srgbClr val="000000"/>
              </a:solidFill>
            </a:endParaRPr>
          </a:p>
        </p:txBody>
      </p:sp>
      <p:cxnSp>
        <p:nvCxnSpPr>
          <p:cNvPr id="32" name="Straight Arrow Connector 31"/>
          <p:cNvCxnSpPr/>
          <p:nvPr/>
        </p:nvCxnSpPr>
        <p:spPr>
          <a:xfrm>
            <a:off x="5116513"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p:nvPr/>
        </p:nvCxnSpPr>
        <p:spPr>
          <a:xfrm>
            <a:off x="5116513"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p:cNvCxnSpPr/>
          <p:nvPr/>
        </p:nvCxnSpPr>
        <p:spPr>
          <a:xfrm>
            <a:off x="66675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sp>
        <p:nvSpPr>
          <p:cNvPr id="102416" name="Content Placeholder 3"/>
          <p:cNvSpPr>
            <a:spLocks noGrp="1"/>
          </p:cNvSpPr>
          <p:nvPr>
            <p:ph idx="1"/>
          </p:nvPr>
        </p:nvSpPr>
        <p:spPr>
          <a:xfrm>
            <a:off x="685800" y="1676400"/>
            <a:ext cx="7772400" cy="952500"/>
          </a:xfrm>
        </p:spPr>
        <p:txBody>
          <a:bodyPr/>
          <a:lstStyle/>
          <a:p>
            <a:r>
              <a:rPr lang="en-US" altLang="en-US"/>
              <a:t>Read miss from P1 to a line owned by HN2, held by P0 and P4.</a:t>
            </a:r>
          </a:p>
        </p:txBody>
      </p:sp>
      <p:sp>
        <p:nvSpPr>
          <p:cNvPr id="102417" name="Rectangle 9"/>
          <p:cNvSpPr>
            <a:spLocks noChangeArrowheads="1"/>
          </p:cNvSpPr>
          <p:nvPr/>
        </p:nvSpPr>
        <p:spPr bwMode="auto">
          <a:xfrm>
            <a:off x="3162300"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cxnSp>
        <p:nvCxnSpPr>
          <p:cNvPr id="41" name="Straight Arrow Connector 40"/>
          <p:cNvCxnSpPr/>
          <p:nvPr/>
        </p:nvCxnSpPr>
        <p:spPr>
          <a:xfrm>
            <a:off x="35814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42" name="Straight Arrow Connector 41"/>
          <p:cNvCxnSpPr/>
          <p:nvPr/>
        </p:nvCxnSpPr>
        <p:spPr>
          <a:xfrm>
            <a:off x="19050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 name="Straight Connector 2"/>
          <p:cNvCxnSpPr/>
          <p:nvPr/>
        </p:nvCxnSpPr>
        <p:spPr>
          <a:xfrm>
            <a:off x="1066800" y="4114800"/>
            <a:ext cx="76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066800" y="4495800"/>
            <a:ext cx="76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3581400" y="36576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25" name="Straight Arrow Connector 24"/>
          <p:cNvCxnSpPr/>
          <p:nvPr/>
        </p:nvCxnSpPr>
        <p:spPr>
          <a:xfrm flipV="1">
            <a:off x="3581400" y="3657600"/>
            <a:ext cx="0" cy="30480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6" name="Content Placeholder 3"/>
          <p:cNvSpPr txBox="1">
            <a:spLocks/>
          </p:cNvSpPr>
          <p:nvPr/>
        </p:nvSpPr>
        <p:spPr bwMode="auto">
          <a:xfrm>
            <a:off x="838200" y="4991100"/>
            <a:ext cx="77724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defRPr/>
            </a:pPr>
            <a:r>
              <a:rPr lang="en-US" kern="0" dirty="0"/>
              <a:t>Message: read data response</a:t>
            </a:r>
          </a:p>
        </p:txBody>
      </p:sp>
    </p:spTree>
    <p:extLst>
      <p:ext uri="{BB962C8B-B14F-4D97-AF65-F5344CB8AC3E}">
        <p14:creationId xmlns:p14="http://schemas.microsoft.com/office/powerpoint/2010/main" val="12465061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1"/>
          <p:cNvSpPr>
            <a:spLocks noGrp="1"/>
          </p:cNvSpPr>
          <p:nvPr>
            <p:ph type="title"/>
          </p:nvPr>
        </p:nvSpPr>
        <p:spPr/>
        <p:txBody>
          <a:bodyPr/>
          <a:lstStyle/>
          <a:p>
            <a:r>
              <a:rPr lang="en-US" altLang="en-US" dirty="0"/>
              <a:t>Example: read miss on line not in the L2</a:t>
            </a:r>
          </a:p>
        </p:txBody>
      </p:sp>
      <p:sp>
        <p:nvSpPr>
          <p:cNvPr id="104451" name="Content Placeholder 2"/>
          <p:cNvSpPr>
            <a:spLocks noGrp="1"/>
          </p:cNvSpPr>
          <p:nvPr>
            <p:ph idx="1"/>
          </p:nvPr>
        </p:nvSpPr>
        <p:spPr>
          <a:xfrm>
            <a:off x="685800" y="1676400"/>
            <a:ext cx="7772400" cy="2743200"/>
          </a:xfrm>
        </p:spPr>
        <p:txBody>
          <a:bodyPr/>
          <a:lstStyle/>
          <a:p>
            <a:r>
              <a:rPr lang="en-US" altLang="en-US" dirty="0"/>
              <a:t>Same example, but this time the line is not in any caches. Instead, we must fetch it from memory.</a:t>
            </a:r>
          </a:p>
        </p:txBody>
      </p:sp>
      <p:sp>
        <p:nvSpPr>
          <p:cNvPr id="10445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
        <p:nvSpPr>
          <p:cNvPr id="104453" name="TextBox 4"/>
          <p:cNvSpPr txBox="1">
            <a:spLocks noChangeArrowheads="1"/>
          </p:cNvSpPr>
          <p:nvPr/>
        </p:nvSpPr>
        <p:spPr bwMode="auto">
          <a:xfrm>
            <a:off x="3352800" y="4800600"/>
            <a:ext cx="4648200" cy="461963"/>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M=0     0    0   0    0     0     0   0     0</a:t>
            </a:r>
          </a:p>
        </p:txBody>
      </p:sp>
      <p:cxnSp>
        <p:nvCxnSpPr>
          <p:cNvPr id="6" name="Straight Connector 5"/>
          <p:cNvCxnSpPr/>
          <p:nvPr/>
        </p:nvCxnSpPr>
        <p:spPr>
          <a:xfrm>
            <a:off x="4191000" y="4800600"/>
            <a:ext cx="0" cy="461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648200" y="4800600"/>
            <a:ext cx="0" cy="461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105400" y="4800600"/>
            <a:ext cx="0" cy="461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562600" y="4800600"/>
            <a:ext cx="0" cy="461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019800" y="4800600"/>
            <a:ext cx="0" cy="461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553200" y="4800600"/>
            <a:ext cx="0" cy="461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010400" y="4800600"/>
            <a:ext cx="0" cy="461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467600" y="4800600"/>
            <a:ext cx="0" cy="461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4462" name="TextBox 13"/>
          <p:cNvSpPr txBox="1">
            <a:spLocks noChangeArrowheads="1"/>
          </p:cNvSpPr>
          <p:nvPr/>
        </p:nvSpPr>
        <p:spPr bwMode="auto">
          <a:xfrm>
            <a:off x="381000" y="4800600"/>
            <a:ext cx="2971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Initial directory state</a:t>
            </a:r>
          </a:p>
        </p:txBody>
      </p:sp>
      <p:sp>
        <p:nvSpPr>
          <p:cNvPr id="104463" name="TextBox 15"/>
          <p:cNvSpPr txBox="1">
            <a:spLocks noChangeArrowheads="1"/>
          </p:cNvSpPr>
          <p:nvPr/>
        </p:nvSpPr>
        <p:spPr bwMode="auto">
          <a:xfrm>
            <a:off x="381000" y="5405438"/>
            <a:ext cx="2971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Final directory state</a:t>
            </a:r>
          </a:p>
        </p:txBody>
      </p:sp>
      <p:sp>
        <p:nvSpPr>
          <p:cNvPr id="104464" name="TextBox 16"/>
          <p:cNvSpPr txBox="1">
            <a:spLocks noChangeArrowheads="1"/>
          </p:cNvSpPr>
          <p:nvPr/>
        </p:nvSpPr>
        <p:spPr bwMode="auto">
          <a:xfrm>
            <a:off x="3352800" y="5481638"/>
            <a:ext cx="4648200" cy="461962"/>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M=0     0    1   0    0     0     0   0     0</a:t>
            </a:r>
          </a:p>
        </p:txBody>
      </p:sp>
      <p:cxnSp>
        <p:nvCxnSpPr>
          <p:cNvPr id="18" name="Straight Connector 17"/>
          <p:cNvCxnSpPr/>
          <p:nvPr/>
        </p:nvCxnSpPr>
        <p:spPr>
          <a:xfrm>
            <a:off x="4191000" y="54816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648200" y="54816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5105400" y="54816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562600" y="54816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019800" y="54816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6553200" y="54816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010400" y="54816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7467600" y="54816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05088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p:cNvSpPr>
            <a:spLocks noGrp="1"/>
          </p:cNvSpPr>
          <p:nvPr>
            <p:ph type="title"/>
          </p:nvPr>
        </p:nvSpPr>
        <p:spPr/>
        <p:txBody>
          <a:bodyPr/>
          <a:lstStyle/>
          <a:p>
            <a:r>
              <a:rPr lang="en-US" altLang="en-US" dirty="0"/>
              <a:t>Read miss on line not in L2</a:t>
            </a:r>
          </a:p>
        </p:txBody>
      </p:sp>
      <p:sp>
        <p:nvSpPr>
          <p:cNvPr id="105475" name="Footer Placeholder 3"/>
          <p:cNvSpPr>
            <a:spLocks noGrp="1"/>
          </p:cNvSpPr>
          <p:nvPr>
            <p:ph type="ftr" sz="quarter" idx="11"/>
          </p:nvPr>
        </p:nvSpPr>
        <p:spPr>
          <a:xfrm>
            <a:off x="3308350" y="6248400"/>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
        <p:nvSpPr>
          <p:cNvPr id="105476" name="Rectangle 9"/>
          <p:cNvSpPr>
            <a:spLocks noChangeArrowheads="1"/>
          </p:cNvSpPr>
          <p:nvPr/>
        </p:nvSpPr>
        <p:spPr bwMode="auto">
          <a:xfrm>
            <a:off x="15478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0</a:t>
            </a:r>
            <a:endParaRPr lang="en-US" altLang="en-US">
              <a:solidFill>
                <a:srgbClr val="000000"/>
              </a:solidFill>
            </a:endParaRPr>
          </a:p>
        </p:txBody>
      </p:sp>
      <p:sp>
        <p:nvSpPr>
          <p:cNvPr id="105477" name="Rectangle 10"/>
          <p:cNvSpPr>
            <a:spLocks noChangeArrowheads="1"/>
          </p:cNvSpPr>
          <p:nvPr/>
        </p:nvSpPr>
        <p:spPr bwMode="auto">
          <a:xfrm>
            <a:off x="47355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sp>
        <p:nvSpPr>
          <p:cNvPr id="105478" name="Rectangle 11"/>
          <p:cNvSpPr>
            <a:spLocks noChangeArrowheads="1"/>
          </p:cNvSpPr>
          <p:nvPr/>
        </p:nvSpPr>
        <p:spPr bwMode="auto">
          <a:xfrm>
            <a:off x="47355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2</a:t>
            </a:r>
            <a:endParaRPr lang="en-US" altLang="en-US">
              <a:solidFill>
                <a:srgbClr val="000000"/>
              </a:solidFill>
            </a:endParaRPr>
          </a:p>
        </p:txBody>
      </p:sp>
      <p:sp>
        <p:nvSpPr>
          <p:cNvPr id="105479" name="Rectangle 12"/>
          <p:cNvSpPr>
            <a:spLocks noChangeArrowheads="1"/>
          </p:cNvSpPr>
          <p:nvPr/>
        </p:nvSpPr>
        <p:spPr bwMode="auto">
          <a:xfrm>
            <a:off x="6286500"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3</a:t>
            </a:r>
            <a:endParaRPr lang="en-US" altLang="en-US">
              <a:solidFill>
                <a:srgbClr val="000000"/>
              </a:solidFill>
            </a:endParaRPr>
          </a:p>
        </p:txBody>
      </p:sp>
      <p:sp>
        <p:nvSpPr>
          <p:cNvPr id="105480" name="Rectangle 13"/>
          <p:cNvSpPr>
            <a:spLocks noChangeArrowheads="1"/>
          </p:cNvSpPr>
          <p:nvPr/>
        </p:nvSpPr>
        <p:spPr bwMode="auto">
          <a:xfrm>
            <a:off x="1341438" y="3951288"/>
            <a:ext cx="1173162"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0</a:t>
            </a:r>
            <a:r>
              <a:rPr lang="en-US" altLang="en-US" sz="2400">
                <a:solidFill>
                  <a:srgbClr val="000000"/>
                </a:solidFill>
              </a:rPr>
              <a:t>+HN</a:t>
            </a:r>
            <a:r>
              <a:rPr lang="en-US" altLang="en-US" sz="2400" baseline="-25000">
                <a:solidFill>
                  <a:srgbClr val="000000"/>
                </a:solidFill>
              </a:rPr>
              <a:t>0</a:t>
            </a:r>
          </a:p>
        </p:txBody>
      </p:sp>
      <p:sp>
        <p:nvSpPr>
          <p:cNvPr id="105481" name="Rectangle 13"/>
          <p:cNvSpPr>
            <a:spLocks noChangeArrowheads="1"/>
          </p:cNvSpPr>
          <p:nvPr/>
        </p:nvSpPr>
        <p:spPr bwMode="auto">
          <a:xfrm>
            <a:off x="2971800" y="3951288"/>
            <a:ext cx="1143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1</a:t>
            </a:r>
            <a:r>
              <a:rPr lang="en-US" altLang="en-US" sz="2400">
                <a:solidFill>
                  <a:srgbClr val="000000"/>
                </a:solidFill>
              </a:rPr>
              <a:t>+HN</a:t>
            </a:r>
            <a:r>
              <a:rPr lang="en-US" altLang="en-US" sz="2400" baseline="-25000">
                <a:solidFill>
                  <a:srgbClr val="000000"/>
                </a:solidFill>
              </a:rPr>
              <a:t>1</a:t>
            </a:r>
          </a:p>
        </p:txBody>
      </p:sp>
      <p:sp>
        <p:nvSpPr>
          <p:cNvPr id="105482" name="Rectangle 13"/>
          <p:cNvSpPr>
            <a:spLocks noChangeArrowheads="1"/>
          </p:cNvSpPr>
          <p:nvPr/>
        </p:nvSpPr>
        <p:spPr bwMode="auto">
          <a:xfrm>
            <a:off x="4495800" y="3951288"/>
            <a:ext cx="1243013"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2</a:t>
            </a:r>
            <a:r>
              <a:rPr lang="en-US" altLang="en-US" sz="2400">
                <a:solidFill>
                  <a:srgbClr val="000000"/>
                </a:solidFill>
              </a:rPr>
              <a:t>+HN</a:t>
            </a:r>
            <a:r>
              <a:rPr lang="en-US" altLang="en-US" sz="2400" baseline="-25000">
                <a:solidFill>
                  <a:srgbClr val="000000"/>
                </a:solidFill>
              </a:rPr>
              <a:t>2</a:t>
            </a:r>
          </a:p>
        </p:txBody>
      </p:sp>
      <p:sp>
        <p:nvSpPr>
          <p:cNvPr id="105483" name="Rectangle 13"/>
          <p:cNvSpPr>
            <a:spLocks noChangeArrowheads="1"/>
          </p:cNvSpPr>
          <p:nvPr/>
        </p:nvSpPr>
        <p:spPr bwMode="auto">
          <a:xfrm>
            <a:off x="6096000" y="3951288"/>
            <a:ext cx="1143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3</a:t>
            </a:r>
            <a:r>
              <a:rPr lang="en-US" altLang="en-US" sz="2400">
                <a:solidFill>
                  <a:srgbClr val="000000"/>
                </a:solidFill>
              </a:rPr>
              <a:t>+HN</a:t>
            </a:r>
            <a:r>
              <a:rPr lang="en-US" altLang="en-US" sz="2400" baseline="-25000">
                <a:solidFill>
                  <a:srgbClr val="000000"/>
                </a:solidFill>
              </a:rPr>
              <a:t>3</a:t>
            </a:r>
          </a:p>
        </p:txBody>
      </p:sp>
      <p:sp>
        <p:nvSpPr>
          <p:cNvPr id="105484" name="Rectangle 14"/>
          <p:cNvSpPr>
            <a:spLocks noChangeArrowheads="1"/>
          </p:cNvSpPr>
          <p:nvPr/>
        </p:nvSpPr>
        <p:spPr bwMode="auto">
          <a:xfrm>
            <a:off x="7561263" y="3951288"/>
            <a:ext cx="762000" cy="685800"/>
          </a:xfrm>
          <a:prstGeom prst="rect">
            <a:avLst/>
          </a:prstGeom>
          <a:solidFill>
            <a:srgbClr val="D5D5D5"/>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MC</a:t>
            </a:r>
            <a:r>
              <a:rPr lang="en-US" altLang="en-US" baseline="-25000">
                <a:solidFill>
                  <a:srgbClr val="000000"/>
                </a:solidFill>
              </a:rPr>
              <a:t>0</a:t>
            </a:r>
            <a:endParaRPr lang="en-US" altLang="en-US">
              <a:solidFill>
                <a:srgbClr val="000000"/>
              </a:solidFill>
            </a:endParaRPr>
          </a:p>
        </p:txBody>
      </p:sp>
      <p:cxnSp>
        <p:nvCxnSpPr>
          <p:cNvPr id="32" name="Straight Arrow Connector 31"/>
          <p:cNvCxnSpPr/>
          <p:nvPr/>
        </p:nvCxnSpPr>
        <p:spPr>
          <a:xfrm>
            <a:off x="5116513"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p:nvPr/>
        </p:nvCxnSpPr>
        <p:spPr>
          <a:xfrm>
            <a:off x="5116513"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p:cNvCxnSpPr/>
          <p:nvPr/>
        </p:nvCxnSpPr>
        <p:spPr>
          <a:xfrm>
            <a:off x="66675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sp>
        <p:nvSpPr>
          <p:cNvPr id="105488" name="Content Placeholder 3"/>
          <p:cNvSpPr>
            <a:spLocks noGrp="1"/>
          </p:cNvSpPr>
          <p:nvPr>
            <p:ph idx="1"/>
          </p:nvPr>
        </p:nvSpPr>
        <p:spPr>
          <a:xfrm>
            <a:off x="685800" y="1676400"/>
            <a:ext cx="7772400" cy="952500"/>
          </a:xfrm>
        </p:spPr>
        <p:txBody>
          <a:bodyPr/>
          <a:lstStyle/>
          <a:p>
            <a:r>
              <a:rPr lang="en-US" altLang="en-US"/>
              <a:t>Read miss from P1 to a line owned by HN2</a:t>
            </a:r>
          </a:p>
        </p:txBody>
      </p:sp>
      <p:sp>
        <p:nvSpPr>
          <p:cNvPr id="105489" name="Rectangle 9"/>
          <p:cNvSpPr>
            <a:spLocks noChangeArrowheads="1"/>
          </p:cNvSpPr>
          <p:nvPr/>
        </p:nvSpPr>
        <p:spPr bwMode="auto">
          <a:xfrm>
            <a:off x="3162300"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cxnSp>
        <p:nvCxnSpPr>
          <p:cNvPr id="41" name="Straight Arrow Connector 40"/>
          <p:cNvCxnSpPr/>
          <p:nvPr/>
        </p:nvCxnSpPr>
        <p:spPr>
          <a:xfrm>
            <a:off x="35814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42" name="Straight Arrow Connector 41"/>
          <p:cNvCxnSpPr/>
          <p:nvPr/>
        </p:nvCxnSpPr>
        <p:spPr>
          <a:xfrm>
            <a:off x="19050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 name="Straight Connector 2"/>
          <p:cNvCxnSpPr/>
          <p:nvPr/>
        </p:nvCxnSpPr>
        <p:spPr>
          <a:xfrm>
            <a:off x="1066800" y="4114800"/>
            <a:ext cx="76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066800" y="4495800"/>
            <a:ext cx="76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3581400" y="36576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46" name="Straight Arrow Connector 45"/>
          <p:cNvCxnSpPr/>
          <p:nvPr/>
        </p:nvCxnSpPr>
        <p:spPr>
          <a:xfrm>
            <a:off x="3581400" y="3657600"/>
            <a:ext cx="0" cy="30480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7" name="Content Placeholder 3"/>
          <p:cNvSpPr txBox="1">
            <a:spLocks/>
          </p:cNvSpPr>
          <p:nvPr/>
        </p:nvSpPr>
        <p:spPr bwMode="auto">
          <a:xfrm>
            <a:off x="838200" y="4991100"/>
            <a:ext cx="77724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defRPr/>
            </a:pPr>
            <a:r>
              <a:rPr lang="en-US" kern="0" dirty="0"/>
              <a:t>Message: read request by P1</a:t>
            </a:r>
          </a:p>
        </p:txBody>
      </p:sp>
    </p:spTree>
    <p:extLst>
      <p:ext uri="{BB962C8B-B14F-4D97-AF65-F5344CB8AC3E}">
        <p14:creationId xmlns:p14="http://schemas.microsoft.com/office/powerpoint/2010/main" val="32390515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p:cNvSpPr>
            <a:spLocks noGrp="1"/>
          </p:cNvSpPr>
          <p:nvPr>
            <p:ph type="title"/>
          </p:nvPr>
        </p:nvSpPr>
        <p:spPr/>
        <p:txBody>
          <a:bodyPr/>
          <a:lstStyle/>
          <a:p>
            <a:r>
              <a:rPr lang="en-US" altLang="en-US" dirty="0"/>
              <a:t>Read miss on line not in L2</a:t>
            </a:r>
          </a:p>
        </p:txBody>
      </p:sp>
      <p:sp>
        <p:nvSpPr>
          <p:cNvPr id="107523" name="Footer Placeholder 3"/>
          <p:cNvSpPr>
            <a:spLocks noGrp="1"/>
          </p:cNvSpPr>
          <p:nvPr>
            <p:ph type="ftr" sz="quarter" idx="11"/>
          </p:nvPr>
        </p:nvSpPr>
        <p:spPr>
          <a:xfrm>
            <a:off x="3308350" y="6248400"/>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
        <p:nvSpPr>
          <p:cNvPr id="107524" name="Rectangle 9"/>
          <p:cNvSpPr>
            <a:spLocks noChangeArrowheads="1"/>
          </p:cNvSpPr>
          <p:nvPr/>
        </p:nvSpPr>
        <p:spPr bwMode="auto">
          <a:xfrm>
            <a:off x="15478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0</a:t>
            </a:r>
            <a:endParaRPr lang="en-US" altLang="en-US">
              <a:solidFill>
                <a:srgbClr val="000000"/>
              </a:solidFill>
            </a:endParaRPr>
          </a:p>
        </p:txBody>
      </p:sp>
      <p:sp>
        <p:nvSpPr>
          <p:cNvPr id="107525" name="Rectangle 10"/>
          <p:cNvSpPr>
            <a:spLocks noChangeArrowheads="1"/>
          </p:cNvSpPr>
          <p:nvPr/>
        </p:nvSpPr>
        <p:spPr bwMode="auto">
          <a:xfrm>
            <a:off x="47355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sp>
        <p:nvSpPr>
          <p:cNvPr id="107526" name="Rectangle 11"/>
          <p:cNvSpPr>
            <a:spLocks noChangeArrowheads="1"/>
          </p:cNvSpPr>
          <p:nvPr/>
        </p:nvSpPr>
        <p:spPr bwMode="auto">
          <a:xfrm>
            <a:off x="47355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2</a:t>
            </a:r>
            <a:endParaRPr lang="en-US" altLang="en-US">
              <a:solidFill>
                <a:srgbClr val="000000"/>
              </a:solidFill>
            </a:endParaRPr>
          </a:p>
        </p:txBody>
      </p:sp>
      <p:sp>
        <p:nvSpPr>
          <p:cNvPr id="107527" name="Rectangle 12"/>
          <p:cNvSpPr>
            <a:spLocks noChangeArrowheads="1"/>
          </p:cNvSpPr>
          <p:nvPr/>
        </p:nvSpPr>
        <p:spPr bwMode="auto">
          <a:xfrm>
            <a:off x="6286500"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3</a:t>
            </a:r>
            <a:endParaRPr lang="en-US" altLang="en-US">
              <a:solidFill>
                <a:srgbClr val="000000"/>
              </a:solidFill>
            </a:endParaRPr>
          </a:p>
        </p:txBody>
      </p:sp>
      <p:sp>
        <p:nvSpPr>
          <p:cNvPr id="107528" name="Rectangle 13"/>
          <p:cNvSpPr>
            <a:spLocks noChangeArrowheads="1"/>
          </p:cNvSpPr>
          <p:nvPr/>
        </p:nvSpPr>
        <p:spPr bwMode="auto">
          <a:xfrm>
            <a:off x="1341438" y="3951288"/>
            <a:ext cx="1173162"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0</a:t>
            </a:r>
            <a:r>
              <a:rPr lang="en-US" altLang="en-US" sz="2400">
                <a:solidFill>
                  <a:srgbClr val="000000"/>
                </a:solidFill>
              </a:rPr>
              <a:t>+HN</a:t>
            </a:r>
            <a:r>
              <a:rPr lang="en-US" altLang="en-US" sz="2400" baseline="-25000">
                <a:solidFill>
                  <a:srgbClr val="000000"/>
                </a:solidFill>
              </a:rPr>
              <a:t>0</a:t>
            </a:r>
          </a:p>
        </p:txBody>
      </p:sp>
      <p:sp>
        <p:nvSpPr>
          <p:cNvPr id="107529" name="Rectangle 13"/>
          <p:cNvSpPr>
            <a:spLocks noChangeArrowheads="1"/>
          </p:cNvSpPr>
          <p:nvPr/>
        </p:nvSpPr>
        <p:spPr bwMode="auto">
          <a:xfrm>
            <a:off x="2971800" y="3951288"/>
            <a:ext cx="1143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1</a:t>
            </a:r>
            <a:r>
              <a:rPr lang="en-US" altLang="en-US" sz="2400">
                <a:solidFill>
                  <a:srgbClr val="000000"/>
                </a:solidFill>
              </a:rPr>
              <a:t>+HN</a:t>
            </a:r>
            <a:r>
              <a:rPr lang="en-US" altLang="en-US" sz="2400" baseline="-25000">
                <a:solidFill>
                  <a:srgbClr val="000000"/>
                </a:solidFill>
              </a:rPr>
              <a:t>1</a:t>
            </a:r>
          </a:p>
        </p:txBody>
      </p:sp>
      <p:sp>
        <p:nvSpPr>
          <p:cNvPr id="107530" name="Rectangle 13"/>
          <p:cNvSpPr>
            <a:spLocks noChangeArrowheads="1"/>
          </p:cNvSpPr>
          <p:nvPr/>
        </p:nvSpPr>
        <p:spPr bwMode="auto">
          <a:xfrm>
            <a:off x="4495800" y="3951288"/>
            <a:ext cx="1243013"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2</a:t>
            </a:r>
            <a:r>
              <a:rPr lang="en-US" altLang="en-US" sz="2400">
                <a:solidFill>
                  <a:srgbClr val="000000"/>
                </a:solidFill>
              </a:rPr>
              <a:t>+HN</a:t>
            </a:r>
            <a:r>
              <a:rPr lang="en-US" altLang="en-US" sz="2400" baseline="-25000">
                <a:solidFill>
                  <a:srgbClr val="000000"/>
                </a:solidFill>
              </a:rPr>
              <a:t>2</a:t>
            </a:r>
          </a:p>
        </p:txBody>
      </p:sp>
      <p:sp>
        <p:nvSpPr>
          <p:cNvPr id="107531" name="Rectangle 13"/>
          <p:cNvSpPr>
            <a:spLocks noChangeArrowheads="1"/>
          </p:cNvSpPr>
          <p:nvPr/>
        </p:nvSpPr>
        <p:spPr bwMode="auto">
          <a:xfrm>
            <a:off x="6096000" y="3951288"/>
            <a:ext cx="1143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3</a:t>
            </a:r>
            <a:r>
              <a:rPr lang="en-US" altLang="en-US" sz="2400">
                <a:solidFill>
                  <a:srgbClr val="000000"/>
                </a:solidFill>
              </a:rPr>
              <a:t>+HN</a:t>
            </a:r>
            <a:r>
              <a:rPr lang="en-US" altLang="en-US" sz="2400" baseline="-25000">
                <a:solidFill>
                  <a:srgbClr val="000000"/>
                </a:solidFill>
              </a:rPr>
              <a:t>3</a:t>
            </a:r>
          </a:p>
        </p:txBody>
      </p:sp>
      <p:sp>
        <p:nvSpPr>
          <p:cNvPr id="107532" name="Rectangle 14"/>
          <p:cNvSpPr>
            <a:spLocks noChangeArrowheads="1"/>
          </p:cNvSpPr>
          <p:nvPr/>
        </p:nvSpPr>
        <p:spPr bwMode="auto">
          <a:xfrm>
            <a:off x="7561263" y="3951288"/>
            <a:ext cx="762000" cy="685800"/>
          </a:xfrm>
          <a:prstGeom prst="rect">
            <a:avLst/>
          </a:prstGeom>
          <a:solidFill>
            <a:srgbClr val="D5D5D5"/>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MC</a:t>
            </a:r>
            <a:r>
              <a:rPr lang="en-US" altLang="en-US" baseline="-25000">
                <a:solidFill>
                  <a:srgbClr val="000000"/>
                </a:solidFill>
              </a:rPr>
              <a:t>0</a:t>
            </a:r>
            <a:endParaRPr lang="en-US" altLang="en-US">
              <a:solidFill>
                <a:srgbClr val="000000"/>
              </a:solidFill>
            </a:endParaRPr>
          </a:p>
        </p:txBody>
      </p:sp>
      <p:cxnSp>
        <p:nvCxnSpPr>
          <p:cNvPr id="32" name="Straight Arrow Connector 31"/>
          <p:cNvCxnSpPr/>
          <p:nvPr/>
        </p:nvCxnSpPr>
        <p:spPr>
          <a:xfrm>
            <a:off x="5116513"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p:nvPr/>
        </p:nvCxnSpPr>
        <p:spPr>
          <a:xfrm>
            <a:off x="5116513"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p:cNvCxnSpPr/>
          <p:nvPr/>
        </p:nvCxnSpPr>
        <p:spPr>
          <a:xfrm>
            <a:off x="66675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sp>
        <p:nvSpPr>
          <p:cNvPr id="107536" name="Content Placeholder 3"/>
          <p:cNvSpPr>
            <a:spLocks noGrp="1"/>
          </p:cNvSpPr>
          <p:nvPr>
            <p:ph idx="1"/>
          </p:nvPr>
        </p:nvSpPr>
        <p:spPr>
          <a:xfrm>
            <a:off x="685800" y="1676400"/>
            <a:ext cx="7772400" cy="952500"/>
          </a:xfrm>
        </p:spPr>
        <p:txBody>
          <a:bodyPr/>
          <a:lstStyle/>
          <a:p>
            <a:r>
              <a:rPr lang="en-US" altLang="en-US"/>
              <a:t>Read miss from P1 to a line owned by HN2</a:t>
            </a:r>
          </a:p>
        </p:txBody>
      </p:sp>
      <p:sp>
        <p:nvSpPr>
          <p:cNvPr id="107537" name="Rectangle 9"/>
          <p:cNvSpPr>
            <a:spLocks noChangeArrowheads="1"/>
          </p:cNvSpPr>
          <p:nvPr/>
        </p:nvSpPr>
        <p:spPr bwMode="auto">
          <a:xfrm>
            <a:off x="3162300"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cxnSp>
        <p:nvCxnSpPr>
          <p:cNvPr id="41" name="Straight Arrow Connector 40"/>
          <p:cNvCxnSpPr/>
          <p:nvPr/>
        </p:nvCxnSpPr>
        <p:spPr>
          <a:xfrm>
            <a:off x="35814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42" name="Straight Arrow Connector 41"/>
          <p:cNvCxnSpPr/>
          <p:nvPr/>
        </p:nvCxnSpPr>
        <p:spPr>
          <a:xfrm>
            <a:off x="19050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 name="Straight Connector 2"/>
          <p:cNvCxnSpPr/>
          <p:nvPr/>
        </p:nvCxnSpPr>
        <p:spPr>
          <a:xfrm>
            <a:off x="1066800" y="4114800"/>
            <a:ext cx="76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066800" y="4495800"/>
            <a:ext cx="76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10800000" flipH="1" flipV="1">
            <a:off x="4114800" y="4114800"/>
            <a:ext cx="533400" cy="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5" name="Content Placeholder 3"/>
          <p:cNvSpPr txBox="1">
            <a:spLocks/>
          </p:cNvSpPr>
          <p:nvPr/>
        </p:nvSpPr>
        <p:spPr bwMode="auto">
          <a:xfrm>
            <a:off x="838200" y="4991100"/>
            <a:ext cx="77724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defRPr/>
            </a:pPr>
            <a:r>
              <a:rPr lang="en-US" kern="0" dirty="0"/>
              <a:t>Message: read request by P1. HN2 gets it, notes that the line is not in the L2 at all.</a:t>
            </a:r>
          </a:p>
        </p:txBody>
      </p:sp>
    </p:spTree>
    <p:extLst>
      <p:ext uri="{BB962C8B-B14F-4D97-AF65-F5344CB8AC3E}">
        <p14:creationId xmlns:p14="http://schemas.microsoft.com/office/powerpoint/2010/main" val="11247016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itle 1"/>
          <p:cNvSpPr>
            <a:spLocks noGrp="1"/>
          </p:cNvSpPr>
          <p:nvPr>
            <p:ph type="title"/>
          </p:nvPr>
        </p:nvSpPr>
        <p:spPr/>
        <p:txBody>
          <a:bodyPr/>
          <a:lstStyle/>
          <a:p>
            <a:r>
              <a:rPr lang="en-US" altLang="en-US" dirty="0"/>
              <a:t>Read miss on line not in L2</a:t>
            </a:r>
          </a:p>
        </p:txBody>
      </p:sp>
      <p:sp>
        <p:nvSpPr>
          <p:cNvPr id="109571" name="Footer Placeholder 3"/>
          <p:cNvSpPr>
            <a:spLocks noGrp="1"/>
          </p:cNvSpPr>
          <p:nvPr>
            <p:ph type="ftr" sz="quarter" idx="11"/>
          </p:nvPr>
        </p:nvSpPr>
        <p:spPr>
          <a:xfrm>
            <a:off x="3308350" y="6248400"/>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
        <p:nvSpPr>
          <p:cNvPr id="109572" name="Rectangle 9"/>
          <p:cNvSpPr>
            <a:spLocks noChangeArrowheads="1"/>
          </p:cNvSpPr>
          <p:nvPr/>
        </p:nvSpPr>
        <p:spPr bwMode="auto">
          <a:xfrm>
            <a:off x="15478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0</a:t>
            </a:r>
            <a:endParaRPr lang="en-US" altLang="en-US">
              <a:solidFill>
                <a:srgbClr val="000000"/>
              </a:solidFill>
            </a:endParaRPr>
          </a:p>
        </p:txBody>
      </p:sp>
      <p:sp>
        <p:nvSpPr>
          <p:cNvPr id="109573" name="Rectangle 10"/>
          <p:cNvSpPr>
            <a:spLocks noChangeArrowheads="1"/>
          </p:cNvSpPr>
          <p:nvPr/>
        </p:nvSpPr>
        <p:spPr bwMode="auto">
          <a:xfrm>
            <a:off x="47355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sp>
        <p:nvSpPr>
          <p:cNvPr id="109574" name="Rectangle 11"/>
          <p:cNvSpPr>
            <a:spLocks noChangeArrowheads="1"/>
          </p:cNvSpPr>
          <p:nvPr/>
        </p:nvSpPr>
        <p:spPr bwMode="auto">
          <a:xfrm>
            <a:off x="47355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2</a:t>
            </a:r>
            <a:endParaRPr lang="en-US" altLang="en-US">
              <a:solidFill>
                <a:srgbClr val="000000"/>
              </a:solidFill>
            </a:endParaRPr>
          </a:p>
        </p:txBody>
      </p:sp>
      <p:sp>
        <p:nvSpPr>
          <p:cNvPr id="109575" name="Rectangle 12"/>
          <p:cNvSpPr>
            <a:spLocks noChangeArrowheads="1"/>
          </p:cNvSpPr>
          <p:nvPr/>
        </p:nvSpPr>
        <p:spPr bwMode="auto">
          <a:xfrm>
            <a:off x="6286500"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3</a:t>
            </a:r>
            <a:endParaRPr lang="en-US" altLang="en-US">
              <a:solidFill>
                <a:srgbClr val="000000"/>
              </a:solidFill>
            </a:endParaRPr>
          </a:p>
        </p:txBody>
      </p:sp>
      <p:sp>
        <p:nvSpPr>
          <p:cNvPr id="109576" name="Rectangle 13"/>
          <p:cNvSpPr>
            <a:spLocks noChangeArrowheads="1"/>
          </p:cNvSpPr>
          <p:nvPr/>
        </p:nvSpPr>
        <p:spPr bwMode="auto">
          <a:xfrm>
            <a:off x="1341438" y="3951288"/>
            <a:ext cx="1173162"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0</a:t>
            </a:r>
            <a:r>
              <a:rPr lang="en-US" altLang="en-US" sz="2400">
                <a:solidFill>
                  <a:srgbClr val="000000"/>
                </a:solidFill>
              </a:rPr>
              <a:t>+HN</a:t>
            </a:r>
            <a:r>
              <a:rPr lang="en-US" altLang="en-US" sz="2400" baseline="-25000">
                <a:solidFill>
                  <a:srgbClr val="000000"/>
                </a:solidFill>
              </a:rPr>
              <a:t>0</a:t>
            </a:r>
          </a:p>
        </p:txBody>
      </p:sp>
      <p:sp>
        <p:nvSpPr>
          <p:cNvPr id="109577" name="Rectangle 13"/>
          <p:cNvSpPr>
            <a:spLocks noChangeArrowheads="1"/>
          </p:cNvSpPr>
          <p:nvPr/>
        </p:nvSpPr>
        <p:spPr bwMode="auto">
          <a:xfrm>
            <a:off x="2971800" y="3951288"/>
            <a:ext cx="1143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1</a:t>
            </a:r>
            <a:r>
              <a:rPr lang="en-US" altLang="en-US" sz="2400">
                <a:solidFill>
                  <a:srgbClr val="000000"/>
                </a:solidFill>
              </a:rPr>
              <a:t>+HN</a:t>
            </a:r>
            <a:r>
              <a:rPr lang="en-US" altLang="en-US" sz="2400" baseline="-25000">
                <a:solidFill>
                  <a:srgbClr val="000000"/>
                </a:solidFill>
              </a:rPr>
              <a:t>1</a:t>
            </a:r>
          </a:p>
        </p:txBody>
      </p:sp>
      <p:sp>
        <p:nvSpPr>
          <p:cNvPr id="109578" name="Rectangle 13"/>
          <p:cNvSpPr>
            <a:spLocks noChangeArrowheads="1"/>
          </p:cNvSpPr>
          <p:nvPr/>
        </p:nvSpPr>
        <p:spPr bwMode="auto">
          <a:xfrm>
            <a:off x="4495800" y="3951288"/>
            <a:ext cx="1243013"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2</a:t>
            </a:r>
            <a:r>
              <a:rPr lang="en-US" altLang="en-US" sz="2400">
                <a:solidFill>
                  <a:srgbClr val="000000"/>
                </a:solidFill>
              </a:rPr>
              <a:t>+HN</a:t>
            </a:r>
            <a:r>
              <a:rPr lang="en-US" altLang="en-US" sz="2400" baseline="-25000">
                <a:solidFill>
                  <a:srgbClr val="000000"/>
                </a:solidFill>
              </a:rPr>
              <a:t>2</a:t>
            </a:r>
          </a:p>
        </p:txBody>
      </p:sp>
      <p:sp>
        <p:nvSpPr>
          <p:cNvPr id="109579" name="Rectangle 13"/>
          <p:cNvSpPr>
            <a:spLocks noChangeArrowheads="1"/>
          </p:cNvSpPr>
          <p:nvPr/>
        </p:nvSpPr>
        <p:spPr bwMode="auto">
          <a:xfrm>
            <a:off x="6096000" y="3951288"/>
            <a:ext cx="1143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3</a:t>
            </a:r>
            <a:r>
              <a:rPr lang="en-US" altLang="en-US" sz="2400">
                <a:solidFill>
                  <a:srgbClr val="000000"/>
                </a:solidFill>
              </a:rPr>
              <a:t>+HN</a:t>
            </a:r>
            <a:r>
              <a:rPr lang="en-US" altLang="en-US" sz="2400" baseline="-25000">
                <a:solidFill>
                  <a:srgbClr val="000000"/>
                </a:solidFill>
              </a:rPr>
              <a:t>3</a:t>
            </a:r>
          </a:p>
        </p:txBody>
      </p:sp>
      <p:sp>
        <p:nvSpPr>
          <p:cNvPr id="109580" name="Rectangle 14"/>
          <p:cNvSpPr>
            <a:spLocks noChangeArrowheads="1"/>
          </p:cNvSpPr>
          <p:nvPr/>
        </p:nvSpPr>
        <p:spPr bwMode="auto">
          <a:xfrm>
            <a:off x="7561263" y="3951288"/>
            <a:ext cx="762000" cy="685800"/>
          </a:xfrm>
          <a:prstGeom prst="rect">
            <a:avLst/>
          </a:prstGeom>
          <a:solidFill>
            <a:srgbClr val="D5D5D5"/>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MC</a:t>
            </a:r>
            <a:r>
              <a:rPr lang="en-US" altLang="en-US" baseline="-25000">
                <a:solidFill>
                  <a:srgbClr val="000000"/>
                </a:solidFill>
              </a:rPr>
              <a:t>0</a:t>
            </a:r>
            <a:endParaRPr lang="en-US" altLang="en-US">
              <a:solidFill>
                <a:srgbClr val="000000"/>
              </a:solidFill>
            </a:endParaRPr>
          </a:p>
        </p:txBody>
      </p:sp>
      <p:cxnSp>
        <p:nvCxnSpPr>
          <p:cNvPr id="32" name="Straight Arrow Connector 31"/>
          <p:cNvCxnSpPr/>
          <p:nvPr/>
        </p:nvCxnSpPr>
        <p:spPr>
          <a:xfrm>
            <a:off x="5116513"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p:nvPr/>
        </p:nvCxnSpPr>
        <p:spPr>
          <a:xfrm>
            <a:off x="5116513"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p:cNvCxnSpPr/>
          <p:nvPr/>
        </p:nvCxnSpPr>
        <p:spPr>
          <a:xfrm>
            <a:off x="66675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sp>
        <p:nvSpPr>
          <p:cNvPr id="109584" name="Content Placeholder 3"/>
          <p:cNvSpPr>
            <a:spLocks noGrp="1"/>
          </p:cNvSpPr>
          <p:nvPr>
            <p:ph idx="1"/>
          </p:nvPr>
        </p:nvSpPr>
        <p:spPr>
          <a:xfrm>
            <a:off x="685800" y="1676400"/>
            <a:ext cx="7772400" cy="952500"/>
          </a:xfrm>
        </p:spPr>
        <p:txBody>
          <a:bodyPr/>
          <a:lstStyle/>
          <a:p>
            <a:r>
              <a:rPr lang="en-US" altLang="en-US"/>
              <a:t>Read miss from P1 to a line owned by HN2</a:t>
            </a:r>
          </a:p>
        </p:txBody>
      </p:sp>
      <p:sp>
        <p:nvSpPr>
          <p:cNvPr id="109585" name="Rectangle 9"/>
          <p:cNvSpPr>
            <a:spLocks noChangeArrowheads="1"/>
          </p:cNvSpPr>
          <p:nvPr/>
        </p:nvSpPr>
        <p:spPr bwMode="auto">
          <a:xfrm>
            <a:off x="3162300"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cxnSp>
        <p:nvCxnSpPr>
          <p:cNvPr id="41" name="Straight Arrow Connector 40"/>
          <p:cNvCxnSpPr/>
          <p:nvPr/>
        </p:nvCxnSpPr>
        <p:spPr>
          <a:xfrm>
            <a:off x="35814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42" name="Straight Arrow Connector 41"/>
          <p:cNvCxnSpPr/>
          <p:nvPr/>
        </p:nvCxnSpPr>
        <p:spPr>
          <a:xfrm>
            <a:off x="19050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 name="Straight Connector 2"/>
          <p:cNvCxnSpPr/>
          <p:nvPr/>
        </p:nvCxnSpPr>
        <p:spPr>
          <a:xfrm>
            <a:off x="1066800" y="4114800"/>
            <a:ext cx="76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066800" y="4495800"/>
            <a:ext cx="76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10800000" flipH="1" flipV="1">
            <a:off x="5638800" y="4114800"/>
            <a:ext cx="533400" cy="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5" name="Content Placeholder 3"/>
          <p:cNvSpPr txBox="1">
            <a:spLocks/>
          </p:cNvSpPr>
          <p:nvPr/>
        </p:nvSpPr>
        <p:spPr bwMode="auto">
          <a:xfrm>
            <a:off x="838200" y="4991100"/>
            <a:ext cx="77724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defRPr/>
            </a:pPr>
            <a:r>
              <a:rPr lang="en-US" kern="0" dirty="0"/>
              <a:t>Message: memory read request by HN2</a:t>
            </a:r>
          </a:p>
        </p:txBody>
      </p:sp>
    </p:spTree>
    <p:extLst>
      <p:ext uri="{BB962C8B-B14F-4D97-AF65-F5344CB8AC3E}">
        <p14:creationId xmlns:p14="http://schemas.microsoft.com/office/powerpoint/2010/main" val="6281790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itle 1"/>
          <p:cNvSpPr>
            <a:spLocks noGrp="1"/>
          </p:cNvSpPr>
          <p:nvPr>
            <p:ph type="title"/>
          </p:nvPr>
        </p:nvSpPr>
        <p:spPr/>
        <p:txBody>
          <a:bodyPr/>
          <a:lstStyle/>
          <a:p>
            <a:r>
              <a:rPr lang="en-US" altLang="en-US" dirty="0"/>
              <a:t>Read miss on line not in L2</a:t>
            </a:r>
          </a:p>
        </p:txBody>
      </p:sp>
      <p:sp>
        <p:nvSpPr>
          <p:cNvPr id="111619" name="Footer Placeholder 3"/>
          <p:cNvSpPr>
            <a:spLocks noGrp="1"/>
          </p:cNvSpPr>
          <p:nvPr>
            <p:ph type="ftr" sz="quarter" idx="11"/>
          </p:nvPr>
        </p:nvSpPr>
        <p:spPr>
          <a:xfrm>
            <a:off x="3308350" y="6248400"/>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
        <p:nvSpPr>
          <p:cNvPr id="111620" name="Rectangle 9"/>
          <p:cNvSpPr>
            <a:spLocks noChangeArrowheads="1"/>
          </p:cNvSpPr>
          <p:nvPr/>
        </p:nvSpPr>
        <p:spPr bwMode="auto">
          <a:xfrm>
            <a:off x="15478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0</a:t>
            </a:r>
            <a:endParaRPr lang="en-US" altLang="en-US">
              <a:solidFill>
                <a:srgbClr val="000000"/>
              </a:solidFill>
            </a:endParaRPr>
          </a:p>
        </p:txBody>
      </p:sp>
      <p:sp>
        <p:nvSpPr>
          <p:cNvPr id="111621" name="Rectangle 10"/>
          <p:cNvSpPr>
            <a:spLocks noChangeArrowheads="1"/>
          </p:cNvSpPr>
          <p:nvPr/>
        </p:nvSpPr>
        <p:spPr bwMode="auto">
          <a:xfrm>
            <a:off x="47355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sp>
        <p:nvSpPr>
          <p:cNvPr id="111622" name="Rectangle 11"/>
          <p:cNvSpPr>
            <a:spLocks noChangeArrowheads="1"/>
          </p:cNvSpPr>
          <p:nvPr/>
        </p:nvSpPr>
        <p:spPr bwMode="auto">
          <a:xfrm>
            <a:off x="47355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2</a:t>
            </a:r>
            <a:endParaRPr lang="en-US" altLang="en-US">
              <a:solidFill>
                <a:srgbClr val="000000"/>
              </a:solidFill>
            </a:endParaRPr>
          </a:p>
        </p:txBody>
      </p:sp>
      <p:sp>
        <p:nvSpPr>
          <p:cNvPr id="111623" name="Rectangle 12"/>
          <p:cNvSpPr>
            <a:spLocks noChangeArrowheads="1"/>
          </p:cNvSpPr>
          <p:nvPr/>
        </p:nvSpPr>
        <p:spPr bwMode="auto">
          <a:xfrm>
            <a:off x="6286500"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3</a:t>
            </a:r>
            <a:endParaRPr lang="en-US" altLang="en-US">
              <a:solidFill>
                <a:srgbClr val="000000"/>
              </a:solidFill>
            </a:endParaRPr>
          </a:p>
        </p:txBody>
      </p:sp>
      <p:sp>
        <p:nvSpPr>
          <p:cNvPr id="111624" name="Rectangle 13"/>
          <p:cNvSpPr>
            <a:spLocks noChangeArrowheads="1"/>
          </p:cNvSpPr>
          <p:nvPr/>
        </p:nvSpPr>
        <p:spPr bwMode="auto">
          <a:xfrm>
            <a:off x="1341438" y="3951288"/>
            <a:ext cx="1173162"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0</a:t>
            </a:r>
            <a:r>
              <a:rPr lang="en-US" altLang="en-US" sz="2400">
                <a:solidFill>
                  <a:srgbClr val="000000"/>
                </a:solidFill>
              </a:rPr>
              <a:t>+HN</a:t>
            </a:r>
            <a:r>
              <a:rPr lang="en-US" altLang="en-US" sz="2400" baseline="-25000">
                <a:solidFill>
                  <a:srgbClr val="000000"/>
                </a:solidFill>
              </a:rPr>
              <a:t>0</a:t>
            </a:r>
          </a:p>
        </p:txBody>
      </p:sp>
      <p:sp>
        <p:nvSpPr>
          <p:cNvPr id="111625" name="Rectangle 13"/>
          <p:cNvSpPr>
            <a:spLocks noChangeArrowheads="1"/>
          </p:cNvSpPr>
          <p:nvPr/>
        </p:nvSpPr>
        <p:spPr bwMode="auto">
          <a:xfrm>
            <a:off x="2971800" y="3951288"/>
            <a:ext cx="1143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1</a:t>
            </a:r>
            <a:r>
              <a:rPr lang="en-US" altLang="en-US" sz="2400">
                <a:solidFill>
                  <a:srgbClr val="000000"/>
                </a:solidFill>
              </a:rPr>
              <a:t>+HN</a:t>
            </a:r>
            <a:r>
              <a:rPr lang="en-US" altLang="en-US" sz="2400" baseline="-25000">
                <a:solidFill>
                  <a:srgbClr val="000000"/>
                </a:solidFill>
              </a:rPr>
              <a:t>1</a:t>
            </a:r>
          </a:p>
        </p:txBody>
      </p:sp>
      <p:sp>
        <p:nvSpPr>
          <p:cNvPr id="111626" name="Rectangle 13"/>
          <p:cNvSpPr>
            <a:spLocks noChangeArrowheads="1"/>
          </p:cNvSpPr>
          <p:nvPr/>
        </p:nvSpPr>
        <p:spPr bwMode="auto">
          <a:xfrm>
            <a:off x="4495800" y="3951288"/>
            <a:ext cx="1243013"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2</a:t>
            </a:r>
            <a:r>
              <a:rPr lang="en-US" altLang="en-US" sz="2400">
                <a:solidFill>
                  <a:srgbClr val="000000"/>
                </a:solidFill>
              </a:rPr>
              <a:t>+HN</a:t>
            </a:r>
            <a:r>
              <a:rPr lang="en-US" altLang="en-US" sz="2400" baseline="-25000">
                <a:solidFill>
                  <a:srgbClr val="000000"/>
                </a:solidFill>
              </a:rPr>
              <a:t>2</a:t>
            </a:r>
          </a:p>
        </p:txBody>
      </p:sp>
      <p:sp>
        <p:nvSpPr>
          <p:cNvPr id="111627" name="Rectangle 13"/>
          <p:cNvSpPr>
            <a:spLocks noChangeArrowheads="1"/>
          </p:cNvSpPr>
          <p:nvPr/>
        </p:nvSpPr>
        <p:spPr bwMode="auto">
          <a:xfrm>
            <a:off x="6096000" y="3951288"/>
            <a:ext cx="1143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3</a:t>
            </a:r>
            <a:r>
              <a:rPr lang="en-US" altLang="en-US" sz="2400">
                <a:solidFill>
                  <a:srgbClr val="000000"/>
                </a:solidFill>
              </a:rPr>
              <a:t>+HN</a:t>
            </a:r>
            <a:r>
              <a:rPr lang="en-US" altLang="en-US" sz="2400" baseline="-25000">
                <a:solidFill>
                  <a:srgbClr val="000000"/>
                </a:solidFill>
              </a:rPr>
              <a:t>3</a:t>
            </a:r>
          </a:p>
        </p:txBody>
      </p:sp>
      <p:sp>
        <p:nvSpPr>
          <p:cNvPr id="111628" name="Rectangle 14"/>
          <p:cNvSpPr>
            <a:spLocks noChangeArrowheads="1"/>
          </p:cNvSpPr>
          <p:nvPr/>
        </p:nvSpPr>
        <p:spPr bwMode="auto">
          <a:xfrm>
            <a:off x="7561263" y="3951288"/>
            <a:ext cx="762000" cy="685800"/>
          </a:xfrm>
          <a:prstGeom prst="rect">
            <a:avLst/>
          </a:prstGeom>
          <a:solidFill>
            <a:srgbClr val="D5D5D5"/>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MC</a:t>
            </a:r>
            <a:r>
              <a:rPr lang="en-US" altLang="en-US" baseline="-25000">
                <a:solidFill>
                  <a:srgbClr val="000000"/>
                </a:solidFill>
              </a:rPr>
              <a:t>0</a:t>
            </a:r>
            <a:endParaRPr lang="en-US" altLang="en-US">
              <a:solidFill>
                <a:srgbClr val="000000"/>
              </a:solidFill>
            </a:endParaRPr>
          </a:p>
        </p:txBody>
      </p:sp>
      <p:cxnSp>
        <p:nvCxnSpPr>
          <p:cNvPr id="32" name="Straight Arrow Connector 31"/>
          <p:cNvCxnSpPr/>
          <p:nvPr/>
        </p:nvCxnSpPr>
        <p:spPr>
          <a:xfrm>
            <a:off x="5116513"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p:nvPr/>
        </p:nvCxnSpPr>
        <p:spPr>
          <a:xfrm>
            <a:off x="5116513"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p:cNvCxnSpPr/>
          <p:nvPr/>
        </p:nvCxnSpPr>
        <p:spPr>
          <a:xfrm>
            <a:off x="66675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sp>
        <p:nvSpPr>
          <p:cNvPr id="111632" name="Content Placeholder 3"/>
          <p:cNvSpPr>
            <a:spLocks noGrp="1"/>
          </p:cNvSpPr>
          <p:nvPr>
            <p:ph idx="1"/>
          </p:nvPr>
        </p:nvSpPr>
        <p:spPr>
          <a:xfrm>
            <a:off x="685800" y="1676400"/>
            <a:ext cx="7772400" cy="952500"/>
          </a:xfrm>
        </p:spPr>
        <p:txBody>
          <a:bodyPr/>
          <a:lstStyle/>
          <a:p>
            <a:r>
              <a:rPr lang="en-US" altLang="en-US"/>
              <a:t>Read miss from P1 to a line owned by HN2</a:t>
            </a:r>
          </a:p>
        </p:txBody>
      </p:sp>
      <p:sp>
        <p:nvSpPr>
          <p:cNvPr id="111633" name="Rectangle 9"/>
          <p:cNvSpPr>
            <a:spLocks noChangeArrowheads="1"/>
          </p:cNvSpPr>
          <p:nvPr/>
        </p:nvSpPr>
        <p:spPr bwMode="auto">
          <a:xfrm>
            <a:off x="3162300"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cxnSp>
        <p:nvCxnSpPr>
          <p:cNvPr id="41" name="Straight Arrow Connector 40"/>
          <p:cNvCxnSpPr/>
          <p:nvPr/>
        </p:nvCxnSpPr>
        <p:spPr>
          <a:xfrm>
            <a:off x="35814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42" name="Straight Arrow Connector 41"/>
          <p:cNvCxnSpPr/>
          <p:nvPr/>
        </p:nvCxnSpPr>
        <p:spPr>
          <a:xfrm>
            <a:off x="19050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 name="Straight Connector 2"/>
          <p:cNvCxnSpPr/>
          <p:nvPr/>
        </p:nvCxnSpPr>
        <p:spPr>
          <a:xfrm>
            <a:off x="1066800" y="4114800"/>
            <a:ext cx="76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066800" y="4495800"/>
            <a:ext cx="76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10800000" flipH="1" flipV="1">
            <a:off x="7162800" y="4114800"/>
            <a:ext cx="533400" cy="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5" name="Content Placeholder 3"/>
          <p:cNvSpPr txBox="1">
            <a:spLocks/>
          </p:cNvSpPr>
          <p:nvPr/>
        </p:nvSpPr>
        <p:spPr bwMode="auto">
          <a:xfrm>
            <a:off x="838200" y="4991100"/>
            <a:ext cx="77724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defRPr/>
            </a:pPr>
            <a:r>
              <a:rPr lang="en-US" kern="0" dirty="0"/>
              <a:t>Message: memory read request by HN2. MC0 gets it and goes off-chip to read external memory.</a:t>
            </a:r>
          </a:p>
        </p:txBody>
      </p:sp>
    </p:spTree>
    <p:extLst>
      <p:ext uri="{BB962C8B-B14F-4D97-AF65-F5344CB8AC3E}">
        <p14:creationId xmlns:p14="http://schemas.microsoft.com/office/powerpoint/2010/main" val="15076792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itle 1"/>
          <p:cNvSpPr>
            <a:spLocks noGrp="1"/>
          </p:cNvSpPr>
          <p:nvPr>
            <p:ph type="title"/>
          </p:nvPr>
        </p:nvSpPr>
        <p:spPr/>
        <p:txBody>
          <a:bodyPr/>
          <a:lstStyle/>
          <a:p>
            <a:r>
              <a:rPr lang="en-US" altLang="en-US" dirty="0"/>
              <a:t>Read miss on line not in L2</a:t>
            </a:r>
          </a:p>
        </p:txBody>
      </p:sp>
      <p:sp>
        <p:nvSpPr>
          <p:cNvPr id="113667" name="Footer Placeholder 3"/>
          <p:cNvSpPr>
            <a:spLocks noGrp="1"/>
          </p:cNvSpPr>
          <p:nvPr>
            <p:ph type="ftr" sz="quarter" idx="11"/>
          </p:nvPr>
        </p:nvSpPr>
        <p:spPr>
          <a:xfrm>
            <a:off x="3308350" y="6248400"/>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
        <p:nvSpPr>
          <p:cNvPr id="113668" name="Rectangle 9"/>
          <p:cNvSpPr>
            <a:spLocks noChangeArrowheads="1"/>
          </p:cNvSpPr>
          <p:nvPr/>
        </p:nvSpPr>
        <p:spPr bwMode="auto">
          <a:xfrm>
            <a:off x="15478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0</a:t>
            </a:r>
            <a:endParaRPr lang="en-US" altLang="en-US">
              <a:solidFill>
                <a:srgbClr val="000000"/>
              </a:solidFill>
            </a:endParaRPr>
          </a:p>
        </p:txBody>
      </p:sp>
      <p:sp>
        <p:nvSpPr>
          <p:cNvPr id="113669" name="Rectangle 10"/>
          <p:cNvSpPr>
            <a:spLocks noChangeArrowheads="1"/>
          </p:cNvSpPr>
          <p:nvPr/>
        </p:nvSpPr>
        <p:spPr bwMode="auto">
          <a:xfrm>
            <a:off x="47355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sp>
        <p:nvSpPr>
          <p:cNvPr id="113670" name="Rectangle 11"/>
          <p:cNvSpPr>
            <a:spLocks noChangeArrowheads="1"/>
          </p:cNvSpPr>
          <p:nvPr/>
        </p:nvSpPr>
        <p:spPr bwMode="auto">
          <a:xfrm>
            <a:off x="47355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2</a:t>
            </a:r>
            <a:endParaRPr lang="en-US" altLang="en-US">
              <a:solidFill>
                <a:srgbClr val="000000"/>
              </a:solidFill>
            </a:endParaRPr>
          </a:p>
        </p:txBody>
      </p:sp>
      <p:sp>
        <p:nvSpPr>
          <p:cNvPr id="113671" name="Rectangle 12"/>
          <p:cNvSpPr>
            <a:spLocks noChangeArrowheads="1"/>
          </p:cNvSpPr>
          <p:nvPr/>
        </p:nvSpPr>
        <p:spPr bwMode="auto">
          <a:xfrm>
            <a:off x="6286500"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3</a:t>
            </a:r>
            <a:endParaRPr lang="en-US" altLang="en-US">
              <a:solidFill>
                <a:srgbClr val="000000"/>
              </a:solidFill>
            </a:endParaRPr>
          </a:p>
        </p:txBody>
      </p:sp>
      <p:sp>
        <p:nvSpPr>
          <p:cNvPr id="113672" name="Rectangle 13"/>
          <p:cNvSpPr>
            <a:spLocks noChangeArrowheads="1"/>
          </p:cNvSpPr>
          <p:nvPr/>
        </p:nvSpPr>
        <p:spPr bwMode="auto">
          <a:xfrm>
            <a:off x="1341438" y="3951288"/>
            <a:ext cx="1173162"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0</a:t>
            </a:r>
            <a:r>
              <a:rPr lang="en-US" altLang="en-US" sz="2400">
                <a:solidFill>
                  <a:srgbClr val="000000"/>
                </a:solidFill>
              </a:rPr>
              <a:t>+HN</a:t>
            </a:r>
            <a:r>
              <a:rPr lang="en-US" altLang="en-US" sz="2400" baseline="-25000">
                <a:solidFill>
                  <a:srgbClr val="000000"/>
                </a:solidFill>
              </a:rPr>
              <a:t>0</a:t>
            </a:r>
          </a:p>
        </p:txBody>
      </p:sp>
      <p:sp>
        <p:nvSpPr>
          <p:cNvPr id="113673" name="Rectangle 13"/>
          <p:cNvSpPr>
            <a:spLocks noChangeArrowheads="1"/>
          </p:cNvSpPr>
          <p:nvPr/>
        </p:nvSpPr>
        <p:spPr bwMode="auto">
          <a:xfrm>
            <a:off x="2971800" y="3951288"/>
            <a:ext cx="1143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1</a:t>
            </a:r>
            <a:r>
              <a:rPr lang="en-US" altLang="en-US" sz="2400">
                <a:solidFill>
                  <a:srgbClr val="000000"/>
                </a:solidFill>
              </a:rPr>
              <a:t>+HN</a:t>
            </a:r>
            <a:r>
              <a:rPr lang="en-US" altLang="en-US" sz="2400" baseline="-25000">
                <a:solidFill>
                  <a:srgbClr val="000000"/>
                </a:solidFill>
              </a:rPr>
              <a:t>1</a:t>
            </a:r>
          </a:p>
        </p:txBody>
      </p:sp>
      <p:sp>
        <p:nvSpPr>
          <p:cNvPr id="113674" name="Rectangle 13"/>
          <p:cNvSpPr>
            <a:spLocks noChangeArrowheads="1"/>
          </p:cNvSpPr>
          <p:nvPr/>
        </p:nvSpPr>
        <p:spPr bwMode="auto">
          <a:xfrm>
            <a:off x="4495800" y="3951288"/>
            <a:ext cx="1243013"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2</a:t>
            </a:r>
            <a:r>
              <a:rPr lang="en-US" altLang="en-US" sz="2400">
                <a:solidFill>
                  <a:srgbClr val="000000"/>
                </a:solidFill>
              </a:rPr>
              <a:t>+HN</a:t>
            </a:r>
            <a:r>
              <a:rPr lang="en-US" altLang="en-US" sz="2400" baseline="-25000">
                <a:solidFill>
                  <a:srgbClr val="000000"/>
                </a:solidFill>
              </a:rPr>
              <a:t>2</a:t>
            </a:r>
          </a:p>
        </p:txBody>
      </p:sp>
      <p:sp>
        <p:nvSpPr>
          <p:cNvPr id="113675" name="Rectangle 13"/>
          <p:cNvSpPr>
            <a:spLocks noChangeArrowheads="1"/>
          </p:cNvSpPr>
          <p:nvPr/>
        </p:nvSpPr>
        <p:spPr bwMode="auto">
          <a:xfrm>
            <a:off x="6096000" y="3951288"/>
            <a:ext cx="1143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3</a:t>
            </a:r>
            <a:r>
              <a:rPr lang="en-US" altLang="en-US" sz="2400">
                <a:solidFill>
                  <a:srgbClr val="000000"/>
                </a:solidFill>
              </a:rPr>
              <a:t>+HN</a:t>
            </a:r>
            <a:r>
              <a:rPr lang="en-US" altLang="en-US" sz="2400" baseline="-25000">
                <a:solidFill>
                  <a:srgbClr val="000000"/>
                </a:solidFill>
              </a:rPr>
              <a:t>3</a:t>
            </a:r>
          </a:p>
        </p:txBody>
      </p:sp>
      <p:sp>
        <p:nvSpPr>
          <p:cNvPr id="113676" name="Rectangle 14"/>
          <p:cNvSpPr>
            <a:spLocks noChangeArrowheads="1"/>
          </p:cNvSpPr>
          <p:nvPr/>
        </p:nvSpPr>
        <p:spPr bwMode="auto">
          <a:xfrm>
            <a:off x="7561263" y="3951288"/>
            <a:ext cx="762000" cy="685800"/>
          </a:xfrm>
          <a:prstGeom prst="rect">
            <a:avLst/>
          </a:prstGeom>
          <a:solidFill>
            <a:srgbClr val="D5D5D5"/>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MC</a:t>
            </a:r>
            <a:r>
              <a:rPr lang="en-US" altLang="en-US" baseline="-25000">
                <a:solidFill>
                  <a:srgbClr val="000000"/>
                </a:solidFill>
              </a:rPr>
              <a:t>0</a:t>
            </a:r>
            <a:endParaRPr lang="en-US" altLang="en-US">
              <a:solidFill>
                <a:srgbClr val="000000"/>
              </a:solidFill>
            </a:endParaRPr>
          </a:p>
        </p:txBody>
      </p:sp>
      <p:cxnSp>
        <p:nvCxnSpPr>
          <p:cNvPr id="32" name="Straight Arrow Connector 31"/>
          <p:cNvCxnSpPr/>
          <p:nvPr/>
        </p:nvCxnSpPr>
        <p:spPr>
          <a:xfrm>
            <a:off x="5116513"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p:nvPr/>
        </p:nvCxnSpPr>
        <p:spPr>
          <a:xfrm>
            <a:off x="5116513"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p:cNvCxnSpPr/>
          <p:nvPr/>
        </p:nvCxnSpPr>
        <p:spPr>
          <a:xfrm>
            <a:off x="66675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sp>
        <p:nvSpPr>
          <p:cNvPr id="113680" name="Content Placeholder 3"/>
          <p:cNvSpPr>
            <a:spLocks noGrp="1"/>
          </p:cNvSpPr>
          <p:nvPr>
            <p:ph idx="1"/>
          </p:nvPr>
        </p:nvSpPr>
        <p:spPr>
          <a:xfrm>
            <a:off x="685800" y="1676400"/>
            <a:ext cx="7772400" cy="952500"/>
          </a:xfrm>
        </p:spPr>
        <p:txBody>
          <a:bodyPr/>
          <a:lstStyle/>
          <a:p>
            <a:r>
              <a:rPr lang="en-US" altLang="en-US"/>
              <a:t>Read miss from P1 to a line owned by HN2</a:t>
            </a:r>
          </a:p>
        </p:txBody>
      </p:sp>
      <p:sp>
        <p:nvSpPr>
          <p:cNvPr id="113681" name="Rectangle 9"/>
          <p:cNvSpPr>
            <a:spLocks noChangeArrowheads="1"/>
          </p:cNvSpPr>
          <p:nvPr/>
        </p:nvSpPr>
        <p:spPr bwMode="auto">
          <a:xfrm>
            <a:off x="3162300"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cxnSp>
        <p:nvCxnSpPr>
          <p:cNvPr id="41" name="Straight Arrow Connector 40"/>
          <p:cNvCxnSpPr/>
          <p:nvPr/>
        </p:nvCxnSpPr>
        <p:spPr>
          <a:xfrm>
            <a:off x="35814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42" name="Straight Arrow Connector 41"/>
          <p:cNvCxnSpPr/>
          <p:nvPr/>
        </p:nvCxnSpPr>
        <p:spPr>
          <a:xfrm>
            <a:off x="19050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 name="Straight Connector 2"/>
          <p:cNvCxnSpPr/>
          <p:nvPr/>
        </p:nvCxnSpPr>
        <p:spPr>
          <a:xfrm>
            <a:off x="1066800" y="4114800"/>
            <a:ext cx="76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066800" y="4495800"/>
            <a:ext cx="76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10800000" flipV="1">
            <a:off x="7162800" y="4495799"/>
            <a:ext cx="533400" cy="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5" name="Content Placeholder 3"/>
          <p:cNvSpPr txBox="1">
            <a:spLocks/>
          </p:cNvSpPr>
          <p:nvPr/>
        </p:nvSpPr>
        <p:spPr bwMode="auto">
          <a:xfrm>
            <a:off x="838200" y="4991100"/>
            <a:ext cx="77724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defRPr/>
            </a:pPr>
            <a:r>
              <a:rPr lang="en-US" kern="0" dirty="0"/>
              <a:t>Message: data returned from memory.</a:t>
            </a:r>
          </a:p>
        </p:txBody>
      </p:sp>
    </p:spTree>
    <p:extLst>
      <p:ext uri="{BB962C8B-B14F-4D97-AF65-F5344CB8AC3E}">
        <p14:creationId xmlns:p14="http://schemas.microsoft.com/office/powerpoint/2010/main" val="125106570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le 1"/>
          <p:cNvSpPr>
            <a:spLocks noGrp="1"/>
          </p:cNvSpPr>
          <p:nvPr>
            <p:ph type="title"/>
          </p:nvPr>
        </p:nvSpPr>
        <p:spPr/>
        <p:txBody>
          <a:bodyPr/>
          <a:lstStyle/>
          <a:p>
            <a:r>
              <a:rPr lang="en-US" altLang="en-US" dirty="0"/>
              <a:t>Read miss on line not in L2</a:t>
            </a:r>
          </a:p>
        </p:txBody>
      </p:sp>
      <p:sp>
        <p:nvSpPr>
          <p:cNvPr id="115715" name="Footer Placeholder 3"/>
          <p:cNvSpPr>
            <a:spLocks noGrp="1"/>
          </p:cNvSpPr>
          <p:nvPr>
            <p:ph type="ftr" sz="quarter" idx="11"/>
          </p:nvPr>
        </p:nvSpPr>
        <p:spPr>
          <a:xfrm>
            <a:off x="3308350" y="6248400"/>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
        <p:nvSpPr>
          <p:cNvPr id="115716" name="Rectangle 9"/>
          <p:cNvSpPr>
            <a:spLocks noChangeArrowheads="1"/>
          </p:cNvSpPr>
          <p:nvPr/>
        </p:nvSpPr>
        <p:spPr bwMode="auto">
          <a:xfrm>
            <a:off x="15478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0</a:t>
            </a:r>
            <a:endParaRPr lang="en-US" altLang="en-US">
              <a:solidFill>
                <a:srgbClr val="000000"/>
              </a:solidFill>
            </a:endParaRPr>
          </a:p>
        </p:txBody>
      </p:sp>
      <p:sp>
        <p:nvSpPr>
          <p:cNvPr id="115717" name="Rectangle 10"/>
          <p:cNvSpPr>
            <a:spLocks noChangeArrowheads="1"/>
          </p:cNvSpPr>
          <p:nvPr/>
        </p:nvSpPr>
        <p:spPr bwMode="auto">
          <a:xfrm>
            <a:off x="47355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sp>
        <p:nvSpPr>
          <p:cNvPr id="115718" name="Rectangle 11"/>
          <p:cNvSpPr>
            <a:spLocks noChangeArrowheads="1"/>
          </p:cNvSpPr>
          <p:nvPr/>
        </p:nvSpPr>
        <p:spPr bwMode="auto">
          <a:xfrm>
            <a:off x="47355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2</a:t>
            </a:r>
            <a:endParaRPr lang="en-US" altLang="en-US">
              <a:solidFill>
                <a:srgbClr val="000000"/>
              </a:solidFill>
            </a:endParaRPr>
          </a:p>
        </p:txBody>
      </p:sp>
      <p:sp>
        <p:nvSpPr>
          <p:cNvPr id="115719" name="Rectangle 12"/>
          <p:cNvSpPr>
            <a:spLocks noChangeArrowheads="1"/>
          </p:cNvSpPr>
          <p:nvPr/>
        </p:nvSpPr>
        <p:spPr bwMode="auto">
          <a:xfrm>
            <a:off x="6286500"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3</a:t>
            </a:r>
            <a:endParaRPr lang="en-US" altLang="en-US">
              <a:solidFill>
                <a:srgbClr val="000000"/>
              </a:solidFill>
            </a:endParaRPr>
          </a:p>
        </p:txBody>
      </p:sp>
      <p:sp>
        <p:nvSpPr>
          <p:cNvPr id="115720" name="Rectangle 13"/>
          <p:cNvSpPr>
            <a:spLocks noChangeArrowheads="1"/>
          </p:cNvSpPr>
          <p:nvPr/>
        </p:nvSpPr>
        <p:spPr bwMode="auto">
          <a:xfrm>
            <a:off x="1341438" y="3951288"/>
            <a:ext cx="1173162"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0</a:t>
            </a:r>
            <a:r>
              <a:rPr lang="en-US" altLang="en-US" sz="2400">
                <a:solidFill>
                  <a:srgbClr val="000000"/>
                </a:solidFill>
              </a:rPr>
              <a:t>+HN</a:t>
            </a:r>
            <a:r>
              <a:rPr lang="en-US" altLang="en-US" sz="2400" baseline="-25000">
                <a:solidFill>
                  <a:srgbClr val="000000"/>
                </a:solidFill>
              </a:rPr>
              <a:t>0</a:t>
            </a:r>
          </a:p>
        </p:txBody>
      </p:sp>
      <p:sp>
        <p:nvSpPr>
          <p:cNvPr id="115721" name="Rectangle 13"/>
          <p:cNvSpPr>
            <a:spLocks noChangeArrowheads="1"/>
          </p:cNvSpPr>
          <p:nvPr/>
        </p:nvSpPr>
        <p:spPr bwMode="auto">
          <a:xfrm>
            <a:off x="2971800" y="3951288"/>
            <a:ext cx="1143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1</a:t>
            </a:r>
            <a:r>
              <a:rPr lang="en-US" altLang="en-US" sz="2400">
                <a:solidFill>
                  <a:srgbClr val="000000"/>
                </a:solidFill>
              </a:rPr>
              <a:t>+HN</a:t>
            </a:r>
            <a:r>
              <a:rPr lang="en-US" altLang="en-US" sz="2400" baseline="-25000">
                <a:solidFill>
                  <a:srgbClr val="000000"/>
                </a:solidFill>
              </a:rPr>
              <a:t>1</a:t>
            </a:r>
          </a:p>
        </p:txBody>
      </p:sp>
      <p:sp>
        <p:nvSpPr>
          <p:cNvPr id="115722" name="Rectangle 13"/>
          <p:cNvSpPr>
            <a:spLocks noChangeArrowheads="1"/>
          </p:cNvSpPr>
          <p:nvPr/>
        </p:nvSpPr>
        <p:spPr bwMode="auto">
          <a:xfrm>
            <a:off x="4495800" y="3951288"/>
            <a:ext cx="1243013"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2</a:t>
            </a:r>
            <a:r>
              <a:rPr lang="en-US" altLang="en-US" sz="2400">
                <a:solidFill>
                  <a:srgbClr val="000000"/>
                </a:solidFill>
              </a:rPr>
              <a:t>+HN</a:t>
            </a:r>
            <a:r>
              <a:rPr lang="en-US" altLang="en-US" sz="2400" baseline="-25000">
                <a:solidFill>
                  <a:srgbClr val="000000"/>
                </a:solidFill>
              </a:rPr>
              <a:t>2</a:t>
            </a:r>
          </a:p>
        </p:txBody>
      </p:sp>
      <p:sp>
        <p:nvSpPr>
          <p:cNvPr id="115723" name="Rectangle 13"/>
          <p:cNvSpPr>
            <a:spLocks noChangeArrowheads="1"/>
          </p:cNvSpPr>
          <p:nvPr/>
        </p:nvSpPr>
        <p:spPr bwMode="auto">
          <a:xfrm>
            <a:off x="6096000" y="3951288"/>
            <a:ext cx="1143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3</a:t>
            </a:r>
            <a:r>
              <a:rPr lang="en-US" altLang="en-US" sz="2400">
                <a:solidFill>
                  <a:srgbClr val="000000"/>
                </a:solidFill>
              </a:rPr>
              <a:t>+HN</a:t>
            </a:r>
            <a:r>
              <a:rPr lang="en-US" altLang="en-US" sz="2400" baseline="-25000">
                <a:solidFill>
                  <a:srgbClr val="000000"/>
                </a:solidFill>
              </a:rPr>
              <a:t>3</a:t>
            </a:r>
          </a:p>
        </p:txBody>
      </p:sp>
      <p:sp>
        <p:nvSpPr>
          <p:cNvPr id="115724" name="Rectangle 14"/>
          <p:cNvSpPr>
            <a:spLocks noChangeArrowheads="1"/>
          </p:cNvSpPr>
          <p:nvPr/>
        </p:nvSpPr>
        <p:spPr bwMode="auto">
          <a:xfrm>
            <a:off x="7561263" y="3951288"/>
            <a:ext cx="762000" cy="685800"/>
          </a:xfrm>
          <a:prstGeom prst="rect">
            <a:avLst/>
          </a:prstGeom>
          <a:solidFill>
            <a:srgbClr val="D5D5D5"/>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MC</a:t>
            </a:r>
            <a:r>
              <a:rPr lang="en-US" altLang="en-US" baseline="-25000">
                <a:solidFill>
                  <a:srgbClr val="000000"/>
                </a:solidFill>
              </a:rPr>
              <a:t>0</a:t>
            </a:r>
            <a:endParaRPr lang="en-US" altLang="en-US">
              <a:solidFill>
                <a:srgbClr val="000000"/>
              </a:solidFill>
            </a:endParaRPr>
          </a:p>
        </p:txBody>
      </p:sp>
      <p:cxnSp>
        <p:nvCxnSpPr>
          <p:cNvPr id="32" name="Straight Arrow Connector 31"/>
          <p:cNvCxnSpPr/>
          <p:nvPr/>
        </p:nvCxnSpPr>
        <p:spPr>
          <a:xfrm>
            <a:off x="5116513"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p:nvPr/>
        </p:nvCxnSpPr>
        <p:spPr>
          <a:xfrm>
            <a:off x="5116513"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p:cNvCxnSpPr/>
          <p:nvPr/>
        </p:nvCxnSpPr>
        <p:spPr>
          <a:xfrm>
            <a:off x="66675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sp>
        <p:nvSpPr>
          <p:cNvPr id="115728" name="Content Placeholder 3"/>
          <p:cNvSpPr>
            <a:spLocks noGrp="1"/>
          </p:cNvSpPr>
          <p:nvPr>
            <p:ph idx="1"/>
          </p:nvPr>
        </p:nvSpPr>
        <p:spPr>
          <a:xfrm>
            <a:off x="685800" y="1676400"/>
            <a:ext cx="7772400" cy="952500"/>
          </a:xfrm>
        </p:spPr>
        <p:txBody>
          <a:bodyPr/>
          <a:lstStyle/>
          <a:p>
            <a:r>
              <a:rPr lang="en-US" altLang="en-US"/>
              <a:t>Read miss from P1 to a line owned by HN2</a:t>
            </a:r>
          </a:p>
        </p:txBody>
      </p:sp>
      <p:sp>
        <p:nvSpPr>
          <p:cNvPr id="115729" name="Rectangle 9"/>
          <p:cNvSpPr>
            <a:spLocks noChangeArrowheads="1"/>
          </p:cNvSpPr>
          <p:nvPr/>
        </p:nvSpPr>
        <p:spPr bwMode="auto">
          <a:xfrm>
            <a:off x="3162300"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cxnSp>
        <p:nvCxnSpPr>
          <p:cNvPr id="41" name="Straight Arrow Connector 40"/>
          <p:cNvCxnSpPr/>
          <p:nvPr/>
        </p:nvCxnSpPr>
        <p:spPr>
          <a:xfrm>
            <a:off x="35814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42" name="Straight Arrow Connector 41"/>
          <p:cNvCxnSpPr/>
          <p:nvPr/>
        </p:nvCxnSpPr>
        <p:spPr>
          <a:xfrm>
            <a:off x="19050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 name="Straight Connector 2"/>
          <p:cNvCxnSpPr/>
          <p:nvPr/>
        </p:nvCxnSpPr>
        <p:spPr>
          <a:xfrm>
            <a:off x="1066800" y="4114800"/>
            <a:ext cx="76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066800" y="4495800"/>
            <a:ext cx="76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10800000" flipV="1">
            <a:off x="5638800" y="4495799"/>
            <a:ext cx="533400" cy="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5" name="Content Placeholder 3"/>
          <p:cNvSpPr txBox="1">
            <a:spLocks/>
          </p:cNvSpPr>
          <p:nvPr/>
        </p:nvSpPr>
        <p:spPr bwMode="auto">
          <a:xfrm>
            <a:off x="838200" y="4991100"/>
            <a:ext cx="77724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defRPr/>
            </a:pPr>
            <a:r>
              <a:rPr lang="en-US" kern="0" dirty="0"/>
              <a:t>Message: data returned from memory. HN2 gets it, updates L2</a:t>
            </a:r>
            <a:r>
              <a:rPr lang="en-US" kern="0" baseline="-25000" dirty="0"/>
              <a:t>2</a:t>
            </a:r>
            <a:r>
              <a:rPr lang="en-US" kern="0" dirty="0"/>
              <a:t> and forwards the data to P1.</a:t>
            </a:r>
          </a:p>
        </p:txBody>
      </p:sp>
    </p:spTree>
    <p:extLst>
      <p:ext uri="{BB962C8B-B14F-4D97-AF65-F5344CB8AC3E}">
        <p14:creationId xmlns:p14="http://schemas.microsoft.com/office/powerpoint/2010/main" val="30023669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itle 1"/>
          <p:cNvSpPr>
            <a:spLocks noGrp="1"/>
          </p:cNvSpPr>
          <p:nvPr>
            <p:ph type="title"/>
          </p:nvPr>
        </p:nvSpPr>
        <p:spPr/>
        <p:txBody>
          <a:bodyPr/>
          <a:lstStyle/>
          <a:p>
            <a:r>
              <a:rPr lang="en-US" altLang="en-US" dirty="0"/>
              <a:t>Read miss on line not in L2</a:t>
            </a:r>
          </a:p>
        </p:txBody>
      </p:sp>
      <p:sp>
        <p:nvSpPr>
          <p:cNvPr id="117763" name="Footer Placeholder 3"/>
          <p:cNvSpPr>
            <a:spLocks noGrp="1"/>
          </p:cNvSpPr>
          <p:nvPr>
            <p:ph type="ftr" sz="quarter" idx="11"/>
          </p:nvPr>
        </p:nvSpPr>
        <p:spPr>
          <a:xfrm>
            <a:off x="3308350" y="6248400"/>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
        <p:nvSpPr>
          <p:cNvPr id="117764" name="Rectangle 9"/>
          <p:cNvSpPr>
            <a:spLocks noChangeArrowheads="1"/>
          </p:cNvSpPr>
          <p:nvPr/>
        </p:nvSpPr>
        <p:spPr bwMode="auto">
          <a:xfrm>
            <a:off x="15478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0</a:t>
            </a:r>
            <a:endParaRPr lang="en-US" altLang="en-US">
              <a:solidFill>
                <a:srgbClr val="000000"/>
              </a:solidFill>
            </a:endParaRPr>
          </a:p>
        </p:txBody>
      </p:sp>
      <p:sp>
        <p:nvSpPr>
          <p:cNvPr id="117765" name="Rectangle 10"/>
          <p:cNvSpPr>
            <a:spLocks noChangeArrowheads="1"/>
          </p:cNvSpPr>
          <p:nvPr/>
        </p:nvSpPr>
        <p:spPr bwMode="auto">
          <a:xfrm>
            <a:off x="47355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sp>
        <p:nvSpPr>
          <p:cNvPr id="117766" name="Rectangle 11"/>
          <p:cNvSpPr>
            <a:spLocks noChangeArrowheads="1"/>
          </p:cNvSpPr>
          <p:nvPr/>
        </p:nvSpPr>
        <p:spPr bwMode="auto">
          <a:xfrm>
            <a:off x="47355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2</a:t>
            </a:r>
            <a:endParaRPr lang="en-US" altLang="en-US">
              <a:solidFill>
                <a:srgbClr val="000000"/>
              </a:solidFill>
            </a:endParaRPr>
          </a:p>
        </p:txBody>
      </p:sp>
      <p:sp>
        <p:nvSpPr>
          <p:cNvPr id="117767" name="Rectangle 12"/>
          <p:cNvSpPr>
            <a:spLocks noChangeArrowheads="1"/>
          </p:cNvSpPr>
          <p:nvPr/>
        </p:nvSpPr>
        <p:spPr bwMode="auto">
          <a:xfrm>
            <a:off x="6286500"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3</a:t>
            </a:r>
            <a:endParaRPr lang="en-US" altLang="en-US">
              <a:solidFill>
                <a:srgbClr val="000000"/>
              </a:solidFill>
            </a:endParaRPr>
          </a:p>
        </p:txBody>
      </p:sp>
      <p:sp>
        <p:nvSpPr>
          <p:cNvPr id="117768" name="Rectangle 13"/>
          <p:cNvSpPr>
            <a:spLocks noChangeArrowheads="1"/>
          </p:cNvSpPr>
          <p:nvPr/>
        </p:nvSpPr>
        <p:spPr bwMode="auto">
          <a:xfrm>
            <a:off x="1341438" y="3951288"/>
            <a:ext cx="1173162"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0</a:t>
            </a:r>
            <a:r>
              <a:rPr lang="en-US" altLang="en-US" sz="2400">
                <a:solidFill>
                  <a:srgbClr val="000000"/>
                </a:solidFill>
              </a:rPr>
              <a:t>+HN</a:t>
            </a:r>
            <a:r>
              <a:rPr lang="en-US" altLang="en-US" sz="2400" baseline="-25000">
                <a:solidFill>
                  <a:srgbClr val="000000"/>
                </a:solidFill>
              </a:rPr>
              <a:t>0</a:t>
            </a:r>
          </a:p>
        </p:txBody>
      </p:sp>
      <p:sp>
        <p:nvSpPr>
          <p:cNvPr id="117769" name="Rectangle 13"/>
          <p:cNvSpPr>
            <a:spLocks noChangeArrowheads="1"/>
          </p:cNvSpPr>
          <p:nvPr/>
        </p:nvSpPr>
        <p:spPr bwMode="auto">
          <a:xfrm>
            <a:off x="2971800" y="3951288"/>
            <a:ext cx="1143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1</a:t>
            </a:r>
            <a:r>
              <a:rPr lang="en-US" altLang="en-US" sz="2400">
                <a:solidFill>
                  <a:srgbClr val="000000"/>
                </a:solidFill>
              </a:rPr>
              <a:t>+HN</a:t>
            </a:r>
            <a:r>
              <a:rPr lang="en-US" altLang="en-US" sz="2400" baseline="-25000">
                <a:solidFill>
                  <a:srgbClr val="000000"/>
                </a:solidFill>
              </a:rPr>
              <a:t>1</a:t>
            </a:r>
          </a:p>
        </p:txBody>
      </p:sp>
      <p:sp>
        <p:nvSpPr>
          <p:cNvPr id="117770" name="Rectangle 13"/>
          <p:cNvSpPr>
            <a:spLocks noChangeArrowheads="1"/>
          </p:cNvSpPr>
          <p:nvPr/>
        </p:nvSpPr>
        <p:spPr bwMode="auto">
          <a:xfrm>
            <a:off x="4495800" y="3951288"/>
            <a:ext cx="1243013"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2</a:t>
            </a:r>
            <a:r>
              <a:rPr lang="en-US" altLang="en-US" sz="2400">
                <a:solidFill>
                  <a:srgbClr val="000000"/>
                </a:solidFill>
              </a:rPr>
              <a:t>+HN</a:t>
            </a:r>
            <a:r>
              <a:rPr lang="en-US" altLang="en-US" sz="2400" baseline="-25000">
                <a:solidFill>
                  <a:srgbClr val="000000"/>
                </a:solidFill>
              </a:rPr>
              <a:t>2</a:t>
            </a:r>
          </a:p>
        </p:txBody>
      </p:sp>
      <p:sp>
        <p:nvSpPr>
          <p:cNvPr id="117771" name="Rectangle 13"/>
          <p:cNvSpPr>
            <a:spLocks noChangeArrowheads="1"/>
          </p:cNvSpPr>
          <p:nvPr/>
        </p:nvSpPr>
        <p:spPr bwMode="auto">
          <a:xfrm>
            <a:off x="6096000" y="3951288"/>
            <a:ext cx="1143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3</a:t>
            </a:r>
            <a:r>
              <a:rPr lang="en-US" altLang="en-US" sz="2400">
                <a:solidFill>
                  <a:srgbClr val="000000"/>
                </a:solidFill>
              </a:rPr>
              <a:t>+HN</a:t>
            </a:r>
            <a:r>
              <a:rPr lang="en-US" altLang="en-US" sz="2400" baseline="-25000">
                <a:solidFill>
                  <a:srgbClr val="000000"/>
                </a:solidFill>
              </a:rPr>
              <a:t>3</a:t>
            </a:r>
          </a:p>
        </p:txBody>
      </p:sp>
      <p:sp>
        <p:nvSpPr>
          <p:cNvPr id="117772" name="Rectangle 14"/>
          <p:cNvSpPr>
            <a:spLocks noChangeArrowheads="1"/>
          </p:cNvSpPr>
          <p:nvPr/>
        </p:nvSpPr>
        <p:spPr bwMode="auto">
          <a:xfrm>
            <a:off x="7561263" y="3951288"/>
            <a:ext cx="762000" cy="685800"/>
          </a:xfrm>
          <a:prstGeom prst="rect">
            <a:avLst/>
          </a:prstGeom>
          <a:solidFill>
            <a:srgbClr val="D5D5D5"/>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MC</a:t>
            </a:r>
            <a:r>
              <a:rPr lang="en-US" altLang="en-US" baseline="-25000">
                <a:solidFill>
                  <a:srgbClr val="000000"/>
                </a:solidFill>
              </a:rPr>
              <a:t>0</a:t>
            </a:r>
            <a:endParaRPr lang="en-US" altLang="en-US">
              <a:solidFill>
                <a:srgbClr val="000000"/>
              </a:solidFill>
            </a:endParaRPr>
          </a:p>
        </p:txBody>
      </p:sp>
      <p:cxnSp>
        <p:nvCxnSpPr>
          <p:cNvPr id="32" name="Straight Arrow Connector 31"/>
          <p:cNvCxnSpPr/>
          <p:nvPr/>
        </p:nvCxnSpPr>
        <p:spPr>
          <a:xfrm>
            <a:off x="5116513"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p:nvPr/>
        </p:nvCxnSpPr>
        <p:spPr>
          <a:xfrm>
            <a:off x="5116513"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p:cNvCxnSpPr/>
          <p:nvPr/>
        </p:nvCxnSpPr>
        <p:spPr>
          <a:xfrm>
            <a:off x="66675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sp>
        <p:nvSpPr>
          <p:cNvPr id="117776" name="Content Placeholder 3"/>
          <p:cNvSpPr>
            <a:spLocks noGrp="1"/>
          </p:cNvSpPr>
          <p:nvPr>
            <p:ph idx="1"/>
          </p:nvPr>
        </p:nvSpPr>
        <p:spPr>
          <a:xfrm>
            <a:off x="685800" y="1676400"/>
            <a:ext cx="7772400" cy="952500"/>
          </a:xfrm>
        </p:spPr>
        <p:txBody>
          <a:bodyPr/>
          <a:lstStyle/>
          <a:p>
            <a:r>
              <a:rPr lang="en-US" altLang="en-US"/>
              <a:t>Read miss from P1 to a line owned by HN2</a:t>
            </a:r>
          </a:p>
        </p:txBody>
      </p:sp>
      <p:sp>
        <p:nvSpPr>
          <p:cNvPr id="117777" name="Rectangle 9"/>
          <p:cNvSpPr>
            <a:spLocks noChangeArrowheads="1"/>
          </p:cNvSpPr>
          <p:nvPr/>
        </p:nvSpPr>
        <p:spPr bwMode="auto">
          <a:xfrm>
            <a:off x="3162300"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cxnSp>
        <p:nvCxnSpPr>
          <p:cNvPr id="41" name="Straight Arrow Connector 40"/>
          <p:cNvCxnSpPr/>
          <p:nvPr/>
        </p:nvCxnSpPr>
        <p:spPr>
          <a:xfrm>
            <a:off x="35814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42" name="Straight Arrow Connector 41"/>
          <p:cNvCxnSpPr/>
          <p:nvPr/>
        </p:nvCxnSpPr>
        <p:spPr>
          <a:xfrm>
            <a:off x="19050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 name="Straight Connector 2"/>
          <p:cNvCxnSpPr/>
          <p:nvPr/>
        </p:nvCxnSpPr>
        <p:spPr>
          <a:xfrm>
            <a:off x="1066800" y="4114800"/>
            <a:ext cx="76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066800" y="4495800"/>
            <a:ext cx="76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3581400" y="36576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24" name="Straight Arrow Connector 23"/>
          <p:cNvCxnSpPr/>
          <p:nvPr/>
        </p:nvCxnSpPr>
        <p:spPr>
          <a:xfrm rot="10800000" flipV="1">
            <a:off x="4038600" y="4495799"/>
            <a:ext cx="533400" cy="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5" name="Content Placeholder 3"/>
          <p:cNvSpPr txBox="1">
            <a:spLocks/>
          </p:cNvSpPr>
          <p:nvPr/>
        </p:nvSpPr>
        <p:spPr bwMode="auto">
          <a:xfrm>
            <a:off x="838200" y="4991100"/>
            <a:ext cx="77724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defRPr/>
            </a:pPr>
            <a:r>
              <a:rPr lang="en-US" kern="0" dirty="0"/>
              <a:t>Message: read data response</a:t>
            </a:r>
          </a:p>
        </p:txBody>
      </p:sp>
    </p:spTree>
    <p:extLst>
      <p:ext uri="{BB962C8B-B14F-4D97-AF65-F5344CB8AC3E}">
        <p14:creationId xmlns:p14="http://schemas.microsoft.com/office/powerpoint/2010/main" val="2608537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altLang="en-US"/>
              <a:t>A Coherent Memory System</a:t>
            </a:r>
          </a:p>
        </p:txBody>
      </p:sp>
      <p:sp>
        <p:nvSpPr>
          <p:cNvPr id="3" name="Content Placeholder 2"/>
          <p:cNvSpPr>
            <a:spLocks noGrp="1"/>
          </p:cNvSpPr>
          <p:nvPr>
            <p:ph idx="1"/>
          </p:nvPr>
        </p:nvSpPr>
        <p:spPr>
          <a:xfrm>
            <a:off x="685800" y="1676400"/>
            <a:ext cx="7848600" cy="4419600"/>
          </a:xfrm>
        </p:spPr>
        <p:txBody>
          <a:bodyPr/>
          <a:lstStyle/>
          <a:p>
            <a:pPr>
              <a:defRPr/>
            </a:pPr>
            <a:r>
              <a:rPr lang="en-US" sz="2400" dirty="0"/>
              <a:t>The problem: when processors share slow memory, data must move to local caches in order to get reasonable latency and bandwidth. But this can produce unreasonable results.</a:t>
            </a:r>
          </a:p>
          <a:p>
            <a:pPr marL="342900" lvl="1" indent="-342900">
              <a:buFontTx/>
              <a:buChar char="•"/>
              <a:defRPr/>
            </a:pPr>
            <a:r>
              <a:rPr lang="en-US" dirty="0"/>
              <a:t>The solution is to have </a:t>
            </a:r>
            <a:r>
              <a:rPr lang="en-US" i="1" dirty="0"/>
              <a:t>coherence</a:t>
            </a:r>
            <a:r>
              <a:rPr lang="en-US" dirty="0"/>
              <a:t> and </a:t>
            </a:r>
            <a:r>
              <a:rPr lang="en-US" i="1" dirty="0"/>
              <a:t>consistency</a:t>
            </a:r>
            <a:r>
              <a:rPr lang="en-US" dirty="0"/>
              <a:t>.</a:t>
            </a:r>
          </a:p>
          <a:p>
            <a:pPr marL="342900" lvl="1" indent="-342900">
              <a:buFontTx/>
              <a:buChar char="•"/>
              <a:defRPr/>
            </a:pPr>
            <a:r>
              <a:rPr lang="en-US" dirty="0"/>
              <a:t>Coherence – defines </a:t>
            </a:r>
            <a:r>
              <a:rPr lang="en-US" i="1" dirty="0"/>
              <a:t>what values</a:t>
            </a:r>
            <a:r>
              <a:rPr lang="en-US" dirty="0">
                <a:solidFill>
                  <a:schemeClr val="accent1"/>
                </a:solidFill>
              </a:rPr>
              <a:t> </a:t>
            </a:r>
            <a:r>
              <a:rPr lang="en-US" dirty="0"/>
              <a:t>can be returned by a read</a:t>
            </a:r>
          </a:p>
          <a:p>
            <a:pPr lvl="1">
              <a:spcBef>
                <a:spcPts val="0"/>
              </a:spcBef>
              <a:defRPr/>
            </a:pPr>
            <a:r>
              <a:rPr lang="en-US" sz="2000" dirty="0"/>
              <a:t>every private cached copy of a memory location has the same value</a:t>
            </a:r>
          </a:p>
          <a:p>
            <a:pPr lvl="1">
              <a:spcBef>
                <a:spcPts val="0"/>
              </a:spcBef>
              <a:defRPr/>
            </a:pPr>
            <a:r>
              <a:rPr lang="en-US" sz="2000" dirty="0"/>
              <a:t>guarantees that caches are invisible to the software, since all cores read the same value for any memory location</a:t>
            </a:r>
          </a:p>
          <a:p>
            <a:pPr>
              <a:spcBef>
                <a:spcPts val="0"/>
              </a:spcBef>
              <a:defRPr/>
            </a:pPr>
            <a:r>
              <a:rPr lang="en-US" sz="2400" dirty="0"/>
              <a:t>The issue on the last slide was a coherence violation. We'll focus on coherence in this course.</a:t>
            </a:r>
          </a:p>
        </p:txBody>
      </p:sp>
      <p:sp>
        <p:nvSpPr>
          <p:cNvPr id="5222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Tree>
    <p:extLst>
      <p:ext uri="{BB962C8B-B14F-4D97-AF65-F5344CB8AC3E}">
        <p14:creationId xmlns:p14="http://schemas.microsoft.com/office/powerpoint/2010/main" val="2539949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Title 1"/>
          <p:cNvSpPr>
            <a:spLocks noGrp="1"/>
          </p:cNvSpPr>
          <p:nvPr>
            <p:ph type="title"/>
          </p:nvPr>
        </p:nvSpPr>
        <p:spPr/>
        <p:txBody>
          <a:bodyPr/>
          <a:lstStyle/>
          <a:p>
            <a:r>
              <a:rPr lang="en-US" altLang="en-US" dirty="0"/>
              <a:t>Read miss on line not in L2</a:t>
            </a:r>
          </a:p>
        </p:txBody>
      </p:sp>
      <p:sp>
        <p:nvSpPr>
          <p:cNvPr id="119811" name="Footer Placeholder 3"/>
          <p:cNvSpPr>
            <a:spLocks noGrp="1"/>
          </p:cNvSpPr>
          <p:nvPr>
            <p:ph type="ftr" sz="quarter" idx="11"/>
          </p:nvPr>
        </p:nvSpPr>
        <p:spPr>
          <a:xfrm>
            <a:off x="3308350" y="6248400"/>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
        <p:nvSpPr>
          <p:cNvPr id="119812" name="Rectangle 9"/>
          <p:cNvSpPr>
            <a:spLocks noChangeArrowheads="1"/>
          </p:cNvSpPr>
          <p:nvPr/>
        </p:nvSpPr>
        <p:spPr bwMode="auto">
          <a:xfrm>
            <a:off x="15478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0</a:t>
            </a:r>
            <a:endParaRPr lang="en-US" altLang="en-US">
              <a:solidFill>
                <a:srgbClr val="000000"/>
              </a:solidFill>
            </a:endParaRPr>
          </a:p>
        </p:txBody>
      </p:sp>
      <p:sp>
        <p:nvSpPr>
          <p:cNvPr id="119813" name="Rectangle 10"/>
          <p:cNvSpPr>
            <a:spLocks noChangeArrowheads="1"/>
          </p:cNvSpPr>
          <p:nvPr/>
        </p:nvSpPr>
        <p:spPr bwMode="auto">
          <a:xfrm>
            <a:off x="47355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sp>
        <p:nvSpPr>
          <p:cNvPr id="119814" name="Rectangle 11"/>
          <p:cNvSpPr>
            <a:spLocks noChangeArrowheads="1"/>
          </p:cNvSpPr>
          <p:nvPr/>
        </p:nvSpPr>
        <p:spPr bwMode="auto">
          <a:xfrm>
            <a:off x="47355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2</a:t>
            </a:r>
            <a:endParaRPr lang="en-US" altLang="en-US">
              <a:solidFill>
                <a:srgbClr val="000000"/>
              </a:solidFill>
            </a:endParaRPr>
          </a:p>
        </p:txBody>
      </p:sp>
      <p:sp>
        <p:nvSpPr>
          <p:cNvPr id="119815" name="Rectangle 12"/>
          <p:cNvSpPr>
            <a:spLocks noChangeArrowheads="1"/>
          </p:cNvSpPr>
          <p:nvPr/>
        </p:nvSpPr>
        <p:spPr bwMode="auto">
          <a:xfrm>
            <a:off x="6286500"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3</a:t>
            </a:r>
            <a:endParaRPr lang="en-US" altLang="en-US">
              <a:solidFill>
                <a:srgbClr val="000000"/>
              </a:solidFill>
            </a:endParaRPr>
          </a:p>
        </p:txBody>
      </p:sp>
      <p:sp>
        <p:nvSpPr>
          <p:cNvPr id="119816" name="Rectangle 13"/>
          <p:cNvSpPr>
            <a:spLocks noChangeArrowheads="1"/>
          </p:cNvSpPr>
          <p:nvPr/>
        </p:nvSpPr>
        <p:spPr bwMode="auto">
          <a:xfrm>
            <a:off x="1341438" y="3951288"/>
            <a:ext cx="1173162"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0</a:t>
            </a:r>
            <a:r>
              <a:rPr lang="en-US" altLang="en-US" sz="2400">
                <a:solidFill>
                  <a:srgbClr val="000000"/>
                </a:solidFill>
              </a:rPr>
              <a:t>+HN</a:t>
            </a:r>
            <a:r>
              <a:rPr lang="en-US" altLang="en-US" sz="2400" baseline="-25000">
                <a:solidFill>
                  <a:srgbClr val="000000"/>
                </a:solidFill>
              </a:rPr>
              <a:t>0</a:t>
            </a:r>
          </a:p>
        </p:txBody>
      </p:sp>
      <p:sp>
        <p:nvSpPr>
          <p:cNvPr id="119817" name="Rectangle 13"/>
          <p:cNvSpPr>
            <a:spLocks noChangeArrowheads="1"/>
          </p:cNvSpPr>
          <p:nvPr/>
        </p:nvSpPr>
        <p:spPr bwMode="auto">
          <a:xfrm>
            <a:off x="2971800" y="3951288"/>
            <a:ext cx="1143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1</a:t>
            </a:r>
            <a:r>
              <a:rPr lang="en-US" altLang="en-US" sz="2400">
                <a:solidFill>
                  <a:srgbClr val="000000"/>
                </a:solidFill>
              </a:rPr>
              <a:t>+HN</a:t>
            </a:r>
            <a:r>
              <a:rPr lang="en-US" altLang="en-US" sz="2400" baseline="-25000">
                <a:solidFill>
                  <a:srgbClr val="000000"/>
                </a:solidFill>
              </a:rPr>
              <a:t>1</a:t>
            </a:r>
          </a:p>
        </p:txBody>
      </p:sp>
      <p:sp>
        <p:nvSpPr>
          <p:cNvPr id="119818" name="Rectangle 13"/>
          <p:cNvSpPr>
            <a:spLocks noChangeArrowheads="1"/>
          </p:cNvSpPr>
          <p:nvPr/>
        </p:nvSpPr>
        <p:spPr bwMode="auto">
          <a:xfrm>
            <a:off x="4495800" y="3951288"/>
            <a:ext cx="1243013"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2</a:t>
            </a:r>
            <a:r>
              <a:rPr lang="en-US" altLang="en-US" sz="2400">
                <a:solidFill>
                  <a:srgbClr val="000000"/>
                </a:solidFill>
              </a:rPr>
              <a:t>+HN</a:t>
            </a:r>
            <a:r>
              <a:rPr lang="en-US" altLang="en-US" sz="2400" baseline="-25000">
                <a:solidFill>
                  <a:srgbClr val="000000"/>
                </a:solidFill>
              </a:rPr>
              <a:t>2</a:t>
            </a:r>
          </a:p>
        </p:txBody>
      </p:sp>
      <p:sp>
        <p:nvSpPr>
          <p:cNvPr id="119819" name="Rectangle 13"/>
          <p:cNvSpPr>
            <a:spLocks noChangeArrowheads="1"/>
          </p:cNvSpPr>
          <p:nvPr/>
        </p:nvSpPr>
        <p:spPr bwMode="auto">
          <a:xfrm>
            <a:off x="6096000" y="3951288"/>
            <a:ext cx="1143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3</a:t>
            </a:r>
            <a:r>
              <a:rPr lang="en-US" altLang="en-US" sz="2400">
                <a:solidFill>
                  <a:srgbClr val="000000"/>
                </a:solidFill>
              </a:rPr>
              <a:t>+HN</a:t>
            </a:r>
            <a:r>
              <a:rPr lang="en-US" altLang="en-US" sz="2400" baseline="-25000">
                <a:solidFill>
                  <a:srgbClr val="000000"/>
                </a:solidFill>
              </a:rPr>
              <a:t>3</a:t>
            </a:r>
          </a:p>
        </p:txBody>
      </p:sp>
      <p:sp>
        <p:nvSpPr>
          <p:cNvPr id="119820" name="Rectangle 14"/>
          <p:cNvSpPr>
            <a:spLocks noChangeArrowheads="1"/>
          </p:cNvSpPr>
          <p:nvPr/>
        </p:nvSpPr>
        <p:spPr bwMode="auto">
          <a:xfrm>
            <a:off x="7561263" y="3951288"/>
            <a:ext cx="762000" cy="685800"/>
          </a:xfrm>
          <a:prstGeom prst="rect">
            <a:avLst/>
          </a:prstGeom>
          <a:solidFill>
            <a:srgbClr val="D5D5D5"/>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MC</a:t>
            </a:r>
            <a:r>
              <a:rPr lang="en-US" altLang="en-US" baseline="-25000">
                <a:solidFill>
                  <a:srgbClr val="000000"/>
                </a:solidFill>
              </a:rPr>
              <a:t>0</a:t>
            </a:r>
            <a:endParaRPr lang="en-US" altLang="en-US">
              <a:solidFill>
                <a:srgbClr val="000000"/>
              </a:solidFill>
            </a:endParaRPr>
          </a:p>
        </p:txBody>
      </p:sp>
      <p:cxnSp>
        <p:nvCxnSpPr>
          <p:cNvPr id="32" name="Straight Arrow Connector 31"/>
          <p:cNvCxnSpPr/>
          <p:nvPr/>
        </p:nvCxnSpPr>
        <p:spPr>
          <a:xfrm>
            <a:off x="5116513"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p:nvPr/>
        </p:nvCxnSpPr>
        <p:spPr>
          <a:xfrm>
            <a:off x="5116513"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p:cNvCxnSpPr/>
          <p:nvPr/>
        </p:nvCxnSpPr>
        <p:spPr>
          <a:xfrm>
            <a:off x="66675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sp>
        <p:nvSpPr>
          <p:cNvPr id="119824" name="Content Placeholder 3"/>
          <p:cNvSpPr>
            <a:spLocks noGrp="1"/>
          </p:cNvSpPr>
          <p:nvPr>
            <p:ph idx="1"/>
          </p:nvPr>
        </p:nvSpPr>
        <p:spPr>
          <a:xfrm>
            <a:off x="685800" y="1676400"/>
            <a:ext cx="7772400" cy="952500"/>
          </a:xfrm>
        </p:spPr>
        <p:txBody>
          <a:bodyPr/>
          <a:lstStyle/>
          <a:p>
            <a:r>
              <a:rPr lang="en-US" altLang="en-US"/>
              <a:t>Read miss from P1 to a line owned by HN2</a:t>
            </a:r>
          </a:p>
        </p:txBody>
      </p:sp>
      <p:sp>
        <p:nvSpPr>
          <p:cNvPr id="119825" name="Rectangle 9"/>
          <p:cNvSpPr>
            <a:spLocks noChangeArrowheads="1"/>
          </p:cNvSpPr>
          <p:nvPr/>
        </p:nvSpPr>
        <p:spPr bwMode="auto">
          <a:xfrm>
            <a:off x="3162300"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cxnSp>
        <p:nvCxnSpPr>
          <p:cNvPr id="41" name="Straight Arrow Connector 40"/>
          <p:cNvCxnSpPr/>
          <p:nvPr/>
        </p:nvCxnSpPr>
        <p:spPr>
          <a:xfrm>
            <a:off x="35814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42" name="Straight Arrow Connector 41"/>
          <p:cNvCxnSpPr/>
          <p:nvPr/>
        </p:nvCxnSpPr>
        <p:spPr>
          <a:xfrm>
            <a:off x="19050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 name="Straight Connector 2"/>
          <p:cNvCxnSpPr/>
          <p:nvPr/>
        </p:nvCxnSpPr>
        <p:spPr>
          <a:xfrm>
            <a:off x="1066800" y="4114800"/>
            <a:ext cx="76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066800" y="4495800"/>
            <a:ext cx="76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3581400" y="36576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25" name="Straight Arrow Connector 24"/>
          <p:cNvCxnSpPr/>
          <p:nvPr/>
        </p:nvCxnSpPr>
        <p:spPr>
          <a:xfrm flipV="1">
            <a:off x="3581400" y="3657600"/>
            <a:ext cx="0" cy="30480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6" name="Content Placeholder 3"/>
          <p:cNvSpPr txBox="1">
            <a:spLocks/>
          </p:cNvSpPr>
          <p:nvPr/>
        </p:nvSpPr>
        <p:spPr bwMode="auto">
          <a:xfrm>
            <a:off x="838200" y="4991100"/>
            <a:ext cx="77724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defRPr/>
            </a:pPr>
            <a:r>
              <a:rPr lang="en-US" kern="0" dirty="0"/>
              <a:t>Message: read data response</a:t>
            </a:r>
          </a:p>
        </p:txBody>
      </p:sp>
    </p:spTree>
    <p:extLst>
      <p:ext uri="{BB962C8B-B14F-4D97-AF65-F5344CB8AC3E}">
        <p14:creationId xmlns:p14="http://schemas.microsoft.com/office/powerpoint/2010/main" val="22274345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p:txBody>
          <a:bodyPr/>
          <a:lstStyle/>
          <a:p>
            <a:r>
              <a:rPr lang="en-US" altLang="en-US" dirty="0"/>
              <a:t>Read Miss on Dirty line</a:t>
            </a:r>
          </a:p>
        </p:txBody>
      </p:sp>
      <p:sp>
        <p:nvSpPr>
          <p:cNvPr id="121859" name="Content Placeholder 2"/>
          <p:cNvSpPr>
            <a:spLocks noGrp="1"/>
          </p:cNvSpPr>
          <p:nvPr>
            <p:ph idx="1"/>
          </p:nvPr>
        </p:nvSpPr>
        <p:spPr>
          <a:xfrm>
            <a:off x="685800" y="1676400"/>
            <a:ext cx="7772400" cy="3505200"/>
          </a:xfrm>
        </p:spPr>
        <p:txBody>
          <a:bodyPr/>
          <a:lstStyle/>
          <a:p>
            <a:r>
              <a:rPr lang="en-US" altLang="en-US"/>
              <a:t>The read miss at the local node (e.g., P1) triggers a read request sent to home node (e.g., HN2), which has directory for that line.</a:t>
            </a:r>
          </a:p>
          <a:p>
            <a:r>
              <a:rPr lang="en-US" altLang="en-US"/>
              <a:t>Read request sent to HN2.</a:t>
            </a:r>
          </a:p>
          <a:p>
            <a:r>
              <a:rPr lang="en-US" altLang="en-US"/>
              <a:t>HN2 sees dirty bit is on, tells P3 to write back data.</a:t>
            </a:r>
          </a:p>
          <a:p>
            <a:r>
              <a:rPr lang="en-US" altLang="en-US"/>
              <a:t>HN2 forwards data to P1.</a:t>
            </a:r>
          </a:p>
        </p:txBody>
      </p:sp>
      <p:sp>
        <p:nvSpPr>
          <p:cNvPr id="12186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
        <p:nvSpPr>
          <p:cNvPr id="121861" name="TextBox 4"/>
          <p:cNvSpPr txBox="1">
            <a:spLocks noChangeArrowheads="1"/>
          </p:cNvSpPr>
          <p:nvPr/>
        </p:nvSpPr>
        <p:spPr bwMode="auto">
          <a:xfrm>
            <a:off x="3352800" y="4953000"/>
            <a:ext cx="4648200" cy="461963"/>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M=1     0    0   0    1     0     0   0     0</a:t>
            </a:r>
          </a:p>
        </p:txBody>
      </p:sp>
      <p:cxnSp>
        <p:nvCxnSpPr>
          <p:cNvPr id="6" name="Straight Connector 5"/>
          <p:cNvCxnSpPr/>
          <p:nvPr/>
        </p:nvCxnSpPr>
        <p:spPr>
          <a:xfrm>
            <a:off x="4191000" y="4953000"/>
            <a:ext cx="0" cy="461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648200" y="4953000"/>
            <a:ext cx="0" cy="461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105400" y="4953000"/>
            <a:ext cx="0" cy="461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562600" y="4953000"/>
            <a:ext cx="0" cy="461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019800" y="4953000"/>
            <a:ext cx="0" cy="461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553200" y="4953000"/>
            <a:ext cx="0" cy="461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010400" y="4953000"/>
            <a:ext cx="0" cy="461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467600" y="4953000"/>
            <a:ext cx="0" cy="461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1870" name="TextBox 13"/>
          <p:cNvSpPr txBox="1">
            <a:spLocks noChangeArrowheads="1"/>
          </p:cNvSpPr>
          <p:nvPr/>
        </p:nvSpPr>
        <p:spPr bwMode="auto">
          <a:xfrm>
            <a:off x="381000" y="4953000"/>
            <a:ext cx="2971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Initial directory state</a:t>
            </a:r>
          </a:p>
        </p:txBody>
      </p:sp>
      <p:sp>
        <p:nvSpPr>
          <p:cNvPr id="121871" name="TextBox 14"/>
          <p:cNvSpPr txBox="1">
            <a:spLocks noChangeArrowheads="1"/>
          </p:cNvSpPr>
          <p:nvPr/>
        </p:nvSpPr>
        <p:spPr bwMode="auto">
          <a:xfrm>
            <a:off x="381000" y="5557838"/>
            <a:ext cx="2971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Final directory state</a:t>
            </a:r>
          </a:p>
        </p:txBody>
      </p:sp>
      <p:sp>
        <p:nvSpPr>
          <p:cNvPr id="121872" name="TextBox 15"/>
          <p:cNvSpPr txBox="1">
            <a:spLocks noChangeArrowheads="1"/>
          </p:cNvSpPr>
          <p:nvPr/>
        </p:nvSpPr>
        <p:spPr bwMode="auto">
          <a:xfrm>
            <a:off x="3352800" y="5634038"/>
            <a:ext cx="4648200" cy="461962"/>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M=0     0    1   0    0     0     0   0     0</a:t>
            </a:r>
          </a:p>
        </p:txBody>
      </p:sp>
      <p:cxnSp>
        <p:nvCxnSpPr>
          <p:cNvPr id="17" name="Straight Connector 16"/>
          <p:cNvCxnSpPr/>
          <p:nvPr/>
        </p:nvCxnSpPr>
        <p:spPr>
          <a:xfrm>
            <a:off x="4191000" y="56340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648200" y="56340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105400" y="56340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5562600" y="56340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019800" y="56340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553200" y="56340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7010400" y="56340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467600" y="56340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056707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itle 1"/>
          <p:cNvSpPr>
            <a:spLocks noGrp="1"/>
          </p:cNvSpPr>
          <p:nvPr>
            <p:ph type="title"/>
          </p:nvPr>
        </p:nvSpPr>
        <p:spPr/>
        <p:txBody>
          <a:bodyPr/>
          <a:lstStyle/>
          <a:p>
            <a:r>
              <a:rPr lang="en-US" altLang="en-US" dirty="0"/>
              <a:t>Read miss on dirty line</a:t>
            </a:r>
          </a:p>
        </p:txBody>
      </p:sp>
      <p:sp>
        <p:nvSpPr>
          <p:cNvPr id="122883" name="Footer Placeholder 3"/>
          <p:cNvSpPr>
            <a:spLocks noGrp="1"/>
          </p:cNvSpPr>
          <p:nvPr>
            <p:ph type="ftr" sz="quarter" idx="11"/>
          </p:nvPr>
        </p:nvSpPr>
        <p:spPr>
          <a:xfrm>
            <a:off x="3308350" y="6248400"/>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
        <p:nvSpPr>
          <p:cNvPr id="122884" name="Rectangle 9"/>
          <p:cNvSpPr>
            <a:spLocks noChangeArrowheads="1"/>
          </p:cNvSpPr>
          <p:nvPr/>
        </p:nvSpPr>
        <p:spPr bwMode="auto">
          <a:xfrm>
            <a:off x="15478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0</a:t>
            </a:r>
            <a:endParaRPr lang="en-US" altLang="en-US">
              <a:solidFill>
                <a:srgbClr val="000000"/>
              </a:solidFill>
            </a:endParaRPr>
          </a:p>
        </p:txBody>
      </p:sp>
      <p:sp>
        <p:nvSpPr>
          <p:cNvPr id="122885" name="Rectangle 10"/>
          <p:cNvSpPr>
            <a:spLocks noChangeArrowheads="1"/>
          </p:cNvSpPr>
          <p:nvPr/>
        </p:nvSpPr>
        <p:spPr bwMode="auto">
          <a:xfrm>
            <a:off x="47355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sp>
        <p:nvSpPr>
          <p:cNvPr id="122886" name="Rectangle 11"/>
          <p:cNvSpPr>
            <a:spLocks noChangeArrowheads="1"/>
          </p:cNvSpPr>
          <p:nvPr/>
        </p:nvSpPr>
        <p:spPr bwMode="auto">
          <a:xfrm>
            <a:off x="47355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2</a:t>
            </a:r>
            <a:endParaRPr lang="en-US" altLang="en-US">
              <a:solidFill>
                <a:srgbClr val="000000"/>
              </a:solidFill>
            </a:endParaRPr>
          </a:p>
        </p:txBody>
      </p:sp>
      <p:sp>
        <p:nvSpPr>
          <p:cNvPr id="122887" name="Rectangle 12"/>
          <p:cNvSpPr>
            <a:spLocks noChangeArrowheads="1"/>
          </p:cNvSpPr>
          <p:nvPr/>
        </p:nvSpPr>
        <p:spPr bwMode="auto">
          <a:xfrm>
            <a:off x="6286500"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3</a:t>
            </a:r>
            <a:endParaRPr lang="en-US" altLang="en-US">
              <a:solidFill>
                <a:srgbClr val="000000"/>
              </a:solidFill>
            </a:endParaRPr>
          </a:p>
        </p:txBody>
      </p:sp>
      <p:sp>
        <p:nvSpPr>
          <p:cNvPr id="122888" name="Rectangle 13"/>
          <p:cNvSpPr>
            <a:spLocks noChangeArrowheads="1"/>
          </p:cNvSpPr>
          <p:nvPr/>
        </p:nvSpPr>
        <p:spPr bwMode="auto">
          <a:xfrm>
            <a:off x="1341438" y="3951288"/>
            <a:ext cx="1173162"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0</a:t>
            </a:r>
            <a:r>
              <a:rPr lang="en-US" altLang="en-US" sz="2400">
                <a:solidFill>
                  <a:srgbClr val="000000"/>
                </a:solidFill>
              </a:rPr>
              <a:t>+HN</a:t>
            </a:r>
            <a:r>
              <a:rPr lang="en-US" altLang="en-US" sz="2400" baseline="-25000">
                <a:solidFill>
                  <a:srgbClr val="000000"/>
                </a:solidFill>
              </a:rPr>
              <a:t>0</a:t>
            </a:r>
          </a:p>
        </p:txBody>
      </p:sp>
      <p:sp>
        <p:nvSpPr>
          <p:cNvPr id="122889" name="Rectangle 13"/>
          <p:cNvSpPr>
            <a:spLocks noChangeArrowheads="1"/>
          </p:cNvSpPr>
          <p:nvPr/>
        </p:nvSpPr>
        <p:spPr bwMode="auto">
          <a:xfrm>
            <a:off x="2971800" y="3951288"/>
            <a:ext cx="1143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1</a:t>
            </a:r>
            <a:r>
              <a:rPr lang="en-US" altLang="en-US" sz="2400">
                <a:solidFill>
                  <a:srgbClr val="000000"/>
                </a:solidFill>
              </a:rPr>
              <a:t>+HN</a:t>
            </a:r>
            <a:r>
              <a:rPr lang="en-US" altLang="en-US" sz="2400" baseline="-25000">
                <a:solidFill>
                  <a:srgbClr val="000000"/>
                </a:solidFill>
              </a:rPr>
              <a:t>1</a:t>
            </a:r>
          </a:p>
        </p:txBody>
      </p:sp>
      <p:sp>
        <p:nvSpPr>
          <p:cNvPr id="122890" name="Rectangle 13"/>
          <p:cNvSpPr>
            <a:spLocks noChangeArrowheads="1"/>
          </p:cNvSpPr>
          <p:nvPr/>
        </p:nvSpPr>
        <p:spPr bwMode="auto">
          <a:xfrm>
            <a:off x="4495800" y="3951288"/>
            <a:ext cx="1243013"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2</a:t>
            </a:r>
            <a:r>
              <a:rPr lang="en-US" altLang="en-US" sz="2400">
                <a:solidFill>
                  <a:srgbClr val="000000"/>
                </a:solidFill>
              </a:rPr>
              <a:t>+HN</a:t>
            </a:r>
            <a:r>
              <a:rPr lang="en-US" altLang="en-US" sz="2400" baseline="-25000">
                <a:solidFill>
                  <a:srgbClr val="000000"/>
                </a:solidFill>
              </a:rPr>
              <a:t>2</a:t>
            </a:r>
          </a:p>
        </p:txBody>
      </p:sp>
      <p:sp>
        <p:nvSpPr>
          <p:cNvPr id="122891" name="Rectangle 13"/>
          <p:cNvSpPr>
            <a:spLocks noChangeArrowheads="1"/>
          </p:cNvSpPr>
          <p:nvPr/>
        </p:nvSpPr>
        <p:spPr bwMode="auto">
          <a:xfrm>
            <a:off x="6096000" y="3951288"/>
            <a:ext cx="1143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3</a:t>
            </a:r>
            <a:r>
              <a:rPr lang="en-US" altLang="en-US" sz="2400">
                <a:solidFill>
                  <a:srgbClr val="000000"/>
                </a:solidFill>
              </a:rPr>
              <a:t>+HN</a:t>
            </a:r>
            <a:r>
              <a:rPr lang="en-US" altLang="en-US" sz="2400" baseline="-25000">
                <a:solidFill>
                  <a:srgbClr val="000000"/>
                </a:solidFill>
              </a:rPr>
              <a:t>3</a:t>
            </a:r>
          </a:p>
        </p:txBody>
      </p:sp>
      <p:sp>
        <p:nvSpPr>
          <p:cNvPr id="122892" name="Rectangle 14"/>
          <p:cNvSpPr>
            <a:spLocks noChangeArrowheads="1"/>
          </p:cNvSpPr>
          <p:nvPr/>
        </p:nvSpPr>
        <p:spPr bwMode="auto">
          <a:xfrm>
            <a:off x="7561263" y="3951288"/>
            <a:ext cx="762000" cy="685800"/>
          </a:xfrm>
          <a:prstGeom prst="rect">
            <a:avLst/>
          </a:prstGeom>
          <a:solidFill>
            <a:srgbClr val="D5D5D5"/>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MC</a:t>
            </a:r>
            <a:r>
              <a:rPr lang="en-US" altLang="en-US" baseline="-25000">
                <a:solidFill>
                  <a:srgbClr val="000000"/>
                </a:solidFill>
              </a:rPr>
              <a:t>0</a:t>
            </a:r>
            <a:endParaRPr lang="en-US" altLang="en-US">
              <a:solidFill>
                <a:srgbClr val="000000"/>
              </a:solidFill>
            </a:endParaRPr>
          </a:p>
        </p:txBody>
      </p:sp>
      <p:cxnSp>
        <p:nvCxnSpPr>
          <p:cNvPr id="32" name="Straight Arrow Connector 31"/>
          <p:cNvCxnSpPr/>
          <p:nvPr/>
        </p:nvCxnSpPr>
        <p:spPr>
          <a:xfrm>
            <a:off x="5116513"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p:nvPr/>
        </p:nvCxnSpPr>
        <p:spPr>
          <a:xfrm>
            <a:off x="5116513"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p:cNvCxnSpPr/>
          <p:nvPr/>
        </p:nvCxnSpPr>
        <p:spPr>
          <a:xfrm>
            <a:off x="66675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sp>
        <p:nvSpPr>
          <p:cNvPr id="122896" name="Content Placeholder 3"/>
          <p:cNvSpPr>
            <a:spLocks noGrp="1"/>
          </p:cNvSpPr>
          <p:nvPr>
            <p:ph idx="1"/>
          </p:nvPr>
        </p:nvSpPr>
        <p:spPr>
          <a:xfrm>
            <a:off x="685800" y="1676400"/>
            <a:ext cx="7772400" cy="952500"/>
          </a:xfrm>
        </p:spPr>
        <p:txBody>
          <a:bodyPr/>
          <a:lstStyle/>
          <a:p>
            <a:r>
              <a:rPr lang="en-US" altLang="en-US"/>
              <a:t>Read miss from P1 to a line owned by HN2, held dirty by P3.</a:t>
            </a:r>
          </a:p>
        </p:txBody>
      </p:sp>
      <p:sp>
        <p:nvSpPr>
          <p:cNvPr id="122897" name="Rectangle 9"/>
          <p:cNvSpPr>
            <a:spLocks noChangeArrowheads="1"/>
          </p:cNvSpPr>
          <p:nvPr/>
        </p:nvSpPr>
        <p:spPr bwMode="auto">
          <a:xfrm>
            <a:off x="3162300"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cxnSp>
        <p:nvCxnSpPr>
          <p:cNvPr id="41" name="Straight Arrow Connector 40"/>
          <p:cNvCxnSpPr/>
          <p:nvPr/>
        </p:nvCxnSpPr>
        <p:spPr>
          <a:xfrm>
            <a:off x="35814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42" name="Straight Arrow Connector 41"/>
          <p:cNvCxnSpPr/>
          <p:nvPr/>
        </p:nvCxnSpPr>
        <p:spPr>
          <a:xfrm>
            <a:off x="19050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 name="Straight Connector 2"/>
          <p:cNvCxnSpPr/>
          <p:nvPr/>
        </p:nvCxnSpPr>
        <p:spPr>
          <a:xfrm>
            <a:off x="1066800" y="4114800"/>
            <a:ext cx="76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066800" y="4495800"/>
            <a:ext cx="76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3581400" y="36576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46" name="Straight Arrow Connector 45"/>
          <p:cNvCxnSpPr/>
          <p:nvPr/>
        </p:nvCxnSpPr>
        <p:spPr>
          <a:xfrm>
            <a:off x="3581400" y="3657600"/>
            <a:ext cx="0" cy="30480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7" name="Content Placeholder 3"/>
          <p:cNvSpPr txBox="1">
            <a:spLocks/>
          </p:cNvSpPr>
          <p:nvPr/>
        </p:nvSpPr>
        <p:spPr bwMode="auto">
          <a:xfrm>
            <a:off x="838200" y="4991100"/>
            <a:ext cx="77724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defRPr/>
            </a:pPr>
            <a:r>
              <a:rPr lang="en-US" kern="0" dirty="0"/>
              <a:t>Message: read request by P1</a:t>
            </a:r>
          </a:p>
        </p:txBody>
      </p:sp>
    </p:spTree>
    <p:extLst>
      <p:ext uri="{BB962C8B-B14F-4D97-AF65-F5344CB8AC3E}">
        <p14:creationId xmlns:p14="http://schemas.microsoft.com/office/powerpoint/2010/main" val="105037424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1"/>
          <p:cNvSpPr>
            <a:spLocks noGrp="1"/>
          </p:cNvSpPr>
          <p:nvPr>
            <p:ph type="title"/>
          </p:nvPr>
        </p:nvSpPr>
        <p:spPr/>
        <p:txBody>
          <a:bodyPr/>
          <a:lstStyle/>
          <a:p>
            <a:r>
              <a:rPr lang="en-US" altLang="en-US" dirty="0"/>
              <a:t>Read miss on dirty line</a:t>
            </a:r>
          </a:p>
        </p:txBody>
      </p:sp>
      <p:sp>
        <p:nvSpPr>
          <p:cNvPr id="124931" name="Footer Placeholder 3"/>
          <p:cNvSpPr>
            <a:spLocks noGrp="1"/>
          </p:cNvSpPr>
          <p:nvPr>
            <p:ph type="ftr" sz="quarter" idx="11"/>
          </p:nvPr>
        </p:nvSpPr>
        <p:spPr>
          <a:xfrm>
            <a:off x="3308350" y="6248400"/>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
        <p:nvSpPr>
          <p:cNvPr id="124932" name="Rectangle 9"/>
          <p:cNvSpPr>
            <a:spLocks noChangeArrowheads="1"/>
          </p:cNvSpPr>
          <p:nvPr/>
        </p:nvSpPr>
        <p:spPr bwMode="auto">
          <a:xfrm>
            <a:off x="15478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0</a:t>
            </a:r>
            <a:endParaRPr lang="en-US" altLang="en-US">
              <a:solidFill>
                <a:srgbClr val="000000"/>
              </a:solidFill>
            </a:endParaRPr>
          </a:p>
        </p:txBody>
      </p:sp>
      <p:sp>
        <p:nvSpPr>
          <p:cNvPr id="124933" name="Rectangle 10"/>
          <p:cNvSpPr>
            <a:spLocks noChangeArrowheads="1"/>
          </p:cNvSpPr>
          <p:nvPr/>
        </p:nvSpPr>
        <p:spPr bwMode="auto">
          <a:xfrm>
            <a:off x="47355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sp>
        <p:nvSpPr>
          <p:cNvPr id="124934" name="Rectangle 11"/>
          <p:cNvSpPr>
            <a:spLocks noChangeArrowheads="1"/>
          </p:cNvSpPr>
          <p:nvPr/>
        </p:nvSpPr>
        <p:spPr bwMode="auto">
          <a:xfrm>
            <a:off x="47355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2</a:t>
            </a:r>
            <a:endParaRPr lang="en-US" altLang="en-US">
              <a:solidFill>
                <a:srgbClr val="000000"/>
              </a:solidFill>
            </a:endParaRPr>
          </a:p>
        </p:txBody>
      </p:sp>
      <p:sp>
        <p:nvSpPr>
          <p:cNvPr id="124935" name="Rectangle 12"/>
          <p:cNvSpPr>
            <a:spLocks noChangeArrowheads="1"/>
          </p:cNvSpPr>
          <p:nvPr/>
        </p:nvSpPr>
        <p:spPr bwMode="auto">
          <a:xfrm>
            <a:off x="6286500"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3</a:t>
            </a:r>
            <a:endParaRPr lang="en-US" altLang="en-US">
              <a:solidFill>
                <a:srgbClr val="000000"/>
              </a:solidFill>
            </a:endParaRPr>
          </a:p>
        </p:txBody>
      </p:sp>
      <p:sp>
        <p:nvSpPr>
          <p:cNvPr id="124936" name="Rectangle 13"/>
          <p:cNvSpPr>
            <a:spLocks noChangeArrowheads="1"/>
          </p:cNvSpPr>
          <p:nvPr/>
        </p:nvSpPr>
        <p:spPr bwMode="auto">
          <a:xfrm>
            <a:off x="1341438" y="3951288"/>
            <a:ext cx="1173162"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0</a:t>
            </a:r>
            <a:r>
              <a:rPr lang="en-US" altLang="en-US" sz="2400">
                <a:solidFill>
                  <a:srgbClr val="000000"/>
                </a:solidFill>
              </a:rPr>
              <a:t>+HN</a:t>
            </a:r>
            <a:r>
              <a:rPr lang="en-US" altLang="en-US" sz="2400" baseline="-25000">
                <a:solidFill>
                  <a:srgbClr val="000000"/>
                </a:solidFill>
              </a:rPr>
              <a:t>0</a:t>
            </a:r>
          </a:p>
        </p:txBody>
      </p:sp>
      <p:sp>
        <p:nvSpPr>
          <p:cNvPr id="124937" name="Rectangle 13"/>
          <p:cNvSpPr>
            <a:spLocks noChangeArrowheads="1"/>
          </p:cNvSpPr>
          <p:nvPr/>
        </p:nvSpPr>
        <p:spPr bwMode="auto">
          <a:xfrm>
            <a:off x="2971800" y="3951288"/>
            <a:ext cx="1143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1</a:t>
            </a:r>
            <a:r>
              <a:rPr lang="en-US" altLang="en-US" sz="2400">
                <a:solidFill>
                  <a:srgbClr val="000000"/>
                </a:solidFill>
              </a:rPr>
              <a:t>+HN</a:t>
            </a:r>
            <a:r>
              <a:rPr lang="en-US" altLang="en-US" sz="2400" baseline="-25000">
                <a:solidFill>
                  <a:srgbClr val="000000"/>
                </a:solidFill>
              </a:rPr>
              <a:t>1</a:t>
            </a:r>
          </a:p>
        </p:txBody>
      </p:sp>
      <p:sp>
        <p:nvSpPr>
          <p:cNvPr id="124938" name="Rectangle 13"/>
          <p:cNvSpPr>
            <a:spLocks noChangeArrowheads="1"/>
          </p:cNvSpPr>
          <p:nvPr/>
        </p:nvSpPr>
        <p:spPr bwMode="auto">
          <a:xfrm>
            <a:off x="4495800" y="3951288"/>
            <a:ext cx="1243013"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2</a:t>
            </a:r>
            <a:r>
              <a:rPr lang="en-US" altLang="en-US" sz="2400">
                <a:solidFill>
                  <a:srgbClr val="000000"/>
                </a:solidFill>
              </a:rPr>
              <a:t>+HN</a:t>
            </a:r>
            <a:r>
              <a:rPr lang="en-US" altLang="en-US" sz="2400" baseline="-25000">
                <a:solidFill>
                  <a:srgbClr val="000000"/>
                </a:solidFill>
              </a:rPr>
              <a:t>2</a:t>
            </a:r>
          </a:p>
        </p:txBody>
      </p:sp>
      <p:sp>
        <p:nvSpPr>
          <p:cNvPr id="124939" name="Rectangle 13"/>
          <p:cNvSpPr>
            <a:spLocks noChangeArrowheads="1"/>
          </p:cNvSpPr>
          <p:nvPr/>
        </p:nvSpPr>
        <p:spPr bwMode="auto">
          <a:xfrm>
            <a:off x="6096000" y="3951288"/>
            <a:ext cx="1143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3</a:t>
            </a:r>
            <a:r>
              <a:rPr lang="en-US" altLang="en-US" sz="2400">
                <a:solidFill>
                  <a:srgbClr val="000000"/>
                </a:solidFill>
              </a:rPr>
              <a:t>+HN</a:t>
            </a:r>
            <a:r>
              <a:rPr lang="en-US" altLang="en-US" sz="2400" baseline="-25000">
                <a:solidFill>
                  <a:srgbClr val="000000"/>
                </a:solidFill>
              </a:rPr>
              <a:t>3</a:t>
            </a:r>
          </a:p>
        </p:txBody>
      </p:sp>
      <p:sp>
        <p:nvSpPr>
          <p:cNvPr id="124940" name="Rectangle 14"/>
          <p:cNvSpPr>
            <a:spLocks noChangeArrowheads="1"/>
          </p:cNvSpPr>
          <p:nvPr/>
        </p:nvSpPr>
        <p:spPr bwMode="auto">
          <a:xfrm>
            <a:off x="7561263" y="3951288"/>
            <a:ext cx="762000" cy="685800"/>
          </a:xfrm>
          <a:prstGeom prst="rect">
            <a:avLst/>
          </a:prstGeom>
          <a:solidFill>
            <a:srgbClr val="D5D5D5"/>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MC</a:t>
            </a:r>
            <a:r>
              <a:rPr lang="en-US" altLang="en-US" baseline="-25000">
                <a:solidFill>
                  <a:srgbClr val="000000"/>
                </a:solidFill>
              </a:rPr>
              <a:t>0</a:t>
            </a:r>
            <a:endParaRPr lang="en-US" altLang="en-US">
              <a:solidFill>
                <a:srgbClr val="000000"/>
              </a:solidFill>
            </a:endParaRPr>
          </a:p>
        </p:txBody>
      </p:sp>
      <p:cxnSp>
        <p:nvCxnSpPr>
          <p:cNvPr id="32" name="Straight Arrow Connector 31"/>
          <p:cNvCxnSpPr/>
          <p:nvPr/>
        </p:nvCxnSpPr>
        <p:spPr>
          <a:xfrm>
            <a:off x="5116513"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p:nvPr/>
        </p:nvCxnSpPr>
        <p:spPr>
          <a:xfrm>
            <a:off x="5116513"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p:cNvCxnSpPr/>
          <p:nvPr/>
        </p:nvCxnSpPr>
        <p:spPr>
          <a:xfrm>
            <a:off x="66675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sp>
        <p:nvSpPr>
          <p:cNvPr id="124944" name="Content Placeholder 3"/>
          <p:cNvSpPr>
            <a:spLocks noGrp="1"/>
          </p:cNvSpPr>
          <p:nvPr>
            <p:ph idx="1"/>
          </p:nvPr>
        </p:nvSpPr>
        <p:spPr>
          <a:xfrm>
            <a:off x="685800" y="1676400"/>
            <a:ext cx="7772400" cy="952500"/>
          </a:xfrm>
        </p:spPr>
        <p:txBody>
          <a:bodyPr/>
          <a:lstStyle/>
          <a:p>
            <a:r>
              <a:rPr lang="en-US" altLang="en-US"/>
              <a:t>Read miss from P1 to a line owned by HN2, held dirty by P3.</a:t>
            </a:r>
          </a:p>
        </p:txBody>
      </p:sp>
      <p:sp>
        <p:nvSpPr>
          <p:cNvPr id="124945" name="Rectangle 9"/>
          <p:cNvSpPr>
            <a:spLocks noChangeArrowheads="1"/>
          </p:cNvSpPr>
          <p:nvPr/>
        </p:nvSpPr>
        <p:spPr bwMode="auto">
          <a:xfrm>
            <a:off x="3162300"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cxnSp>
        <p:nvCxnSpPr>
          <p:cNvPr id="41" name="Straight Arrow Connector 40"/>
          <p:cNvCxnSpPr/>
          <p:nvPr/>
        </p:nvCxnSpPr>
        <p:spPr>
          <a:xfrm>
            <a:off x="35814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42" name="Straight Arrow Connector 41"/>
          <p:cNvCxnSpPr/>
          <p:nvPr/>
        </p:nvCxnSpPr>
        <p:spPr>
          <a:xfrm>
            <a:off x="19050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 name="Straight Connector 2"/>
          <p:cNvCxnSpPr/>
          <p:nvPr/>
        </p:nvCxnSpPr>
        <p:spPr>
          <a:xfrm>
            <a:off x="1066800" y="4114800"/>
            <a:ext cx="76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066800" y="4495800"/>
            <a:ext cx="76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Content Placeholder 3"/>
          <p:cNvSpPr txBox="1">
            <a:spLocks/>
          </p:cNvSpPr>
          <p:nvPr/>
        </p:nvSpPr>
        <p:spPr bwMode="auto">
          <a:xfrm>
            <a:off x="838200" y="4991100"/>
            <a:ext cx="77724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defRPr/>
            </a:pPr>
            <a:r>
              <a:rPr lang="en-US" kern="0" dirty="0"/>
              <a:t>Message: read request by P1. HN</a:t>
            </a:r>
            <a:r>
              <a:rPr lang="en-US" kern="0" baseline="-25000" dirty="0"/>
              <a:t>2</a:t>
            </a:r>
            <a:r>
              <a:rPr lang="en-US" kern="0" dirty="0"/>
              <a:t> receives it, notices P3 holds the line dirty.</a:t>
            </a:r>
          </a:p>
        </p:txBody>
      </p:sp>
      <p:cxnSp>
        <p:nvCxnSpPr>
          <p:cNvPr id="25" name="Straight Arrow Connector 24"/>
          <p:cNvCxnSpPr/>
          <p:nvPr/>
        </p:nvCxnSpPr>
        <p:spPr>
          <a:xfrm rot="10800000" flipH="1" flipV="1">
            <a:off x="4114800" y="4114800"/>
            <a:ext cx="533400" cy="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17312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Title 1"/>
          <p:cNvSpPr>
            <a:spLocks noGrp="1"/>
          </p:cNvSpPr>
          <p:nvPr>
            <p:ph type="title"/>
          </p:nvPr>
        </p:nvSpPr>
        <p:spPr/>
        <p:txBody>
          <a:bodyPr/>
          <a:lstStyle/>
          <a:p>
            <a:r>
              <a:rPr lang="en-US" altLang="en-US" dirty="0"/>
              <a:t>Read miss on dirty line</a:t>
            </a:r>
          </a:p>
        </p:txBody>
      </p:sp>
      <p:sp>
        <p:nvSpPr>
          <p:cNvPr id="126979" name="Footer Placeholder 3"/>
          <p:cNvSpPr>
            <a:spLocks noGrp="1"/>
          </p:cNvSpPr>
          <p:nvPr>
            <p:ph type="ftr" sz="quarter" idx="11"/>
          </p:nvPr>
        </p:nvSpPr>
        <p:spPr>
          <a:xfrm>
            <a:off x="3308350" y="6248400"/>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
        <p:nvSpPr>
          <p:cNvPr id="126980" name="Rectangle 9"/>
          <p:cNvSpPr>
            <a:spLocks noChangeArrowheads="1"/>
          </p:cNvSpPr>
          <p:nvPr/>
        </p:nvSpPr>
        <p:spPr bwMode="auto">
          <a:xfrm>
            <a:off x="15478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0</a:t>
            </a:r>
            <a:endParaRPr lang="en-US" altLang="en-US">
              <a:solidFill>
                <a:srgbClr val="000000"/>
              </a:solidFill>
            </a:endParaRPr>
          </a:p>
        </p:txBody>
      </p:sp>
      <p:sp>
        <p:nvSpPr>
          <p:cNvPr id="126981" name="Rectangle 10"/>
          <p:cNvSpPr>
            <a:spLocks noChangeArrowheads="1"/>
          </p:cNvSpPr>
          <p:nvPr/>
        </p:nvSpPr>
        <p:spPr bwMode="auto">
          <a:xfrm>
            <a:off x="47355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sp>
        <p:nvSpPr>
          <p:cNvPr id="126982" name="Rectangle 11"/>
          <p:cNvSpPr>
            <a:spLocks noChangeArrowheads="1"/>
          </p:cNvSpPr>
          <p:nvPr/>
        </p:nvSpPr>
        <p:spPr bwMode="auto">
          <a:xfrm>
            <a:off x="47355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2</a:t>
            </a:r>
            <a:endParaRPr lang="en-US" altLang="en-US">
              <a:solidFill>
                <a:srgbClr val="000000"/>
              </a:solidFill>
            </a:endParaRPr>
          </a:p>
        </p:txBody>
      </p:sp>
      <p:sp>
        <p:nvSpPr>
          <p:cNvPr id="126983" name="Rectangle 12"/>
          <p:cNvSpPr>
            <a:spLocks noChangeArrowheads="1"/>
          </p:cNvSpPr>
          <p:nvPr/>
        </p:nvSpPr>
        <p:spPr bwMode="auto">
          <a:xfrm>
            <a:off x="6286500"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3</a:t>
            </a:r>
            <a:endParaRPr lang="en-US" altLang="en-US">
              <a:solidFill>
                <a:srgbClr val="000000"/>
              </a:solidFill>
            </a:endParaRPr>
          </a:p>
        </p:txBody>
      </p:sp>
      <p:sp>
        <p:nvSpPr>
          <p:cNvPr id="126984" name="Rectangle 13"/>
          <p:cNvSpPr>
            <a:spLocks noChangeArrowheads="1"/>
          </p:cNvSpPr>
          <p:nvPr/>
        </p:nvSpPr>
        <p:spPr bwMode="auto">
          <a:xfrm>
            <a:off x="1341438" y="3951288"/>
            <a:ext cx="1173162"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0</a:t>
            </a:r>
            <a:r>
              <a:rPr lang="en-US" altLang="en-US" sz="2400">
                <a:solidFill>
                  <a:srgbClr val="000000"/>
                </a:solidFill>
              </a:rPr>
              <a:t>+HN</a:t>
            </a:r>
            <a:r>
              <a:rPr lang="en-US" altLang="en-US" sz="2400" baseline="-25000">
                <a:solidFill>
                  <a:srgbClr val="000000"/>
                </a:solidFill>
              </a:rPr>
              <a:t>0</a:t>
            </a:r>
          </a:p>
        </p:txBody>
      </p:sp>
      <p:sp>
        <p:nvSpPr>
          <p:cNvPr id="126985" name="Rectangle 13"/>
          <p:cNvSpPr>
            <a:spLocks noChangeArrowheads="1"/>
          </p:cNvSpPr>
          <p:nvPr/>
        </p:nvSpPr>
        <p:spPr bwMode="auto">
          <a:xfrm>
            <a:off x="2971800" y="3951288"/>
            <a:ext cx="1143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1</a:t>
            </a:r>
            <a:r>
              <a:rPr lang="en-US" altLang="en-US" sz="2400">
                <a:solidFill>
                  <a:srgbClr val="000000"/>
                </a:solidFill>
              </a:rPr>
              <a:t>+HN</a:t>
            </a:r>
            <a:r>
              <a:rPr lang="en-US" altLang="en-US" sz="2400" baseline="-25000">
                <a:solidFill>
                  <a:srgbClr val="000000"/>
                </a:solidFill>
              </a:rPr>
              <a:t>1</a:t>
            </a:r>
          </a:p>
        </p:txBody>
      </p:sp>
      <p:sp>
        <p:nvSpPr>
          <p:cNvPr id="126986" name="Rectangle 13"/>
          <p:cNvSpPr>
            <a:spLocks noChangeArrowheads="1"/>
          </p:cNvSpPr>
          <p:nvPr/>
        </p:nvSpPr>
        <p:spPr bwMode="auto">
          <a:xfrm>
            <a:off x="4495800" y="3951288"/>
            <a:ext cx="1243013"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2</a:t>
            </a:r>
            <a:r>
              <a:rPr lang="en-US" altLang="en-US" sz="2400">
                <a:solidFill>
                  <a:srgbClr val="000000"/>
                </a:solidFill>
              </a:rPr>
              <a:t>+HN</a:t>
            </a:r>
            <a:r>
              <a:rPr lang="en-US" altLang="en-US" sz="2400" baseline="-25000">
                <a:solidFill>
                  <a:srgbClr val="000000"/>
                </a:solidFill>
              </a:rPr>
              <a:t>2</a:t>
            </a:r>
          </a:p>
        </p:txBody>
      </p:sp>
      <p:sp>
        <p:nvSpPr>
          <p:cNvPr id="126987" name="Rectangle 13"/>
          <p:cNvSpPr>
            <a:spLocks noChangeArrowheads="1"/>
          </p:cNvSpPr>
          <p:nvPr/>
        </p:nvSpPr>
        <p:spPr bwMode="auto">
          <a:xfrm>
            <a:off x="6096000" y="3951288"/>
            <a:ext cx="1143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3</a:t>
            </a:r>
            <a:r>
              <a:rPr lang="en-US" altLang="en-US" sz="2400">
                <a:solidFill>
                  <a:srgbClr val="000000"/>
                </a:solidFill>
              </a:rPr>
              <a:t>+HN</a:t>
            </a:r>
            <a:r>
              <a:rPr lang="en-US" altLang="en-US" sz="2400" baseline="-25000">
                <a:solidFill>
                  <a:srgbClr val="000000"/>
                </a:solidFill>
              </a:rPr>
              <a:t>3</a:t>
            </a:r>
          </a:p>
        </p:txBody>
      </p:sp>
      <p:sp>
        <p:nvSpPr>
          <p:cNvPr id="126988" name="Rectangle 14"/>
          <p:cNvSpPr>
            <a:spLocks noChangeArrowheads="1"/>
          </p:cNvSpPr>
          <p:nvPr/>
        </p:nvSpPr>
        <p:spPr bwMode="auto">
          <a:xfrm>
            <a:off x="7561263" y="3951288"/>
            <a:ext cx="762000" cy="685800"/>
          </a:xfrm>
          <a:prstGeom prst="rect">
            <a:avLst/>
          </a:prstGeom>
          <a:solidFill>
            <a:srgbClr val="D5D5D5"/>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MC</a:t>
            </a:r>
            <a:r>
              <a:rPr lang="en-US" altLang="en-US" baseline="-25000">
                <a:solidFill>
                  <a:srgbClr val="000000"/>
                </a:solidFill>
              </a:rPr>
              <a:t>0</a:t>
            </a:r>
            <a:endParaRPr lang="en-US" altLang="en-US">
              <a:solidFill>
                <a:srgbClr val="000000"/>
              </a:solidFill>
            </a:endParaRPr>
          </a:p>
        </p:txBody>
      </p:sp>
      <p:cxnSp>
        <p:nvCxnSpPr>
          <p:cNvPr id="32" name="Straight Arrow Connector 31"/>
          <p:cNvCxnSpPr/>
          <p:nvPr/>
        </p:nvCxnSpPr>
        <p:spPr>
          <a:xfrm>
            <a:off x="5116513"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p:nvPr/>
        </p:nvCxnSpPr>
        <p:spPr>
          <a:xfrm>
            <a:off x="5116513"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p:cNvCxnSpPr/>
          <p:nvPr/>
        </p:nvCxnSpPr>
        <p:spPr>
          <a:xfrm>
            <a:off x="66675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sp>
        <p:nvSpPr>
          <p:cNvPr id="126992" name="Content Placeholder 3"/>
          <p:cNvSpPr>
            <a:spLocks noGrp="1"/>
          </p:cNvSpPr>
          <p:nvPr>
            <p:ph idx="1"/>
          </p:nvPr>
        </p:nvSpPr>
        <p:spPr>
          <a:xfrm>
            <a:off x="685800" y="1676400"/>
            <a:ext cx="7772400" cy="952500"/>
          </a:xfrm>
        </p:spPr>
        <p:txBody>
          <a:bodyPr/>
          <a:lstStyle/>
          <a:p>
            <a:r>
              <a:rPr lang="en-US" altLang="en-US"/>
              <a:t>Read miss from P1 to a line owned by HN2, held dirty by P3.</a:t>
            </a:r>
          </a:p>
        </p:txBody>
      </p:sp>
      <p:sp>
        <p:nvSpPr>
          <p:cNvPr id="126993" name="Rectangle 9"/>
          <p:cNvSpPr>
            <a:spLocks noChangeArrowheads="1"/>
          </p:cNvSpPr>
          <p:nvPr/>
        </p:nvSpPr>
        <p:spPr bwMode="auto">
          <a:xfrm>
            <a:off x="3162300"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cxnSp>
        <p:nvCxnSpPr>
          <p:cNvPr id="41" name="Straight Arrow Connector 40"/>
          <p:cNvCxnSpPr/>
          <p:nvPr/>
        </p:nvCxnSpPr>
        <p:spPr>
          <a:xfrm>
            <a:off x="35814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42" name="Straight Arrow Connector 41"/>
          <p:cNvCxnSpPr/>
          <p:nvPr/>
        </p:nvCxnSpPr>
        <p:spPr>
          <a:xfrm>
            <a:off x="19050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 name="Straight Connector 2"/>
          <p:cNvCxnSpPr/>
          <p:nvPr/>
        </p:nvCxnSpPr>
        <p:spPr>
          <a:xfrm>
            <a:off x="1066800" y="4114800"/>
            <a:ext cx="76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066800" y="4495800"/>
            <a:ext cx="76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Content Placeholder 3"/>
          <p:cNvSpPr txBox="1">
            <a:spLocks/>
          </p:cNvSpPr>
          <p:nvPr/>
        </p:nvSpPr>
        <p:spPr bwMode="auto">
          <a:xfrm>
            <a:off x="838200" y="4991100"/>
            <a:ext cx="77724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defRPr/>
            </a:pPr>
            <a:r>
              <a:rPr lang="en-US" kern="0" dirty="0"/>
              <a:t>Message: evict, </a:t>
            </a:r>
            <a:r>
              <a:rPr lang="en-US" kern="0" dirty="0" err="1"/>
              <a:t>writeback</a:t>
            </a:r>
            <a:r>
              <a:rPr lang="en-US" kern="0" dirty="0"/>
              <a:t> to HN. </a:t>
            </a:r>
          </a:p>
        </p:txBody>
      </p:sp>
      <p:cxnSp>
        <p:nvCxnSpPr>
          <p:cNvPr id="25" name="Straight Arrow Connector 24"/>
          <p:cNvCxnSpPr/>
          <p:nvPr/>
        </p:nvCxnSpPr>
        <p:spPr>
          <a:xfrm rot="10800000" flipH="1" flipV="1">
            <a:off x="5638800" y="4114800"/>
            <a:ext cx="533400" cy="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12801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itle 1"/>
          <p:cNvSpPr>
            <a:spLocks noGrp="1"/>
          </p:cNvSpPr>
          <p:nvPr>
            <p:ph type="title"/>
          </p:nvPr>
        </p:nvSpPr>
        <p:spPr/>
        <p:txBody>
          <a:bodyPr/>
          <a:lstStyle/>
          <a:p>
            <a:r>
              <a:rPr lang="en-US" altLang="en-US" dirty="0"/>
              <a:t>Read miss on dirty line</a:t>
            </a:r>
          </a:p>
        </p:txBody>
      </p:sp>
      <p:sp>
        <p:nvSpPr>
          <p:cNvPr id="129027" name="Footer Placeholder 3"/>
          <p:cNvSpPr>
            <a:spLocks noGrp="1"/>
          </p:cNvSpPr>
          <p:nvPr>
            <p:ph type="ftr" sz="quarter" idx="11"/>
          </p:nvPr>
        </p:nvSpPr>
        <p:spPr>
          <a:xfrm>
            <a:off x="3308350" y="6248400"/>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
        <p:nvSpPr>
          <p:cNvPr id="129028" name="Rectangle 9"/>
          <p:cNvSpPr>
            <a:spLocks noChangeArrowheads="1"/>
          </p:cNvSpPr>
          <p:nvPr/>
        </p:nvSpPr>
        <p:spPr bwMode="auto">
          <a:xfrm>
            <a:off x="15478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0</a:t>
            </a:r>
            <a:endParaRPr lang="en-US" altLang="en-US">
              <a:solidFill>
                <a:srgbClr val="000000"/>
              </a:solidFill>
            </a:endParaRPr>
          </a:p>
        </p:txBody>
      </p:sp>
      <p:sp>
        <p:nvSpPr>
          <p:cNvPr id="129029" name="Rectangle 10"/>
          <p:cNvSpPr>
            <a:spLocks noChangeArrowheads="1"/>
          </p:cNvSpPr>
          <p:nvPr/>
        </p:nvSpPr>
        <p:spPr bwMode="auto">
          <a:xfrm>
            <a:off x="47355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sp>
        <p:nvSpPr>
          <p:cNvPr id="129030" name="Rectangle 11"/>
          <p:cNvSpPr>
            <a:spLocks noChangeArrowheads="1"/>
          </p:cNvSpPr>
          <p:nvPr/>
        </p:nvSpPr>
        <p:spPr bwMode="auto">
          <a:xfrm>
            <a:off x="47355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2</a:t>
            </a:r>
            <a:endParaRPr lang="en-US" altLang="en-US">
              <a:solidFill>
                <a:srgbClr val="000000"/>
              </a:solidFill>
            </a:endParaRPr>
          </a:p>
        </p:txBody>
      </p:sp>
      <p:sp>
        <p:nvSpPr>
          <p:cNvPr id="129031" name="Rectangle 12"/>
          <p:cNvSpPr>
            <a:spLocks noChangeArrowheads="1"/>
          </p:cNvSpPr>
          <p:nvPr/>
        </p:nvSpPr>
        <p:spPr bwMode="auto">
          <a:xfrm>
            <a:off x="6286500"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3</a:t>
            </a:r>
            <a:endParaRPr lang="en-US" altLang="en-US">
              <a:solidFill>
                <a:srgbClr val="000000"/>
              </a:solidFill>
            </a:endParaRPr>
          </a:p>
        </p:txBody>
      </p:sp>
      <p:sp>
        <p:nvSpPr>
          <p:cNvPr id="129032" name="Rectangle 13"/>
          <p:cNvSpPr>
            <a:spLocks noChangeArrowheads="1"/>
          </p:cNvSpPr>
          <p:nvPr/>
        </p:nvSpPr>
        <p:spPr bwMode="auto">
          <a:xfrm>
            <a:off x="1341438" y="3951288"/>
            <a:ext cx="1173162"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0</a:t>
            </a:r>
            <a:r>
              <a:rPr lang="en-US" altLang="en-US" sz="2400">
                <a:solidFill>
                  <a:srgbClr val="000000"/>
                </a:solidFill>
              </a:rPr>
              <a:t>+HN</a:t>
            </a:r>
            <a:r>
              <a:rPr lang="en-US" altLang="en-US" sz="2400" baseline="-25000">
                <a:solidFill>
                  <a:srgbClr val="000000"/>
                </a:solidFill>
              </a:rPr>
              <a:t>0</a:t>
            </a:r>
          </a:p>
        </p:txBody>
      </p:sp>
      <p:sp>
        <p:nvSpPr>
          <p:cNvPr id="129033" name="Rectangle 13"/>
          <p:cNvSpPr>
            <a:spLocks noChangeArrowheads="1"/>
          </p:cNvSpPr>
          <p:nvPr/>
        </p:nvSpPr>
        <p:spPr bwMode="auto">
          <a:xfrm>
            <a:off x="2971800" y="3951288"/>
            <a:ext cx="1143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1</a:t>
            </a:r>
            <a:r>
              <a:rPr lang="en-US" altLang="en-US" sz="2400">
                <a:solidFill>
                  <a:srgbClr val="000000"/>
                </a:solidFill>
              </a:rPr>
              <a:t>+HN</a:t>
            </a:r>
            <a:r>
              <a:rPr lang="en-US" altLang="en-US" sz="2400" baseline="-25000">
                <a:solidFill>
                  <a:srgbClr val="000000"/>
                </a:solidFill>
              </a:rPr>
              <a:t>1</a:t>
            </a:r>
          </a:p>
        </p:txBody>
      </p:sp>
      <p:sp>
        <p:nvSpPr>
          <p:cNvPr id="129034" name="Rectangle 13"/>
          <p:cNvSpPr>
            <a:spLocks noChangeArrowheads="1"/>
          </p:cNvSpPr>
          <p:nvPr/>
        </p:nvSpPr>
        <p:spPr bwMode="auto">
          <a:xfrm>
            <a:off x="4495800" y="3951288"/>
            <a:ext cx="1243013"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2</a:t>
            </a:r>
            <a:r>
              <a:rPr lang="en-US" altLang="en-US" sz="2400">
                <a:solidFill>
                  <a:srgbClr val="000000"/>
                </a:solidFill>
              </a:rPr>
              <a:t>+HN</a:t>
            </a:r>
            <a:r>
              <a:rPr lang="en-US" altLang="en-US" sz="2400" baseline="-25000">
                <a:solidFill>
                  <a:srgbClr val="000000"/>
                </a:solidFill>
              </a:rPr>
              <a:t>2</a:t>
            </a:r>
          </a:p>
        </p:txBody>
      </p:sp>
      <p:sp>
        <p:nvSpPr>
          <p:cNvPr id="129035" name="Rectangle 13"/>
          <p:cNvSpPr>
            <a:spLocks noChangeArrowheads="1"/>
          </p:cNvSpPr>
          <p:nvPr/>
        </p:nvSpPr>
        <p:spPr bwMode="auto">
          <a:xfrm>
            <a:off x="6096000" y="3951288"/>
            <a:ext cx="1143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3</a:t>
            </a:r>
            <a:r>
              <a:rPr lang="en-US" altLang="en-US" sz="2400">
                <a:solidFill>
                  <a:srgbClr val="000000"/>
                </a:solidFill>
              </a:rPr>
              <a:t>+HN</a:t>
            </a:r>
            <a:r>
              <a:rPr lang="en-US" altLang="en-US" sz="2400" baseline="-25000">
                <a:solidFill>
                  <a:srgbClr val="000000"/>
                </a:solidFill>
              </a:rPr>
              <a:t>3</a:t>
            </a:r>
          </a:p>
        </p:txBody>
      </p:sp>
      <p:sp>
        <p:nvSpPr>
          <p:cNvPr id="129036" name="Rectangle 14"/>
          <p:cNvSpPr>
            <a:spLocks noChangeArrowheads="1"/>
          </p:cNvSpPr>
          <p:nvPr/>
        </p:nvSpPr>
        <p:spPr bwMode="auto">
          <a:xfrm>
            <a:off x="7561263" y="3951288"/>
            <a:ext cx="762000" cy="685800"/>
          </a:xfrm>
          <a:prstGeom prst="rect">
            <a:avLst/>
          </a:prstGeom>
          <a:solidFill>
            <a:srgbClr val="D5D5D5"/>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MC</a:t>
            </a:r>
            <a:r>
              <a:rPr lang="en-US" altLang="en-US" baseline="-25000">
                <a:solidFill>
                  <a:srgbClr val="000000"/>
                </a:solidFill>
              </a:rPr>
              <a:t>0</a:t>
            </a:r>
            <a:endParaRPr lang="en-US" altLang="en-US">
              <a:solidFill>
                <a:srgbClr val="000000"/>
              </a:solidFill>
            </a:endParaRPr>
          </a:p>
        </p:txBody>
      </p:sp>
      <p:cxnSp>
        <p:nvCxnSpPr>
          <p:cNvPr id="32" name="Straight Arrow Connector 31"/>
          <p:cNvCxnSpPr/>
          <p:nvPr/>
        </p:nvCxnSpPr>
        <p:spPr>
          <a:xfrm>
            <a:off x="5116513"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p:nvPr/>
        </p:nvCxnSpPr>
        <p:spPr>
          <a:xfrm>
            <a:off x="5116513"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p:cNvCxnSpPr/>
          <p:nvPr/>
        </p:nvCxnSpPr>
        <p:spPr>
          <a:xfrm>
            <a:off x="66675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sp>
        <p:nvSpPr>
          <p:cNvPr id="129040" name="Content Placeholder 3"/>
          <p:cNvSpPr>
            <a:spLocks noGrp="1"/>
          </p:cNvSpPr>
          <p:nvPr>
            <p:ph idx="1"/>
          </p:nvPr>
        </p:nvSpPr>
        <p:spPr>
          <a:xfrm>
            <a:off x="685800" y="1676400"/>
            <a:ext cx="7772400" cy="952500"/>
          </a:xfrm>
        </p:spPr>
        <p:txBody>
          <a:bodyPr/>
          <a:lstStyle/>
          <a:p>
            <a:r>
              <a:rPr lang="en-US" altLang="en-US"/>
              <a:t>Read miss from P1 to a line owned by HN2, held dirty by P3.</a:t>
            </a:r>
          </a:p>
        </p:txBody>
      </p:sp>
      <p:sp>
        <p:nvSpPr>
          <p:cNvPr id="129041" name="Rectangle 9"/>
          <p:cNvSpPr>
            <a:spLocks noChangeArrowheads="1"/>
          </p:cNvSpPr>
          <p:nvPr/>
        </p:nvSpPr>
        <p:spPr bwMode="auto">
          <a:xfrm>
            <a:off x="3162300"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cxnSp>
        <p:nvCxnSpPr>
          <p:cNvPr id="41" name="Straight Arrow Connector 40"/>
          <p:cNvCxnSpPr/>
          <p:nvPr/>
        </p:nvCxnSpPr>
        <p:spPr>
          <a:xfrm>
            <a:off x="35814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42" name="Straight Arrow Connector 41"/>
          <p:cNvCxnSpPr/>
          <p:nvPr/>
        </p:nvCxnSpPr>
        <p:spPr>
          <a:xfrm>
            <a:off x="19050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 name="Straight Connector 2"/>
          <p:cNvCxnSpPr/>
          <p:nvPr/>
        </p:nvCxnSpPr>
        <p:spPr>
          <a:xfrm>
            <a:off x="1066800" y="4114800"/>
            <a:ext cx="76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066800" y="4495800"/>
            <a:ext cx="76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Content Placeholder 3"/>
          <p:cNvSpPr txBox="1">
            <a:spLocks/>
          </p:cNvSpPr>
          <p:nvPr/>
        </p:nvSpPr>
        <p:spPr bwMode="auto">
          <a:xfrm>
            <a:off x="838200" y="4991100"/>
            <a:ext cx="77724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defRPr/>
            </a:pPr>
            <a:r>
              <a:rPr lang="en-US" kern="0" dirty="0"/>
              <a:t>Message: evict/</a:t>
            </a:r>
            <a:r>
              <a:rPr lang="en-US" kern="0" dirty="0" err="1"/>
              <a:t>writeback</a:t>
            </a:r>
            <a:r>
              <a:rPr lang="en-US" kern="0" dirty="0"/>
              <a:t> to HN. P3 gets it and evicts the data from its L1. </a:t>
            </a:r>
          </a:p>
        </p:txBody>
      </p:sp>
      <p:cxnSp>
        <p:nvCxnSpPr>
          <p:cNvPr id="27" name="Straight Arrow Connector 26"/>
          <p:cNvCxnSpPr/>
          <p:nvPr/>
        </p:nvCxnSpPr>
        <p:spPr>
          <a:xfrm flipV="1">
            <a:off x="6705600" y="3657600"/>
            <a:ext cx="0" cy="30480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032848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itle 1"/>
          <p:cNvSpPr>
            <a:spLocks noGrp="1"/>
          </p:cNvSpPr>
          <p:nvPr>
            <p:ph type="title"/>
          </p:nvPr>
        </p:nvSpPr>
        <p:spPr/>
        <p:txBody>
          <a:bodyPr/>
          <a:lstStyle/>
          <a:p>
            <a:r>
              <a:rPr lang="en-US" altLang="en-US" dirty="0"/>
              <a:t>Read miss on dirty line</a:t>
            </a:r>
          </a:p>
        </p:txBody>
      </p:sp>
      <p:sp>
        <p:nvSpPr>
          <p:cNvPr id="131075" name="Footer Placeholder 3"/>
          <p:cNvSpPr>
            <a:spLocks noGrp="1"/>
          </p:cNvSpPr>
          <p:nvPr>
            <p:ph type="ftr" sz="quarter" idx="11"/>
          </p:nvPr>
        </p:nvSpPr>
        <p:spPr>
          <a:xfrm>
            <a:off x="3308350" y="6248400"/>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
        <p:nvSpPr>
          <p:cNvPr id="131076" name="Rectangle 9"/>
          <p:cNvSpPr>
            <a:spLocks noChangeArrowheads="1"/>
          </p:cNvSpPr>
          <p:nvPr/>
        </p:nvSpPr>
        <p:spPr bwMode="auto">
          <a:xfrm>
            <a:off x="15478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0</a:t>
            </a:r>
            <a:endParaRPr lang="en-US" altLang="en-US">
              <a:solidFill>
                <a:srgbClr val="000000"/>
              </a:solidFill>
            </a:endParaRPr>
          </a:p>
        </p:txBody>
      </p:sp>
      <p:sp>
        <p:nvSpPr>
          <p:cNvPr id="131077" name="Rectangle 10"/>
          <p:cNvSpPr>
            <a:spLocks noChangeArrowheads="1"/>
          </p:cNvSpPr>
          <p:nvPr/>
        </p:nvSpPr>
        <p:spPr bwMode="auto">
          <a:xfrm>
            <a:off x="47355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sp>
        <p:nvSpPr>
          <p:cNvPr id="131078" name="Rectangle 11"/>
          <p:cNvSpPr>
            <a:spLocks noChangeArrowheads="1"/>
          </p:cNvSpPr>
          <p:nvPr/>
        </p:nvSpPr>
        <p:spPr bwMode="auto">
          <a:xfrm>
            <a:off x="47355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2</a:t>
            </a:r>
            <a:endParaRPr lang="en-US" altLang="en-US">
              <a:solidFill>
                <a:srgbClr val="000000"/>
              </a:solidFill>
            </a:endParaRPr>
          </a:p>
        </p:txBody>
      </p:sp>
      <p:sp>
        <p:nvSpPr>
          <p:cNvPr id="131079" name="Rectangle 12"/>
          <p:cNvSpPr>
            <a:spLocks noChangeArrowheads="1"/>
          </p:cNvSpPr>
          <p:nvPr/>
        </p:nvSpPr>
        <p:spPr bwMode="auto">
          <a:xfrm>
            <a:off x="6286500"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3</a:t>
            </a:r>
            <a:endParaRPr lang="en-US" altLang="en-US">
              <a:solidFill>
                <a:srgbClr val="000000"/>
              </a:solidFill>
            </a:endParaRPr>
          </a:p>
        </p:txBody>
      </p:sp>
      <p:sp>
        <p:nvSpPr>
          <p:cNvPr id="131080" name="Rectangle 13"/>
          <p:cNvSpPr>
            <a:spLocks noChangeArrowheads="1"/>
          </p:cNvSpPr>
          <p:nvPr/>
        </p:nvSpPr>
        <p:spPr bwMode="auto">
          <a:xfrm>
            <a:off x="1341438" y="3951288"/>
            <a:ext cx="1173162"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0</a:t>
            </a:r>
            <a:r>
              <a:rPr lang="en-US" altLang="en-US" sz="2400">
                <a:solidFill>
                  <a:srgbClr val="000000"/>
                </a:solidFill>
              </a:rPr>
              <a:t>+HN</a:t>
            </a:r>
            <a:r>
              <a:rPr lang="en-US" altLang="en-US" sz="2400" baseline="-25000">
                <a:solidFill>
                  <a:srgbClr val="000000"/>
                </a:solidFill>
              </a:rPr>
              <a:t>0</a:t>
            </a:r>
          </a:p>
        </p:txBody>
      </p:sp>
      <p:sp>
        <p:nvSpPr>
          <p:cNvPr id="131081" name="Rectangle 13"/>
          <p:cNvSpPr>
            <a:spLocks noChangeArrowheads="1"/>
          </p:cNvSpPr>
          <p:nvPr/>
        </p:nvSpPr>
        <p:spPr bwMode="auto">
          <a:xfrm>
            <a:off x="2971800" y="3951288"/>
            <a:ext cx="1143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1</a:t>
            </a:r>
            <a:r>
              <a:rPr lang="en-US" altLang="en-US" sz="2400">
                <a:solidFill>
                  <a:srgbClr val="000000"/>
                </a:solidFill>
              </a:rPr>
              <a:t>+HN</a:t>
            </a:r>
            <a:r>
              <a:rPr lang="en-US" altLang="en-US" sz="2400" baseline="-25000">
                <a:solidFill>
                  <a:srgbClr val="000000"/>
                </a:solidFill>
              </a:rPr>
              <a:t>1</a:t>
            </a:r>
          </a:p>
        </p:txBody>
      </p:sp>
      <p:sp>
        <p:nvSpPr>
          <p:cNvPr id="131082" name="Rectangle 13"/>
          <p:cNvSpPr>
            <a:spLocks noChangeArrowheads="1"/>
          </p:cNvSpPr>
          <p:nvPr/>
        </p:nvSpPr>
        <p:spPr bwMode="auto">
          <a:xfrm>
            <a:off x="4495800" y="3951288"/>
            <a:ext cx="1243013"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2</a:t>
            </a:r>
            <a:r>
              <a:rPr lang="en-US" altLang="en-US" sz="2400">
                <a:solidFill>
                  <a:srgbClr val="000000"/>
                </a:solidFill>
              </a:rPr>
              <a:t>+HN</a:t>
            </a:r>
            <a:r>
              <a:rPr lang="en-US" altLang="en-US" sz="2400" baseline="-25000">
                <a:solidFill>
                  <a:srgbClr val="000000"/>
                </a:solidFill>
              </a:rPr>
              <a:t>2</a:t>
            </a:r>
          </a:p>
        </p:txBody>
      </p:sp>
      <p:sp>
        <p:nvSpPr>
          <p:cNvPr id="131083" name="Rectangle 13"/>
          <p:cNvSpPr>
            <a:spLocks noChangeArrowheads="1"/>
          </p:cNvSpPr>
          <p:nvPr/>
        </p:nvSpPr>
        <p:spPr bwMode="auto">
          <a:xfrm>
            <a:off x="6096000" y="3951288"/>
            <a:ext cx="1143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3</a:t>
            </a:r>
            <a:r>
              <a:rPr lang="en-US" altLang="en-US" sz="2400">
                <a:solidFill>
                  <a:srgbClr val="000000"/>
                </a:solidFill>
              </a:rPr>
              <a:t>+HN</a:t>
            </a:r>
            <a:r>
              <a:rPr lang="en-US" altLang="en-US" sz="2400" baseline="-25000">
                <a:solidFill>
                  <a:srgbClr val="000000"/>
                </a:solidFill>
              </a:rPr>
              <a:t>3</a:t>
            </a:r>
          </a:p>
        </p:txBody>
      </p:sp>
      <p:sp>
        <p:nvSpPr>
          <p:cNvPr id="131084" name="Rectangle 14"/>
          <p:cNvSpPr>
            <a:spLocks noChangeArrowheads="1"/>
          </p:cNvSpPr>
          <p:nvPr/>
        </p:nvSpPr>
        <p:spPr bwMode="auto">
          <a:xfrm>
            <a:off x="7561263" y="3951288"/>
            <a:ext cx="762000" cy="685800"/>
          </a:xfrm>
          <a:prstGeom prst="rect">
            <a:avLst/>
          </a:prstGeom>
          <a:solidFill>
            <a:srgbClr val="D5D5D5"/>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MC</a:t>
            </a:r>
            <a:r>
              <a:rPr lang="en-US" altLang="en-US" baseline="-25000">
                <a:solidFill>
                  <a:srgbClr val="000000"/>
                </a:solidFill>
              </a:rPr>
              <a:t>0</a:t>
            </a:r>
            <a:endParaRPr lang="en-US" altLang="en-US">
              <a:solidFill>
                <a:srgbClr val="000000"/>
              </a:solidFill>
            </a:endParaRPr>
          </a:p>
        </p:txBody>
      </p:sp>
      <p:cxnSp>
        <p:nvCxnSpPr>
          <p:cNvPr id="32" name="Straight Arrow Connector 31"/>
          <p:cNvCxnSpPr/>
          <p:nvPr/>
        </p:nvCxnSpPr>
        <p:spPr>
          <a:xfrm>
            <a:off x="5116513"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p:nvPr/>
        </p:nvCxnSpPr>
        <p:spPr>
          <a:xfrm>
            <a:off x="5116513"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p:cNvCxnSpPr/>
          <p:nvPr/>
        </p:nvCxnSpPr>
        <p:spPr>
          <a:xfrm>
            <a:off x="66675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sp>
        <p:nvSpPr>
          <p:cNvPr id="131088" name="Content Placeholder 3"/>
          <p:cNvSpPr>
            <a:spLocks noGrp="1"/>
          </p:cNvSpPr>
          <p:nvPr>
            <p:ph idx="1"/>
          </p:nvPr>
        </p:nvSpPr>
        <p:spPr>
          <a:xfrm>
            <a:off x="685800" y="1676400"/>
            <a:ext cx="7772400" cy="952500"/>
          </a:xfrm>
        </p:spPr>
        <p:txBody>
          <a:bodyPr/>
          <a:lstStyle/>
          <a:p>
            <a:r>
              <a:rPr lang="en-US" altLang="en-US"/>
              <a:t>Read miss from P1 to a line owned by HN2, held dirty by P3.</a:t>
            </a:r>
          </a:p>
        </p:txBody>
      </p:sp>
      <p:sp>
        <p:nvSpPr>
          <p:cNvPr id="131089" name="Rectangle 9"/>
          <p:cNvSpPr>
            <a:spLocks noChangeArrowheads="1"/>
          </p:cNvSpPr>
          <p:nvPr/>
        </p:nvSpPr>
        <p:spPr bwMode="auto">
          <a:xfrm>
            <a:off x="3162300"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cxnSp>
        <p:nvCxnSpPr>
          <p:cNvPr id="41" name="Straight Arrow Connector 40"/>
          <p:cNvCxnSpPr/>
          <p:nvPr/>
        </p:nvCxnSpPr>
        <p:spPr>
          <a:xfrm>
            <a:off x="35814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42" name="Straight Arrow Connector 41"/>
          <p:cNvCxnSpPr/>
          <p:nvPr/>
        </p:nvCxnSpPr>
        <p:spPr>
          <a:xfrm>
            <a:off x="19050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 name="Straight Connector 2"/>
          <p:cNvCxnSpPr/>
          <p:nvPr/>
        </p:nvCxnSpPr>
        <p:spPr>
          <a:xfrm>
            <a:off x="1066800" y="4114800"/>
            <a:ext cx="76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066800" y="4495800"/>
            <a:ext cx="76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Content Placeholder 3"/>
          <p:cNvSpPr txBox="1">
            <a:spLocks/>
          </p:cNvSpPr>
          <p:nvPr/>
        </p:nvSpPr>
        <p:spPr bwMode="auto">
          <a:xfrm>
            <a:off x="838200" y="4991100"/>
            <a:ext cx="77724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defRPr/>
            </a:pPr>
            <a:r>
              <a:rPr lang="en-US" kern="0" dirty="0"/>
              <a:t>Message: </a:t>
            </a:r>
            <a:r>
              <a:rPr lang="en-US" kern="0" dirty="0" err="1"/>
              <a:t>writeback</a:t>
            </a:r>
            <a:r>
              <a:rPr lang="en-US" kern="0" dirty="0"/>
              <a:t> data. </a:t>
            </a:r>
          </a:p>
        </p:txBody>
      </p:sp>
      <p:cxnSp>
        <p:nvCxnSpPr>
          <p:cNvPr id="27" name="Straight Arrow Connector 26"/>
          <p:cNvCxnSpPr/>
          <p:nvPr/>
        </p:nvCxnSpPr>
        <p:spPr>
          <a:xfrm>
            <a:off x="6705600" y="3657600"/>
            <a:ext cx="0" cy="30480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46383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itle 1"/>
          <p:cNvSpPr>
            <a:spLocks noGrp="1"/>
          </p:cNvSpPr>
          <p:nvPr>
            <p:ph type="title"/>
          </p:nvPr>
        </p:nvSpPr>
        <p:spPr/>
        <p:txBody>
          <a:bodyPr/>
          <a:lstStyle/>
          <a:p>
            <a:r>
              <a:rPr lang="en-US" altLang="en-US" dirty="0"/>
              <a:t>Read miss on dirty line</a:t>
            </a:r>
          </a:p>
        </p:txBody>
      </p:sp>
      <p:sp>
        <p:nvSpPr>
          <p:cNvPr id="133123" name="Footer Placeholder 3"/>
          <p:cNvSpPr>
            <a:spLocks noGrp="1"/>
          </p:cNvSpPr>
          <p:nvPr>
            <p:ph type="ftr" sz="quarter" idx="11"/>
          </p:nvPr>
        </p:nvSpPr>
        <p:spPr>
          <a:xfrm>
            <a:off x="3308350" y="6248400"/>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
        <p:nvSpPr>
          <p:cNvPr id="133124" name="Rectangle 9"/>
          <p:cNvSpPr>
            <a:spLocks noChangeArrowheads="1"/>
          </p:cNvSpPr>
          <p:nvPr/>
        </p:nvSpPr>
        <p:spPr bwMode="auto">
          <a:xfrm>
            <a:off x="15478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0</a:t>
            </a:r>
            <a:endParaRPr lang="en-US" altLang="en-US">
              <a:solidFill>
                <a:srgbClr val="000000"/>
              </a:solidFill>
            </a:endParaRPr>
          </a:p>
        </p:txBody>
      </p:sp>
      <p:sp>
        <p:nvSpPr>
          <p:cNvPr id="133125" name="Rectangle 10"/>
          <p:cNvSpPr>
            <a:spLocks noChangeArrowheads="1"/>
          </p:cNvSpPr>
          <p:nvPr/>
        </p:nvSpPr>
        <p:spPr bwMode="auto">
          <a:xfrm>
            <a:off x="47355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sp>
        <p:nvSpPr>
          <p:cNvPr id="133126" name="Rectangle 11"/>
          <p:cNvSpPr>
            <a:spLocks noChangeArrowheads="1"/>
          </p:cNvSpPr>
          <p:nvPr/>
        </p:nvSpPr>
        <p:spPr bwMode="auto">
          <a:xfrm>
            <a:off x="47355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2</a:t>
            </a:r>
            <a:endParaRPr lang="en-US" altLang="en-US">
              <a:solidFill>
                <a:srgbClr val="000000"/>
              </a:solidFill>
            </a:endParaRPr>
          </a:p>
        </p:txBody>
      </p:sp>
      <p:sp>
        <p:nvSpPr>
          <p:cNvPr id="133127" name="Rectangle 12"/>
          <p:cNvSpPr>
            <a:spLocks noChangeArrowheads="1"/>
          </p:cNvSpPr>
          <p:nvPr/>
        </p:nvSpPr>
        <p:spPr bwMode="auto">
          <a:xfrm>
            <a:off x="6286500"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3</a:t>
            </a:r>
            <a:endParaRPr lang="en-US" altLang="en-US">
              <a:solidFill>
                <a:srgbClr val="000000"/>
              </a:solidFill>
            </a:endParaRPr>
          </a:p>
        </p:txBody>
      </p:sp>
      <p:sp>
        <p:nvSpPr>
          <p:cNvPr id="133128" name="Rectangle 13"/>
          <p:cNvSpPr>
            <a:spLocks noChangeArrowheads="1"/>
          </p:cNvSpPr>
          <p:nvPr/>
        </p:nvSpPr>
        <p:spPr bwMode="auto">
          <a:xfrm>
            <a:off x="1341438" y="3951288"/>
            <a:ext cx="1173162"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0</a:t>
            </a:r>
            <a:r>
              <a:rPr lang="en-US" altLang="en-US" sz="2400">
                <a:solidFill>
                  <a:srgbClr val="000000"/>
                </a:solidFill>
              </a:rPr>
              <a:t>+HN</a:t>
            </a:r>
            <a:r>
              <a:rPr lang="en-US" altLang="en-US" sz="2400" baseline="-25000">
                <a:solidFill>
                  <a:srgbClr val="000000"/>
                </a:solidFill>
              </a:rPr>
              <a:t>0</a:t>
            </a:r>
          </a:p>
        </p:txBody>
      </p:sp>
      <p:sp>
        <p:nvSpPr>
          <p:cNvPr id="133129" name="Rectangle 13"/>
          <p:cNvSpPr>
            <a:spLocks noChangeArrowheads="1"/>
          </p:cNvSpPr>
          <p:nvPr/>
        </p:nvSpPr>
        <p:spPr bwMode="auto">
          <a:xfrm>
            <a:off x="2971800" y="3951288"/>
            <a:ext cx="1143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1</a:t>
            </a:r>
            <a:r>
              <a:rPr lang="en-US" altLang="en-US" sz="2400">
                <a:solidFill>
                  <a:srgbClr val="000000"/>
                </a:solidFill>
              </a:rPr>
              <a:t>+HN</a:t>
            </a:r>
            <a:r>
              <a:rPr lang="en-US" altLang="en-US" sz="2400" baseline="-25000">
                <a:solidFill>
                  <a:srgbClr val="000000"/>
                </a:solidFill>
              </a:rPr>
              <a:t>1</a:t>
            </a:r>
          </a:p>
        </p:txBody>
      </p:sp>
      <p:sp>
        <p:nvSpPr>
          <p:cNvPr id="133130" name="Rectangle 13"/>
          <p:cNvSpPr>
            <a:spLocks noChangeArrowheads="1"/>
          </p:cNvSpPr>
          <p:nvPr/>
        </p:nvSpPr>
        <p:spPr bwMode="auto">
          <a:xfrm>
            <a:off x="4495800" y="3951288"/>
            <a:ext cx="1243013"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2</a:t>
            </a:r>
            <a:r>
              <a:rPr lang="en-US" altLang="en-US" sz="2400">
                <a:solidFill>
                  <a:srgbClr val="000000"/>
                </a:solidFill>
              </a:rPr>
              <a:t>+HN</a:t>
            </a:r>
            <a:r>
              <a:rPr lang="en-US" altLang="en-US" sz="2400" baseline="-25000">
                <a:solidFill>
                  <a:srgbClr val="000000"/>
                </a:solidFill>
              </a:rPr>
              <a:t>2</a:t>
            </a:r>
          </a:p>
        </p:txBody>
      </p:sp>
      <p:sp>
        <p:nvSpPr>
          <p:cNvPr id="133131" name="Rectangle 13"/>
          <p:cNvSpPr>
            <a:spLocks noChangeArrowheads="1"/>
          </p:cNvSpPr>
          <p:nvPr/>
        </p:nvSpPr>
        <p:spPr bwMode="auto">
          <a:xfrm>
            <a:off x="6096000" y="3951288"/>
            <a:ext cx="1143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3</a:t>
            </a:r>
            <a:r>
              <a:rPr lang="en-US" altLang="en-US" sz="2400">
                <a:solidFill>
                  <a:srgbClr val="000000"/>
                </a:solidFill>
              </a:rPr>
              <a:t>+HN</a:t>
            </a:r>
            <a:r>
              <a:rPr lang="en-US" altLang="en-US" sz="2400" baseline="-25000">
                <a:solidFill>
                  <a:srgbClr val="000000"/>
                </a:solidFill>
              </a:rPr>
              <a:t>3</a:t>
            </a:r>
          </a:p>
        </p:txBody>
      </p:sp>
      <p:sp>
        <p:nvSpPr>
          <p:cNvPr id="133132" name="Rectangle 14"/>
          <p:cNvSpPr>
            <a:spLocks noChangeArrowheads="1"/>
          </p:cNvSpPr>
          <p:nvPr/>
        </p:nvSpPr>
        <p:spPr bwMode="auto">
          <a:xfrm>
            <a:off x="7561263" y="3951288"/>
            <a:ext cx="762000" cy="685800"/>
          </a:xfrm>
          <a:prstGeom prst="rect">
            <a:avLst/>
          </a:prstGeom>
          <a:solidFill>
            <a:srgbClr val="D5D5D5"/>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MC</a:t>
            </a:r>
            <a:r>
              <a:rPr lang="en-US" altLang="en-US" baseline="-25000">
                <a:solidFill>
                  <a:srgbClr val="000000"/>
                </a:solidFill>
              </a:rPr>
              <a:t>0</a:t>
            </a:r>
            <a:endParaRPr lang="en-US" altLang="en-US">
              <a:solidFill>
                <a:srgbClr val="000000"/>
              </a:solidFill>
            </a:endParaRPr>
          </a:p>
        </p:txBody>
      </p:sp>
      <p:cxnSp>
        <p:nvCxnSpPr>
          <p:cNvPr id="32" name="Straight Arrow Connector 31"/>
          <p:cNvCxnSpPr/>
          <p:nvPr/>
        </p:nvCxnSpPr>
        <p:spPr>
          <a:xfrm>
            <a:off x="5116513"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p:nvPr/>
        </p:nvCxnSpPr>
        <p:spPr>
          <a:xfrm>
            <a:off x="5116513"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p:cNvCxnSpPr/>
          <p:nvPr/>
        </p:nvCxnSpPr>
        <p:spPr>
          <a:xfrm>
            <a:off x="66675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sp>
        <p:nvSpPr>
          <p:cNvPr id="133136" name="Content Placeholder 3"/>
          <p:cNvSpPr>
            <a:spLocks noGrp="1"/>
          </p:cNvSpPr>
          <p:nvPr>
            <p:ph idx="1"/>
          </p:nvPr>
        </p:nvSpPr>
        <p:spPr>
          <a:xfrm>
            <a:off x="685800" y="1676400"/>
            <a:ext cx="7772400" cy="952500"/>
          </a:xfrm>
        </p:spPr>
        <p:txBody>
          <a:bodyPr/>
          <a:lstStyle/>
          <a:p>
            <a:r>
              <a:rPr lang="en-US" altLang="en-US"/>
              <a:t>Read miss from P1 to a line owned by HN2, held dirty by P3.</a:t>
            </a:r>
          </a:p>
        </p:txBody>
      </p:sp>
      <p:sp>
        <p:nvSpPr>
          <p:cNvPr id="133137" name="Rectangle 9"/>
          <p:cNvSpPr>
            <a:spLocks noChangeArrowheads="1"/>
          </p:cNvSpPr>
          <p:nvPr/>
        </p:nvSpPr>
        <p:spPr bwMode="auto">
          <a:xfrm>
            <a:off x="3162300"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cxnSp>
        <p:nvCxnSpPr>
          <p:cNvPr id="41" name="Straight Arrow Connector 40"/>
          <p:cNvCxnSpPr/>
          <p:nvPr/>
        </p:nvCxnSpPr>
        <p:spPr>
          <a:xfrm>
            <a:off x="35814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42" name="Straight Arrow Connector 41"/>
          <p:cNvCxnSpPr/>
          <p:nvPr/>
        </p:nvCxnSpPr>
        <p:spPr>
          <a:xfrm>
            <a:off x="19050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 name="Straight Connector 2"/>
          <p:cNvCxnSpPr/>
          <p:nvPr/>
        </p:nvCxnSpPr>
        <p:spPr>
          <a:xfrm>
            <a:off x="1066800" y="4114800"/>
            <a:ext cx="76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066800" y="4495800"/>
            <a:ext cx="76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Content Placeholder 3"/>
          <p:cNvSpPr txBox="1">
            <a:spLocks/>
          </p:cNvSpPr>
          <p:nvPr/>
        </p:nvSpPr>
        <p:spPr bwMode="auto">
          <a:xfrm>
            <a:off x="838200" y="4991100"/>
            <a:ext cx="77724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defRPr/>
            </a:pPr>
            <a:r>
              <a:rPr lang="en-US" kern="0" dirty="0"/>
              <a:t>Message: </a:t>
            </a:r>
            <a:r>
              <a:rPr lang="en-US" kern="0" dirty="0" err="1"/>
              <a:t>writeback</a:t>
            </a:r>
            <a:r>
              <a:rPr lang="en-US" kern="0" dirty="0"/>
              <a:t> data. L2</a:t>
            </a:r>
            <a:r>
              <a:rPr lang="en-US" kern="0" baseline="-25000" dirty="0"/>
              <a:t>2</a:t>
            </a:r>
            <a:r>
              <a:rPr lang="en-US" kern="0" dirty="0"/>
              <a:t> receives it and updates L2 data and HN state.</a:t>
            </a:r>
          </a:p>
        </p:txBody>
      </p:sp>
      <p:cxnSp>
        <p:nvCxnSpPr>
          <p:cNvPr id="25" name="Straight Arrow Connector 24"/>
          <p:cNvCxnSpPr/>
          <p:nvPr/>
        </p:nvCxnSpPr>
        <p:spPr>
          <a:xfrm rot="10800000" flipV="1">
            <a:off x="5638800" y="4495799"/>
            <a:ext cx="533400" cy="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219767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itle 1"/>
          <p:cNvSpPr>
            <a:spLocks noGrp="1"/>
          </p:cNvSpPr>
          <p:nvPr>
            <p:ph type="title"/>
          </p:nvPr>
        </p:nvSpPr>
        <p:spPr/>
        <p:txBody>
          <a:bodyPr/>
          <a:lstStyle/>
          <a:p>
            <a:r>
              <a:rPr lang="en-US" altLang="en-US" dirty="0"/>
              <a:t>Read miss on dirty line</a:t>
            </a:r>
          </a:p>
        </p:txBody>
      </p:sp>
      <p:sp>
        <p:nvSpPr>
          <p:cNvPr id="135171" name="Footer Placeholder 3"/>
          <p:cNvSpPr>
            <a:spLocks noGrp="1"/>
          </p:cNvSpPr>
          <p:nvPr>
            <p:ph type="ftr" sz="quarter" idx="11"/>
          </p:nvPr>
        </p:nvSpPr>
        <p:spPr>
          <a:xfrm>
            <a:off x="3308350" y="6248400"/>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
        <p:nvSpPr>
          <p:cNvPr id="135172" name="Rectangle 9"/>
          <p:cNvSpPr>
            <a:spLocks noChangeArrowheads="1"/>
          </p:cNvSpPr>
          <p:nvPr/>
        </p:nvSpPr>
        <p:spPr bwMode="auto">
          <a:xfrm>
            <a:off x="15478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0</a:t>
            </a:r>
            <a:endParaRPr lang="en-US" altLang="en-US">
              <a:solidFill>
                <a:srgbClr val="000000"/>
              </a:solidFill>
            </a:endParaRPr>
          </a:p>
        </p:txBody>
      </p:sp>
      <p:sp>
        <p:nvSpPr>
          <p:cNvPr id="135173" name="Rectangle 10"/>
          <p:cNvSpPr>
            <a:spLocks noChangeArrowheads="1"/>
          </p:cNvSpPr>
          <p:nvPr/>
        </p:nvSpPr>
        <p:spPr bwMode="auto">
          <a:xfrm>
            <a:off x="47355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sp>
        <p:nvSpPr>
          <p:cNvPr id="135174" name="Rectangle 11"/>
          <p:cNvSpPr>
            <a:spLocks noChangeArrowheads="1"/>
          </p:cNvSpPr>
          <p:nvPr/>
        </p:nvSpPr>
        <p:spPr bwMode="auto">
          <a:xfrm>
            <a:off x="47355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2</a:t>
            </a:r>
            <a:endParaRPr lang="en-US" altLang="en-US">
              <a:solidFill>
                <a:srgbClr val="000000"/>
              </a:solidFill>
            </a:endParaRPr>
          </a:p>
        </p:txBody>
      </p:sp>
      <p:sp>
        <p:nvSpPr>
          <p:cNvPr id="135175" name="Rectangle 12"/>
          <p:cNvSpPr>
            <a:spLocks noChangeArrowheads="1"/>
          </p:cNvSpPr>
          <p:nvPr/>
        </p:nvSpPr>
        <p:spPr bwMode="auto">
          <a:xfrm>
            <a:off x="6286500"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3</a:t>
            </a:r>
            <a:endParaRPr lang="en-US" altLang="en-US">
              <a:solidFill>
                <a:srgbClr val="000000"/>
              </a:solidFill>
            </a:endParaRPr>
          </a:p>
        </p:txBody>
      </p:sp>
      <p:sp>
        <p:nvSpPr>
          <p:cNvPr id="135176" name="Rectangle 13"/>
          <p:cNvSpPr>
            <a:spLocks noChangeArrowheads="1"/>
          </p:cNvSpPr>
          <p:nvPr/>
        </p:nvSpPr>
        <p:spPr bwMode="auto">
          <a:xfrm>
            <a:off x="1341438" y="3951288"/>
            <a:ext cx="1173162"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0</a:t>
            </a:r>
            <a:r>
              <a:rPr lang="en-US" altLang="en-US" sz="2400">
                <a:solidFill>
                  <a:srgbClr val="000000"/>
                </a:solidFill>
              </a:rPr>
              <a:t>+HN</a:t>
            </a:r>
            <a:r>
              <a:rPr lang="en-US" altLang="en-US" sz="2400" baseline="-25000">
                <a:solidFill>
                  <a:srgbClr val="000000"/>
                </a:solidFill>
              </a:rPr>
              <a:t>0</a:t>
            </a:r>
          </a:p>
        </p:txBody>
      </p:sp>
      <p:sp>
        <p:nvSpPr>
          <p:cNvPr id="135177" name="Rectangle 13"/>
          <p:cNvSpPr>
            <a:spLocks noChangeArrowheads="1"/>
          </p:cNvSpPr>
          <p:nvPr/>
        </p:nvSpPr>
        <p:spPr bwMode="auto">
          <a:xfrm>
            <a:off x="2971800" y="3951288"/>
            <a:ext cx="1143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1</a:t>
            </a:r>
            <a:r>
              <a:rPr lang="en-US" altLang="en-US" sz="2400">
                <a:solidFill>
                  <a:srgbClr val="000000"/>
                </a:solidFill>
              </a:rPr>
              <a:t>+HN</a:t>
            </a:r>
            <a:r>
              <a:rPr lang="en-US" altLang="en-US" sz="2400" baseline="-25000">
                <a:solidFill>
                  <a:srgbClr val="000000"/>
                </a:solidFill>
              </a:rPr>
              <a:t>1</a:t>
            </a:r>
          </a:p>
        </p:txBody>
      </p:sp>
      <p:sp>
        <p:nvSpPr>
          <p:cNvPr id="135178" name="Rectangle 13"/>
          <p:cNvSpPr>
            <a:spLocks noChangeArrowheads="1"/>
          </p:cNvSpPr>
          <p:nvPr/>
        </p:nvSpPr>
        <p:spPr bwMode="auto">
          <a:xfrm>
            <a:off x="4495800" y="3951288"/>
            <a:ext cx="1243013"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2</a:t>
            </a:r>
            <a:r>
              <a:rPr lang="en-US" altLang="en-US" sz="2400">
                <a:solidFill>
                  <a:srgbClr val="000000"/>
                </a:solidFill>
              </a:rPr>
              <a:t>+HN</a:t>
            </a:r>
            <a:r>
              <a:rPr lang="en-US" altLang="en-US" sz="2400" baseline="-25000">
                <a:solidFill>
                  <a:srgbClr val="000000"/>
                </a:solidFill>
              </a:rPr>
              <a:t>2</a:t>
            </a:r>
          </a:p>
        </p:txBody>
      </p:sp>
      <p:sp>
        <p:nvSpPr>
          <p:cNvPr id="135179" name="Rectangle 13"/>
          <p:cNvSpPr>
            <a:spLocks noChangeArrowheads="1"/>
          </p:cNvSpPr>
          <p:nvPr/>
        </p:nvSpPr>
        <p:spPr bwMode="auto">
          <a:xfrm>
            <a:off x="6096000" y="3951288"/>
            <a:ext cx="1143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3</a:t>
            </a:r>
            <a:r>
              <a:rPr lang="en-US" altLang="en-US" sz="2400">
                <a:solidFill>
                  <a:srgbClr val="000000"/>
                </a:solidFill>
              </a:rPr>
              <a:t>+HN</a:t>
            </a:r>
            <a:r>
              <a:rPr lang="en-US" altLang="en-US" sz="2400" baseline="-25000">
                <a:solidFill>
                  <a:srgbClr val="000000"/>
                </a:solidFill>
              </a:rPr>
              <a:t>3</a:t>
            </a:r>
          </a:p>
        </p:txBody>
      </p:sp>
      <p:sp>
        <p:nvSpPr>
          <p:cNvPr id="135180" name="Rectangle 14"/>
          <p:cNvSpPr>
            <a:spLocks noChangeArrowheads="1"/>
          </p:cNvSpPr>
          <p:nvPr/>
        </p:nvSpPr>
        <p:spPr bwMode="auto">
          <a:xfrm>
            <a:off x="7561263" y="3951288"/>
            <a:ext cx="762000" cy="685800"/>
          </a:xfrm>
          <a:prstGeom prst="rect">
            <a:avLst/>
          </a:prstGeom>
          <a:solidFill>
            <a:srgbClr val="D5D5D5"/>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MC</a:t>
            </a:r>
            <a:r>
              <a:rPr lang="en-US" altLang="en-US" baseline="-25000">
                <a:solidFill>
                  <a:srgbClr val="000000"/>
                </a:solidFill>
              </a:rPr>
              <a:t>0</a:t>
            </a:r>
            <a:endParaRPr lang="en-US" altLang="en-US">
              <a:solidFill>
                <a:srgbClr val="000000"/>
              </a:solidFill>
            </a:endParaRPr>
          </a:p>
        </p:txBody>
      </p:sp>
      <p:cxnSp>
        <p:nvCxnSpPr>
          <p:cNvPr id="32" name="Straight Arrow Connector 31"/>
          <p:cNvCxnSpPr/>
          <p:nvPr/>
        </p:nvCxnSpPr>
        <p:spPr>
          <a:xfrm>
            <a:off x="5116513"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p:nvPr/>
        </p:nvCxnSpPr>
        <p:spPr>
          <a:xfrm>
            <a:off x="5116513"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p:cNvCxnSpPr/>
          <p:nvPr/>
        </p:nvCxnSpPr>
        <p:spPr>
          <a:xfrm>
            <a:off x="66675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sp>
        <p:nvSpPr>
          <p:cNvPr id="135184" name="Content Placeholder 3"/>
          <p:cNvSpPr>
            <a:spLocks noGrp="1"/>
          </p:cNvSpPr>
          <p:nvPr>
            <p:ph idx="1"/>
          </p:nvPr>
        </p:nvSpPr>
        <p:spPr>
          <a:xfrm>
            <a:off x="685800" y="1676400"/>
            <a:ext cx="7772400" cy="952500"/>
          </a:xfrm>
        </p:spPr>
        <p:txBody>
          <a:bodyPr/>
          <a:lstStyle/>
          <a:p>
            <a:r>
              <a:rPr lang="en-US" altLang="en-US"/>
              <a:t>Read miss from P1 to a line owned by HN2, held dirty by P3.</a:t>
            </a:r>
          </a:p>
        </p:txBody>
      </p:sp>
      <p:sp>
        <p:nvSpPr>
          <p:cNvPr id="135185" name="Rectangle 9"/>
          <p:cNvSpPr>
            <a:spLocks noChangeArrowheads="1"/>
          </p:cNvSpPr>
          <p:nvPr/>
        </p:nvSpPr>
        <p:spPr bwMode="auto">
          <a:xfrm>
            <a:off x="3162300"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cxnSp>
        <p:nvCxnSpPr>
          <p:cNvPr id="41" name="Straight Arrow Connector 40"/>
          <p:cNvCxnSpPr/>
          <p:nvPr/>
        </p:nvCxnSpPr>
        <p:spPr>
          <a:xfrm>
            <a:off x="35814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42" name="Straight Arrow Connector 41"/>
          <p:cNvCxnSpPr/>
          <p:nvPr/>
        </p:nvCxnSpPr>
        <p:spPr>
          <a:xfrm>
            <a:off x="19050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 name="Straight Connector 2"/>
          <p:cNvCxnSpPr/>
          <p:nvPr/>
        </p:nvCxnSpPr>
        <p:spPr>
          <a:xfrm>
            <a:off x="1066800" y="4114800"/>
            <a:ext cx="76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066800" y="4495800"/>
            <a:ext cx="76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Content Placeholder 3"/>
          <p:cNvSpPr txBox="1">
            <a:spLocks/>
          </p:cNvSpPr>
          <p:nvPr/>
        </p:nvSpPr>
        <p:spPr bwMode="auto">
          <a:xfrm>
            <a:off x="838200" y="4991100"/>
            <a:ext cx="77724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defRPr/>
            </a:pPr>
            <a:r>
              <a:rPr lang="en-US" kern="0" dirty="0"/>
              <a:t>Message: read data response</a:t>
            </a:r>
          </a:p>
        </p:txBody>
      </p:sp>
      <p:cxnSp>
        <p:nvCxnSpPr>
          <p:cNvPr id="25" name="Straight Arrow Connector 24"/>
          <p:cNvCxnSpPr/>
          <p:nvPr/>
        </p:nvCxnSpPr>
        <p:spPr>
          <a:xfrm rot="10800000" flipV="1">
            <a:off x="4038600" y="4495799"/>
            <a:ext cx="533400" cy="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428038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Title 1"/>
          <p:cNvSpPr>
            <a:spLocks noGrp="1"/>
          </p:cNvSpPr>
          <p:nvPr>
            <p:ph type="title"/>
          </p:nvPr>
        </p:nvSpPr>
        <p:spPr/>
        <p:txBody>
          <a:bodyPr/>
          <a:lstStyle/>
          <a:p>
            <a:r>
              <a:rPr lang="en-US" altLang="en-US" dirty="0"/>
              <a:t>Read miss on dirty line</a:t>
            </a:r>
          </a:p>
        </p:txBody>
      </p:sp>
      <p:sp>
        <p:nvSpPr>
          <p:cNvPr id="137219" name="Footer Placeholder 3"/>
          <p:cNvSpPr>
            <a:spLocks noGrp="1"/>
          </p:cNvSpPr>
          <p:nvPr>
            <p:ph type="ftr" sz="quarter" idx="11"/>
          </p:nvPr>
        </p:nvSpPr>
        <p:spPr>
          <a:xfrm>
            <a:off x="3308350" y="6248400"/>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
        <p:nvSpPr>
          <p:cNvPr id="137220" name="Rectangle 9"/>
          <p:cNvSpPr>
            <a:spLocks noChangeArrowheads="1"/>
          </p:cNvSpPr>
          <p:nvPr/>
        </p:nvSpPr>
        <p:spPr bwMode="auto">
          <a:xfrm>
            <a:off x="15478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0</a:t>
            </a:r>
            <a:endParaRPr lang="en-US" altLang="en-US">
              <a:solidFill>
                <a:srgbClr val="000000"/>
              </a:solidFill>
            </a:endParaRPr>
          </a:p>
        </p:txBody>
      </p:sp>
      <p:sp>
        <p:nvSpPr>
          <p:cNvPr id="137221" name="Rectangle 10"/>
          <p:cNvSpPr>
            <a:spLocks noChangeArrowheads="1"/>
          </p:cNvSpPr>
          <p:nvPr/>
        </p:nvSpPr>
        <p:spPr bwMode="auto">
          <a:xfrm>
            <a:off x="47355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sp>
        <p:nvSpPr>
          <p:cNvPr id="137222" name="Rectangle 11"/>
          <p:cNvSpPr>
            <a:spLocks noChangeArrowheads="1"/>
          </p:cNvSpPr>
          <p:nvPr/>
        </p:nvSpPr>
        <p:spPr bwMode="auto">
          <a:xfrm>
            <a:off x="4735513"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2</a:t>
            </a:r>
            <a:endParaRPr lang="en-US" altLang="en-US">
              <a:solidFill>
                <a:srgbClr val="000000"/>
              </a:solidFill>
            </a:endParaRPr>
          </a:p>
        </p:txBody>
      </p:sp>
      <p:sp>
        <p:nvSpPr>
          <p:cNvPr id="137223" name="Rectangle 12"/>
          <p:cNvSpPr>
            <a:spLocks noChangeArrowheads="1"/>
          </p:cNvSpPr>
          <p:nvPr/>
        </p:nvSpPr>
        <p:spPr bwMode="auto">
          <a:xfrm>
            <a:off x="6286500"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3</a:t>
            </a:r>
            <a:endParaRPr lang="en-US" altLang="en-US">
              <a:solidFill>
                <a:srgbClr val="000000"/>
              </a:solidFill>
            </a:endParaRPr>
          </a:p>
        </p:txBody>
      </p:sp>
      <p:sp>
        <p:nvSpPr>
          <p:cNvPr id="137224" name="Rectangle 13"/>
          <p:cNvSpPr>
            <a:spLocks noChangeArrowheads="1"/>
          </p:cNvSpPr>
          <p:nvPr/>
        </p:nvSpPr>
        <p:spPr bwMode="auto">
          <a:xfrm>
            <a:off x="1341438" y="3951288"/>
            <a:ext cx="1173162"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0</a:t>
            </a:r>
            <a:r>
              <a:rPr lang="en-US" altLang="en-US" sz="2400">
                <a:solidFill>
                  <a:srgbClr val="000000"/>
                </a:solidFill>
              </a:rPr>
              <a:t>+HN</a:t>
            </a:r>
            <a:r>
              <a:rPr lang="en-US" altLang="en-US" sz="2400" baseline="-25000">
                <a:solidFill>
                  <a:srgbClr val="000000"/>
                </a:solidFill>
              </a:rPr>
              <a:t>0</a:t>
            </a:r>
          </a:p>
        </p:txBody>
      </p:sp>
      <p:sp>
        <p:nvSpPr>
          <p:cNvPr id="137225" name="Rectangle 13"/>
          <p:cNvSpPr>
            <a:spLocks noChangeArrowheads="1"/>
          </p:cNvSpPr>
          <p:nvPr/>
        </p:nvSpPr>
        <p:spPr bwMode="auto">
          <a:xfrm>
            <a:off x="2971800" y="3951288"/>
            <a:ext cx="1143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1</a:t>
            </a:r>
            <a:r>
              <a:rPr lang="en-US" altLang="en-US" sz="2400">
                <a:solidFill>
                  <a:srgbClr val="000000"/>
                </a:solidFill>
              </a:rPr>
              <a:t>+HN</a:t>
            </a:r>
            <a:r>
              <a:rPr lang="en-US" altLang="en-US" sz="2400" baseline="-25000">
                <a:solidFill>
                  <a:srgbClr val="000000"/>
                </a:solidFill>
              </a:rPr>
              <a:t>1</a:t>
            </a:r>
          </a:p>
        </p:txBody>
      </p:sp>
      <p:sp>
        <p:nvSpPr>
          <p:cNvPr id="137226" name="Rectangle 13"/>
          <p:cNvSpPr>
            <a:spLocks noChangeArrowheads="1"/>
          </p:cNvSpPr>
          <p:nvPr/>
        </p:nvSpPr>
        <p:spPr bwMode="auto">
          <a:xfrm>
            <a:off x="4495800" y="3951288"/>
            <a:ext cx="1243013"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2</a:t>
            </a:r>
            <a:r>
              <a:rPr lang="en-US" altLang="en-US" sz="2400">
                <a:solidFill>
                  <a:srgbClr val="000000"/>
                </a:solidFill>
              </a:rPr>
              <a:t>+HN</a:t>
            </a:r>
            <a:r>
              <a:rPr lang="en-US" altLang="en-US" sz="2400" baseline="-25000">
                <a:solidFill>
                  <a:srgbClr val="000000"/>
                </a:solidFill>
              </a:rPr>
              <a:t>2</a:t>
            </a:r>
          </a:p>
        </p:txBody>
      </p:sp>
      <p:sp>
        <p:nvSpPr>
          <p:cNvPr id="137227" name="Rectangle 13"/>
          <p:cNvSpPr>
            <a:spLocks noChangeArrowheads="1"/>
          </p:cNvSpPr>
          <p:nvPr/>
        </p:nvSpPr>
        <p:spPr bwMode="auto">
          <a:xfrm>
            <a:off x="6096000" y="3951288"/>
            <a:ext cx="1143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3</a:t>
            </a:r>
            <a:r>
              <a:rPr lang="en-US" altLang="en-US" sz="2400">
                <a:solidFill>
                  <a:srgbClr val="000000"/>
                </a:solidFill>
              </a:rPr>
              <a:t>+HN</a:t>
            </a:r>
            <a:r>
              <a:rPr lang="en-US" altLang="en-US" sz="2400" baseline="-25000">
                <a:solidFill>
                  <a:srgbClr val="000000"/>
                </a:solidFill>
              </a:rPr>
              <a:t>3</a:t>
            </a:r>
          </a:p>
        </p:txBody>
      </p:sp>
      <p:sp>
        <p:nvSpPr>
          <p:cNvPr id="137228" name="Rectangle 14"/>
          <p:cNvSpPr>
            <a:spLocks noChangeArrowheads="1"/>
          </p:cNvSpPr>
          <p:nvPr/>
        </p:nvSpPr>
        <p:spPr bwMode="auto">
          <a:xfrm>
            <a:off x="7561263" y="3951288"/>
            <a:ext cx="762000" cy="685800"/>
          </a:xfrm>
          <a:prstGeom prst="rect">
            <a:avLst/>
          </a:prstGeom>
          <a:solidFill>
            <a:srgbClr val="D5D5D5"/>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MC</a:t>
            </a:r>
            <a:r>
              <a:rPr lang="en-US" altLang="en-US" baseline="-25000">
                <a:solidFill>
                  <a:srgbClr val="000000"/>
                </a:solidFill>
              </a:rPr>
              <a:t>0</a:t>
            </a:r>
            <a:endParaRPr lang="en-US" altLang="en-US">
              <a:solidFill>
                <a:srgbClr val="000000"/>
              </a:solidFill>
            </a:endParaRPr>
          </a:p>
        </p:txBody>
      </p:sp>
      <p:cxnSp>
        <p:nvCxnSpPr>
          <p:cNvPr id="32" name="Straight Arrow Connector 31"/>
          <p:cNvCxnSpPr/>
          <p:nvPr/>
        </p:nvCxnSpPr>
        <p:spPr>
          <a:xfrm>
            <a:off x="5116513"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p:nvPr/>
        </p:nvCxnSpPr>
        <p:spPr>
          <a:xfrm>
            <a:off x="5116513"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p:cNvCxnSpPr/>
          <p:nvPr/>
        </p:nvCxnSpPr>
        <p:spPr>
          <a:xfrm>
            <a:off x="66675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sp>
        <p:nvSpPr>
          <p:cNvPr id="137232" name="Content Placeholder 3"/>
          <p:cNvSpPr>
            <a:spLocks noGrp="1"/>
          </p:cNvSpPr>
          <p:nvPr>
            <p:ph idx="1"/>
          </p:nvPr>
        </p:nvSpPr>
        <p:spPr>
          <a:xfrm>
            <a:off x="685800" y="1676400"/>
            <a:ext cx="7772400" cy="952500"/>
          </a:xfrm>
        </p:spPr>
        <p:txBody>
          <a:bodyPr/>
          <a:lstStyle/>
          <a:p>
            <a:r>
              <a:rPr lang="en-US" altLang="en-US"/>
              <a:t>Read miss from P1 to a line owned by HN2, held dirty by P3.</a:t>
            </a:r>
          </a:p>
        </p:txBody>
      </p:sp>
      <p:sp>
        <p:nvSpPr>
          <p:cNvPr id="137233" name="Rectangle 9"/>
          <p:cNvSpPr>
            <a:spLocks noChangeArrowheads="1"/>
          </p:cNvSpPr>
          <p:nvPr/>
        </p:nvSpPr>
        <p:spPr bwMode="auto">
          <a:xfrm>
            <a:off x="3162300" y="30099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cxnSp>
        <p:nvCxnSpPr>
          <p:cNvPr id="41" name="Straight Arrow Connector 40"/>
          <p:cNvCxnSpPr/>
          <p:nvPr/>
        </p:nvCxnSpPr>
        <p:spPr>
          <a:xfrm>
            <a:off x="35814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42" name="Straight Arrow Connector 41"/>
          <p:cNvCxnSpPr/>
          <p:nvPr/>
        </p:nvCxnSpPr>
        <p:spPr>
          <a:xfrm>
            <a:off x="1905000" y="36988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 name="Straight Connector 2"/>
          <p:cNvCxnSpPr/>
          <p:nvPr/>
        </p:nvCxnSpPr>
        <p:spPr>
          <a:xfrm>
            <a:off x="1066800" y="4114800"/>
            <a:ext cx="76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066800" y="4495800"/>
            <a:ext cx="76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Content Placeholder 3"/>
          <p:cNvSpPr txBox="1">
            <a:spLocks/>
          </p:cNvSpPr>
          <p:nvPr/>
        </p:nvSpPr>
        <p:spPr bwMode="auto">
          <a:xfrm>
            <a:off x="838200" y="4991100"/>
            <a:ext cx="77724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defRPr/>
            </a:pPr>
            <a:r>
              <a:rPr lang="en-US" kern="0" dirty="0"/>
              <a:t>Message: read data response</a:t>
            </a:r>
          </a:p>
        </p:txBody>
      </p:sp>
      <p:cxnSp>
        <p:nvCxnSpPr>
          <p:cNvPr id="26" name="Straight Arrow Connector 25"/>
          <p:cNvCxnSpPr/>
          <p:nvPr/>
        </p:nvCxnSpPr>
        <p:spPr>
          <a:xfrm flipV="1">
            <a:off x="3581400" y="3657600"/>
            <a:ext cx="0" cy="30480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9113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altLang="en-US" dirty="0"/>
              <a:t>Consistency</a:t>
            </a:r>
          </a:p>
        </p:txBody>
      </p:sp>
      <p:sp>
        <p:nvSpPr>
          <p:cNvPr id="3" name="Content Placeholder 2"/>
          <p:cNvSpPr>
            <a:spLocks noGrp="1"/>
          </p:cNvSpPr>
          <p:nvPr>
            <p:ph idx="1"/>
          </p:nvPr>
        </p:nvSpPr>
        <p:spPr>
          <a:xfrm>
            <a:off x="685800" y="1447800"/>
            <a:ext cx="7848600" cy="4648200"/>
          </a:xfrm>
        </p:spPr>
        <p:txBody>
          <a:bodyPr/>
          <a:lstStyle/>
          <a:p>
            <a:pPr>
              <a:spcBef>
                <a:spcPts val="600"/>
              </a:spcBef>
              <a:defRPr/>
            </a:pPr>
            <a:r>
              <a:rPr lang="en-US" sz="2400" dirty="0"/>
              <a:t>Consistency defines the ordering of two accesses by the same thread to different memory locations</a:t>
            </a:r>
          </a:p>
          <a:p>
            <a:pPr>
              <a:spcBef>
                <a:spcPts val="600"/>
              </a:spcBef>
              <a:defRPr/>
            </a:pPr>
            <a:r>
              <a:rPr lang="en-US" sz="2400" dirty="0"/>
              <a:t>So, core #0 writes mem[100]=0 and then mem[200]=1. Will all cores see mem[100]=0 before they see mem[200]=1?</a:t>
            </a:r>
          </a:p>
          <a:p>
            <a:pPr lvl="1">
              <a:spcBef>
                <a:spcPts val="0"/>
              </a:spcBef>
              <a:defRPr/>
            </a:pPr>
            <a:r>
              <a:rPr lang="en-US" sz="2000" dirty="0"/>
              <a:t>Surprisingly, the answer is not always "yes."</a:t>
            </a:r>
          </a:p>
          <a:p>
            <a:pPr lvl="1">
              <a:spcBef>
                <a:spcPts val="0"/>
              </a:spcBef>
              <a:defRPr/>
            </a:pPr>
            <a:r>
              <a:rPr lang="en-US" sz="2000" dirty="0"/>
              <a:t>Different models of memory consistency are common (SPARC and x86 support Total Store Ordering, which answers "no" at times)</a:t>
            </a:r>
          </a:p>
          <a:p>
            <a:pPr lvl="1">
              <a:spcBef>
                <a:spcPts val="0"/>
              </a:spcBef>
              <a:defRPr/>
            </a:pPr>
            <a:r>
              <a:rPr lang="en-US" sz="2000" dirty="0"/>
              <a:t>However, whichever write happens first, all cores will see the same ordering</a:t>
            </a:r>
          </a:p>
          <a:p>
            <a:pPr>
              <a:spcBef>
                <a:spcPts val="0"/>
              </a:spcBef>
              <a:defRPr/>
            </a:pPr>
            <a:r>
              <a:rPr lang="en-US" sz="2400" dirty="0"/>
              <a:t>Much more info: “A Primer on Memory Consistency and Cache Coherency” online at </a:t>
            </a:r>
            <a:r>
              <a:rPr lang="en-US" sz="2400" dirty="0" err="1"/>
              <a:t>Tisch</a:t>
            </a:r>
            <a:r>
              <a:rPr lang="en-US" sz="2400" dirty="0"/>
              <a:t>. Reading one chapter is a good final project</a:t>
            </a:r>
          </a:p>
          <a:p>
            <a:pPr lvl="1">
              <a:spcBef>
                <a:spcPts val="0"/>
              </a:spcBef>
              <a:defRPr/>
            </a:pPr>
            <a:endParaRPr lang="en-US" sz="2000" dirty="0"/>
          </a:p>
        </p:txBody>
      </p:sp>
      <p:sp>
        <p:nvSpPr>
          <p:cNvPr id="5222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Tree>
    <p:extLst>
      <p:ext uri="{BB962C8B-B14F-4D97-AF65-F5344CB8AC3E}">
        <p14:creationId xmlns:p14="http://schemas.microsoft.com/office/powerpoint/2010/main" val="639489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Title 1"/>
          <p:cNvSpPr>
            <a:spLocks noGrp="1"/>
          </p:cNvSpPr>
          <p:nvPr>
            <p:ph type="title"/>
          </p:nvPr>
        </p:nvSpPr>
        <p:spPr/>
        <p:txBody>
          <a:bodyPr/>
          <a:lstStyle/>
          <a:p>
            <a:r>
              <a:rPr lang="en-US" altLang="en-US" dirty="0"/>
              <a:t>Write Miss on Clean line</a:t>
            </a:r>
          </a:p>
        </p:txBody>
      </p:sp>
      <p:sp>
        <p:nvSpPr>
          <p:cNvPr id="3" name="Content Placeholder 2"/>
          <p:cNvSpPr>
            <a:spLocks noGrp="1"/>
          </p:cNvSpPr>
          <p:nvPr>
            <p:ph idx="1"/>
          </p:nvPr>
        </p:nvSpPr>
        <p:spPr>
          <a:xfrm>
            <a:off x="685800" y="1676400"/>
            <a:ext cx="7772400" cy="2895600"/>
          </a:xfrm>
        </p:spPr>
        <p:txBody>
          <a:bodyPr>
            <a:normAutofit lnSpcReduction="10000"/>
          </a:bodyPr>
          <a:lstStyle/>
          <a:p>
            <a:pPr>
              <a:defRPr/>
            </a:pPr>
            <a:r>
              <a:rPr lang="en-US" altLang="en-US" dirty="0"/>
              <a:t>Core #1 wants to write an address.</a:t>
            </a:r>
          </a:p>
          <a:p>
            <a:pPr>
              <a:defRPr/>
            </a:pPr>
            <a:r>
              <a:rPr lang="en-US" altLang="en-US" dirty="0"/>
              <a:t>HN2 sees the line is held by P0 and P2, and dirty bit is off.</a:t>
            </a:r>
          </a:p>
          <a:p>
            <a:pPr>
              <a:defRPr/>
            </a:pPr>
            <a:r>
              <a:rPr lang="en-US" altLang="en-US" dirty="0"/>
              <a:t>HN2 </a:t>
            </a:r>
            <a:r>
              <a:rPr lang="en-US" dirty="0"/>
              <a:t>sends invalidates to P0 and P2</a:t>
            </a:r>
          </a:p>
          <a:p>
            <a:pPr>
              <a:defRPr/>
            </a:pPr>
            <a:r>
              <a:rPr lang="en-US" altLang="en-US" dirty="0"/>
              <a:t>HN2 tells P1 it can proceed with the write, and sets appropriate directory state.</a:t>
            </a:r>
          </a:p>
        </p:txBody>
      </p:sp>
      <p:sp>
        <p:nvSpPr>
          <p:cNvPr id="13926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
        <p:nvSpPr>
          <p:cNvPr id="139269" name="TextBox 4"/>
          <p:cNvSpPr txBox="1">
            <a:spLocks noChangeArrowheads="1"/>
          </p:cNvSpPr>
          <p:nvPr/>
        </p:nvSpPr>
        <p:spPr bwMode="auto">
          <a:xfrm>
            <a:off x="3352800" y="4800600"/>
            <a:ext cx="4648200" cy="461963"/>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M=0     1    0   1    0     0     0   0     0</a:t>
            </a:r>
          </a:p>
        </p:txBody>
      </p:sp>
      <p:cxnSp>
        <p:nvCxnSpPr>
          <p:cNvPr id="6" name="Straight Connector 5"/>
          <p:cNvCxnSpPr/>
          <p:nvPr/>
        </p:nvCxnSpPr>
        <p:spPr>
          <a:xfrm>
            <a:off x="4191000" y="4800600"/>
            <a:ext cx="0" cy="461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648200" y="4800600"/>
            <a:ext cx="0" cy="461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105400" y="4800600"/>
            <a:ext cx="0" cy="461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562600" y="4800600"/>
            <a:ext cx="0" cy="461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019800" y="4800600"/>
            <a:ext cx="0" cy="461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553200" y="4800600"/>
            <a:ext cx="0" cy="461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010400" y="4800600"/>
            <a:ext cx="0" cy="461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467600" y="4800600"/>
            <a:ext cx="0" cy="461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9278" name="TextBox 13"/>
          <p:cNvSpPr txBox="1">
            <a:spLocks noChangeArrowheads="1"/>
          </p:cNvSpPr>
          <p:nvPr/>
        </p:nvSpPr>
        <p:spPr bwMode="auto">
          <a:xfrm>
            <a:off x="381000" y="4800600"/>
            <a:ext cx="2971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Initial directory state</a:t>
            </a:r>
          </a:p>
        </p:txBody>
      </p:sp>
      <p:sp>
        <p:nvSpPr>
          <p:cNvPr id="139279" name="TextBox 14"/>
          <p:cNvSpPr txBox="1">
            <a:spLocks noChangeArrowheads="1"/>
          </p:cNvSpPr>
          <p:nvPr/>
        </p:nvSpPr>
        <p:spPr bwMode="auto">
          <a:xfrm>
            <a:off x="381000" y="5405438"/>
            <a:ext cx="2971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Final directory state</a:t>
            </a:r>
          </a:p>
        </p:txBody>
      </p:sp>
      <p:sp>
        <p:nvSpPr>
          <p:cNvPr id="139280" name="TextBox 15"/>
          <p:cNvSpPr txBox="1">
            <a:spLocks noChangeArrowheads="1"/>
          </p:cNvSpPr>
          <p:nvPr/>
        </p:nvSpPr>
        <p:spPr bwMode="auto">
          <a:xfrm>
            <a:off x="3352800" y="5481638"/>
            <a:ext cx="4648200" cy="461962"/>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M=1     0    1   0    0     0     0   0     0</a:t>
            </a:r>
          </a:p>
        </p:txBody>
      </p:sp>
      <p:cxnSp>
        <p:nvCxnSpPr>
          <p:cNvPr id="17" name="Straight Connector 16"/>
          <p:cNvCxnSpPr/>
          <p:nvPr/>
        </p:nvCxnSpPr>
        <p:spPr>
          <a:xfrm>
            <a:off x="4191000" y="54816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648200" y="54816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105400" y="54816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5562600" y="54816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019800" y="54816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553200" y="54816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7010400" y="54816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467600" y="5481638"/>
            <a:ext cx="0" cy="4619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33108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Title 1"/>
          <p:cNvSpPr>
            <a:spLocks noGrp="1"/>
          </p:cNvSpPr>
          <p:nvPr>
            <p:ph type="title"/>
          </p:nvPr>
        </p:nvSpPr>
        <p:spPr/>
        <p:txBody>
          <a:bodyPr/>
          <a:lstStyle/>
          <a:p>
            <a:r>
              <a:rPr lang="en-US" altLang="en-US" dirty="0"/>
              <a:t>Write miss on clean line</a:t>
            </a:r>
          </a:p>
        </p:txBody>
      </p:sp>
      <p:sp>
        <p:nvSpPr>
          <p:cNvPr id="140291" name="Footer Placeholder 3"/>
          <p:cNvSpPr>
            <a:spLocks noGrp="1"/>
          </p:cNvSpPr>
          <p:nvPr>
            <p:ph type="ftr" sz="quarter" idx="11"/>
          </p:nvPr>
        </p:nvSpPr>
        <p:spPr>
          <a:xfrm>
            <a:off x="3308350" y="6248400"/>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
        <p:nvSpPr>
          <p:cNvPr id="140292" name="Rectangle 9"/>
          <p:cNvSpPr>
            <a:spLocks noChangeArrowheads="1"/>
          </p:cNvSpPr>
          <p:nvPr/>
        </p:nvSpPr>
        <p:spPr bwMode="auto">
          <a:xfrm>
            <a:off x="1547813" y="2819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0</a:t>
            </a:r>
            <a:endParaRPr lang="en-US" altLang="en-US">
              <a:solidFill>
                <a:srgbClr val="000000"/>
              </a:solidFill>
            </a:endParaRPr>
          </a:p>
        </p:txBody>
      </p:sp>
      <p:sp>
        <p:nvSpPr>
          <p:cNvPr id="140293" name="Rectangle 10"/>
          <p:cNvSpPr>
            <a:spLocks noChangeArrowheads="1"/>
          </p:cNvSpPr>
          <p:nvPr/>
        </p:nvSpPr>
        <p:spPr bwMode="auto">
          <a:xfrm>
            <a:off x="4735513" y="2819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sp>
        <p:nvSpPr>
          <p:cNvPr id="140294" name="Rectangle 11"/>
          <p:cNvSpPr>
            <a:spLocks noChangeArrowheads="1"/>
          </p:cNvSpPr>
          <p:nvPr/>
        </p:nvSpPr>
        <p:spPr bwMode="auto">
          <a:xfrm>
            <a:off x="4735513" y="2819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2</a:t>
            </a:r>
            <a:endParaRPr lang="en-US" altLang="en-US">
              <a:solidFill>
                <a:srgbClr val="000000"/>
              </a:solidFill>
            </a:endParaRPr>
          </a:p>
        </p:txBody>
      </p:sp>
      <p:sp>
        <p:nvSpPr>
          <p:cNvPr id="140295" name="Rectangle 12"/>
          <p:cNvSpPr>
            <a:spLocks noChangeArrowheads="1"/>
          </p:cNvSpPr>
          <p:nvPr/>
        </p:nvSpPr>
        <p:spPr bwMode="auto">
          <a:xfrm>
            <a:off x="6286500" y="2819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3</a:t>
            </a:r>
            <a:endParaRPr lang="en-US" altLang="en-US">
              <a:solidFill>
                <a:srgbClr val="000000"/>
              </a:solidFill>
            </a:endParaRPr>
          </a:p>
        </p:txBody>
      </p:sp>
      <p:sp>
        <p:nvSpPr>
          <p:cNvPr id="140296" name="Rectangle 13"/>
          <p:cNvSpPr>
            <a:spLocks noChangeArrowheads="1"/>
          </p:cNvSpPr>
          <p:nvPr/>
        </p:nvSpPr>
        <p:spPr bwMode="auto">
          <a:xfrm>
            <a:off x="1341438" y="3760788"/>
            <a:ext cx="1173162"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0</a:t>
            </a:r>
            <a:r>
              <a:rPr lang="en-US" altLang="en-US" sz="2400">
                <a:solidFill>
                  <a:srgbClr val="000000"/>
                </a:solidFill>
              </a:rPr>
              <a:t>+HN</a:t>
            </a:r>
            <a:r>
              <a:rPr lang="en-US" altLang="en-US" sz="2400" baseline="-25000">
                <a:solidFill>
                  <a:srgbClr val="000000"/>
                </a:solidFill>
              </a:rPr>
              <a:t>0</a:t>
            </a:r>
          </a:p>
        </p:txBody>
      </p:sp>
      <p:sp>
        <p:nvSpPr>
          <p:cNvPr id="140297" name="Rectangle 13"/>
          <p:cNvSpPr>
            <a:spLocks noChangeArrowheads="1"/>
          </p:cNvSpPr>
          <p:nvPr/>
        </p:nvSpPr>
        <p:spPr bwMode="auto">
          <a:xfrm>
            <a:off x="2971800" y="3760788"/>
            <a:ext cx="1143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1</a:t>
            </a:r>
            <a:r>
              <a:rPr lang="en-US" altLang="en-US" sz="2400">
                <a:solidFill>
                  <a:srgbClr val="000000"/>
                </a:solidFill>
              </a:rPr>
              <a:t>+HN</a:t>
            </a:r>
            <a:r>
              <a:rPr lang="en-US" altLang="en-US" sz="2400" baseline="-25000">
                <a:solidFill>
                  <a:srgbClr val="000000"/>
                </a:solidFill>
              </a:rPr>
              <a:t>1</a:t>
            </a:r>
          </a:p>
        </p:txBody>
      </p:sp>
      <p:sp>
        <p:nvSpPr>
          <p:cNvPr id="140298" name="Rectangle 13"/>
          <p:cNvSpPr>
            <a:spLocks noChangeArrowheads="1"/>
          </p:cNvSpPr>
          <p:nvPr/>
        </p:nvSpPr>
        <p:spPr bwMode="auto">
          <a:xfrm>
            <a:off x="4495800" y="3760788"/>
            <a:ext cx="1243013"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2</a:t>
            </a:r>
            <a:r>
              <a:rPr lang="en-US" altLang="en-US" sz="2400">
                <a:solidFill>
                  <a:srgbClr val="000000"/>
                </a:solidFill>
              </a:rPr>
              <a:t>+HN</a:t>
            </a:r>
            <a:r>
              <a:rPr lang="en-US" altLang="en-US" sz="2400" baseline="-25000">
                <a:solidFill>
                  <a:srgbClr val="000000"/>
                </a:solidFill>
              </a:rPr>
              <a:t>2</a:t>
            </a:r>
          </a:p>
        </p:txBody>
      </p:sp>
      <p:sp>
        <p:nvSpPr>
          <p:cNvPr id="140299" name="Rectangle 13"/>
          <p:cNvSpPr>
            <a:spLocks noChangeArrowheads="1"/>
          </p:cNvSpPr>
          <p:nvPr/>
        </p:nvSpPr>
        <p:spPr bwMode="auto">
          <a:xfrm>
            <a:off x="6096000" y="3760788"/>
            <a:ext cx="1143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3</a:t>
            </a:r>
            <a:r>
              <a:rPr lang="en-US" altLang="en-US" sz="2400">
                <a:solidFill>
                  <a:srgbClr val="000000"/>
                </a:solidFill>
              </a:rPr>
              <a:t>+HN</a:t>
            </a:r>
            <a:r>
              <a:rPr lang="en-US" altLang="en-US" sz="2400" baseline="-25000">
                <a:solidFill>
                  <a:srgbClr val="000000"/>
                </a:solidFill>
              </a:rPr>
              <a:t>3</a:t>
            </a:r>
          </a:p>
        </p:txBody>
      </p:sp>
      <p:sp>
        <p:nvSpPr>
          <p:cNvPr id="140300" name="Rectangle 14"/>
          <p:cNvSpPr>
            <a:spLocks noChangeArrowheads="1"/>
          </p:cNvSpPr>
          <p:nvPr/>
        </p:nvSpPr>
        <p:spPr bwMode="auto">
          <a:xfrm>
            <a:off x="7561263" y="3760788"/>
            <a:ext cx="762000" cy="685800"/>
          </a:xfrm>
          <a:prstGeom prst="rect">
            <a:avLst/>
          </a:prstGeom>
          <a:solidFill>
            <a:srgbClr val="D5D5D5"/>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MC</a:t>
            </a:r>
            <a:r>
              <a:rPr lang="en-US" altLang="en-US" baseline="-25000">
                <a:solidFill>
                  <a:srgbClr val="000000"/>
                </a:solidFill>
              </a:rPr>
              <a:t>0</a:t>
            </a:r>
            <a:endParaRPr lang="en-US" altLang="en-US">
              <a:solidFill>
                <a:srgbClr val="000000"/>
              </a:solidFill>
            </a:endParaRPr>
          </a:p>
        </p:txBody>
      </p:sp>
      <p:cxnSp>
        <p:nvCxnSpPr>
          <p:cNvPr id="32" name="Straight Arrow Connector 31"/>
          <p:cNvCxnSpPr/>
          <p:nvPr/>
        </p:nvCxnSpPr>
        <p:spPr>
          <a:xfrm>
            <a:off x="5116513" y="35083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p:nvPr/>
        </p:nvCxnSpPr>
        <p:spPr>
          <a:xfrm>
            <a:off x="5116513" y="35083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p:cNvCxnSpPr/>
          <p:nvPr/>
        </p:nvCxnSpPr>
        <p:spPr>
          <a:xfrm>
            <a:off x="6667500" y="35083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sp>
        <p:nvSpPr>
          <p:cNvPr id="140304" name="Content Placeholder 3"/>
          <p:cNvSpPr>
            <a:spLocks noGrp="1"/>
          </p:cNvSpPr>
          <p:nvPr>
            <p:ph idx="1"/>
          </p:nvPr>
        </p:nvSpPr>
        <p:spPr>
          <a:xfrm>
            <a:off x="685800" y="1676400"/>
            <a:ext cx="7772400" cy="952500"/>
          </a:xfrm>
        </p:spPr>
        <p:txBody>
          <a:bodyPr/>
          <a:lstStyle/>
          <a:p>
            <a:r>
              <a:rPr lang="en-US" altLang="en-US"/>
              <a:t>Write miss from P1 to a line owned by HN2, held clean by P0 and P2.</a:t>
            </a:r>
          </a:p>
        </p:txBody>
      </p:sp>
      <p:sp>
        <p:nvSpPr>
          <p:cNvPr id="140305" name="Rectangle 9"/>
          <p:cNvSpPr>
            <a:spLocks noChangeArrowheads="1"/>
          </p:cNvSpPr>
          <p:nvPr/>
        </p:nvSpPr>
        <p:spPr bwMode="auto">
          <a:xfrm>
            <a:off x="3162300" y="2819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cxnSp>
        <p:nvCxnSpPr>
          <p:cNvPr id="41" name="Straight Arrow Connector 40"/>
          <p:cNvCxnSpPr/>
          <p:nvPr/>
        </p:nvCxnSpPr>
        <p:spPr>
          <a:xfrm>
            <a:off x="3581400" y="35083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42" name="Straight Arrow Connector 41"/>
          <p:cNvCxnSpPr/>
          <p:nvPr/>
        </p:nvCxnSpPr>
        <p:spPr>
          <a:xfrm>
            <a:off x="1905000" y="35083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 name="Straight Connector 2"/>
          <p:cNvCxnSpPr/>
          <p:nvPr/>
        </p:nvCxnSpPr>
        <p:spPr>
          <a:xfrm>
            <a:off x="1066800" y="3924300"/>
            <a:ext cx="76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066800" y="4305300"/>
            <a:ext cx="76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3581400" y="34671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46" name="Straight Arrow Connector 45"/>
          <p:cNvCxnSpPr/>
          <p:nvPr/>
        </p:nvCxnSpPr>
        <p:spPr>
          <a:xfrm>
            <a:off x="3581400" y="3467100"/>
            <a:ext cx="0" cy="30480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7" name="Content Placeholder 3"/>
          <p:cNvSpPr txBox="1">
            <a:spLocks/>
          </p:cNvSpPr>
          <p:nvPr/>
        </p:nvSpPr>
        <p:spPr bwMode="auto">
          <a:xfrm>
            <a:off x="838200" y="4991100"/>
            <a:ext cx="77724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defRPr/>
            </a:pPr>
            <a:r>
              <a:rPr lang="en-US" kern="0" dirty="0"/>
              <a:t>Message: write request by P1</a:t>
            </a:r>
          </a:p>
        </p:txBody>
      </p:sp>
    </p:spTree>
    <p:extLst>
      <p:ext uri="{BB962C8B-B14F-4D97-AF65-F5344CB8AC3E}">
        <p14:creationId xmlns:p14="http://schemas.microsoft.com/office/powerpoint/2010/main" val="62598115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tle 1"/>
          <p:cNvSpPr>
            <a:spLocks noGrp="1"/>
          </p:cNvSpPr>
          <p:nvPr>
            <p:ph type="title"/>
          </p:nvPr>
        </p:nvSpPr>
        <p:spPr/>
        <p:txBody>
          <a:bodyPr/>
          <a:lstStyle/>
          <a:p>
            <a:r>
              <a:rPr lang="en-US" altLang="en-US" dirty="0"/>
              <a:t>Write miss on clean line</a:t>
            </a:r>
          </a:p>
        </p:txBody>
      </p:sp>
      <p:sp>
        <p:nvSpPr>
          <p:cNvPr id="142339" name="Footer Placeholder 3"/>
          <p:cNvSpPr>
            <a:spLocks noGrp="1"/>
          </p:cNvSpPr>
          <p:nvPr>
            <p:ph type="ftr" sz="quarter" idx="11"/>
          </p:nvPr>
        </p:nvSpPr>
        <p:spPr>
          <a:xfrm>
            <a:off x="3308350" y="6248400"/>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
        <p:nvSpPr>
          <p:cNvPr id="142340" name="Rectangle 9"/>
          <p:cNvSpPr>
            <a:spLocks noChangeArrowheads="1"/>
          </p:cNvSpPr>
          <p:nvPr/>
        </p:nvSpPr>
        <p:spPr bwMode="auto">
          <a:xfrm>
            <a:off x="1547813" y="2819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0</a:t>
            </a:r>
            <a:endParaRPr lang="en-US" altLang="en-US">
              <a:solidFill>
                <a:srgbClr val="000000"/>
              </a:solidFill>
            </a:endParaRPr>
          </a:p>
        </p:txBody>
      </p:sp>
      <p:sp>
        <p:nvSpPr>
          <p:cNvPr id="142341" name="Rectangle 10"/>
          <p:cNvSpPr>
            <a:spLocks noChangeArrowheads="1"/>
          </p:cNvSpPr>
          <p:nvPr/>
        </p:nvSpPr>
        <p:spPr bwMode="auto">
          <a:xfrm>
            <a:off x="4735513" y="2819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sp>
        <p:nvSpPr>
          <p:cNvPr id="142342" name="Rectangle 11"/>
          <p:cNvSpPr>
            <a:spLocks noChangeArrowheads="1"/>
          </p:cNvSpPr>
          <p:nvPr/>
        </p:nvSpPr>
        <p:spPr bwMode="auto">
          <a:xfrm>
            <a:off x="4735513" y="2819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2</a:t>
            </a:r>
            <a:endParaRPr lang="en-US" altLang="en-US">
              <a:solidFill>
                <a:srgbClr val="000000"/>
              </a:solidFill>
            </a:endParaRPr>
          </a:p>
        </p:txBody>
      </p:sp>
      <p:sp>
        <p:nvSpPr>
          <p:cNvPr id="142343" name="Rectangle 12"/>
          <p:cNvSpPr>
            <a:spLocks noChangeArrowheads="1"/>
          </p:cNvSpPr>
          <p:nvPr/>
        </p:nvSpPr>
        <p:spPr bwMode="auto">
          <a:xfrm>
            <a:off x="6286500" y="2819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3</a:t>
            </a:r>
            <a:endParaRPr lang="en-US" altLang="en-US">
              <a:solidFill>
                <a:srgbClr val="000000"/>
              </a:solidFill>
            </a:endParaRPr>
          </a:p>
        </p:txBody>
      </p:sp>
      <p:sp>
        <p:nvSpPr>
          <p:cNvPr id="142344" name="Rectangle 13"/>
          <p:cNvSpPr>
            <a:spLocks noChangeArrowheads="1"/>
          </p:cNvSpPr>
          <p:nvPr/>
        </p:nvSpPr>
        <p:spPr bwMode="auto">
          <a:xfrm>
            <a:off x="1341438" y="3760788"/>
            <a:ext cx="1173162"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0</a:t>
            </a:r>
            <a:r>
              <a:rPr lang="en-US" altLang="en-US" sz="2400">
                <a:solidFill>
                  <a:srgbClr val="000000"/>
                </a:solidFill>
              </a:rPr>
              <a:t>+HN</a:t>
            </a:r>
            <a:r>
              <a:rPr lang="en-US" altLang="en-US" sz="2400" baseline="-25000">
                <a:solidFill>
                  <a:srgbClr val="000000"/>
                </a:solidFill>
              </a:rPr>
              <a:t>0</a:t>
            </a:r>
          </a:p>
        </p:txBody>
      </p:sp>
      <p:sp>
        <p:nvSpPr>
          <p:cNvPr id="142345" name="Rectangle 13"/>
          <p:cNvSpPr>
            <a:spLocks noChangeArrowheads="1"/>
          </p:cNvSpPr>
          <p:nvPr/>
        </p:nvSpPr>
        <p:spPr bwMode="auto">
          <a:xfrm>
            <a:off x="2971800" y="3760788"/>
            <a:ext cx="1143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1</a:t>
            </a:r>
            <a:r>
              <a:rPr lang="en-US" altLang="en-US" sz="2400">
                <a:solidFill>
                  <a:srgbClr val="000000"/>
                </a:solidFill>
              </a:rPr>
              <a:t>+HN</a:t>
            </a:r>
            <a:r>
              <a:rPr lang="en-US" altLang="en-US" sz="2400" baseline="-25000">
                <a:solidFill>
                  <a:srgbClr val="000000"/>
                </a:solidFill>
              </a:rPr>
              <a:t>1</a:t>
            </a:r>
          </a:p>
        </p:txBody>
      </p:sp>
      <p:sp>
        <p:nvSpPr>
          <p:cNvPr id="142346" name="Rectangle 13"/>
          <p:cNvSpPr>
            <a:spLocks noChangeArrowheads="1"/>
          </p:cNvSpPr>
          <p:nvPr/>
        </p:nvSpPr>
        <p:spPr bwMode="auto">
          <a:xfrm>
            <a:off x="4495800" y="3760788"/>
            <a:ext cx="1243013"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2</a:t>
            </a:r>
            <a:r>
              <a:rPr lang="en-US" altLang="en-US" sz="2400">
                <a:solidFill>
                  <a:srgbClr val="000000"/>
                </a:solidFill>
              </a:rPr>
              <a:t>+HN</a:t>
            </a:r>
            <a:r>
              <a:rPr lang="en-US" altLang="en-US" sz="2400" baseline="-25000">
                <a:solidFill>
                  <a:srgbClr val="000000"/>
                </a:solidFill>
              </a:rPr>
              <a:t>2</a:t>
            </a:r>
          </a:p>
        </p:txBody>
      </p:sp>
      <p:sp>
        <p:nvSpPr>
          <p:cNvPr id="142347" name="Rectangle 13"/>
          <p:cNvSpPr>
            <a:spLocks noChangeArrowheads="1"/>
          </p:cNvSpPr>
          <p:nvPr/>
        </p:nvSpPr>
        <p:spPr bwMode="auto">
          <a:xfrm>
            <a:off x="6096000" y="3760788"/>
            <a:ext cx="1143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3</a:t>
            </a:r>
            <a:r>
              <a:rPr lang="en-US" altLang="en-US" sz="2400">
                <a:solidFill>
                  <a:srgbClr val="000000"/>
                </a:solidFill>
              </a:rPr>
              <a:t>+HN</a:t>
            </a:r>
            <a:r>
              <a:rPr lang="en-US" altLang="en-US" sz="2400" baseline="-25000">
                <a:solidFill>
                  <a:srgbClr val="000000"/>
                </a:solidFill>
              </a:rPr>
              <a:t>3</a:t>
            </a:r>
          </a:p>
        </p:txBody>
      </p:sp>
      <p:sp>
        <p:nvSpPr>
          <p:cNvPr id="142348" name="Rectangle 14"/>
          <p:cNvSpPr>
            <a:spLocks noChangeArrowheads="1"/>
          </p:cNvSpPr>
          <p:nvPr/>
        </p:nvSpPr>
        <p:spPr bwMode="auto">
          <a:xfrm>
            <a:off x="7561263" y="3760788"/>
            <a:ext cx="762000" cy="685800"/>
          </a:xfrm>
          <a:prstGeom prst="rect">
            <a:avLst/>
          </a:prstGeom>
          <a:solidFill>
            <a:srgbClr val="D5D5D5"/>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MC</a:t>
            </a:r>
            <a:r>
              <a:rPr lang="en-US" altLang="en-US" baseline="-25000">
                <a:solidFill>
                  <a:srgbClr val="000000"/>
                </a:solidFill>
              </a:rPr>
              <a:t>0</a:t>
            </a:r>
            <a:endParaRPr lang="en-US" altLang="en-US">
              <a:solidFill>
                <a:srgbClr val="000000"/>
              </a:solidFill>
            </a:endParaRPr>
          </a:p>
        </p:txBody>
      </p:sp>
      <p:cxnSp>
        <p:nvCxnSpPr>
          <p:cNvPr id="32" name="Straight Arrow Connector 31"/>
          <p:cNvCxnSpPr/>
          <p:nvPr/>
        </p:nvCxnSpPr>
        <p:spPr>
          <a:xfrm>
            <a:off x="5116513" y="35083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p:nvPr/>
        </p:nvCxnSpPr>
        <p:spPr>
          <a:xfrm>
            <a:off x="5116513" y="35083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p:cNvCxnSpPr/>
          <p:nvPr/>
        </p:nvCxnSpPr>
        <p:spPr>
          <a:xfrm>
            <a:off x="6667500" y="35083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sp>
        <p:nvSpPr>
          <p:cNvPr id="142352" name="Content Placeholder 3"/>
          <p:cNvSpPr>
            <a:spLocks noGrp="1"/>
          </p:cNvSpPr>
          <p:nvPr>
            <p:ph idx="1"/>
          </p:nvPr>
        </p:nvSpPr>
        <p:spPr>
          <a:xfrm>
            <a:off x="685800" y="1676400"/>
            <a:ext cx="7772400" cy="952500"/>
          </a:xfrm>
        </p:spPr>
        <p:txBody>
          <a:bodyPr/>
          <a:lstStyle/>
          <a:p>
            <a:r>
              <a:rPr lang="en-US" altLang="en-US" dirty="0"/>
              <a:t>Write miss from P1 to a line owned by HN2, held by P0 and P2.</a:t>
            </a:r>
          </a:p>
        </p:txBody>
      </p:sp>
      <p:sp>
        <p:nvSpPr>
          <p:cNvPr id="142353" name="Rectangle 9"/>
          <p:cNvSpPr>
            <a:spLocks noChangeArrowheads="1"/>
          </p:cNvSpPr>
          <p:nvPr/>
        </p:nvSpPr>
        <p:spPr bwMode="auto">
          <a:xfrm>
            <a:off x="3162300" y="2819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cxnSp>
        <p:nvCxnSpPr>
          <p:cNvPr id="41" name="Straight Arrow Connector 40"/>
          <p:cNvCxnSpPr/>
          <p:nvPr/>
        </p:nvCxnSpPr>
        <p:spPr>
          <a:xfrm>
            <a:off x="3581400" y="35083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42" name="Straight Arrow Connector 41"/>
          <p:cNvCxnSpPr/>
          <p:nvPr/>
        </p:nvCxnSpPr>
        <p:spPr>
          <a:xfrm>
            <a:off x="1905000" y="35083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 name="Straight Connector 2"/>
          <p:cNvCxnSpPr/>
          <p:nvPr/>
        </p:nvCxnSpPr>
        <p:spPr>
          <a:xfrm>
            <a:off x="1066800" y="3924300"/>
            <a:ext cx="76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066800" y="4305300"/>
            <a:ext cx="76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10800000" flipH="1" flipV="1">
            <a:off x="4114800" y="3924300"/>
            <a:ext cx="533400" cy="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5" name="Content Placeholder 3"/>
          <p:cNvSpPr txBox="1">
            <a:spLocks/>
          </p:cNvSpPr>
          <p:nvPr/>
        </p:nvSpPr>
        <p:spPr bwMode="auto">
          <a:xfrm>
            <a:off x="838200" y="4991100"/>
            <a:ext cx="77724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defRPr/>
            </a:pPr>
            <a:r>
              <a:rPr lang="en-US" kern="0" dirty="0"/>
              <a:t>Message: write request by P1. HN2 gets it, notes that the line is held clean by P0 and P2.</a:t>
            </a:r>
          </a:p>
        </p:txBody>
      </p:sp>
    </p:spTree>
    <p:extLst>
      <p:ext uri="{BB962C8B-B14F-4D97-AF65-F5344CB8AC3E}">
        <p14:creationId xmlns:p14="http://schemas.microsoft.com/office/powerpoint/2010/main" val="293030632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itle 1"/>
          <p:cNvSpPr>
            <a:spLocks noGrp="1"/>
          </p:cNvSpPr>
          <p:nvPr>
            <p:ph type="title"/>
          </p:nvPr>
        </p:nvSpPr>
        <p:spPr/>
        <p:txBody>
          <a:bodyPr/>
          <a:lstStyle/>
          <a:p>
            <a:r>
              <a:rPr lang="en-US" altLang="en-US" dirty="0"/>
              <a:t>Write miss on clean line</a:t>
            </a:r>
          </a:p>
        </p:txBody>
      </p:sp>
      <p:sp>
        <p:nvSpPr>
          <p:cNvPr id="144387" name="Footer Placeholder 3"/>
          <p:cNvSpPr>
            <a:spLocks noGrp="1"/>
          </p:cNvSpPr>
          <p:nvPr>
            <p:ph type="ftr" sz="quarter" idx="11"/>
          </p:nvPr>
        </p:nvSpPr>
        <p:spPr>
          <a:xfrm>
            <a:off x="3308350" y="6248400"/>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
        <p:nvSpPr>
          <p:cNvPr id="144388" name="Rectangle 9"/>
          <p:cNvSpPr>
            <a:spLocks noChangeArrowheads="1"/>
          </p:cNvSpPr>
          <p:nvPr/>
        </p:nvSpPr>
        <p:spPr bwMode="auto">
          <a:xfrm>
            <a:off x="1547813" y="2819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0</a:t>
            </a:r>
            <a:endParaRPr lang="en-US" altLang="en-US">
              <a:solidFill>
                <a:srgbClr val="000000"/>
              </a:solidFill>
            </a:endParaRPr>
          </a:p>
        </p:txBody>
      </p:sp>
      <p:sp>
        <p:nvSpPr>
          <p:cNvPr id="144389" name="Rectangle 10"/>
          <p:cNvSpPr>
            <a:spLocks noChangeArrowheads="1"/>
          </p:cNvSpPr>
          <p:nvPr/>
        </p:nvSpPr>
        <p:spPr bwMode="auto">
          <a:xfrm>
            <a:off x="4735513" y="2819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sp>
        <p:nvSpPr>
          <p:cNvPr id="144390" name="Rectangle 11"/>
          <p:cNvSpPr>
            <a:spLocks noChangeArrowheads="1"/>
          </p:cNvSpPr>
          <p:nvPr/>
        </p:nvSpPr>
        <p:spPr bwMode="auto">
          <a:xfrm>
            <a:off x="4735513" y="2819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2</a:t>
            </a:r>
            <a:endParaRPr lang="en-US" altLang="en-US">
              <a:solidFill>
                <a:srgbClr val="000000"/>
              </a:solidFill>
            </a:endParaRPr>
          </a:p>
        </p:txBody>
      </p:sp>
      <p:sp>
        <p:nvSpPr>
          <p:cNvPr id="144391" name="Rectangle 12"/>
          <p:cNvSpPr>
            <a:spLocks noChangeArrowheads="1"/>
          </p:cNvSpPr>
          <p:nvPr/>
        </p:nvSpPr>
        <p:spPr bwMode="auto">
          <a:xfrm>
            <a:off x="6286500" y="2819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3</a:t>
            </a:r>
            <a:endParaRPr lang="en-US" altLang="en-US">
              <a:solidFill>
                <a:srgbClr val="000000"/>
              </a:solidFill>
            </a:endParaRPr>
          </a:p>
        </p:txBody>
      </p:sp>
      <p:sp>
        <p:nvSpPr>
          <p:cNvPr id="144392" name="Rectangle 13"/>
          <p:cNvSpPr>
            <a:spLocks noChangeArrowheads="1"/>
          </p:cNvSpPr>
          <p:nvPr/>
        </p:nvSpPr>
        <p:spPr bwMode="auto">
          <a:xfrm>
            <a:off x="1341438" y="3760788"/>
            <a:ext cx="1173162"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0</a:t>
            </a:r>
            <a:r>
              <a:rPr lang="en-US" altLang="en-US" sz="2400">
                <a:solidFill>
                  <a:srgbClr val="000000"/>
                </a:solidFill>
              </a:rPr>
              <a:t>+HN</a:t>
            </a:r>
            <a:r>
              <a:rPr lang="en-US" altLang="en-US" sz="2400" baseline="-25000">
                <a:solidFill>
                  <a:srgbClr val="000000"/>
                </a:solidFill>
              </a:rPr>
              <a:t>0</a:t>
            </a:r>
          </a:p>
        </p:txBody>
      </p:sp>
      <p:sp>
        <p:nvSpPr>
          <p:cNvPr id="144393" name="Rectangle 13"/>
          <p:cNvSpPr>
            <a:spLocks noChangeArrowheads="1"/>
          </p:cNvSpPr>
          <p:nvPr/>
        </p:nvSpPr>
        <p:spPr bwMode="auto">
          <a:xfrm>
            <a:off x="2971800" y="3760788"/>
            <a:ext cx="1143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1</a:t>
            </a:r>
            <a:r>
              <a:rPr lang="en-US" altLang="en-US" sz="2400">
                <a:solidFill>
                  <a:srgbClr val="000000"/>
                </a:solidFill>
              </a:rPr>
              <a:t>+HN</a:t>
            </a:r>
            <a:r>
              <a:rPr lang="en-US" altLang="en-US" sz="2400" baseline="-25000">
                <a:solidFill>
                  <a:srgbClr val="000000"/>
                </a:solidFill>
              </a:rPr>
              <a:t>1</a:t>
            </a:r>
          </a:p>
        </p:txBody>
      </p:sp>
      <p:sp>
        <p:nvSpPr>
          <p:cNvPr id="144394" name="Rectangle 13"/>
          <p:cNvSpPr>
            <a:spLocks noChangeArrowheads="1"/>
          </p:cNvSpPr>
          <p:nvPr/>
        </p:nvSpPr>
        <p:spPr bwMode="auto">
          <a:xfrm>
            <a:off x="4495800" y="3760788"/>
            <a:ext cx="1243013"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2</a:t>
            </a:r>
            <a:r>
              <a:rPr lang="en-US" altLang="en-US" sz="2400">
                <a:solidFill>
                  <a:srgbClr val="000000"/>
                </a:solidFill>
              </a:rPr>
              <a:t>+HN</a:t>
            </a:r>
            <a:r>
              <a:rPr lang="en-US" altLang="en-US" sz="2400" baseline="-25000">
                <a:solidFill>
                  <a:srgbClr val="000000"/>
                </a:solidFill>
              </a:rPr>
              <a:t>2</a:t>
            </a:r>
          </a:p>
        </p:txBody>
      </p:sp>
      <p:sp>
        <p:nvSpPr>
          <p:cNvPr id="144395" name="Rectangle 13"/>
          <p:cNvSpPr>
            <a:spLocks noChangeArrowheads="1"/>
          </p:cNvSpPr>
          <p:nvPr/>
        </p:nvSpPr>
        <p:spPr bwMode="auto">
          <a:xfrm>
            <a:off x="6096000" y="3760788"/>
            <a:ext cx="1143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3</a:t>
            </a:r>
            <a:r>
              <a:rPr lang="en-US" altLang="en-US" sz="2400">
                <a:solidFill>
                  <a:srgbClr val="000000"/>
                </a:solidFill>
              </a:rPr>
              <a:t>+HN</a:t>
            </a:r>
            <a:r>
              <a:rPr lang="en-US" altLang="en-US" sz="2400" baseline="-25000">
                <a:solidFill>
                  <a:srgbClr val="000000"/>
                </a:solidFill>
              </a:rPr>
              <a:t>3</a:t>
            </a:r>
          </a:p>
        </p:txBody>
      </p:sp>
      <p:sp>
        <p:nvSpPr>
          <p:cNvPr id="144396" name="Rectangle 14"/>
          <p:cNvSpPr>
            <a:spLocks noChangeArrowheads="1"/>
          </p:cNvSpPr>
          <p:nvPr/>
        </p:nvSpPr>
        <p:spPr bwMode="auto">
          <a:xfrm>
            <a:off x="7561263" y="3760788"/>
            <a:ext cx="762000" cy="685800"/>
          </a:xfrm>
          <a:prstGeom prst="rect">
            <a:avLst/>
          </a:prstGeom>
          <a:solidFill>
            <a:srgbClr val="D5D5D5"/>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MC</a:t>
            </a:r>
            <a:r>
              <a:rPr lang="en-US" altLang="en-US" baseline="-25000">
                <a:solidFill>
                  <a:srgbClr val="000000"/>
                </a:solidFill>
              </a:rPr>
              <a:t>0</a:t>
            </a:r>
            <a:endParaRPr lang="en-US" altLang="en-US">
              <a:solidFill>
                <a:srgbClr val="000000"/>
              </a:solidFill>
            </a:endParaRPr>
          </a:p>
        </p:txBody>
      </p:sp>
      <p:cxnSp>
        <p:nvCxnSpPr>
          <p:cNvPr id="32" name="Straight Arrow Connector 31"/>
          <p:cNvCxnSpPr/>
          <p:nvPr/>
        </p:nvCxnSpPr>
        <p:spPr>
          <a:xfrm>
            <a:off x="5116513" y="35083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p:nvPr/>
        </p:nvCxnSpPr>
        <p:spPr>
          <a:xfrm>
            <a:off x="5116513" y="35083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p:cNvCxnSpPr/>
          <p:nvPr/>
        </p:nvCxnSpPr>
        <p:spPr>
          <a:xfrm>
            <a:off x="6667500" y="35083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sp>
        <p:nvSpPr>
          <p:cNvPr id="144400" name="Content Placeholder 3"/>
          <p:cNvSpPr>
            <a:spLocks noGrp="1"/>
          </p:cNvSpPr>
          <p:nvPr>
            <p:ph idx="1"/>
          </p:nvPr>
        </p:nvSpPr>
        <p:spPr>
          <a:xfrm>
            <a:off x="685800" y="1676400"/>
            <a:ext cx="7772400" cy="952500"/>
          </a:xfrm>
        </p:spPr>
        <p:txBody>
          <a:bodyPr/>
          <a:lstStyle/>
          <a:p>
            <a:r>
              <a:rPr lang="en-US" altLang="en-US" dirty="0"/>
              <a:t>Write miss from P1 to a line owned by HN2, held by P0 and P2.</a:t>
            </a:r>
          </a:p>
        </p:txBody>
      </p:sp>
      <p:sp>
        <p:nvSpPr>
          <p:cNvPr id="144401" name="Rectangle 9"/>
          <p:cNvSpPr>
            <a:spLocks noChangeArrowheads="1"/>
          </p:cNvSpPr>
          <p:nvPr/>
        </p:nvSpPr>
        <p:spPr bwMode="auto">
          <a:xfrm>
            <a:off x="3162300" y="2819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cxnSp>
        <p:nvCxnSpPr>
          <p:cNvPr id="41" name="Straight Arrow Connector 40"/>
          <p:cNvCxnSpPr/>
          <p:nvPr/>
        </p:nvCxnSpPr>
        <p:spPr>
          <a:xfrm>
            <a:off x="3581400" y="35083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42" name="Straight Arrow Connector 41"/>
          <p:cNvCxnSpPr/>
          <p:nvPr/>
        </p:nvCxnSpPr>
        <p:spPr>
          <a:xfrm>
            <a:off x="1905000" y="35083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 name="Straight Connector 2"/>
          <p:cNvCxnSpPr/>
          <p:nvPr/>
        </p:nvCxnSpPr>
        <p:spPr>
          <a:xfrm>
            <a:off x="1066800" y="3924300"/>
            <a:ext cx="76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066800" y="4305300"/>
            <a:ext cx="76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10800000" flipV="1">
            <a:off x="4038600" y="4267199"/>
            <a:ext cx="533400" cy="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5" name="Content Placeholder 3"/>
          <p:cNvSpPr txBox="1">
            <a:spLocks/>
          </p:cNvSpPr>
          <p:nvPr/>
        </p:nvSpPr>
        <p:spPr bwMode="auto">
          <a:xfrm>
            <a:off x="838200" y="4648200"/>
            <a:ext cx="7772400" cy="156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defRPr/>
            </a:pPr>
            <a:r>
              <a:rPr lang="en-US" kern="0" dirty="0"/>
              <a:t>Message: GO to P1</a:t>
            </a:r>
          </a:p>
          <a:p>
            <a:pPr>
              <a:defRPr/>
            </a:pPr>
            <a:r>
              <a:rPr lang="en-US" kern="0" dirty="0"/>
              <a:t>Message: invalidate to P2</a:t>
            </a:r>
          </a:p>
          <a:p>
            <a:pPr>
              <a:defRPr/>
            </a:pPr>
            <a:r>
              <a:rPr lang="en-US" kern="0" dirty="0"/>
              <a:t>Why don’t we also send an invalidate to P0?</a:t>
            </a:r>
          </a:p>
        </p:txBody>
      </p:sp>
      <p:cxnSp>
        <p:nvCxnSpPr>
          <p:cNvPr id="26" name="Straight Arrow Connector 25"/>
          <p:cNvCxnSpPr/>
          <p:nvPr/>
        </p:nvCxnSpPr>
        <p:spPr>
          <a:xfrm flipV="1">
            <a:off x="5105400" y="3429000"/>
            <a:ext cx="0" cy="30480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219200" y="5638800"/>
            <a:ext cx="7573962" cy="523220"/>
          </a:xfrm>
          <a:prstGeom prst="rect">
            <a:avLst/>
          </a:prstGeom>
          <a:noFill/>
        </p:spPr>
        <p:txBody>
          <a:bodyPr wrap="square" rtlCol="0">
            <a:spAutoFit/>
          </a:bodyPr>
          <a:lstStyle/>
          <a:p>
            <a:r>
              <a:rPr lang="en-US" sz="2800" dirty="0"/>
              <a:t>One ring slot can only hold one message at a time.</a:t>
            </a:r>
          </a:p>
        </p:txBody>
      </p:sp>
    </p:spTree>
    <p:extLst>
      <p:ext uri="{BB962C8B-B14F-4D97-AF65-F5344CB8AC3E}">
        <p14:creationId xmlns:p14="http://schemas.microsoft.com/office/powerpoint/2010/main" val="3927800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25">
                                            <p:txEl>
                                              <p:pRg st="2" end="2"/>
                                            </p:txEl>
                                          </p:spTgt>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itle 1"/>
          <p:cNvSpPr>
            <a:spLocks noGrp="1"/>
          </p:cNvSpPr>
          <p:nvPr>
            <p:ph type="title"/>
          </p:nvPr>
        </p:nvSpPr>
        <p:spPr/>
        <p:txBody>
          <a:bodyPr/>
          <a:lstStyle/>
          <a:p>
            <a:r>
              <a:rPr lang="en-US" altLang="en-US" dirty="0"/>
              <a:t>Write miss on clean line</a:t>
            </a:r>
          </a:p>
        </p:txBody>
      </p:sp>
      <p:sp>
        <p:nvSpPr>
          <p:cNvPr id="146435" name="Footer Placeholder 3"/>
          <p:cNvSpPr>
            <a:spLocks noGrp="1"/>
          </p:cNvSpPr>
          <p:nvPr>
            <p:ph type="ftr" sz="quarter" idx="11"/>
          </p:nvPr>
        </p:nvSpPr>
        <p:spPr>
          <a:xfrm>
            <a:off x="3308350" y="6248400"/>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
        <p:nvSpPr>
          <p:cNvPr id="146436" name="Rectangle 9"/>
          <p:cNvSpPr>
            <a:spLocks noChangeArrowheads="1"/>
          </p:cNvSpPr>
          <p:nvPr/>
        </p:nvSpPr>
        <p:spPr bwMode="auto">
          <a:xfrm>
            <a:off x="1547813" y="2819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0</a:t>
            </a:r>
            <a:endParaRPr lang="en-US" altLang="en-US">
              <a:solidFill>
                <a:srgbClr val="000000"/>
              </a:solidFill>
            </a:endParaRPr>
          </a:p>
        </p:txBody>
      </p:sp>
      <p:sp>
        <p:nvSpPr>
          <p:cNvPr id="146437" name="Rectangle 10"/>
          <p:cNvSpPr>
            <a:spLocks noChangeArrowheads="1"/>
          </p:cNvSpPr>
          <p:nvPr/>
        </p:nvSpPr>
        <p:spPr bwMode="auto">
          <a:xfrm>
            <a:off x="4735513" y="2819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sp>
        <p:nvSpPr>
          <p:cNvPr id="146438" name="Rectangle 11"/>
          <p:cNvSpPr>
            <a:spLocks noChangeArrowheads="1"/>
          </p:cNvSpPr>
          <p:nvPr/>
        </p:nvSpPr>
        <p:spPr bwMode="auto">
          <a:xfrm>
            <a:off x="4735513" y="2819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2</a:t>
            </a:r>
            <a:endParaRPr lang="en-US" altLang="en-US">
              <a:solidFill>
                <a:srgbClr val="000000"/>
              </a:solidFill>
            </a:endParaRPr>
          </a:p>
        </p:txBody>
      </p:sp>
      <p:sp>
        <p:nvSpPr>
          <p:cNvPr id="146439" name="Rectangle 12"/>
          <p:cNvSpPr>
            <a:spLocks noChangeArrowheads="1"/>
          </p:cNvSpPr>
          <p:nvPr/>
        </p:nvSpPr>
        <p:spPr bwMode="auto">
          <a:xfrm>
            <a:off x="6286500" y="2819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3</a:t>
            </a:r>
            <a:endParaRPr lang="en-US" altLang="en-US">
              <a:solidFill>
                <a:srgbClr val="000000"/>
              </a:solidFill>
            </a:endParaRPr>
          </a:p>
        </p:txBody>
      </p:sp>
      <p:sp>
        <p:nvSpPr>
          <p:cNvPr id="146440" name="Rectangle 13"/>
          <p:cNvSpPr>
            <a:spLocks noChangeArrowheads="1"/>
          </p:cNvSpPr>
          <p:nvPr/>
        </p:nvSpPr>
        <p:spPr bwMode="auto">
          <a:xfrm>
            <a:off x="1341438" y="3760788"/>
            <a:ext cx="1173162"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0</a:t>
            </a:r>
            <a:r>
              <a:rPr lang="en-US" altLang="en-US" sz="2400">
                <a:solidFill>
                  <a:srgbClr val="000000"/>
                </a:solidFill>
              </a:rPr>
              <a:t>+HN</a:t>
            </a:r>
            <a:r>
              <a:rPr lang="en-US" altLang="en-US" sz="2400" baseline="-25000">
                <a:solidFill>
                  <a:srgbClr val="000000"/>
                </a:solidFill>
              </a:rPr>
              <a:t>0</a:t>
            </a:r>
          </a:p>
        </p:txBody>
      </p:sp>
      <p:sp>
        <p:nvSpPr>
          <p:cNvPr id="146441" name="Rectangle 13"/>
          <p:cNvSpPr>
            <a:spLocks noChangeArrowheads="1"/>
          </p:cNvSpPr>
          <p:nvPr/>
        </p:nvSpPr>
        <p:spPr bwMode="auto">
          <a:xfrm>
            <a:off x="2971800" y="3760788"/>
            <a:ext cx="1143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1</a:t>
            </a:r>
            <a:r>
              <a:rPr lang="en-US" altLang="en-US" sz="2400">
                <a:solidFill>
                  <a:srgbClr val="000000"/>
                </a:solidFill>
              </a:rPr>
              <a:t>+HN</a:t>
            </a:r>
            <a:r>
              <a:rPr lang="en-US" altLang="en-US" sz="2400" baseline="-25000">
                <a:solidFill>
                  <a:srgbClr val="000000"/>
                </a:solidFill>
              </a:rPr>
              <a:t>1</a:t>
            </a:r>
          </a:p>
        </p:txBody>
      </p:sp>
      <p:sp>
        <p:nvSpPr>
          <p:cNvPr id="146442" name="Rectangle 13"/>
          <p:cNvSpPr>
            <a:spLocks noChangeArrowheads="1"/>
          </p:cNvSpPr>
          <p:nvPr/>
        </p:nvSpPr>
        <p:spPr bwMode="auto">
          <a:xfrm>
            <a:off x="4495800" y="3760788"/>
            <a:ext cx="1243013"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2</a:t>
            </a:r>
            <a:r>
              <a:rPr lang="en-US" altLang="en-US" sz="2400">
                <a:solidFill>
                  <a:srgbClr val="000000"/>
                </a:solidFill>
              </a:rPr>
              <a:t>+HN</a:t>
            </a:r>
            <a:r>
              <a:rPr lang="en-US" altLang="en-US" sz="2400" baseline="-25000">
                <a:solidFill>
                  <a:srgbClr val="000000"/>
                </a:solidFill>
              </a:rPr>
              <a:t>2</a:t>
            </a:r>
          </a:p>
        </p:txBody>
      </p:sp>
      <p:sp>
        <p:nvSpPr>
          <p:cNvPr id="146443" name="Rectangle 13"/>
          <p:cNvSpPr>
            <a:spLocks noChangeArrowheads="1"/>
          </p:cNvSpPr>
          <p:nvPr/>
        </p:nvSpPr>
        <p:spPr bwMode="auto">
          <a:xfrm>
            <a:off x="6096000" y="3760788"/>
            <a:ext cx="1143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3</a:t>
            </a:r>
            <a:r>
              <a:rPr lang="en-US" altLang="en-US" sz="2400">
                <a:solidFill>
                  <a:srgbClr val="000000"/>
                </a:solidFill>
              </a:rPr>
              <a:t>+HN</a:t>
            </a:r>
            <a:r>
              <a:rPr lang="en-US" altLang="en-US" sz="2400" baseline="-25000">
                <a:solidFill>
                  <a:srgbClr val="000000"/>
                </a:solidFill>
              </a:rPr>
              <a:t>3</a:t>
            </a:r>
          </a:p>
        </p:txBody>
      </p:sp>
      <p:sp>
        <p:nvSpPr>
          <p:cNvPr id="146444" name="Rectangle 14"/>
          <p:cNvSpPr>
            <a:spLocks noChangeArrowheads="1"/>
          </p:cNvSpPr>
          <p:nvPr/>
        </p:nvSpPr>
        <p:spPr bwMode="auto">
          <a:xfrm>
            <a:off x="7561263" y="3760788"/>
            <a:ext cx="762000" cy="685800"/>
          </a:xfrm>
          <a:prstGeom prst="rect">
            <a:avLst/>
          </a:prstGeom>
          <a:solidFill>
            <a:srgbClr val="D5D5D5"/>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MC</a:t>
            </a:r>
            <a:r>
              <a:rPr lang="en-US" altLang="en-US" baseline="-25000">
                <a:solidFill>
                  <a:srgbClr val="000000"/>
                </a:solidFill>
              </a:rPr>
              <a:t>0</a:t>
            </a:r>
            <a:endParaRPr lang="en-US" altLang="en-US">
              <a:solidFill>
                <a:srgbClr val="000000"/>
              </a:solidFill>
            </a:endParaRPr>
          </a:p>
        </p:txBody>
      </p:sp>
      <p:cxnSp>
        <p:nvCxnSpPr>
          <p:cNvPr id="32" name="Straight Arrow Connector 31"/>
          <p:cNvCxnSpPr/>
          <p:nvPr/>
        </p:nvCxnSpPr>
        <p:spPr>
          <a:xfrm>
            <a:off x="5116513" y="35083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p:nvPr/>
        </p:nvCxnSpPr>
        <p:spPr>
          <a:xfrm>
            <a:off x="5116513" y="35083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p:cNvCxnSpPr/>
          <p:nvPr/>
        </p:nvCxnSpPr>
        <p:spPr>
          <a:xfrm>
            <a:off x="6667500" y="35083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sp>
        <p:nvSpPr>
          <p:cNvPr id="146448" name="Content Placeholder 3"/>
          <p:cNvSpPr>
            <a:spLocks noGrp="1"/>
          </p:cNvSpPr>
          <p:nvPr>
            <p:ph idx="1"/>
          </p:nvPr>
        </p:nvSpPr>
        <p:spPr>
          <a:xfrm>
            <a:off x="685800" y="1676400"/>
            <a:ext cx="7772400" cy="952500"/>
          </a:xfrm>
        </p:spPr>
        <p:txBody>
          <a:bodyPr/>
          <a:lstStyle/>
          <a:p>
            <a:r>
              <a:rPr lang="en-US" altLang="en-US" dirty="0"/>
              <a:t>Write miss from P1 to a line owned by HN2, held by P0 and P2.</a:t>
            </a:r>
          </a:p>
        </p:txBody>
      </p:sp>
      <p:sp>
        <p:nvSpPr>
          <p:cNvPr id="146449" name="Rectangle 9"/>
          <p:cNvSpPr>
            <a:spLocks noChangeArrowheads="1"/>
          </p:cNvSpPr>
          <p:nvPr/>
        </p:nvSpPr>
        <p:spPr bwMode="auto">
          <a:xfrm>
            <a:off x="3162300" y="2819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cxnSp>
        <p:nvCxnSpPr>
          <p:cNvPr id="41" name="Straight Arrow Connector 40"/>
          <p:cNvCxnSpPr/>
          <p:nvPr/>
        </p:nvCxnSpPr>
        <p:spPr>
          <a:xfrm>
            <a:off x="3581400" y="35083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42" name="Straight Arrow Connector 41"/>
          <p:cNvCxnSpPr/>
          <p:nvPr/>
        </p:nvCxnSpPr>
        <p:spPr>
          <a:xfrm>
            <a:off x="1905000" y="35083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 name="Straight Connector 2"/>
          <p:cNvCxnSpPr/>
          <p:nvPr/>
        </p:nvCxnSpPr>
        <p:spPr>
          <a:xfrm>
            <a:off x="1066800" y="3924300"/>
            <a:ext cx="76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066800" y="4305300"/>
            <a:ext cx="76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3581400" y="34671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24" name="Straight Arrow Connector 23"/>
          <p:cNvCxnSpPr/>
          <p:nvPr/>
        </p:nvCxnSpPr>
        <p:spPr>
          <a:xfrm rot="10800000" flipV="1">
            <a:off x="4038600" y="4267199"/>
            <a:ext cx="533400" cy="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5" name="Content Placeholder 3"/>
          <p:cNvSpPr txBox="1">
            <a:spLocks/>
          </p:cNvSpPr>
          <p:nvPr/>
        </p:nvSpPr>
        <p:spPr bwMode="auto">
          <a:xfrm>
            <a:off x="838200" y="4648200"/>
            <a:ext cx="77724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defRPr/>
            </a:pPr>
            <a:r>
              <a:rPr lang="en-US" kern="0" dirty="0"/>
              <a:t>Message: GO to P1</a:t>
            </a:r>
          </a:p>
          <a:p>
            <a:pPr>
              <a:defRPr/>
            </a:pPr>
            <a:r>
              <a:rPr lang="en-US" kern="0" dirty="0"/>
              <a:t>Message: invalidate to P0</a:t>
            </a:r>
          </a:p>
        </p:txBody>
      </p:sp>
      <p:cxnSp>
        <p:nvCxnSpPr>
          <p:cNvPr id="26" name="Straight Arrow Connector 25"/>
          <p:cNvCxnSpPr/>
          <p:nvPr/>
        </p:nvCxnSpPr>
        <p:spPr>
          <a:xfrm flipV="1">
            <a:off x="3581400" y="3429000"/>
            <a:ext cx="0" cy="30480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348199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Title 1"/>
          <p:cNvSpPr>
            <a:spLocks noGrp="1"/>
          </p:cNvSpPr>
          <p:nvPr>
            <p:ph type="title"/>
          </p:nvPr>
        </p:nvSpPr>
        <p:spPr/>
        <p:txBody>
          <a:bodyPr/>
          <a:lstStyle/>
          <a:p>
            <a:r>
              <a:rPr lang="en-US" altLang="en-US" dirty="0"/>
              <a:t>Write miss on clean line</a:t>
            </a:r>
          </a:p>
        </p:txBody>
      </p:sp>
      <p:sp>
        <p:nvSpPr>
          <p:cNvPr id="148483" name="Footer Placeholder 3"/>
          <p:cNvSpPr>
            <a:spLocks noGrp="1"/>
          </p:cNvSpPr>
          <p:nvPr>
            <p:ph type="ftr" sz="quarter" idx="11"/>
          </p:nvPr>
        </p:nvSpPr>
        <p:spPr>
          <a:xfrm>
            <a:off x="3308350" y="6248400"/>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
        <p:nvSpPr>
          <p:cNvPr id="148484" name="Rectangle 9"/>
          <p:cNvSpPr>
            <a:spLocks noChangeArrowheads="1"/>
          </p:cNvSpPr>
          <p:nvPr/>
        </p:nvSpPr>
        <p:spPr bwMode="auto">
          <a:xfrm>
            <a:off x="1547813" y="2819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0</a:t>
            </a:r>
            <a:endParaRPr lang="en-US" altLang="en-US">
              <a:solidFill>
                <a:srgbClr val="000000"/>
              </a:solidFill>
            </a:endParaRPr>
          </a:p>
        </p:txBody>
      </p:sp>
      <p:sp>
        <p:nvSpPr>
          <p:cNvPr id="148485" name="Rectangle 10"/>
          <p:cNvSpPr>
            <a:spLocks noChangeArrowheads="1"/>
          </p:cNvSpPr>
          <p:nvPr/>
        </p:nvSpPr>
        <p:spPr bwMode="auto">
          <a:xfrm>
            <a:off x="4735513" y="2819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sp>
        <p:nvSpPr>
          <p:cNvPr id="148486" name="Rectangle 11"/>
          <p:cNvSpPr>
            <a:spLocks noChangeArrowheads="1"/>
          </p:cNvSpPr>
          <p:nvPr/>
        </p:nvSpPr>
        <p:spPr bwMode="auto">
          <a:xfrm>
            <a:off x="4735513" y="2819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2</a:t>
            </a:r>
            <a:endParaRPr lang="en-US" altLang="en-US">
              <a:solidFill>
                <a:srgbClr val="000000"/>
              </a:solidFill>
            </a:endParaRPr>
          </a:p>
        </p:txBody>
      </p:sp>
      <p:sp>
        <p:nvSpPr>
          <p:cNvPr id="148487" name="Rectangle 12"/>
          <p:cNvSpPr>
            <a:spLocks noChangeArrowheads="1"/>
          </p:cNvSpPr>
          <p:nvPr/>
        </p:nvSpPr>
        <p:spPr bwMode="auto">
          <a:xfrm>
            <a:off x="6286500" y="2819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3</a:t>
            </a:r>
            <a:endParaRPr lang="en-US" altLang="en-US">
              <a:solidFill>
                <a:srgbClr val="000000"/>
              </a:solidFill>
            </a:endParaRPr>
          </a:p>
        </p:txBody>
      </p:sp>
      <p:sp>
        <p:nvSpPr>
          <p:cNvPr id="148488" name="Rectangle 13"/>
          <p:cNvSpPr>
            <a:spLocks noChangeArrowheads="1"/>
          </p:cNvSpPr>
          <p:nvPr/>
        </p:nvSpPr>
        <p:spPr bwMode="auto">
          <a:xfrm>
            <a:off x="1341438" y="3760788"/>
            <a:ext cx="1173162"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0</a:t>
            </a:r>
            <a:r>
              <a:rPr lang="en-US" altLang="en-US" sz="2400">
                <a:solidFill>
                  <a:srgbClr val="000000"/>
                </a:solidFill>
              </a:rPr>
              <a:t>+HN</a:t>
            </a:r>
            <a:r>
              <a:rPr lang="en-US" altLang="en-US" sz="2400" baseline="-25000">
                <a:solidFill>
                  <a:srgbClr val="000000"/>
                </a:solidFill>
              </a:rPr>
              <a:t>0</a:t>
            </a:r>
          </a:p>
        </p:txBody>
      </p:sp>
      <p:sp>
        <p:nvSpPr>
          <p:cNvPr id="148489" name="Rectangle 13"/>
          <p:cNvSpPr>
            <a:spLocks noChangeArrowheads="1"/>
          </p:cNvSpPr>
          <p:nvPr/>
        </p:nvSpPr>
        <p:spPr bwMode="auto">
          <a:xfrm>
            <a:off x="2971800" y="3760788"/>
            <a:ext cx="1143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1</a:t>
            </a:r>
            <a:r>
              <a:rPr lang="en-US" altLang="en-US" sz="2400">
                <a:solidFill>
                  <a:srgbClr val="000000"/>
                </a:solidFill>
              </a:rPr>
              <a:t>+HN</a:t>
            </a:r>
            <a:r>
              <a:rPr lang="en-US" altLang="en-US" sz="2400" baseline="-25000">
                <a:solidFill>
                  <a:srgbClr val="000000"/>
                </a:solidFill>
              </a:rPr>
              <a:t>1</a:t>
            </a:r>
          </a:p>
        </p:txBody>
      </p:sp>
      <p:sp>
        <p:nvSpPr>
          <p:cNvPr id="148490" name="Rectangle 13"/>
          <p:cNvSpPr>
            <a:spLocks noChangeArrowheads="1"/>
          </p:cNvSpPr>
          <p:nvPr/>
        </p:nvSpPr>
        <p:spPr bwMode="auto">
          <a:xfrm>
            <a:off x="4495800" y="3760788"/>
            <a:ext cx="1243013"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2</a:t>
            </a:r>
            <a:r>
              <a:rPr lang="en-US" altLang="en-US" sz="2400">
                <a:solidFill>
                  <a:srgbClr val="000000"/>
                </a:solidFill>
              </a:rPr>
              <a:t>+HN</a:t>
            </a:r>
            <a:r>
              <a:rPr lang="en-US" altLang="en-US" sz="2400" baseline="-25000">
                <a:solidFill>
                  <a:srgbClr val="000000"/>
                </a:solidFill>
              </a:rPr>
              <a:t>2</a:t>
            </a:r>
          </a:p>
        </p:txBody>
      </p:sp>
      <p:sp>
        <p:nvSpPr>
          <p:cNvPr id="148491" name="Rectangle 13"/>
          <p:cNvSpPr>
            <a:spLocks noChangeArrowheads="1"/>
          </p:cNvSpPr>
          <p:nvPr/>
        </p:nvSpPr>
        <p:spPr bwMode="auto">
          <a:xfrm>
            <a:off x="6096000" y="3760788"/>
            <a:ext cx="1143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3</a:t>
            </a:r>
            <a:r>
              <a:rPr lang="en-US" altLang="en-US" sz="2400">
                <a:solidFill>
                  <a:srgbClr val="000000"/>
                </a:solidFill>
              </a:rPr>
              <a:t>+HN</a:t>
            </a:r>
            <a:r>
              <a:rPr lang="en-US" altLang="en-US" sz="2400" baseline="-25000">
                <a:solidFill>
                  <a:srgbClr val="000000"/>
                </a:solidFill>
              </a:rPr>
              <a:t>3</a:t>
            </a:r>
          </a:p>
        </p:txBody>
      </p:sp>
      <p:sp>
        <p:nvSpPr>
          <p:cNvPr id="148492" name="Rectangle 14"/>
          <p:cNvSpPr>
            <a:spLocks noChangeArrowheads="1"/>
          </p:cNvSpPr>
          <p:nvPr/>
        </p:nvSpPr>
        <p:spPr bwMode="auto">
          <a:xfrm>
            <a:off x="7561263" y="3760788"/>
            <a:ext cx="762000" cy="685800"/>
          </a:xfrm>
          <a:prstGeom prst="rect">
            <a:avLst/>
          </a:prstGeom>
          <a:solidFill>
            <a:srgbClr val="D5D5D5"/>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MC</a:t>
            </a:r>
            <a:r>
              <a:rPr lang="en-US" altLang="en-US" baseline="-25000">
                <a:solidFill>
                  <a:srgbClr val="000000"/>
                </a:solidFill>
              </a:rPr>
              <a:t>0</a:t>
            </a:r>
            <a:endParaRPr lang="en-US" altLang="en-US">
              <a:solidFill>
                <a:srgbClr val="000000"/>
              </a:solidFill>
            </a:endParaRPr>
          </a:p>
        </p:txBody>
      </p:sp>
      <p:cxnSp>
        <p:nvCxnSpPr>
          <p:cNvPr id="32" name="Straight Arrow Connector 31"/>
          <p:cNvCxnSpPr/>
          <p:nvPr/>
        </p:nvCxnSpPr>
        <p:spPr>
          <a:xfrm>
            <a:off x="5116513" y="35083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p:nvPr/>
        </p:nvCxnSpPr>
        <p:spPr>
          <a:xfrm>
            <a:off x="5116513" y="35083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p:cNvCxnSpPr/>
          <p:nvPr/>
        </p:nvCxnSpPr>
        <p:spPr>
          <a:xfrm>
            <a:off x="6667500" y="35083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sp>
        <p:nvSpPr>
          <p:cNvPr id="148496" name="Content Placeholder 3"/>
          <p:cNvSpPr>
            <a:spLocks noGrp="1"/>
          </p:cNvSpPr>
          <p:nvPr>
            <p:ph idx="1"/>
          </p:nvPr>
        </p:nvSpPr>
        <p:spPr>
          <a:xfrm>
            <a:off x="685800" y="1676400"/>
            <a:ext cx="7772400" cy="952500"/>
          </a:xfrm>
        </p:spPr>
        <p:txBody>
          <a:bodyPr/>
          <a:lstStyle/>
          <a:p>
            <a:r>
              <a:rPr lang="en-US" altLang="en-US" dirty="0"/>
              <a:t>Write miss from P1 to a line owned by HN2, held by P0 and P2.</a:t>
            </a:r>
          </a:p>
        </p:txBody>
      </p:sp>
      <p:sp>
        <p:nvSpPr>
          <p:cNvPr id="148497" name="Rectangle 9"/>
          <p:cNvSpPr>
            <a:spLocks noChangeArrowheads="1"/>
          </p:cNvSpPr>
          <p:nvPr/>
        </p:nvSpPr>
        <p:spPr bwMode="auto">
          <a:xfrm>
            <a:off x="3162300" y="2819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cxnSp>
        <p:nvCxnSpPr>
          <p:cNvPr id="41" name="Straight Arrow Connector 40"/>
          <p:cNvCxnSpPr/>
          <p:nvPr/>
        </p:nvCxnSpPr>
        <p:spPr>
          <a:xfrm>
            <a:off x="3581400" y="35083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42" name="Straight Arrow Connector 41"/>
          <p:cNvCxnSpPr/>
          <p:nvPr/>
        </p:nvCxnSpPr>
        <p:spPr>
          <a:xfrm>
            <a:off x="1905000" y="35083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 name="Straight Connector 2"/>
          <p:cNvCxnSpPr/>
          <p:nvPr/>
        </p:nvCxnSpPr>
        <p:spPr>
          <a:xfrm>
            <a:off x="1066800" y="3924300"/>
            <a:ext cx="76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066800" y="4305300"/>
            <a:ext cx="76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10800000" flipV="1">
            <a:off x="2438400" y="4267199"/>
            <a:ext cx="533400" cy="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5" name="Content Placeholder 3"/>
          <p:cNvSpPr txBox="1">
            <a:spLocks/>
          </p:cNvSpPr>
          <p:nvPr/>
        </p:nvSpPr>
        <p:spPr bwMode="auto">
          <a:xfrm>
            <a:off x="838200" y="4648200"/>
            <a:ext cx="77724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defRPr/>
            </a:pPr>
            <a:r>
              <a:rPr lang="en-US" kern="0" dirty="0"/>
              <a:t>Message: invalidate to P0</a:t>
            </a:r>
          </a:p>
        </p:txBody>
      </p:sp>
    </p:spTree>
    <p:extLst>
      <p:ext uri="{BB962C8B-B14F-4D97-AF65-F5344CB8AC3E}">
        <p14:creationId xmlns:p14="http://schemas.microsoft.com/office/powerpoint/2010/main" val="68622072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Title 1"/>
          <p:cNvSpPr>
            <a:spLocks noGrp="1"/>
          </p:cNvSpPr>
          <p:nvPr>
            <p:ph type="title"/>
          </p:nvPr>
        </p:nvSpPr>
        <p:spPr/>
        <p:txBody>
          <a:bodyPr/>
          <a:lstStyle/>
          <a:p>
            <a:r>
              <a:rPr lang="en-US" altLang="en-US" dirty="0"/>
              <a:t>Write miss on clean line</a:t>
            </a:r>
          </a:p>
        </p:txBody>
      </p:sp>
      <p:sp>
        <p:nvSpPr>
          <p:cNvPr id="150531" name="Footer Placeholder 3"/>
          <p:cNvSpPr>
            <a:spLocks noGrp="1"/>
          </p:cNvSpPr>
          <p:nvPr>
            <p:ph type="ftr" sz="quarter" idx="11"/>
          </p:nvPr>
        </p:nvSpPr>
        <p:spPr>
          <a:xfrm>
            <a:off x="3308350" y="6248400"/>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
        <p:nvSpPr>
          <p:cNvPr id="150532" name="Rectangle 9"/>
          <p:cNvSpPr>
            <a:spLocks noChangeArrowheads="1"/>
          </p:cNvSpPr>
          <p:nvPr/>
        </p:nvSpPr>
        <p:spPr bwMode="auto">
          <a:xfrm>
            <a:off x="1547813" y="2819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0</a:t>
            </a:r>
            <a:endParaRPr lang="en-US" altLang="en-US">
              <a:solidFill>
                <a:srgbClr val="000000"/>
              </a:solidFill>
            </a:endParaRPr>
          </a:p>
        </p:txBody>
      </p:sp>
      <p:sp>
        <p:nvSpPr>
          <p:cNvPr id="150533" name="Rectangle 10"/>
          <p:cNvSpPr>
            <a:spLocks noChangeArrowheads="1"/>
          </p:cNvSpPr>
          <p:nvPr/>
        </p:nvSpPr>
        <p:spPr bwMode="auto">
          <a:xfrm>
            <a:off x="4735513" y="2819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sp>
        <p:nvSpPr>
          <p:cNvPr id="150534" name="Rectangle 11"/>
          <p:cNvSpPr>
            <a:spLocks noChangeArrowheads="1"/>
          </p:cNvSpPr>
          <p:nvPr/>
        </p:nvSpPr>
        <p:spPr bwMode="auto">
          <a:xfrm>
            <a:off x="4735513" y="2819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2</a:t>
            </a:r>
            <a:endParaRPr lang="en-US" altLang="en-US">
              <a:solidFill>
                <a:srgbClr val="000000"/>
              </a:solidFill>
            </a:endParaRPr>
          </a:p>
        </p:txBody>
      </p:sp>
      <p:sp>
        <p:nvSpPr>
          <p:cNvPr id="150535" name="Rectangle 12"/>
          <p:cNvSpPr>
            <a:spLocks noChangeArrowheads="1"/>
          </p:cNvSpPr>
          <p:nvPr/>
        </p:nvSpPr>
        <p:spPr bwMode="auto">
          <a:xfrm>
            <a:off x="6286500" y="2819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3</a:t>
            </a:r>
            <a:endParaRPr lang="en-US" altLang="en-US">
              <a:solidFill>
                <a:srgbClr val="000000"/>
              </a:solidFill>
            </a:endParaRPr>
          </a:p>
        </p:txBody>
      </p:sp>
      <p:sp>
        <p:nvSpPr>
          <p:cNvPr id="150536" name="Rectangle 13"/>
          <p:cNvSpPr>
            <a:spLocks noChangeArrowheads="1"/>
          </p:cNvSpPr>
          <p:nvPr/>
        </p:nvSpPr>
        <p:spPr bwMode="auto">
          <a:xfrm>
            <a:off x="1341438" y="3760788"/>
            <a:ext cx="1173162"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0</a:t>
            </a:r>
            <a:r>
              <a:rPr lang="en-US" altLang="en-US" sz="2400">
                <a:solidFill>
                  <a:srgbClr val="000000"/>
                </a:solidFill>
              </a:rPr>
              <a:t>+HN</a:t>
            </a:r>
            <a:r>
              <a:rPr lang="en-US" altLang="en-US" sz="2400" baseline="-25000">
                <a:solidFill>
                  <a:srgbClr val="000000"/>
                </a:solidFill>
              </a:rPr>
              <a:t>0</a:t>
            </a:r>
          </a:p>
        </p:txBody>
      </p:sp>
      <p:sp>
        <p:nvSpPr>
          <p:cNvPr id="150537" name="Rectangle 13"/>
          <p:cNvSpPr>
            <a:spLocks noChangeArrowheads="1"/>
          </p:cNvSpPr>
          <p:nvPr/>
        </p:nvSpPr>
        <p:spPr bwMode="auto">
          <a:xfrm>
            <a:off x="2971800" y="3760788"/>
            <a:ext cx="1143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1</a:t>
            </a:r>
            <a:r>
              <a:rPr lang="en-US" altLang="en-US" sz="2400">
                <a:solidFill>
                  <a:srgbClr val="000000"/>
                </a:solidFill>
              </a:rPr>
              <a:t>+HN</a:t>
            </a:r>
            <a:r>
              <a:rPr lang="en-US" altLang="en-US" sz="2400" baseline="-25000">
                <a:solidFill>
                  <a:srgbClr val="000000"/>
                </a:solidFill>
              </a:rPr>
              <a:t>1</a:t>
            </a:r>
          </a:p>
        </p:txBody>
      </p:sp>
      <p:sp>
        <p:nvSpPr>
          <p:cNvPr id="150538" name="Rectangle 13"/>
          <p:cNvSpPr>
            <a:spLocks noChangeArrowheads="1"/>
          </p:cNvSpPr>
          <p:nvPr/>
        </p:nvSpPr>
        <p:spPr bwMode="auto">
          <a:xfrm>
            <a:off x="4495800" y="3760788"/>
            <a:ext cx="1243013"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2</a:t>
            </a:r>
            <a:r>
              <a:rPr lang="en-US" altLang="en-US" sz="2400">
                <a:solidFill>
                  <a:srgbClr val="000000"/>
                </a:solidFill>
              </a:rPr>
              <a:t>+HN</a:t>
            </a:r>
            <a:r>
              <a:rPr lang="en-US" altLang="en-US" sz="2400" baseline="-25000">
                <a:solidFill>
                  <a:srgbClr val="000000"/>
                </a:solidFill>
              </a:rPr>
              <a:t>2</a:t>
            </a:r>
          </a:p>
        </p:txBody>
      </p:sp>
      <p:sp>
        <p:nvSpPr>
          <p:cNvPr id="150539" name="Rectangle 13"/>
          <p:cNvSpPr>
            <a:spLocks noChangeArrowheads="1"/>
          </p:cNvSpPr>
          <p:nvPr/>
        </p:nvSpPr>
        <p:spPr bwMode="auto">
          <a:xfrm>
            <a:off x="6096000" y="3760788"/>
            <a:ext cx="1143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3</a:t>
            </a:r>
            <a:r>
              <a:rPr lang="en-US" altLang="en-US" sz="2400">
                <a:solidFill>
                  <a:srgbClr val="000000"/>
                </a:solidFill>
              </a:rPr>
              <a:t>+HN</a:t>
            </a:r>
            <a:r>
              <a:rPr lang="en-US" altLang="en-US" sz="2400" baseline="-25000">
                <a:solidFill>
                  <a:srgbClr val="000000"/>
                </a:solidFill>
              </a:rPr>
              <a:t>3</a:t>
            </a:r>
          </a:p>
        </p:txBody>
      </p:sp>
      <p:sp>
        <p:nvSpPr>
          <p:cNvPr id="150540" name="Rectangle 14"/>
          <p:cNvSpPr>
            <a:spLocks noChangeArrowheads="1"/>
          </p:cNvSpPr>
          <p:nvPr/>
        </p:nvSpPr>
        <p:spPr bwMode="auto">
          <a:xfrm>
            <a:off x="7561263" y="3760788"/>
            <a:ext cx="762000" cy="685800"/>
          </a:xfrm>
          <a:prstGeom prst="rect">
            <a:avLst/>
          </a:prstGeom>
          <a:solidFill>
            <a:srgbClr val="D5D5D5"/>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MC</a:t>
            </a:r>
            <a:r>
              <a:rPr lang="en-US" altLang="en-US" baseline="-25000">
                <a:solidFill>
                  <a:srgbClr val="000000"/>
                </a:solidFill>
              </a:rPr>
              <a:t>0</a:t>
            </a:r>
            <a:endParaRPr lang="en-US" altLang="en-US">
              <a:solidFill>
                <a:srgbClr val="000000"/>
              </a:solidFill>
            </a:endParaRPr>
          </a:p>
        </p:txBody>
      </p:sp>
      <p:cxnSp>
        <p:nvCxnSpPr>
          <p:cNvPr id="32" name="Straight Arrow Connector 31"/>
          <p:cNvCxnSpPr/>
          <p:nvPr/>
        </p:nvCxnSpPr>
        <p:spPr>
          <a:xfrm>
            <a:off x="5116513" y="35083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p:nvPr/>
        </p:nvCxnSpPr>
        <p:spPr>
          <a:xfrm>
            <a:off x="5116513" y="35083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p:cNvCxnSpPr/>
          <p:nvPr/>
        </p:nvCxnSpPr>
        <p:spPr>
          <a:xfrm>
            <a:off x="6667500" y="35083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sp>
        <p:nvSpPr>
          <p:cNvPr id="150544" name="Content Placeholder 3"/>
          <p:cNvSpPr>
            <a:spLocks noGrp="1"/>
          </p:cNvSpPr>
          <p:nvPr>
            <p:ph idx="1"/>
          </p:nvPr>
        </p:nvSpPr>
        <p:spPr>
          <a:xfrm>
            <a:off x="685800" y="1676400"/>
            <a:ext cx="7772400" cy="952500"/>
          </a:xfrm>
        </p:spPr>
        <p:txBody>
          <a:bodyPr/>
          <a:lstStyle/>
          <a:p>
            <a:r>
              <a:rPr lang="en-US" altLang="en-US" dirty="0"/>
              <a:t>Write miss from P1 to a line owned by HN2, held by P0 and P2.</a:t>
            </a:r>
          </a:p>
        </p:txBody>
      </p:sp>
      <p:sp>
        <p:nvSpPr>
          <p:cNvPr id="150545" name="Rectangle 9"/>
          <p:cNvSpPr>
            <a:spLocks noChangeArrowheads="1"/>
          </p:cNvSpPr>
          <p:nvPr/>
        </p:nvSpPr>
        <p:spPr bwMode="auto">
          <a:xfrm>
            <a:off x="3162300" y="2819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P</a:t>
            </a:r>
            <a:r>
              <a:rPr lang="en-US" altLang="en-US" baseline="-25000">
                <a:solidFill>
                  <a:srgbClr val="000000"/>
                </a:solidFill>
              </a:rPr>
              <a:t>1</a:t>
            </a:r>
            <a:endParaRPr lang="en-US" altLang="en-US">
              <a:solidFill>
                <a:srgbClr val="000000"/>
              </a:solidFill>
            </a:endParaRPr>
          </a:p>
        </p:txBody>
      </p:sp>
      <p:cxnSp>
        <p:nvCxnSpPr>
          <p:cNvPr id="41" name="Straight Arrow Connector 40"/>
          <p:cNvCxnSpPr/>
          <p:nvPr/>
        </p:nvCxnSpPr>
        <p:spPr>
          <a:xfrm>
            <a:off x="3581400" y="35083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42" name="Straight Arrow Connector 41"/>
          <p:cNvCxnSpPr/>
          <p:nvPr/>
        </p:nvCxnSpPr>
        <p:spPr>
          <a:xfrm>
            <a:off x="1905000" y="3508375"/>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3" name="Straight Connector 2"/>
          <p:cNvCxnSpPr/>
          <p:nvPr/>
        </p:nvCxnSpPr>
        <p:spPr>
          <a:xfrm>
            <a:off x="1066800" y="3924300"/>
            <a:ext cx="76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066800" y="4305300"/>
            <a:ext cx="76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3581400" y="3467100"/>
            <a:ext cx="0" cy="22860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sp>
        <p:nvSpPr>
          <p:cNvPr id="25" name="Content Placeholder 3"/>
          <p:cNvSpPr txBox="1">
            <a:spLocks/>
          </p:cNvSpPr>
          <p:nvPr/>
        </p:nvSpPr>
        <p:spPr bwMode="auto">
          <a:xfrm>
            <a:off x="838200" y="4648200"/>
            <a:ext cx="77724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defRPr/>
            </a:pPr>
            <a:r>
              <a:rPr lang="en-US" kern="0" dirty="0"/>
              <a:t>Message: invalidate to P0</a:t>
            </a:r>
          </a:p>
        </p:txBody>
      </p:sp>
      <p:cxnSp>
        <p:nvCxnSpPr>
          <p:cNvPr id="26" name="Straight Arrow Connector 25"/>
          <p:cNvCxnSpPr/>
          <p:nvPr/>
        </p:nvCxnSpPr>
        <p:spPr>
          <a:xfrm flipV="1">
            <a:off x="1905000" y="3429000"/>
            <a:ext cx="0" cy="30480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353424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Interleaving</a:t>
            </a:r>
          </a:p>
        </p:txBody>
      </p:sp>
      <p:sp>
        <p:nvSpPr>
          <p:cNvPr id="3" name="Content Placeholder 2"/>
          <p:cNvSpPr>
            <a:spLocks noGrp="1"/>
          </p:cNvSpPr>
          <p:nvPr>
            <p:ph idx="1"/>
          </p:nvPr>
        </p:nvSpPr>
        <p:spPr>
          <a:xfrm>
            <a:off x="685800" y="1676400"/>
            <a:ext cx="7772400" cy="1295400"/>
          </a:xfrm>
        </p:spPr>
        <p:txBody>
          <a:bodyPr/>
          <a:lstStyle/>
          <a:p>
            <a:pPr>
              <a:spcBef>
                <a:spcPts val="0"/>
              </a:spcBef>
            </a:pPr>
            <a:r>
              <a:rPr lang="en-US" sz="2400" dirty="0"/>
              <a:t>We said that cache lines are </a:t>
            </a:r>
            <a:r>
              <a:rPr lang="en-US" sz="2400" i="1" dirty="0"/>
              <a:t>statically</a:t>
            </a:r>
            <a:r>
              <a:rPr lang="en-US" sz="2400" dirty="0"/>
              <a:t> allocated to cache/HA slices. But how?</a:t>
            </a:r>
          </a:p>
          <a:p>
            <a:pPr>
              <a:spcBef>
                <a:spcPts val="0"/>
              </a:spcBef>
            </a:pPr>
            <a:r>
              <a:rPr lang="en-US" sz="2400" dirty="0"/>
              <a:t>Which addresses should belong to each slice?</a:t>
            </a:r>
            <a:endParaRPr lang="en-US" sz="2000" dirty="0"/>
          </a:p>
        </p:txBody>
      </p:sp>
      <p:sp>
        <p:nvSpPr>
          <p:cNvPr id="4" name="Footer Placeholder 3"/>
          <p:cNvSpPr>
            <a:spLocks noGrp="1"/>
          </p:cNvSpPr>
          <p:nvPr>
            <p:ph type="ftr" sz="quarter" idx="11"/>
          </p:nvPr>
        </p:nvSpPr>
        <p:spPr/>
        <p:txBody>
          <a:bodyPr/>
          <a:lstStyle/>
          <a:p>
            <a:pPr>
              <a:defRPr/>
            </a:pPr>
            <a:r>
              <a:rPr lang="en-US"/>
              <a:t>EE194/Comp140 Mark Hempstead</a:t>
            </a:r>
          </a:p>
        </p:txBody>
      </p:sp>
      <p:sp>
        <p:nvSpPr>
          <p:cNvPr id="5" name="Rectangle 13"/>
          <p:cNvSpPr>
            <a:spLocks noChangeArrowheads="1"/>
          </p:cNvSpPr>
          <p:nvPr/>
        </p:nvSpPr>
        <p:spPr bwMode="auto">
          <a:xfrm>
            <a:off x="1265238" y="3505200"/>
            <a:ext cx="1173162"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0</a:t>
            </a:r>
            <a:r>
              <a:rPr lang="en-US" altLang="en-US" sz="2400">
                <a:solidFill>
                  <a:srgbClr val="000000"/>
                </a:solidFill>
              </a:rPr>
              <a:t>+HN</a:t>
            </a:r>
            <a:r>
              <a:rPr lang="en-US" altLang="en-US" sz="2400" baseline="-25000">
                <a:solidFill>
                  <a:srgbClr val="000000"/>
                </a:solidFill>
              </a:rPr>
              <a:t>0</a:t>
            </a:r>
          </a:p>
        </p:txBody>
      </p:sp>
      <p:sp>
        <p:nvSpPr>
          <p:cNvPr id="6" name="Rectangle 13"/>
          <p:cNvSpPr>
            <a:spLocks noChangeArrowheads="1"/>
          </p:cNvSpPr>
          <p:nvPr/>
        </p:nvSpPr>
        <p:spPr bwMode="auto">
          <a:xfrm>
            <a:off x="2819400" y="35052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1</a:t>
            </a:r>
            <a:r>
              <a:rPr lang="en-US" altLang="en-US" sz="2400">
                <a:solidFill>
                  <a:srgbClr val="000000"/>
                </a:solidFill>
              </a:rPr>
              <a:t>+HN</a:t>
            </a:r>
            <a:r>
              <a:rPr lang="en-US" altLang="en-US" sz="2400" baseline="-25000">
                <a:solidFill>
                  <a:srgbClr val="000000"/>
                </a:solidFill>
              </a:rPr>
              <a:t>1</a:t>
            </a:r>
          </a:p>
        </p:txBody>
      </p:sp>
      <p:sp>
        <p:nvSpPr>
          <p:cNvPr id="7" name="Rectangle 13"/>
          <p:cNvSpPr>
            <a:spLocks noChangeArrowheads="1"/>
          </p:cNvSpPr>
          <p:nvPr/>
        </p:nvSpPr>
        <p:spPr bwMode="auto">
          <a:xfrm>
            <a:off x="4144963" y="35052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2</a:t>
            </a:r>
            <a:r>
              <a:rPr lang="en-US" altLang="en-US" sz="2400">
                <a:solidFill>
                  <a:srgbClr val="000000"/>
                </a:solidFill>
              </a:rPr>
              <a:t>+HN</a:t>
            </a:r>
            <a:r>
              <a:rPr lang="en-US" altLang="en-US" sz="2400" baseline="-25000">
                <a:solidFill>
                  <a:srgbClr val="000000"/>
                </a:solidFill>
              </a:rPr>
              <a:t>2</a:t>
            </a:r>
          </a:p>
        </p:txBody>
      </p:sp>
      <p:sp>
        <p:nvSpPr>
          <p:cNvPr id="8" name="Rectangle 13"/>
          <p:cNvSpPr>
            <a:spLocks noChangeArrowheads="1"/>
          </p:cNvSpPr>
          <p:nvPr/>
        </p:nvSpPr>
        <p:spPr bwMode="auto">
          <a:xfrm>
            <a:off x="5486400" y="35052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3</a:t>
            </a:r>
            <a:r>
              <a:rPr lang="en-US" altLang="en-US" sz="2400">
                <a:solidFill>
                  <a:srgbClr val="000000"/>
                </a:solidFill>
              </a:rPr>
              <a:t>+HN</a:t>
            </a:r>
            <a:r>
              <a:rPr lang="en-US" altLang="en-US" sz="2400" baseline="-25000">
                <a:solidFill>
                  <a:srgbClr val="000000"/>
                </a:solidFill>
              </a:rPr>
              <a:t>3</a:t>
            </a:r>
          </a:p>
        </p:txBody>
      </p:sp>
      <p:sp>
        <p:nvSpPr>
          <p:cNvPr id="9" name="Rectangle 13"/>
          <p:cNvSpPr>
            <a:spLocks noChangeArrowheads="1"/>
          </p:cNvSpPr>
          <p:nvPr/>
        </p:nvSpPr>
        <p:spPr bwMode="auto">
          <a:xfrm>
            <a:off x="1524000" y="4343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7</a:t>
            </a:r>
            <a:r>
              <a:rPr lang="en-US" altLang="en-US" sz="2400">
                <a:solidFill>
                  <a:srgbClr val="000000"/>
                </a:solidFill>
              </a:rPr>
              <a:t>+HN</a:t>
            </a:r>
            <a:r>
              <a:rPr lang="en-US" altLang="en-US" sz="2400" baseline="-25000">
                <a:solidFill>
                  <a:srgbClr val="000000"/>
                </a:solidFill>
              </a:rPr>
              <a:t>7</a:t>
            </a:r>
          </a:p>
        </p:txBody>
      </p:sp>
      <p:sp>
        <p:nvSpPr>
          <p:cNvPr id="10" name="Rectangle 13"/>
          <p:cNvSpPr>
            <a:spLocks noChangeArrowheads="1"/>
          </p:cNvSpPr>
          <p:nvPr/>
        </p:nvSpPr>
        <p:spPr bwMode="auto">
          <a:xfrm>
            <a:off x="2819400" y="4343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6</a:t>
            </a:r>
            <a:r>
              <a:rPr lang="en-US" altLang="en-US" sz="2400">
                <a:solidFill>
                  <a:srgbClr val="000000"/>
                </a:solidFill>
              </a:rPr>
              <a:t>+HN</a:t>
            </a:r>
            <a:r>
              <a:rPr lang="en-US" altLang="en-US" sz="2400" baseline="-25000">
                <a:solidFill>
                  <a:srgbClr val="000000"/>
                </a:solidFill>
              </a:rPr>
              <a:t>6</a:t>
            </a:r>
          </a:p>
        </p:txBody>
      </p:sp>
      <p:sp>
        <p:nvSpPr>
          <p:cNvPr id="11" name="Rectangle 13"/>
          <p:cNvSpPr>
            <a:spLocks noChangeArrowheads="1"/>
          </p:cNvSpPr>
          <p:nvPr/>
        </p:nvSpPr>
        <p:spPr bwMode="auto">
          <a:xfrm>
            <a:off x="4144963" y="4343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5</a:t>
            </a:r>
            <a:r>
              <a:rPr lang="en-US" altLang="en-US" sz="2400">
                <a:solidFill>
                  <a:srgbClr val="000000"/>
                </a:solidFill>
              </a:rPr>
              <a:t>+HN</a:t>
            </a:r>
            <a:r>
              <a:rPr lang="en-US" altLang="en-US" sz="2400" baseline="-25000">
                <a:solidFill>
                  <a:srgbClr val="000000"/>
                </a:solidFill>
              </a:rPr>
              <a:t>5</a:t>
            </a:r>
          </a:p>
        </p:txBody>
      </p:sp>
      <p:sp>
        <p:nvSpPr>
          <p:cNvPr id="12" name="Rectangle 13"/>
          <p:cNvSpPr>
            <a:spLocks noChangeArrowheads="1"/>
          </p:cNvSpPr>
          <p:nvPr/>
        </p:nvSpPr>
        <p:spPr bwMode="auto">
          <a:xfrm>
            <a:off x="5486400" y="4343400"/>
            <a:ext cx="762000" cy="685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solidFill>
                  <a:srgbClr val="000000"/>
                </a:solidFill>
              </a:rPr>
              <a:t>L2</a:t>
            </a:r>
            <a:r>
              <a:rPr lang="en-US" altLang="en-US" sz="2400" baseline="-25000">
                <a:solidFill>
                  <a:srgbClr val="000000"/>
                </a:solidFill>
              </a:rPr>
              <a:t>4</a:t>
            </a:r>
            <a:r>
              <a:rPr lang="en-US" altLang="en-US" sz="2400">
                <a:solidFill>
                  <a:srgbClr val="000000"/>
                </a:solidFill>
              </a:rPr>
              <a:t>+HN</a:t>
            </a:r>
            <a:r>
              <a:rPr lang="en-US" altLang="en-US" sz="2400" baseline="-25000">
                <a:solidFill>
                  <a:srgbClr val="000000"/>
                </a:solidFill>
              </a:rPr>
              <a:t>4</a:t>
            </a:r>
          </a:p>
        </p:txBody>
      </p:sp>
      <p:sp>
        <p:nvSpPr>
          <p:cNvPr id="13" name="Rectangle 14"/>
          <p:cNvSpPr>
            <a:spLocks noChangeArrowheads="1"/>
          </p:cNvSpPr>
          <p:nvPr/>
        </p:nvSpPr>
        <p:spPr bwMode="auto">
          <a:xfrm>
            <a:off x="6934200" y="3505200"/>
            <a:ext cx="762000" cy="685800"/>
          </a:xfrm>
          <a:prstGeom prst="rect">
            <a:avLst/>
          </a:prstGeom>
          <a:solidFill>
            <a:srgbClr val="D5D5D5"/>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MC</a:t>
            </a:r>
            <a:r>
              <a:rPr lang="en-US" altLang="en-US" baseline="-25000">
                <a:solidFill>
                  <a:srgbClr val="000000"/>
                </a:solidFill>
              </a:rPr>
              <a:t>0</a:t>
            </a:r>
            <a:endParaRPr lang="en-US" altLang="en-US">
              <a:solidFill>
                <a:srgbClr val="000000"/>
              </a:solidFill>
            </a:endParaRPr>
          </a:p>
        </p:txBody>
      </p:sp>
      <p:sp>
        <p:nvSpPr>
          <p:cNvPr id="14" name="Rectangle 14"/>
          <p:cNvSpPr>
            <a:spLocks noChangeArrowheads="1"/>
          </p:cNvSpPr>
          <p:nvPr/>
        </p:nvSpPr>
        <p:spPr bwMode="auto">
          <a:xfrm>
            <a:off x="6934200" y="4343400"/>
            <a:ext cx="762000" cy="685800"/>
          </a:xfrm>
          <a:prstGeom prst="rect">
            <a:avLst/>
          </a:prstGeom>
          <a:solidFill>
            <a:srgbClr val="D5D5D5"/>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a:solidFill>
                  <a:srgbClr val="000000"/>
                </a:solidFill>
              </a:rPr>
              <a:t>MC</a:t>
            </a:r>
            <a:r>
              <a:rPr lang="en-US" altLang="en-US" baseline="-25000">
                <a:solidFill>
                  <a:srgbClr val="000000"/>
                </a:solidFill>
              </a:rPr>
              <a:t>1</a:t>
            </a:r>
            <a:endParaRPr lang="en-US" altLang="en-US">
              <a:solidFill>
                <a:srgbClr val="000000"/>
              </a:solidFill>
            </a:endParaRPr>
          </a:p>
        </p:txBody>
      </p:sp>
      <p:sp>
        <p:nvSpPr>
          <p:cNvPr id="15" name="Rectangle 14"/>
          <p:cNvSpPr/>
          <p:nvPr/>
        </p:nvSpPr>
        <p:spPr>
          <a:xfrm>
            <a:off x="1143000" y="3962400"/>
            <a:ext cx="7010400" cy="6096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Rectangle 15"/>
          <p:cNvSpPr/>
          <p:nvPr/>
        </p:nvSpPr>
        <p:spPr>
          <a:xfrm>
            <a:off x="914400" y="3810000"/>
            <a:ext cx="7391400" cy="9906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7" name="Straight Arrow Connector 16"/>
          <p:cNvCxnSpPr/>
          <p:nvPr/>
        </p:nvCxnSpPr>
        <p:spPr>
          <a:xfrm flipV="1">
            <a:off x="914400" y="41910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18" name="Straight Arrow Connector 17"/>
          <p:cNvCxnSpPr/>
          <p:nvPr/>
        </p:nvCxnSpPr>
        <p:spPr>
          <a:xfrm flipV="1">
            <a:off x="8153400" y="41148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19" name="Straight Arrow Connector 18"/>
          <p:cNvCxnSpPr/>
          <p:nvPr/>
        </p:nvCxnSpPr>
        <p:spPr>
          <a:xfrm>
            <a:off x="1143000" y="41148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0" name="Straight Arrow Connector 19"/>
          <p:cNvCxnSpPr/>
          <p:nvPr/>
        </p:nvCxnSpPr>
        <p:spPr>
          <a:xfrm>
            <a:off x="8305800" y="4114800"/>
            <a:ext cx="0" cy="38100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7561048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Interleaving</a:t>
            </a:r>
          </a:p>
        </p:txBody>
      </p:sp>
      <p:sp>
        <p:nvSpPr>
          <p:cNvPr id="3" name="Content Placeholder 2"/>
          <p:cNvSpPr>
            <a:spLocks noGrp="1"/>
          </p:cNvSpPr>
          <p:nvPr>
            <p:ph idx="1"/>
          </p:nvPr>
        </p:nvSpPr>
        <p:spPr/>
        <p:txBody>
          <a:bodyPr/>
          <a:lstStyle/>
          <a:p>
            <a:pPr>
              <a:spcBef>
                <a:spcPts val="0"/>
              </a:spcBef>
            </a:pPr>
            <a:r>
              <a:rPr lang="en-US" sz="2400" dirty="0"/>
              <a:t>Consider a 32-bit address, and one 8-core chip. There are two obvious ways to allocate lines to slices. What are the advantages to each? (Assume A5:0 = offset within line):</a:t>
            </a:r>
          </a:p>
          <a:p>
            <a:pPr>
              <a:spcBef>
                <a:spcPts val="0"/>
              </a:spcBef>
            </a:pPr>
            <a:r>
              <a:rPr lang="en-US" sz="2400" dirty="0"/>
              <a:t>A31:9=</a:t>
            </a:r>
            <a:r>
              <a:rPr lang="en-US" sz="2400" dirty="0" err="1"/>
              <a:t>index,tag</a:t>
            </a:r>
            <a:r>
              <a:rPr lang="en-US" sz="2400" dirty="0"/>
              <a:t> within the cache; A8:6=slice</a:t>
            </a:r>
          </a:p>
          <a:p>
            <a:pPr lvl="1">
              <a:spcBef>
                <a:spcPts val="0"/>
              </a:spcBef>
            </a:pPr>
            <a:r>
              <a:rPr lang="en-US" sz="2000" dirty="0"/>
              <a:t>Spreads consecutive lines all over the die, and minimizes hot spots. </a:t>
            </a:r>
          </a:p>
          <a:p>
            <a:pPr>
              <a:spcBef>
                <a:spcPts val="0"/>
              </a:spcBef>
            </a:pPr>
            <a:r>
              <a:rPr lang="en-US" sz="2400" dirty="0"/>
              <a:t>A31:29=slice; A28:6=</a:t>
            </a:r>
            <a:r>
              <a:rPr lang="en-US" sz="2400" dirty="0" err="1"/>
              <a:t>index,tag</a:t>
            </a:r>
            <a:r>
              <a:rPr lang="en-US" sz="2400" dirty="0"/>
              <a:t> within the cache</a:t>
            </a:r>
          </a:p>
          <a:p>
            <a:pPr lvl="1">
              <a:spcBef>
                <a:spcPts val="0"/>
              </a:spcBef>
            </a:pPr>
            <a:r>
              <a:rPr lang="en-US" sz="2000" dirty="0"/>
              <a:t>If the </a:t>
            </a:r>
            <a:r>
              <a:rPr lang="en-US" sz="2000" dirty="0" err="1"/>
              <a:t>compiler+OS</a:t>
            </a:r>
            <a:r>
              <a:rPr lang="en-US" sz="2000" dirty="0"/>
              <a:t> can have each thread use mostly the slice next to it, then this can be very fast.</a:t>
            </a:r>
          </a:p>
        </p:txBody>
      </p:sp>
      <p:sp>
        <p:nvSpPr>
          <p:cNvPr id="4" name="Footer Placeholder 3"/>
          <p:cNvSpPr>
            <a:spLocks noGrp="1"/>
          </p:cNvSpPr>
          <p:nvPr>
            <p:ph type="ftr" sz="quarter" idx="11"/>
          </p:nvPr>
        </p:nvSpPr>
        <p:spPr/>
        <p:txBody>
          <a:bodyPr/>
          <a:lstStyle/>
          <a:p>
            <a:pPr>
              <a:defRPr/>
            </a:pPr>
            <a:r>
              <a:rPr lang="en-US"/>
              <a:t>EE194/Comp140 Mark Hempstead</a:t>
            </a:r>
          </a:p>
        </p:txBody>
      </p:sp>
    </p:spTree>
    <p:extLst>
      <p:ext uri="{BB962C8B-B14F-4D97-AF65-F5344CB8AC3E}">
        <p14:creationId xmlns:p14="http://schemas.microsoft.com/office/powerpoint/2010/main" val="2459275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Interleaving across chips</a:t>
            </a:r>
          </a:p>
        </p:txBody>
      </p:sp>
      <p:sp>
        <p:nvSpPr>
          <p:cNvPr id="3" name="Content Placeholder 2"/>
          <p:cNvSpPr>
            <a:spLocks noGrp="1"/>
          </p:cNvSpPr>
          <p:nvPr>
            <p:ph idx="1"/>
          </p:nvPr>
        </p:nvSpPr>
        <p:spPr>
          <a:xfrm>
            <a:off x="685800" y="1447800"/>
            <a:ext cx="7772400" cy="4419600"/>
          </a:xfrm>
        </p:spPr>
        <p:txBody>
          <a:bodyPr/>
          <a:lstStyle/>
          <a:p>
            <a:pPr>
              <a:spcBef>
                <a:spcPts val="0"/>
              </a:spcBef>
            </a:pPr>
            <a:r>
              <a:rPr lang="en-US" sz="2400" dirty="0"/>
              <a:t>Now assume four 8-core chips. </a:t>
            </a:r>
          </a:p>
          <a:p>
            <a:pPr>
              <a:spcBef>
                <a:spcPts val="0"/>
              </a:spcBef>
            </a:pPr>
            <a:r>
              <a:rPr lang="en-US" sz="2400" dirty="0"/>
              <a:t>Each of the 32 HAs owns 1/32 of the address space. We do </a:t>
            </a:r>
            <a:r>
              <a:rPr lang="en-US" sz="2400" dirty="0">
                <a:solidFill>
                  <a:srgbClr val="FF0000"/>
                </a:solidFill>
              </a:rPr>
              <a:t>not</a:t>
            </a:r>
            <a:r>
              <a:rPr lang="en-US" sz="2400" dirty="0"/>
              <a:t> give each chip the entire space (1/8 per HA).Why?</a:t>
            </a:r>
          </a:p>
          <a:p>
            <a:pPr lvl="1">
              <a:spcBef>
                <a:spcPts val="0"/>
              </a:spcBef>
            </a:pPr>
            <a:r>
              <a:rPr lang="en-US" sz="2000" dirty="0"/>
              <a:t>Any 2 of the 32 P’s can share memory between them, even across chips. There must always be </a:t>
            </a:r>
            <a:r>
              <a:rPr lang="en-US" sz="2000" dirty="0">
                <a:solidFill>
                  <a:srgbClr val="FF0000"/>
                </a:solidFill>
              </a:rPr>
              <a:t>one </a:t>
            </a:r>
            <a:r>
              <a:rPr lang="en-US" sz="2000" dirty="0"/>
              <a:t>HA controlling each address. </a:t>
            </a:r>
          </a:p>
          <a:p>
            <a:pPr>
              <a:spcBef>
                <a:spcPts val="0"/>
              </a:spcBef>
            </a:pPr>
            <a:r>
              <a:rPr lang="en-US" sz="2400" dirty="0"/>
              <a:t>Assume address[5:0]=offset always.</a:t>
            </a:r>
          </a:p>
          <a:p>
            <a:pPr>
              <a:spcBef>
                <a:spcPts val="0"/>
              </a:spcBef>
            </a:pPr>
            <a:r>
              <a:rPr lang="en-US" sz="2400" dirty="0"/>
              <a:t>A31:9=</a:t>
            </a:r>
            <a:r>
              <a:rPr lang="en-US" sz="2400" dirty="0" err="1"/>
              <a:t>index,tag</a:t>
            </a:r>
            <a:r>
              <a:rPr lang="en-US" sz="2400" dirty="0"/>
              <a:t> within the cache; A10:9=chip; A8:6=slice</a:t>
            </a:r>
          </a:p>
          <a:p>
            <a:pPr lvl="1">
              <a:spcBef>
                <a:spcPts val="0"/>
              </a:spcBef>
            </a:pPr>
            <a:r>
              <a:rPr lang="en-US" sz="2000" dirty="0"/>
              <a:t>Spreads consecutive lines all chips! But off-chip wires are slow. </a:t>
            </a:r>
          </a:p>
          <a:p>
            <a:pPr>
              <a:spcBef>
                <a:spcPts val="0"/>
              </a:spcBef>
            </a:pPr>
            <a:r>
              <a:rPr lang="en-US" sz="2400" dirty="0"/>
              <a:t>A31:30=chip; A29:27=slice; A26:6=</a:t>
            </a:r>
            <a:r>
              <a:rPr lang="en-US" sz="2400" dirty="0" err="1"/>
              <a:t>index,tag</a:t>
            </a:r>
            <a:endParaRPr lang="en-US" sz="2400" dirty="0"/>
          </a:p>
          <a:p>
            <a:pPr lvl="1">
              <a:spcBef>
                <a:spcPts val="0"/>
              </a:spcBef>
            </a:pPr>
            <a:r>
              <a:rPr lang="en-US" sz="2000" dirty="0"/>
              <a:t>Again, can work </a:t>
            </a:r>
            <a:r>
              <a:rPr lang="en-US" sz="2000" dirty="0">
                <a:solidFill>
                  <a:srgbClr val="FF0000"/>
                </a:solidFill>
              </a:rPr>
              <a:t>if</a:t>
            </a:r>
            <a:r>
              <a:rPr lang="en-US" sz="2000" dirty="0"/>
              <a:t> you trust the </a:t>
            </a:r>
            <a:r>
              <a:rPr lang="en-US" sz="2000" dirty="0" err="1"/>
              <a:t>compiler+OS</a:t>
            </a:r>
            <a:endParaRPr lang="en-US" sz="2000" dirty="0"/>
          </a:p>
          <a:p>
            <a:pPr lvl="1">
              <a:spcBef>
                <a:spcPts val="0"/>
              </a:spcBef>
            </a:pPr>
            <a:r>
              <a:rPr lang="en-US" sz="2000" dirty="0"/>
              <a:t>But really we're asking them to predict future behavior</a:t>
            </a:r>
          </a:p>
          <a:p>
            <a:pPr>
              <a:spcBef>
                <a:spcPts val="0"/>
              </a:spcBef>
            </a:pPr>
            <a:r>
              <a:rPr lang="en-US" sz="2400" dirty="0"/>
              <a:t>Most chips provide both choices; it would be interesting to know what Linux chooses. Final project?</a:t>
            </a:r>
          </a:p>
        </p:txBody>
      </p:sp>
      <p:sp>
        <p:nvSpPr>
          <p:cNvPr id="4" name="Footer Placeholder 3"/>
          <p:cNvSpPr>
            <a:spLocks noGrp="1"/>
          </p:cNvSpPr>
          <p:nvPr>
            <p:ph type="ftr" sz="quarter" idx="11"/>
          </p:nvPr>
        </p:nvSpPr>
        <p:spPr/>
        <p:txBody>
          <a:bodyPr/>
          <a:lstStyle/>
          <a:p>
            <a:pPr>
              <a:defRPr/>
            </a:pPr>
            <a:r>
              <a:rPr lang="en-US"/>
              <a:t>EE194/Comp140 Mark Hempstead</a:t>
            </a:r>
          </a:p>
        </p:txBody>
      </p:sp>
    </p:spTree>
    <p:extLst>
      <p:ext uri="{BB962C8B-B14F-4D97-AF65-F5344CB8AC3E}">
        <p14:creationId xmlns:p14="http://schemas.microsoft.com/office/powerpoint/2010/main" val="4185437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altLang="en-US"/>
              <a:t>Cache coherence strategies</a:t>
            </a:r>
          </a:p>
        </p:txBody>
      </p:sp>
      <p:sp>
        <p:nvSpPr>
          <p:cNvPr id="53251" name="Content Placeholder 2"/>
          <p:cNvSpPr>
            <a:spLocks noGrp="1"/>
          </p:cNvSpPr>
          <p:nvPr>
            <p:ph idx="1"/>
          </p:nvPr>
        </p:nvSpPr>
        <p:spPr/>
        <p:txBody>
          <a:bodyPr/>
          <a:lstStyle/>
          <a:p>
            <a:r>
              <a:rPr lang="en-US" altLang="en-US" dirty="0"/>
              <a:t>Coherence is usually implemented via </a:t>
            </a:r>
            <a:r>
              <a:rPr lang="en-US" altLang="en-US" i="1" dirty="0"/>
              <a:t>write invalidate</a:t>
            </a:r>
          </a:p>
          <a:p>
            <a:pPr lvl="1">
              <a:spcBef>
                <a:spcPts val="0"/>
              </a:spcBef>
            </a:pPr>
            <a:r>
              <a:rPr lang="en-US" altLang="en-US" dirty="0"/>
              <a:t>As long as processors are only trying to </a:t>
            </a:r>
            <a:r>
              <a:rPr lang="en-US" altLang="en-US" i="1" dirty="0"/>
              <a:t>read</a:t>
            </a:r>
            <a:r>
              <a:rPr lang="en-US" altLang="en-US" dirty="0"/>
              <a:t> a cache line, as many people can all cache the line as desired</a:t>
            </a:r>
          </a:p>
          <a:p>
            <a:pPr lvl="1"/>
            <a:r>
              <a:rPr lang="en-US" altLang="en-US" dirty="0"/>
              <a:t>If a processor </a:t>
            </a:r>
            <a:r>
              <a:rPr lang="en-US" altLang="en-US" i="1" dirty="0"/>
              <a:t>P</a:t>
            </a:r>
            <a:r>
              <a:rPr lang="en-US" altLang="en-US" baseline="-25000" dirty="0"/>
              <a:t>1</a:t>
            </a:r>
            <a:r>
              <a:rPr lang="en-US" altLang="en-US" dirty="0"/>
              <a:t> wants to write a cache line, then </a:t>
            </a:r>
            <a:r>
              <a:rPr lang="en-US" altLang="en-US" i="1" dirty="0"/>
              <a:t>P</a:t>
            </a:r>
            <a:r>
              <a:rPr lang="en-US" altLang="en-US" baseline="-25000" dirty="0"/>
              <a:t>1 </a:t>
            </a:r>
            <a:r>
              <a:rPr lang="en-US" altLang="en-US" dirty="0"/>
              <a:t>must be the </a:t>
            </a:r>
            <a:r>
              <a:rPr lang="en-US" altLang="en-US" i="1" dirty="0"/>
              <a:t>only</a:t>
            </a:r>
            <a:r>
              <a:rPr lang="en-US" altLang="en-US" dirty="0"/>
              <a:t> one caching the line. If a different processor </a:t>
            </a:r>
            <a:r>
              <a:rPr lang="en-US" altLang="en-US" i="1" dirty="0"/>
              <a:t>P</a:t>
            </a:r>
            <a:r>
              <a:rPr lang="en-US" altLang="en-US" baseline="-25000" dirty="0"/>
              <a:t>0 </a:t>
            </a:r>
            <a:r>
              <a:rPr lang="en-US" altLang="en-US" dirty="0"/>
              <a:t>then wants to read the line, </a:t>
            </a:r>
            <a:r>
              <a:rPr lang="en-US" altLang="en-US" i="1" dirty="0"/>
              <a:t>P</a:t>
            </a:r>
            <a:r>
              <a:rPr lang="en-US" altLang="en-US" baseline="-25000" dirty="0"/>
              <a:t>0</a:t>
            </a:r>
            <a:r>
              <a:rPr lang="en-US" altLang="en-US" dirty="0"/>
              <a:t> must first write its modified cache line back to memory and is no longer allowed to write the line.</a:t>
            </a:r>
          </a:p>
          <a:p>
            <a:r>
              <a:rPr lang="en-US" altLang="en-US" dirty="0">
                <a:solidFill>
                  <a:srgbClr val="FF0000"/>
                </a:solidFill>
              </a:rPr>
              <a:t>This is the key to everything: the rest is all implementation details</a:t>
            </a:r>
          </a:p>
          <a:p>
            <a:endParaRPr lang="en-US" altLang="en-US" dirty="0"/>
          </a:p>
          <a:p>
            <a:pPr lvl="1"/>
            <a:endParaRPr lang="en-US" altLang="en-US" dirty="0"/>
          </a:p>
        </p:txBody>
      </p:sp>
      <p:sp>
        <p:nvSpPr>
          <p:cNvPr id="5325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Tree>
    <p:extLst>
      <p:ext uri="{BB962C8B-B14F-4D97-AF65-F5344CB8AC3E}">
        <p14:creationId xmlns:p14="http://schemas.microsoft.com/office/powerpoint/2010/main" val="2531251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3251">
                                            <p:txEl>
                                              <p:pRg st="3" end="3"/>
                                            </p:txEl>
                                          </p:spTgt>
                                        </p:tgtEl>
                                        <p:attrNameLst>
                                          <p:attrName>style.visibility</p:attrName>
                                        </p:attrNameLst>
                                      </p:cBhvr>
                                      <p:to>
                                        <p:strVal val="visible"/>
                                      </p:to>
                                    </p:set>
                                    <p:animEffect transition="in" filter="fade">
                                      <p:cBhvr>
                                        <p:cTn id="7" dur="500"/>
                                        <p:tgtEl>
                                          <p:spTgt spid="532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Title 1"/>
          <p:cNvSpPr>
            <a:spLocks noGrp="1"/>
          </p:cNvSpPr>
          <p:nvPr>
            <p:ph type="title"/>
          </p:nvPr>
        </p:nvSpPr>
        <p:spPr/>
        <p:txBody>
          <a:bodyPr/>
          <a:lstStyle/>
          <a:p>
            <a:r>
              <a:rPr lang="en-US" altLang="en-US"/>
              <a:t>Summary</a:t>
            </a:r>
          </a:p>
        </p:txBody>
      </p:sp>
      <p:sp>
        <p:nvSpPr>
          <p:cNvPr id="153603" name="Content Placeholder 2"/>
          <p:cNvSpPr>
            <a:spLocks noGrp="1"/>
          </p:cNvSpPr>
          <p:nvPr>
            <p:ph idx="1"/>
          </p:nvPr>
        </p:nvSpPr>
        <p:spPr>
          <a:xfrm>
            <a:off x="533400" y="1676400"/>
            <a:ext cx="8077200" cy="4419600"/>
          </a:xfrm>
        </p:spPr>
        <p:txBody>
          <a:bodyPr/>
          <a:lstStyle/>
          <a:p>
            <a:r>
              <a:rPr lang="en-US" altLang="en-US" dirty="0"/>
              <a:t>Cache coherence makes the existence of caching invisible to the software</a:t>
            </a:r>
          </a:p>
          <a:p>
            <a:pPr lvl="1"/>
            <a:r>
              <a:rPr lang="en-US" altLang="en-US" dirty="0"/>
              <a:t>ensures that every thread has the same opinion about the value of any address</a:t>
            </a:r>
          </a:p>
          <a:p>
            <a:r>
              <a:rPr lang="en-US" altLang="en-US" dirty="0"/>
              <a:t>Coherence requires lots of communication between different cores and caches</a:t>
            </a:r>
          </a:p>
          <a:p>
            <a:r>
              <a:rPr lang="en-US" altLang="en-US" dirty="0"/>
              <a:t>Coherence is:</a:t>
            </a:r>
          </a:p>
          <a:p>
            <a:pPr lvl="1">
              <a:spcBef>
                <a:spcPts val="0"/>
              </a:spcBef>
            </a:pPr>
            <a:r>
              <a:rPr lang="en-US" altLang="en-US" dirty="0"/>
              <a:t>fast when lines are only read but not written</a:t>
            </a:r>
          </a:p>
          <a:p>
            <a:pPr lvl="1">
              <a:spcBef>
                <a:spcPts val="0"/>
              </a:spcBef>
            </a:pPr>
            <a:r>
              <a:rPr lang="en-US" altLang="en-US" dirty="0"/>
              <a:t>slow when lines are shared and also written, especially if they are written by multiple threads</a:t>
            </a:r>
          </a:p>
          <a:p>
            <a:endParaRPr lang="en-US" altLang="en-US" dirty="0"/>
          </a:p>
        </p:txBody>
      </p:sp>
      <p:sp>
        <p:nvSpPr>
          <p:cNvPr id="15360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Tree>
    <p:extLst>
      <p:ext uri="{BB962C8B-B14F-4D97-AF65-F5344CB8AC3E}">
        <p14:creationId xmlns:p14="http://schemas.microsoft.com/office/powerpoint/2010/main" val="186528942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Beyond the ring</a:t>
            </a:r>
          </a:p>
        </p:txBody>
      </p:sp>
      <p:sp>
        <p:nvSpPr>
          <p:cNvPr id="3" name="Content Placeholder 2"/>
          <p:cNvSpPr>
            <a:spLocks noGrp="1"/>
          </p:cNvSpPr>
          <p:nvPr>
            <p:ph idx="1"/>
          </p:nvPr>
        </p:nvSpPr>
        <p:spPr/>
        <p:txBody>
          <a:bodyPr/>
          <a:lstStyle/>
          <a:p>
            <a:r>
              <a:rPr lang="en-US" dirty="0"/>
              <a:t>Counter-rotating rings are a great for medium numbers of cores (4-20 or so).</a:t>
            </a:r>
          </a:p>
          <a:p>
            <a:r>
              <a:rPr lang="en-US" dirty="0"/>
              <a:t>Not so good for 50 cores; an average latency of 12 hops is not great.</a:t>
            </a:r>
          </a:p>
          <a:p>
            <a:r>
              <a:rPr lang="en-US" dirty="0"/>
              <a:t>What is the next architecture after a ring?</a:t>
            </a:r>
          </a:p>
        </p:txBody>
      </p:sp>
      <p:sp>
        <p:nvSpPr>
          <p:cNvPr id="4" name="Footer Placeholder 3"/>
          <p:cNvSpPr>
            <a:spLocks noGrp="1"/>
          </p:cNvSpPr>
          <p:nvPr>
            <p:ph type="ftr" sz="quarter" idx="11"/>
          </p:nvPr>
        </p:nvSpPr>
        <p:spPr/>
        <p:txBody>
          <a:bodyPr/>
          <a:lstStyle/>
          <a:p>
            <a:pPr>
              <a:defRPr/>
            </a:pPr>
            <a:r>
              <a:rPr lang="en-US"/>
              <a:t>EE194/Comp140 Mark Hempstead</a:t>
            </a:r>
          </a:p>
        </p:txBody>
      </p:sp>
    </p:spTree>
    <p:extLst>
      <p:ext uri="{BB962C8B-B14F-4D97-AF65-F5344CB8AC3E}">
        <p14:creationId xmlns:p14="http://schemas.microsoft.com/office/powerpoint/2010/main" val="333614897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Mesh: a ring of rings</a:t>
            </a:r>
          </a:p>
        </p:txBody>
      </p:sp>
      <p:sp>
        <p:nvSpPr>
          <p:cNvPr id="3" name="Content Placeholder 2"/>
          <p:cNvSpPr>
            <a:spLocks noGrp="1"/>
          </p:cNvSpPr>
          <p:nvPr>
            <p:ph idx="1"/>
          </p:nvPr>
        </p:nvSpPr>
        <p:spPr>
          <a:xfrm>
            <a:off x="685800" y="1676400"/>
            <a:ext cx="7772400" cy="1219200"/>
          </a:xfrm>
        </p:spPr>
        <p:txBody>
          <a:bodyPr/>
          <a:lstStyle/>
          <a:p>
            <a:r>
              <a:rPr lang="en-US" dirty="0">
                <a:hlinkClick r:id="rId2"/>
              </a:rPr>
              <a:t>https://software.intel.com/en-us/articles/what-disclosures-has-intel-made-about-knights-landing</a:t>
            </a:r>
            <a:endParaRPr lang="en-US" dirty="0"/>
          </a:p>
          <a:p>
            <a:endParaRPr lang="en-US" dirty="0"/>
          </a:p>
        </p:txBody>
      </p:sp>
      <p:sp>
        <p:nvSpPr>
          <p:cNvPr id="4" name="Footer Placeholder 3"/>
          <p:cNvSpPr>
            <a:spLocks noGrp="1"/>
          </p:cNvSpPr>
          <p:nvPr>
            <p:ph type="ftr" sz="quarter" idx="11"/>
          </p:nvPr>
        </p:nvSpPr>
        <p:spPr/>
        <p:txBody>
          <a:bodyPr/>
          <a:lstStyle/>
          <a:p>
            <a:pPr>
              <a:defRPr/>
            </a:pPr>
            <a:r>
              <a:rPr lang="en-US"/>
              <a:t>EE194/Comp140 Mark Hempstead</a:t>
            </a:r>
          </a:p>
        </p:txBody>
      </p:sp>
      <p:sp>
        <p:nvSpPr>
          <p:cNvPr id="5" name="Oval 4"/>
          <p:cNvSpPr/>
          <p:nvPr/>
        </p:nvSpPr>
        <p:spPr>
          <a:xfrm>
            <a:off x="1295400" y="2971800"/>
            <a:ext cx="6553200" cy="2286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295400" y="3429000"/>
            <a:ext cx="6553200" cy="2286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295400" y="3962400"/>
            <a:ext cx="6553200" cy="2286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295400" y="4495800"/>
            <a:ext cx="6553200" cy="2286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1295400" y="5105400"/>
            <a:ext cx="6553200" cy="2286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752600" y="2725420"/>
            <a:ext cx="228600" cy="28956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2895600" y="2725420"/>
            <a:ext cx="228600" cy="28956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6858000" y="2725420"/>
            <a:ext cx="228600" cy="28956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191000" y="2725420"/>
            <a:ext cx="228600" cy="28956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562600" y="2725420"/>
            <a:ext cx="228600" cy="28956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7804336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Hot spots and </a:t>
            </a:r>
            <a:r>
              <a:rPr lang="el-GR" dirty="0"/>
              <a:t>π</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Let's use some of what we've learned about caches</a:t>
                </a:r>
              </a:p>
              <a:p>
                <a:pPr lvl="1">
                  <a:spcBef>
                    <a:spcPts val="0"/>
                  </a:spcBef>
                </a:pPr>
                <a:r>
                  <a:rPr lang="en-US" dirty="0"/>
                  <a:t>Remember the </a:t>
                </a:r>
                <a:r>
                  <a:rPr lang="el-GR" dirty="0"/>
                  <a:t>π</a:t>
                </a:r>
                <a:r>
                  <a:rPr lang="en-US" dirty="0"/>
                  <a:t> program?</a:t>
                </a:r>
              </a:p>
              <a:p>
                <a:pPr lvl="1">
                  <a:spcBef>
                    <a:spcPts val="0"/>
                  </a:spcBef>
                </a:pPr>
                <a14:m>
                  <m:oMath xmlns:m="http://schemas.openxmlformats.org/officeDocument/2006/math">
                    <m:r>
                      <a:rPr lang="en-US" i="1">
                        <a:latin typeface="Cambria Math" panose="02040503050406030204" pitchFamily="18" charset="0"/>
                        <a:ea typeface="Cambria Math" panose="02040503050406030204" pitchFamily="18" charset="0"/>
                      </a:rPr>
                      <m:t>𝜋</m:t>
                    </m:r>
                    <m:r>
                      <a:rPr lang="en-US" i="1">
                        <a:latin typeface="Cambria Math" panose="02040503050406030204" pitchFamily="18" charset="0"/>
                        <a:ea typeface="Cambria Math" panose="02040503050406030204" pitchFamily="18" charset="0"/>
                      </a:rPr>
                      <m:t>=4</m:t>
                    </m:r>
                    <m:d>
                      <m:dPr>
                        <m:ctrlPr>
                          <a:rPr lang="en-US" i="1">
                            <a:latin typeface="Cambria Math" panose="02040503050406030204" pitchFamily="18" charset="0"/>
                            <a:ea typeface="Cambria Math" panose="02040503050406030204" pitchFamily="18" charset="0"/>
                          </a:rPr>
                        </m:ctrlPr>
                      </m:dPr>
                      <m:e>
                        <m:r>
                          <a:rPr lang="en-US" i="1">
                            <a:latin typeface="Cambria Math" panose="02040503050406030204" pitchFamily="18" charset="0"/>
                            <a:ea typeface="Cambria Math" panose="02040503050406030204" pitchFamily="18" charset="0"/>
                          </a:rPr>
                          <m:t>1−</m:t>
                        </m:r>
                        <m:f>
                          <m:fPr>
                            <m:ctrlPr>
                              <a:rPr lang="en-US" i="1">
                                <a:latin typeface="Cambria Math" panose="02040503050406030204" pitchFamily="18" charset="0"/>
                                <a:ea typeface="Cambria Math" panose="02040503050406030204" pitchFamily="18" charset="0"/>
                              </a:rPr>
                            </m:ctrlPr>
                          </m:fPr>
                          <m:num>
                            <m:r>
                              <a:rPr lang="en-US" i="1">
                                <a:latin typeface="Cambria Math" panose="02040503050406030204" pitchFamily="18" charset="0"/>
                                <a:ea typeface="Cambria Math" panose="02040503050406030204" pitchFamily="18" charset="0"/>
                              </a:rPr>
                              <m:t>1</m:t>
                            </m:r>
                          </m:num>
                          <m:den>
                            <m:r>
                              <a:rPr lang="en-US" i="1">
                                <a:latin typeface="Cambria Math" panose="02040503050406030204" pitchFamily="18" charset="0"/>
                                <a:ea typeface="Cambria Math" panose="02040503050406030204" pitchFamily="18" charset="0"/>
                              </a:rPr>
                              <m:t>3</m:t>
                            </m:r>
                          </m:den>
                        </m:f>
                        <m:r>
                          <a:rPr lang="en-US" i="1">
                            <a:latin typeface="Cambria Math" panose="02040503050406030204" pitchFamily="18" charset="0"/>
                            <a:ea typeface="Cambria Math" panose="02040503050406030204" pitchFamily="18" charset="0"/>
                          </a:rPr>
                          <m:t>+</m:t>
                        </m:r>
                        <m:f>
                          <m:fPr>
                            <m:ctrlPr>
                              <a:rPr lang="en-US" i="1">
                                <a:latin typeface="Cambria Math" panose="02040503050406030204" pitchFamily="18" charset="0"/>
                                <a:ea typeface="Cambria Math" panose="02040503050406030204" pitchFamily="18" charset="0"/>
                              </a:rPr>
                            </m:ctrlPr>
                          </m:fPr>
                          <m:num>
                            <m:r>
                              <a:rPr lang="en-US" i="1">
                                <a:latin typeface="Cambria Math" panose="02040503050406030204" pitchFamily="18" charset="0"/>
                                <a:ea typeface="Cambria Math" panose="02040503050406030204" pitchFamily="18" charset="0"/>
                              </a:rPr>
                              <m:t>1</m:t>
                            </m:r>
                          </m:num>
                          <m:den>
                            <m:r>
                              <a:rPr lang="en-US" i="1">
                                <a:latin typeface="Cambria Math" panose="02040503050406030204" pitchFamily="18" charset="0"/>
                                <a:ea typeface="Cambria Math" panose="02040503050406030204" pitchFamily="18" charset="0"/>
                              </a:rPr>
                              <m:t>5</m:t>
                            </m:r>
                          </m:den>
                        </m:f>
                        <m:r>
                          <a:rPr lang="en-US" i="1">
                            <a:latin typeface="Cambria Math" panose="02040503050406030204" pitchFamily="18" charset="0"/>
                            <a:ea typeface="Cambria Math" panose="02040503050406030204" pitchFamily="18" charset="0"/>
                          </a:rPr>
                          <m:t>−</m:t>
                        </m:r>
                        <m:sSup>
                          <m:sSupPr>
                            <m:ctrlPr>
                              <a:rPr lang="en-US" i="1">
                                <a:latin typeface="Cambria Math" panose="02040503050406030204" pitchFamily="18" charset="0"/>
                                <a:ea typeface="Cambria Math" panose="02040503050406030204" pitchFamily="18" charset="0"/>
                              </a:rPr>
                            </m:ctrlPr>
                          </m:sSupPr>
                          <m:e>
                            <m:f>
                              <m:fPr>
                                <m:ctrlPr>
                                  <a:rPr lang="en-US" i="1">
                                    <a:latin typeface="Cambria Math" panose="02040503050406030204" pitchFamily="18" charset="0"/>
                                    <a:ea typeface="Cambria Math" panose="02040503050406030204" pitchFamily="18" charset="0"/>
                                  </a:rPr>
                                </m:ctrlPr>
                              </m:fPr>
                              <m:num>
                                <m:r>
                                  <a:rPr lang="en-US" i="1">
                                    <a:latin typeface="Cambria Math" panose="02040503050406030204" pitchFamily="18" charset="0"/>
                                    <a:ea typeface="Cambria Math" panose="02040503050406030204" pitchFamily="18" charset="0"/>
                                  </a:rPr>
                                  <m:t>1</m:t>
                                </m:r>
                              </m:num>
                              <m:den>
                                <m:r>
                                  <a:rPr lang="en-US" i="1">
                                    <a:latin typeface="Cambria Math" panose="02040503050406030204" pitchFamily="18" charset="0"/>
                                    <a:ea typeface="Cambria Math" panose="02040503050406030204" pitchFamily="18" charset="0"/>
                                  </a:rPr>
                                  <m:t>7</m:t>
                                </m:r>
                              </m:den>
                            </m:f>
                            <m:r>
                              <a:rPr lang="en-US" i="1">
                                <a:latin typeface="Cambria Math" panose="02040503050406030204" pitchFamily="18" charset="0"/>
                                <a:ea typeface="Cambria Math" panose="02040503050406030204" pitchFamily="18" charset="0"/>
                              </a:rPr>
                              <m:t>+…+</m:t>
                            </m:r>
                            <m:d>
                              <m:dPr>
                                <m:ctrlPr>
                                  <a:rPr lang="en-US" i="1">
                                    <a:latin typeface="Cambria Math" panose="02040503050406030204" pitchFamily="18" charset="0"/>
                                    <a:ea typeface="Cambria Math" panose="02040503050406030204" pitchFamily="18" charset="0"/>
                                  </a:rPr>
                                </m:ctrlPr>
                              </m:dPr>
                              <m:e>
                                <m:r>
                                  <a:rPr lang="en-US" i="1">
                                    <a:latin typeface="Cambria Math" panose="02040503050406030204" pitchFamily="18" charset="0"/>
                                    <a:ea typeface="Cambria Math" panose="02040503050406030204" pitchFamily="18" charset="0"/>
                                  </a:rPr>
                                  <m:t>−1</m:t>
                                </m:r>
                              </m:e>
                            </m:d>
                          </m:e>
                          <m:sup>
                            <m:r>
                              <a:rPr lang="en-US" i="1">
                                <a:latin typeface="Cambria Math" panose="02040503050406030204" pitchFamily="18" charset="0"/>
                                <a:ea typeface="Cambria Math" panose="02040503050406030204" pitchFamily="18" charset="0"/>
                              </a:rPr>
                              <m:t>𝑛</m:t>
                            </m:r>
                          </m:sup>
                        </m:sSup>
                        <m:f>
                          <m:fPr>
                            <m:ctrlPr>
                              <a:rPr lang="en-US" i="1">
                                <a:latin typeface="Cambria Math" panose="02040503050406030204" pitchFamily="18" charset="0"/>
                                <a:ea typeface="Cambria Math" panose="02040503050406030204" pitchFamily="18" charset="0"/>
                              </a:rPr>
                            </m:ctrlPr>
                          </m:fPr>
                          <m:num>
                            <m:r>
                              <a:rPr lang="en-US" i="1">
                                <a:latin typeface="Cambria Math" panose="02040503050406030204" pitchFamily="18" charset="0"/>
                                <a:ea typeface="Cambria Math" panose="02040503050406030204" pitchFamily="18" charset="0"/>
                              </a:rPr>
                              <m:t>1</m:t>
                            </m:r>
                          </m:num>
                          <m:den>
                            <m:r>
                              <a:rPr lang="en-US" i="1">
                                <a:latin typeface="Cambria Math" panose="02040503050406030204" pitchFamily="18" charset="0"/>
                                <a:ea typeface="Cambria Math" panose="02040503050406030204" pitchFamily="18" charset="0"/>
                              </a:rPr>
                              <m:t>2</m:t>
                            </m:r>
                            <m:r>
                              <a:rPr lang="en-US" i="1">
                                <a:latin typeface="Cambria Math" panose="02040503050406030204" pitchFamily="18" charset="0"/>
                                <a:ea typeface="Cambria Math" panose="02040503050406030204" pitchFamily="18" charset="0"/>
                              </a:rPr>
                              <m:t>𝑛</m:t>
                            </m:r>
                            <m:r>
                              <a:rPr lang="en-US" i="1">
                                <a:latin typeface="Cambria Math" panose="02040503050406030204" pitchFamily="18" charset="0"/>
                                <a:ea typeface="Cambria Math" panose="02040503050406030204" pitchFamily="18" charset="0"/>
                              </a:rPr>
                              <m:t>+1</m:t>
                            </m:r>
                          </m:den>
                        </m:f>
                      </m:e>
                    </m:d>
                  </m:oMath>
                </a14:m>
                <a:endParaRPr lang="en-US" b="1" dirty="0"/>
              </a:p>
              <a:p>
                <a:pPr marL="400050" lvl="1" indent="0">
                  <a:spcBef>
                    <a:spcPts val="0"/>
                  </a:spcBef>
                  <a:buNone/>
                </a:pPr>
                <a:r>
                  <a:rPr lang="en-US" sz="2000" dirty="0" err="1"/>
                  <a:t>int</a:t>
                </a:r>
                <a:r>
                  <a:rPr lang="en-US" sz="2000" dirty="0"/>
                  <a:t> owner=0;</a:t>
                </a:r>
              </a:p>
              <a:p>
                <a:pPr marL="400050" lvl="1" indent="0">
                  <a:spcBef>
                    <a:spcPts val="0"/>
                  </a:spcBef>
                  <a:buNone/>
                </a:pPr>
                <a:r>
                  <a:rPr lang="en-US" sz="2000" dirty="0"/>
                  <a:t>void </a:t>
                </a:r>
                <a:r>
                  <a:rPr lang="en-US" sz="2000" dirty="0" err="1"/>
                  <a:t>pi_func</a:t>
                </a:r>
                <a:r>
                  <a:rPr lang="en-US" sz="2000" dirty="0"/>
                  <a:t> (</a:t>
                </a:r>
                <a:r>
                  <a:rPr lang="en-US" sz="2000" dirty="0" err="1"/>
                  <a:t>int</a:t>
                </a:r>
                <a:r>
                  <a:rPr lang="en-US" sz="2000" dirty="0"/>
                  <a:t> me, </a:t>
                </a:r>
                <a:r>
                  <a:rPr lang="en-US" sz="2000" dirty="0" err="1"/>
                  <a:t>int</a:t>
                </a:r>
                <a:r>
                  <a:rPr lang="en-US" sz="2000" dirty="0"/>
                  <a:t> stride) {</a:t>
                </a:r>
              </a:p>
              <a:p>
                <a:pPr marL="800100" lvl="2" indent="0">
                  <a:spcBef>
                    <a:spcPts val="0"/>
                  </a:spcBef>
                  <a:buNone/>
                </a:pPr>
                <a:r>
                  <a:rPr lang="en-US" dirty="0"/>
                  <a:t>for (</a:t>
                </a:r>
                <a:r>
                  <a:rPr lang="en-US" dirty="0" err="1"/>
                  <a:t>int</a:t>
                </a:r>
                <a:r>
                  <a:rPr lang="en-US" dirty="0"/>
                  <a:t> </a:t>
                </a:r>
                <a:r>
                  <a:rPr lang="en-US" dirty="0" err="1"/>
                  <a:t>i</a:t>
                </a:r>
                <a:r>
                  <a:rPr lang="en-US" dirty="0"/>
                  <a:t>=me; </a:t>
                </a:r>
                <a:r>
                  <a:rPr lang="en-US" dirty="0" err="1"/>
                  <a:t>i</a:t>
                </a:r>
                <a:r>
                  <a:rPr lang="en-US" dirty="0"/>
                  <a:t>&lt;N_TERMS; </a:t>
                </a:r>
                <a:r>
                  <a:rPr lang="en-US" dirty="0" err="1"/>
                  <a:t>i</a:t>
                </a:r>
                <a:r>
                  <a:rPr lang="en-US" dirty="0"/>
                  <a:t> += stride) {</a:t>
                </a:r>
              </a:p>
              <a:p>
                <a:pPr marL="1257300" lvl="3" indent="0">
                  <a:spcBef>
                    <a:spcPts val="0"/>
                  </a:spcBef>
                  <a:buNone/>
                </a:pPr>
                <a:r>
                  <a:rPr lang="en-US" dirty="0"/>
                  <a:t>bool </a:t>
                </a:r>
                <a:r>
                  <a:rPr lang="en-US" dirty="0" err="1"/>
                  <a:t>pos</a:t>
                </a:r>
                <a:r>
                  <a:rPr lang="en-US" dirty="0"/>
                  <a:t> = ((i&amp;1) == 0);</a:t>
                </a:r>
              </a:p>
              <a:p>
                <a:pPr marL="1257300" lvl="3" indent="0">
                  <a:spcBef>
                    <a:spcPts val="0"/>
                  </a:spcBef>
                  <a:buNone/>
                </a:pPr>
                <a:r>
                  <a:rPr lang="en-US" dirty="0"/>
                  <a:t>while (owner != me)</a:t>
                </a:r>
              </a:p>
              <a:p>
                <a:pPr marL="1714500" lvl="4" indent="0">
                  <a:spcBef>
                    <a:spcPts val="0"/>
                  </a:spcBef>
                  <a:buNone/>
                </a:pPr>
                <a:r>
                  <a:rPr lang="en-US" dirty="0"/>
                  <a:t>;</a:t>
                </a:r>
              </a:p>
              <a:p>
                <a:pPr marL="1257300" lvl="3" indent="0">
                  <a:spcBef>
                    <a:spcPts val="0"/>
                  </a:spcBef>
                  <a:buNone/>
                </a:pPr>
                <a:r>
                  <a:rPr lang="en-US" dirty="0"/>
                  <a:t>sum += (</a:t>
                </a:r>
                <a:r>
                  <a:rPr lang="en-US" dirty="0" err="1"/>
                  <a:t>pos</a:t>
                </a:r>
                <a:r>
                  <a:rPr lang="en-US" dirty="0"/>
                  <a:t>? term : -term);</a:t>
                </a:r>
              </a:p>
              <a:p>
                <a:pPr marL="1257300" lvl="3" indent="0">
                  <a:spcBef>
                    <a:spcPts val="0"/>
                  </a:spcBef>
                  <a:buNone/>
                </a:pPr>
                <a:r>
                  <a:rPr lang="en-US" dirty="0"/>
                  <a:t>owner = (owner+1) % N_THREADS;</a:t>
                </a:r>
              </a:p>
              <a:p>
                <a:pPr marL="800100" lvl="2" indent="0">
                  <a:spcBef>
                    <a:spcPts val="0"/>
                  </a:spcBef>
                  <a:buNone/>
                </a:pPr>
                <a:r>
                  <a:rPr lang="en-US" dirty="0"/>
                  <a:t>}</a:t>
                </a:r>
              </a:p>
              <a:p>
                <a:pPr marL="400050" lvl="1" indent="0">
                  <a:spcBef>
                    <a:spcPts val="0"/>
                  </a:spcBef>
                  <a:buNone/>
                </a:pPr>
                <a:r>
                  <a:rPr lang="en-US" sz="2000" dirty="0"/>
                  <a:t>}</a:t>
                </a:r>
              </a:p>
              <a:p>
                <a:pPr>
                  <a:spcBef>
                    <a:spcPts val="0"/>
                  </a:spcBef>
                </a:pPr>
                <a:endParaRPr lang="en-US" b="1" dirty="0"/>
              </a:p>
              <a:p>
                <a:pPr lvl="1"/>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412" t="-1379" r="-784" b="-3862"/>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pPr>
              <a:defRPr/>
            </a:pPr>
            <a:r>
              <a:rPr lang="en-US" dirty="0"/>
              <a:t>EE 193 Joel </a:t>
            </a:r>
            <a:r>
              <a:rPr lang="en-US" dirty="0" err="1"/>
              <a:t>Grodstein</a:t>
            </a:r>
            <a:endParaRPr lang="en-US" dirty="0"/>
          </a:p>
        </p:txBody>
      </p:sp>
    </p:spTree>
    <p:extLst>
      <p:ext uri="{BB962C8B-B14F-4D97-AF65-F5344CB8AC3E}">
        <p14:creationId xmlns:p14="http://schemas.microsoft.com/office/powerpoint/2010/main" val="344430827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981200" y="2001982"/>
            <a:ext cx="3962400" cy="360218"/>
          </a:xfrm>
          <a:prstGeom prst="rect">
            <a:avLst/>
          </a:prstGeom>
          <a:solidFill>
            <a:srgbClr val="FF646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905000" y="1143000"/>
            <a:ext cx="2362200" cy="304800"/>
          </a:xfrm>
          <a:prstGeom prst="rect">
            <a:avLst/>
          </a:prstGeom>
          <a:solidFill>
            <a:srgbClr val="FF646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85800" y="304800"/>
            <a:ext cx="7772400" cy="5867400"/>
          </a:xfrm>
        </p:spPr>
        <p:txBody>
          <a:bodyPr/>
          <a:lstStyle/>
          <a:p>
            <a:pPr marL="400050" lvl="1" indent="0">
              <a:spcBef>
                <a:spcPts val="0"/>
              </a:spcBef>
              <a:buNone/>
            </a:pPr>
            <a:r>
              <a:rPr lang="en-US" sz="1800" dirty="0"/>
              <a:t>void </a:t>
            </a:r>
            <a:r>
              <a:rPr lang="en-US" sz="1800" dirty="0" err="1"/>
              <a:t>pi_func</a:t>
            </a:r>
            <a:r>
              <a:rPr lang="en-US" sz="1800" dirty="0"/>
              <a:t> (</a:t>
            </a:r>
            <a:r>
              <a:rPr lang="en-US" sz="1800" dirty="0" err="1"/>
              <a:t>int</a:t>
            </a:r>
            <a:r>
              <a:rPr lang="en-US" sz="1800" dirty="0"/>
              <a:t> me, </a:t>
            </a:r>
            <a:r>
              <a:rPr lang="en-US" sz="1800" dirty="0" err="1"/>
              <a:t>int</a:t>
            </a:r>
            <a:r>
              <a:rPr lang="en-US" sz="1800" dirty="0"/>
              <a:t> stride) {</a:t>
            </a:r>
          </a:p>
          <a:p>
            <a:pPr marL="800100" lvl="2" indent="0">
              <a:spcBef>
                <a:spcPts val="0"/>
              </a:spcBef>
              <a:buNone/>
            </a:pPr>
            <a:r>
              <a:rPr lang="en-US" sz="1800" dirty="0"/>
              <a:t>for (</a:t>
            </a:r>
            <a:r>
              <a:rPr lang="en-US" sz="1800" dirty="0" err="1"/>
              <a:t>int</a:t>
            </a:r>
            <a:r>
              <a:rPr lang="en-US" sz="1800" dirty="0"/>
              <a:t> </a:t>
            </a:r>
            <a:r>
              <a:rPr lang="en-US" sz="1800" dirty="0" err="1"/>
              <a:t>i</a:t>
            </a:r>
            <a:r>
              <a:rPr lang="en-US" sz="1800" dirty="0"/>
              <a:t>=me; </a:t>
            </a:r>
            <a:r>
              <a:rPr lang="en-US" sz="1800" dirty="0" err="1"/>
              <a:t>i</a:t>
            </a:r>
            <a:r>
              <a:rPr lang="en-US" sz="1800" dirty="0"/>
              <a:t>&lt;N_TERMS; </a:t>
            </a:r>
            <a:r>
              <a:rPr lang="en-US" sz="1800" dirty="0" err="1"/>
              <a:t>i</a:t>
            </a:r>
            <a:r>
              <a:rPr lang="en-US" sz="1800" dirty="0"/>
              <a:t> += stride) {</a:t>
            </a:r>
          </a:p>
          <a:p>
            <a:pPr marL="1257300" lvl="3" indent="0">
              <a:spcBef>
                <a:spcPts val="0"/>
              </a:spcBef>
              <a:buNone/>
            </a:pPr>
            <a:r>
              <a:rPr lang="en-US" sz="1800" dirty="0"/>
              <a:t>bool </a:t>
            </a:r>
            <a:r>
              <a:rPr lang="en-US" sz="1800" dirty="0" err="1"/>
              <a:t>pos</a:t>
            </a:r>
            <a:r>
              <a:rPr lang="en-US" sz="1800" dirty="0"/>
              <a:t> = ((i&amp;1) == 0);</a:t>
            </a:r>
          </a:p>
          <a:p>
            <a:pPr marL="1257300" lvl="3" indent="0">
              <a:spcBef>
                <a:spcPts val="0"/>
              </a:spcBef>
              <a:buNone/>
            </a:pPr>
            <a:r>
              <a:rPr lang="en-US" sz="1800" dirty="0"/>
              <a:t>while (owner != me)</a:t>
            </a:r>
          </a:p>
          <a:p>
            <a:pPr marL="1714500" lvl="4" indent="0">
              <a:spcBef>
                <a:spcPts val="0"/>
              </a:spcBef>
              <a:buNone/>
            </a:pPr>
            <a:r>
              <a:rPr lang="en-US" sz="1800" dirty="0"/>
              <a:t>;</a:t>
            </a:r>
          </a:p>
          <a:p>
            <a:pPr marL="1257300" lvl="3" indent="0">
              <a:spcBef>
                <a:spcPts val="0"/>
              </a:spcBef>
              <a:buNone/>
            </a:pPr>
            <a:r>
              <a:rPr lang="en-US" sz="1800" dirty="0"/>
              <a:t>sum += (</a:t>
            </a:r>
            <a:r>
              <a:rPr lang="en-US" sz="1800" dirty="0" err="1"/>
              <a:t>pos</a:t>
            </a:r>
            <a:r>
              <a:rPr lang="en-US" sz="1800" dirty="0"/>
              <a:t>? term : -term);</a:t>
            </a:r>
          </a:p>
          <a:p>
            <a:pPr marL="1257300" lvl="3" indent="0">
              <a:spcBef>
                <a:spcPts val="0"/>
              </a:spcBef>
              <a:buNone/>
            </a:pPr>
            <a:r>
              <a:rPr lang="en-US" sz="1800" dirty="0"/>
              <a:t>owner = (owner+1) % N_THREADS;</a:t>
            </a:r>
          </a:p>
          <a:p>
            <a:pPr marL="800100" lvl="2" indent="0">
              <a:spcBef>
                <a:spcPts val="0"/>
              </a:spcBef>
              <a:buNone/>
            </a:pPr>
            <a:r>
              <a:rPr lang="en-US" sz="1800" dirty="0"/>
              <a:t>}</a:t>
            </a:r>
          </a:p>
          <a:p>
            <a:pPr marL="400050" lvl="1" indent="0">
              <a:spcBef>
                <a:spcPts val="0"/>
              </a:spcBef>
              <a:buNone/>
            </a:pPr>
            <a:r>
              <a:rPr lang="en-US" sz="1800" dirty="0"/>
              <a:t>}</a:t>
            </a:r>
          </a:p>
          <a:p>
            <a:r>
              <a:rPr lang="en-US" sz="2400" dirty="0"/>
              <a:t>What might be a hot spot(s)? Why?</a:t>
            </a:r>
          </a:p>
          <a:p>
            <a:pPr lvl="1">
              <a:spcBef>
                <a:spcPts val="0"/>
              </a:spcBef>
            </a:pPr>
            <a:r>
              <a:rPr lang="en-US" sz="2000" dirty="0"/>
              <a:t>The variable </a:t>
            </a:r>
            <a:r>
              <a:rPr lang="en-US" sz="2000" i="1" dirty="0"/>
              <a:t>owner</a:t>
            </a:r>
            <a:r>
              <a:rPr lang="en-US" sz="2000" dirty="0"/>
              <a:t> is accessed by every thread near continuously, and is written by each thread in turn.</a:t>
            </a:r>
          </a:p>
          <a:p>
            <a:pPr lvl="1">
              <a:spcBef>
                <a:spcPts val="0"/>
              </a:spcBef>
            </a:pPr>
            <a:r>
              <a:rPr lang="en-US" sz="2000" dirty="0"/>
              <a:t>Every time it's written, the writer must invalidate every other copy.</a:t>
            </a:r>
          </a:p>
          <a:p>
            <a:pPr lvl="1">
              <a:spcBef>
                <a:spcPts val="0"/>
              </a:spcBef>
            </a:pPr>
            <a:r>
              <a:rPr lang="en-US" sz="2000" dirty="0"/>
              <a:t>Then the other threads must re-fetch the line… all very tedious, and all over the ring. The more threads we have, the more invalidates we need</a:t>
            </a:r>
          </a:p>
          <a:p>
            <a:pPr lvl="1">
              <a:spcBef>
                <a:spcPts val="0"/>
              </a:spcBef>
            </a:pPr>
            <a:r>
              <a:rPr lang="en-US" sz="2000" dirty="0"/>
              <a:t>Now we know why this was so slow!</a:t>
            </a:r>
          </a:p>
        </p:txBody>
      </p:sp>
      <p:sp>
        <p:nvSpPr>
          <p:cNvPr id="4" name="Footer Placeholder 3"/>
          <p:cNvSpPr>
            <a:spLocks noGrp="1"/>
          </p:cNvSpPr>
          <p:nvPr>
            <p:ph type="ftr" sz="quarter" idx="11"/>
          </p:nvPr>
        </p:nvSpPr>
        <p:spPr>
          <a:xfrm>
            <a:off x="5867400" y="6248400"/>
            <a:ext cx="2895600" cy="457200"/>
          </a:xfrm>
        </p:spPr>
        <p:txBody>
          <a:bodyPr/>
          <a:lstStyle/>
          <a:p>
            <a:pPr>
              <a:defRPr/>
            </a:pPr>
            <a:r>
              <a:rPr lang="en-US" dirty="0"/>
              <a:t>EE 193 Joel </a:t>
            </a:r>
            <a:r>
              <a:rPr lang="en-US" dirty="0" err="1"/>
              <a:t>Grodstein</a:t>
            </a:r>
            <a:endParaRPr lang="en-US" dirty="0"/>
          </a:p>
        </p:txBody>
      </p:sp>
    </p:spTree>
    <p:extLst>
      <p:ext uri="{BB962C8B-B14F-4D97-AF65-F5344CB8AC3E}">
        <p14:creationId xmlns:p14="http://schemas.microsoft.com/office/powerpoint/2010/main" val="3817695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animEffect transition="in" filter="fade">
                                      <p:cBhvr>
                                        <p:cTn id="15" dur="500"/>
                                        <p:tgtEl>
                                          <p:spTgt spid="3">
                                            <p:txEl>
                                              <p:pRg st="10" end="10"/>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11" end="11"/>
                                            </p:txEl>
                                          </p:spTgt>
                                        </p:tgtEl>
                                        <p:attrNameLst>
                                          <p:attrName>style.visibility</p:attrName>
                                        </p:attrNameLst>
                                      </p:cBhvr>
                                      <p:to>
                                        <p:strVal val="visible"/>
                                      </p:to>
                                    </p:set>
                                    <p:animEffect transition="in" filter="fade">
                                      <p:cBhvr>
                                        <p:cTn id="18" dur="500"/>
                                        <p:tgtEl>
                                          <p:spTgt spid="3">
                                            <p:txEl>
                                              <p:pRg st="11" end="11"/>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12" end="12"/>
                                            </p:txEl>
                                          </p:spTgt>
                                        </p:tgtEl>
                                        <p:attrNameLst>
                                          <p:attrName>style.visibility</p:attrName>
                                        </p:attrNameLst>
                                      </p:cBhvr>
                                      <p:to>
                                        <p:strVal val="visible"/>
                                      </p:to>
                                    </p:set>
                                    <p:animEffect transition="in" filter="fade">
                                      <p:cBhvr>
                                        <p:cTn id="21" dur="500"/>
                                        <p:tgtEl>
                                          <p:spTgt spid="3">
                                            <p:txEl>
                                              <p:pRg st="12" end="12"/>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13" end="13"/>
                                            </p:txEl>
                                          </p:spTgt>
                                        </p:tgtEl>
                                        <p:attrNameLst>
                                          <p:attrName>style.visibility</p:attrName>
                                        </p:attrNameLst>
                                      </p:cBhvr>
                                      <p:to>
                                        <p:strVal val="visible"/>
                                      </p:to>
                                    </p:set>
                                    <p:animEffect transition="in" filter="fade">
                                      <p:cBhvr>
                                        <p:cTn id="24"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09ACA-4583-4AF1-8EDD-3DCC9EA46598}"/>
              </a:ext>
            </a:extLst>
          </p:cNvPr>
          <p:cNvSpPr>
            <a:spLocks noGrp="1"/>
          </p:cNvSpPr>
          <p:nvPr>
            <p:ph type="title"/>
          </p:nvPr>
        </p:nvSpPr>
        <p:spPr/>
        <p:txBody>
          <a:bodyPr/>
          <a:lstStyle/>
          <a:p>
            <a:r>
              <a:rPr lang="en-US" dirty="0"/>
              <a:t>BACKUP</a:t>
            </a:r>
          </a:p>
        </p:txBody>
      </p:sp>
      <p:sp>
        <p:nvSpPr>
          <p:cNvPr id="3" name="Content Placeholder 2">
            <a:extLst>
              <a:ext uri="{FF2B5EF4-FFF2-40B4-BE49-F238E27FC236}">
                <a16:creationId xmlns:a16="http://schemas.microsoft.com/office/drawing/2014/main" id="{F3BE5889-5B1A-4941-8492-DF743F2C1302}"/>
              </a:ext>
            </a:extLst>
          </p:cNvPr>
          <p:cNvSpPr>
            <a:spLocks noGrp="1"/>
          </p:cNvSpPr>
          <p:nvPr>
            <p:ph idx="1"/>
          </p:nvPr>
        </p:nvSpPr>
        <p:spPr/>
        <p:txBody>
          <a:bodyPr/>
          <a:lstStyle/>
          <a:p>
            <a:endParaRPr lang="en-US"/>
          </a:p>
        </p:txBody>
      </p:sp>
      <p:sp>
        <p:nvSpPr>
          <p:cNvPr id="4" name="Footer Placeholder 3">
            <a:extLst>
              <a:ext uri="{FF2B5EF4-FFF2-40B4-BE49-F238E27FC236}">
                <a16:creationId xmlns:a16="http://schemas.microsoft.com/office/drawing/2014/main" id="{4CB7A950-2140-45D3-B636-E43F80907ADF}"/>
              </a:ext>
            </a:extLst>
          </p:cNvPr>
          <p:cNvSpPr>
            <a:spLocks noGrp="1"/>
          </p:cNvSpPr>
          <p:nvPr>
            <p:ph type="ftr" sz="quarter" idx="11"/>
          </p:nvPr>
        </p:nvSpPr>
        <p:spPr/>
        <p:txBody>
          <a:bodyPr/>
          <a:lstStyle/>
          <a:p>
            <a:pPr>
              <a:defRPr/>
            </a:pPr>
            <a:r>
              <a:rPr lang="en-US"/>
              <a:t>EE194/Comp140 Mark Hempstead</a:t>
            </a:r>
          </a:p>
        </p:txBody>
      </p:sp>
    </p:spTree>
    <p:extLst>
      <p:ext uri="{BB962C8B-B14F-4D97-AF65-F5344CB8AC3E}">
        <p14:creationId xmlns:p14="http://schemas.microsoft.com/office/powerpoint/2010/main" val="250739907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add complexities?</a:t>
            </a:r>
          </a:p>
        </p:txBody>
      </p:sp>
      <p:sp>
        <p:nvSpPr>
          <p:cNvPr id="3" name="Content Placeholder 2"/>
          <p:cNvSpPr>
            <a:spLocks noGrp="1"/>
          </p:cNvSpPr>
          <p:nvPr>
            <p:ph idx="1"/>
          </p:nvPr>
        </p:nvSpPr>
        <p:spPr/>
        <p:txBody>
          <a:bodyPr/>
          <a:lstStyle/>
          <a:p>
            <a:r>
              <a:rPr lang="en-US" dirty="0"/>
              <a:t>Optimization usually implies complexity</a:t>
            </a:r>
          </a:p>
          <a:p>
            <a:r>
              <a:rPr lang="en-US" dirty="0"/>
              <a:t>The network </a:t>
            </a:r>
            <a:r>
              <a:rPr lang="en-US" i="1" dirty="0"/>
              <a:t>is</a:t>
            </a:r>
            <a:r>
              <a:rPr lang="en-US" dirty="0"/>
              <a:t> the computer (Sun motto)</a:t>
            </a:r>
          </a:p>
          <a:p>
            <a:r>
              <a:rPr lang="en-US" dirty="0"/>
              <a:t>People are willing to pay for a faster network</a:t>
            </a:r>
          </a:p>
          <a:p>
            <a:r>
              <a:rPr lang="en-US" dirty="0"/>
              <a:t>In your career, it seems:</a:t>
            </a:r>
          </a:p>
          <a:p>
            <a:pPr lvl="1"/>
            <a:r>
              <a:rPr lang="en-US" dirty="0"/>
              <a:t>unlikely that you will be asked to design a new ISA</a:t>
            </a:r>
          </a:p>
          <a:p>
            <a:pPr lvl="1"/>
            <a:r>
              <a:rPr lang="en-US" dirty="0"/>
              <a:t>probable that you will be asked to work on or with a new networking technology</a:t>
            </a:r>
          </a:p>
          <a:p>
            <a:r>
              <a:rPr lang="en-US" dirty="0"/>
              <a:t>And so the complexity is about to get worse – right now </a:t>
            </a:r>
            <a:r>
              <a:rPr lang="en-US" dirty="0">
                <a:sym typeface="Wingdings" panose="05000000000000000000" pitchFamily="2" charset="2"/>
              </a:rPr>
              <a:t>.</a:t>
            </a:r>
            <a:endParaRPr lang="en-US" dirty="0"/>
          </a:p>
        </p:txBody>
      </p:sp>
      <p:sp>
        <p:nvSpPr>
          <p:cNvPr id="4" name="Footer Placeholder 3"/>
          <p:cNvSpPr>
            <a:spLocks noGrp="1"/>
          </p:cNvSpPr>
          <p:nvPr>
            <p:ph type="ftr" sz="quarter" idx="11"/>
          </p:nvPr>
        </p:nvSpPr>
        <p:spPr/>
        <p:txBody>
          <a:bodyPr/>
          <a:lstStyle/>
          <a:p>
            <a:pPr>
              <a:defRPr/>
            </a:pPr>
            <a:r>
              <a:rPr lang="en-US"/>
              <a:t>EE194/Comp140 Mark Hempstead</a:t>
            </a:r>
          </a:p>
        </p:txBody>
      </p:sp>
    </p:spTree>
    <p:extLst>
      <p:ext uri="{BB962C8B-B14F-4D97-AF65-F5344CB8AC3E}">
        <p14:creationId xmlns:p14="http://schemas.microsoft.com/office/powerpoint/2010/main" val="87283038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Optimize a common case</a:t>
            </a:r>
          </a:p>
        </p:txBody>
      </p:sp>
      <p:sp>
        <p:nvSpPr>
          <p:cNvPr id="3" name="Content Placeholder 2"/>
          <p:cNvSpPr>
            <a:spLocks noGrp="1"/>
          </p:cNvSpPr>
          <p:nvPr>
            <p:ph idx="1"/>
          </p:nvPr>
        </p:nvSpPr>
        <p:spPr>
          <a:xfrm>
            <a:off x="685800" y="1600200"/>
            <a:ext cx="7772400" cy="4419600"/>
          </a:xfrm>
        </p:spPr>
        <p:txBody>
          <a:bodyPr/>
          <a:lstStyle/>
          <a:p>
            <a:r>
              <a:rPr lang="en-US" dirty="0"/>
              <a:t>Common case: </a:t>
            </a:r>
            <a:r>
              <a:rPr lang="en-US" dirty="0" err="1"/>
              <a:t>i</a:t>
            </a:r>
            <a:r>
              <a:rPr lang="en-US" dirty="0"/>
              <a:t>=i+1 in P1</a:t>
            </a:r>
          </a:p>
          <a:p>
            <a:pPr lvl="1">
              <a:spcBef>
                <a:spcPts val="0"/>
              </a:spcBef>
            </a:pPr>
            <a:r>
              <a:rPr lang="en-US" dirty="0"/>
              <a:t>LD R1,R0(100); ADD R1,R1,#1; ST R1,R0(100)</a:t>
            </a:r>
          </a:p>
          <a:p>
            <a:r>
              <a:rPr lang="en-US" dirty="0"/>
              <a:t>When the ST occurs, P1 holds MEM[100] clean in its L1. Then the ST hits in the L1. What next?</a:t>
            </a:r>
          </a:p>
          <a:p>
            <a:pPr lvl="1">
              <a:spcBef>
                <a:spcPts val="0"/>
              </a:spcBef>
            </a:pPr>
            <a:r>
              <a:rPr lang="en-US" dirty="0"/>
              <a:t>Can P1 just modify its L1, without asking the Home Node’s permission?</a:t>
            </a:r>
          </a:p>
          <a:p>
            <a:pPr lvl="1">
              <a:spcBef>
                <a:spcPts val="0"/>
              </a:spcBef>
            </a:pPr>
            <a:r>
              <a:rPr lang="en-US" dirty="0"/>
              <a:t>No. What if another P also is holding MEM[100] clean and wants to write it? </a:t>
            </a:r>
          </a:p>
          <a:p>
            <a:r>
              <a:rPr lang="en-US" dirty="0"/>
              <a:t>This is a really common case; it would be nice if it were fast.</a:t>
            </a:r>
          </a:p>
          <a:p>
            <a:pPr lvl="1">
              <a:spcBef>
                <a:spcPts val="0"/>
              </a:spcBef>
            </a:pPr>
            <a:r>
              <a:rPr lang="en-US" dirty="0"/>
              <a:t>Note it applies to both Directory and also Snoopy.</a:t>
            </a:r>
          </a:p>
        </p:txBody>
      </p:sp>
      <p:sp>
        <p:nvSpPr>
          <p:cNvPr id="4" name="Footer Placeholder 3"/>
          <p:cNvSpPr>
            <a:spLocks noGrp="1"/>
          </p:cNvSpPr>
          <p:nvPr>
            <p:ph type="ftr" sz="quarter" idx="11"/>
          </p:nvPr>
        </p:nvSpPr>
        <p:spPr/>
        <p:txBody>
          <a:bodyPr/>
          <a:lstStyle/>
          <a:p>
            <a:pPr>
              <a:defRPr/>
            </a:pPr>
            <a:r>
              <a:rPr lang="en-US"/>
              <a:t>EE194/Comp140 Mark Hempstead</a:t>
            </a:r>
          </a:p>
        </p:txBody>
      </p:sp>
    </p:spTree>
    <p:extLst>
      <p:ext uri="{BB962C8B-B14F-4D97-AF65-F5344CB8AC3E}">
        <p14:creationId xmlns:p14="http://schemas.microsoft.com/office/powerpoint/2010/main" val="242660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MESI</a:t>
            </a:r>
          </a:p>
        </p:txBody>
      </p:sp>
      <p:sp>
        <p:nvSpPr>
          <p:cNvPr id="3" name="Content Placeholder 2"/>
          <p:cNvSpPr>
            <a:spLocks noGrp="1"/>
          </p:cNvSpPr>
          <p:nvPr>
            <p:ph idx="1"/>
          </p:nvPr>
        </p:nvSpPr>
        <p:spPr>
          <a:xfrm>
            <a:off x="685800" y="1524000"/>
            <a:ext cx="7772400" cy="4419600"/>
          </a:xfrm>
        </p:spPr>
        <p:txBody>
          <a:bodyPr/>
          <a:lstStyle/>
          <a:p>
            <a:r>
              <a:rPr lang="en-US" sz="2400" dirty="0"/>
              <a:t>Each L1 already needs Modified &amp; Valid bits</a:t>
            </a:r>
          </a:p>
          <a:p>
            <a:r>
              <a:rPr lang="en-US" sz="2400" dirty="0"/>
              <a:t>MESI: each L1 can hold a line in one of 4 states:</a:t>
            </a:r>
          </a:p>
          <a:p>
            <a:pPr lvl="1">
              <a:spcBef>
                <a:spcPts val="0"/>
              </a:spcBef>
            </a:pPr>
            <a:r>
              <a:rPr lang="en-US" sz="2000" dirty="0">
                <a:solidFill>
                  <a:srgbClr val="FF0000"/>
                </a:solidFill>
              </a:rPr>
              <a:t>M</a:t>
            </a:r>
            <a:r>
              <a:rPr lang="en-US" sz="2000" dirty="0"/>
              <a:t>odified: I have this line, and it’s dirty.</a:t>
            </a:r>
          </a:p>
          <a:p>
            <a:pPr lvl="1">
              <a:spcBef>
                <a:spcPts val="0"/>
              </a:spcBef>
            </a:pPr>
            <a:r>
              <a:rPr lang="en-US" sz="2000" dirty="0">
                <a:solidFill>
                  <a:srgbClr val="FF0000"/>
                </a:solidFill>
              </a:rPr>
              <a:t>E</a:t>
            </a:r>
            <a:r>
              <a:rPr lang="en-US" sz="2000" dirty="0"/>
              <a:t>xclusive: I have a read-only copy, nobody else does</a:t>
            </a:r>
          </a:p>
          <a:p>
            <a:pPr lvl="1">
              <a:spcBef>
                <a:spcPts val="0"/>
              </a:spcBef>
            </a:pPr>
            <a:r>
              <a:rPr lang="en-US" sz="2000" dirty="0">
                <a:solidFill>
                  <a:srgbClr val="FF0000"/>
                </a:solidFill>
              </a:rPr>
              <a:t>S</a:t>
            </a:r>
            <a:r>
              <a:rPr lang="en-US" sz="2000" dirty="0"/>
              <a:t>hared: More than one L1 has a read-only copy</a:t>
            </a:r>
          </a:p>
          <a:p>
            <a:pPr lvl="1">
              <a:spcBef>
                <a:spcPts val="0"/>
              </a:spcBef>
            </a:pPr>
            <a:r>
              <a:rPr lang="en-US" sz="2000" dirty="0">
                <a:solidFill>
                  <a:srgbClr val="FF0000"/>
                </a:solidFill>
              </a:rPr>
              <a:t>I</a:t>
            </a:r>
            <a:r>
              <a:rPr lang="en-US" sz="2000" dirty="0"/>
              <a:t>nvalid: OK, we actually don’t hold it at all </a:t>
            </a:r>
            <a:r>
              <a:rPr lang="en-US" sz="2000" dirty="0">
                <a:sym typeface="Wingdings" panose="05000000000000000000" pitchFamily="2" charset="2"/>
              </a:rPr>
              <a:t>.</a:t>
            </a:r>
          </a:p>
          <a:p>
            <a:pPr>
              <a:spcBef>
                <a:spcPts val="0"/>
              </a:spcBef>
            </a:pPr>
            <a:r>
              <a:rPr lang="en-US" sz="2400" dirty="0">
                <a:sym typeface="Wingdings" panose="05000000000000000000" pitchFamily="2" charset="2"/>
              </a:rPr>
              <a:t>Why do we need an “invalid” state?</a:t>
            </a:r>
          </a:p>
          <a:p>
            <a:pPr lvl="1">
              <a:spcBef>
                <a:spcPts val="0"/>
              </a:spcBef>
            </a:pPr>
            <a:r>
              <a:rPr lang="en-US" sz="2000" dirty="0">
                <a:sym typeface="Wingdings" panose="05000000000000000000" pitchFamily="2" charset="2"/>
              </a:rPr>
              <a:t>So that an empty entry doesn’t randomly match a tag.</a:t>
            </a:r>
          </a:p>
          <a:p>
            <a:pPr>
              <a:spcBef>
                <a:spcPts val="0"/>
              </a:spcBef>
            </a:pPr>
            <a:r>
              <a:rPr lang="en-US" sz="2400" dirty="0">
                <a:sym typeface="Wingdings" panose="05000000000000000000" pitchFamily="2" charset="2"/>
              </a:rPr>
              <a:t>The rules:</a:t>
            </a:r>
          </a:p>
          <a:p>
            <a:pPr lvl="1">
              <a:spcBef>
                <a:spcPts val="0"/>
              </a:spcBef>
            </a:pPr>
            <a:r>
              <a:rPr lang="en-US" sz="2000" dirty="0">
                <a:sym typeface="Wingdings" panose="05000000000000000000" pitchFamily="2" charset="2"/>
              </a:rPr>
              <a:t>The HN grants an L1 a line in M, E or S.</a:t>
            </a:r>
          </a:p>
          <a:p>
            <a:pPr lvl="1">
              <a:spcBef>
                <a:spcPts val="0"/>
              </a:spcBef>
            </a:pPr>
            <a:r>
              <a:rPr lang="en-US" sz="2000" dirty="0">
                <a:sym typeface="Wingdings" panose="05000000000000000000" pitchFamily="2" charset="2"/>
              </a:rPr>
              <a:t>An L1 can upgrade from E to M without telling the HN. The Home Node must take this into account.</a:t>
            </a:r>
          </a:p>
          <a:p>
            <a:pPr lvl="1">
              <a:spcBef>
                <a:spcPts val="0"/>
              </a:spcBef>
            </a:pPr>
            <a:r>
              <a:rPr lang="en-US" sz="2000" dirty="0">
                <a:sym typeface="Wingdings" panose="05000000000000000000" pitchFamily="2" charset="2"/>
              </a:rPr>
              <a:t>What is the consequence?</a:t>
            </a:r>
          </a:p>
        </p:txBody>
      </p:sp>
      <p:sp>
        <p:nvSpPr>
          <p:cNvPr id="4" name="Footer Placeholder 3"/>
          <p:cNvSpPr>
            <a:spLocks noGrp="1"/>
          </p:cNvSpPr>
          <p:nvPr>
            <p:ph type="ftr" sz="quarter" idx="11"/>
          </p:nvPr>
        </p:nvSpPr>
        <p:spPr/>
        <p:txBody>
          <a:bodyPr/>
          <a:lstStyle/>
          <a:p>
            <a:pPr>
              <a:defRPr/>
            </a:pPr>
            <a:r>
              <a:rPr lang="en-US"/>
              <a:t>EE194/Comp140 Mark Hempstead</a:t>
            </a:r>
          </a:p>
        </p:txBody>
      </p:sp>
      <p:sp>
        <p:nvSpPr>
          <p:cNvPr id="5" name="TextBox 4"/>
          <p:cNvSpPr txBox="1"/>
          <p:nvPr/>
        </p:nvSpPr>
        <p:spPr>
          <a:xfrm>
            <a:off x="1447800" y="5417403"/>
            <a:ext cx="6934200" cy="707886"/>
          </a:xfrm>
          <a:prstGeom prst="rect">
            <a:avLst/>
          </a:prstGeom>
          <a:noFill/>
        </p:spPr>
        <p:txBody>
          <a:bodyPr wrap="square" rtlCol="0">
            <a:spAutoFit/>
          </a:bodyPr>
          <a:lstStyle/>
          <a:p>
            <a:r>
              <a:rPr lang="en-US" sz="2000" dirty="0"/>
              <a:t>If the HN grants P1 a line in E, and then P2 requests a load, the HN must downgrade P1 from E to S.</a:t>
            </a:r>
          </a:p>
        </p:txBody>
      </p:sp>
    </p:spTree>
    <p:extLst>
      <p:ext uri="{BB962C8B-B14F-4D97-AF65-F5344CB8AC3E}">
        <p14:creationId xmlns:p14="http://schemas.microsoft.com/office/powerpoint/2010/main" val="4141618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xit" presetSubtype="0" fill="hold" nodeType="withEffect">
                                  <p:stCondLst>
                                    <p:cond delay="0"/>
                                  </p:stCondLst>
                                  <p:childTnLst>
                                    <p:set>
                                      <p:cBhvr>
                                        <p:cTn id="12" dur="1" fill="hold">
                                          <p:stCondLst>
                                            <p:cond delay="0"/>
                                          </p:stCondLst>
                                        </p:cTn>
                                        <p:tgtEl>
                                          <p:spTgt spid="3">
                                            <p:txEl>
                                              <p:pRg st="11" end="1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MESI changes the ISA</a:t>
            </a:r>
          </a:p>
        </p:txBody>
      </p:sp>
      <p:sp>
        <p:nvSpPr>
          <p:cNvPr id="3" name="Content Placeholder 2"/>
          <p:cNvSpPr>
            <a:spLocks noGrp="1"/>
          </p:cNvSpPr>
          <p:nvPr>
            <p:ph idx="1"/>
          </p:nvPr>
        </p:nvSpPr>
        <p:spPr/>
        <p:txBody>
          <a:bodyPr/>
          <a:lstStyle/>
          <a:p>
            <a:r>
              <a:rPr lang="en-US" dirty="0"/>
              <a:t>We now need two types of load</a:t>
            </a:r>
          </a:p>
          <a:p>
            <a:pPr lvl="1"/>
            <a:r>
              <a:rPr lang="en-US" dirty="0"/>
              <a:t>Regular load, requesting data in S</a:t>
            </a:r>
          </a:p>
          <a:p>
            <a:pPr lvl="1"/>
            <a:r>
              <a:rPr lang="en-US" dirty="0"/>
              <a:t>Read for ownership (RFO), requesting data in E.</a:t>
            </a:r>
          </a:p>
          <a:p>
            <a:r>
              <a:rPr lang="en-US" dirty="0"/>
              <a:t>RFO is a new instruction.</a:t>
            </a:r>
          </a:p>
          <a:p>
            <a:pPr lvl="1"/>
            <a:r>
              <a:rPr lang="en-US" dirty="0"/>
              <a:t>Or a slight modification of the usual load instruction.</a:t>
            </a:r>
          </a:p>
          <a:p>
            <a:r>
              <a:rPr lang="en-US" dirty="0"/>
              <a:t>Compiler knows if it’s doing </a:t>
            </a:r>
            <a:r>
              <a:rPr lang="en-US" dirty="0" err="1"/>
              <a:t>i</a:t>
            </a:r>
            <a:r>
              <a:rPr lang="en-US" dirty="0"/>
              <a:t>=i+1</a:t>
            </a:r>
          </a:p>
          <a:p>
            <a:pPr lvl="1"/>
            <a:r>
              <a:rPr lang="en-US" dirty="0"/>
              <a:t>Issues LD or RFO accordingly</a:t>
            </a:r>
          </a:p>
        </p:txBody>
      </p:sp>
      <p:sp>
        <p:nvSpPr>
          <p:cNvPr id="4" name="Footer Placeholder 3"/>
          <p:cNvSpPr>
            <a:spLocks noGrp="1"/>
          </p:cNvSpPr>
          <p:nvPr>
            <p:ph type="ftr" sz="quarter" idx="11"/>
          </p:nvPr>
        </p:nvSpPr>
        <p:spPr/>
        <p:txBody>
          <a:bodyPr/>
          <a:lstStyle/>
          <a:p>
            <a:pPr>
              <a:defRPr/>
            </a:pPr>
            <a:r>
              <a:rPr lang="en-US"/>
              <a:t>EE194/Comp140 Mark Hempstead</a:t>
            </a:r>
          </a:p>
        </p:txBody>
      </p:sp>
    </p:spTree>
    <p:extLst>
      <p:ext uri="{BB962C8B-B14F-4D97-AF65-F5344CB8AC3E}">
        <p14:creationId xmlns:p14="http://schemas.microsoft.com/office/powerpoint/2010/main" val="1579642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altLang="en-US"/>
              <a:t>Cache Coherence Protocols</a:t>
            </a:r>
          </a:p>
        </p:txBody>
      </p:sp>
      <p:sp>
        <p:nvSpPr>
          <p:cNvPr id="3" name="Content Placeholder 2"/>
          <p:cNvSpPr>
            <a:spLocks noGrp="1"/>
          </p:cNvSpPr>
          <p:nvPr>
            <p:ph idx="1"/>
          </p:nvPr>
        </p:nvSpPr>
        <p:spPr>
          <a:xfrm>
            <a:off x="533400" y="1676400"/>
            <a:ext cx="8153400" cy="4648200"/>
          </a:xfrm>
        </p:spPr>
        <p:txBody>
          <a:bodyPr/>
          <a:lstStyle/>
          <a:p>
            <a:pPr>
              <a:spcBef>
                <a:spcPts val="600"/>
              </a:spcBef>
            </a:pPr>
            <a:r>
              <a:rPr lang="en-US" altLang="en-US" dirty="0"/>
              <a:t>Next question: Assuming we do write-invalidate, how do you get all of the invalidates to the Ps who need them? The first common solution was </a:t>
            </a:r>
            <a:r>
              <a:rPr lang="en-US" altLang="en-US" i="1" dirty="0"/>
              <a:t>snoopy</a:t>
            </a:r>
            <a:r>
              <a:rPr lang="en-US" altLang="en-US" dirty="0"/>
              <a:t>.</a:t>
            </a:r>
          </a:p>
          <a:p>
            <a:pPr lvl="1">
              <a:spcBef>
                <a:spcPts val="600"/>
              </a:spcBef>
            </a:pPr>
            <a:r>
              <a:rPr lang="en-US" altLang="en-US" dirty="0"/>
              <a:t>Just send the invalidate everywhere. Implementation is usually that the write happens via a shared bus, and all other Ps watch the bus to “snoop” on writes.</a:t>
            </a:r>
          </a:p>
        </p:txBody>
      </p:sp>
      <p:sp>
        <p:nvSpPr>
          <p:cNvPr id="55300"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Tree>
    <p:extLst>
      <p:ext uri="{BB962C8B-B14F-4D97-AF65-F5344CB8AC3E}">
        <p14:creationId xmlns:p14="http://schemas.microsoft.com/office/powerpoint/2010/main" val="201980431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message set</a:t>
            </a:r>
          </a:p>
        </p:txBody>
      </p:sp>
      <p:sp>
        <p:nvSpPr>
          <p:cNvPr id="3" name="Content Placeholder 2"/>
          <p:cNvSpPr>
            <a:spLocks noGrp="1"/>
          </p:cNvSpPr>
          <p:nvPr>
            <p:ph idx="1"/>
          </p:nvPr>
        </p:nvSpPr>
        <p:spPr>
          <a:xfrm>
            <a:off x="685800" y="1600200"/>
            <a:ext cx="7772400" cy="4419600"/>
          </a:xfrm>
        </p:spPr>
        <p:txBody>
          <a:bodyPr/>
          <a:lstStyle/>
          <a:p>
            <a:pPr>
              <a:spcBef>
                <a:spcPts val="0"/>
              </a:spcBef>
            </a:pPr>
            <a:r>
              <a:rPr lang="en-US" dirty="0"/>
              <a:t>P to HA messages:</a:t>
            </a:r>
          </a:p>
          <a:p>
            <a:pPr lvl="1">
              <a:spcBef>
                <a:spcPts val="0"/>
              </a:spcBef>
            </a:pPr>
            <a:r>
              <a:rPr lang="en-US" dirty="0"/>
              <a:t>RFO, </a:t>
            </a:r>
            <a:r>
              <a:rPr lang="en-US" dirty="0" err="1"/>
              <a:t>RdReqS</a:t>
            </a:r>
            <a:r>
              <a:rPr lang="en-US" dirty="0"/>
              <a:t>: two different load requests</a:t>
            </a:r>
          </a:p>
          <a:p>
            <a:pPr lvl="1">
              <a:spcBef>
                <a:spcPts val="0"/>
              </a:spcBef>
            </a:pPr>
            <a:r>
              <a:rPr lang="en-US" dirty="0"/>
              <a:t>ST: store request</a:t>
            </a:r>
          </a:p>
          <a:p>
            <a:pPr lvl="1">
              <a:spcBef>
                <a:spcPts val="0"/>
              </a:spcBef>
            </a:pPr>
            <a:r>
              <a:rPr lang="en-US" dirty="0" err="1"/>
              <a:t>WBDataI</a:t>
            </a:r>
            <a:r>
              <a:rPr lang="en-US" dirty="0"/>
              <a:t>: Writing back a dirty line, no longer hold it.</a:t>
            </a:r>
          </a:p>
          <a:p>
            <a:pPr lvl="1">
              <a:spcBef>
                <a:spcPts val="0"/>
              </a:spcBef>
            </a:pPr>
            <a:r>
              <a:rPr lang="en-US" dirty="0" err="1"/>
              <a:t>WbDataS</a:t>
            </a:r>
            <a:r>
              <a:rPr lang="en-US" dirty="0"/>
              <a:t>: ditto, but still hold it in S.</a:t>
            </a:r>
          </a:p>
          <a:p>
            <a:pPr>
              <a:spcBef>
                <a:spcPts val="0"/>
              </a:spcBef>
            </a:pPr>
            <a:r>
              <a:rPr lang="en-US" dirty="0"/>
              <a:t>HA to P messages:</a:t>
            </a:r>
          </a:p>
          <a:p>
            <a:pPr lvl="1">
              <a:spcBef>
                <a:spcPts val="0"/>
              </a:spcBef>
            </a:pPr>
            <a:r>
              <a:rPr lang="en-US" dirty="0" err="1"/>
              <a:t>DataS</a:t>
            </a:r>
            <a:r>
              <a:rPr lang="en-US" dirty="0"/>
              <a:t>, </a:t>
            </a:r>
            <a:r>
              <a:rPr lang="en-US" dirty="0" err="1"/>
              <a:t>DataE</a:t>
            </a:r>
            <a:r>
              <a:rPr lang="en-US" dirty="0"/>
              <a:t>: data returned in S or E.</a:t>
            </a:r>
          </a:p>
          <a:p>
            <a:pPr lvl="1">
              <a:spcBef>
                <a:spcPts val="0"/>
              </a:spcBef>
            </a:pPr>
            <a:r>
              <a:rPr lang="en-US" dirty="0" err="1"/>
              <a:t>DataM</a:t>
            </a:r>
            <a:r>
              <a:rPr lang="en-US" dirty="0"/>
              <a:t>/Go: Here is data; you may own in M and store.</a:t>
            </a:r>
          </a:p>
          <a:p>
            <a:pPr lvl="1">
              <a:spcBef>
                <a:spcPts val="0"/>
              </a:spcBef>
            </a:pPr>
            <a:r>
              <a:rPr lang="en-US" dirty="0"/>
              <a:t>Go-M: You may store in this line that you already own</a:t>
            </a:r>
          </a:p>
          <a:p>
            <a:pPr lvl="1">
              <a:spcBef>
                <a:spcPts val="0"/>
              </a:spcBef>
            </a:pPr>
            <a:r>
              <a:rPr lang="en-US" dirty="0"/>
              <a:t>Evict: your L1 must evict a dirty line</a:t>
            </a:r>
          </a:p>
          <a:p>
            <a:pPr lvl="1">
              <a:spcBef>
                <a:spcPts val="0"/>
              </a:spcBef>
            </a:pPr>
            <a:r>
              <a:rPr lang="en-US" dirty="0" err="1"/>
              <a:t>Inval</a:t>
            </a:r>
            <a:r>
              <a:rPr lang="en-US" dirty="0"/>
              <a:t>: your L1 must invalidate a clean line</a:t>
            </a:r>
          </a:p>
          <a:p>
            <a:pPr lvl="1">
              <a:spcBef>
                <a:spcPts val="0"/>
              </a:spcBef>
            </a:pPr>
            <a:r>
              <a:rPr lang="en-US" dirty="0"/>
              <a:t>DownM2S: you must downgrade from M to S.</a:t>
            </a: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t>EE194/Comp140 Mark Hempstead</a:t>
            </a:r>
          </a:p>
        </p:txBody>
      </p:sp>
    </p:spTree>
    <p:extLst>
      <p:ext uri="{BB962C8B-B14F-4D97-AF65-F5344CB8AC3E}">
        <p14:creationId xmlns:p14="http://schemas.microsoft.com/office/powerpoint/2010/main" val="311795183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MESI example</a:t>
            </a:r>
          </a:p>
        </p:txBody>
      </p:sp>
      <p:sp>
        <p:nvSpPr>
          <p:cNvPr id="3" name="Content Placeholder 2"/>
          <p:cNvSpPr>
            <a:spLocks noGrp="1"/>
          </p:cNvSpPr>
          <p:nvPr>
            <p:ph idx="1"/>
          </p:nvPr>
        </p:nvSpPr>
        <p:spPr/>
        <p:txBody>
          <a:bodyPr/>
          <a:lstStyle/>
          <a:p>
            <a:r>
              <a:rPr lang="en-US" dirty="0"/>
              <a:t>P1: RFO R1, 100(R0)</a:t>
            </a:r>
          </a:p>
          <a:p>
            <a:pPr lvl="1"/>
            <a:r>
              <a:rPr lang="en-US" dirty="0"/>
              <a:t>P1→HN: RFO</a:t>
            </a:r>
          </a:p>
          <a:p>
            <a:pPr lvl="1"/>
            <a:r>
              <a:rPr lang="en-US" dirty="0"/>
              <a:t>HN→P1: </a:t>
            </a:r>
            <a:r>
              <a:rPr lang="en-US" dirty="0" err="1"/>
              <a:t>DataE</a:t>
            </a:r>
            <a:endParaRPr lang="en-US" dirty="0"/>
          </a:p>
          <a:p>
            <a:r>
              <a:rPr lang="en-US" dirty="0"/>
              <a:t>P2: LD R1, 100(R0)</a:t>
            </a:r>
          </a:p>
          <a:p>
            <a:pPr lvl="1"/>
            <a:r>
              <a:rPr lang="en-US" dirty="0"/>
              <a:t>P2→HN: </a:t>
            </a:r>
            <a:r>
              <a:rPr lang="en-US" dirty="0" err="1"/>
              <a:t>RdReqS</a:t>
            </a:r>
            <a:endParaRPr lang="en-US" dirty="0"/>
          </a:p>
          <a:p>
            <a:pPr lvl="1"/>
            <a:r>
              <a:rPr lang="en-US" dirty="0"/>
              <a:t>HN→P1: DownM2S</a:t>
            </a:r>
          </a:p>
          <a:p>
            <a:pPr lvl="1"/>
            <a:r>
              <a:rPr lang="en-US" dirty="0"/>
              <a:t>HN→P2: </a:t>
            </a:r>
            <a:r>
              <a:rPr lang="en-US" dirty="0" err="1"/>
              <a:t>DataS</a:t>
            </a:r>
            <a:endParaRPr lang="en-US" dirty="0"/>
          </a:p>
          <a:p>
            <a:r>
              <a:rPr lang="en-US" dirty="0"/>
              <a:t>Result: L1/P1 and L1/P2 both hold MEM[100] in S.</a:t>
            </a:r>
          </a:p>
        </p:txBody>
      </p:sp>
      <p:sp>
        <p:nvSpPr>
          <p:cNvPr id="4" name="Footer Placeholder 3"/>
          <p:cNvSpPr>
            <a:spLocks noGrp="1"/>
          </p:cNvSpPr>
          <p:nvPr>
            <p:ph type="ftr" sz="quarter" idx="11"/>
          </p:nvPr>
        </p:nvSpPr>
        <p:spPr/>
        <p:txBody>
          <a:bodyPr/>
          <a:lstStyle/>
          <a:p>
            <a:pPr>
              <a:defRPr/>
            </a:pPr>
            <a:r>
              <a:rPr lang="en-US"/>
              <a:t>EE194/Comp140 Mark Hempstead</a:t>
            </a:r>
          </a:p>
        </p:txBody>
      </p:sp>
    </p:spTree>
    <p:extLst>
      <p:ext uri="{BB962C8B-B14F-4D97-AF65-F5344CB8AC3E}">
        <p14:creationId xmlns:p14="http://schemas.microsoft.com/office/powerpoint/2010/main" val="3559272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MESI example</a:t>
            </a:r>
          </a:p>
        </p:txBody>
      </p:sp>
      <p:sp>
        <p:nvSpPr>
          <p:cNvPr id="3" name="Content Placeholder 2"/>
          <p:cNvSpPr>
            <a:spLocks noGrp="1"/>
          </p:cNvSpPr>
          <p:nvPr>
            <p:ph idx="1"/>
          </p:nvPr>
        </p:nvSpPr>
        <p:spPr>
          <a:xfrm>
            <a:off x="685800" y="1600200"/>
            <a:ext cx="7772400" cy="4419600"/>
          </a:xfrm>
        </p:spPr>
        <p:txBody>
          <a:bodyPr/>
          <a:lstStyle/>
          <a:p>
            <a:pPr>
              <a:spcBef>
                <a:spcPts val="0"/>
              </a:spcBef>
            </a:pPr>
            <a:r>
              <a:rPr lang="en-US" dirty="0"/>
              <a:t>P1: RFO R1, 100(R0)</a:t>
            </a:r>
          </a:p>
          <a:p>
            <a:pPr lvl="1">
              <a:spcBef>
                <a:spcPts val="0"/>
              </a:spcBef>
            </a:pPr>
            <a:r>
              <a:rPr lang="en-US" dirty="0"/>
              <a:t>P1→HN: RFO</a:t>
            </a:r>
          </a:p>
          <a:p>
            <a:pPr lvl="1">
              <a:spcBef>
                <a:spcPts val="0"/>
              </a:spcBef>
            </a:pPr>
            <a:r>
              <a:rPr lang="en-US" dirty="0"/>
              <a:t>HN→P1: </a:t>
            </a:r>
            <a:r>
              <a:rPr lang="en-US" dirty="0" err="1"/>
              <a:t>DataE</a:t>
            </a:r>
            <a:endParaRPr lang="en-US" dirty="0"/>
          </a:p>
          <a:p>
            <a:pPr>
              <a:spcBef>
                <a:spcPts val="0"/>
              </a:spcBef>
            </a:pPr>
            <a:r>
              <a:rPr lang="en-US" dirty="0"/>
              <a:t>P1: ADD R1,R1,#1; ST R1,100(R0)</a:t>
            </a:r>
          </a:p>
          <a:p>
            <a:pPr lvl="1">
              <a:spcBef>
                <a:spcPts val="0"/>
              </a:spcBef>
            </a:pPr>
            <a:r>
              <a:rPr lang="en-US" dirty="0"/>
              <a:t>No messages sent, but now L1/P1 holds 100 in M.</a:t>
            </a:r>
          </a:p>
          <a:p>
            <a:pPr>
              <a:spcBef>
                <a:spcPts val="0"/>
              </a:spcBef>
            </a:pPr>
            <a:r>
              <a:rPr lang="en-US" dirty="0"/>
              <a:t>P2: LD R1, 100(R0)</a:t>
            </a:r>
          </a:p>
          <a:p>
            <a:pPr lvl="1">
              <a:spcBef>
                <a:spcPts val="0"/>
              </a:spcBef>
            </a:pPr>
            <a:r>
              <a:rPr lang="en-US" dirty="0"/>
              <a:t>P2→HN: </a:t>
            </a:r>
            <a:r>
              <a:rPr lang="en-US" dirty="0" err="1"/>
              <a:t>RdReqS</a:t>
            </a:r>
            <a:r>
              <a:rPr lang="en-US" dirty="0"/>
              <a:t>	;; P2 wants data.</a:t>
            </a:r>
          </a:p>
          <a:p>
            <a:pPr lvl="1">
              <a:spcBef>
                <a:spcPts val="0"/>
              </a:spcBef>
            </a:pPr>
            <a:r>
              <a:rPr lang="en-US" dirty="0"/>
              <a:t>HN→P1: DownM2S	;; P1 cannot have</a:t>
            </a:r>
          </a:p>
          <a:p>
            <a:pPr marL="3600450" lvl="8" indent="0">
              <a:spcBef>
                <a:spcPts val="0"/>
              </a:spcBef>
              <a:buNone/>
            </a:pPr>
            <a:r>
              <a:rPr lang="en-US" sz="2400" dirty="0"/>
              <a:t> ;; exclusive rights</a:t>
            </a:r>
          </a:p>
          <a:p>
            <a:pPr lvl="1"/>
            <a:r>
              <a:rPr lang="en-US" dirty="0"/>
              <a:t>P1→HN: </a:t>
            </a:r>
            <a:r>
              <a:rPr lang="en-US" dirty="0" err="1"/>
              <a:t>WbDataS</a:t>
            </a:r>
            <a:r>
              <a:rPr lang="en-US" dirty="0"/>
              <a:t>	;; Now P1 owns in S</a:t>
            </a:r>
          </a:p>
          <a:p>
            <a:pPr lvl="1"/>
            <a:r>
              <a:rPr lang="en-US" dirty="0"/>
              <a:t>HN→P2: </a:t>
            </a:r>
            <a:r>
              <a:rPr lang="en-US" dirty="0" err="1"/>
              <a:t>DataS</a:t>
            </a:r>
            <a:r>
              <a:rPr lang="en-US" dirty="0"/>
              <a:t>		;; Now so does P2.</a:t>
            </a:r>
          </a:p>
          <a:p>
            <a:endParaRPr lang="en-US" dirty="0"/>
          </a:p>
        </p:txBody>
      </p:sp>
      <p:sp>
        <p:nvSpPr>
          <p:cNvPr id="4" name="Footer Placeholder 3"/>
          <p:cNvSpPr>
            <a:spLocks noGrp="1"/>
          </p:cNvSpPr>
          <p:nvPr>
            <p:ph type="ftr" sz="quarter" idx="11"/>
          </p:nvPr>
        </p:nvSpPr>
        <p:spPr/>
        <p:txBody>
          <a:bodyPr/>
          <a:lstStyle/>
          <a:p>
            <a:pPr>
              <a:defRPr/>
            </a:pPr>
            <a:r>
              <a:rPr lang="en-US"/>
              <a:t>EE194/Comp140 Mark Hempstead</a:t>
            </a:r>
          </a:p>
        </p:txBody>
      </p:sp>
    </p:spTree>
    <p:extLst>
      <p:ext uri="{BB962C8B-B14F-4D97-AF65-F5344CB8AC3E}">
        <p14:creationId xmlns:p14="http://schemas.microsoft.com/office/powerpoint/2010/main" val="713570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 calcmode="lin" valueType="num">
                                      <p:cBhvr additive="base">
                                        <p:cTn id="2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 calcmode="lin" valueType="num">
                                      <p:cBhvr additive="base">
                                        <p:cTn id="3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9" end="9"/>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Yet another</a:t>
            </a:r>
          </a:p>
        </p:txBody>
      </p:sp>
      <p:sp>
        <p:nvSpPr>
          <p:cNvPr id="3" name="Content Placeholder 2"/>
          <p:cNvSpPr>
            <a:spLocks noGrp="1"/>
          </p:cNvSpPr>
          <p:nvPr>
            <p:ph idx="1"/>
          </p:nvPr>
        </p:nvSpPr>
        <p:spPr>
          <a:xfrm>
            <a:off x="685800" y="1676400"/>
            <a:ext cx="7924800" cy="4419600"/>
          </a:xfrm>
        </p:spPr>
        <p:txBody>
          <a:bodyPr/>
          <a:lstStyle/>
          <a:p>
            <a:pPr>
              <a:spcBef>
                <a:spcPts val="0"/>
              </a:spcBef>
            </a:pPr>
            <a:r>
              <a:rPr lang="en-US" dirty="0"/>
              <a:t>P3 does a store.</a:t>
            </a:r>
          </a:p>
          <a:p>
            <a:pPr lvl="1">
              <a:spcBef>
                <a:spcPts val="0"/>
              </a:spcBef>
            </a:pPr>
            <a:r>
              <a:rPr lang="en-US" dirty="0"/>
              <a:t>P3→HA: ST;</a:t>
            </a:r>
          </a:p>
          <a:p>
            <a:pPr lvl="1">
              <a:spcBef>
                <a:spcPts val="0"/>
              </a:spcBef>
            </a:pPr>
            <a:r>
              <a:rPr lang="en-US" dirty="0"/>
              <a:t>HA→P3: </a:t>
            </a:r>
            <a:r>
              <a:rPr lang="en-US" dirty="0" err="1"/>
              <a:t>DataM</a:t>
            </a:r>
            <a:r>
              <a:rPr lang="en-US" dirty="0"/>
              <a:t>/Go</a:t>
            </a:r>
          </a:p>
          <a:p>
            <a:pPr>
              <a:spcBef>
                <a:spcPts val="0"/>
              </a:spcBef>
            </a:pPr>
            <a:r>
              <a:rPr lang="en-US" dirty="0"/>
              <a:t>P1 does a load.</a:t>
            </a:r>
          </a:p>
          <a:p>
            <a:pPr lvl="1">
              <a:spcBef>
                <a:spcPts val="0"/>
              </a:spcBef>
            </a:pPr>
            <a:r>
              <a:rPr lang="en-US" dirty="0"/>
              <a:t>P1→HA: LD</a:t>
            </a:r>
          </a:p>
          <a:p>
            <a:pPr lvl="1">
              <a:spcBef>
                <a:spcPts val="0"/>
              </a:spcBef>
            </a:pPr>
            <a:r>
              <a:rPr lang="en-US" dirty="0"/>
              <a:t>HA→P3: DownM2S	;; P3 owned it exclusively.</a:t>
            </a:r>
          </a:p>
          <a:p>
            <a:pPr lvl="1">
              <a:spcBef>
                <a:spcPts val="0"/>
              </a:spcBef>
            </a:pPr>
            <a:r>
              <a:rPr lang="en-US" dirty="0"/>
              <a:t>P3 →HA: </a:t>
            </a:r>
            <a:r>
              <a:rPr lang="en-US" dirty="0" err="1"/>
              <a:t>WbDataS</a:t>
            </a:r>
            <a:r>
              <a:rPr lang="en-US" dirty="0"/>
              <a:t>	;; P3 writes back dirty data,</a:t>
            </a:r>
          </a:p>
          <a:p>
            <a:pPr marL="3600450" lvl="8" indent="0">
              <a:spcBef>
                <a:spcPts val="0"/>
              </a:spcBef>
              <a:buNone/>
            </a:pPr>
            <a:r>
              <a:rPr lang="en-US" sz="2400" dirty="0"/>
              <a:t> ;; owns in S</a:t>
            </a:r>
          </a:p>
          <a:p>
            <a:pPr lvl="1">
              <a:spcBef>
                <a:spcPts val="0"/>
              </a:spcBef>
            </a:pPr>
            <a:r>
              <a:rPr lang="en-US" dirty="0"/>
              <a:t>HA→P1: </a:t>
            </a:r>
            <a:r>
              <a:rPr lang="en-US" dirty="0" err="1"/>
              <a:t>DataS</a:t>
            </a:r>
            <a:r>
              <a:rPr lang="en-US" dirty="0"/>
              <a:t>		;; Now both P1 and P3 own in S.</a:t>
            </a:r>
          </a:p>
          <a:p>
            <a:endParaRPr lang="en-US" dirty="0"/>
          </a:p>
        </p:txBody>
      </p:sp>
      <p:sp>
        <p:nvSpPr>
          <p:cNvPr id="4" name="Footer Placeholder 3"/>
          <p:cNvSpPr>
            <a:spLocks noGrp="1"/>
          </p:cNvSpPr>
          <p:nvPr>
            <p:ph type="ftr" sz="quarter" idx="11"/>
          </p:nvPr>
        </p:nvSpPr>
        <p:spPr/>
        <p:txBody>
          <a:bodyPr/>
          <a:lstStyle/>
          <a:p>
            <a:pPr>
              <a:defRPr/>
            </a:pPr>
            <a:r>
              <a:rPr lang="en-US"/>
              <a:t>EE194/Comp140 Mark Hempstead</a:t>
            </a:r>
          </a:p>
        </p:txBody>
      </p:sp>
    </p:spTree>
    <p:extLst>
      <p:ext uri="{BB962C8B-B14F-4D97-AF65-F5344CB8AC3E}">
        <p14:creationId xmlns:p14="http://schemas.microsoft.com/office/powerpoint/2010/main" val="177930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 final example</a:t>
            </a:r>
          </a:p>
        </p:txBody>
      </p:sp>
      <p:sp>
        <p:nvSpPr>
          <p:cNvPr id="3" name="Content Placeholder 2"/>
          <p:cNvSpPr>
            <a:spLocks noGrp="1"/>
          </p:cNvSpPr>
          <p:nvPr>
            <p:ph idx="1"/>
          </p:nvPr>
        </p:nvSpPr>
        <p:spPr/>
        <p:txBody>
          <a:bodyPr/>
          <a:lstStyle/>
          <a:p>
            <a:pPr>
              <a:spcBef>
                <a:spcPts val="0"/>
              </a:spcBef>
            </a:pPr>
            <a:r>
              <a:rPr lang="en-US" sz="2400" dirty="0"/>
              <a:t>P1 does a load (not an RFO).</a:t>
            </a:r>
          </a:p>
          <a:p>
            <a:pPr lvl="1">
              <a:spcBef>
                <a:spcPts val="0"/>
              </a:spcBef>
            </a:pPr>
            <a:r>
              <a:rPr lang="en-US" sz="2000" dirty="0"/>
              <a:t>P1→HA: LD;</a:t>
            </a:r>
          </a:p>
          <a:p>
            <a:pPr lvl="1">
              <a:spcBef>
                <a:spcPts val="0"/>
              </a:spcBef>
            </a:pPr>
            <a:r>
              <a:rPr lang="en-US" sz="2000" dirty="0"/>
              <a:t>HA→P1: </a:t>
            </a:r>
            <a:r>
              <a:rPr lang="en-US" sz="2000" dirty="0" err="1"/>
              <a:t>DataS</a:t>
            </a:r>
            <a:endParaRPr lang="en-US" sz="2000" dirty="0"/>
          </a:p>
          <a:p>
            <a:pPr>
              <a:spcBef>
                <a:spcPts val="0"/>
              </a:spcBef>
            </a:pPr>
            <a:r>
              <a:rPr lang="en-US" sz="2400" dirty="0"/>
              <a:t>P1 &amp; P2 both do a store, P2 wins the race</a:t>
            </a:r>
          </a:p>
          <a:p>
            <a:pPr lvl="1">
              <a:spcBef>
                <a:spcPts val="0"/>
              </a:spcBef>
            </a:pPr>
            <a:r>
              <a:rPr lang="en-US" sz="2000" dirty="0"/>
              <a:t>P1 →HA: ST and P2→HA: ST	;; both want to write</a:t>
            </a:r>
          </a:p>
          <a:p>
            <a:pPr lvl="1">
              <a:spcBef>
                <a:spcPts val="0"/>
              </a:spcBef>
            </a:pPr>
            <a:r>
              <a:rPr lang="en-US" sz="2000" dirty="0"/>
              <a:t>HA→P1: </a:t>
            </a:r>
            <a:r>
              <a:rPr lang="en-US" sz="2000" dirty="0" err="1"/>
              <a:t>Inval</a:t>
            </a:r>
            <a:r>
              <a:rPr lang="en-US" sz="2000" dirty="0"/>
              <a:t>		;; P2 wins, so P1 must evict.</a:t>
            </a:r>
          </a:p>
          <a:p>
            <a:pPr marL="3657600" lvl="8" indent="0">
              <a:spcBef>
                <a:spcPts val="0"/>
              </a:spcBef>
              <a:buNone/>
            </a:pPr>
            <a:r>
              <a:rPr lang="en-US" dirty="0"/>
              <a:t>;; P1 is surprised, but obeys.</a:t>
            </a:r>
          </a:p>
          <a:p>
            <a:pPr lvl="1">
              <a:spcBef>
                <a:spcPts val="0"/>
              </a:spcBef>
            </a:pPr>
            <a:r>
              <a:rPr lang="en-US" sz="2000" dirty="0"/>
              <a:t>HA→P2: </a:t>
            </a:r>
            <a:r>
              <a:rPr lang="en-US" sz="2000" dirty="0" err="1"/>
              <a:t>DataM</a:t>
            </a:r>
            <a:r>
              <a:rPr lang="en-US" sz="2000" dirty="0"/>
              <a:t>/Go	;; HA says P2 can store.</a:t>
            </a:r>
          </a:p>
          <a:p>
            <a:pPr lvl="1">
              <a:spcBef>
                <a:spcPts val="0"/>
              </a:spcBef>
            </a:pPr>
            <a:r>
              <a:rPr lang="en-US" sz="2000" dirty="0"/>
              <a:t>HA→P2: Evict		;; But now P1 gets its turn.</a:t>
            </a:r>
          </a:p>
          <a:p>
            <a:pPr lvl="1">
              <a:spcBef>
                <a:spcPts val="0"/>
              </a:spcBef>
            </a:pPr>
            <a:r>
              <a:rPr lang="en-US" sz="2000" dirty="0"/>
              <a:t>P2→HA: </a:t>
            </a:r>
            <a:r>
              <a:rPr lang="en-US" sz="2000" dirty="0" err="1"/>
              <a:t>WBDataI</a:t>
            </a:r>
            <a:r>
              <a:rPr lang="en-US" sz="2000" dirty="0"/>
              <a:t>		;; So P2 evicts.</a:t>
            </a:r>
          </a:p>
          <a:p>
            <a:pPr lvl="1">
              <a:spcBef>
                <a:spcPts val="0"/>
              </a:spcBef>
            </a:pPr>
            <a:r>
              <a:rPr lang="en-US" sz="2000" dirty="0"/>
              <a:t>HA→P1: </a:t>
            </a:r>
            <a:r>
              <a:rPr lang="en-US" sz="2000" dirty="0" err="1"/>
              <a:t>DataM</a:t>
            </a:r>
            <a:r>
              <a:rPr lang="en-US" sz="2000" dirty="0"/>
              <a:t>/Go</a:t>
            </a:r>
          </a:p>
          <a:p>
            <a:endParaRPr lang="en-US" dirty="0"/>
          </a:p>
        </p:txBody>
      </p:sp>
      <p:sp>
        <p:nvSpPr>
          <p:cNvPr id="4" name="Footer Placeholder 3"/>
          <p:cNvSpPr>
            <a:spLocks noGrp="1"/>
          </p:cNvSpPr>
          <p:nvPr>
            <p:ph type="ftr" sz="quarter" idx="11"/>
          </p:nvPr>
        </p:nvSpPr>
        <p:spPr/>
        <p:txBody>
          <a:bodyPr/>
          <a:lstStyle/>
          <a:p>
            <a:pPr>
              <a:defRPr/>
            </a:pPr>
            <a:r>
              <a:rPr lang="en-US"/>
              <a:t>EE194/Comp140 Mark Hempstead</a:t>
            </a:r>
          </a:p>
        </p:txBody>
      </p:sp>
    </p:spTree>
    <p:extLst>
      <p:ext uri="{BB962C8B-B14F-4D97-AF65-F5344CB8AC3E}">
        <p14:creationId xmlns:p14="http://schemas.microsoft.com/office/powerpoint/2010/main" val="2890683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Try this on your own</a:t>
            </a:r>
          </a:p>
        </p:txBody>
      </p:sp>
      <p:sp>
        <p:nvSpPr>
          <p:cNvPr id="3" name="Content Placeholder 2"/>
          <p:cNvSpPr>
            <a:spLocks noGrp="1"/>
          </p:cNvSpPr>
          <p:nvPr>
            <p:ph idx="1"/>
          </p:nvPr>
        </p:nvSpPr>
        <p:spPr>
          <a:xfrm>
            <a:off x="685800" y="1524000"/>
            <a:ext cx="7772400" cy="4419600"/>
          </a:xfrm>
        </p:spPr>
        <p:txBody>
          <a:bodyPr/>
          <a:lstStyle/>
          <a:p>
            <a:pPr>
              <a:spcBef>
                <a:spcPts val="0"/>
              </a:spcBef>
            </a:pPr>
            <a:r>
              <a:rPr lang="en-US" sz="2400" dirty="0"/>
              <a:t>P1 does an RFO</a:t>
            </a:r>
          </a:p>
          <a:p>
            <a:pPr>
              <a:spcBef>
                <a:spcPts val="0"/>
              </a:spcBef>
            </a:pPr>
            <a:r>
              <a:rPr lang="en-US" sz="2400" dirty="0"/>
              <a:t>P1 does a store</a:t>
            </a:r>
          </a:p>
          <a:p>
            <a:pPr>
              <a:spcBef>
                <a:spcPts val="0"/>
              </a:spcBef>
            </a:pPr>
            <a:r>
              <a:rPr lang="en-US" sz="2400" dirty="0"/>
              <a:t>P3 does a store.</a:t>
            </a:r>
          </a:p>
          <a:p>
            <a:pPr>
              <a:spcBef>
                <a:spcPts val="0"/>
              </a:spcBef>
            </a:pPr>
            <a:r>
              <a:rPr lang="en-US" sz="2400" dirty="0"/>
              <a:t>P1 does a load.</a:t>
            </a:r>
          </a:p>
          <a:p>
            <a:pPr>
              <a:spcBef>
                <a:spcPts val="0"/>
              </a:spcBef>
            </a:pPr>
            <a:r>
              <a:rPr lang="en-US" sz="2400" dirty="0"/>
              <a:t>P1 &amp; P2 both do a store, P2 wins the race</a:t>
            </a:r>
            <a:endParaRPr lang="en-US" sz="2000" dirty="0"/>
          </a:p>
          <a:p>
            <a:pPr lvl="1"/>
            <a:endParaRPr lang="en-US" dirty="0"/>
          </a:p>
          <a:p>
            <a:endParaRPr lang="en-US" dirty="0"/>
          </a:p>
          <a:p>
            <a:endParaRPr lang="en-US" dirty="0"/>
          </a:p>
          <a:p>
            <a:pPr lvl="1"/>
            <a:endParaRPr lang="en-US" dirty="0"/>
          </a:p>
        </p:txBody>
      </p:sp>
      <p:sp>
        <p:nvSpPr>
          <p:cNvPr id="4" name="Footer Placeholder 3"/>
          <p:cNvSpPr>
            <a:spLocks noGrp="1"/>
          </p:cNvSpPr>
          <p:nvPr>
            <p:ph type="ftr" sz="quarter" idx="11"/>
          </p:nvPr>
        </p:nvSpPr>
        <p:spPr/>
        <p:txBody>
          <a:bodyPr/>
          <a:lstStyle/>
          <a:p>
            <a:pPr>
              <a:defRPr/>
            </a:pPr>
            <a:r>
              <a:rPr lang="en-US"/>
              <a:t>EE194/Comp140 Mark Hempstead</a:t>
            </a:r>
          </a:p>
        </p:txBody>
      </p:sp>
    </p:spTree>
    <p:extLst>
      <p:ext uri="{BB962C8B-B14F-4D97-AF65-F5344CB8AC3E}">
        <p14:creationId xmlns:p14="http://schemas.microsoft.com/office/powerpoint/2010/main" val="413116876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Title 1"/>
          <p:cNvSpPr>
            <a:spLocks noGrp="1"/>
          </p:cNvSpPr>
          <p:nvPr>
            <p:ph type="title"/>
          </p:nvPr>
        </p:nvSpPr>
        <p:spPr/>
        <p:txBody>
          <a:bodyPr/>
          <a:lstStyle/>
          <a:p>
            <a:r>
              <a:rPr lang="en-US" altLang="en-US" dirty="0"/>
              <a:t>Write Miss on Dirty line</a:t>
            </a:r>
          </a:p>
        </p:txBody>
      </p:sp>
      <p:sp>
        <p:nvSpPr>
          <p:cNvPr id="152579" name="Content Placeholder 2"/>
          <p:cNvSpPr>
            <a:spLocks noGrp="1"/>
          </p:cNvSpPr>
          <p:nvPr>
            <p:ph idx="1"/>
          </p:nvPr>
        </p:nvSpPr>
        <p:spPr/>
        <p:txBody>
          <a:bodyPr/>
          <a:lstStyle/>
          <a:p>
            <a:r>
              <a:rPr lang="en-US" altLang="en-US"/>
              <a:t>Guess what? This one will be in the homework.</a:t>
            </a:r>
          </a:p>
        </p:txBody>
      </p:sp>
      <p:sp>
        <p:nvSpPr>
          <p:cNvPr id="15258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Tree>
    <p:extLst>
      <p:ext uri="{BB962C8B-B14F-4D97-AF65-F5344CB8AC3E}">
        <p14:creationId xmlns:p14="http://schemas.microsoft.com/office/powerpoint/2010/main" val="749854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US" altLang="en-US"/>
              <a:t>Example of Snooping Invalidation</a:t>
            </a:r>
          </a:p>
        </p:txBody>
      </p:sp>
      <p:sp>
        <p:nvSpPr>
          <p:cNvPr id="3" name="Content Placeholder 2"/>
          <p:cNvSpPr>
            <a:spLocks noGrp="1"/>
          </p:cNvSpPr>
          <p:nvPr>
            <p:ph idx="1"/>
          </p:nvPr>
        </p:nvSpPr>
        <p:spPr>
          <a:xfrm>
            <a:off x="685800" y="5124450"/>
            <a:ext cx="7848600" cy="1047750"/>
          </a:xfrm>
        </p:spPr>
        <p:txBody>
          <a:bodyPr>
            <a:normAutofit/>
          </a:bodyPr>
          <a:lstStyle/>
          <a:p>
            <a:pPr>
              <a:defRPr/>
            </a:pPr>
            <a:r>
              <a:rPr lang="en-US" dirty="0"/>
              <a:t>Start with X=0 in the shared L2.</a:t>
            </a:r>
            <a:endParaRPr lang="en-US" dirty="0">
              <a:solidFill>
                <a:schemeClr val="accent1"/>
              </a:solidFill>
            </a:endParaRPr>
          </a:p>
        </p:txBody>
      </p:sp>
      <p:sp>
        <p:nvSpPr>
          <p:cNvPr id="57348" name="Rectangle 3"/>
          <p:cNvSpPr>
            <a:spLocks noChangeArrowheads="1"/>
          </p:cNvSpPr>
          <p:nvPr/>
        </p:nvSpPr>
        <p:spPr bwMode="auto">
          <a:xfrm>
            <a:off x="2514600" y="1905000"/>
            <a:ext cx="1871663" cy="1127125"/>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800">
              <a:solidFill>
                <a:schemeClr val="accent1"/>
              </a:solidFill>
              <a:latin typeface="Arial" panose="020B0604020202020204" pitchFamily="34" charset="0"/>
            </a:endParaRPr>
          </a:p>
        </p:txBody>
      </p:sp>
      <p:sp>
        <p:nvSpPr>
          <p:cNvPr id="57349" name="TextBox 4"/>
          <p:cNvSpPr txBox="1">
            <a:spLocks noChangeArrowheads="1"/>
          </p:cNvSpPr>
          <p:nvPr/>
        </p:nvSpPr>
        <p:spPr bwMode="auto">
          <a:xfrm>
            <a:off x="2950591" y="2286000"/>
            <a:ext cx="116421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dirty="0"/>
              <a:t>Core #1</a:t>
            </a:r>
          </a:p>
        </p:txBody>
      </p:sp>
      <p:sp>
        <p:nvSpPr>
          <p:cNvPr id="57350" name="Rectangle 5"/>
          <p:cNvSpPr>
            <a:spLocks noChangeArrowheads="1"/>
          </p:cNvSpPr>
          <p:nvPr/>
        </p:nvSpPr>
        <p:spPr bwMode="auto">
          <a:xfrm>
            <a:off x="4572000" y="1905000"/>
            <a:ext cx="1871663" cy="1127125"/>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800">
              <a:solidFill>
                <a:schemeClr val="accent1"/>
              </a:solidFill>
              <a:latin typeface="Arial" panose="020B0604020202020204" pitchFamily="34" charset="0"/>
            </a:endParaRPr>
          </a:p>
        </p:txBody>
      </p:sp>
      <p:sp>
        <p:nvSpPr>
          <p:cNvPr id="57351" name="TextBox 6"/>
          <p:cNvSpPr txBox="1">
            <a:spLocks noChangeArrowheads="1"/>
          </p:cNvSpPr>
          <p:nvPr/>
        </p:nvSpPr>
        <p:spPr bwMode="auto">
          <a:xfrm>
            <a:off x="4953001" y="2286000"/>
            <a:ext cx="1219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dirty="0"/>
              <a:t>Core #2</a:t>
            </a:r>
          </a:p>
        </p:txBody>
      </p:sp>
      <p:sp>
        <p:nvSpPr>
          <p:cNvPr id="57352" name="Rectangle 11"/>
          <p:cNvSpPr>
            <a:spLocks noChangeArrowheads="1"/>
          </p:cNvSpPr>
          <p:nvPr/>
        </p:nvSpPr>
        <p:spPr bwMode="auto">
          <a:xfrm>
            <a:off x="4572000" y="3048000"/>
            <a:ext cx="936625" cy="762000"/>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800">
              <a:solidFill>
                <a:schemeClr val="accent1"/>
              </a:solidFill>
              <a:latin typeface="Arial" panose="020B0604020202020204" pitchFamily="34" charset="0"/>
            </a:endParaRPr>
          </a:p>
        </p:txBody>
      </p:sp>
      <p:sp>
        <p:nvSpPr>
          <p:cNvPr id="57353" name="TextBox 13"/>
          <p:cNvSpPr txBox="1">
            <a:spLocks noChangeArrowheads="1"/>
          </p:cNvSpPr>
          <p:nvPr/>
        </p:nvSpPr>
        <p:spPr bwMode="auto">
          <a:xfrm>
            <a:off x="4648200" y="2971800"/>
            <a:ext cx="7794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t>L1 I$</a:t>
            </a:r>
          </a:p>
        </p:txBody>
      </p:sp>
      <p:sp>
        <p:nvSpPr>
          <p:cNvPr id="57354" name="TextBox 14"/>
          <p:cNvSpPr txBox="1">
            <a:spLocks noChangeArrowheads="1"/>
          </p:cNvSpPr>
          <p:nvPr/>
        </p:nvSpPr>
        <p:spPr bwMode="auto">
          <a:xfrm>
            <a:off x="5507038" y="2971800"/>
            <a:ext cx="8937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t>L1 D$</a:t>
            </a:r>
          </a:p>
        </p:txBody>
      </p:sp>
      <p:sp>
        <p:nvSpPr>
          <p:cNvPr id="57355" name="Rectangle 15"/>
          <p:cNvSpPr>
            <a:spLocks noChangeArrowheads="1"/>
          </p:cNvSpPr>
          <p:nvPr/>
        </p:nvSpPr>
        <p:spPr bwMode="auto">
          <a:xfrm>
            <a:off x="2590800" y="3962400"/>
            <a:ext cx="3886200" cy="876300"/>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800">
              <a:solidFill>
                <a:schemeClr val="accent1"/>
              </a:solidFill>
              <a:latin typeface="Arial" panose="020B0604020202020204" pitchFamily="34" charset="0"/>
            </a:endParaRPr>
          </a:p>
        </p:txBody>
      </p:sp>
      <p:sp>
        <p:nvSpPr>
          <p:cNvPr id="57356" name="TextBox 16"/>
          <p:cNvSpPr txBox="1">
            <a:spLocks noChangeArrowheads="1"/>
          </p:cNvSpPr>
          <p:nvPr/>
        </p:nvSpPr>
        <p:spPr bwMode="auto">
          <a:xfrm>
            <a:off x="2743200" y="4419600"/>
            <a:ext cx="3657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400"/>
              <a:t>Unified (shared) L2</a:t>
            </a:r>
          </a:p>
        </p:txBody>
      </p:sp>
      <p:sp>
        <p:nvSpPr>
          <p:cNvPr id="57357" name="Rectangle 19"/>
          <p:cNvSpPr>
            <a:spLocks noChangeArrowheads="1"/>
          </p:cNvSpPr>
          <p:nvPr/>
        </p:nvSpPr>
        <p:spPr bwMode="auto">
          <a:xfrm>
            <a:off x="2133600" y="1600200"/>
            <a:ext cx="4724400" cy="3505200"/>
          </a:xfrm>
          <a:prstGeom prst="rect">
            <a:avLst/>
          </a:prstGeom>
          <a:noFill/>
          <a:ln w="12700" algn="ctr">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800">
              <a:solidFill>
                <a:schemeClr val="accent1"/>
              </a:solidFill>
              <a:latin typeface="Arial" panose="020B0604020202020204" pitchFamily="34" charset="0"/>
            </a:endParaRPr>
          </a:p>
        </p:txBody>
      </p:sp>
      <p:sp>
        <p:nvSpPr>
          <p:cNvPr id="57358" name="Rectangle 20"/>
          <p:cNvSpPr>
            <a:spLocks noChangeArrowheads="1"/>
          </p:cNvSpPr>
          <p:nvPr/>
        </p:nvSpPr>
        <p:spPr bwMode="auto">
          <a:xfrm>
            <a:off x="5486400" y="3048000"/>
            <a:ext cx="936625" cy="762000"/>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800">
              <a:solidFill>
                <a:schemeClr val="accent1"/>
              </a:solidFill>
              <a:latin typeface="Arial" panose="020B0604020202020204" pitchFamily="34" charset="0"/>
            </a:endParaRPr>
          </a:p>
        </p:txBody>
      </p:sp>
      <p:sp>
        <p:nvSpPr>
          <p:cNvPr id="57359" name="Rectangle 21"/>
          <p:cNvSpPr>
            <a:spLocks noChangeArrowheads="1"/>
          </p:cNvSpPr>
          <p:nvPr/>
        </p:nvSpPr>
        <p:spPr bwMode="auto">
          <a:xfrm>
            <a:off x="2514600" y="3048000"/>
            <a:ext cx="936625" cy="762000"/>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800">
              <a:solidFill>
                <a:schemeClr val="accent1"/>
              </a:solidFill>
              <a:latin typeface="Arial" panose="020B0604020202020204" pitchFamily="34" charset="0"/>
            </a:endParaRPr>
          </a:p>
        </p:txBody>
      </p:sp>
      <p:sp>
        <p:nvSpPr>
          <p:cNvPr id="57360" name="TextBox 22"/>
          <p:cNvSpPr txBox="1">
            <a:spLocks noChangeArrowheads="1"/>
          </p:cNvSpPr>
          <p:nvPr/>
        </p:nvSpPr>
        <p:spPr bwMode="auto">
          <a:xfrm>
            <a:off x="2590800" y="2971800"/>
            <a:ext cx="7794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t>L1 I$</a:t>
            </a:r>
          </a:p>
        </p:txBody>
      </p:sp>
      <p:sp>
        <p:nvSpPr>
          <p:cNvPr id="57361" name="TextBox 23"/>
          <p:cNvSpPr txBox="1">
            <a:spLocks noChangeArrowheads="1"/>
          </p:cNvSpPr>
          <p:nvPr/>
        </p:nvSpPr>
        <p:spPr bwMode="auto">
          <a:xfrm>
            <a:off x="3449638" y="2971800"/>
            <a:ext cx="8937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t>L1 D$</a:t>
            </a:r>
          </a:p>
        </p:txBody>
      </p:sp>
      <p:sp>
        <p:nvSpPr>
          <p:cNvPr id="57362" name="Rectangle 24"/>
          <p:cNvSpPr>
            <a:spLocks noChangeArrowheads="1"/>
          </p:cNvSpPr>
          <p:nvPr/>
        </p:nvSpPr>
        <p:spPr bwMode="auto">
          <a:xfrm>
            <a:off x="3429000" y="3048000"/>
            <a:ext cx="936625" cy="762000"/>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800">
              <a:solidFill>
                <a:schemeClr val="accent1"/>
              </a:solidFill>
              <a:latin typeface="Arial" panose="020B0604020202020204" pitchFamily="34" charset="0"/>
            </a:endParaRPr>
          </a:p>
        </p:txBody>
      </p:sp>
      <p:sp>
        <p:nvSpPr>
          <p:cNvPr id="57363" name="TextBox 18"/>
          <p:cNvSpPr txBox="1">
            <a:spLocks noChangeArrowheads="1"/>
          </p:cNvSpPr>
          <p:nvPr/>
        </p:nvSpPr>
        <p:spPr bwMode="auto">
          <a:xfrm>
            <a:off x="4114800" y="4038600"/>
            <a:ext cx="1066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solidFill>
                  <a:schemeClr val="accent2"/>
                </a:solidFill>
              </a:rPr>
              <a:t>X = 0</a:t>
            </a:r>
          </a:p>
        </p:txBody>
      </p:sp>
      <p:sp>
        <p:nvSpPr>
          <p:cNvPr id="57370" name="TextBox 33"/>
          <p:cNvSpPr txBox="1">
            <a:spLocks noChangeArrowheads="1"/>
          </p:cNvSpPr>
          <p:nvPr/>
        </p:nvSpPr>
        <p:spPr bwMode="auto">
          <a:xfrm>
            <a:off x="990600" y="3276600"/>
            <a:ext cx="838200" cy="4000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solidFill>
                  <a:schemeClr val="accent2"/>
                </a:solidFill>
              </a:rPr>
              <a:t>    </a:t>
            </a:r>
          </a:p>
        </p:txBody>
      </p:sp>
      <p:sp>
        <p:nvSpPr>
          <p:cNvPr id="37" name="TextBox 36"/>
          <p:cNvSpPr txBox="1">
            <a:spLocks noChangeArrowheads="1"/>
          </p:cNvSpPr>
          <p:nvPr/>
        </p:nvSpPr>
        <p:spPr bwMode="auto">
          <a:xfrm>
            <a:off x="4038600" y="4038600"/>
            <a:ext cx="914400" cy="4000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solidFill>
                  <a:schemeClr val="accent2"/>
                </a:solidFill>
              </a:rPr>
              <a:t>X = </a:t>
            </a:r>
            <a:r>
              <a:rPr lang="en-US" altLang="en-US" sz="2000" b="1">
                <a:solidFill>
                  <a:srgbClr val="FF0000"/>
                </a:solidFill>
                <a:latin typeface="Castellar" panose="020A0402060406010301" pitchFamily="18" charset="0"/>
              </a:rPr>
              <a:t>I</a:t>
            </a:r>
          </a:p>
        </p:txBody>
      </p:sp>
      <p:sp>
        <p:nvSpPr>
          <p:cNvPr id="31" name="TextBox 30"/>
          <p:cNvSpPr txBox="1">
            <a:spLocks noChangeArrowheads="1"/>
          </p:cNvSpPr>
          <p:nvPr/>
        </p:nvSpPr>
        <p:spPr bwMode="auto">
          <a:xfrm>
            <a:off x="4038600" y="4038600"/>
            <a:ext cx="914400" cy="4000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dirty="0">
                <a:solidFill>
                  <a:schemeClr val="accent2"/>
                </a:solidFill>
              </a:rPr>
              <a:t>X = 0</a:t>
            </a:r>
          </a:p>
        </p:txBody>
      </p:sp>
      <p:sp>
        <p:nvSpPr>
          <p:cNvPr id="5737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t>EE194/Comp140 Mark Hempstead</a:t>
            </a:r>
          </a:p>
        </p:txBody>
      </p:sp>
      <p:sp>
        <p:nvSpPr>
          <p:cNvPr id="2" name="TextBox 1">
            <a:extLst>
              <a:ext uri="{FF2B5EF4-FFF2-40B4-BE49-F238E27FC236}">
                <a16:creationId xmlns:a16="http://schemas.microsoft.com/office/drawing/2014/main" id="{04D593E0-103F-4916-95E8-28C91A9D4401}"/>
              </a:ext>
            </a:extLst>
          </p:cNvPr>
          <p:cNvSpPr txBox="1"/>
          <p:nvPr/>
        </p:nvSpPr>
        <p:spPr>
          <a:xfrm>
            <a:off x="7086600" y="3676650"/>
            <a:ext cx="1828800" cy="830997"/>
          </a:xfrm>
          <a:prstGeom prst="rect">
            <a:avLst/>
          </a:prstGeom>
          <a:noFill/>
        </p:spPr>
        <p:txBody>
          <a:bodyPr wrap="square" rtlCol="0">
            <a:spAutoFit/>
          </a:bodyPr>
          <a:lstStyle/>
          <a:p>
            <a:r>
              <a:rPr lang="en-US" dirty="0"/>
              <a:t>skip this part (5 slides)</a:t>
            </a:r>
          </a:p>
        </p:txBody>
      </p:sp>
    </p:spTree>
    <p:extLst>
      <p:ext uri="{BB962C8B-B14F-4D97-AF65-F5344CB8AC3E}">
        <p14:creationId xmlns:p14="http://schemas.microsoft.com/office/powerpoint/2010/main" val="2307765104"/>
      </p:ext>
    </p:extLst>
  </p:cSld>
  <p:clrMapOvr>
    <a:masterClrMapping/>
  </p:clrMapOvr>
  <p:transition/>
</p:sld>
</file>

<file path=ppt/theme/theme1.xml><?xml version="1.0" encoding="utf-8"?>
<a:theme xmlns:a="http://schemas.openxmlformats.org/drawingml/2006/main" name="Default Design">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7030A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8575">
          <a:solidFill>
            <a:schemeClr val="accent2"/>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27413</TotalTime>
  <Words>8253</Words>
  <Application>Microsoft Office PowerPoint</Application>
  <PresentationFormat>On-screen Show (4:3)</PresentationFormat>
  <Paragraphs>1235</Paragraphs>
  <Slides>86</Slides>
  <Notes>48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86</vt:i4>
      </vt:variant>
    </vt:vector>
  </HeadingPairs>
  <TitlesOfParts>
    <vt:vector size="92" baseType="lpstr">
      <vt:lpstr>Arial</vt:lpstr>
      <vt:lpstr>Cambria Math</vt:lpstr>
      <vt:lpstr>Castellar</vt:lpstr>
      <vt:lpstr>Times New Roman</vt:lpstr>
      <vt:lpstr>Wingdings</vt:lpstr>
      <vt:lpstr>Default Design</vt:lpstr>
      <vt:lpstr>EE 193: Parallel Computing</vt:lpstr>
      <vt:lpstr>Goals</vt:lpstr>
      <vt:lpstr>BRIEF Introduction to Cache Coherence [5.2, 5.4]</vt:lpstr>
      <vt:lpstr>Cache Coherence in Multicores</vt:lpstr>
      <vt:lpstr>A Coherent Memory System</vt:lpstr>
      <vt:lpstr>Consistency</vt:lpstr>
      <vt:lpstr>Cache coherence strategies</vt:lpstr>
      <vt:lpstr>Cache Coherence Protocols</vt:lpstr>
      <vt:lpstr>Example of Snooping Invalidation</vt:lpstr>
      <vt:lpstr>Example of Snooping Invalidation</vt:lpstr>
      <vt:lpstr>Example of Snooping Invalidation</vt:lpstr>
      <vt:lpstr>Example of Snooping Invalidation</vt:lpstr>
      <vt:lpstr>Example of Snooping Invalidation</vt:lpstr>
      <vt:lpstr>Snoopy, power and scaling</vt:lpstr>
      <vt:lpstr>Ring cache</vt:lpstr>
      <vt:lpstr>Average latency</vt:lpstr>
      <vt:lpstr>Ring cache</vt:lpstr>
      <vt:lpstr>Physically distributed L2</vt:lpstr>
      <vt:lpstr>Ring cache</vt:lpstr>
      <vt:lpstr>Ring cache</vt:lpstr>
      <vt:lpstr>Ring cache</vt:lpstr>
      <vt:lpstr>Ring cache</vt:lpstr>
      <vt:lpstr>Ring cache</vt:lpstr>
      <vt:lpstr>Ring cache</vt:lpstr>
      <vt:lpstr>Ring cache</vt:lpstr>
      <vt:lpstr>Ring cache</vt:lpstr>
      <vt:lpstr>PowerPoint Presentation</vt:lpstr>
      <vt:lpstr>Directories</vt:lpstr>
      <vt:lpstr>Directories – the big picture</vt:lpstr>
      <vt:lpstr>Basic Directory Approach</vt:lpstr>
      <vt:lpstr>State Bits</vt:lpstr>
      <vt:lpstr>State Bits</vt:lpstr>
      <vt:lpstr>Ring cache</vt:lpstr>
      <vt:lpstr>One home node</vt:lpstr>
      <vt:lpstr>How do we fix this bottleneck?</vt:lpstr>
      <vt:lpstr>Ring cache with home nodes</vt:lpstr>
      <vt:lpstr>Example: read miss on clean line</vt:lpstr>
      <vt:lpstr>Read miss on clean line</vt:lpstr>
      <vt:lpstr>Read miss on clean line</vt:lpstr>
      <vt:lpstr>Read miss on clean line</vt:lpstr>
      <vt:lpstr>Read miss on clean line</vt:lpstr>
      <vt:lpstr>Example: read miss on line not in the L2</vt:lpstr>
      <vt:lpstr>Read miss on line not in L2</vt:lpstr>
      <vt:lpstr>Read miss on line not in L2</vt:lpstr>
      <vt:lpstr>Read miss on line not in L2</vt:lpstr>
      <vt:lpstr>Read miss on line not in L2</vt:lpstr>
      <vt:lpstr>Read miss on line not in L2</vt:lpstr>
      <vt:lpstr>Read miss on line not in L2</vt:lpstr>
      <vt:lpstr>Read miss on line not in L2</vt:lpstr>
      <vt:lpstr>Read miss on line not in L2</vt:lpstr>
      <vt:lpstr>Read Miss on Dirty line</vt:lpstr>
      <vt:lpstr>Read miss on dirty line</vt:lpstr>
      <vt:lpstr>Read miss on dirty line</vt:lpstr>
      <vt:lpstr>Read miss on dirty line</vt:lpstr>
      <vt:lpstr>Read miss on dirty line</vt:lpstr>
      <vt:lpstr>Read miss on dirty line</vt:lpstr>
      <vt:lpstr>Read miss on dirty line</vt:lpstr>
      <vt:lpstr>Read miss on dirty line</vt:lpstr>
      <vt:lpstr>Read miss on dirty line</vt:lpstr>
      <vt:lpstr>Write Miss on Clean line</vt:lpstr>
      <vt:lpstr>Write miss on clean line</vt:lpstr>
      <vt:lpstr>Write miss on clean line</vt:lpstr>
      <vt:lpstr>Write miss on clean line</vt:lpstr>
      <vt:lpstr>Write miss on clean line</vt:lpstr>
      <vt:lpstr>Write miss on clean line</vt:lpstr>
      <vt:lpstr>Write miss on clean line</vt:lpstr>
      <vt:lpstr>Interleaving</vt:lpstr>
      <vt:lpstr>Interleaving</vt:lpstr>
      <vt:lpstr>Interleaving across chips</vt:lpstr>
      <vt:lpstr>Summary</vt:lpstr>
      <vt:lpstr>Beyond the ring</vt:lpstr>
      <vt:lpstr>Mesh: a ring of rings</vt:lpstr>
      <vt:lpstr>Hot spots and π</vt:lpstr>
      <vt:lpstr>PowerPoint Presentation</vt:lpstr>
      <vt:lpstr>BACKUP</vt:lpstr>
      <vt:lpstr>Why add complexities?</vt:lpstr>
      <vt:lpstr>Optimize a common case</vt:lpstr>
      <vt:lpstr>MESI</vt:lpstr>
      <vt:lpstr>MESI changes the ISA</vt:lpstr>
      <vt:lpstr>Example message set</vt:lpstr>
      <vt:lpstr>MESI example</vt:lpstr>
      <vt:lpstr>Another MESI example</vt:lpstr>
      <vt:lpstr>Yet another</vt:lpstr>
      <vt:lpstr>One final example</vt:lpstr>
      <vt:lpstr>Try this on your own</vt:lpstr>
      <vt:lpstr>Write Miss on Dirty line</vt:lpstr>
    </vt:vector>
  </TitlesOfParts>
  <Company>Drexel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ECEC 621 High Performance Computer Architecture</dc:title>
  <dc:creator>Mark Hempstead</dc:creator>
  <cp:lastModifiedBy>JoelG</cp:lastModifiedBy>
  <cp:revision>689</cp:revision>
  <cp:lastPrinted>2005-02-07T17:53:54Z</cp:lastPrinted>
  <dcterms:created xsi:type="dcterms:W3CDTF">2002-09-07T18:50:54Z</dcterms:created>
  <dcterms:modified xsi:type="dcterms:W3CDTF">2017-10-23T21:42:00Z</dcterms:modified>
</cp:coreProperties>
</file>