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592" r:id="rId2"/>
    <p:sldId id="328" r:id="rId3"/>
    <p:sldId id="673" r:id="rId4"/>
    <p:sldId id="626" r:id="rId5"/>
    <p:sldId id="686" r:id="rId6"/>
    <p:sldId id="627" r:id="rId7"/>
    <p:sldId id="639" r:id="rId8"/>
    <p:sldId id="647" r:id="rId9"/>
    <p:sldId id="688" r:id="rId10"/>
    <p:sldId id="689" r:id="rId11"/>
    <p:sldId id="648" r:id="rId12"/>
    <p:sldId id="674" r:id="rId13"/>
    <p:sldId id="676" r:id="rId14"/>
    <p:sldId id="675" r:id="rId15"/>
    <p:sldId id="677" r:id="rId16"/>
    <p:sldId id="678" r:id="rId17"/>
    <p:sldId id="662" r:id="rId18"/>
    <p:sldId id="663" r:id="rId19"/>
    <p:sldId id="664" r:id="rId20"/>
    <p:sldId id="656" r:id="rId21"/>
    <p:sldId id="657" r:id="rId22"/>
    <p:sldId id="658" r:id="rId23"/>
    <p:sldId id="660" r:id="rId24"/>
    <p:sldId id="687" r:id="rId25"/>
    <p:sldId id="667" r:id="rId26"/>
    <p:sldId id="669" r:id="rId27"/>
    <p:sldId id="668" r:id="rId28"/>
    <p:sldId id="670" r:id="rId29"/>
    <p:sldId id="671" r:id="rId30"/>
    <p:sldId id="679" r:id="rId31"/>
    <p:sldId id="680" r:id="rId32"/>
    <p:sldId id="681" r:id="rId33"/>
    <p:sldId id="682" r:id="rId34"/>
    <p:sldId id="683" r:id="rId35"/>
    <p:sldId id="684" r:id="rId36"/>
    <p:sldId id="641" r:id="rId37"/>
    <p:sldId id="672" r:id="rId38"/>
    <p:sldId id="685" r:id="rId39"/>
    <p:sldId id="642" r:id="rId40"/>
    <p:sldId id="635" r:id="rId41"/>
    <p:sldId id="643" r:id="rId4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17" autoAdjust="0"/>
    <p:restoredTop sz="94669" autoAdjust="0"/>
  </p:normalViewPr>
  <p:slideViewPr>
    <p:cSldViewPr>
      <p:cViewPr varScale="1">
        <p:scale>
          <a:sx n="78" d="100"/>
          <a:sy n="78" d="100"/>
        </p:scale>
        <p:origin x="108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t" anchorCtr="0" compatLnSpc="1">
            <a:prstTxWarp prst="textNoShape">
              <a:avLst/>
            </a:prstTxWarp>
          </a:bodyPr>
          <a:lstStyle>
            <a:lvl1pPr defTabSz="966842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t" anchorCtr="0" compatLnSpc="1">
            <a:prstTxWarp prst="textNoShape">
              <a:avLst/>
            </a:prstTxWarp>
          </a:bodyPr>
          <a:lstStyle>
            <a:lvl1pPr algn="r" defTabSz="966842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3363"/>
            <a:ext cx="317023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b" anchorCtr="0" compatLnSpc="1">
            <a:prstTxWarp prst="textNoShape">
              <a:avLst/>
            </a:prstTxWarp>
          </a:bodyPr>
          <a:lstStyle>
            <a:lvl1pPr defTabSz="966842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400"/>
            </a:lvl1pPr>
          </a:lstStyle>
          <a:p>
            <a:pPr>
              <a:defRPr/>
            </a:pPr>
            <a:fld id="{549A7FA7-E1B8-4CDD-8F7C-1E113DA1F1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439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t" anchorCtr="0" compatLnSpc="1">
            <a:prstTxWarp prst="textNoShape">
              <a:avLst/>
            </a:prstTxWarp>
          </a:bodyPr>
          <a:lstStyle>
            <a:lvl1pPr defTabSz="956890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t" anchorCtr="0" compatLnSpc="1">
            <a:prstTxWarp prst="textNoShape">
              <a:avLst/>
            </a:prstTxWarp>
          </a:bodyPr>
          <a:lstStyle>
            <a:lvl1pPr algn="r" defTabSz="956890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805362" cy="3603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b" anchorCtr="0" compatLnSpc="1">
            <a:prstTxWarp prst="textNoShape">
              <a:avLst/>
            </a:prstTxWarp>
          </a:bodyPr>
          <a:lstStyle>
            <a:lvl1pPr defTabSz="956890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400"/>
            </a:lvl1pPr>
          </a:lstStyle>
          <a:p>
            <a:pPr>
              <a:defRPr/>
            </a:pPr>
            <a:fld id="{5B598F11-C2C5-40D4-B32B-C1AF9DA15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710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36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183 Joel </a:t>
            </a:r>
            <a:r>
              <a:rPr lang="en-US" err="1"/>
              <a:t>Grodstein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6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183 Joel </a:t>
            </a:r>
            <a:r>
              <a:rPr lang="en-US" err="1"/>
              <a:t>Grodstein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1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183 Joel </a:t>
            </a:r>
            <a:r>
              <a:rPr lang="en-US" err="1"/>
              <a:t>Grodstein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3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183 Joel </a:t>
            </a:r>
            <a:r>
              <a:rPr lang="en-US" err="1"/>
              <a:t>Grodstein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9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183 Joel </a:t>
            </a:r>
            <a:r>
              <a:rPr lang="en-US" err="1"/>
              <a:t>Grodstein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183 Joel </a:t>
            </a:r>
            <a:r>
              <a:rPr lang="en-US" err="1"/>
              <a:t>Grodstein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5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183 Joel </a:t>
            </a:r>
            <a:r>
              <a:rPr lang="en-US" err="1"/>
              <a:t>Grodstein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6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183 Joel </a:t>
            </a:r>
            <a:r>
              <a:rPr lang="en-US" err="1"/>
              <a:t>Grodstein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6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183 Joel </a:t>
            </a:r>
            <a:r>
              <a:rPr lang="en-US" err="1"/>
              <a:t>Grodstein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5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183 Joel </a:t>
            </a:r>
            <a:r>
              <a:rPr lang="en-US" err="1"/>
              <a:t>Grodstein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9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183 Joel </a:t>
            </a:r>
            <a:r>
              <a:rPr lang="en-US" err="1"/>
              <a:t>Grodstein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7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EE 183 Joel </a:t>
            </a:r>
            <a:r>
              <a:rPr lang="en-US" err="1"/>
              <a:t>Grodstein</a:t>
            </a: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715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2ECDC20A-2A00-44F3-B6D9-A07784439C41}" type="slidenum">
              <a:rPr lang="en-US" altLang="en-US" sz="1400" smtClean="0"/>
              <a:pPr algn="r" eaLnBrk="1" hangingPunct="1">
                <a:defRPr/>
              </a:pPr>
              <a:t>‹#›</a:t>
            </a:fld>
            <a:endParaRPr lang="en-US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oel.grodstein@tufts.edu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http://dilbert.com/dyn/str_strip/000000000/00000000/0000000/000000/00000/1000/700/1707/1707.stri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85772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Dilbert Approach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1"/>
          <p:cNvSpPr>
            <a:spLocks noChangeShapeType="1"/>
          </p:cNvSpPr>
          <p:nvPr/>
        </p:nvSpPr>
        <p:spPr bwMode="auto">
          <a:xfrm>
            <a:off x="304800" y="914400"/>
            <a:ext cx="85344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 rIns="132080"/>
          <a:lstStyle/>
          <a:p>
            <a:pPr eaLnBrk="1" hangingPunct="1"/>
            <a:r>
              <a:rPr lang="en-US" altLang="en-US"/>
              <a:t>What is Old is New Again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4953000"/>
          </a:xfrm>
        </p:spPr>
        <p:txBody>
          <a:bodyPr rIns="132080"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800900"/>
                </a:solidFill>
              </a:rPr>
              <a:t>Parallelism isn’t new</a:t>
            </a:r>
          </a:p>
          <a:p>
            <a:pPr marL="782638" lvl="1" eaLnBrk="1" hangingPunct="1">
              <a:defRPr/>
            </a:pPr>
            <a:r>
              <a:rPr lang="en-US" dirty="0"/>
              <a:t>Commonplace for computational science and engineering</a:t>
            </a:r>
          </a:p>
          <a:p>
            <a:pPr marL="782638" lvl="1" eaLnBrk="1" hangingPunct="1">
              <a:defRPr/>
            </a:pPr>
            <a:r>
              <a:rPr lang="en-US" dirty="0"/>
              <a:t>To tackle problems too large to solve on any one computer</a:t>
            </a:r>
          </a:p>
          <a:p>
            <a:pPr marL="782638" lvl="1" eaLnBrk="1" hangingPunct="1">
              <a:defRPr/>
            </a:pPr>
            <a:r>
              <a:rPr lang="en-US" dirty="0"/>
              <a:t>Old-school “supercomputers” were also highly parallel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800900"/>
                </a:solidFill>
              </a:rPr>
              <a:t>Mainstream parallel computing “next big thing” for decades</a:t>
            </a:r>
          </a:p>
          <a:p>
            <a:pPr marL="782638" lvl="1" eaLnBrk="1" hangingPunct="1">
              <a:defRPr/>
            </a:pPr>
            <a:r>
              <a:rPr lang="en-US" dirty="0"/>
              <a:t>Many companies bet on parallelism and failed</a:t>
            </a:r>
          </a:p>
          <a:p>
            <a:pPr marL="782638" lvl="1" eaLnBrk="1" hangingPunct="1">
              <a:defRPr/>
            </a:pPr>
            <a:r>
              <a:rPr lang="en-US" dirty="0"/>
              <a:t>Why?  One reason: non-parallel computers got faster so quickly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800900"/>
                </a:solidFill>
              </a:rPr>
              <a:t>Ok, so why is parallelism so talked about now?</a:t>
            </a:r>
          </a:p>
          <a:p>
            <a:pPr marL="782638" lvl="1" eaLnBrk="1" hangingPunct="1">
              <a:defRPr/>
            </a:pPr>
            <a:r>
              <a:rPr lang="en-US" dirty="0"/>
              <a:t>The entire industry has bet on parallelism!</a:t>
            </a:r>
          </a:p>
          <a:p>
            <a:pPr marL="782638" lvl="1" eaLnBrk="1" hangingPunct="1">
              <a:defRPr/>
            </a:pPr>
            <a:r>
              <a:rPr lang="en-US" dirty="0"/>
              <a:t>Driven to parallelism by technology and architectural realities (next)</a:t>
            </a:r>
          </a:p>
          <a:p>
            <a:pPr marL="1182688" lvl="2" eaLnBrk="1" hangingPunct="1">
              <a:defRPr/>
            </a:pPr>
            <a:r>
              <a:rPr lang="en-US" b="1" dirty="0">
                <a:solidFill>
                  <a:srgbClr val="000000"/>
                </a:solidFill>
              </a:rPr>
              <a:t>Sequential (non-parallel) performance is lagging</a:t>
            </a:r>
            <a:endParaRPr lang="en-US" b="1" dirty="0">
              <a:solidFill>
                <a:srgbClr val="000000"/>
              </a:solidFill>
              <a:ea typeface="ヒラギノ角ゴ ProN W6" charset="-128"/>
            </a:endParaRPr>
          </a:p>
          <a:p>
            <a:pPr marL="782638" lvl="1" eaLnBrk="1" hangingPunct="1">
              <a:defRPr/>
            </a:pPr>
            <a:r>
              <a:rPr lang="en-US" dirty="0"/>
              <a:t>Thus, need for parallel programmers &amp; related research</a:t>
            </a:r>
          </a:p>
        </p:txBody>
      </p:sp>
      <p:sp>
        <p:nvSpPr>
          <p:cNvPr id="29701" name="Rectangle 5"/>
          <p:cNvSpPr>
            <a:spLocks/>
          </p:cNvSpPr>
          <p:nvPr/>
        </p:nvSpPr>
        <p:spPr bwMode="auto">
          <a:xfrm>
            <a:off x="4914900" y="6388100"/>
            <a:ext cx="29257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475"/>
              </a:spcBef>
              <a:buFontTx/>
              <a:buNone/>
            </a:pPr>
            <a:r>
              <a:rPr lang="en-US" altLang="en-US" sz="1400" dirty="0">
                <a:solidFill>
                  <a:srgbClr val="030305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Based on a slide by Katherine </a:t>
            </a:r>
            <a:r>
              <a:rPr lang="en-US" altLang="en-US" sz="1400" dirty="0" err="1">
                <a:solidFill>
                  <a:srgbClr val="030305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Yelick</a:t>
            </a:r>
            <a:endParaRPr lang="en-US" altLang="en-US" sz="1400" dirty="0">
              <a:solidFill>
                <a:srgbClr val="030305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903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Buying milk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848600" cy="4419600"/>
          </a:xfrm>
        </p:spPr>
        <p:txBody>
          <a:bodyPr/>
          <a:lstStyle/>
          <a:p>
            <a:r>
              <a:rPr lang="en-US" altLang="en-US" dirty="0"/>
              <a:t>You live with 3 roommates.</a:t>
            </a:r>
          </a:p>
          <a:p>
            <a:r>
              <a:rPr lang="en-US" altLang="en-US" dirty="0"/>
              <a:t>Saturday morning you wake up, get the cereal and notice a problem: no milk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Go to the store and buy milk</a:t>
            </a:r>
          </a:p>
          <a:p>
            <a:r>
              <a:rPr lang="en-US" altLang="en-US" dirty="0"/>
              <a:t>Get back home, open the fridge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It has 3 brand-new containers of milk in it!</a:t>
            </a:r>
          </a:p>
          <a:p>
            <a:r>
              <a:rPr lang="en-US" altLang="en-US" dirty="0"/>
              <a:t>What went wrong?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Parallel systems are tricky!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So tricky that we need an entire course about it (OK, the course is more about performance than correctness)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Stolen with pride from Mark Sheldon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ideas how to fix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Sprint to the store &amp; back really </a:t>
            </a:r>
            <a:r>
              <a:rPr lang="en-US" dirty="0" err="1"/>
              <a:t>really</a:t>
            </a:r>
            <a:r>
              <a:rPr lang="en-US" dirty="0"/>
              <a:t> fast</a:t>
            </a:r>
          </a:p>
          <a:p>
            <a:pPr lvl="1">
              <a:spcBef>
                <a:spcPts val="0"/>
              </a:spcBef>
            </a:pPr>
            <a:r>
              <a:rPr lang="en-US" dirty="0"/>
              <a:t>Good luck with that strategy</a:t>
            </a:r>
          </a:p>
          <a:p>
            <a:r>
              <a:rPr lang="en-US" dirty="0"/>
              <a:t>Padlock the fridge when you go to the store</a:t>
            </a:r>
          </a:p>
          <a:p>
            <a:pPr lvl="1">
              <a:spcBef>
                <a:spcPts val="0"/>
              </a:spcBef>
            </a:pPr>
            <a:r>
              <a:rPr lang="en-US" dirty="0"/>
              <a:t>People might get a bit mad</a:t>
            </a:r>
          </a:p>
          <a:p>
            <a:pPr lvl="1">
              <a:spcBef>
                <a:spcPts val="0"/>
              </a:spcBef>
            </a:pPr>
            <a:r>
              <a:rPr lang="en-US" dirty="0"/>
              <a:t>We call this a "critical section."</a:t>
            </a:r>
          </a:p>
          <a:p>
            <a:r>
              <a:rPr lang="en-US" dirty="0"/>
              <a:t>Take the shopping list with you when you go to the store</a:t>
            </a:r>
          </a:p>
          <a:p>
            <a:pPr lvl="1">
              <a:spcBef>
                <a:spcPts val="0"/>
              </a:spcBef>
            </a:pPr>
            <a:r>
              <a:rPr lang="en-US" dirty="0"/>
              <a:t>If there is no list on the fridge, is it because somebody else is at the store, or because nobody made a list yet?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183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00729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4191000"/>
            <a:ext cx="6400800" cy="1524000"/>
          </a:xfrm>
        </p:spPr>
        <p:txBody>
          <a:bodyPr/>
          <a:lstStyle/>
          <a:p>
            <a:r>
              <a:rPr lang="en-US" dirty="0"/>
              <a:t>Does this work?</a:t>
            </a:r>
          </a:p>
          <a:p>
            <a:pPr lvl="1"/>
            <a:r>
              <a:rPr lang="en-US" dirty="0"/>
              <a:t>No, as we've just showed. Person #2 may do the load &amp; check before person #1 returns.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183 Joel Grodstein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1642408"/>
            <a:ext cx="3352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Load m = "there is milk"</a:t>
            </a:r>
          </a:p>
          <a:p>
            <a:r>
              <a:rPr lang="en-US" altLang="en-US" dirty="0"/>
              <a:t>if (m==false) {</a:t>
            </a:r>
          </a:p>
          <a:p>
            <a:pPr lvl="1"/>
            <a:r>
              <a:rPr lang="en-US" altLang="en-US" dirty="0"/>
              <a:t>get milk from store</a:t>
            </a:r>
          </a:p>
          <a:p>
            <a:pPr lvl="1"/>
            <a:r>
              <a:rPr lang="en-US" altLang="en-US" dirty="0"/>
              <a:t>put it in fridge</a:t>
            </a:r>
          </a:p>
          <a:p>
            <a:r>
              <a:rPr lang="en-US" altLang="en-US" dirty="0"/>
              <a:t>}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95800" y="1600200"/>
            <a:ext cx="3352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Load m = "there is milk"</a:t>
            </a:r>
          </a:p>
          <a:p>
            <a:r>
              <a:rPr lang="en-US" altLang="en-US" dirty="0"/>
              <a:t>if (m==false) {</a:t>
            </a:r>
          </a:p>
          <a:p>
            <a:pPr lvl="1"/>
            <a:r>
              <a:rPr lang="en-US" altLang="en-US" dirty="0"/>
              <a:t>get milk from store</a:t>
            </a:r>
          </a:p>
          <a:p>
            <a:pPr lvl="1"/>
            <a:r>
              <a:rPr lang="en-US" altLang="en-US" dirty="0"/>
              <a:t>put it in fridge</a:t>
            </a:r>
          </a:p>
          <a:p>
            <a:r>
              <a:rPr lang="en-US" alt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0623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9867" y="4343400"/>
            <a:ext cx="4724400" cy="1524000"/>
          </a:xfrm>
        </p:spPr>
        <p:txBody>
          <a:bodyPr/>
          <a:lstStyle/>
          <a:p>
            <a:r>
              <a:rPr lang="en-US" dirty="0"/>
              <a:t>Now we've fixed it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183 Joel Grodstein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1600200"/>
            <a:ext cx="3733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Load m = "there is milk"</a:t>
            </a:r>
          </a:p>
          <a:p>
            <a:r>
              <a:rPr lang="en-US" altLang="en-US" dirty="0"/>
              <a:t>Load s = "there's a sign"</a:t>
            </a:r>
          </a:p>
          <a:p>
            <a:r>
              <a:rPr lang="en-US" altLang="en-US" dirty="0"/>
              <a:t>if (!m &amp;&amp; !s) {</a:t>
            </a:r>
          </a:p>
          <a:p>
            <a:pPr lvl="1"/>
            <a:r>
              <a:rPr lang="en-US" altLang="en-US" dirty="0"/>
              <a:t>put a sign on the fridge</a:t>
            </a:r>
          </a:p>
          <a:p>
            <a:pPr lvl="1"/>
            <a:r>
              <a:rPr lang="en-US" altLang="en-US" dirty="0"/>
              <a:t>get milk from store</a:t>
            </a:r>
          </a:p>
          <a:p>
            <a:pPr lvl="1"/>
            <a:r>
              <a:rPr lang="en-US" altLang="en-US" dirty="0"/>
              <a:t>put it in fridge</a:t>
            </a:r>
          </a:p>
          <a:p>
            <a:r>
              <a:rPr lang="en-US" altLang="en-US" dirty="0"/>
              <a:t>}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95800" y="1600200"/>
            <a:ext cx="4038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Load m = "there is milk"</a:t>
            </a:r>
          </a:p>
          <a:p>
            <a:r>
              <a:rPr lang="en-US" altLang="en-US" dirty="0"/>
              <a:t>Load s = "there's a sign"</a:t>
            </a:r>
          </a:p>
          <a:p>
            <a:r>
              <a:rPr lang="en-US" altLang="en-US" dirty="0"/>
              <a:t>if (!m &amp;&amp; !s) {</a:t>
            </a:r>
          </a:p>
          <a:p>
            <a:pPr lvl="1"/>
            <a:r>
              <a:rPr lang="en-US" altLang="en-US" dirty="0"/>
              <a:t>put a sign on the fridge</a:t>
            </a:r>
          </a:p>
          <a:p>
            <a:pPr lvl="1"/>
            <a:r>
              <a:rPr lang="en-US" altLang="en-US" dirty="0"/>
              <a:t>get milk from store</a:t>
            </a:r>
          </a:p>
          <a:p>
            <a:pPr lvl="1"/>
            <a:r>
              <a:rPr lang="en-US" altLang="en-US" dirty="0"/>
              <a:t>put it in fridge</a:t>
            </a:r>
          </a:p>
          <a:p>
            <a:r>
              <a:rPr lang="en-US" alt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1002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5125785"/>
            <a:ext cx="6985000" cy="1122615"/>
          </a:xfrm>
        </p:spPr>
        <p:txBody>
          <a:bodyPr/>
          <a:lstStyle/>
          <a:p>
            <a:r>
              <a:rPr lang="en-US" dirty="0"/>
              <a:t>Each core may execute at a different rate</a:t>
            </a:r>
          </a:p>
          <a:p>
            <a:r>
              <a:rPr lang="en-US" dirty="0"/>
              <a:t>This way works </a:t>
            </a:r>
            <a:r>
              <a:rPr lang="en-US" dirty="0" smtClean="0"/>
              <a:t>fine. Or does it?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183 Joel Grodstein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1219200"/>
            <a:ext cx="3733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Load m = "there is milk"</a:t>
            </a:r>
          </a:p>
          <a:p>
            <a:r>
              <a:rPr lang="en-US" altLang="en-US" dirty="0"/>
              <a:t>Load s = "there's a sign"</a:t>
            </a:r>
          </a:p>
          <a:p>
            <a:r>
              <a:rPr lang="en-US" altLang="en-US" dirty="0"/>
              <a:t>if (!m &amp;&amp; !s) {</a:t>
            </a:r>
          </a:p>
          <a:p>
            <a:pPr lvl="1"/>
            <a:r>
              <a:rPr lang="en-US" altLang="en-US" dirty="0"/>
              <a:t>put a sign on the fridge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get milk from store</a:t>
            </a:r>
          </a:p>
          <a:p>
            <a:pPr lvl="1"/>
            <a:r>
              <a:rPr lang="en-US" altLang="en-US" dirty="0"/>
              <a:t>put it in fridge</a:t>
            </a:r>
          </a:p>
          <a:p>
            <a:r>
              <a:rPr lang="en-US" altLang="en-US" dirty="0"/>
              <a:t>}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46600" y="2492275"/>
            <a:ext cx="4038600" cy="259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Load m = "there is milk"</a:t>
            </a:r>
          </a:p>
          <a:p>
            <a:r>
              <a:rPr lang="en-US" altLang="en-US" dirty="0"/>
              <a:t>Load s = "there's a sign"</a:t>
            </a:r>
          </a:p>
          <a:p>
            <a:r>
              <a:rPr lang="en-US" altLang="en-US" dirty="0"/>
              <a:t>if (!m &amp;&amp; !s) {</a:t>
            </a:r>
          </a:p>
          <a:p>
            <a:pPr lvl="1"/>
            <a:r>
              <a:rPr lang="en-US" altLang="en-US" dirty="0"/>
              <a:t>put a sign on the fridge</a:t>
            </a:r>
          </a:p>
          <a:p>
            <a:pPr lvl="1"/>
            <a:r>
              <a:rPr lang="en-US" altLang="en-US" dirty="0"/>
              <a:t>get milk from store</a:t>
            </a:r>
          </a:p>
          <a:p>
            <a:pPr lvl="1"/>
            <a:r>
              <a:rPr lang="en-US" altLang="en-US" dirty="0"/>
              <a:t>put it in fridge</a:t>
            </a:r>
          </a:p>
          <a:p>
            <a:r>
              <a:rPr lang="en-US" altLang="en-US" dirty="0"/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6500" y="3886200"/>
            <a:ext cx="2451100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s=true, since the sign is already on the fridge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505200" y="3200400"/>
            <a:ext cx="1041400" cy="108739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373535" y="1039102"/>
            <a:ext cx="0" cy="160020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96200" y="121243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8807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584" y="5093732"/>
            <a:ext cx="8509000" cy="926068"/>
          </a:xfrm>
        </p:spPr>
        <p:txBody>
          <a:bodyPr/>
          <a:lstStyle/>
          <a:p>
            <a:r>
              <a:rPr lang="en-US" dirty="0"/>
              <a:t>Different timing breaks the </a:t>
            </a:r>
            <a:r>
              <a:rPr lang="en-US" dirty="0" smtClean="0"/>
              <a:t>algorithm</a:t>
            </a:r>
          </a:p>
          <a:p>
            <a:r>
              <a:rPr lang="en-US" dirty="0" smtClean="0"/>
              <a:t>OK, the analogy isn’t perfect. But the message is that parallel programming is filled with corner cases.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EE 183 Joel Grodstein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1219200"/>
            <a:ext cx="3733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Load m = "there is milk"</a:t>
            </a:r>
          </a:p>
          <a:p>
            <a:r>
              <a:rPr lang="en-US" altLang="en-US" dirty="0"/>
              <a:t>Load s = "there's a sign"</a:t>
            </a:r>
          </a:p>
          <a:p>
            <a:endParaRPr lang="en-US" altLang="en-US" dirty="0"/>
          </a:p>
          <a:p>
            <a:r>
              <a:rPr lang="en-US" altLang="en-US" dirty="0"/>
              <a:t>if (!m &amp;&amp; !s) {</a:t>
            </a:r>
          </a:p>
          <a:p>
            <a:pPr lvl="1"/>
            <a:r>
              <a:rPr lang="en-US" altLang="en-US" dirty="0"/>
              <a:t>put a sign on the fridge</a:t>
            </a:r>
          </a:p>
          <a:p>
            <a:pPr lvl="1"/>
            <a:r>
              <a:rPr lang="en-US" altLang="en-US" dirty="0"/>
              <a:t>get milk from store</a:t>
            </a:r>
          </a:p>
          <a:p>
            <a:pPr lvl="1"/>
            <a:r>
              <a:rPr lang="en-US" altLang="en-US" dirty="0"/>
              <a:t>put it in fridge</a:t>
            </a:r>
          </a:p>
          <a:p>
            <a:r>
              <a:rPr lang="en-US" altLang="en-US" dirty="0"/>
              <a:t>}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0" y="1479496"/>
            <a:ext cx="4038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Load m = "there is milk"</a:t>
            </a:r>
          </a:p>
          <a:p>
            <a:r>
              <a:rPr lang="en-US" altLang="en-US" dirty="0"/>
              <a:t>Load s = "there's a sign"</a:t>
            </a:r>
          </a:p>
          <a:p>
            <a:r>
              <a:rPr lang="en-US" altLang="en-US" dirty="0"/>
              <a:t>if (!m &amp;&amp; !s) {</a:t>
            </a:r>
          </a:p>
          <a:p>
            <a:pPr lvl="1"/>
            <a:r>
              <a:rPr lang="en-US" altLang="en-US" dirty="0"/>
              <a:t>put a sign on the fridge</a:t>
            </a:r>
          </a:p>
          <a:p>
            <a:pPr lvl="1"/>
            <a:r>
              <a:rPr lang="en-US" altLang="en-US" dirty="0"/>
              <a:t>get milk from store</a:t>
            </a:r>
          </a:p>
          <a:p>
            <a:pPr lvl="1"/>
            <a:r>
              <a:rPr lang="en-US" altLang="en-US" dirty="0"/>
              <a:t>put it in fridge</a:t>
            </a:r>
          </a:p>
          <a:p>
            <a:r>
              <a:rPr lang="en-US" altLang="en-US" dirty="0"/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6500" y="3841759"/>
            <a:ext cx="2438400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s=false, since the sign is not on the fridge yet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505200" y="2209800"/>
            <a:ext cx="990600" cy="207799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373535" y="1039102"/>
            <a:ext cx="0" cy="160020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96200" y="121243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40699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add lots of numbers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5800" y="3322638"/>
            <a:ext cx="7391400" cy="2239962"/>
          </a:xfrm>
        </p:spPr>
        <p:txBody>
          <a:bodyPr/>
          <a:lstStyle/>
          <a:p>
            <a:r>
              <a:rPr lang="en-US" altLang="en-US"/>
              <a:t>If </a:t>
            </a:r>
            <a:r>
              <a:rPr lang="en-US" altLang="en-US" i="1"/>
              <a:t>n</a:t>
            </a:r>
            <a:r>
              <a:rPr lang="en-US" altLang="en-US"/>
              <a:t> is big, this can take a while</a:t>
            </a:r>
          </a:p>
          <a:p>
            <a:r>
              <a:rPr lang="en-US" altLang="en-US"/>
              <a:t>Idea: divvy up the work among multiple cores!</a:t>
            </a:r>
          </a:p>
          <a:p>
            <a:pPr lvl="1"/>
            <a:r>
              <a:rPr lang="en-US" altLang="en-US"/>
              <a:t>Let each processor add </a:t>
            </a:r>
            <a:r>
              <a:rPr lang="en-US" altLang="en-US" i="1"/>
              <a:t>n</a:t>
            </a:r>
            <a:r>
              <a:rPr lang="en-US" altLang="en-US"/>
              <a:t>/</a:t>
            </a:r>
            <a:r>
              <a:rPr lang="en-US" altLang="en-US" i="1"/>
              <a:t>p </a:t>
            </a:r>
            <a:r>
              <a:rPr lang="en-US" altLang="en-US"/>
              <a:t>of the numbers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183 Joel Grodstein</a:t>
            </a: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762000" y="1600200"/>
            <a:ext cx="2667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sum=0;</a:t>
            </a:r>
          </a:p>
          <a:p>
            <a:r>
              <a:rPr lang="en-US" altLang="en-US" dirty="0"/>
              <a:t>for </a:t>
            </a:r>
            <a:r>
              <a:rPr lang="en-US" altLang="en-US" dirty="0" err="1"/>
              <a:t>i</a:t>
            </a:r>
            <a:r>
              <a:rPr lang="en-US" altLang="en-US" dirty="0"/>
              <a:t>=1…n {</a:t>
            </a:r>
          </a:p>
          <a:p>
            <a:pPr lvl="1"/>
            <a:r>
              <a:rPr lang="en-US" altLang="en-US" dirty="0"/>
              <a:t>sum += f(</a:t>
            </a:r>
            <a:r>
              <a:rPr lang="en-US" altLang="en-US" dirty="0" err="1"/>
              <a:t>i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695700"/>
            <a:ext cx="7772400" cy="1524000"/>
          </a:xfrm>
        </p:spPr>
        <p:txBody>
          <a:bodyPr/>
          <a:lstStyle/>
          <a:p>
            <a:pPr>
              <a:defRPr/>
            </a:pPr>
            <a:r>
              <a:rPr lang="en-US" dirty="0"/>
              <a:t>Problems?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sum +=  f(i) requires a load, add, store.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What if, between the load and the store, somebody else went to the store and got milk too?</a:t>
            </a:r>
          </a:p>
          <a:p>
            <a:pPr>
              <a:defRPr/>
            </a:pPr>
            <a:r>
              <a:rPr lang="en-US" dirty="0"/>
              <a:t>Ideas?</a:t>
            </a:r>
          </a:p>
          <a:p>
            <a:pPr marL="457200" lvl="1" indent="0">
              <a:buFontTx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183 Joel Grodstein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219200" y="1787525"/>
            <a:ext cx="2667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extern sum=0;</a:t>
            </a:r>
          </a:p>
          <a:p>
            <a:r>
              <a:rPr lang="en-US" altLang="en-US"/>
              <a:t>for i=1…n/2 {</a:t>
            </a:r>
          </a:p>
          <a:p>
            <a:pPr lvl="1"/>
            <a:r>
              <a:rPr lang="en-US" altLang="en-US"/>
              <a:t>sum += f(i)</a:t>
            </a:r>
          </a:p>
          <a:p>
            <a:r>
              <a:rPr lang="en-US" altLang="en-US"/>
              <a:t>}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4876800" y="1787525"/>
            <a:ext cx="2667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extern sum;</a:t>
            </a:r>
          </a:p>
          <a:p>
            <a:r>
              <a:rPr lang="en-US" altLang="en-US"/>
              <a:t>for i=1+n/2…n {</a:t>
            </a:r>
          </a:p>
          <a:p>
            <a:pPr lvl="1"/>
            <a:r>
              <a:rPr lang="en-US" altLang="en-US"/>
              <a:t>sum += f(i)</a:t>
            </a:r>
          </a:p>
          <a:p>
            <a:r>
              <a:rPr lang="en-US" altLang="en-US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1752600"/>
          </a:xfrm>
        </p:spPr>
        <p:txBody>
          <a:bodyPr/>
          <a:lstStyle/>
          <a:p>
            <a:r>
              <a:rPr lang="en-US" altLang="en-US" dirty="0"/>
              <a:t>How can we use </a:t>
            </a:r>
            <a:r>
              <a:rPr lang="en-US" altLang="en-US" i="1" dirty="0"/>
              <a:t>p</a:t>
            </a:r>
            <a:r>
              <a:rPr lang="en-US" altLang="en-US" dirty="0"/>
              <a:t> processors to speed this up?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Let each processor add </a:t>
            </a:r>
            <a:r>
              <a:rPr lang="en-US" altLang="en-US" i="1" dirty="0"/>
              <a:t>n</a:t>
            </a:r>
            <a:r>
              <a:rPr lang="en-US" altLang="en-US" dirty="0"/>
              <a:t>/</a:t>
            </a:r>
            <a:r>
              <a:rPr lang="en-US" altLang="en-US" i="1" dirty="0"/>
              <a:t>p</a:t>
            </a:r>
            <a:r>
              <a:rPr lang="en-US" altLang="en-US" dirty="0"/>
              <a:t> numbers itself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Then add the </a:t>
            </a:r>
            <a:r>
              <a:rPr lang="en-US" altLang="en-US" i="1" dirty="0"/>
              <a:t>p</a:t>
            </a:r>
            <a:r>
              <a:rPr lang="en-US" altLang="en-US" dirty="0"/>
              <a:t> partial sums</a:t>
            </a:r>
          </a:p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183 Joel Grodstein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1219200" y="2819400"/>
            <a:ext cx="2667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sum[0]=0;</a:t>
            </a:r>
          </a:p>
          <a:p>
            <a:r>
              <a:rPr lang="en-US" altLang="en-US" dirty="0"/>
              <a:t>for </a:t>
            </a:r>
            <a:r>
              <a:rPr lang="en-US" altLang="en-US" dirty="0" err="1"/>
              <a:t>i</a:t>
            </a:r>
            <a:r>
              <a:rPr lang="en-US" altLang="en-US" dirty="0"/>
              <a:t>=1…n/p {</a:t>
            </a:r>
          </a:p>
          <a:p>
            <a:pPr lvl="1"/>
            <a:r>
              <a:rPr lang="en-US" altLang="en-US" dirty="0"/>
              <a:t>sum[0] += f(</a:t>
            </a:r>
            <a:r>
              <a:rPr lang="en-US" altLang="en-US" dirty="0" err="1"/>
              <a:t>i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}</a:t>
            </a: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4876800" y="2819400"/>
            <a:ext cx="2667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sum[1]=0;</a:t>
            </a:r>
          </a:p>
          <a:p>
            <a:r>
              <a:rPr lang="en-US" altLang="en-US" dirty="0"/>
              <a:t>for </a:t>
            </a:r>
            <a:r>
              <a:rPr lang="en-US" altLang="en-US" dirty="0" err="1"/>
              <a:t>i</a:t>
            </a:r>
            <a:r>
              <a:rPr lang="en-US" altLang="en-US" dirty="0"/>
              <a:t>=n/p+1…2n/p {</a:t>
            </a:r>
          </a:p>
          <a:p>
            <a:pPr lvl="1"/>
            <a:r>
              <a:rPr lang="en-US" altLang="en-US" dirty="0"/>
              <a:t>sum[1] += f(</a:t>
            </a:r>
            <a:r>
              <a:rPr lang="en-US" altLang="en-US" dirty="0" err="1"/>
              <a:t>i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}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2743200" y="4313238"/>
            <a:ext cx="2667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int sum=0;</a:t>
            </a:r>
          </a:p>
          <a:p>
            <a:r>
              <a:rPr lang="en-US" altLang="en-US"/>
              <a:t>for i=0..</a:t>
            </a:r>
            <a:r>
              <a:rPr lang="en-US" altLang="en-US" i="1"/>
              <a:t>p</a:t>
            </a:r>
            <a:r>
              <a:rPr lang="en-US" altLang="en-US"/>
              <a:t>-1 {</a:t>
            </a:r>
          </a:p>
          <a:p>
            <a:pPr lvl="1"/>
            <a:r>
              <a:rPr lang="en-US" altLang="en-US"/>
              <a:t>sum += sum[i]</a:t>
            </a:r>
          </a:p>
          <a:p>
            <a:r>
              <a:rPr lang="en-US" altLang="en-US"/>
              <a:t>}</a:t>
            </a:r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5891213" y="4495800"/>
            <a:ext cx="266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But this part only uses one core to do</a:t>
            </a:r>
          </a:p>
          <a:p>
            <a:r>
              <a:rPr lang="en-US" altLang="en-US" i="1" dirty="0"/>
              <a:t>p</a:t>
            </a:r>
            <a:r>
              <a:rPr lang="en-US" altLang="en-US" dirty="0"/>
              <a:t> additions. Can we do better?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4800600" y="4953000"/>
            <a:ext cx="1600200" cy="7620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EE 183: Parallel Computing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133600"/>
            <a:ext cx="8382000" cy="3733800"/>
          </a:xfrm>
        </p:spPr>
        <p:txBody>
          <a:bodyPr/>
          <a:lstStyle/>
          <a:p>
            <a:pPr eaLnBrk="1" hangingPunct="1"/>
            <a:r>
              <a:rPr lang="en-US" altLang="en-US" dirty="0"/>
              <a:t>Fall 2017</a:t>
            </a:r>
          </a:p>
          <a:p>
            <a:pPr eaLnBrk="1" hangingPunct="1"/>
            <a:r>
              <a:rPr lang="en-US" altLang="en-US" dirty="0"/>
              <a:t>Tufts University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Instructor: Joel </a:t>
            </a:r>
            <a:r>
              <a:rPr lang="en-US" altLang="en-US" dirty="0" err="1"/>
              <a:t>Grodstein</a:t>
            </a:r>
            <a:endParaRPr lang="en-US" altLang="en-US" dirty="0"/>
          </a:p>
          <a:p>
            <a:pPr eaLnBrk="1" hangingPunct="1"/>
            <a:r>
              <a:rPr lang="en-US" altLang="en-US" dirty="0">
                <a:solidFill>
                  <a:schemeClr val="accent2"/>
                </a:solidFill>
                <a:hlinkClick r:id="rId2"/>
              </a:rPr>
              <a:t>joel.grodstein@tufts.edu</a:t>
            </a:r>
            <a:endParaRPr lang="en-US" altLang="en-US" dirty="0">
              <a:solidFill>
                <a:schemeClr val="accent2"/>
              </a:solidFill>
            </a:endParaRP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it-IT" altLang="en-US" dirty="0"/>
              <a:t>Lecture 1: Introduction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Better parallel algorithm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Don’t make the master core do all the work.</a:t>
            </a:r>
          </a:p>
          <a:p>
            <a:r>
              <a:rPr lang="en-US" altLang="en-US"/>
              <a:t>Share it among the other cores.</a:t>
            </a:r>
          </a:p>
          <a:p>
            <a:r>
              <a:rPr lang="en-US" altLang="en-US"/>
              <a:t>Pair the cores so that core 0 adds its result with core 1’s result.</a:t>
            </a:r>
          </a:p>
          <a:p>
            <a:r>
              <a:rPr lang="en-US" altLang="en-US"/>
              <a:t>Core 2 adds its result with core 3’s result, etc.</a:t>
            </a:r>
          </a:p>
          <a:p>
            <a:r>
              <a:rPr lang="en-US" altLang="en-US"/>
              <a:t>Work with odd and even numbered pairs of cores.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pPr algn="l">
              <a:defRPr/>
            </a:pPr>
            <a:r>
              <a:rPr lang="en-AU"/>
              <a:t>Copyright © 2010, Elsevier Inc.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Better parallel algorithm (cont.)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Repeat the process now with only the even cores.</a:t>
            </a:r>
          </a:p>
          <a:p>
            <a:r>
              <a:rPr lang="en-US" altLang="en-US" dirty="0"/>
              <a:t>Core 0 (which has c0+c1) adds the result from core 2 (which has c2+c3).</a:t>
            </a:r>
          </a:p>
          <a:p>
            <a:r>
              <a:rPr lang="en-US" altLang="en-US" dirty="0"/>
              <a:t>Core 4 (which has c4+c5) adds the result from core 6 (which has c6+c7), etc.</a:t>
            </a:r>
          </a:p>
          <a:p>
            <a:r>
              <a:rPr lang="en-US" altLang="en-US" dirty="0"/>
              <a:t>Now repeat over and over, making a kind of binary tree, until core 0 has the final result.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2286000" cy="457200"/>
          </a:xfrm>
        </p:spPr>
        <p:txBody>
          <a:bodyPr/>
          <a:lstStyle/>
          <a:p>
            <a:pPr algn="l">
              <a:defRPr/>
            </a:pPr>
            <a:r>
              <a:rPr lang="en-AU" dirty="0"/>
              <a:t>Copyright © 2010, Elsevier Inc.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611188" y="0"/>
            <a:ext cx="8281987" cy="1323975"/>
          </a:xfrm>
        </p:spPr>
        <p:txBody>
          <a:bodyPr/>
          <a:lstStyle/>
          <a:p>
            <a:r>
              <a:rPr lang="en-US" altLang="en-US"/>
              <a:t>Multiple cores form a global sum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096000"/>
            <a:ext cx="1905000" cy="457200"/>
          </a:xfrm>
        </p:spPr>
        <p:txBody>
          <a:bodyPr/>
          <a:lstStyle/>
          <a:p>
            <a:pPr algn="l">
              <a:defRPr/>
            </a:pPr>
            <a:r>
              <a:rPr lang="en-AU"/>
              <a:t>Copyright © 2010, Elsevier Inc. All rights Reserved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03300"/>
            <a:ext cx="72009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7200" y="4419600"/>
            <a:ext cx="4419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Adding 8 numbers only takes 3 time units this way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Analysis (cont.)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difference is more dramatic with a larger number of cores.</a:t>
            </a:r>
          </a:p>
          <a:p>
            <a:r>
              <a:rPr lang="en-US" altLang="en-US" dirty="0"/>
              <a:t>If we have 1000 cores:</a:t>
            </a:r>
          </a:p>
          <a:p>
            <a:pPr lvl="1"/>
            <a:r>
              <a:rPr lang="en-US" altLang="en-US" dirty="0"/>
              <a:t>The first algorithm would require the master to perform 999 receives and 999 additions.</a:t>
            </a:r>
          </a:p>
          <a:p>
            <a:pPr lvl="1"/>
            <a:r>
              <a:rPr lang="en-US" altLang="en-US" dirty="0"/>
              <a:t>The second algorithm would only require 10 receives and 10 additions.</a:t>
            </a:r>
          </a:p>
          <a:p>
            <a:r>
              <a:rPr lang="en-US" altLang="en-US" dirty="0"/>
              <a:t>That’s an improvement of almost a factor of 100!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pPr algn="l">
              <a:defRPr/>
            </a:pPr>
            <a:r>
              <a:rPr lang="en-AU"/>
              <a:t>Copyright © 2010, Elsevier Inc.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611188" y="0"/>
            <a:ext cx="8281987" cy="1323975"/>
          </a:xfrm>
        </p:spPr>
        <p:txBody>
          <a:bodyPr/>
          <a:lstStyle/>
          <a:p>
            <a:r>
              <a:rPr lang="en-US" altLang="en-US"/>
              <a:t>Multiple cores form a global sum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096000"/>
            <a:ext cx="1905000" cy="457200"/>
          </a:xfrm>
        </p:spPr>
        <p:txBody>
          <a:bodyPr/>
          <a:lstStyle/>
          <a:p>
            <a:pPr algn="l">
              <a:defRPr/>
            </a:pPr>
            <a:r>
              <a:rPr lang="en-AU"/>
              <a:t>Copyright © 2010, Elsevier Inc. All rights Reserved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03300"/>
            <a:ext cx="72009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52181" y="3581400"/>
            <a:ext cx="44196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But is it really that simple? </a:t>
            </a:r>
            <a:r>
              <a:rPr lang="en-US" dirty="0">
                <a:sym typeface="Wingdings" panose="05000000000000000000" pitchFamily="2" charset="2"/>
              </a:rPr>
              <a:t>Any issues?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ym typeface="Wingdings" panose="05000000000000000000" pitchFamily="2" charset="2"/>
              </a:rPr>
              <a:t>How does a consumer know when its data is ready?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ym typeface="Wingdings" panose="05000000000000000000" pitchFamily="2" charset="2"/>
              </a:rPr>
              <a:t>We’ve assumed that data can move from any core to any other core infinitely fast.</a:t>
            </a:r>
          </a:p>
        </p:txBody>
      </p:sp>
    </p:spTree>
    <p:extLst>
      <p:ext uri="{BB962C8B-B14F-4D97-AF65-F5344CB8AC3E}">
        <p14:creationId xmlns:p14="http://schemas.microsoft.com/office/powerpoint/2010/main" val="415516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crossbar needs too many wires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613275" y="1666875"/>
            <a:ext cx="4343400" cy="1752600"/>
          </a:xfrm>
        </p:spPr>
        <p:txBody>
          <a:bodyPr/>
          <a:lstStyle/>
          <a:p>
            <a:r>
              <a:rPr lang="en-US" altLang="en-US"/>
              <a:t>How many wires for </a:t>
            </a:r>
            <a:r>
              <a:rPr lang="en-US" altLang="en-US" i="1"/>
              <a:t>p</a:t>
            </a:r>
            <a:r>
              <a:rPr lang="en-US" altLang="en-US"/>
              <a:t> processors?</a:t>
            </a:r>
          </a:p>
          <a:p>
            <a:pPr lvl="1"/>
            <a:r>
              <a:rPr lang="en-US" altLang="en-US" i="1"/>
              <a:t>p*</a:t>
            </a:r>
            <a:r>
              <a:rPr lang="en-US" altLang="en-US"/>
              <a:t>(</a:t>
            </a:r>
            <a:r>
              <a:rPr lang="en-US" altLang="en-US" i="1"/>
              <a:t>p+1</a:t>
            </a:r>
            <a:r>
              <a:rPr lang="en-US" altLang="en-US"/>
              <a:t>)/2</a:t>
            </a:r>
          </a:p>
          <a:p>
            <a:pPr lvl="1"/>
            <a:r>
              <a:rPr lang="en-US" altLang="en-US"/>
              <a:t>Does not scale well to hundreds of cores!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183 Joel Grodstein</a:t>
            </a:r>
          </a:p>
        </p:txBody>
      </p:sp>
      <p:sp>
        <p:nvSpPr>
          <p:cNvPr id="9" name="Oval 8"/>
          <p:cNvSpPr/>
          <p:nvPr/>
        </p:nvSpPr>
        <p:spPr>
          <a:xfrm>
            <a:off x="1066800" y="1943100"/>
            <a:ext cx="762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C0</a:t>
            </a:r>
          </a:p>
        </p:txBody>
      </p:sp>
      <p:sp>
        <p:nvSpPr>
          <p:cNvPr id="10" name="Oval 9"/>
          <p:cNvSpPr/>
          <p:nvPr/>
        </p:nvSpPr>
        <p:spPr>
          <a:xfrm>
            <a:off x="609600" y="3314700"/>
            <a:ext cx="762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C1</a:t>
            </a:r>
          </a:p>
        </p:txBody>
      </p:sp>
      <p:sp>
        <p:nvSpPr>
          <p:cNvPr id="11" name="Oval 10"/>
          <p:cNvSpPr/>
          <p:nvPr/>
        </p:nvSpPr>
        <p:spPr>
          <a:xfrm>
            <a:off x="2203450" y="4252913"/>
            <a:ext cx="762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C2</a:t>
            </a:r>
          </a:p>
        </p:txBody>
      </p:sp>
      <p:sp>
        <p:nvSpPr>
          <p:cNvPr id="12" name="Oval 11"/>
          <p:cNvSpPr/>
          <p:nvPr/>
        </p:nvSpPr>
        <p:spPr>
          <a:xfrm>
            <a:off x="3730625" y="3328988"/>
            <a:ext cx="762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C3</a:t>
            </a:r>
          </a:p>
        </p:txBody>
      </p:sp>
      <p:sp>
        <p:nvSpPr>
          <p:cNvPr id="13" name="Oval 12"/>
          <p:cNvSpPr/>
          <p:nvPr/>
        </p:nvSpPr>
        <p:spPr>
          <a:xfrm>
            <a:off x="2971800" y="1828800"/>
            <a:ext cx="762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C4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219200" y="2628900"/>
            <a:ext cx="228600" cy="609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00200" y="2705100"/>
            <a:ext cx="685800" cy="1500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057400" y="2176463"/>
            <a:ext cx="762000" cy="333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8800" y="2476500"/>
            <a:ext cx="1752600" cy="9667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371600" y="2324100"/>
            <a:ext cx="1593850" cy="942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1371600" y="3390900"/>
            <a:ext cx="2098675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1447800" y="3762375"/>
            <a:ext cx="755650" cy="4905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514600" y="2424113"/>
            <a:ext cx="554038" cy="1681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981325" y="3762375"/>
            <a:ext cx="647700" cy="4905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52800" y="2470150"/>
            <a:ext cx="371475" cy="7953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>
          <a:xfrm>
            <a:off x="611188" y="0"/>
            <a:ext cx="8281987" cy="1323975"/>
          </a:xfrm>
        </p:spPr>
        <p:txBody>
          <a:bodyPr/>
          <a:lstStyle/>
          <a:p>
            <a:r>
              <a:rPr lang="en-US" altLang="en-US"/>
              <a:t>Multiple cores form a global sum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096000"/>
            <a:ext cx="1905000" cy="457200"/>
          </a:xfrm>
        </p:spPr>
        <p:txBody>
          <a:bodyPr/>
          <a:lstStyle/>
          <a:p>
            <a:pPr algn="l">
              <a:defRPr/>
            </a:pPr>
            <a:r>
              <a:rPr lang="en-AU"/>
              <a:t>Copyright © 2010, Elsevier Inc. All rights Reserved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2009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4114800" y="4213225"/>
            <a:ext cx="441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If only one core can talk to another at a time… the graph looks very different</a:t>
            </a:r>
            <a:endParaRPr lang="en-US" altLang="en-US"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Motto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1066800"/>
          </a:xfrm>
        </p:spPr>
        <p:txBody>
          <a:bodyPr/>
          <a:lstStyle/>
          <a:p>
            <a:r>
              <a:rPr lang="en-US" altLang="en-US" dirty="0"/>
              <a:t>Transistors are cheap</a:t>
            </a:r>
          </a:p>
          <a:p>
            <a:r>
              <a:rPr lang="en-US" altLang="en-US" dirty="0"/>
              <a:t>Wires are expensive</a:t>
            </a:r>
          </a:p>
          <a:p>
            <a:r>
              <a:rPr lang="en-US" altLang="en-US" dirty="0"/>
              <a:t>Software is really expensive</a:t>
            </a:r>
          </a:p>
          <a:p>
            <a:r>
              <a:rPr lang="en-US" altLang="en-US" dirty="0"/>
              <a:t>Parallel software that actually works is priceless</a:t>
            </a:r>
          </a:p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183 Joel Grodstein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rest of 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419600"/>
          </a:xfrm>
        </p:spPr>
        <p:txBody>
          <a:bodyPr/>
          <a:lstStyle/>
          <a:p>
            <a:r>
              <a:rPr lang="en-US" sz="2400" dirty="0"/>
              <a:t>So now we know we have some problems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Parallel architecture is here today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But it's really hard to use it correctly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And to use it efficiently</a:t>
            </a:r>
          </a:p>
          <a:p>
            <a:r>
              <a:rPr lang="en-US" sz="2400" dirty="0"/>
              <a:t>We'll learn techniques to avoid everyone buying milk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atomic operations, critical sections, </a:t>
            </a:r>
            <a:r>
              <a:rPr lang="en-US" sz="2000" dirty="0" err="1"/>
              <a:t>mutex</a:t>
            </a:r>
            <a:r>
              <a:rPr lang="en-US" sz="2000" dirty="0"/>
              <a:t>, …</a:t>
            </a:r>
          </a:p>
          <a:p>
            <a:r>
              <a:rPr lang="en-US" sz="2400" dirty="0"/>
              <a:t>We'll learn more architecture: multicore, GPUs, SIMD</a:t>
            </a:r>
          </a:p>
          <a:p>
            <a:r>
              <a:rPr lang="en-US" sz="2400" dirty="0"/>
              <a:t>We'll learn about performance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When is multicore appropriate? GPUs? SIMD?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This will require learning (a lot) more about caches &amp; coherence</a:t>
            </a:r>
          </a:p>
          <a:p>
            <a:r>
              <a:rPr lang="en-US" sz="2400" dirty="0"/>
              <a:t>And of course…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we can't really apply that knowledge unless we learn enough software to write some programs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183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71852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That's all there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That's all there is to the course</a:t>
            </a:r>
          </a:p>
          <a:p>
            <a:pPr lvl="1"/>
            <a:r>
              <a:rPr lang="en-US" dirty="0"/>
              <a:t>except, well, all of the actual details</a:t>
            </a:r>
          </a:p>
          <a:p>
            <a:r>
              <a:rPr lang="en-US" dirty="0"/>
              <a:t>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183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78253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00" y="5029200"/>
            <a:ext cx="6667500" cy="381000"/>
          </a:xfrm>
        </p:spPr>
        <p:txBody>
          <a:bodyPr/>
          <a:lstStyle/>
          <a:p>
            <a:r>
              <a:rPr lang="en-US" dirty="0"/>
              <a:t>Why are they so different?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183 Joel Grodstein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73719"/>
              </p:ext>
            </p:extLst>
          </p:nvPr>
        </p:nvGraphicFramePr>
        <p:xfrm>
          <a:off x="1524000" y="1193800"/>
          <a:ext cx="65532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xmlns="" val="186033755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xmlns="" val="3651178919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xmlns="" val="4167365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Haswell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Nvidia</a:t>
                      </a:r>
                      <a:r>
                        <a:rPr lang="en-US" dirty="0"/>
                        <a:t> Pascal P100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752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5699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660</a:t>
                      </a:r>
                      <a:r>
                        <a:rPr lang="en-US" baseline="0" dirty="0"/>
                        <a:t> mm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 (22nm)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610 mm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(16nm)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1299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 GHz 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 GHz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2461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 DRAM BW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GB/s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720 GB/s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193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LLC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 MB/core (L3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MB L2/chip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1926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LLC-1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256K/core(L2)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 KB/SM</a:t>
                      </a:r>
                      <a:r>
                        <a:rPr lang="en-US" baseline="0" dirty="0"/>
                        <a:t> (64 cores)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645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Registers/core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180</a:t>
                      </a:r>
                      <a:r>
                        <a:rPr lang="en-US" baseline="0" dirty="0"/>
                        <a:t> (</a:t>
                      </a:r>
                      <a:r>
                        <a:rPr lang="en-US" dirty="0"/>
                        <a:t>2</a:t>
                      </a:r>
                      <a:r>
                        <a:rPr lang="en-US" baseline="0" dirty="0"/>
                        <a:t> threads/core)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0221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165 watts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 watts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552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Company</a:t>
                      </a:r>
                      <a:r>
                        <a:rPr lang="en-US" baseline="0" dirty="0"/>
                        <a:t> m</a:t>
                      </a:r>
                      <a:r>
                        <a:rPr lang="en-US" dirty="0"/>
                        <a:t>arket 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$160B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$90B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1633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4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8281987" cy="1323975"/>
          </a:xfrm>
        </p:spPr>
        <p:txBody>
          <a:bodyPr/>
          <a:lstStyle/>
          <a:p>
            <a:r>
              <a:rPr lang="en-US" altLang="en-US"/>
              <a:t>Why we need ever-increasing performance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4213" y="1557338"/>
            <a:ext cx="8270875" cy="4679950"/>
          </a:xfrm>
        </p:spPr>
        <p:txBody>
          <a:bodyPr/>
          <a:lstStyle/>
          <a:p>
            <a:r>
              <a:rPr lang="en-US" altLang="en-US"/>
              <a:t>Computational power is increasing, but so are our computation problems and needs.</a:t>
            </a:r>
          </a:p>
          <a:p>
            <a:r>
              <a:rPr lang="en-US" altLang="en-US"/>
              <a:t>Problems we never dreamed of have been solved because of past increases, such as decoding the human genome.</a:t>
            </a:r>
          </a:p>
          <a:p>
            <a:r>
              <a:rPr lang="en-US" altLang="en-US"/>
              <a:t>More complex problems are still waiting to be solved.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" y="6248400"/>
            <a:ext cx="2438400" cy="457200"/>
          </a:xfrm>
        </p:spPr>
        <p:txBody>
          <a:bodyPr/>
          <a:lstStyle/>
          <a:p>
            <a:pPr>
              <a:defRPr/>
            </a:pPr>
            <a:r>
              <a:rPr lang="en-AU" dirty="0"/>
              <a:t>Copyright © 2010, Elsevier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1576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Climate modeling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Copyright © 2010, Elsevier Inc. All rights Reserved</a:t>
            </a:r>
          </a:p>
        </p:txBody>
      </p:sp>
      <p:pic>
        <p:nvPicPr>
          <p:cNvPr id="15364" name="Picture 4" descr="C:\Documents and Settings\liszka\Local Settings\Temporary Internet Files\Content.IE5\0AVCOKV0\MP9102188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2225"/>
            <a:ext cx="64008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58674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Both weather prediction and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5983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Protein folding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Copyright © 2010, Elsevier Inc. All rights Reserved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4313"/>
            <a:ext cx="68722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8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Drug discovery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Copyright © 2010, Elsevier Inc. All rights Reserved</a:t>
            </a:r>
          </a:p>
        </p:txBody>
      </p:sp>
      <p:pic>
        <p:nvPicPr>
          <p:cNvPr id="17412" name="Picture 2" descr="C:\Documents and Settings\liszka\Local Settings\Temporary Internet Files\Content.IE5\Q7HGDQRM\MP9102210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014413"/>
            <a:ext cx="3168650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C:\Documents and Settings\liszka\Local Settings\Temporary Internet Files\Content.IE5\5W39ONER\MP90017884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60575"/>
            <a:ext cx="4086225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5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Energy research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Copyright © 2010, Elsevier Inc. All rights Reserved</a:t>
            </a:r>
          </a:p>
        </p:txBody>
      </p:sp>
      <p:pic>
        <p:nvPicPr>
          <p:cNvPr id="18436" name="Picture 5" descr="C:\Documents and Settings\liszka\Local Settings\Temporary Internet Files\Content.IE5\5W39ONER\MP90043718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987425"/>
            <a:ext cx="3168650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C:\Documents and Settings\liszka\Local Settings\Temporary Internet Files\Content.IE5\Q7HGDQRM\MP90043738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1075"/>
            <a:ext cx="3132137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34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analysis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Copyright © 2010, Elsevier Inc. All rights Reserved</a:t>
            </a:r>
          </a:p>
        </p:txBody>
      </p:sp>
      <p:pic>
        <p:nvPicPr>
          <p:cNvPr id="19460" name="Picture 2" descr="C:\Documents and Settings\liszka\Local Settings\Temporary Internet Files\Content.IE5\5W39ONER\MP90030927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92150"/>
            <a:ext cx="24272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C:\Documents and Settings\liszka\Local Settings\Temporary Internet Files\Content.IE5\3X5GU20H\MP90039983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312102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 descr="C:\Documents and Settings\liszka\Local Settings\Temporary Internet Files\Content.IE5\1G3WK4XC\MP90040042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154238"/>
            <a:ext cx="3744912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48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Resources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5638800" cy="4419600"/>
          </a:xfrm>
        </p:spPr>
        <p:txBody>
          <a:bodyPr/>
          <a:lstStyle/>
          <a:p>
            <a:pPr eaLnBrk="1" hangingPunct="1"/>
            <a:r>
              <a:rPr lang="en-US" altLang="en-US" dirty="0"/>
              <a:t>"An Introduction to Parallel Programming" by Peter S. Pacheco (1st Ed 2011)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/>
              <a:t>online at </a:t>
            </a:r>
            <a:r>
              <a:rPr lang="en-US" altLang="en-US" dirty="0" err="1"/>
              <a:t>Tisch</a:t>
            </a:r>
            <a:endParaRPr lang="en-US" altLang="en-US" dirty="0"/>
          </a:p>
          <a:p>
            <a:pPr lvl="1" eaLnBrk="1" hangingPunct="1">
              <a:spcBef>
                <a:spcPts val="0"/>
              </a:spcBef>
            </a:pPr>
            <a:r>
              <a:rPr lang="en-US" altLang="en-US" dirty="0"/>
              <a:t>good for concurrency problems 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/>
              <a:t>not so great for hardware, architecture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/>
              <a:t>we're using C++ threads, which appeared after this book was written</a:t>
            </a:r>
          </a:p>
          <a:p>
            <a:pPr lvl="1" eaLnBrk="1" hangingPunct="1"/>
            <a:endParaRPr lang="en-US" altLang="en-US" dirty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895600"/>
            <a:ext cx="30861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“Computer Architecture: A Quantitative Approach,” </a:t>
            </a:r>
            <a:r>
              <a:rPr lang="en-US" b="1" dirty="0"/>
              <a:t>Fifth</a:t>
            </a:r>
            <a:r>
              <a:rPr lang="en-US" dirty="0"/>
              <a:t> Edition, John L. Hennessy and David A. Patterson</a:t>
            </a:r>
          </a:p>
          <a:p>
            <a:pPr lvl="1"/>
            <a:r>
              <a:rPr lang="en-US" altLang="en-US" dirty="0"/>
              <a:t>online at </a:t>
            </a:r>
            <a:r>
              <a:rPr lang="en-US" altLang="en-US" dirty="0" err="1"/>
              <a:t>Tisch</a:t>
            </a:r>
            <a:endParaRPr lang="en-US" altLang="en-US" dirty="0"/>
          </a:p>
          <a:p>
            <a:pPr lvl="1"/>
            <a:r>
              <a:rPr lang="en-US" dirty="0"/>
              <a:t>Great reference for architecture</a:t>
            </a:r>
          </a:p>
          <a:p>
            <a:pPr lvl="1"/>
            <a:r>
              <a:rPr lang="en-US" dirty="0"/>
              <a:t>I found the chapter on GPU architecture to be confusing (the terminology is inconsistent)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183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317308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 Computations, Golub and Van Loan, 3</a:t>
            </a:r>
            <a:r>
              <a:rPr lang="en-US" baseline="30000" dirty="0"/>
              <a:t>rd</a:t>
            </a:r>
            <a:r>
              <a:rPr lang="en-US" dirty="0"/>
              <a:t> edition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 bible of matrix math (including how to make good use of memory)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Not always easy to read for a beginner</a:t>
            </a:r>
          </a:p>
          <a:p>
            <a:pPr lvl="1">
              <a:spcBef>
                <a:spcPts val="0"/>
              </a:spcBef>
            </a:pPr>
            <a:r>
              <a:rPr lang="en-US" dirty="0"/>
              <a:t>One copy on reserve in </a:t>
            </a:r>
            <a:r>
              <a:rPr lang="en-US" dirty="0" err="1"/>
              <a:t>Tisch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Various GPU books available online (listed in the syllabus)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183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31129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Prerequisites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ECE  126 (Computer Architecture) or similar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Logic Design (computer arithmetic)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Basic ISA (what is a RISC instruction)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Pipelining (control/data hazards, forwarding)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Basic Caches and Memory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We'll spend 1-2 weeks </a:t>
            </a:r>
            <a:r>
              <a:rPr lang="en-US" altLang="en-US" sz="2000"/>
              <a:t>reviewing it 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Reasonable C/C++ Programming Skills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UNIX/Linux experience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altLang="en-US" dirty="0"/>
              <a:t>Primary goals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077200" cy="5105400"/>
          </a:xfrm>
        </p:spPr>
        <p:txBody>
          <a:bodyPr/>
          <a:lstStyle/>
          <a:p>
            <a:r>
              <a:rPr lang="en-US" altLang="en-US" dirty="0"/>
              <a:t>Learn how hardware and software interact to result in performance (or the lack thereof)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Because life is multi-disciplinary.</a:t>
            </a:r>
          </a:p>
          <a:p>
            <a:r>
              <a:rPr lang="en-US" altLang="en-US" dirty="0"/>
              <a:t>Learn about parallel architectures: SIMD, multi-core, GPU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Why do we care?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How did we get here?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What might be coming?</a:t>
            </a:r>
          </a:p>
          <a:p>
            <a:r>
              <a:rPr lang="en-US" altLang="en-US" dirty="0"/>
              <a:t>Learn about concurrent-programming issues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Why is writing parallel programs so hard?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Grading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Grade Formula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Programming Assignments – 50% (C++ threads &amp;  CUDA)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Quizzes – 30% 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Final or project: 20% (see the syllabus for </a:t>
            </a:r>
            <a:r>
              <a:rPr lang="en-US" altLang="en-US"/>
              <a:t>project suggestions)</a:t>
            </a:r>
            <a:endParaRPr lang="en-US" altLang="en-US" dirty="0"/>
          </a:p>
          <a:p>
            <a:r>
              <a:rPr lang="en-US" altLang="en-US" dirty="0"/>
              <a:t>There will be about five quizzes with the lowest quiz grade dropped</a:t>
            </a:r>
          </a:p>
          <a:p>
            <a:endParaRPr lang="en-US" altLang="en-US" dirty="0"/>
          </a:p>
          <a:p>
            <a:pPr lvl="1"/>
            <a:endParaRPr lang="en-US" altLang="en-US" dirty="0"/>
          </a:p>
          <a:p>
            <a:pPr>
              <a:buFontTx/>
              <a:buChar char="o"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Late Assignments + Academic 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457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10% grade reduction per day</a:t>
            </a:r>
          </a:p>
          <a:p>
            <a:pPr>
              <a:defRPr/>
            </a:pPr>
            <a:r>
              <a:rPr lang="en-US" dirty="0"/>
              <a:t>Copying even small portions of assignments from other students or open-source projects and submitting them as your own will be a violation of academic integrity. Sharing code with other students would also be considered an offense. </a:t>
            </a:r>
          </a:p>
          <a:p>
            <a:pPr>
              <a:defRPr/>
            </a:pPr>
            <a:r>
              <a:rPr lang="en-US" dirty="0"/>
              <a:t>The best way to ensure that your code is your own is to only have high level discussions with other students and never share a line of code.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Secondary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Learn some concurrent programming languages (C++ threads, CUDA)</a:t>
            </a:r>
          </a:p>
          <a:p>
            <a:pPr lvl="1">
              <a:spcBef>
                <a:spcPts val="0"/>
              </a:spcBef>
            </a:pPr>
            <a:r>
              <a:rPr lang="en-US" altLang="en-US" dirty="0" err="1" smtClean="0"/>
              <a:t>Pthreads</a:t>
            </a:r>
            <a:r>
              <a:rPr lang="en-US" altLang="en-US" dirty="0" smtClean="0"/>
              <a:t> is largely </a:t>
            </a:r>
            <a:r>
              <a:rPr lang="en-US" altLang="en-US" dirty="0" err="1" smtClean="0"/>
              <a:t>superceded</a:t>
            </a:r>
            <a:r>
              <a:rPr lang="en-US" altLang="en-US" dirty="0" smtClean="0"/>
              <a:t> by C++ threads</a:t>
            </a:r>
          </a:p>
          <a:p>
            <a:pPr lvl="1">
              <a:spcBef>
                <a:spcPts val="0"/>
              </a:spcBef>
            </a:pPr>
            <a:r>
              <a:rPr lang="en-US" altLang="en-US" dirty="0" smtClean="0"/>
              <a:t>We're </a:t>
            </a:r>
            <a:r>
              <a:rPr lang="en-US" altLang="en-US" dirty="0"/>
              <a:t>engineers, and we like to build stuff, and writing a piece of software lets us actually make stuff that's useful.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And fast.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183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424972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77200" cy="762000"/>
          </a:xfrm>
        </p:spPr>
        <p:txBody>
          <a:bodyPr/>
          <a:lstStyle/>
          <a:p>
            <a:r>
              <a:rPr lang="en-US" altLang="en-US" dirty="0"/>
              <a:t>EE 193: topics, in order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953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Intro to parallel processing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C++ threads &amp; CUDA – take 1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Quick review of </a:t>
            </a:r>
            <a:r>
              <a:rPr lang="en-US" dirty="0" smtClean="0"/>
              <a:t>EE126/Comp46 </a:t>
            </a:r>
            <a:r>
              <a:rPr lang="en-US" dirty="0"/>
              <a:t>(caches, OOO, branch </a:t>
            </a:r>
            <a:r>
              <a:rPr lang="en-US" dirty="0" err="1"/>
              <a:t>pred</a:t>
            </a:r>
            <a:r>
              <a:rPr lang="en-US" dirty="0"/>
              <a:t>, speculative, multicore)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SIMD instructions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More multicore: ring caches and MESI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Performance: false sharing and matrix multiply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The trickiness of concurrent programming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GPUs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Project or final</a:t>
            </a:r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Instructor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Instructor: Joel </a:t>
            </a:r>
            <a:r>
              <a:rPr lang="en-US" altLang="en-US" dirty="0" err="1"/>
              <a:t>Grodstein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Office Hours: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dirty="0"/>
              <a:t>Monday/Wednesday 2-3pm (i.e., before class), or email for an appointment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dirty="0"/>
              <a:t>Halligan extension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Foils and </a:t>
            </a:r>
            <a:r>
              <a:rPr lang="en-US" altLang="en-US" dirty="0" err="1"/>
              <a:t>homeworks</a:t>
            </a:r>
            <a:r>
              <a:rPr lang="en-US" altLang="en-US" dirty="0"/>
              <a:t> are available on the course web page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My Background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dirty="0"/>
              <a:t>30 years in the semiconductor industry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dirty="0"/>
              <a:t>My first semester as official ECE faculty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short history of computers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19600"/>
          </a:xfrm>
        </p:spPr>
        <p:txBody>
          <a:bodyPr/>
          <a:lstStyle/>
          <a:p>
            <a:r>
              <a:rPr lang="en-US" altLang="en-US" dirty="0"/>
              <a:t>1970-now: computers got really fast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And the number of transistors doubled every 1-2 </a:t>
            </a:r>
            <a:r>
              <a:rPr lang="en-US" altLang="en-US" dirty="0" smtClean="0"/>
              <a:t>years</a:t>
            </a:r>
          </a:p>
          <a:p>
            <a:pPr lvl="1">
              <a:spcBef>
                <a:spcPts val="0"/>
              </a:spcBef>
            </a:pPr>
            <a:r>
              <a:rPr lang="en-US" altLang="en-US" dirty="0" smtClean="0"/>
              <a:t>Result: </a:t>
            </a:r>
            <a:r>
              <a:rPr lang="en-US" altLang="en-US" dirty="0"/>
              <a:t>superscalar, OOO, speculative, SMT</a:t>
            </a:r>
            <a:endParaRPr lang="en-US" altLang="en-US" dirty="0"/>
          </a:p>
          <a:p>
            <a:r>
              <a:rPr lang="en-US" altLang="en-US" dirty="0"/>
              <a:t>2002: ran out of fun things to do with the </a:t>
            </a:r>
            <a:r>
              <a:rPr lang="en-US" altLang="en-US" dirty="0" smtClean="0"/>
              <a:t>transistors</a:t>
            </a:r>
            <a:endParaRPr lang="en-US" altLang="en-US" dirty="0"/>
          </a:p>
          <a:p>
            <a:pPr lvl="1">
              <a:spcBef>
                <a:spcPts val="0"/>
              </a:spcBef>
            </a:pPr>
            <a:r>
              <a:rPr lang="en-US" altLang="en-US" dirty="0"/>
              <a:t>But the number of transistors still kept doubling</a:t>
            </a:r>
          </a:p>
          <a:p>
            <a:r>
              <a:rPr lang="en-US" altLang="en-US" dirty="0"/>
              <a:t>Logical result: multi-core (1-50 cores)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And SIMD (1 core), GPU (1000s of cores)</a:t>
            </a:r>
          </a:p>
          <a:p>
            <a:r>
              <a:rPr lang="en-US" altLang="en-US" dirty="0"/>
              <a:t>But there’s a problem: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When you combine a lot of little systems, you get a really big system.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Human beings are not good at programming these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183 Joel Grodstein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762000"/>
          </a:xfrm>
        </p:spPr>
        <p:txBody>
          <a:bodyPr rIns="132080"/>
          <a:lstStyle/>
          <a:p>
            <a:pPr eaLnBrk="1" hangingPunct="1"/>
            <a:r>
              <a:rPr lang="en-US" altLang="en-US" sz="3600"/>
              <a:t>A Trend in Computing Last Few Decades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58200" cy="5181600"/>
          </a:xfrm>
        </p:spPr>
        <p:txBody>
          <a:bodyPr rIns="132080"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/>
              <a:t>Old conventional wisdom: </a:t>
            </a:r>
            <a:br>
              <a:rPr lang="en-US" dirty="0"/>
            </a:br>
            <a:r>
              <a:rPr lang="en-US" dirty="0">
                <a:solidFill>
                  <a:srgbClr val="800900"/>
                </a:solidFill>
              </a:rPr>
              <a:t>Trade performance for improved programmer productivity</a:t>
            </a:r>
            <a:endParaRPr lang="en-US" dirty="0"/>
          </a:p>
          <a:p>
            <a:pPr marL="782638" lvl="1" eaLnBrk="1" hangingPunct="1">
              <a:defRPr/>
            </a:pPr>
            <a:r>
              <a:rPr lang="en-US" dirty="0"/>
              <a:t>Higher-level languages, interfaces, abstraction layers, frameworks</a:t>
            </a:r>
          </a:p>
          <a:p>
            <a:pPr marL="782638" lvl="1" eaLnBrk="1" hangingPunct="1">
              <a:defRPr/>
            </a:pPr>
            <a:r>
              <a:rPr lang="en-US" dirty="0"/>
              <a:t>Graphical user interfaces (GUIs)</a:t>
            </a:r>
          </a:p>
          <a:p>
            <a:pPr marL="782638" lvl="1" eaLnBrk="1" hangingPunct="1">
              <a:defRPr/>
            </a:pPr>
            <a:r>
              <a:rPr lang="en-US" dirty="0"/>
              <a:t>How many hardware instructions to put “hello world” in a window?</a:t>
            </a:r>
          </a:p>
          <a:p>
            <a:pPr marL="782638" lvl="1" eaLnBrk="1" hangingPunct="1">
              <a:defRPr/>
            </a:pPr>
            <a:r>
              <a:rPr lang="en-US" dirty="0"/>
              <a:t>See: “Spending Moore’s Dividend”, Jim Larus, CACM 2009</a:t>
            </a:r>
          </a:p>
          <a:p>
            <a:pPr eaLnBrk="1" hangingPunct="1">
              <a:defRPr/>
            </a:pPr>
            <a:r>
              <a:rPr lang="en-US" dirty="0"/>
              <a:t>New conventional wisdom:</a:t>
            </a:r>
            <a:br>
              <a:rPr lang="en-US" dirty="0"/>
            </a:br>
            <a:r>
              <a:rPr lang="en-US" dirty="0" smtClean="0">
                <a:solidFill>
                  <a:srgbClr val="000000"/>
                </a:solidFill>
              </a:rPr>
              <a:t>Obtain performance by </a:t>
            </a:r>
            <a:r>
              <a:rPr lang="en-US" dirty="0" smtClean="0">
                <a:solidFill>
                  <a:srgbClr val="000000"/>
                </a:solidFill>
              </a:rPr>
              <a:t>parallel programming</a:t>
            </a:r>
          </a:p>
          <a:p>
            <a:pPr marL="782638"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Programmers </a:t>
            </a:r>
            <a:r>
              <a:rPr lang="en-US" dirty="0">
                <a:solidFill>
                  <a:srgbClr val="000000"/>
                </a:solidFill>
              </a:rPr>
              <a:t>given additional burden: </a:t>
            </a:r>
            <a:r>
              <a:rPr lang="en-US" b="1" dirty="0">
                <a:solidFill>
                  <a:srgbClr val="000000"/>
                </a:solidFill>
              </a:rPr>
              <a:t>writing parallel software</a:t>
            </a:r>
            <a:endParaRPr lang="en-US" b="1" dirty="0">
              <a:solidFill>
                <a:srgbClr val="000000"/>
              </a:solidFill>
              <a:ea typeface="ヒラギノ角ゴ ProN W6" charset="-128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More </a:t>
            </a:r>
            <a:r>
              <a:rPr lang="en-US" dirty="0">
                <a:solidFill>
                  <a:srgbClr val="000000"/>
                </a:solidFill>
              </a:rPr>
              <a:t>conventional wisdom:</a:t>
            </a:r>
          </a:p>
          <a:p>
            <a:pPr marL="782638" lvl="1"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Parallel programming is intractably </a:t>
            </a:r>
            <a:r>
              <a:rPr lang="en-US" dirty="0" smtClean="0">
                <a:solidFill>
                  <a:srgbClr val="000000"/>
                </a:solidFill>
              </a:rPr>
              <a:t>difficult</a:t>
            </a:r>
          </a:p>
          <a:p>
            <a:pPr marL="382588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Conclusion: </a:t>
            </a:r>
            <a:r>
              <a:rPr lang="en-US" dirty="0" smtClean="0">
                <a:solidFill>
                  <a:srgbClr val="800900"/>
                </a:solidFill>
              </a:rPr>
              <a:t>obtain </a:t>
            </a:r>
            <a:r>
              <a:rPr lang="en-US" dirty="0">
                <a:solidFill>
                  <a:srgbClr val="800900"/>
                </a:solidFill>
              </a:rPr>
              <a:t>performance by reducing programming productivity</a:t>
            </a:r>
            <a:endParaRPr lang="en-US" dirty="0">
              <a:solidFill>
                <a:srgbClr val="000000"/>
              </a:solidFill>
            </a:endParaRPr>
          </a:p>
          <a:p>
            <a:pPr marL="782638"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Or, equivalently: life kind of sucks </a:t>
            </a: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</a:t>
            </a:r>
          </a:p>
          <a:p>
            <a:pPr marL="782638" lvl="1"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29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uiExpand="1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7030A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accent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24223</TotalTime>
  <Words>2294</Words>
  <Application>Microsoft Office PowerPoint</Application>
  <PresentationFormat>On-screen Show (4:3)</PresentationFormat>
  <Paragraphs>365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Tahoma</vt:lpstr>
      <vt:lpstr>Times New Roman</vt:lpstr>
      <vt:lpstr>Wingdings</vt:lpstr>
      <vt:lpstr>ヒラギノ角ゴ ProN W6</vt:lpstr>
      <vt:lpstr>Default Design</vt:lpstr>
      <vt:lpstr>The Dilbert Approach</vt:lpstr>
      <vt:lpstr>EE 183: Parallel Computing</vt:lpstr>
      <vt:lpstr>Final exam</vt:lpstr>
      <vt:lpstr>Primary goals</vt:lpstr>
      <vt:lpstr>Secondary Goal</vt:lpstr>
      <vt:lpstr>EE 193: topics, in order</vt:lpstr>
      <vt:lpstr>Instructor</vt:lpstr>
      <vt:lpstr>A short history of computers</vt:lpstr>
      <vt:lpstr>A Trend in Computing Last Few Decades</vt:lpstr>
      <vt:lpstr>What is Old is New Again</vt:lpstr>
      <vt:lpstr>Buying milk</vt:lpstr>
      <vt:lpstr>Any ideas how to fix this?</vt:lpstr>
      <vt:lpstr>Some code</vt:lpstr>
      <vt:lpstr>Some code</vt:lpstr>
      <vt:lpstr>Some code</vt:lpstr>
      <vt:lpstr>Some code</vt:lpstr>
      <vt:lpstr>Example: add lots of numbers</vt:lpstr>
      <vt:lpstr>PowerPoint Presentation</vt:lpstr>
      <vt:lpstr>PowerPoint Presentation</vt:lpstr>
      <vt:lpstr>Better parallel algorithm</vt:lpstr>
      <vt:lpstr>Better parallel algorithm (cont.)</vt:lpstr>
      <vt:lpstr>Multiple cores form a global sum</vt:lpstr>
      <vt:lpstr>Analysis (cont.)</vt:lpstr>
      <vt:lpstr>Multiple cores form a global sum</vt:lpstr>
      <vt:lpstr>A crossbar needs too many wires</vt:lpstr>
      <vt:lpstr>Multiple cores form a global sum</vt:lpstr>
      <vt:lpstr>Motto</vt:lpstr>
      <vt:lpstr>The rest of the course</vt:lpstr>
      <vt:lpstr>That's all there is</vt:lpstr>
      <vt:lpstr>Why we need ever-increasing performance</vt:lpstr>
      <vt:lpstr>Climate modeling</vt:lpstr>
      <vt:lpstr>Protein folding</vt:lpstr>
      <vt:lpstr>Drug discovery</vt:lpstr>
      <vt:lpstr>Energy research</vt:lpstr>
      <vt:lpstr>Data analysis</vt:lpstr>
      <vt:lpstr>Resources</vt:lpstr>
      <vt:lpstr>PowerPoint Presentation</vt:lpstr>
      <vt:lpstr>PowerPoint Presentation</vt:lpstr>
      <vt:lpstr>Prerequisites</vt:lpstr>
      <vt:lpstr>Grading</vt:lpstr>
      <vt:lpstr>Late Assignments + Academic Integrity</vt:lpstr>
    </vt:vector>
  </TitlesOfParts>
  <Company>Drexel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ECEC 621 High Performance Computer Architecture</dc:title>
  <dc:creator>Mark Hempstead</dc:creator>
  <cp:lastModifiedBy>joelg</cp:lastModifiedBy>
  <cp:revision>609</cp:revision>
  <cp:lastPrinted>2005-02-07T17:53:54Z</cp:lastPrinted>
  <dcterms:created xsi:type="dcterms:W3CDTF">2002-09-07T18:50:54Z</dcterms:created>
  <dcterms:modified xsi:type="dcterms:W3CDTF">2017-09-06T18:11:45Z</dcterms:modified>
</cp:coreProperties>
</file>