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8" r:id="rId2"/>
    <p:sldId id="689" r:id="rId3"/>
    <p:sldId id="688" r:id="rId4"/>
    <p:sldId id="693" r:id="rId5"/>
    <p:sldId id="690" r:id="rId6"/>
    <p:sldId id="686" r:id="rId7"/>
    <p:sldId id="685" r:id="rId8"/>
    <p:sldId id="682" r:id="rId9"/>
    <p:sldId id="662" r:id="rId10"/>
    <p:sldId id="663" r:id="rId11"/>
    <p:sldId id="695" r:id="rId12"/>
    <p:sldId id="665" r:id="rId13"/>
    <p:sldId id="664" r:id="rId14"/>
    <p:sldId id="578" r:id="rId15"/>
    <p:sldId id="579" r:id="rId16"/>
    <p:sldId id="580" r:id="rId17"/>
    <p:sldId id="581" r:id="rId18"/>
    <p:sldId id="582" r:id="rId19"/>
    <p:sldId id="583" r:id="rId20"/>
    <p:sldId id="584" r:id="rId21"/>
    <p:sldId id="585" r:id="rId22"/>
    <p:sldId id="586" r:id="rId23"/>
    <p:sldId id="691" r:id="rId24"/>
    <p:sldId id="698" r:id="rId25"/>
    <p:sldId id="692" r:id="rId26"/>
    <p:sldId id="588" r:id="rId27"/>
    <p:sldId id="589" r:id="rId28"/>
    <p:sldId id="577" r:id="rId29"/>
    <p:sldId id="591" r:id="rId30"/>
    <p:sldId id="697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0" autoAdjust="0"/>
    <p:restoredTop sz="94669" autoAdjust="0"/>
  </p:normalViewPr>
  <p:slideViewPr>
    <p:cSldViewPr>
      <p:cViewPr varScale="1">
        <p:scale>
          <a:sx n="75" d="100"/>
          <a:sy n="75" d="100"/>
        </p:scale>
        <p:origin x="8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algn="r"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400"/>
            </a:lvl1pPr>
          </a:lstStyle>
          <a:p>
            <a:pPr>
              <a:defRPr/>
            </a:pPr>
            <a:fld id="{549A7FA7-E1B8-4CDD-8F7C-1E113DA1F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algn="r"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805362" cy="360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400"/>
            </a:lvl1pPr>
          </a:lstStyle>
          <a:p>
            <a:pPr>
              <a:defRPr/>
            </a:pPr>
            <a:fld id="{5B598F11-C2C5-40D4-B32B-C1AF9DA1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17905901-8600-4354-8E3C-E0511196A1ED}" type="datetime3">
              <a:rPr lang="en-US" altLang="en-US" sz="1300" smtClean="0">
                <a:latin typeface="Times New Roman" panose="02020603050405020304" pitchFamily="18" charset="0"/>
              </a:rPr>
              <a:pPr/>
              <a:t>10 September 2017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41388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766CE33C-4CA4-4720-968B-915923CEB8E3}" type="slidenum">
              <a:rPr lang="en-US" altLang="en-US" sz="1300">
                <a:latin typeface="Times New Roman" panose="02020603050405020304" pitchFamily="18" charset="0"/>
              </a:rPr>
              <a:pPr/>
              <a:t>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533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1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3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en-US"/>
          </a:p>
        </p:txBody>
      </p:sp>
      <p:pic>
        <p:nvPicPr>
          <p:cNvPr id="4" name="Picture 17" descr="MK_logo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en-US"/>
          </a:p>
        </p:txBody>
      </p:sp>
      <p:pic>
        <p:nvPicPr>
          <p:cNvPr id="10" name="Picture 41" descr="MK_logo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r" eaLnBrk="1" hangingPunct="1"/>
            <a:fld id="{66145164-06FB-465E-B001-F87293B9987C}" type="slidenum">
              <a:rPr lang="en-AU" altLang="en-US" sz="1200" b="1">
                <a:latin typeface="Arial" panose="020B0604020202020204" pitchFamily="34" charset="0"/>
              </a:rPr>
              <a:pPr algn="r" eaLnBrk="1" hangingPunct="1"/>
              <a:t>‹#›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pic>
        <p:nvPicPr>
          <p:cNvPr id="12" name="Picture 11" descr="978012374260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0944" y="1152509"/>
            <a:ext cx="1853527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3053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9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5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6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6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9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7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EE 193 Joel </a:t>
            </a:r>
            <a:r>
              <a:rPr lang="en-US" dirty="0" err="1"/>
              <a:t>Grodstein</a:t>
            </a: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715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ECDC20A-2A00-44F3-B6D9-A07784439C41}" type="slidenum">
              <a:rPr lang="en-US" altLang="en-US" sz="1400" smtClean="0"/>
              <a:pPr algn="r" eaLnBrk="1" hangingPunct="1">
                <a:defRPr/>
              </a:pPr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el.grodstein@tuft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EE 193: Parallel Computing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133600"/>
            <a:ext cx="83820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Fall 2017</a:t>
            </a:r>
          </a:p>
          <a:p>
            <a:pPr eaLnBrk="1" hangingPunct="1"/>
            <a:r>
              <a:rPr lang="en-US" altLang="en-US" dirty="0"/>
              <a:t>Tufts University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Instructor: Joel </a:t>
            </a:r>
            <a:r>
              <a:rPr lang="en-US" altLang="en-US" dirty="0" err="1"/>
              <a:t>Grodstein</a:t>
            </a:r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  <a:hlinkClick r:id="rId2"/>
              </a:rPr>
              <a:t>joel.grodstein@tufts.edu</a:t>
            </a:r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it-IT" altLang="en-US" dirty="0"/>
              <a:t>Lecture 2: definitions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Professor P’s grading assistants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  <p:pic>
        <p:nvPicPr>
          <p:cNvPr id="37892" name="Picture 4" descr="C:\Documents and Settings\liszka\Local Settings\Temporary Internet Files\Content.IE5\1G3WK4XC\MP90043956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2225"/>
            <a:ext cx="64008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613" y="4652963"/>
            <a:ext cx="1133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738" y="4868863"/>
            <a:ext cx="11334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4797425"/>
            <a:ext cx="11350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TA#3</a:t>
            </a:r>
          </a:p>
        </p:txBody>
      </p:sp>
    </p:spTree>
    <p:extLst>
      <p:ext uri="{BB962C8B-B14F-4D97-AF65-F5344CB8AC3E}">
        <p14:creationId xmlns:p14="http://schemas.microsoft.com/office/powerpoint/2010/main" val="387553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a task?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15 tasks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grade question #1 on all exams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grade question #2 on all exams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…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grade question #15 on all exams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If we instead defined that there were 300 tasks (i.e., grade exam #1, grade exam #2,… grade exam #300), we then task parallelism and data parallelism would mean different things!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6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1323975"/>
          </a:xfrm>
        </p:spPr>
        <p:txBody>
          <a:bodyPr/>
          <a:lstStyle/>
          <a:p>
            <a:r>
              <a:rPr lang="en-US" altLang="en-US"/>
              <a:t>Division of work – </a:t>
            </a:r>
            <a:br>
              <a:rPr lang="en-US" altLang="en-US"/>
            </a:br>
            <a:r>
              <a:rPr lang="en-US" altLang="en-US"/>
              <a:t>task parallelism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113" y="1989138"/>
            <a:ext cx="1133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5600" y="4581525"/>
            <a:ext cx="1133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5825" y="2420938"/>
            <a:ext cx="1133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450" y="3429000"/>
            <a:ext cx="19208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latin typeface="+mj-lt"/>
              </a:rPr>
              <a:t>Questions 1 - 5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2138" y="4941888"/>
            <a:ext cx="2063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latin typeface="+mj-lt"/>
              </a:rPr>
              <a:t>Questions 6 - 10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6825" y="2997200"/>
            <a:ext cx="21859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latin typeface="+mj-lt"/>
              </a:rPr>
              <a:t>Questions 11 - 15</a:t>
            </a:r>
          </a:p>
        </p:txBody>
      </p:sp>
      <p:pic>
        <p:nvPicPr>
          <p:cNvPr id="39946" name="Picture 2" descr="C:\Documents and Settings\liszka\Local Settings\Temporary Internet Files\Content.IE5\1G3WK4XC\MC90031099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13065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2" descr="C:\Documents and Settings\liszka\Local Settings\Temporary Internet Files\Content.IE5\1G3WK4XC\MC90031099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73463"/>
            <a:ext cx="13065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2" descr="C:\Documents and Settings\liszka\Local Settings\Temporary Internet Files\Content.IE5\1G3WK4XC\MC90031099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28775"/>
            <a:ext cx="13065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6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1323975"/>
          </a:xfrm>
        </p:spPr>
        <p:txBody>
          <a:bodyPr/>
          <a:lstStyle/>
          <a:p>
            <a:r>
              <a:rPr lang="en-US" altLang="en-US"/>
              <a:t>Division of work – </a:t>
            </a:r>
            <a:br>
              <a:rPr lang="en-US" altLang="en-US"/>
            </a:br>
            <a:r>
              <a:rPr lang="en-US" altLang="en-US"/>
              <a:t>data parallelism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  <p:pic>
        <p:nvPicPr>
          <p:cNvPr id="38916" name="Picture 2" descr="C:\Documents and Settings\liszka\Local Settings\Temporary Internet Files\Content.IE5\Q7HGDQRM\MC90002427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349500"/>
            <a:ext cx="19478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0113" y="1989138"/>
            <a:ext cx="1133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5600" y="4581525"/>
            <a:ext cx="1133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5825" y="2420938"/>
            <a:ext cx="1133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  <a:latin typeface="+mj-lt"/>
              </a:rPr>
              <a:t>TA#3</a:t>
            </a:r>
          </a:p>
        </p:txBody>
      </p:sp>
      <p:pic>
        <p:nvPicPr>
          <p:cNvPr id="38920" name="Picture 2" descr="C:\Documents and Settings\liszka\Local Settings\Temporary Internet Files\Content.IE5\Q7HGDQRM\MC90002427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60800"/>
            <a:ext cx="19478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" descr="C:\Documents and Settings\liszka\Local Settings\Temporary Internet Files\Content.IE5\Q7HGDQRM\MC90002427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28775"/>
            <a:ext cx="19478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7450" y="3429000"/>
            <a:ext cx="14382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latin typeface="+mj-lt"/>
              </a:rPr>
              <a:t>100 exams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263" y="2708275"/>
            <a:ext cx="14382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latin typeface="+mj-lt"/>
              </a:rPr>
              <a:t>100 exams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7675" y="4868863"/>
            <a:ext cx="14382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latin typeface="+mj-lt"/>
              </a:rPr>
              <a:t>100 exams</a:t>
            </a:r>
          </a:p>
        </p:txBody>
      </p:sp>
    </p:spTree>
    <p:extLst>
      <p:ext uri="{BB962C8B-B14F-4D97-AF65-F5344CB8AC3E}">
        <p14:creationId xmlns:p14="http://schemas.microsoft.com/office/powerpoint/2010/main" val="190291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2F233D-874C-442B-B69F-6F4000F71A5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4035" name="Line 1"/>
          <p:cNvSpPr>
            <a:spLocks noChangeShapeType="1"/>
          </p:cNvSpPr>
          <p:nvPr/>
        </p:nvSpPr>
        <p:spPr bwMode="auto">
          <a:xfrm>
            <a:off x="304800" y="914400"/>
            <a:ext cx="85344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6" name="Rectangle 2"/>
          <p:cNvSpPr>
            <a:spLocks/>
          </p:cNvSpPr>
          <p:nvPr/>
        </p:nvSpPr>
        <p:spPr bwMode="auto">
          <a:xfrm>
            <a:off x="304800" y="6388100"/>
            <a:ext cx="5727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>
            <a:lvl1pPr marL="396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CIS 534 (Martin): Why Program for Parallelism?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sp>
        <p:nvSpPr>
          <p:cNvPr id="4403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pic>
        <p:nvPicPr>
          <p:cNvPr id="440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19600" y="6553200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10400" y="146473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 of painters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181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pickets per painter</a:t>
            </a:r>
          </a:p>
        </p:txBody>
      </p:sp>
      <p:cxnSp>
        <p:nvCxnSpPr>
          <p:cNvPr id="5" name="Connector: Curved 4"/>
          <p:cNvCxnSpPr>
            <a:stCxn id="2" idx="1"/>
          </p:cNvCxnSpPr>
          <p:nvPr/>
        </p:nvCxnSpPr>
        <p:spPr>
          <a:xfrm rot="10800000" flipV="1">
            <a:off x="5562600" y="1695566"/>
            <a:ext cx="1447800" cy="590434"/>
          </a:xfrm>
          <a:prstGeom prst="curved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/>
          <p:cNvCxnSpPr/>
          <p:nvPr/>
        </p:nvCxnSpPr>
        <p:spPr>
          <a:xfrm rot="5400000" flipH="1" flipV="1">
            <a:off x="-440267" y="3141134"/>
            <a:ext cx="2895600" cy="1337733"/>
          </a:xfrm>
          <a:prstGeom prst="curvedConnector3">
            <a:avLst>
              <a:gd name="adj1" fmla="val 94444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B96217-3704-4482-93CC-8E9E50D1C39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5059" name="Line 1"/>
          <p:cNvSpPr>
            <a:spLocks noChangeShapeType="1"/>
          </p:cNvSpPr>
          <p:nvPr/>
        </p:nvSpPr>
        <p:spPr bwMode="auto">
          <a:xfrm>
            <a:off x="304800" y="914400"/>
            <a:ext cx="85344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2"/>
          <p:cNvSpPr>
            <a:spLocks/>
          </p:cNvSpPr>
          <p:nvPr/>
        </p:nvSpPr>
        <p:spPr bwMode="auto">
          <a:xfrm>
            <a:off x="304800" y="6388100"/>
            <a:ext cx="5727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>
            <a:lvl1pPr marL="396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CIS 534 (Martin): Why Program for Parallelism?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sp>
        <p:nvSpPr>
          <p:cNvPr id="4506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</a:t>
            </a:r>
            <a:r>
              <a:rPr lang="en-US" dirty="0" err="1"/>
              <a:t>Grodstein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9600" y="6553200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21A163-E4B1-4663-8E71-D54EC24D3D4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6083" name="Line 1"/>
          <p:cNvSpPr>
            <a:spLocks noChangeShapeType="1"/>
          </p:cNvSpPr>
          <p:nvPr/>
        </p:nvSpPr>
        <p:spPr bwMode="auto">
          <a:xfrm>
            <a:off x="304800" y="914400"/>
            <a:ext cx="85344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4" name="Rectangle 2"/>
          <p:cNvSpPr>
            <a:spLocks/>
          </p:cNvSpPr>
          <p:nvPr/>
        </p:nvSpPr>
        <p:spPr bwMode="auto">
          <a:xfrm>
            <a:off x="304800" y="6388100"/>
            <a:ext cx="5727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>
            <a:lvl1pPr marL="396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CIS 534 (Martin): Why Program for Parallelism?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19600" y="6553200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8EAB87A-34A8-4275-BB8B-D1EA4482C0D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7107" name="Line 1"/>
          <p:cNvSpPr>
            <a:spLocks noChangeShapeType="1"/>
          </p:cNvSpPr>
          <p:nvPr/>
        </p:nvSpPr>
        <p:spPr bwMode="auto">
          <a:xfrm>
            <a:off x="304800" y="914400"/>
            <a:ext cx="85344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8" name="Rectangle 2"/>
          <p:cNvSpPr>
            <a:spLocks/>
          </p:cNvSpPr>
          <p:nvPr/>
        </p:nvSpPr>
        <p:spPr bwMode="auto">
          <a:xfrm>
            <a:off x="304800" y="6388100"/>
            <a:ext cx="5727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>
            <a:lvl1pPr marL="396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CIS 534 (Martin): Why Program for Parallelism?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sp>
        <p:nvSpPr>
          <p:cNvPr id="4711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19600" y="6553200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B8ED602-C44D-41A8-B362-AAB30BC61A8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8131" name="Line 1"/>
          <p:cNvSpPr>
            <a:spLocks noChangeShapeType="1"/>
          </p:cNvSpPr>
          <p:nvPr/>
        </p:nvSpPr>
        <p:spPr bwMode="auto">
          <a:xfrm>
            <a:off x="304800" y="914400"/>
            <a:ext cx="85344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2" name="Rectangle 2"/>
          <p:cNvSpPr>
            <a:spLocks/>
          </p:cNvSpPr>
          <p:nvPr/>
        </p:nvSpPr>
        <p:spPr bwMode="auto">
          <a:xfrm>
            <a:off x="304800" y="6388100"/>
            <a:ext cx="5727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>
            <a:lvl1pPr marL="396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CIS 534 (Martin): Why Program for Parallelism?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sp>
        <p:nvSpPr>
          <p:cNvPr id="4813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pic>
        <p:nvPicPr>
          <p:cNvPr id="481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6" name="Rectangle 6"/>
          <p:cNvSpPr>
            <a:spLocks/>
          </p:cNvSpPr>
          <p:nvPr/>
        </p:nvSpPr>
        <p:spPr bwMode="auto">
          <a:xfrm>
            <a:off x="457200" y="4178300"/>
            <a:ext cx="7264400" cy="170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" name="Rectangle 9"/>
          <p:cNvSpPr/>
          <p:nvPr/>
        </p:nvSpPr>
        <p:spPr>
          <a:xfrm>
            <a:off x="4038600" y="6477000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3D7EDD-F8ED-4BE3-9EDA-5D0CBA36DC2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9155" name="Line 1"/>
          <p:cNvSpPr>
            <a:spLocks noChangeShapeType="1"/>
          </p:cNvSpPr>
          <p:nvPr/>
        </p:nvSpPr>
        <p:spPr bwMode="auto">
          <a:xfrm>
            <a:off x="304800" y="914400"/>
            <a:ext cx="85344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6" name="Rectangle 2"/>
          <p:cNvSpPr>
            <a:spLocks/>
          </p:cNvSpPr>
          <p:nvPr/>
        </p:nvSpPr>
        <p:spPr bwMode="auto">
          <a:xfrm>
            <a:off x="304800" y="6388100"/>
            <a:ext cx="5727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>
            <a:lvl1pPr marL="396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CIS 534 (Martin): Why Program for Parallelism?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19600" y="6553200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0" y="4800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 of painters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819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speedup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200" y="3166646"/>
            <a:ext cx="2438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actual speedup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2843213" y="1254125"/>
            <a:ext cx="1982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None/>
            </a:pPr>
            <a:r>
              <a:rPr lang="en-AU" altLang="en-US">
                <a:solidFill>
                  <a:srgbClr val="000099"/>
                </a:solidFill>
                <a:latin typeface="Arial" panose="020B0604020202020204" pitchFamily="34" charset="0"/>
              </a:rPr>
              <a:t>Chapter 1</a:t>
            </a:r>
            <a:endParaRPr lang="en-GB" altLang="en-US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2843213" y="2060575"/>
            <a:ext cx="5832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None/>
            </a:pPr>
            <a:r>
              <a:rPr lang="en-AU" altLang="en-US">
                <a:solidFill>
                  <a:srgbClr val="0066FF"/>
                </a:solidFill>
                <a:latin typeface="Arial" panose="020B0604020202020204" pitchFamily="34" charset="0"/>
              </a:rPr>
              <a:t>Why Parallel Computing?</a:t>
            </a:r>
            <a:endParaRPr lang="en-GB" altLang="en-US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2214563" y="-71438"/>
            <a:ext cx="678656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An Introduction to Parallel Programming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Peter Pacheco</a:t>
            </a:r>
            <a:endParaRPr lang="en-GB" altLang="en-US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68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5AD170-DB02-4B09-969E-C9A9B77685D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50179" name="Line 1"/>
          <p:cNvSpPr>
            <a:spLocks noChangeShapeType="1"/>
          </p:cNvSpPr>
          <p:nvPr/>
        </p:nvSpPr>
        <p:spPr bwMode="auto">
          <a:xfrm>
            <a:off x="304800" y="914400"/>
            <a:ext cx="85344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2"/>
          <p:cNvSpPr>
            <a:spLocks/>
          </p:cNvSpPr>
          <p:nvPr/>
        </p:nvSpPr>
        <p:spPr bwMode="auto">
          <a:xfrm>
            <a:off x="304800" y="6388100"/>
            <a:ext cx="5727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>
            <a:lvl1pPr marL="396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CIS 534 (Martin): Why Program for Parallelism?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pic>
        <p:nvPicPr>
          <p:cNvPr id="501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91000" y="6477000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8D4FD4-243D-4200-A958-CE2C7D4CB5F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51203" name="Line 1"/>
          <p:cNvSpPr>
            <a:spLocks noChangeShapeType="1"/>
          </p:cNvSpPr>
          <p:nvPr/>
        </p:nvSpPr>
        <p:spPr bwMode="auto">
          <a:xfrm>
            <a:off x="304800" y="914400"/>
            <a:ext cx="85344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4" name="Rectangle 2"/>
          <p:cNvSpPr>
            <a:spLocks/>
          </p:cNvSpPr>
          <p:nvPr/>
        </p:nvSpPr>
        <p:spPr bwMode="auto">
          <a:xfrm>
            <a:off x="304800" y="6388100"/>
            <a:ext cx="5727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>
            <a:lvl1pPr marL="396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CIS 534 (Martin): Why Program for Parallelism?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sp>
        <p:nvSpPr>
          <p:cNvPr id="5120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pic>
        <p:nvPicPr>
          <p:cNvPr id="512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19600" y="6553200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4800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 of processors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1" y="2819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efficiency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2971800"/>
            <a:ext cx="198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actual efficiency</a:t>
            </a:r>
          </a:p>
          <a:p>
            <a:r>
              <a:rPr lang="en-US" sz="1600" dirty="0"/>
              <a:t>ideal efficiency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F371E9-CB18-467D-89F4-DED5D2DE766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52227" name="Line 1"/>
          <p:cNvSpPr>
            <a:spLocks noChangeShapeType="1"/>
          </p:cNvSpPr>
          <p:nvPr/>
        </p:nvSpPr>
        <p:spPr bwMode="auto">
          <a:xfrm>
            <a:off x="304800" y="914400"/>
            <a:ext cx="85344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 rIns="132080"/>
          <a:lstStyle/>
          <a:p>
            <a:pPr eaLnBrk="1" hangingPunct="1"/>
            <a:r>
              <a:rPr lang="en-US" altLang="en-US"/>
              <a:t>Two Types of “Efficiency”</a:t>
            </a:r>
          </a:p>
        </p:txBody>
      </p:sp>
      <p:sp>
        <p:nvSpPr>
          <p:cNvPr id="1105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4953000"/>
          </a:xfrm>
        </p:spPr>
        <p:txBody>
          <a:bodyPr rIns="132080"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Efficiency as “performance per core”</a:t>
            </a:r>
          </a:p>
          <a:p>
            <a:pPr marL="782638" lvl="1" eaLnBrk="1" hangingPunct="1">
              <a:defRPr/>
            </a:pPr>
            <a:r>
              <a:rPr lang="en-US" dirty="0"/>
              <a:t>Are you capturing the peak efficiency?</a:t>
            </a:r>
          </a:p>
          <a:p>
            <a:pPr marL="782638"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Efficiency as “performance per unit of energy”</a:t>
            </a:r>
          </a:p>
          <a:p>
            <a:pPr marL="782638" lvl="1" eaLnBrk="1" hangingPunct="1">
              <a:defRPr/>
            </a:pPr>
            <a:r>
              <a:rPr lang="en-US" dirty="0"/>
              <a:t>Is the computation energy efficient</a:t>
            </a:r>
          </a:p>
          <a:p>
            <a:pPr marL="782638"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Examples:</a:t>
            </a:r>
          </a:p>
          <a:p>
            <a:pPr marL="782638" lvl="1" eaLnBrk="1" hangingPunct="1">
              <a:defRPr/>
            </a:pPr>
            <a:r>
              <a:rPr lang="en-US" dirty="0"/>
              <a:t>Use all cores half the time, one core half the time</a:t>
            </a:r>
          </a:p>
          <a:p>
            <a:pPr marL="1182688" lvl="2" eaLnBrk="1" hangingPunct="1">
              <a:defRPr/>
            </a:pPr>
            <a:r>
              <a:rPr lang="en-US" dirty="0"/>
              <a:t>Assuming unused cores “idle”, power efficient</a:t>
            </a:r>
          </a:p>
          <a:p>
            <a:pPr marL="782638" lvl="1" eaLnBrk="1" hangingPunct="1">
              <a:defRPr/>
            </a:pPr>
            <a:r>
              <a:rPr lang="en-US" dirty="0"/>
              <a:t>Uses all cores all the time, but overheads reduce performance</a:t>
            </a:r>
          </a:p>
          <a:p>
            <a:pPr marL="1182688" lvl="2" eaLnBrk="1" hangingPunct="1">
              <a:defRPr/>
            </a:pPr>
            <a:r>
              <a:rPr lang="en-US" dirty="0"/>
              <a:t>Inefficient in both efficiency metrics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is hard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already showed (the milk example) that writing </a:t>
            </a:r>
            <a:r>
              <a:rPr lang="en-US" i="1" dirty="0"/>
              <a:t>bug-free</a:t>
            </a:r>
            <a:r>
              <a:rPr lang="en-US" dirty="0"/>
              <a:t> parallel programs is hard</a:t>
            </a:r>
          </a:p>
          <a:p>
            <a:r>
              <a:rPr lang="en-US" dirty="0"/>
              <a:t>Even if we do get everything correct, writing </a:t>
            </a:r>
            <a:r>
              <a:rPr lang="en-US" i="1" dirty="0"/>
              <a:t>efficient</a:t>
            </a:r>
            <a:r>
              <a:rPr lang="en-US" dirty="0"/>
              <a:t> parallel programs is hard, too.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Many reasons (we'll discuss a few right now)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They're all summed up in </a:t>
            </a:r>
            <a:r>
              <a:rPr lang="en-US" i="1" dirty="0"/>
              <a:t>Amdahl's Law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78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EE193 Joel </a:t>
            </a:r>
            <a:r>
              <a:rPr lang="en-US" altLang="en-US" sz="1400" dirty="0" err="1"/>
              <a:t>Grodstein</a:t>
            </a:r>
            <a:endParaRPr lang="en-US" altLang="en-US" sz="1400" dirty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Short quiz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/>
              <a:t>Do you remember the definitions for: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/>
              <a:t>a </a:t>
            </a:r>
            <a:r>
              <a:rPr lang="en-US" altLang="en-US" i="1" dirty="0"/>
              <a:t>process</a:t>
            </a:r>
            <a:r>
              <a:rPr lang="en-US" altLang="en-US" dirty="0"/>
              <a:t> vs. a </a:t>
            </a:r>
            <a:r>
              <a:rPr lang="en-US" altLang="en-US" i="1" dirty="0"/>
              <a:t>thread (slide #5)</a:t>
            </a:r>
            <a:r>
              <a:rPr lang="en-US" altLang="en-US" dirty="0"/>
              <a:t>?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/>
              <a:t>a </a:t>
            </a:r>
            <a:r>
              <a:rPr lang="en-US" altLang="en-US" i="1" dirty="0"/>
              <a:t>shared-memory</a:t>
            </a:r>
            <a:r>
              <a:rPr lang="en-US" altLang="en-US" dirty="0"/>
              <a:t> system vs. a </a:t>
            </a:r>
            <a:r>
              <a:rPr lang="en-US" altLang="en-US" i="1" dirty="0"/>
              <a:t>distributed-memory</a:t>
            </a:r>
            <a:r>
              <a:rPr lang="en-US" altLang="en-US" dirty="0"/>
              <a:t> system (#6)?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i="1" dirty="0"/>
              <a:t>speedup</a:t>
            </a:r>
            <a:r>
              <a:rPr lang="en-US" altLang="en-US" dirty="0"/>
              <a:t> (#17) and </a:t>
            </a:r>
            <a:r>
              <a:rPr lang="en-US" altLang="en-US" i="1" dirty="0"/>
              <a:t>efficiency </a:t>
            </a:r>
            <a:r>
              <a:rPr lang="en-US" altLang="en-US" dirty="0"/>
              <a:t>is (#20)?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/>
              <a:t>The constraints on task </a:t>
            </a:r>
            <a:r>
              <a:rPr lang="en-US" altLang="en-US" i="1" dirty="0"/>
              <a:t>granularity</a:t>
            </a:r>
            <a:r>
              <a:rPr lang="en-US" altLang="en-US" dirty="0"/>
              <a:t> for the application to be efficient (#15, #29)?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600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600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10035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Amdahl's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71600"/>
                <a:ext cx="7620000" cy="4419600"/>
              </a:xfrm>
            </p:spPr>
            <p:txBody>
              <a:bodyPr/>
              <a:lstStyle/>
              <a:p>
                <a:r>
                  <a:rPr lang="en-US" dirty="0"/>
                  <a:t>Places a hard limit on how useful parallelism is.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It's sort of just common sense.</a:t>
                </a:r>
              </a:p>
              <a:p>
                <a:endParaRPr lang="en-US" i="1" dirty="0"/>
              </a:p>
              <a:p>
                <a:r>
                  <a:rPr lang="en-US" i="1" dirty="0" err="1"/>
                  <a:t>t</a:t>
                </a:r>
                <a:r>
                  <a:rPr lang="en-US" baseline="-25000" dirty="0" err="1"/>
                  <a:t>total</a:t>
                </a:r>
                <a:r>
                  <a:rPr lang="en-US" i="1" dirty="0"/>
                  <a:t>= </a:t>
                </a:r>
                <a:r>
                  <a:rPr lang="en-US" i="1" dirty="0" err="1"/>
                  <a:t>t</a:t>
                </a:r>
                <a:r>
                  <a:rPr lang="en-US" baseline="-25000" dirty="0" err="1"/>
                  <a:t>s</a:t>
                </a:r>
                <a:r>
                  <a:rPr lang="en-US" dirty="0" err="1"/>
                  <a:t>+</a:t>
                </a:r>
                <a:r>
                  <a:rPr lang="en-US" i="1" dirty="0" err="1"/>
                  <a:t>t</a:t>
                </a:r>
                <a:r>
                  <a:rPr lang="en-US" baseline="-25000" dirty="0" err="1"/>
                  <a:t>p</a:t>
                </a:r>
                <a:r>
                  <a:rPr lang="en-US" dirty="0"/>
                  <a:t>/</a:t>
                </a:r>
                <a:r>
                  <a:rPr lang="en-US" i="1" dirty="0"/>
                  <a:t>N = </a:t>
                </a:r>
                <a:r>
                  <a:rPr lang="en-US" dirty="0"/>
                  <a:t>(</a:t>
                </a:r>
                <a:r>
                  <a:rPr lang="en-US" i="1" dirty="0" err="1"/>
                  <a:t>f</a:t>
                </a:r>
                <a:r>
                  <a:rPr lang="en-US" baseline="-25000" dirty="0" err="1"/>
                  <a:t>s</a:t>
                </a:r>
                <a:r>
                  <a:rPr lang="en-US" dirty="0" err="1"/>
                  <a:t>+</a:t>
                </a:r>
                <a:r>
                  <a:rPr lang="en-US" i="1" dirty="0" err="1"/>
                  <a:t>f</a:t>
                </a:r>
                <a:r>
                  <a:rPr lang="en-US" baseline="-25000" dirty="0" err="1"/>
                  <a:t>p</a:t>
                </a:r>
                <a:r>
                  <a:rPr lang="en-US" dirty="0"/>
                  <a:t>/</a:t>
                </a:r>
                <a:r>
                  <a:rPr lang="en-US" i="1" dirty="0"/>
                  <a:t>N</a:t>
                </a:r>
                <a:r>
                  <a:rPr lang="en-US" dirty="0"/>
                  <a:t>)</a:t>
                </a:r>
                <a:r>
                  <a:rPr lang="en-US" i="1" dirty="0"/>
                  <a:t>t</a:t>
                </a:r>
                <a:r>
                  <a:rPr lang="en-US" baseline="-25000" dirty="0"/>
                  <a:t>total,0</a:t>
                </a:r>
                <a:endParaRPr lang="en-US" dirty="0"/>
              </a:p>
              <a:p>
                <a:pPr lvl="1"/>
                <a:r>
                  <a:rPr lang="en-US" dirty="0"/>
                  <a:t>How </a:t>
                </a:r>
                <a:r>
                  <a:rPr lang="en-US" i="1" dirty="0"/>
                  <a:t>N</a:t>
                </a:r>
                <a:r>
                  <a:rPr lang="en-US" dirty="0"/>
                  <a:t> affects runtime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𝑠𝑝𝑒𝑒𝑑𝑢𝑝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den>
                    </m:f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How </a:t>
                </a:r>
                <a:r>
                  <a:rPr lang="en-US" i="1" dirty="0"/>
                  <a:t>N</a:t>
                </a:r>
                <a:r>
                  <a:rPr lang="en-US" dirty="0"/>
                  <a:t> affects speedup</a:t>
                </a:r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71600"/>
                <a:ext cx="7620000" cy="4419600"/>
              </a:xfrm>
              <a:blipFill>
                <a:blip r:embed="rId2"/>
                <a:stretch>
                  <a:fillRect l="-1440" t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</a:t>
            </a:r>
            <a:r>
              <a:rPr lang="en-US" dirty="0" err="1"/>
              <a:t>Grodstein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2971800"/>
            <a:ext cx="1600200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: time</a:t>
            </a:r>
          </a:p>
          <a:p>
            <a:r>
              <a:rPr lang="en-US" i="1" dirty="0"/>
              <a:t>f</a:t>
            </a:r>
            <a:r>
              <a:rPr lang="en-US" dirty="0"/>
              <a:t>: fraction</a:t>
            </a:r>
          </a:p>
          <a:p>
            <a:r>
              <a:rPr lang="en-US" i="1" dirty="0"/>
              <a:t>s</a:t>
            </a:r>
            <a:r>
              <a:rPr lang="en-US" dirty="0"/>
              <a:t>: serial</a:t>
            </a:r>
          </a:p>
          <a:p>
            <a:r>
              <a:rPr lang="en-US" i="1" dirty="0"/>
              <a:t>p</a:t>
            </a:r>
            <a:r>
              <a:rPr lang="en-US" dirty="0"/>
              <a:t>: parallel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52260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8CDCABF-CCDD-4850-A44A-322BA7202B9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4275" name="Line 1"/>
          <p:cNvSpPr>
            <a:spLocks noChangeShapeType="1"/>
          </p:cNvSpPr>
          <p:nvPr/>
        </p:nvSpPr>
        <p:spPr bwMode="auto">
          <a:xfrm>
            <a:off x="304800" y="914400"/>
            <a:ext cx="85344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6" name="Rectangle 2"/>
          <p:cNvSpPr>
            <a:spLocks/>
          </p:cNvSpPr>
          <p:nvPr/>
        </p:nvSpPr>
        <p:spPr bwMode="auto">
          <a:xfrm>
            <a:off x="304800" y="6388100"/>
            <a:ext cx="5727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>
            <a:lvl1pPr marL="396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CIS 534 (Martin): Why Program for Parallelism?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sp>
        <p:nvSpPr>
          <p:cNvPr id="5427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pic>
        <p:nvPicPr>
          <p:cNvPr id="542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" y="6096000"/>
            <a:ext cx="6553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632460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A3877F9-5976-4BA4-8639-22912C58734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5299" name="Line 1"/>
          <p:cNvSpPr>
            <a:spLocks noChangeShapeType="1"/>
          </p:cNvSpPr>
          <p:nvPr/>
        </p:nvSpPr>
        <p:spPr bwMode="auto">
          <a:xfrm>
            <a:off x="304800" y="914400"/>
            <a:ext cx="85344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0" name="Rectangle 2"/>
          <p:cNvSpPr>
            <a:spLocks/>
          </p:cNvSpPr>
          <p:nvPr/>
        </p:nvSpPr>
        <p:spPr bwMode="auto">
          <a:xfrm>
            <a:off x="304800" y="6388100"/>
            <a:ext cx="5727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b"/>
          <a:lstStyle>
            <a:lvl1pPr marL="396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CIS 534 (Martin): Why Program for Parallelism?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sp>
        <p:nvSpPr>
          <p:cNvPr id="5530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endParaRPr lang="en-US" altLang="en-US"/>
          </a:p>
        </p:txBody>
      </p:sp>
      <p:pic>
        <p:nvPicPr>
          <p:cNvPr id="553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048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3000" y="6096000"/>
            <a:ext cx="6553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472535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26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Line 1"/>
          <p:cNvSpPr>
            <a:spLocks noChangeShapeType="1"/>
          </p:cNvSpPr>
          <p:nvPr/>
        </p:nvSpPr>
        <p:spPr bwMode="auto">
          <a:xfrm>
            <a:off x="304800" y="1065213"/>
            <a:ext cx="85344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/>
              <a:t>Impediments to Parallel Computing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953000"/>
          </a:xfrm>
        </p:spPr>
        <p:txBody>
          <a:bodyPr rIns="132080"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400" dirty="0">
                <a:solidFill>
                  <a:srgbClr val="800900"/>
                </a:solidFill>
              </a:rPr>
              <a:t>Identifying “enough” parallelism</a:t>
            </a:r>
          </a:p>
          <a:p>
            <a:pPr marL="782638" lvl="1" eaLnBrk="1" hangingPunct="1">
              <a:spcBef>
                <a:spcPts val="0"/>
              </a:spcBef>
              <a:defRPr/>
            </a:pPr>
            <a:r>
              <a:rPr lang="en-US" sz="2000" dirty="0"/>
              <a:t>Problem decomposition (tasks &amp; data)</a:t>
            </a:r>
          </a:p>
          <a:p>
            <a:pPr eaLnBrk="1" hangingPunct="1">
              <a:spcBef>
                <a:spcPts val="1838"/>
              </a:spcBef>
              <a:defRPr/>
            </a:pPr>
            <a:r>
              <a:rPr lang="en-US" sz="2400" dirty="0">
                <a:solidFill>
                  <a:srgbClr val="800900"/>
                </a:solidFill>
              </a:rPr>
              <a:t>Performance</a:t>
            </a:r>
          </a:p>
          <a:p>
            <a:pPr marL="782638" lvl="1" eaLnBrk="1" hangingPunct="1">
              <a:spcBef>
                <a:spcPts val="0"/>
              </a:spcBef>
              <a:defRPr/>
            </a:pPr>
            <a:r>
              <a:rPr lang="en-US" sz="2000" dirty="0"/>
              <a:t>Parallel efficiency &amp; scalability</a:t>
            </a:r>
          </a:p>
          <a:p>
            <a:pPr marL="782638" lvl="1" eaLnBrk="1" hangingPunct="1">
              <a:spcBef>
                <a:spcPts val="0"/>
              </a:spcBef>
              <a:defRPr/>
            </a:pPr>
            <a:r>
              <a:rPr lang="en-US" sz="2000" dirty="0"/>
              <a:t>Granularity</a:t>
            </a:r>
          </a:p>
          <a:p>
            <a:pPr marL="1182688" lvl="2" eaLnBrk="1" hangingPunct="1">
              <a:spcBef>
                <a:spcPts val="0"/>
              </a:spcBef>
              <a:defRPr/>
            </a:pPr>
            <a:r>
              <a:rPr lang="en-US" dirty="0"/>
              <a:t>Too small: too much coordination overhead</a:t>
            </a:r>
          </a:p>
          <a:p>
            <a:pPr marL="1182688" lvl="2" eaLnBrk="1" hangingPunct="1">
              <a:spcBef>
                <a:spcPts val="0"/>
              </a:spcBef>
              <a:defRPr/>
            </a:pPr>
            <a:r>
              <a:rPr lang="en-US" dirty="0"/>
              <a:t>Too large: fewer tasks than cores</a:t>
            </a:r>
          </a:p>
          <a:p>
            <a:pPr marL="782638" lvl="1" eaLnBrk="1" hangingPunct="1">
              <a:spcBef>
                <a:spcPts val="0"/>
              </a:spcBef>
              <a:defRPr/>
            </a:pPr>
            <a:r>
              <a:rPr lang="en-US" sz="2000" dirty="0"/>
              <a:t>Load balance</a:t>
            </a:r>
          </a:p>
          <a:p>
            <a:pPr marL="1182688" lvl="2" eaLnBrk="1" hangingPunct="1">
              <a:spcBef>
                <a:spcPts val="0"/>
              </a:spcBef>
              <a:defRPr/>
            </a:pPr>
            <a:r>
              <a:rPr lang="en-US" dirty="0"/>
              <a:t>Effective distribution of work (statically or dynamically)</a:t>
            </a:r>
          </a:p>
          <a:p>
            <a:pPr marL="782638" lvl="1" eaLnBrk="1" hangingPunct="1">
              <a:spcBef>
                <a:spcPts val="0"/>
              </a:spcBef>
              <a:defRPr/>
            </a:pPr>
            <a:r>
              <a:rPr lang="en-US" sz="2000" dirty="0"/>
              <a:t>Memory system: data locality, data sharing, memory bandwidth </a:t>
            </a:r>
          </a:p>
          <a:p>
            <a:pPr marL="782638" lvl="1" eaLnBrk="1" hangingPunct="1">
              <a:spcBef>
                <a:spcPts val="0"/>
              </a:spcBef>
              <a:defRPr/>
            </a:pPr>
            <a:r>
              <a:rPr lang="en-US" sz="2000" dirty="0"/>
              <a:t>Synchronization and coordination overheads</a:t>
            </a:r>
          </a:p>
          <a:p>
            <a:pPr eaLnBrk="1" hangingPunct="1">
              <a:spcBef>
                <a:spcPts val="1838"/>
              </a:spcBef>
              <a:defRPr/>
            </a:pPr>
            <a:r>
              <a:rPr lang="en-US" sz="2400" dirty="0">
                <a:solidFill>
                  <a:srgbClr val="800900"/>
                </a:solidFill>
              </a:rPr>
              <a:t>Correctness</a:t>
            </a:r>
          </a:p>
          <a:p>
            <a:pPr marL="782638" lvl="1" eaLnBrk="1" hangingPunct="1">
              <a:spcBef>
                <a:spcPts val="0"/>
              </a:spcBef>
              <a:defRPr/>
            </a:pPr>
            <a:r>
              <a:rPr lang="en-US" sz="2000" dirty="0"/>
              <a:t>Incorrect code leads to deadlock, crashes, and/or wrong answers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1"/>
          <p:cNvSpPr>
            <a:spLocks noChangeShapeType="1"/>
          </p:cNvSpPr>
          <p:nvPr/>
        </p:nvSpPr>
        <p:spPr bwMode="auto">
          <a:xfrm>
            <a:off x="304800" y="914400"/>
            <a:ext cx="85344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 rIns="132080"/>
          <a:lstStyle/>
          <a:p>
            <a:pPr eaLnBrk="1" hangingPunct="1"/>
            <a:r>
              <a:rPr lang="en-US" altLang="en-US"/>
              <a:t>Even Parallelism Has Limits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61000"/>
          </a:xfrm>
        </p:spPr>
        <p:txBody>
          <a:bodyPr rIns="132080">
            <a:normAutofit/>
          </a:bodyPr>
          <a:lstStyle/>
          <a:p>
            <a:pPr eaLnBrk="1" hangingPunct="1">
              <a:defRPr/>
            </a:pPr>
            <a:r>
              <a:rPr lang="en-US" dirty="0"/>
              <a:t>1 core.  2 cores.  4 cores.  8 cores.  1024 cores!</a:t>
            </a:r>
          </a:p>
          <a:p>
            <a:pPr marL="782638" lvl="1" eaLnBrk="1" hangingPunct="1">
              <a:spcBef>
                <a:spcPts val="0"/>
              </a:spcBef>
              <a:defRPr/>
            </a:pPr>
            <a:r>
              <a:rPr lang="en-US" dirty="0"/>
              <a:t>This is how some multicore researchers count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800900"/>
                </a:solidFill>
              </a:rPr>
              <a:t>Power scaling limitations: “utilization wall”</a:t>
            </a:r>
          </a:p>
          <a:p>
            <a:pPr marL="782638" lvl="1" eaLnBrk="1" hangingPunct="1">
              <a:spcBef>
                <a:spcPts val="0"/>
              </a:spcBef>
              <a:defRPr/>
            </a:pPr>
            <a:r>
              <a:rPr lang="en-US" dirty="0"/>
              <a:t>Energy per transistor is decreasing...</a:t>
            </a:r>
          </a:p>
          <a:p>
            <a:pPr marL="782638" lvl="1" eaLnBrk="1" hangingPunct="1">
              <a:spcBef>
                <a:spcPts val="0"/>
              </a:spcBef>
              <a:defRPr/>
            </a:pPr>
            <a:r>
              <a:rPr lang="en-US" dirty="0"/>
              <a:t>But, not as rapidly as the number of transistors available</a:t>
            </a:r>
          </a:p>
          <a:p>
            <a:pPr marL="782638" lvl="1" eaLnBrk="1" hangingPunct="1">
              <a:spcBef>
                <a:spcPts val="0"/>
              </a:spcBef>
              <a:defRPr/>
            </a:pPr>
            <a:r>
              <a:rPr lang="en-US" dirty="0"/>
              <a:t>Will limit the number of transistors in use at one time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800900"/>
                </a:solidFill>
              </a:rPr>
              <a:t>Memory system: “memory wall”</a:t>
            </a:r>
          </a:p>
          <a:p>
            <a:pPr marL="782638" lvl="1" eaLnBrk="1" hangingPunct="1">
              <a:spcBef>
                <a:spcPts val="0"/>
              </a:spcBef>
              <a:defRPr/>
            </a:pPr>
            <a:r>
              <a:rPr lang="en-US" dirty="0"/>
              <a:t>Limited cache capacity, memory bandwidth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800900"/>
                </a:solidFill>
              </a:rPr>
              <a:t>Amount of parallelism in applications: “Amdahl’s Law”</a:t>
            </a:r>
          </a:p>
          <a:p>
            <a:pPr marL="782638" lvl="1" eaLnBrk="1" hangingPunct="1">
              <a:spcBef>
                <a:spcPts val="0"/>
              </a:spcBef>
              <a:defRPr/>
            </a:pPr>
            <a:r>
              <a:rPr lang="en-US" dirty="0"/>
              <a:t>Few algorithms scale up to 1000s of cores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uiExpand="1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we'll talk about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19600"/>
          </a:xfrm>
        </p:spPr>
        <p:txBody>
          <a:bodyPr/>
          <a:lstStyle/>
          <a:p>
            <a:r>
              <a:rPr lang="en-US" altLang="en-US" dirty="0"/>
              <a:t>A lot of definitions of terms, and simple concepts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Can be a bit boring, but we have to get through it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Because everyone uses these terms</a:t>
            </a:r>
          </a:p>
          <a:p>
            <a:r>
              <a:rPr lang="en-US" altLang="en-US" dirty="0"/>
              <a:t>Remember: why are we here in the first place?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Single-thread performance isn't improving much any more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But we want to keep solving harder problems, and we do keep getting more and more threads.</a:t>
            </a:r>
          </a:p>
          <a:p>
            <a:r>
              <a:rPr lang="en-US" altLang="en-US" dirty="0"/>
              <a:t>So concurrent programming is a crooked game, but the only game in town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getting older is no fun, but it's a lot better than the alternative</a:t>
            </a:r>
          </a:p>
        </p:txBody>
      </p:sp>
    </p:spTree>
    <p:extLst>
      <p:ext uri="{BB962C8B-B14F-4D97-AF65-F5344CB8AC3E}">
        <p14:creationId xmlns:p14="http://schemas.microsoft.com/office/powerpoint/2010/main" val="10519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EE193 Joel </a:t>
            </a:r>
            <a:r>
              <a:rPr lang="en-US" altLang="en-US" sz="1400" dirty="0" err="1"/>
              <a:t>Grodstein</a:t>
            </a:r>
            <a:endParaRPr lang="en-US" altLang="en-US" sz="1400" dirty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Short in-class exercise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Speed up 95% of the task by 1.1x: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baseline="-25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/>
              <a:t>Speedup</a:t>
            </a:r>
            <a:r>
              <a:rPr lang="en-US" altLang="en-US" sz="2400" baseline="-25000" dirty="0" err="1"/>
              <a:t>Overall</a:t>
            </a:r>
            <a:r>
              <a:rPr lang="en-US" altLang="en-US" sz="2400" dirty="0"/>
              <a:t> =1/(.05+(.95/1.1))=1.094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Speed up 5% of the task by 10x: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baseline="-25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/>
              <a:t>Speedup</a:t>
            </a:r>
            <a:r>
              <a:rPr lang="en-US" altLang="en-US" sz="2400" baseline="-25000" dirty="0" err="1"/>
              <a:t>Overall</a:t>
            </a:r>
            <a:r>
              <a:rPr lang="en-US" altLang="en-US" sz="2400" dirty="0"/>
              <a:t> =1/(.95+(.05/10))=1.047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Speed up 5% of the task infinitely: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/>
              <a:t>Speedup</a:t>
            </a:r>
            <a:r>
              <a:rPr lang="en-US" altLang="en-US" sz="2400" baseline="-25000" dirty="0" err="1"/>
              <a:t>Overall</a:t>
            </a:r>
            <a:r>
              <a:rPr lang="en-US" altLang="en-US" sz="2400" dirty="0"/>
              <a:t> =1/.95=1.052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4800600" y="2286000"/>
            <a:ext cx="990600" cy="4572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4724400" y="4038600"/>
            <a:ext cx="990600" cy="4572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b="1"/>
          </a:p>
        </p:txBody>
      </p:sp>
      <p:sp>
        <p:nvSpPr>
          <p:cNvPr id="31751" name="Oval 6"/>
          <p:cNvSpPr>
            <a:spLocks noChangeArrowheads="1"/>
          </p:cNvSpPr>
          <p:nvPr/>
        </p:nvSpPr>
        <p:spPr bwMode="auto">
          <a:xfrm>
            <a:off x="3352800" y="5562600"/>
            <a:ext cx="990600" cy="4572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b="1"/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553200" y="3048000"/>
            <a:ext cx="2466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Make the common</a:t>
            </a:r>
          </a:p>
          <a:p>
            <a:pPr eaLnBrk="1" hangingPunct="1"/>
            <a:r>
              <a:rPr lang="en-US" altLang="en-US" dirty="0"/>
              <a:t>case fast!</a:t>
            </a:r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 flipH="1" flipV="1">
            <a:off x="5791200" y="26670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 flipH="1">
            <a:off x="5791200" y="3581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uiExpand="1" build="p"/>
      <p:bldP spid="31749" grpId="0" animBg="1"/>
      <p:bldP spid="31750" grpId="0" animBg="1"/>
      <p:bldP spid="31751" grpId="0" animBg="1"/>
      <p:bldP spid="31752" grpId="0"/>
      <p:bldP spid="31753" grpId="0" animBg="1"/>
      <p:bldP spid="317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66FF"/>
                </a:solidFill>
              </a:rPr>
              <a:t>Concurrent computing </a:t>
            </a:r>
            <a:r>
              <a:rPr lang="en-US" altLang="en-US" sz="2400" dirty="0"/>
              <a:t>– a program in which multiple tasks can be in progress at any instant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the emphasis is not on computational efficiency, but on correctly handling so many tasks that can all interact</a:t>
            </a:r>
          </a:p>
          <a:p>
            <a:r>
              <a:rPr lang="en-US" altLang="en-US" sz="2400" dirty="0">
                <a:solidFill>
                  <a:srgbClr val="0066FF"/>
                </a:solidFill>
              </a:rPr>
              <a:t>Parallel computing </a:t>
            </a:r>
            <a:r>
              <a:rPr lang="en-US" altLang="en-US" sz="2400" dirty="0"/>
              <a:t>– a program in which multiple tasks cooperate closely to solve a problem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the emphasis is on taking advantage of working in parallel to get high performance</a:t>
            </a:r>
          </a:p>
          <a:p>
            <a:r>
              <a:rPr lang="en-US" altLang="en-US" sz="2400" dirty="0">
                <a:solidFill>
                  <a:srgbClr val="0066FF"/>
                </a:solidFill>
              </a:rPr>
              <a:t>Distributed computing </a:t>
            </a:r>
            <a:r>
              <a:rPr lang="en-US" altLang="en-US" sz="2400" dirty="0"/>
              <a:t>– a program may need to cooperate with other programs to solve a problem.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usually this just means we're running on a distributed-memory system (see next foils). An application can thus be distributed and also (concurrent or parallel)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</a:t>
            </a:r>
            <a:r>
              <a:rPr lang="en-US" dirty="0" err="1"/>
              <a:t>Grodstein</a:t>
            </a:r>
            <a:r>
              <a:rPr lang="en-US" dirty="0"/>
              <a:t> (modified from an Elsevier slide)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143000"/>
            <a:ext cx="72390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(these definitions have a lot of overlap with each other)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200400"/>
            <a:ext cx="7924800" cy="1371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vert" wrap="squar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focus</a:t>
            </a:r>
          </a:p>
        </p:txBody>
      </p:sp>
    </p:spTree>
    <p:extLst>
      <p:ext uri="{BB962C8B-B14F-4D97-AF65-F5344CB8AC3E}">
        <p14:creationId xmlns:p14="http://schemas.microsoft.com/office/powerpoint/2010/main" val="348540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Parallelization: Definitions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Some preliminary definitions:</a:t>
            </a:r>
          </a:p>
          <a:p>
            <a:pPr lvl="1">
              <a:spcBef>
                <a:spcPts val="0"/>
              </a:spcBef>
            </a:pPr>
            <a:r>
              <a:rPr lang="en-US" altLang="en-US" i="1" dirty="0"/>
              <a:t>task</a:t>
            </a:r>
            <a:r>
              <a:rPr lang="en-US" altLang="en-US" dirty="0"/>
              <a:t> – arbitrarily defined piece of work</a:t>
            </a:r>
          </a:p>
          <a:p>
            <a:pPr lvl="1">
              <a:spcBef>
                <a:spcPts val="0"/>
              </a:spcBef>
            </a:pPr>
            <a:r>
              <a:rPr lang="en-US" altLang="en-US" i="1" dirty="0"/>
              <a:t>process</a:t>
            </a:r>
            <a:r>
              <a:rPr lang="en-US" altLang="en-US" dirty="0"/>
              <a:t> - abstract computational thread which performs one or more tasks. Each process has its own virtual-address space</a:t>
            </a:r>
          </a:p>
          <a:p>
            <a:pPr lvl="1">
              <a:spcBef>
                <a:spcPts val="0"/>
              </a:spcBef>
            </a:pPr>
            <a:r>
              <a:rPr lang="en-US" altLang="en-US" i="1" dirty="0"/>
              <a:t>thread – </a:t>
            </a:r>
            <a:r>
              <a:rPr lang="en-US" altLang="en-US" dirty="0"/>
              <a:t>abstract computational thread which performs one or more tasks. All threads in a process share virtual-address space.</a:t>
            </a:r>
            <a:endParaRPr lang="en-US" altLang="en-US" i="1" dirty="0"/>
          </a:p>
          <a:p>
            <a:pPr lvl="1">
              <a:spcBef>
                <a:spcPts val="0"/>
              </a:spcBef>
            </a:pPr>
            <a:r>
              <a:rPr lang="en-US" altLang="en-US" i="1" dirty="0"/>
              <a:t>processor</a:t>
            </a:r>
            <a:r>
              <a:rPr lang="en-US" altLang="en-US" dirty="0"/>
              <a:t> – the physical hardware on which a process executes</a:t>
            </a:r>
          </a:p>
          <a:p>
            <a:r>
              <a:rPr lang="en-US" altLang="en-US" dirty="0"/>
              <a:t>Tasks are performed by processes/threads that execute on processors.</a:t>
            </a:r>
          </a:p>
        </p:txBody>
      </p:sp>
    </p:spTree>
    <p:extLst>
      <p:ext uri="{BB962C8B-B14F-4D97-AF65-F5344CB8AC3E}">
        <p14:creationId xmlns:p14="http://schemas.microsoft.com/office/powerpoint/2010/main" val="154051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 of parallel systems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82700"/>
            <a:ext cx="7993062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8313" y="5229225"/>
            <a:ext cx="31210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j-lt"/>
              </a:rPr>
              <a:t>Shared-memory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7175" y="5229225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j-lt"/>
              </a:rPr>
              <a:t>Distributed-memory</a:t>
            </a:r>
          </a:p>
        </p:txBody>
      </p:sp>
    </p:spTree>
    <p:extLst>
      <p:ext uri="{BB962C8B-B14F-4D97-AF65-F5344CB8AC3E}">
        <p14:creationId xmlns:p14="http://schemas.microsoft.com/office/powerpoint/2010/main" val="77546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 of parallel systems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Shared-memory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The cores can share access to the computer’s memory.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Coordinate the cores by having them examine and update shared memory locations.</a:t>
            </a:r>
          </a:p>
          <a:p>
            <a:r>
              <a:rPr lang="en-US" altLang="en-US" dirty="0"/>
              <a:t>Distributed-memory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Each core has its own, private memory.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The cores must communicate explicitly by sending messages across a network.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8067" y="3200400"/>
            <a:ext cx="152400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Our focus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867400" y="2971800"/>
            <a:ext cx="1100667" cy="45943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4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1323975"/>
          </a:xfrm>
        </p:spPr>
        <p:txBody>
          <a:bodyPr/>
          <a:lstStyle/>
          <a:p>
            <a:r>
              <a:rPr lang="en-US" altLang="en-US"/>
              <a:t>How do we write parallel programs?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4213" y="1628775"/>
            <a:ext cx="8270875" cy="4608513"/>
          </a:xfrm>
        </p:spPr>
        <p:txBody>
          <a:bodyPr/>
          <a:lstStyle/>
          <a:p>
            <a:r>
              <a:rPr lang="en-US" altLang="en-US" dirty="0"/>
              <a:t>Task parallelism </a:t>
            </a:r>
          </a:p>
          <a:p>
            <a:pPr lvl="1"/>
            <a:r>
              <a:rPr lang="en-US" altLang="en-US" dirty="0"/>
              <a:t>Partition various tasks carried out solving the problem among the cores.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Data parallelism</a:t>
            </a:r>
          </a:p>
          <a:p>
            <a:pPr lvl="1"/>
            <a:r>
              <a:rPr lang="en-US" altLang="en-US" dirty="0"/>
              <a:t>Partition the data used in solving the problem among the cores.</a:t>
            </a:r>
          </a:p>
          <a:p>
            <a:pPr lvl="1"/>
            <a:r>
              <a:rPr lang="en-US" altLang="en-US" dirty="0"/>
              <a:t>Each core carries out similar operations on its part of the data.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019800"/>
            <a:ext cx="1905000" cy="457200"/>
          </a:xfrm>
        </p:spPr>
        <p:txBody>
          <a:bodyPr/>
          <a:lstStyle/>
          <a:p>
            <a:pPr algn="l">
              <a:defRPr/>
            </a:pPr>
            <a:r>
              <a:rPr lang="en-AU" dirty="0"/>
              <a:t>Copyright © 2010,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3322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Professor 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  <p:pic>
        <p:nvPicPr>
          <p:cNvPr id="36868" name="Picture 2" descr="C:\Documents and Settings\liszka\Local Settings\Temporary Internet Files\Content.IE5\1G3WK4XC\MP9004225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25538"/>
            <a:ext cx="32480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 descr="C:\Documents and Settings\liszka\Local Settings\Temporary Internet Files\Content.IE5\Q7HGDQRM\MC90002427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19462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513" y="2565400"/>
            <a:ext cx="2508250" cy="11747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j-lt"/>
              </a:rPr>
              <a:t>15 questions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j-lt"/>
              </a:rPr>
              <a:t>300 exams</a:t>
            </a:r>
          </a:p>
        </p:txBody>
      </p:sp>
    </p:spTree>
    <p:extLst>
      <p:ext uri="{BB962C8B-B14F-4D97-AF65-F5344CB8AC3E}">
        <p14:creationId xmlns:p14="http://schemas.microsoft.com/office/powerpoint/2010/main" val="17476260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7030A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23794</TotalTime>
  <Words>1305</Words>
  <Application>Microsoft Office PowerPoint</Application>
  <PresentationFormat>On-screen Show (4:3)</PresentationFormat>
  <Paragraphs>213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Cambria Math</vt:lpstr>
      <vt:lpstr>Tahoma</vt:lpstr>
      <vt:lpstr>Times New Roman</vt:lpstr>
      <vt:lpstr>Wingdings</vt:lpstr>
      <vt:lpstr>Default Design</vt:lpstr>
      <vt:lpstr>EE 193: Parallel Computing</vt:lpstr>
      <vt:lpstr>PowerPoint Presentation</vt:lpstr>
      <vt:lpstr>What we'll talk about</vt:lpstr>
      <vt:lpstr>Terminology</vt:lpstr>
      <vt:lpstr>Parallelization: Definitions</vt:lpstr>
      <vt:lpstr>Type of parallel systems</vt:lpstr>
      <vt:lpstr>Type of parallel systems</vt:lpstr>
      <vt:lpstr>How do we write parallel programs?</vt:lpstr>
      <vt:lpstr>Professor P</vt:lpstr>
      <vt:lpstr>Professor P’s grading assistants</vt:lpstr>
      <vt:lpstr>What's a task?</vt:lpstr>
      <vt:lpstr>Division of work –  task parallelism</vt:lpstr>
      <vt:lpstr>Division of work –  data parallelism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Types of “Efficiency”</vt:lpstr>
      <vt:lpstr>Efficiency is hard</vt:lpstr>
      <vt:lpstr>Short quiz</vt:lpstr>
      <vt:lpstr>Amdahl's Law</vt:lpstr>
      <vt:lpstr>PowerPoint Presentation</vt:lpstr>
      <vt:lpstr>PowerPoint Presentation</vt:lpstr>
      <vt:lpstr>Impediments to Parallel Computing</vt:lpstr>
      <vt:lpstr>Even Parallelism Has Limits</vt:lpstr>
      <vt:lpstr>Short in-class exercise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ECEC 621 High Performance Computer Architecture</dc:title>
  <dc:creator>Mark Hempstead</dc:creator>
  <cp:lastModifiedBy>JoelG</cp:lastModifiedBy>
  <cp:revision>575</cp:revision>
  <cp:lastPrinted>2005-02-07T17:53:54Z</cp:lastPrinted>
  <dcterms:created xsi:type="dcterms:W3CDTF">2002-09-07T18:50:54Z</dcterms:created>
  <dcterms:modified xsi:type="dcterms:W3CDTF">2017-09-10T21:15:10Z</dcterms:modified>
</cp:coreProperties>
</file>