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28" r:id="rId2"/>
    <p:sldId id="626" r:id="rId3"/>
    <p:sldId id="666" r:id="rId4"/>
    <p:sldId id="665" r:id="rId5"/>
    <p:sldId id="669" r:id="rId6"/>
    <p:sldId id="668" r:id="rId7"/>
    <p:sldId id="627" r:id="rId8"/>
    <p:sldId id="652" r:id="rId9"/>
    <p:sldId id="677" r:id="rId10"/>
    <p:sldId id="641" r:id="rId11"/>
    <p:sldId id="642" r:id="rId12"/>
    <p:sldId id="643" r:id="rId13"/>
    <p:sldId id="678" r:id="rId14"/>
    <p:sldId id="645" r:id="rId15"/>
    <p:sldId id="653" r:id="rId16"/>
    <p:sldId id="657" r:id="rId17"/>
    <p:sldId id="658" r:id="rId18"/>
    <p:sldId id="659" r:id="rId19"/>
    <p:sldId id="660" r:id="rId20"/>
    <p:sldId id="661" r:id="rId21"/>
    <p:sldId id="662" r:id="rId22"/>
    <p:sldId id="663" r:id="rId23"/>
    <p:sldId id="674" r:id="rId24"/>
    <p:sldId id="675" r:id="rId25"/>
    <p:sldId id="676" r:id="rId26"/>
    <p:sldId id="664" r:id="rId27"/>
    <p:sldId id="679" r:id="rId28"/>
    <p:sldId id="670" r:id="rId29"/>
    <p:sldId id="671" r:id="rId30"/>
    <p:sldId id="673" r:id="rId3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59A7217-B840-4F10-B831-9654E69C22F5}">
          <p14:sldIdLst>
            <p14:sldId id="328"/>
            <p14:sldId id="626"/>
            <p14:sldId id="666"/>
            <p14:sldId id="665"/>
            <p14:sldId id="669"/>
            <p14:sldId id="668"/>
            <p14:sldId id="627"/>
            <p14:sldId id="652"/>
            <p14:sldId id="677"/>
            <p14:sldId id="641"/>
            <p14:sldId id="642"/>
            <p14:sldId id="643"/>
            <p14:sldId id="678"/>
            <p14:sldId id="645"/>
            <p14:sldId id="653"/>
            <p14:sldId id="657"/>
            <p14:sldId id="658"/>
            <p14:sldId id="659"/>
            <p14:sldId id="660"/>
            <p14:sldId id="661"/>
            <p14:sldId id="662"/>
            <p14:sldId id="663"/>
            <p14:sldId id="674"/>
            <p14:sldId id="675"/>
            <p14:sldId id="676"/>
            <p14:sldId id="664"/>
            <p14:sldId id="679"/>
            <p14:sldId id="670"/>
            <p14:sldId id="671"/>
            <p14:sldId id="6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1" autoAdjust="0"/>
    <p:restoredTop sz="94669" autoAdjust="0"/>
  </p:normalViewPr>
  <p:slideViewPr>
    <p:cSldViewPr>
      <p:cViewPr varScale="1">
        <p:scale>
          <a:sx n="90" d="100"/>
          <a:sy n="90" d="100"/>
        </p:scale>
        <p:origin x="84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28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189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EE 193 Joel </a:t>
            </a:r>
            <a:r>
              <a:rPr lang="en-US" dirty="0" err="1" smtClean="0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EE 193 Joel </a:t>
            </a:r>
            <a:r>
              <a:rPr lang="en-US" dirty="0" err="1" smtClean="0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EE 193 Joel </a:t>
            </a:r>
            <a:r>
              <a:rPr lang="en-US" dirty="0" err="1" smtClean="0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EE 193 Joel </a:t>
            </a:r>
            <a:r>
              <a:rPr lang="en-US" dirty="0" err="1" smtClean="0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EE 193 Joel </a:t>
            </a:r>
            <a:r>
              <a:rPr lang="en-US" dirty="0" err="1" smtClean="0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EE 193 Joel </a:t>
            </a:r>
            <a:r>
              <a:rPr lang="en-US" dirty="0" err="1" smtClean="0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EE 193 Joel </a:t>
            </a:r>
            <a:r>
              <a:rPr lang="en-US" dirty="0" err="1" smtClean="0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EE 193 Joel </a:t>
            </a:r>
            <a:r>
              <a:rPr lang="en-US" dirty="0" err="1" smtClean="0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EE 193 Joel </a:t>
            </a:r>
            <a:r>
              <a:rPr lang="en-US" dirty="0" err="1" smtClean="0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EE 193 Joel </a:t>
            </a:r>
            <a:r>
              <a:rPr lang="en-US" dirty="0" err="1" smtClean="0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EE 193 Joel </a:t>
            </a:r>
            <a:r>
              <a:rPr lang="en-US" dirty="0" err="1" smtClean="0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EE 193 Joel </a:t>
            </a:r>
            <a:r>
              <a:rPr lang="en-US" dirty="0" err="1" smtClean="0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EE </a:t>
            </a:r>
            <a:r>
              <a:rPr lang="en-US" altLang="en-US" dirty="0" smtClean="0"/>
              <a:t>193: </a:t>
            </a:r>
            <a:r>
              <a:rPr lang="en-US" altLang="en-US" dirty="0"/>
              <a:t>Parallel Computing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133600"/>
            <a:ext cx="8382000" cy="3733800"/>
          </a:xfrm>
        </p:spPr>
        <p:txBody>
          <a:bodyPr/>
          <a:lstStyle/>
          <a:p>
            <a:pPr eaLnBrk="1" hangingPunct="1"/>
            <a:r>
              <a:rPr lang="en-US" altLang="en-US" dirty="0"/>
              <a:t>Fall 2017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Lecture 3: Intro to C++ threads and CUDA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the output so contorted?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run the program. Observations: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"</a:t>
            </a:r>
            <a:r>
              <a:rPr lang="en-US" dirty="0" err="1"/>
              <a:t>hello"s</a:t>
            </a:r>
            <a:r>
              <a:rPr lang="en-US" dirty="0"/>
              <a:t> are not in the right order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Sometimes one "hello" jumps in the middle of another.</a:t>
            </a:r>
          </a:p>
          <a:p>
            <a:r>
              <a:rPr lang="en-US" dirty="0"/>
              <a:t>Why didn't this work better?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"single statement" like </a:t>
            </a:r>
            <a:r>
              <a:rPr lang="en-US" dirty="0" err="1"/>
              <a:t>cout</a:t>
            </a:r>
            <a:r>
              <a:rPr lang="en-US" dirty="0"/>
              <a:t> &lt;&lt;…&lt;&lt;</a:t>
            </a:r>
            <a:r>
              <a:rPr lang="en-US" dirty="0" err="1"/>
              <a:t>endl</a:t>
            </a:r>
            <a:r>
              <a:rPr lang="en-US" dirty="0"/>
              <a:t> turns into many assembly-language instructions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Threads can interleave with each other pretty arbitrarily.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Including right in the middle of the assembly instructions that implement the "</a:t>
            </a:r>
            <a:r>
              <a:rPr lang="en-US" dirty="0" err="1"/>
              <a:t>cout</a:t>
            </a:r>
            <a:r>
              <a:rPr lang="en-US" dirty="0"/>
              <a:t>".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3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tricks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compile on Halligan Linux:</a:t>
            </a:r>
          </a:p>
          <a:p>
            <a:pPr lvl="1">
              <a:spcBef>
                <a:spcPts val="0"/>
              </a:spcBef>
            </a:pPr>
            <a:r>
              <a:rPr lang="en-US" dirty="0"/>
              <a:t>g++ -</a:t>
            </a:r>
            <a:r>
              <a:rPr lang="en-US" dirty="0" err="1"/>
              <a:t>std</a:t>
            </a:r>
            <a:r>
              <a:rPr lang="en-US" dirty="0"/>
              <a:t>=</a:t>
            </a:r>
            <a:r>
              <a:rPr lang="en-US" dirty="0" err="1"/>
              <a:t>c++</a:t>
            </a:r>
            <a:r>
              <a:rPr lang="en-US" dirty="0"/>
              <a:t>11 -</a:t>
            </a:r>
            <a:r>
              <a:rPr lang="en-US" dirty="0" err="1"/>
              <a:t>pthread</a:t>
            </a:r>
            <a:r>
              <a:rPr lang="en-US" dirty="0"/>
              <a:t> my_program.cxx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#include &lt;threads&gt;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my little example skipped the </a:t>
            </a:r>
            <a:r>
              <a:rPr lang="en-US" dirty="0" err="1"/>
              <a:t>std</a:t>
            </a:r>
            <a:r>
              <a:rPr lang="en-US" dirty="0"/>
              <a:t>:: everywhere</a:t>
            </a:r>
          </a:p>
          <a:p>
            <a:r>
              <a:rPr lang="en-US" dirty="0"/>
              <a:t>This won't compile: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vector&lt;thread&gt; threads;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&lt;N_THREADS; ++</a:t>
            </a:r>
            <a:r>
              <a:rPr lang="en-US" sz="2000" dirty="0" err="1"/>
              <a:t>i</a:t>
            </a:r>
            <a:r>
              <a:rPr lang="en-US" sz="2000" dirty="0"/>
              <a:t>) {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/>
              <a:t>thread </a:t>
            </a:r>
            <a:r>
              <a:rPr lang="en-US" dirty="0" err="1"/>
              <a:t>th</a:t>
            </a:r>
            <a:r>
              <a:rPr lang="en-US" dirty="0"/>
              <a:t> (</a:t>
            </a:r>
            <a:r>
              <a:rPr lang="en-US" dirty="0" err="1"/>
              <a:t>th_func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 err="1"/>
              <a:t>threads.push_back</a:t>
            </a:r>
            <a:r>
              <a:rPr lang="en-US" dirty="0"/>
              <a:t> (</a:t>
            </a:r>
            <a:r>
              <a:rPr lang="en-US" dirty="0" err="1"/>
              <a:t>th</a:t>
            </a:r>
            <a:r>
              <a:rPr lang="en-US" dirty="0"/>
              <a:t>);</a:t>
            </a:r>
          </a:p>
          <a:p>
            <a:pPr marL="514350" lvl="1" indent="0">
              <a:spcBef>
                <a:spcPts val="0"/>
              </a:spcBef>
              <a:buNone/>
            </a:pPr>
            <a:r>
              <a:rPr lang="en-US" sz="2000" dirty="0"/>
              <a:t>}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4191000"/>
            <a:ext cx="3268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Because you're not allowed to copy a thread.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4191000" y="4606499"/>
            <a:ext cx="1676400" cy="19410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56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tricks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pPr marL="457200">
              <a:spcBef>
                <a:spcPts val="0"/>
              </a:spcBef>
            </a:pPr>
            <a:r>
              <a:rPr lang="en-US" sz="2400" dirty="0"/>
              <a:t>You can pass in as many arguments as you want:</a:t>
            </a:r>
          </a:p>
          <a:p>
            <a:pPr marL="857250" lvl="1">
              <a:spcBef>
                <a:spcPts val="0"/>
              </a:spcBef>
            </a:pPr>
            <a:r>
              <a:rPr lang="en-US" sz="2000" dirty="0" err="1"/>
              <a:t>threads.push_back</a:t>
            </a:r>
            <a:r>
              <a:rPr lang="en-US" sz="2000" dirty="0"/>
              <a:t> (thread (</a:t>
            </a:r>
            <a:r>
              <a:rPr lang="en-US" sz="2000" dirty="0" err="1"/>
              <a:t>th_func</a:t>
            </a:r>
            <a:r>
              <a:rPr lang="en-US" sz="2000" dirty="0"/>
              <a:t>, </a:t>
            </a:r>
            <a:r>
              <a:rPr lang="en-US" sz="2000" dirty="0" err="1"/>
              <a:t>i</a:t>
            </a:r>
            <a:r>
              <a:rPr lang="en-US" sz="2000" dirty="0"/>
              <a:t>, j, k));</a:t>
            </a:r>
          </a:p>
          <a:p>
            <a:pPr marL="857250" lvl="1">
              <a:spcBef>
                <a:spcPts val="0"/>
              </a:spcBef>
            </a:pPr>
            <a:r>
              <a:rPr lang="en-US" sz="2000" dirty="0"/>
              <a:t>void </a:t>
            </a:r>
            <a:r>
              <a:rPr lang="en-US" sz="2000" dirty="0" err="1"/>
              <a:t>th_func</a:t>
            </a:r>
            <a:r>
              <a:rPr lang="en-US" sz="2000" dirty="0"/>
              <a:t>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, double j, vector&lt;</a:t>
            </a:r>
            <a:r>
              <a:rPr lang="en-US" sz="2000" dirty="0" err="1"/>
              <a:t>int</a:t>
            </a:r>
            <a:r>
              <a:rPr lang="en-US" sz="2000" dirty="0"/>
              <a:t>&gt; k) {…}</a:t>
            </a:r>
          </a:p>
          <a:p>
            <a:pPr marL="857250" lvl="1">
              <a:spcBef>
                <a:spcPts val="0"/>
              </a:spcBef>
            </a:pPr>
            <a:r>
              <a:rPr lang="en-US" sz="2000" dirty="0"/>
              <a:t>But you cannot pass a reference (&amp;) into a thread. Instead, you must use </a:t>
            </a:r>
            <a:r>
              <a:rPr lang="en-US" sz="2000" dirty="0" err="1"/>
              <a:t>std</a:t>
            </a:r>
            <a:r>
              <a:rPr lang="en-US" sz="2000" dirty="0"/>
              <a:t>::ref(foo).</a:t>
            </a:r>
          </a:p>
          <a:p>
            <a:r>
              <a:rPr lang="en-US" sz="2400" dirty="0"/>
              <a:t>The library is picky about ending threads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(auto &amp;</a:t>
            </a:r>
            <a:r>
              <a:rPr lang="en-US" sz="2000" dirty="0" err="1"/>
              <a:t>th:threads</a:t>
            </a:r>
            <a:r>
              <a:rPr lang="en-US" sz="2000" dirty="0"/>
              <a:t>) </a:t>
            </a:r>
            <a:r>
              <a:rPr lang="en-US" sz="2000" dirty="0" err="1"/>
              <a:t>th.join</a:t>
            </a:r>
            <a:r>
              <a:rPr lang="en-US" sz="2000" dirty="0"/>
              <a:t>();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Yes, you can also do 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</a:t>
            </a:r>
            <a:r>
              <a:rPr lang="en-US" sz="2000" dirty="0" err="1"/>
              <a:t>threads.size</a:t>
            </a:r>
            <a:r>
              <a:rPr lang="en-US" sz="2000" dirty="0"/>
              <a:t>(); ++</a:t>
            </a:r>
            <a:r>
              <a:rPr lang="en-US" sz="2000" dirty="0" err="1"/>
              <a:t>i</a:t>
            </a:r>
            <a:r>
              <a:rPr lang="en-US" sz="2000" dirty="0"/>
              <a:t>) threads[</a:t>
            </a:r>
            <a:r>
              <a:rPr lang="en-US" sz="2000" dirty="0" err="1"/>
              <a:t>i</a:t>
            </a:r>
            <a:r>
              <a:rPr lang="en-US" sz="2000" dirty="0"/>
              <a:t>].join()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If you forget to wait for the thread to end, and you try to exit main(), then the thread will be forced to stop and will crash.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If a thread is stuck in an infinite loop, and you wait for it, your .join() call will also wait forever.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9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447800"/>
                <a:ext cx="8839200" cy="4876800"/>
              </a:xfrm>
            </p:spPr>
            <p:txBody>
              <a:bodyPr/>
              <a:lstStyle/>
              <a:p>
                <a:r>
                  <a:rPr lang="en-US" dirty="0"/>
                  <a:t>A simple formula: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+…+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And some simple code:</a:t>
                </a:r>
              </a:p>
              <a:p>
                <a:pPr marL="800100" lvl="2" indent="0">
                  <a:spcBef>
                    <a:spcPts val="0"/>
                  </a:spcBef>
                  <a:buNone/>
                </a:pPr>
                <a:r>
                  <a:rPr lang="en-US" sz="2400" dirty="0"/>
                  <a:t>for (</a:t>
                </a:r>
                <a:r>
                  <a:rPr lang="en-US" sz="2400" dirty="0" err="1"/>
                  <a:t>int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</a:t>
                </a:r>
                <a:r>
                  <a:rPr lang="en-US" sz="2400" dirty="0"/>
                  <a:t>=0; </a:t>
                </a:r>
                <a:r>
                  <a:rPr lang="en-US" sz="2400" dirty="0" err="1"/>
                  <a:t>i</a:t>
                </a:r>
                <a:r>
                  <a:rPr lang="en-US" sz="2400" dirty="0"/>
                  <a:t>&lt;N_TERMS; ++</a:t>
                </a:r>
                <a:r>
                  <a:rPr lang="en-US" sz="2400" dirty="0" err="1"/>
                  <a:t>i</a:t>
                </a:r>
                <a:r>
                  <a:rPr lang="en-US" sz="2400" dirty="0"/>
                  <a:t>) {</a:t>
                </a:r>
              </a:p>
              <a:p>
                <a:pPr marL="1314450" lvl="3" indent="0">
                  <a:spcBef>
                    <a:spcPts val="0"/>
                  </a:spcBef>
                  <a:buNone/>
                </a:pPr>
                <a:r>
                  <a:rPr lang="en-US" sz="2400" dirty="0"/>
                  <a:t>bool </a:t>
                </a:r>
                <a:r>
                  <a:rPr lang="en-US" sz="2400" dirty="0" err="1"/>
                  <a:t>pos</a:t>
                </a:r>
                <a:r>
                  <a:rPr lang="en-US" sz="2400" dirty="0"/>
                  <a:t> = ((i&amp;1) == 0);</a:t>
                </a:r>
              </a:p>
              <a:p>
                <a:pPr marL="1314450" lvl="3" indent="0">
                  <a:spcBef>
                    <a:spcPts val="0"/>
                  </a:spcBef>
                  <a:buNone/>
                </a:pPr>
                <a:r>
                  <a:rPr lang="en-US" sz="2400" dirty="0"/>
                  <a:t>double term = 1.0 / (2*i+1);</a:t>
                </a:r>
              </a:p>
              <a:p>
                <a:pPr marL="1314450" lvl="3" indent="0">
                  <a:spcBef>
                    <a:spcPts val="0"/>
                  </a:spcBef>
                  <a:buNone/>
                </a:pPr>
                <a:r>
                  <a:rPr lang="en-US" sz="2400" dirty="0"/>
                  <a:t>sum += (</a:t>
                </a:r>
                <a:r>
                  <a:rPr lang="en-US" sz="2400" dirty="0" err="1"/>
                  <a:t>pos</a:t>
                </a:r>
                <a:r>
                  <a:rPr lang="en-US" sz="2400" dirty="0"/>
                  <a:t>? term : -term)</a:t>
                </a:r>
              </a:p>
              <a:p>
                <a:pPr marL="857250" lvl="2" indent="0">
                  <a:spcBef>
                    <a:spcPts val="0"/>
                  </a:spcBef>
                  <a:buNone/>
                </a:pPr>
                <a:r>
                  <a:rPr lang="en-US" sz="2400" dirty="0"/>
                  <a:t>}</a:t>
                </a:r>
              </a:p>
              <a:p>
                <a:pPr marL="400050">
                  <a:spcBef>
                    <a:spcPts val="0"/>
                  </a:spcBef>
                </a:pPr>
                <a:r>
                  <a:rPr lang="en-US" sz="3200" dirty="0"/>
                  <a:t>Here's a threaded version (lec03_pi.cxx, th_func1)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447800"/>
                <a:ext cx="8839200" cy="4876800"/>
              </a:xfrm>
              <a:blipFill>
                <a:blip r:embed="rId2"/>
                <a:stretch>
                  <a:fillRect l="-1241" t="-1375" r="-1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1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a dual core processor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85800" y="6248400"/>
            <a:ext cx="2514600" cy="457200"/>
          </a:xfrm>
        </p:spPr>
        <p:txBody>
          <a:bodyPr/>
          <a:lstStyle/>
          <a:p>
            <a:pPr>
              <a:defRPr/>
            </a:pPr>
            <a:r>
              <a:rPr lang="en-AU" dirty="0"/>
              <a:t>Copyright © 2010, Elsevier Inc. All rights Reserved</a:t>
            </a: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268413"/>
            <a:ext cx="7832725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48073" y="4093436"/>
            <a:ext cx="6102350" cy="171739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</a:rPr>
              <a:t>Note that as we increase n, the estimate with one thread gets better and better.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</a:rPr>
              <a:t>But the dual-threaded version does not!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</a:rPr>
              <a:t>Any idea why?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563938" y="2924175"/>
            <a:ext cx="4895850" cy="1336675"/>
            <a:chOff x="3563888" y="2924944"/>
            <a:chExt cx="4896544" cy="1336214"/>
          </a:xfrm>
        </p:grpSpPr>
        <p:sp>
          <p:nvSpPr>
            <p:cNvPr id="29703" name="Rectangle 6"/>
            <p:cNvSpPr>
              <a:spLocks noChangeArrowheads="1"/>
            </p:cNvSpPr>
            <p:nvPr/>
          </p:nvSpPr>
          <p:spPr bwMode="auto">
            <a:xfrm>
              <a:off x="3563888" y="2924944"/>
              <a:ext cx="4896544" cy="584775"/>
            </a:xfrm>
            <a:prstGeom prst="rect">
              <a:avLst/>
            </a:prstGeom>
            <a:noFill/>
            <a:ln w="25400" algn="ctr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None/>
              </a:pPr>
              <a:endParaRPr lang="en-US" altLang="en-US"/>
            </a:p>
          </p:txBody>
        </p:sp>
        <p:sp>
          <p:nvSpPr>
            <p:cNvPr id="29704" name="TextBox 7"/>
            <p:cNvSpPr txBox="1">
              <a:spLocks noChangeArrowheads="1"/>
            </p:cNvSpPr>
            <p:nvPr/>
          </p:nvSpPr>
          <p:spPr bwMode="auto">
            <a:xfrm>
              <a:off x="6300192" y="3861048"/>
              <a:ext cx="2160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tx2"/>
                  </a:solidFill>
                </a:rPr>
                <a:t>Problem?</a:t>
              </a:r>
            </a:p>
          </p:txBody>
        </p:sp>
        <p:cxnSp>
          <p:nvCxnSpPr>
            <p:cNvPr id="29705" name="Straight Arrow Connector 9"/>
            <p:cNvCxnSpPr>
              <a:cxnSpLocks noChangeShapeType="1"/>
            </p:cNvCxnSpPr>
            <p:nvPr/>
          </p:nvCxnSpPr>
          <p:spPr bwMode="auto">
            <a:xfrm flipH="1" flipV="1">
              <a:off x="6516216" y="3573016"/>
              <a:ext cx="504056" cy="288032"/>
            </a:xfrm>
            <a:prstGeom prst="straightConnector1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57410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447800"/>
                <a:ext cx="8382000" cy="4876800"/>
              </a:xfrm>
            </p:spPr>
            <p:txBody>
              <a:bodyPr/>
              <a:lstStyle/>
              <a:p>
                <a:r>
                  <a:rPr lang="en-US" dirty="0"/>
                  <a:t>Let's use only two threads, and look at the issue in detail.</a:t>
                </a:r>
              </a:p>
              <a:p>
                <a:r>
                  <a:rPr lang="en-US" dirty="0"/>
                  <a:t>The formula: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+…+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The operations:</a:t>
                </a:r>
              </a:p>
              <a:p>
                <a:pPr lvl="1"/>
                <a:r>
                  <a:rPr lang="en-US" dirty="0"/>
                  <a:t>Thread #0: adds </a:t>
                </a:r>
                <a:r>
                  <a:rPr lang="en-US" dirty="0" smtClean="0"/>
                  <a:t>1, +1/5, +1/9, </a:t>
                </a:r>
                <a:r>
                  <a:rPr lang="en-US" dirty="0"/>
                  <a:t>…</a:t>
                </a:r>
              </a:p>
              <a:p>
                <a:pPr lvl="1"/>
                <a:r>
                  <a:rPr lang="en-US" dirty="0"/>
                  <a:t>Thread #1: subtracts </a:t>
                </a:r>
                <a:r>
                  <a:rPr lang="en-US" dirty="0" smtClean="0"/>
                  <a:t>1/3,  1/7, </a:t>
                </a:r>
                <a:r>
                  <a:rPr lang="en-US" dirty="0"/>
                  <a:t>…</a:t>
                </a:r>
              </a:p>
              <a:p>
                <a:pPr marL="400050">
                  <a:spcBef>
                    <a:spcPts val="0"/>
                  </a:spcBef>
                </a:pPr>
                <a:r>
                  <a:rPr lang="en-US" sz="3200" dirty="0"/>
                  <a:t>We've noted that threads execute independently and can interleave in any order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447800"/>
                <a:ext cx="8382000" cy="4876800"/>
              </a:xfrm>
              <a:blipFill rotWithShape="0">
                <a:blip r:embed="rId2"/>
                <a:stretch>
                  <a:fillRect l="-1309" t="-1375" r="-2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81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execute independently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1676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Simple ordering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1676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 also happen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440581" y="2366665"/>
            <a:ext cx="2057400" cy="400110"/>
            <a:chOff x="1417320" y="2366665"/>
            <a:chExt cx="2057400" cy="400110"/>
          </a:xfrm>
        </p:grpSpPr>
        <p:sp>
          <p:nvSpPr>
            <p:cNvPr id="3" name="TextBox 2"/>
            <p:cNvSpPr txBox="1"/>
            <p:nvPr/>
          </p:nvSpPr>
          <p:spPr>
            <a:xfrm>
              <a:off x="1417320" y="2366665"/>
              <a:ext cx="685800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Th0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03120" y="2366665"/>
              <a:ext cx="685800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Th1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88920" y="2366665"/>
              <a:ext cx="685800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Sum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440581" y="2767146"/>
            <a:ext cx="2057400" cy="400110"/>
            <a:chOff x="1421673" y="2767146"/>
            <a:chExt cx="2057400" cy="400110"/>
          </a:xfrm>
        </p:grpSpPr>
        <p:sp>
          <p:nvSpPr>
            <p:cNvPr id="12" name="TextBox 11"/>
            <p:cNvSpPr txBox="1"/>
            <p:nvPr/>
          </p:nvSpPr>
          <p:spPr>
            <a:xfrm>
              <a:off x="1421673" y="2767146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+1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07473" y="2767146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93273" y="2767146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1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440581" y="3172581"/>
            <a:ext cx="2057400" cy="400110"/>
            <a:chOff x="1421673" y="2767146"/>
            <a:chExt cx="2057400" cy="400110"/>
          </a:xfrm>
        </p:grpSpPr>
        <p:sp>
          <p:nvSpPr>
            <p:cNvPr id="20" name="TextBox 19"/>
            <p:cNvSpPr txBox="1"/>
            <p:nvPr/>
          </p:nvSpPr>
          <p:spPr>
            <a:xfrm>
              <a:off x="1421673" y="2767146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07473" y="2767146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/>
                <a:t>-</a:t>
              </a:r>
              <a:r>
                <a:rPr lang="en-US" sz="2000" dirty="0"/>
                <a:t>1/3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93273" y="2767146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dirty="0"/>
                <a:t>.86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440581" y="3571915"/>
            <a:ext cx="2057400" cy="400110"/>
            <a:chOff x="1421673" y="2767146"/>
            <a:chExt cx="2057400" cy="400110"/>
          </a:xfrm>
        </p:grpSpPr>
        <p:sp>
          <p:nvSpPr>
            <p:cNvPr id="24" name="TextBox 23"/>
            <p:cNvSpPr txBox="1"/>
            <p:nvPr/>
          </p:nvSpPr>
          <p:spPr>
            <a:xfrm>
              <a:off x="1421673" y="2767146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+1/5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07473" y="2767146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793273" y="2767146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1.2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440581" y="3972165"/>
            <a:ext cx="2057400" cy="400110"/>
            <a:chOff x="1421673" y="2767146"/>
            <a:chExt cx="2057400" cy="400110"/>
          </a:xfrm>
        </p:grpSpPr>
        <p:sp>
          <p:nvSpPr>
            <p:cNvPr id="28" name="TextBox 27"/>
            <p:cNvSpPr txBox="1"/>
            <p:nvPr/>
          </p:nvSpPr>
          <p:spPr>
            <a:xfrm>
              <a:off x="1421673" y="2767146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07473" y="2767146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dirty="0"/>
                <a:t>-1/7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793273" y="2767146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.72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440581" y="4372415"/>
            <a:ext cx="2057400" cy="400110"/>
            <a:chOff x="1421673" y="2767146"/>
            <a:chExt cx="2057400" cy="400110"/>
          </a:xfrm>
        </p:grpSpPr>
        <p:sp>
          <p:nvSpPr>
            <p:cNvPr id="32" name="TextBox 31"/>
            <p:cNvSpPr txBox="1"/>
            <p:nvPr/>
          </p:nvSpPr>
          <p:spPr>
            <a:xfrm>
              <a:off x="1421673" y="2767146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+1/9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07473" y="2767146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93273" y="2767146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.83</a:t>
              </a:r>
              <a:endParaRPr lang="en-US" dirty="0"/>
            </a:p>
          </p:txBody>
        </p:sp>
      </p:grp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1066800" y="5105400"/>
            <a:ext cx="7391400" cy="609600"/>
          </a:xfrm>
        </p:spPr>
        <p:txBody>
          <a:bodyPr/>
          <a:lstStyle/>
          <a:p>
            <a:r>
              <a:rPr lang="en-US" dirty="0"/>
              <a:t>But addition is commutative – so this cannot be our problem, can it?</a:t>
            </a:r>
          </a:p>
          <a:p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1447800" y="2362200"/>
            <a:ext cx="2057400" cy="2405860"/>
            <a:chOff x="1371600" y="2366665"/>
            <a:chExt cx="2057400" cy="2405860"/>
          </a:xfrm>
        </p:grpSpPr>
        <p:grpSp>
          <p:nvGrpSpPr>
            <p:cNvPr id="62" name="Group 61"/>
            <p:cNvGrpSpPr/>
            <p:nvPr/>
          </p:nvGrpSpPr>
          <p:grpSpPr>
            <a:xfrm>
              <a:off x="1371600" y="2366665"/>
              <a:ext cx="2057400" cy="400110"/>
              <a:chOff x="1417320" y="2366665"/>
              <a:chExt cx="2057400" cy="400110"/>
            </a:xfrm>
          </p:grpSpPr>
          <p:sp>
            <p:nvSpPr>
              <p:cNvPr id="83" name="TextBox 82"/>
              <p:cNvSpPr txBox="1"/>
              <p:nvPr/>
            </p:nvSpPr>
            <p:spPr>
              <a:xfrm>
                <a:off x="1417320" y="2366665"/>
                <a:ext cx="685800" cy="40011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accent2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2000" dirty="0"/>
                  <a:t>Th0</a:t>
                </a:r>
                <a:endParaRPr lang="en-US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2103120" y="2366665"/>
                <a:ext cx="685800" cy="40011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accent2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2000" dirty="0"/>
                  <a:t>Th1</a:t>
                </a:r>
                <a:endParaRPr lang="en-US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788920" y="2366665"/>
                <a:ext cx="685800" cy="40011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accent2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2000" dirty="0"/>
                  <a:t>Sum</a:t>
                </a:r>
                <a:endParaRPr lang="en-US" dirty="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1371600" y="2767146"/>
              <a:ext cx="2057400" cy="400110"/>
              <a:chOff x="1421673" y="2767146"/>
              <a:chExt cx="2057400" cy="400110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1421673" y="2767146"/>
                <a:ext cx="685800" cy="40011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2000" dirty="0"/>
                  <a:t>+1</a:t>
                </a:r>
                <a:endParaRPr lang="en-US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2107473" y="2767146"/>
                <a:ext cx="685800" cy="40011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2793273" y="2767146"/>
                <a:ext cx="685800" cy="40011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2000" dirty="0"/>
                  <a:t>1</a:t>
                </a:r>
                <a:endParaRPr lang="en-US" dirty="0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1371600" y="3172581"/>
              <a:ext cx="2057400" cy="400110"/>
              <a:chOff x="1421673" y="2767146"/>
              <a:chExt cx="2057400" cy="400110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1421673" y="2767146"/>
                <a:ext cx="685800" cy="40011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107473" y="2767146"/>
                <a:ext cx="685800" cy="40011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dirty="0"/>
                  <a:t>-</a:t>
                </a:r>
                <a:r>
                  <a:rPr lang="en-US" sz="2000" dirty="0"/>
                  <a:t>1/3</a:t>
                </a:r>
                <a:endParaRPr lang="en-US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2793273" y="2767146"/>
                <a:ext cx="685800" cy="40011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000" dirty="0"/>
                  <a:t>.66</a:t>
                </a:r>
                <a:endParaRPr lang="en-US" dirty="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1371600" y="3571915"/>
              <a:ext cx="2057400" cy="400110"/>
              <a:chOff x="1421673" y="2767146"/>
              <a:chExt cx="2057400" cy="400110"/>
            </a:xfrm>
          </p:grpSpPr>
          <p:sp>
            <p:nvSpPr>
              <p:cNvPr id="74" name="TextBox 73"/>
              <p:cNvSpPr txBox="1"/>
              <p:nvPr/>
            </p:nvSpPr>
            <p:spPr>
              <a:xfrm>
                <a:off x="1421673" y="2767146"/>
                <a:ext cx="685800" cy="40011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2000" dirty="0"/>
                  <a:t>+1/5</a:t>
                </a:r>
                <a:endParaRPr lang="en-US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2107473" y="2767146"/>
                <a:ext cx="685800" cy="40011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2793273" y="2767146"/>
                <a:ext cx="685800" cy="40011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2000" dirty="0"/>
                  <a:t>.86</a:t>
                </a:r>
                <a:endParaRPr lang="en-US" dirty="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1371600" y="3972165"/>
              <a:ext cx="2057400" cy="400110"/>
              <a:chOff x="1421673" y="2767146"/>
              <a:chExt cx="2057400" cy="400110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1421673" y="2767146"/>
                <a:ext cx="685800" cy="40011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107473" y="2767146"/>
                <a:ext cx="685800" cy="40011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000" dirty="0"/>
                  <a:t>-1/7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793273" y="2767146"/>
                <a:ext cx="685800" cy="40011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2000" dirty="0"/>
                  <a:t>.72</a:t>
                </a:r>
                <a:endParaRPr lang="en-US" dirty="0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1371600" y="4372415"/>
              <a:ext cx="2057400" cy="400110"/>
              <a:chOff x="1421673" y="2767146"/>
              <a:chExt cx="2057400" cy="400110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1421673" y="2767146"/>
                <a:ext cx="685800" cy="40011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2000" dirty="0"/>
                  <a:t>+1/9</a:t>
                </a:r>
                <a:endParaRPr lang="en-US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107473" y="2767146"/>
                <a:ext cx="685800" cy="40011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2793273" y="2767146"/>
                <a:ext cx="685800" cy="40011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2000" dirty="0"/>
                  <a:t>.83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0477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38003 -0.0018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93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0278 L 0.38003 -0.0009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7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38003 0.0604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93" y="300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38003 -0.0562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93" y="-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0.38246 0.0027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15" y="139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38246 3.33333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at a lower level…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5791200" y="1219200"/>
            <a:ext cx="3276600" cy="3276600"/>
          </a:xfrm>
        </p:spPr>
        <p:txBody>
          <a:bodyPr/>
          <a:lstStyle/>
          <a:p>
            <a:r>
              <a:rPr lang="en-US" dirty="0"/>
              <a:t>At a lower level, "sum += x" is a load, add and store.</a:t>
            </a:r>
          </a:p>
          <a:p>
            <a:r>
              <a:rPr lang="en-US" dirty="0"/>
              <a:t>Let's look at this lower level</a:t>
            </a:r>
          </a:p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838200" y="1524000"/>
            <a:ext cx="685800" cy="6908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/>
              <a:t>Th0 load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209800" y="1524000"/>
            <a:ext cx="685800" cy="6908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/>
              <a:t>Th0 store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524000" y="1524000"/>
            <a:ext cx="685800" cy="6908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/>
              <a:t>Th0 add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2895600" y="1524000"/>
            <a:ext cx="685800" cy="6908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/>
              <a:t>Th1 load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4267200" y="1524000"/>
            <a:ext cx="685800" cy="6908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/>
              <a:t>Th1 store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3581400" y="1524000"/>
            <a:ext cx="685800" cy="6908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/>
              <a:t>Th1 add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4953000" y="1524000"/>
            <a:ext cx="685800" cy="6908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/>
              <a:t>sum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38200" y="2209800"/>
            <a:ext cx="4800600" cy="400110"/>
            <a:chOff x="2209800" y="2209800"/>
            <a:chExt cx="4800600" cy="400110"/>
          </a:xfrm>
        </p:grpSpPr>
        <p:sp>
          <p:nvSpPr>
            <p:cNvPr id="80" name="TextBox 79"/>
            <p:cNvSpPr txBox="1"/>
            <p:nvPr/>
          </p:nvSpPr>
          <p:spPr>
            <a:xfrm>
              <a:off x="4267200" y="2209800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953000" y="2209800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638800" y="2209800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324600" y="2209800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0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209800" y="2209800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895600" y="2209800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581400" y="2209800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838200" y="2602170"/>
            <a:ext cx="4800600" cy="400110"/>
            <a:chOff x="2209800" y="2209800"/>
            <a:chExt cx="4800600" cy="40011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97" name="TextBox 96"/>
            <p:cNvSpPr txBox="1"/>
            <p:nvPr/>
          </p:nvSpPr>
          <p:spPr>
            <a:xfrm>
              <a:off x="42672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9530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6388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3246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2098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0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8956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5814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838200" y="3002280"/>
            <a:ext cx="4800600" cy="400110"/>
            <a:chOff x="2209800" y="2209800"/>
            <a:chExt cx="4800600" cy="40011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05" name="TextBox 104"/>
            <p:cNvSpPr txBox="1"/>
            <p:nvPr/>
          </p:nvSpPr>
          <p:spPr>
            <a:xfrm>
              <a:off x="42672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9530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6388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3246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2098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8956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+1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5814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838200" y="3400746"/>
            <a:ext cx="4800600" cy="400110"/>
            <a:chOff x="2209800" y="2209800"/>
            <a:chExt cx="4800600" cy="40011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13" name="TextBox 112"/>
            <p:cNvSpPr txBox="1"/>
            <p:nvPr/>
          </p:nvSpPr>
          <p:spPr>
            <a:xfrm>
              <a:off x="42672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9530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6388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3246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2098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8956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5814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1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838200" y="3800856"/>
            <a:ext cx="4800600" cy="400110"/>
            <a:chOff x="2209800" y="2209800"/>
            <a:chExt cx="4800600" cy="40011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21" name="TextBox 120"/>
            <p:cNvSpPr txBox="1"/>
            <p:nvPr/>
          </p:nvSpPr>
          <p:spPr>
            <a:xfrm>
              <a:off x="42672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9530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6388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3246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2098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28956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35814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838200" y="4200966"/>
            <a:ext cx="4800600" cy="400110"/>
            <a:chOff x="2209800" y="2209800"/>
            <a:chExt cx="4800600" cy="40011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29" name="TextBox 128"/>
            <p:cNvSpPr txBox="1"/>
            <p:nvPr/>
          </p:nvSpPr>
          <p:spPr>
            <a:xfrm>
              <a:off x="42672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9530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-1/3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6388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3246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2098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8956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5814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838200" y="4599432"/>
            <a:ext cx="4800600" cy="400110"/>
            <a:chOff x="2209800" y="2209800"/>
            <a:chExt cx="4800600" cy="40011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7" name="TextBox 136"/>
            <p:cNvSpPr txBox="1"/>
            <p:nvPr/>
          </p:nvSpPr>
          <p:spPr>
            <a:xfrm>
              <a:off x="42672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49530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56388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.66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63246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.66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2098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28956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5814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sz="2000" dirty="0"/>
            </a:p>
          </p:txBody>
        </p:sp>
      </p:grpSp>
      <p:sp>
        <p:nvSpPr>
          <p:cNvPr id="16" name="Freeform: Shape 15"/>
          <p:cNvSpPr/>
          <p:nvPr/>
        </p:nvSpPr>
        <p:spPr>
          <a:xfrm>
            <a:off x="157271" y="2999232"/>
            <a:ext cx="546817" cy="1014984"/>
          </a:xfrm>
          <a:custGeom>
            <a:avLst/>
            <a:gdLst>
              <a:gd name="connsiteX0" fmla="*/ 546817 w 546817"/>
              <a:gd name="connsiteY0" fmla="*/ 1014984 h 1014984"/>
              <a:gd name="connsiteX1" fmla="*/ 208489 w 546817"/>
              <a:gd name="connsiteY1" fmla="*/ 850392 h 1014984"/>
              <a:gd name="connsiteX2" fmla="*/ 7321 w 546817"/>
              <a:gd name="connsiteY2" fmla="*/ 283464 h 1014984"/>
              <a:gd name="connsiteX3" fmla="*/ 464521 w 546817"/>
              <a:gd name="connsiteY3" fmla="*/ 0 h 1014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6817" h="1014984">
                <a:moveTo>
                  <a:pt x="546817" y="1014984"/>
                </a:moveTo>
                <a:cubicBezTo>
                  <a:pt x="422611" y="993648"/>
                  <a:pt x="298405" y="972312"/>
                  <a:pt x="208489" y="850392"/>
                </a:cubicBezTo>
                <a:cubicBezTo>
                  <a:pt x="118573" y="728472"/>
                  <a:pt x="-35351" y="425196"/>
                  <a:pt x="7321" y="283464"/>
                </a:cubicBezTo>
                <a:cubicBezTo>
                  <a:pt x="49993" y="141732"/>
                  <a:pt x="257257" y="70866"/>
                  <a:pt x="464521" y="0"/>
                </a:cubicBezTo>
              </a:path>
            </a:pathLst>
          </a:custGeom>
          <a:noFill/>
          <a:ln w="28575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9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0122 -0.1166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583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-1.11111E-6 0.058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75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4.72222E-6 0.0583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at a lower level…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5791200" y="1219200"/>
            <a:ext cx="3276600" cy="5181600"/>
          </a:xfrm>
        </p:spPr>
        <p:txBody>
          <a:bodyPr/>
          <a:lstStyle/>
          <a:p>
            <a:r>
              <a:rPr lang="en-US" dirty="0"/>
              <a:t>At a lower level, "sum += x" is a load, add and store.</a:t>
            </a:r>
          </a:p>
          <a:p>
            <a:r>
              <a:rPr lang="en-US" dirty="0"/>
              <a:t>Let's look at this lower level</a:t>
            </a:r>
          </a:p>
          <a:p>
            <a:r>
              <a:rPr lang="en-US" dirty="0"/>
              <a:t>Now the two threads stomp on each other, and get the wrong answer.</a:t>
            </a:r>
          </a:p>
          <a:p>
            <a:r>
              <a:rPr lang="en-US" dirty="0"/>
              <a:t>Any ideas?</a:t>
            </a:r>
          </a:p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838200" y="1524000"/>
            <a:ext cx="685800" cy="6908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/>
              <a:t>Th0 load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209800" y="1524000"/>
            <a:ext cx="685800" cy="6908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/>
              <a:t>Th0 store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524000" y="1524000"/>
            <a:ext cx="685800" cy="6908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/>
              <a:t>Th0 add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2895600" y="1524000"/>
            <a:ext cx="685800" cy="6908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/>
              <a:t>Th1 load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4267200" y="1524000"/>
            <a:ext cx="685800" cy="6908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/>
              <a:t>Th1 store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3581400" y="1524000"/>
            <a:ext cx="685800" cy="6908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/>
              <a:t>Th1 add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4953000" y="1524000"/>
            <a:ext cx="685800" cy="6908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/>
              <a:t>sum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38200" y="2209800"/>
            <a:ext cx="4800600" cy="400110"/>
            <a:chOff x="2209800" y="2209800"/>
            <a:chExt cx="4800600" cy="400110"/>
          </a:xfrm>
        </p:grpSpPr>
        <p:sp>
          <p:nvSpPr>
            <p:cNvPr id="80" name="TextBox 79"/>
            <p:cNvSpPr txBox="1"/>
            <p:nvPr/>
          </p:nvSpPr>
          <p:spPr>
            <a:xfrm>
              <a:off x="4267200" y="2209800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953000" y="2209800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638800" y="2209800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324600" y="2209800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0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209800" y="2209800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895600" y="2209800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581400" y="2209800"/>
              <a:ext cx="685800" cy="40011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838200" y="2602170"/>
            <a:ext cx="4800600" cy="400110"/>
            <a:chOff x="2209800" y="2209800"/>
            <a:chExt cx="4800600" cy="40011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97" name="TextBox 96"/>
            <p:cNvSpPr txBox="1"/>
            <p:nvPr/>
          </p:nvSpPr>
          <p:spPr>
            <a:xfrm>
              <a:off x="42672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9530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6388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3246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2098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0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8956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5814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2895600" y="3002280"/>
            <a:ext cx="6858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3581400" y="3002280"/>
            <a:ext cx="6858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4267200" y="3002280"/>
            <a:ext cx="6858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4953000" y="3002280"/>
            <a:ext cx="6858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838200" y="3002280"/>
            <a:ext cx="6858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sz="20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524000" y="3002280"/>
            <a:ext cx="6858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sz="2000" dirty="0"/>
          </a:p>
        </p:txBody>
      </p:sp>
      <p:sp>
        <p:nvSpPr>
          <p:cNvPr id="111" name="TextBox 110"/>
          <p:cNvSpPr txBox="1"/>
          <p:nvPr/>
        </p:nvSpPr>
        <p:spPr>
          <a:xfrm>
            <a:off x="2209800" y="3002280"/>
            <a:ext cx="6858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12" name="Group 111"/>
          <p:cNvGrpSpPr/>
          <p:nvPr/>
        </p:nvGrpSpPr>
        <p:grpSpPr>
          <a:xfrm>
            <a:off x="838200" y="3400746"/>
            <a:ext cx="4800600" cy="400110"/>
            <a:chOff x="2209800" y="2209800"/>
            <a:chExt cx="4800600" cy="40011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13" name="TextBox 112"/>
            <p:cNvSpPr txBox="1"/>
            <p:nvPr/>
          </p:nvSpPr>
          <p:spPr>
            <a:xfrm>
              <a:off x="42672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9530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6388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3246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2098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8956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+1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5814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sz="2000" dirty="0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838200" y="3800856"/>
            <a:ext cx="4800600" cy="400110"/>
            <a:chOff x="2209800" y="2209800"/>
            <a:chExt cx="4800600" cy="40011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21" name="TextBox 120"/>
            <p:cNvSpPr txBox="1"/>
            <p:nvPr/>
          </p:nvSpPr>
          <p:spPr>
            <a:xfrm>
              <a:off x="42672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9530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6388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3246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2098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28956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35814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1</a:t>
              </a: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838200" y="4200966"/>
            <a:ext cx="4800600" cy="400110"/>
            <a:chOff x="2209800" y="2209800"/>
            <a:chExt cx="4800600" cy="40011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29" name="TextBox 128"/>
            <p:cNvSpPr txBox="1"/>
            <p:nvPr/>
          </p:nvSpPr>
          <p:spPr>
            <a:xfrm>
              <a:off x="42672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9530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000" dirty="0"/>
                <a:t>-1/3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6388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3246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2098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8956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581400" y="2209800"/>
              <a:ext cx="685800" cy="400110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2895600" y="4599432"/>
            <a:ext cx="6858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3581400" y="4599432"/>
            <a:ext cx="6858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4267200" y="4599432"/>
            <a:ext cx="6858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/>
              <a:t>.66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4953000" y="4599432"/>
            <a:ext cx="6858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/>
              <a:t>.66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838200" y="4599432"/>
            <a:ext cx="6858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sz="2000" dirty="0"/>
          </a:p>
        </p:txBody>
      </p:sp>
      <p:sp>
        <p:nvSpPr>
          <p:cNvPr id="142" name="TextBox 141"/>
          <p:cNvSpPr txBox="1"/>
          <p:nvPr/>
        </p:nvSpPr>
        <p:spPr>
          <a:xfrm>
            <a:off x="1524000" y="4599432"/>
            <a:ext cx="6858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sz="2000" dirty="0"/>
          </a:p>
        </p:txBody>
      </p:sp>
      <p:sp>
        <p:nvSpPr>
          <p:cNvPr id="143" name="TextBox 142"/>
          <p:cNvSpPr txBox="1"/>
          <p:nvPr/>
        </p:nvSpPr>
        <p:spPr>
          <a:xfrm>
            <a:off x="2209800" y="4599432"/>
            <a:ext cx="6858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sz="2000" dirty="0"/>
          </a:p>
        </p:txBody>
      </p:sp>
      <p:sp>
        <p:nvSpPr>
          <p:cNvPr id="71" name="TextBox 70"/>
          <p:cNvSpPr txBox="1"/>
          <p:nvPr/>
        </p:nvSpPr>
        <p:spPr>
          <a:xfrm>
            <a:off x="2904067" y="3006277"/>
            <a:ext cx="657742" cy="4142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/>
              <a:t>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264540" y="4597401"/>
            <a:ext cx="6858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/>
              <a:t>-.33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945912" y="4597401"/>
            <a:ext cx="6858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/>
              <a:t>-.33</a:t>
            </a:r>
          </a:p>
        </p:txBody>
      </p:sp>
    </p:spTree>
    <p:extLst>
      <p:ext uri="{BB962C8B-B14F-4D97-AF65-F5344CB8AC3E}">
        <p14:creationId xmlns:p14="http://schemas.microsoft.com/office/powerpoint/2010/main" val="145061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39" grpId="0" animBg="1"/>
      <p:bldP spid="140" grpId="0" animBg="1"/>
      <p:bldP spid="71" grpId="0" animBg="1"/>
      <p:bldP spid="72" grpId="0" animBg="1"/>
      <p:bldP spid="7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problem is that we want the "load, add, store" code to essentially be one block, and not let another thread "squeeze into the middle" of it.</a:t>
            </a:r>
          </a:p>
          <a:p>
            <a:pPr lvl="1"/>
            <a:r>
              <a:rPr lang="en-US" dirty="0"/>
              <a:t>Essentially, make the "sum += term" act like just one statement.</a:t>
            </a:r>
          </a:p>
          <a:p>
            <a:r>
              <a:rPr lang="en-US" dirty="0"/>
              <a:t>This is called a </a:t>
            </a:r>
            <a:r>
              <a:rPr lang="en-US" i="1" dirty="0"/>
              <a:t>critical section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It's like padlocking the fridge</a:t>
            </a:r>
          </a:p>
          <a:p>
            <a:r>
              <a:rPr lang="en-US" dirty="0"/>
              <a:t>But how can we code it?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1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altLang="en-US" dirty="0"/>
              <a:t>Goals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077200" cy="5105400"/>
          </a:xfrm>
        </p:spPr>
        <p:txBody>
          <a:bodyPr/>
          <a:lstStyle/>
          <a:p>
            <a:r>
              <a:rPr lang="en-US" altLang="en-US" dirty="0"/>
              <a:t>Primary goals:</a:t>
            </a:r>
          </a:p>
          <a:p>
            <a:pPr lvl="1"/>
            <a:r>
              <a:rPr lang="en-US" altLang="en-US" dirty="0"/>
              <a:t>Learn about races and critical sections</a:t>
            </a:r>
          </a:p>
          <a:p>
            <a:pPr lvl="1"/>
            <a:r>
              <a:rPr lang="en-US" altLang="en-US" dirty="0"/>
              <a:t>Learn the basics of C++ threads and CUDA</a:t>
            </a:r>
          </a:p>
          <a:p>
            <a:r>
              <a:rPr lang="en-US" altLang="en-US" dirty="0"/>
              <a:t>Spend 5 minutes on a few representative languages that are commonly used (but not by us)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429000"/>
          </a:xfrm>
        </p:spPr>
        <p:txBody>
          <a:bodyPr/>
          <a:lstStyle/>
          <a:p>
            <a:r>
              <a:rPr lang="en-US" dirty="0"/>
              <a:t>Here's a really simple solution: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err="1"/>
              <a:t>int</a:t>
            </a:r>
            <a:r>
              <a:rPr lang="en-US" sz="2000" dirty="0"/>
              <a:t> owner=0;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/>
              <a:t>void th_func2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thread_numb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stride) {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</a:t>
            </a:r>
            <a:r>
              <a:rPr lang="en-US" dirty="0" err="1"/>
              <a:t>thread_numb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&lt;N_TERMS; </a:t>
            </a:r>
            <a:r>
              <a:rPr lang="en-US" dirty="0" err="1"/>
              <a:t>i</a:t>
            </a:r>
            <a:r>
              <a:rPr lang="en-US" dirty="0"/>
              <a:t> += stride) {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US" dirty="0"/>
              <a:t>bool </a:t>
            </a:r>
            <a:r>
              <a:rPr lang="en-US" dirty="0" err="1"/>
              <a:t>pos</a:t>
            </a:r>
            <a:r>
              <a:rPr lang="en-US" dirty="0"/>
              <a:t> = ((i&amp;1) == 0);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US" dirty="0"/>
              <a:t>double term = 1.0 / (2*i+1);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US" dirty="0"/>
              <a:t>while (owner != </a:t>
            </a:r>
            <a:r>
              <a:rPr lang="en-US" dirty="0" err="1"/>
              <a:t>thread_numb</a:t>
            </a:r>
            <a:r>
              <a:rPr lang="en-US" dirty="0"/>
              <a:t>)</a:t>
            </a:r>
          </a:p>
          <a:p>
            <a:pPr marL="1714500" lvl="4" indent="0">
              <a:spcBef>
                <a:spcPts val="0"/>
              </a:spcBef>
              <a:buNone/>
            </a:pPr>
            <a:r>
              <a:rPr lang="en-US" dirty="0"/>
              <a:t>;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US" dirty="0"/>
              <a:t>sum += (</a:t>
            </a:r>
            <a:r>
              <a:rPr lang="en-US" dirty="0" err="1"/>
              <a:t>pos</a:t>
            </a:r>
            <a:r>
              <a:rPr lang="en-US" dirty="0"/>
              <a:t>? term : -term);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US" dirty="0"/>
              <a:t>owner = (owner+1) % N_THREADS;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1238071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Global variable, says which thread can use the critical section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400" y="37293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wait until it's my turn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9800" y="42627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do the </a:t>
            </a:r>
            <a:r>
              <a:rPr lang="en-US" dirty="0" err="1">
                <a:solidFill>
                  <a:schemeClr val="accent2"/>
                </a:solidFill>
              </a:rPr>
              <a:t>load,add,store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51816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let the next thread have a turn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971800" y="3886200"/>
            <a:ext cx="22098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1"/>
          </p:cNvCxnSpPr>
          <p:nvPr/>
        </p:nvCxnSpPr>
        <p:spPr>
          <a:xfrm flipH="1" flipV="1">
            <a:off x="4953000" y="4415135"/>
            <a:ext cx="1066800" cy="7843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124200" y="4843166"/>
            <a:ext cx="533400" cy="567034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: Shape 21"/>
          <p:cNvSpPr/>
          <p:nvPr/>
        </p:nvSpPr>
        <p:spPr>
          <a:xfrm>
            <a:off x="2562011" y="1625601"/>
            <a:ext cx="3666309" cy="627018"/>
          </a:xfrm>
          <a:custGeom>
            <a:avLst/>
            <a:gdLst>
              <a:gd name="connsiteX0" fmla="*/ 3666309 w 3666309"/>
              <a:gd name="connsiteY0" fmla="*/ 0 h 627018"/>
              <a:gd name="connsiteX1" fmla="*/ 3335383 w 3666309"/>
              <a:gd name="connsiteY1" fmla="*/ 174172 h 627018"/>
              <a:gd name="connsiteX2" fmla="*/ 3178629 w 3666309"/>
              <a:gd name="connsiteY2" fmla="*/ 487680 h 627018"/>
              <a:gd name="connsiteX3" fmla="*/ 0 w 3666309"/>
              <a:gd name="connsiteY3" fmla="*/ 627018 h 627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6309" h="627018">
                <a:moveTo>
                  <a:pt x="3666309" y="0"/>
                </a:moveTo>
                <a:cubicBezTo>
                  <a:pt x="3541486" y="46446"/>
                  <a:pt x="3416663" y="92892"/>
                  <a:pt x="3335383" y="174172"/>
                </a:cubicBezTo>
                <a:cubicBezTo>
                  <a:pt x="3254103" y="255452"/>
                  <a:pt x="3734526" y="412206"/>
                  <a:pt x="3178629" y="487680"/>
                </a:cubicBezTo>
                <a:cubicBezTo>
                  <a:pt x="2622732" y="563154"/>
                  <a:pt x="1311366" y="595086"/>
                  <a:pt x="0" y="627018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15000" y="51816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Can you reverse engineer how this code padlocks the fridge?</a:t>
            </a:r>
          </a:p>
        </p:txBody>
      </p:sp>
    </p:spTree>
    <p:extLst>
      <p:ext uri="{BB962C8B-B14F-4D97-AF65-F5344CB8AC3E}">
        <p14:creationId xmlns:p14="http://schemas.microsoft.com/office/powerpoint/2010/main" val="16255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it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45423"/>
            <a:ext cx="8534400" cy="180297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At the beginning, no thread is in the critical section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The lock can have only one value at any given time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At any given time, only one thread can legally enter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The thread </a:t>
            </a:r>
            <a:r>
              <a:rPr lang="en-US" sz="2000" i="1" dirty="0"/>
              <a:t>T</a:t>
            </a:r>
            <a:r>
              <a:rPr lang="en-US" sz="2000" baseline="-25000" dirty="0"/>
              <a:t>1</a:t>
            </a:r>
            <a:r>
              <a:rPr lang="en-US" sz="2000" dirty="0"/>
              <a:t> in the critical section (if any) does not allow the next thread </a:t>
            </a:r>
            <a:r>
              <a:rPr lang="en-US" sz="2000" i="1" dirty="0"/>
              <a:t>T</a:t>
            </a:r>
            <a:r>
              <a:rPr lang="en-US" sz="2000" baseline="-25000" dirty="0"/>
              <a:t>2</a:t>
            </a:r>
            <a:r>
              <a:rPr lang="en-US" sz="2000" dirty="0"/>
              <a:t> to enter until </a:t>
            </a:r>
            <a:r>
              <a:rPr lang="en-US" sz="2000" i="1" dirty="0"/>
              <a:t>T</a:t>
            </a:r>
            <a:r>
              <a:rPr lang="en-US" sz="2000" baseline="-25000" dirty="0"/>
              <a:t>1</a:t>
            </a:r>
            <a:r>
              <a:rPr lang="en-US" sz="2000" dirty="0"/>
              <a:t> is done (i.e., until we are back to 0 threads in the critical section).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066800"/>
            <a:ext cx="6858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7150">
              <a:spcBef>
                <a:spcPts val="0"/>
              </a:spcBef>
            </a:pPr>
            <a:r>
              <a:rPr lang="en-US" sz="2000" dirty="0" err="1"/>
              <a:t>int</a:t>
            </a:r>
            <a:r>
              <a:rPr lang="en-US" sz="2000" dirty="0"/>
              <a:t> owner=0;</a:t>
            </a:r>
          </a:p>
          <a:p>
            <a:pPr indent="-57150">
              <a:spcBef>
                <a:spcPts val="0"/>
              </a:spcBef>
            </a:pPr>
            <a:r>
              <a:rPr lang="en-US" sz="2000" dirty="0"/>
              <a:t>void th_func2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thread_numb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stride) {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</a:t>
            </a:r>
            <a:r>
              <a:rPr lang="en-US" sz="2000" dirty="0" err="1"/>
              <a:t>thread_numb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/>
              <a:t>&lt;N_TERMS; </a:t>
            </a:r>
            <a:r>
              <a:rPr lang="en-US" sz="2000" dirty="0" err="1"/>
              <a:t>i</a:t>
            </a:r>
            <a:r>
              <a:rPr lang="en-US" sz="2000" dirty="0"/>
              <a:t> += stride) {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bool </a:t>
            </a:r>
            <a:r>
              <a:rPr lang="en-US" sz="2000" dirty="0" err="1"/>
              <a:t>pos</a:t>
            </a:r>
            <a:r>
              <a:rPr lang="en-US" sz="2000" dirty="0"/>
              <a:t> = ((i&amp;1) == 0);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double term = 1 / (2*i+1);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while (owner != </a:t>
            </a:r>
            <a:r>
              <a:rPr lang="en-US" sz="2000" dirty="0" err="1"/>
              <a:t>thread_numb</a:t>
            </a:r>
            <a:r>
              <a:rPr lang="en-US" sz="2000" dirty="0"/>
              <a:t>)</a:t>
            </a:r>
          </a:p>
          <a:p>
            <a:pPr marL="1257300" lvl="3">
              <a:spcBef>
                <a:spcPts val="0"/>
              </a:spcBef>
            </a:pPr>
            <a:r>
              <a:rPr lang="en-US" sz="2000" dirty="0"/>
              <a:t>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sum += (</a:t>
            </a:r>
            <a:r>
              <a:rPr lang="en-US" sz="2000" dirty="0" err="1"/>
              <a:t>pos</a:t>
            </a:r>
            <a:r>
              <a:rPr lang="en-US" sz="2000" dirty="0"/>
              <a:t>? term : -term);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owner = (owner+1) % N_THREADS;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/>
              <a:t>}</a:t>
            </a:r>
          </a:p>
          <a:p>
            <a:pPr indent="-57150">
              <a:spcBef>
                <a:spcPts val="0"/>
              </a:spcBef>
            </a:pPr>
            <a:r>
              <a:rPr lang="en-US" sz="2000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72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it really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try it (th_func2).</a:t>
            </a:r>
          </a:p>
          <a:p>
            <a:r>
              <a:rPr lang="en-US" dirty="0"/>
              <a:t>Does it work?</a:t>
            </a:r>
          </a:p>
          <a:p>
            <a:r>
              <a:rPr lang="en-US" dirty="0"/>
              <a:t>Any issues?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2235313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Yes!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2715623"/>
            <a:ext cx="953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91281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57600"/>
            <a:ext cx="7772400" cy="2667000"/>
          </a:xfrm>
        </p:spPr>
        <p:txBody>
          <a:bodyPr/>
          <a:lstStyle/>
          <a:p>
            <a:r>
              <a:rPr lang="en-US" dirty="0"/>
              <a:t>What do you think will happen if we throw </a:t>
            </a:r>
            <a:r>
              <a:rPr lang="en-US" i="1" dirty="0"/>
              <a:t>N</a:t>
            </a:r>
            <a:r>
              <a:rPr lang="en-US" dirty="0"/>
              <a:t> threads at the problem?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will finish </a:t>
            </a:r>
            <a:r>
              <a:rPr lang="en-US" i="1" dirty="0"/>
              <a:t>N</a:t>
            </a:r>
            <a:r>
              <a:rPr lang="en-US" dirty="0"/>
              <a:t> times faster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will finish </a:t>
            </a:r>
            <a:r>
              <a:rPr lang="en-US" i="1" dirty="0"/>
              <a:t>N</a:t>
            </a:r>
            <a:r>
              <a:rPr lang="en-US" dirty="0"/>
              <a:t> times slower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Something else</a:t>
            </a:r>
          </a:p>
          <a:p>
            <a:pPr>
              <a:spcBef>
                <a:spcPts val="0"/>
              </a:spcBef>
            </a:pPr>
            <a:r>
              <a:rPr lang="en-US" dirty="0"/>
              <a:t>Justify your answer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28600"/>
            <a:ext cx="6858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7150">
              <a:spcBef>
                <a:spcPts val="0"/>
              </a:spcBef>
            </a:pPr>
            <a:r>
              <a:rPr lang="en-US" sz="2000" dirty="0" err="1"/>
              <a:t>int</a:t>
            </a:r>
            <a:r>
              <a:rPr lang="en-US" sz="2000" dirty="0"/>
              <a:t> owner=0;</a:t>
            </a:r>
          </a:p>
          <a:p>
            <a:pPr indent="-57150">
              <a:spcBef>
                <a:spcPts val="0"/>
              </a:spcBef>
            </a:pPr>
            <a:r>
              <a:rPr lang="en-US" sz="2000" dirty="0"/>
              <a:t>void th_func2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thread_numb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stride) {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</a:t>
            </a:r>
            <a:r>
              <a:rPr lang="en-US" sz="2000" dirty="0" err="1"/>
              <a:t>thread_numb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/>
              <a:t>&lt;N_TERMS; </a:t>
            </a:r>
            <a:r>
              <a:rPr lang="en-US" sz="2000" dirty="0" err="1"/>
              <a:t>i</a:t>
            </a:r>
            <a:r>
              <a:rPr lang="en-US" sz="2000" dirty="0"/>
              <a:t> += stride) {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bool </a:t>
            </a:r>
            <a:r>
              <a:rPr lang="en-US" sz="2000" dirty="0" err="1"/>
              <a:t>pos</a:t>
            </a:r>
            <a:r>
              <a:rPr lang="en-US" sz="2000" dirty="0"/>
              <a:t> = ((i&amp;1) == 0);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double term = 1 / (2*i+1);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while (owner != </a:t>
            </a:r>
            <a:r>
              <a:rPr lang="en-US" sz="2000" dirty="0" err="1"/>
              <a:t>thread_numb</a:t>
            </a:r>
            <a:r>
              <a:rPr lang="en-US" sz="2000" dirty="0"/>
              <a:t>)</a:t>
            </a:r>
          </a:p>
          <a:p>
            <a:pPr marL="1257300" lvl="3">
              <a:spcBef>
                <a:spcPts val="0"/>
              </a:spcBef>
            </a:pPr>
            <a:r>
              <a:rPr lang="en-US" sz="2000" dirty="0"/>
              <a:t>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sum += (</a:t>
            </a:r>
            <a:r>
              <a:rPr lang="en-US" sz="2000" dirty="0" err="1"/>
              <a:t>pos</a:t>
            </a:r>
            <a:r>
              <a:rPr lang="en-US" sz="2000" dirty="0"/>
              <a:t>? term : -term);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owner = (owner+1) % N_THREADS;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/>
              <a:t>}</a:t>
            </a:r>
          </a:p>
          <a:p>
            <a:pPr indent="-57150">
              <a:spcBef>
                <a:spcPts val="0"/>
              </a:spcBef>
            </a:pPr>
            <a:r>
              <a:rPr lang="en-US" sz="2000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7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Actual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2209800"/>
          </a:xfrm>
        </p:spPr>
        <p:txBody>
          <a:bodyPr/>
          <a:lstStyle/>
          <a:p>
            <a:r>
              <a:rPr lang="en-US" dirty="0"/>
              <a:t>Results from Norbert (4 sockets, 8 cores/socket)</a:t>
            </a:r>
          </a:p>
          <a:p>
            <a:pPr lvl="1">
              <a:spcBef>
                <a:spcPts val="0"/>
              </a:spcBef>
            </a:pPr>
            <a:r>
              <a:rPr lang="en-US" dirty="0"/>
              <a:t>1 thread: 1B terms in 4.1s</a:t>
            </a:r>
          </a:p>
          <a:p>
            <a:pPr lvl="1">
              <a:spcBef>
                <a:spcPts val="0"/>
              </a:spcBef>
            </a:pPr>
            <a:r>
              <a:rPr lang="en-US" dirty="0"/>
              <a:t>2 threads: 10M terms in 840ms</a:t>
            </a:r>
          </a:p>
          <a:p>
            <a:pPr lvl="1">
              <a:spcBef>
                <a:spcPts val="0"/>
              </a:spcBef>
            </a:pPr>
            <a:r>
              <a:rPr lang="en-US" dirty="0"/>
              <a:t>4 threads: 10M terms in 2088ms</a:t>
            </a:r>
          </a:p>
          <a:p>
            <a:pPr>
              <a:spcBef>
                <a:spcPts val="0"/>
              </a:spcBef>
            </a:pPr>
            <a:r>
              <a:rPr lang="en-US" dirty="0"/>
              <a:t>Any ideas why?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838200"/>
            <a:ext cx="6858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7150">
              <a:spcBef>
                <a:spcPts val="0"/>
              </a:spcBef>
            </a:pPr>
            <a:r>
              <a:rPr lang="en-US" sz="2000" dirty="0" err="1"/>
              <a:t>int</a:t>
            </a:r>
            <a:r>
              <a:rPr lang="en-US" sz="2000" dirty="0"/>
              <a:t> owner=0;</a:t>
            </a:r>
          </a:p>
          <a:p>
            <a:pPr indent="-57150">
              <a:spcBef>
                <a:spcPts val="0"/>
              </a:spcBef>
            </a:pPr>
            <a:r>
              <a:rPr lang="en-US" sz="2000" dirty="0"/>
              <a:t>void th_func2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thread_numb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stride) {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</a:t>
            </a:r>
            <a:r>
              <a:rPr lang="en-US" sz="2000" dirty="0" err="1"/>
              <a:t>thread_numb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/>
              <a:t>&lt;N_TERMS; </a:t>
            </a:r>
            <a:r>
              <a:rPr lang="en-US" sz="2000" dirty="0" err="1"/>
              <a:t>i</a:t>
            </a:r>
            <a:r>
              <a:rPr lang="en-US" sz="2000" dirty="0"/>
              <a:t> += stride) {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bool </a:t>
            </a:r>
            <a:r>
              <a:rPr lang="en-US" sz="2000" dirty="0" err="1"/>
              <a:t>pos</a:t>
            </a:r>
            <a:r>
              <a:rPr lang="en-US" sz="2000" dirty="0"/>
              <a:t> = ((i&amp;1) == 0);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double term = 1 / (2*i+1);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while (owner != </a:t>
            </a:r>
            <a:r>
              <a:rPr lang="en-US" sz="2000" dirty="0" err="1"/>
              <a:t>thread_numb</a:t>
            </a:r>
            <a:r>
              <a:rPr lang="en-US" sz="2000" dirty="0"/>
              <a:t>)</a:t>
            </a:r>
          </a:p>
          <a:p>
            <a:pPr marL="1257300" lvl="3">
              <a:spcBef>
                <a:spcPts val="0"/>
              </a:spcBef>
            </a:pPr>
            <a:r>
              <a:rPr lang="en-US" sz="2000" dirty="0"/>
              <a:t>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sum += (</a:t>
            </a:r>
            <a:r>
              <a:rPr lang="en-US" sz="2000" dirty="0" err="1"/>
              <a:t>pos</a:t>
            </a:r>
            <a:r>
              <a:rPr lang="en-US" sz="2000" dirty="0"/>
              <a:t>? term : -term);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owner = (owner+1) % N_THREADS;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/>
              <a:t>}</a:t>
            </a:r>
          </a:p>
          <a:p>
            <a:pPr indent="-57150">
              <a:spcBef>
                <a:spcPts val="0"/>
              </a:spcBef>
            </a:pPr>
            <a:r>
              <a:rPr lang="en-US" sz="2000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57600"/>
            <a:ext cx="7772400" cy="2209800"/>
          </a:xfrm>
        </p:spPr>
        <p:txBody>
          <a:bodyPr/>
          <a:lstStyle/>
          <a:p>
            <a:r>
              <a:rPr lang="en-US" dirty="0"/>
              <a:t>Assume that the "sum +=" line is most of the work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Only one thread can be doing real work at a time.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More threads do not get real work done any faster!</a:t>
            </a:r>
          </a:p>
          <a:p>
            <a:pPr lvl="1">
              <a:spcBef>
                <a:spcPts val="0"/>
              </a:spcBef>
            </a:pPr>
            <a:r>
              <a:rPr lang="en-US" dirty="0"/>
              <a:t>Plus, there is lots of overhead in the spin loop</a:t>
            </a:r>
          </a:p>
          <a:p>
            <a:pPr lvl="1">
              <a:spcBef>
                <a:spcPts val="0"/>
              </a:spcBef>
            </a:pPr>
            <a:r>
              <a:rPr lang="en-US" dirty="0"/>
              <a:t>Lec04 will go into the issues in more detail</a:t>
            </a:r>
          </a:p>
          <a:p>
            <a:pPr>
              <a:spcBef>
                <a:spcPts val="0"/>
              </a:spcBef>
            </a:pPr>
            <a:r>
              <a:rPr lang="en-US" dirty="0"/>
              <a:t>What are your ideas to make it faster?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I'm not going to tell you which idea is best. You'll figure it out yourself for HW #1</a:t>
            </a:r>
          </a:p>
          <a:p>
            <a:pPr lvl="1">
              <a:spcBef>
                <a:spcPts val="0"/>
              </a:spcBef>
            </a:pP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4770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6858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7150">
              <a:spcBef>
                <a:spcPts val="0"/>
              </a:spcBef>
            </a:pPr>
            <a:r>
              <a:rPr lang="en-US" sz="2000" dirty="0" err="1"/>
              <a:t>int</a:t>
            </a:r>
            <a:r>
              <a:rPr lang="en-US" sz="2000" dirty="0"/>
              <a:t> owner=0;</a:t>
            </a:r>
          </a:p>
          <a:p>
            <a:pPr indent="-57150">
              <a:spcBef>
                <a:spcPts val="0"/>
              </a:spcBef>
            </a:pPr>
            <a:r>
              <a:rPr lang="en-US" sz="2000" dirty="0"/>
              <a:t>void th_func2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thread_numb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stride) {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</a:t>
            </a:r>
            <a:r>
              <a:rPr lang="en-US" sz="2000" dirty="0" err="1"/>
              <a:t>thread_numb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/>
              <a:t>&lt;N_TERMS; </a:t>
            </a:r>
            <a:r>
              <a:rPr lang="en-US" sz="2000" dirty="0" err="1"/>
              <a:t>i</a:t>
            </a:r>
            <a:r>
              <a:rPr lang="en-US" sz="2000" dirty="0"/>
              <a:t> += stride) {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bool </a:t>
            </a:r>
            <a:r>
              <a:rPr lang="en-US" sz="2000" dirty="0" err="1"/>
              <a:t>pos</a:t>
            </a:r>
            <a:r>
              <a:rPr lang="en-US" sz="2000" dirty="0"/>
              <a:t> = ((i&amp;1) == 0);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double term = 1 / (2*i+1);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while (owner != </a:t>
            </a:r>
            <a:r>
              <a:rPr lang="en-US" sz="2000" dirty="0" err="1"/>
              <a:t>thread_numb</a:t>
            </a:r>
            <a:r>
              <a:rPr lang="en-US" sz="2000" dirty="0"/>
              <a:t>)</a:t>
            </a:r>
          </a:p>
          <a:p>
            <a:pPr marL="1257300" lvl="3">
              <a:spcBef>
                <a:spcPts val="0"/>
              </a:spcBef>
            </a:pPr>
            <a:r>
              <a:rPr lang="en-US" sz="2000" dirty="0"/>
              <a:t>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sum += (</a:t>
            </a:r>
            <a:r>
              <a:rPr lang="en-US" sz="2000" dirty="0" err="1"/>
              <a:t>pos</a:t>
            </a:r>
            <a:r>
              <a:rPr lang="en-US" sz="2000" dirty="0"/>
              <a:t>? term : -term);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owner = (owner+1) % N_THREADS;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/>
              <a:t>}</a:t>
            </a:r>
          </a:p>
          <a:p>
            <a:pPr indent="-57150">
              <a:spcBef>
                <a:spcPts val="0"/>
              </a:spcBef>
            </a:pPr>
            <a:r>
              <a:rPr lang="en-US" sz="2000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5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more minor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4308534"/>
            <a:ext cx="7315200" cy="2244666"/>
          </a:xfrm>
        </p:spPr>
        <p:txBody>
          <a:bodyPr/>
          <a:lstStyle/>
          <a:p>
            <a:r>
              <a:rPr lang="en-US" sz="2400" dirty="0"/>
              <a:t>Optimizing compilers can feel free to reorder code and thus break our lock.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Choices: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Turn off optimization (not a great choice)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Declare "volatile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i="1" dirty="0"/>
              <a:t>owner</a:t>
            </a:r>
            <a:r>
              <a:rPr lang="en-US" sz="2000" dirty="0"/>
              <a:t>=0;"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Must do the same for </a:t>
            </a:r>
            <a:r>
              <a:rPr lang="en-US" sz="2000" i="1" dirty="0"/>
              <a:t>sum</a:t>
            </a:r>
            <a:r>
              <a:rPr lang="en-US" sz="20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76200" y="6334918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066800"/>
            <a:ext cx="6858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7150">
              <a:spcBef>
                <a:spcPts val="0"/>
              </a:spcBef>
            </a:pPr>
            <a:r>
              <a:rPr lang="en-US" sz="2000" dirty="0" err="1"/>
              <a:t>int</a:t>
            </a:r>
            <a:r>
              <a:rPr lang="en-US" sz="2000" dirty="0"/>
              <a:t> owner=0;</a:t>
            </a:r>
          </a:p>
          <a:p>
            <a:pPr indent="-57150">
              <a:spcBef>
                <a:spcPts val="0"/>
              </a:spcBef>
            </a:pPr>
            <a:r>
              <a:rPr lang="en-US" sz="2000" dirty="0"/>
              <a:t>void th_func2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thread_numb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stride) {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</a:t>
            </a:r>
            <a:r>
              <a:rPr lang="en-US" sz="2000" dirty="0" err="1"/>
              <a:t>thread_numb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/>
              <a:t>&lt;N_TERMS; </a:t>
            </a:r>
            <a:r>
              <a:rPr lang="en-US" sz="2000" dirty="0" err="1"/>
              <a:t>i</a:t>
            </a:r>
            <a:r>
              <a:rPr lang="en-US" sz="2000" dirty="0"/>
              <a:t> += stride) {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bool </a:t>
            </a:r>
            <a:r>
              <a:rPr lang="en-US" sz="2000" dirty="0" err="1"/>
              <a:t>pos</a:t>
            </a:r>
            <a:r>
              <a:rPr lang="en-US" sz="2000" dirty="0"/>
              <a:t> = ((i&amp;1) == 0);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double term = 1 / (2*i+1);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while (owner != </a:t>
            </a:r>
            <a:r>
              <a:rPr lang="en-US" sz="2000" dirty="0" err="1"/>
              <a:t>thread_numb</a:t>
            </a:r>
            <a:r>
              <a:rPr lang="en-US" sz="2000" dirty="0"/>
              <a:t>)</a:t>
            </a:r>
          </a:p>
          <a:p>
            <a:pPr marL="1257300" lvl="3">
              <a:spcBef>
                <a:spcPts val="0"/>
              </a:spcBef>
            </a:pPr>
            <a:r>
              <a:rPr lang="en-US" sz="2000" dirty="0"/>
              <a:t>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sum += (</a:t>
            </a:r>
            <a:r>
              <a:rPr lang="en-US" sz="2000" dirty="0" err="1"/>
              <a:t>pos</a:t>
            </a:r>
            <a:r>
              <a:rPr lang="en-US" sz="2000" dirty="0"/>
              <a:t>? term : -term);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owner = (owner+1) % N_THREADS;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/>
              <a:t>}</a:t>
            </a:r>
          </a:p>
          <a:p>
            <a:pPr indent="-57150">
              <a:spcBef>
                <a:spcPts val="0"/>
              </a:spcBef>
            </a:pPr>
            <a:r>
              <a:rPr lang="en-US" sz="2000" dirty="0"/>
              <a:t>}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2133600"/>
            <a:ext cx="3352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Compiler thinks that neither </a:t>
            </a:r>
            <a:r>
              <a:rPr lang="en-US" sz="2000" i="1" dirty="0">
                <a:solidFill>
                  <a:schemeClr val="accent2"/>
                </a:solidFill>
              </a:rPr>
              <a:t>owner</a:t>
            </a:r>
            <a:r>
              <a:rPr lang="en-US" sz="2000" dirty="0">
                <a:solidFill>
                  <a:schemeClr val="accent2"/>
                </a:solidFill>
              </a:rPr>
              <a:t> nor </a:t>
            </a:r>
            <a:r>
              <a:rPr lang="en-US" sz="2000" i="1" dirty="0" err="1">
                <a:solidFill>
                  <a:schemeClr val="accent2"/>
                </a:solidFill>
              </a:rPr>
              <a:t>thread_numb</a:t>
            </a:r>
            <a:r>
              <a:rPr lang="en-US" sz="2000" dirty="0">
                <a:solidFill>
                  <a:schemeClr val="accent2"/>
                </a:solidFill>
              </a:rPr>
              <a:t> can change inside the body of the loop, and can decide not to test them after the first time.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819400" y="3048000"/>
            <a:ext cx="2819400" cy="381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02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Look-ahead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4308534"/>
            <a:ext cx="7315200" cy="1787466"/>
          </a:xfrm>
        </p:spPr>
        <p:txBody>
          <a:bodyPr/>
          <a:lstStyle/>
          <a:p>
            <a:r>
              <a:rPr lang="en-US" sz="2000" dirty="0" smtClean="0"/>
              <a:t>Note that all of the threads execute the same function </a:t>
            </a:r>
            <a:r>
              <a:rPr lang="en-US" sz="2000" i="1" dirty="0" smtClean="0"/>
              <a:t>th_func2</a:t>
            </a:r>
            <a:r>
              <a:rPr lang="en-US" sz="2000" dirty="0" smtClean="0"/>
              <a:t>()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They know which is which by looking at </a:t>
            </a:r>
            <a:r>
              <a:rPr lang="en-US" sz="1800" dirty="0" err="1" smtClean="0"/>
              <a:t>thread_numb</a:t>
            </a:r>
            <a:r>
              <a:rPr lang="en-US" sz="1800" dirty="0" smtClean="0"/>
              <a:t> and stride</a:t>
            </a:r>
          </a:p>
          <a:p>
            <a:r>
              <a:rPr lang="en-US" sz="2000" dirty="0" smtClean="0"/>
              <a:t>C++ threads does not require this; you can instantiate each thread with a different function if you want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Remember this for when we talk about GPUs and CUDA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76200" y="6334918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066800"/>
            <a:ext cx="6858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7150">
              <a:spcBef>
                <a:spcPts val="0"/>
              </a:spcBef>
            </a:pPr>
            <a:r>
              <a:rPr lang="en-US" sz="2000" dirty="0" err="1"/>
              <a:t>int</a:t>
            </a:r>
            <a:r>
              <a:rPr lang="en-US" sz="2000" dirty="0"/>
              <a:t> owner=0;</a:t>
            </a:r>
          </a:p>
          <a:p>
            <a:pPr indent="-57150">
              <a:spcBef>
                <a:spcPts val="0"/>
              </a:spcBef>
            </a:pPr>
            <a:r>
              <a:rPr lang="en-US" sz="2000" dirty="0"/>
              <a:t>void th_func2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thread_numb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stride) {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</a:t>
            </a:r>
            <a:r>
              <a:rPr lang="en-US" sz="2000" dirty="0" err="1"/>
              <a:t>thread_numb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/>
              <a:t>&lt;N_TERMS; </a:t>
            </a:r>
            <a:r>
              <a:rPr lang="en-US" sz="2000" dirty="0" err="1"/>
              <a:t>i</a:t>
            </a:r>
            <a:r>
              <a:rPr lang="en-US" sz="2000" dirty="0"/>
              <a:t> += stride) {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bool </a:t>
            </a:r>
            <a:r>
              <a:rPr lang="en-US" sz="2000" dirty="0" err="1"/>
              <a:t>pos</a:t>
            </a:r>
            <a:r>
              <a:rPr lang="en-US" sz="2000" dirty="0"/>
              <a:t> = ((i&amp;1) == 0);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double term = 1 / (2*i+1);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while (owner != </a:t>
            </a:r>
            <a:r>
              <a:rPr lang="en-US" sz="2000" dirty="0" err="1"/>
              <a:t>thread_numb</a:t>
            </a:r>
            <a:r>
              <a:rPr lang="en-US" sz="2000" dirty="0"/>
              <a:t>)</a:t>
            </a:r>
          </a:p>
          <a:p>
            <a:pPr marL="1257300" lvl="3">
              <a:spcBef>
                <a:spcPts val="0"/>
              </a:spcBef>
            </a:pPr>
            <a:r>
              <a:rPr lang="en-US" sz="2000" dirty="0"/>
              <a:t>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sum += (</a:t>
            </a:r>
            <a:r>
              <a:rPr lang="en-US" sz="2000" dirty="0" err="1"/>
              <a:t>pos</a:t>
            </a:r>
            <a:r>
              <a:rPr lang="en-US" sz="2000" dirty="0"/>
              <a:t>? term : -term);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owner = (owner+1) % N_THREADS;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/>
              <a:t>}</a:t>
            </a:r>
          </a:p>
          <a:p>
            <a:pPr indent="-57150">
              <a:spcBef>
                <a:spcPts val="0"/>
              </a:spcBef>
            </a:pPr>
            <a:r>
              <a:rPr lang="en-US" sz="2000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5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CUDA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19600"/>
          </a:xfrm>
        </p:spPr>
        <p:txBody>
          <a:bodyPr/>
          <a:lstStyle/>
          <a:p>
            <a:r>
              <a:rPr lang="en-US" dirty="0" smtClean="0"/>
              <a:t>OK, that’s our introduction to C++ threads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We’ll go into more detail shortly</a:t>
            </a:r>
            <a:endParaRPr lang="en-US" dirty="0" smtClean="0"/>
          </a:p>
          <a:p>
            <a:r>
              <a:rPr lang="en-US" dirty="0" smtClean="0"/>
              <a:t>We'll </a:t>
            </a:r>
            <a:r>
              <a:rPr lang="en-US" dirty="0"/>
              <a:t>spend the last few weeks of the class learning about GPGPUs</a:t>
            </a:r>
          </a:p>
          <a:p>
            <a:r>
              <a:rPr lang="en-US" dirty="0"/>
              <a:t>We'll program them in a language called </a:t>
            </a:r>
            <a:r>
              <a:rPr lang="en-US" i="1" dirty="0"/>
              <a:t>CUDA</a:t>
            </a:r>
          </a:p>
          <a:p>
            <a:pPr lvl="1">
              <a:spcBef>
                <a:spcPts val="0"/>
              </a:spcBef>
            </a:pPr>
            <a:r>
              <a:rPr lang="en-US" b="1" dirty="0"/>
              <a:t>C</a:t>
            </a:r>
            <a:r>
              <a:rPr lang="en-US" dirty="0"/>
              <a:t>ompute </a:t>
            </a:r>
            <a:r>
              <a:rPr lang="en-US" b="1" dirty="0"/>
              <a:t>U</a:t>
            </a:r>
            <a:r>
              <a:rPr lang="en-US" dirty="0"/>
              <a:t>nified </a:t>
            </a:r>
            <a:r>
              <a:rPr lang="en-US" b="1" dirty="0"/>
              <a:t>D</a:t>
            </a:r>
            <a:r>
              <a:rPr lang="en-US" dirty="0"/>
              <a:t>evice </a:t>
            </a:r>
            <a:r>
              <a:rPr lang="en-US" b="1" dirty="0"/>
              <a:t>A</a:t>
            </a:r>
            <a:r>
              <a:rPr lang="en-US" dirty="0"/>
              <a:t>rchitecture</a:t>
            </a:r>
          </a:p>
          <a:p>
            <a:pPr lvl="1">
              <a:spcBef>
                <a:spcPts val="0"/>
              </a:spcBef>
            </a:pPr>
            <a:r>
              <a:rPr lang="en-US" dirty="0"/>
              <a:t>OK, I admit it; it makes no sense to me either</a:t>
            </a:r>
          </a:p>
          <a:p>
            <a:r>
              <a:rPr lang="en-US" dirty="0"/>
              <a:t>CUDA is basically C++, with extensions to</a:t>
            </a:r>
          </a:p>
          <a:p>
            <a:pPr lvl="1">
              <a:spcBef>
                <a:spcPts val="0"/>
              </a:spcBef>
            </a:pPr>
            <a:r>
              <a:rPr lang="en-US" dirty="0"/>
              <a:t>show which functions live on the CPU and which live on the GPU</a:t>
            </a:r>
          </a:p>
          <a:p>
            <a:pPr lvl="1">
              <a:spcBef>
                <a:spcPts val="0"/>
              </a:spcBef>
            </a:pPr>
            <a:r>
              <a:rPr lang="en-US" dirty="0"/>
              <a:t>launch many threads, in an orderly and efficient manner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move data between CPU↔GPU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7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talk about CUDA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you a flavor for it, so you can start thinking about whether you want to do something GPU-related for a final project</a:t>
            </a:r>
          </a:p>
          <a:p>
            <a:r>
              <a:rPr lang="en-US" dirty="0"/>
              <a:t>Let you keep GPUs in mind while we talk about CPUs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Compare and contrast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54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software is out there?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concurrent software in assembly code is rarely the way to go </a:t>
            </a:r>
            <a:r>
              <a:rPr lang="en-US" dirty="0">
                <a:sym typeface="Wingdings" panose="05000000000000000000" pitchFamily="2" charset="2"/>
              </a:rPr>
              <a:t>.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Though the people who write libraries often do that</a:t>
            </a:r>
          </a:p>
          <a:p>
            <a:r>
              <a:rPr lang="en-US" dirty="0">
                <a:sym typeface="Wingdings" panose="05000000000000000000" pitchFamily="2" charset="2"/>
              </a:rPr>
              <a:t>There's an ocean of different high-level languages that support threading in different ways.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Let's quickly look at two popular ones that we will not use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590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This is just an example; it leaves out a lot of stuff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won't even compile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We'll fix that later, when we talk about GPUs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GPU paradigm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every single thread on the GPU all run the same function(s)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they may not all run it at the same rate, though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799" y="228600"/>
            <a:ext cx="5486401" cy="3429000"/>
          </a:xfrm>
          <a:prstGeom prst="rect">
            <a:avLst/>
          </a:prstGeom>
          <a:noFill/>
          <a:ln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__global__ void scale (</a:t>
            </a:r>
            <a:r>
              <a:rPr lang="en-US" sz="2000" dirty="0" err="1"/>
              <a:t>int</a:t>
            </a:r>
            <a:r>
              <a:rPr lang="en-US" sz="2000" dirty="0"/>
              <a:t> n, </a:t>
            </a:r>
            <a:r>
              <a:rPr lang="en-US" sz="2000" dirty="0" err="1"/>
              <a:t>int</a:t>
            </a:r>
            <a:r>
              <a:rPr lang="en-US" sz="2000" dirty="0"/>
              <a:t> a, float *x) {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</a:t>
            </a:r>
            <a:r>
              <a:rPr lang="en-US" sz="2000" dirty="0" err="1"/>
              <a:t>blockIdx.x</a:t>
            </a:r>
            <a:r>
              <a:rPr lang="en-US" sz="2000" dirty="0"/>
              <a:t> * </a:t>
            </a:r>
            <a:r>
              <a:rPr lang="en-US" sz="2000" dirty="0" err="1"/>
              <a:t>blockDim.x</a:t>
            </a:r>
            <a:r>
              <a:rPr lang="en-US" sz="2000" dirty="0"/>
              <a:t> + </a:t>
            </a:r>
            <a:r>
              <a:rPr lang="en-US" sz="2000" dirty="0" err="1"/>
              <a:t>threadIdx.x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>x[</a:t>
            </a:r>
            <a:r>
              <a:rPr lang="en-US" sz="2000" dirty="0" err="1"/>
              <a:t>i</a:t>
            </a:r>
            <a:r>
              <a:rPr lang="en-US" sz="2000" dirty="0"/>
              <a:t>] = a*x[</a:t>
            </a:r>
            <a:r>
              <a:rPr lang="en-US" sz="2000" dirty="0" err="1"/>
              <a:t>i</a:t>
            </a:r>
            <a:r>
              <a:rPr lang="en-US" sz="2000" dirty="0"/>
              <a:t>];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2000" kern="0" dirty="0" smtClean="0"/>
              <a:t>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2000" kern="0" dirty="0" err="1" smtClean="0"/>
              <a:t>int</a:t>
            </a:r>
            <a:r>
              <a:rPr lang="en-US" sz="2000" kern="0" dirty="0" smtClean="0"/>
              <a:t> </a:t>
            </a:r>
            <a:r>
              <a:rPr lang="en-US" sz="2000" kern="0" dirty="0"/>
              <a:t>main(void) {</a:t>
            </a:r>
          </a:p>
          <a:p>
            <a:pPr marL="400050" lvl="1" indent="0">
              <a:spcBef>
                <a:spcPts val="0"/>
              </a:spcBef>
              <a:buFontTx/>
              <a:buNone/>
            </a:pPr>
            <a:r>
              <a:rPr lang="en-US" sz="2000" kern="0" dirty="0" err="1"/>
              <a:t>cudaMemcpy</a:t>
            </a:r>
            <a:r>
              <a:rPr lang="en-US" sz="2000" kern="0" dirty="0"/>
              <a:t> (</a:t>
            </a:r>
            <a:r>
              <a:rPr lang="en-US" sz="2000" kern="0" dirty="0" err="1"/>
              <a:t>device_array</a:t>
            </a:r>
            <a:r>
              <a:rPr lang="en-US" sz="2000" kern="0" dirty="0"/>
              <a:t>, </a:t>
            </a:r>
            <a:r>
              <a:rPr lang="en-US" sz="2000" kern="0" dirty="0" err="1"/>
              <a:t>x.data</a:t>
            </a:r>
            <a:r>
              <a:rPr lang="en-US" sz="2000" kern="0" dirty="0"/>
              <a:t>(), 4*N,</a:t>
            </a:r>
          </a:p>
          <a:p>
            <a:pPr marL="400050" lvl="1" indent="0">
              <a:spcBef>
                <a:spcPts val="0"/>
              </a:spcBef>
              <a:buFontTx/>
              <a:buNone/>
            </a:pPr>
            <a:r>
              <a:rPr lang="en-US" sz="2000" i="1" kern="0" dirty="0"/>
              <a:t>	</a:t>
            </a:r>
            <a:r>
              <a:rPr lang="en-US" sz="2000" kern="0" dirty="0" err="1"/>
              <a:t>cudaMemcpyHostToDevice</a:t>
            </a:r>
            <a:r>
              <a:rPr lang="en-US" sz="2000" kern="0" dirty="0"/>
              <a:t>); </a:t>
            </a:r>
          </a:p>
          <a:p>
            <a:pPr marL="400050" lvl="1" indent="0">
              <a:spcBef>
                <a:spcPts val="0"/>
              </a:spcBef>
              <a:buFontTx/>
              <a:buNone/>
            </a:pPr>
            <a:r>
              <a:rPr lang="en-US" sz="2000" kern="0" dirty="0"/>
              <a:t>scale &lt;&lt;&lt;N/256, 256&gt;&gt;&gt; (N, 2, </a:t>
            </a:r>
            <a:r>
              <a:rPr lang="en-US" sz="2000" dirty="0" err="1"/>
              <a:t>device_array</a:t>
            </a:r>
            <a:r>
              <a:rPr lang="en-US" sz="2000" kern="0" dirty="0"/>
              <a:t>);</a:t>
            </a:r>
          </a:p>
          <a:p>
            <a:pPr marL="400050" lvl="1" indent="0">
              <a:spcBef>
                <a:spcPts val="0"/>
              </a:spcBef>
              <a:buFontTx/>
              <a:buNone/>
            </a:pPr>
            <a:r>
              <a:rPr lang="en-US" sz="2000" kern="0" dirty="0" err="1"/>
              <a:t>cudaMemcpy</a:t>
            </a:r>
            <a:r>
              <a:rPr lang="en-US" sz="2000" kern="0" dirty="0"/>
              <a:t> (</a:t>
            </a:r>
            <a:r>
              <a:rPr lang="en-US" sz="2000" kern="0" dirty="0" err="1"/>
              <a:t>x.data</a:t>
            </a:r>
            <a:r>
              <a:rPr lang="en-US" sz="2000" kern="0" dirty="0"/>
              <a:t>(), </a:t>
            </a:r>
            <a:r>
              <a:rPr lang="en-US" sz="2000" kern="0" dirty="0" err="1"/>
              <a:t>device_array</a:t>
            </a:r>
            <a:r>
              <a:rPr lang="en-US" sz="2000" kern="0" dirty="0"/>
              <a:t>, 4*N,</a:t>
            </a:r>
          </a:p>
          <a:p>
            <a:pPr marL="400050" lvl="1" indent="0">
              <a:spcBef>
                <a:spcPts val="0"/>
              </a:spcBef>
              <a:buFontTx/>
              <a:buNone/>
            </a:pPr>
            <a:r>
              <a:rPr lang="en-US" sz="2000" i="1" kern="0" dirty="0"/>
              <a:t>	</a:t>
            </a:r>
            <a:r>
              <a:rPr lang="en-US" sz="2000" kern="0" dirty="0" err="1"/>
              <a:t>cudaMemcpyDeviceToHost</a:t>
            </a:r>
            <a:r>
              <a:rPr lang="en-US" sz="2000" kern="0" dirty="0"/>
              <a:t>);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2000" kern="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304800"/>
            <a:ext cx="29718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Special variables tell each thread who it 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 err="1"/>
              <a:t>blockIdx</a:t>
            </a:r>
            <a:r>
              <a:rPr lang="en-US" sz="2000" i="1" dirty="0"/>
              <a:t>, </a:t>
            </a:r>
            <a:r>
              <a:rPr lang="en-US" sz="2000" i="1" dirty="0" err="1"/>
              <a:t>blockDim</a:t>
            </a:r>
            <a:r>
              <a:rPr lang="en-US" sz="2000" dirty="0"/>
              <a:t>, </a:t>
            </a:r>
            <a:r>
              <a:rPr lang="en-US" sz="2000" i="1" dirty="0" err="1"/>
              <a:t>threadIdx</a:t>
            </a:r>
            <a:r>
              <a:rPr lang="en-US" sz="2000" dirty="0"/>
              <a:t> are the GPUs way to organize tons of threads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257802" y="914400"/>
            <a:ext cx="1066798" cy="58007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79067" y="2299037"/>
            <a:ext cx="29718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GPU has its own memory; you must copy data to/from the GPU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257802" y="2057400"/>
            <a:ext cx="914398" cy="304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876802" y="2635270"/>
            <a:ext cx="1295398" cy="45940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6000" y="3254514"/>
            <a:ext cx="29718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Spawn many threads at once, and organize them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5257802" y="2635270"/>
            <a:ext cx="821266" cy="854364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73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419600"/>
          </a:xfrm>
        </p:spPr>
        <p:txBody>
          <a:bodyPr/>
          <a:lstStyle/>
          <a:p>
            <a:r>
              <a:rPr lang="en-US" sz="2400" dirty="0"/>
              <a:t>Message-Passing Interface (MPI)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widely-available library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Callable from many languages</a:t>
            </a:r>
          </a:p>
          <a:p>
            <a:r>
              <a:rPr lang="en-US" sz="2400" dirty="0"/>
              <a:t>Main focus: distributed-memory systems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e.g., a network of workstations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supports messages to send data, exchange data, gather  partial results, </a:t>
            </a:r>
          </a:p>
          <a:p>
            <a:r>
              <a:rPr lang="en-US" sz="2400" dirty="0"/>
              <a:t>Pros: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Of all the languages around, this is the most popular one for distributed memory.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It's mature and well supported</a:t>
            </a:r>
          </a:p>
          <a:p>
            <a:r>
              <a:rPr lang="en-US" sz="2400" dirty="0"/>
              <a:t>Cons: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Support for shared-memory threads is poor (but workable).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Difficult to use; arguably being outpaced by other tools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See Pacheco Chapter 3 for more detail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err="1"/>
              <a:t>OpenMP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257800"/>
          </a:xfrm>
        </p:spPr>
        <p:txBody>
          <a:bodyPr/>
          <a:lstStyle/>
          <a:p>
            <a:r>
              <a:rPr lang="en-US" sz="2000" dirty="0"/>
              <a:t>Open </a:t>
            </a:r>
            <a:r>
              <a:rPr lang="en-US" sz="2000" dirty="0" err="1"/>
              <a:t>MultiProcessing</a:t>
            </a:r>
            <a:r>
              <a:rPr lang="en-US" sz="2000" dirty="0"/>
              <a:t> (</a:t>
            </a:r>
            <a:r>
              <a:rPr lang="en-US" sz="2000" dirty="0" err="1"/>
              <a:t>OpenMP</a:t>
            </a:r>
            <a:r>
              <a:rPr lang="en-US" sz="2000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 set of compiler directives to help the compiler turn single-threaded code into multi-threaded code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E.g., </a:t>
            </a:r>
            <a:r>
              <a:rPr lang="en-US" sz="1800" b="1" dirty="0" smtClean="0"/>
              <a:t>#pragma </a:t>
            </a:r>
            <a:r>
              <a:rPr lang="en-US" sz="1800" b="1" dirty="0" err="1" smtClean="0"/>
              <a:t>omp</a:t>
            </a:r>
            <a:r>
              <a:rPr lang="en-US" sz="1800" b="1" dirty="0" smtClean="0"/>
              <a:t> parallel </a:t>
            </a:r>
            <a:r>
              <a:rPr lang="en-US" sz="1800" b="1" dirty="0" err="1" smtClean="0"/>
              <a:t>num_threads</a:t>
            </a:r>
            <a:r>
              <a:rPr lang="en-US" sz="1800" b="1" dirty="0" smtClean="0"/>
              <a:t>(4)</a:t>
            </a:r>
            <a:endParaRPr lang="en-US" sz="1800" b="1" dirty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Usually supported </a:t>
            </a:r>
            <a:r>
              <a:rPr lang="en-US" sz="1800" dirty="0"/>
              <a:t>by C, C++, Fortran (even on a GPGPU)</a:t>
            </a:r>
          </a:p>
          <a:p>
            <a:r>
              <a:rPr lang="en-US" sz="2000" dirty="0"/>
              <a:t>Main focus: shared-memory systems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e.g., a network of multi-core CPU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but you can write some code with MPI and the rest with </a:t>
            </a:r>
            <a:r>
              <a:rPr lang="en-US" sz="1800" dirty="0" err="1"/>
              <a:t>OpenMP</a:t>
            </a:r>
            <a:endParaRPr lang="en-US" sz="1800" dirty="0"/>
          </a:p>
          <a:p>
            <a:r>
              <a:rPr lang="en-US" sz="2000" dirty="0"/>
              <a:t>Pros: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 compiler does pretty much all of the work, so you don't have to learn much about threading.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Very easy to use. You can experiment with put the directives into small pieces of code where you think the hot spots are, and undo it easily</a:t>
            </a:r>
          </a:p>
          <a:p>
            <a:r>
              <a:rPr lang="en-US" sz="2000" dirty="0"/>
              <a:t>Cons: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 compiler does pretty much all of the work, so you don't have to learn much about threading.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You don't have to learn much about threading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Performance is not </a:t>
            </a:r>
            <a:r>
              <a:rPr lang="en-US" sz="1800" dirty="0" smtClean="0"/>
              <a:t>great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For more details, see Pacheco Chapter 5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10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26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Pthreads</a:t>
            </a:r>
            <a:r>
              <a:rPr lang="en-US" dirty="0"/>
              <a:t> and C++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r>
              <a:rPr lang="en-US" sz="2000" dirty="0" err="1"/>
              <a:t>Pthreads</a:t>
            </a:r>
            <a:r>
              <a:rPr lang="en-US" sz="2000" dirty="0"/>
              <a:t> (a.k.a. </a:t>
            </a:r>
            <a:r>
              <a:rPr lang="en-US" sz="2000" dirty="0" err="1"/>
              <a:t>Posix</a:t>
            </a:r>
            <a:r>
              <a:rPr lang="en-US" sz="2000" dirty="0"/>
              <a:t> threads)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 threading library for </a:t>
            </a:r>
            <a:r>
              <a:rPr lang="en-US" sz="1800" dirty="0" err="1"/>
              <a:t>Posix</a:t>
            </a:r>
            <a:r>
              <a:rPr lang="en-US" sz="1800" dirty="0"/>
              <a:t> systems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Available on most Unix variants (but not easily available on, e.g., Windows)</a:t>
            </a:r>
          </a:p>
          <a:p>
            <a:r>
              <a:rPr lang="en-US" sz="2000" dirty="0"/>
              <a:t>Main focus: shared-memory multiprocessors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Routines available to start a thread, end one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Can control critical sections in various ways (we'll talk about that)</a:t>
            </a:r>
          </a:p>
          <a:p>
            <a:r>
              <a:rPr lang="en-US" sz="2000" dirty="0"/>
              <a:t>The latest C++ standard (C++-11) has sucked </a:t>
            </a:r>
            <a:r>
              <a:rPr lang="en-US" sz="2000" dirty="0" err="1"/>
              <a:t>Pthreads</a:t>
            </a:r>
            <a:r>
              <a:rPr lang="en-US" sz="2000" dirty="0"/>
              <a:t> functionality into the language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much simpler to use than </a:t>
            </a:r>
            <a:r>
              <a:rPr lang="en-US" sz="1800" dirty="0" err="1"/>
              <a:t>Pthreads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portable across any platform that supports C++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This is what we'll use for the class </a:t>
            </a: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2000" dirty="0" err="1" smtClean="0"/>
              <a:t>Pthreads</a:t>
            </a:r>
            <a:r>
              <a:rPr lang="en-US" sz="2000" dirty="0" smtClean="0"/>
              <a:t> is Pacheco Chapter 4, but C++ threads isn’t in the book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C++ Concurrency in Action: Practical </a:t>
            </a:r>
            <a:r>
              <a:rPr lang="en-US" sz="1800" dirty="0" smtClean="0"/>
              <a:t>Multithreading is in </a:t>
            </a:r>
            <a:r>
              <a:rPr lang="en-US" sz="1800" dirty="0" err="1" smtClean="0"/>
              <a:t>Tisch</a:t>
            </a:r>
            <a:r>
              <a:rPr lang="en-US" sz="1800" dirty="0" smtClean="0"/>
              <a:t>, but a bit advanced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2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185425"/>
            <a:ext cx="4038600" cy="497889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Code is in lec03_threads.cxx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53000" y="6185426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600200"/>
            <a:ext cx="6400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void </a:t>
            </a:r>
            <a:r>
              <a:rPr lang="en-US" dirty="0" err="1"/>
              <a:t>th_func</a:t>
            </a: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) {</a:t>
            </a:r>
          </a:p>
          <a:p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"Hello from thread #" &lt;&lt; </a:t>
            </a:r>
            <a:r>
              <a:rPr lang="en-US" dirty="0" err="1"/>
              <a:t>i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main () {</a:t>
            </a:r>
          </a:p>
          <a:p>
            <a:pPr lvl="1"/>
            <a:r>
              <a:rPr lang="en-US" dirty="0"/>
              <a:t>vector&lt;thread&gt; threads;</a:t>
            </a:r>
          </a:p>
          <a:p>
            <a:pPr lvl="1"/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&lt;N_THREADS; ++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threads.push_back</a:t>
            </a:r>
            <a:r>
              <a:rPr lang="en-US" dirty="0"/>
              <a:t> (thread (</a:t>
            </a:r>
            <a:r>
              <a:rPr lang="en-US" dirty="0" err="1"/>
              <a:t>th_func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));</a:t>
            </a:r>
          </a:p>
          <a:p>
            <a:pPr lvl="1"/>
            <a:r>
              <a:rPr lang="en-US" dirty="0"/>
              <a:t>for (auto &amp;</a:t>
            </a:r>
            <a:r>
              <a:rPr lang="en-US" dirty="0" err="1"/>
              <a:t>th:threads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th.join</a:t>
            </a:r>
            <a:r>
              <a:rPr lang="en-US" dirty="0"/>
              <a:t>();		// wait for the thread</a:t>
            </a:r>
          </a:p>
          <a:p>
            <a:r>
              <a:rPr lang="en-US" dirty="0"/>
              <a:t>}				// to end.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8400" y="3446859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Create thread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029200" y="3810000"/>
            <a:ext cx="12192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48200" y="2423318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Keep track of them, to wait for them later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733800" y="2786459"/>
            <a:ext cx="914400" cy="660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895600" y="3254315"/>
            <a:ext cx="1828800" cy="177488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447800"/>
                <a:ext cx="8839200" cy="4876800"/>
              </a:xfrm>
            </p:spPr>
            <p:txBody>
              <a:bodyPr/>
              <a:lstStyle/>
              <a:p>
                <a:r>
                  <a:rPr lang="en-US" dirty="0"/>
                  <a:t>A simple formula: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+…+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And some simple code:</a:t>
                </a:r>
              </a:p>
              <a:p>
                <a:pPr marL="800100" lvl="2" indent="0">
                  <a:spcBef>
                    <a:spcPts val="0"/>
                  </a:spcBef>
                  <a:buNone/>
                </a:pPr>
                <a:r>
                  <a:rPr lang="en-US" sz="2400" dirty="0"/>
                  <a:t>for (</a:t>
                </a:r>
                <a:r>
                  <a:rPr lang="en-US" sz="2400" dirty="0" err="1"/>
                  <a:t>int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</a:t>
                </a:r>
                <a:r>
                  <a:rPr lang="en-US" sz="2400" dirty="0"/>
                  <a:t>=0; </a:t>
                </a:r>
                <a:r>
                  <a:rPr lang="en-US" sz="2400" dirty="0" err="1"/>
                  <a:t>i</a:t>
                </a:r>
                <a:r>
                  <a:rPr lang="en-US" sz="2400" dirty="0"/>
                  <a:t>&lt;N_TERMS; ++</a:t>
                </a:r>
                <a:r>
                  <a:rPr lang="en-US" sz="2400" dirty="0" err="1"/>
                  <a:t>i</a:t>
                </a:r>
                <a:r>
                  <a:rPr lang="en-US" sz="2400" dirty="0"/>
                  <a:t>) {</a:t>
                </a:r>
              </a:p>
              <a:p>
                <a:pPr marL="1314450" lvl="3" indent="0">
                  <a:spcBef>
                    <a:spcPts val="0"/>
                  </a:spcBef>
                  <a:buNone/>
                </a:pPr>
                <a:r>
                  <a:rPr lang="en-US" sz="2400" dirty="0"/>
                  <a:t>bool </a:t>
                </a:r>
                <a:r>
                  <a:rPr lang="en-US" sz="2400" dirty="0" err="1"/>
                  <a:t>pos</a:t>
                </a:r>
                <a:r>
                  <a:rPr lang="en-US" sz="2400" dirty="0"/>
                  <a:t> = ((i&amp;1) == 0);</a:t>
                </a:r>
              </a:p>
              <a:p>
                <a:pPr marL="1314450" lvl="3" indent="0">
                  <a:spcBef>
                    <a:spcPts val="0"/>
                  </a:spcBef>
                  <a:buNone/>
                </a:pPr>
                <a:r>
                  <a:rPr lang="en-US" sz="2400" dirty="0"/>
                  <a:t>double term = 1.0 / (2*i+1);</a:t>
                </a:r>
              </a:p>
              <a:p>
                <a:pPr marL="1314450" lvl="3" indent="0">
                  <a:spcBef>
                    <a:spcPts val="0"/>
                  </a:spcBef>
                  <a:buNone/>
                </a:pPr>
                <a:r>
                  <a:rPr lang="en-US" sz="2400" dirty="0"/>
                  <a:t>sum += (</a:t>
                </a:r>
                <a:r>
                  <a:rPr lang="en-US" sz="2400" dirty="0" err="1"/>
                  <a:t>pos</a:t>
                </a:r>
                <a:r>
                  <a:rPr lang="en-US" sz="2400" dirty="0"/>
                  <a:t>? term : -term)</a:t>
                </a:r>
              </a:p>
              <a:p>
                <a:pPr marL="857250" lvl="2" indent="0">
                  <a:spcBef>
                    <a:spcPts val="0"/>
                  </a:spcBef>
                  <a:buNone/>
                </a:pPr>
                <a:r>
                  <a:rPr lang="en-US" sz="2400" dirty="0"/>
                  <a:t>}</a:t>
                </a:r>
              </a:p>
              <a:p>
                <a:pPr marL="400050">
                  <a:spcBef>
                    <a:spcPts val="0"/>
                  </a:spcBef>
                </a:pPr>
                <a:r>
                  <a:rPr lang="en-US" dirty="0" smtClean="0"/>
                  <a:t>A </a:t>
                </a:r>
                <a:r>
                  <a:rPr lang="en-US" dirty="0"/>
                  <a:t>threaded version </a:t>
                </a:r>
                <a:r>
                  <a:rPr lang="en-US" dirty="0" smtClean="0"/>
                  <a:t>is in lec03_pi.cxx</a:t>
                </a:r>
                <a:r>
                  <a:rPr lang="en-US" dirty="0"/>
                  <a:t>, </a:t>
                </a:r>
                <a:r>
                  <a:rPr lang="en-US" dirty="0" smtClean="0"/>
                  <a:t>th_func1()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447800"/>
                <a:ext cx="8839200" cy="4876800"/>
              </a:xfrm>
              <a:blipFill rotWithShape="0">
                <a:blip r:embed="rId2"/>
                <a:stretch>
                  <a:fillRect l="-1241" t="-1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4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trip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walk over to 120 &amp; everyone try this ourselves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</a:t>
            </a:r>
            <a:r>
              <a:rPr lang="en-US" dirty="0" smtClean="0"/>
              <a:t>193 </a:t>
            </a:r>
            <a:r>
              <a:rPr lang="en-US" dirty="0"/>
              <a:t>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26875</TotalTime>
  <Words>2510</Words>
  <Application>Microsoft Office PowerPoint</Application>
  <PresentationFormat>On-screen Show (4:3)</PresentationFormat>
  <Paragraphs>409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Arial Black</vt:lpstr>
      <vt:lpstr>Cambria Math</vt:lpstr>
      <vt:lpstr>Times New Roman</vt:lpstr>
      <vt:lpstr>Wingdings</vt:lpstr>
      <vt:lpstr>Default Design</vt:lpstr>
      <vt:lpstr>EE 193: Parallel Computing</vt:lpstr>
      <vt:lpstr>Goals</vt:lpstr>
      <vt:lpstr>What software is out there?</vt:lpstr>
      <vt:lpstr>MPI</vt:lpstr>
      <vt:lpstr>OpenMP</vt:lpstr>
      <vt:lpstr>Pthreads and C++ threads</vt:lpstr>
      <vt:lpstr>Hello world!</vt:lpstr>
      <vt:lpstr>Calculating </vt:lpstr>
      <vt:lpstr>Field trip</vt:lpstr>
      <vt:lpstr>Why is the output so contorted?</vt:lpstr>
      <vt:lpstr>A few tricks</vt:lpstr>
      <vt:lpstr>More tricks</vt:lpstr>
      <vt:lpstr>Calculating </vt:lpstr>
      <vt:lpstr>Using a dual core processor</vt:lpstr>
      <vt:lpstr>Race condition </vt:lpstr>
      <vt:lpstr>Threads execute independently</vt:lpstr>
      <vt:lpstr>But at a lower level…</vt:lpstr>
      <vt:lpstr>But at a lower level…</vt:lpstr>
      <vt:lpstr>Critical sections</vt:lpstr>
      <vt:lpstr>Spin loop</vt:lpstr>
      <vt:lpstr>Why does it work?</vt:lpstr>
      <vt:lpstr>Does it really work?</vt:lpstr>
      <vt:lpstr>PowerPoint Presentation</vt:lpstr>
      <vt:lpstr>Actual data</vt:lpstr>
      <vt:lpstr>PowerPoint Presentation</vt:lpstr>
      <vt:lpstr>One more minor issue</vt:lpstr>
      <vt:lpstr>Look-ahead</vt:lpstr>
      <vt:lpstr>Intro to CUDA</vt:lpstr>
      <vt:lpstr>Why talk about CUDA now?</vt:lpstr>
      <vt:lpstr>PowerPoint Presentation</vt:lpstr>
    </vt:vector>
  </TitlesOfParts>
  <Company>Drexel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643</cp:revision>
  <cp:lastPrinted>2005-02-07T17:53:54Z</cp:lastPrinted>
  <dcterms:created xsi:type="dcterms:W3CDTF">2002-09-07T18:50:54Z</dcterms:created>
  <dcterms:modified xsi:type="dcterms:W3CDTF">2017-09-18T18:06:48Z</dcterms:modified>
</cp:coreProperties>
</file>