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8" r:id="rId2"/>
    <p:sldId id="626" r:id="rId3"/>
    <p:sldId id="627" r:id="rId4"/>
    <p:sldId id="640" r:id="rId5"/>
    <p:sldId id="628" r:id="rId6"/>
    <p:sldId id="629" r:id="rId7"/>
    <p:sldId id="630" r:id="rId8"/>
    <p:sldId id="643" r:id="rId9"/>
    <p:sldId id="633" r:id="rId10"/>
    <p:sldId id="632" r:id="rId11"/>
    <p:sldId id="641" r:id="rId12"/>
    <p:sldId id="637" r:id="rId13"/>
    <p:sldId id="638" r:id="rId14"/>
    <p:sldId id="645" r:id="rId15"/>
    <p:sldId id="647" r:id="rId16"/>
    <p:sldId id="648" r:id="rId17"/>
    <p:sldId id="642" r:id="rId18"/>
    <p:sldId id="646" r:id="rId19"/>
    <p:sldId id="635" r:id="rId20"/>
    <p:sldId id="636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26"/>
            <p14:sldId id="627"/>
            <p14:sldId id="640"/>
            <p14:sldId id="628"/>
            <p14:sldId id="629"/>
            <p14:sldId id="630"/>
            <p14:sldId id="643"/>
            <p14:sldId id="633"/>
            <p14:sldId id="632"/>
            <p14:sldId id="641"/>
            <p14:sldId id="637"/>
            <p14:sldId id="638"/>
            <p14:sldId id="645"/>
            <p14:sldId id="647"/>
            <p14:sldId id="648"/>
            <p14:sldId id="642"/>
            <p14:sldId id="646"/>
            <p14:sldId id="635"/>
            <p14:sldId id="6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3" autoAdjust="0"/>
    <p:restoredTop sz="94669" autoAdjust="0"/>
  </p:normalViewPr>
  <p:slideViewPr>
    <p:cSldViewPr>
      <p:cViewPr varScale="1">
        <p:scale>
          <a:sx n="75" d="100"/>
          <a:sy n="75" d="100"/>
        </p:scale>
        <p:origin x="3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550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492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ware.intel.com/sites/landingpage/IntrinsicsGuide/#=undefin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193: 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7: SIMD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600"/>
                <a:ext cx="7772400" cy="3657600"/>
              </a:xfrm>
            </p:spPr>
            <p:txBody>
              <a:bodyPr/>
              <a:lstStyle/>
              <a:p>
                <a:r>
                  <a:rPr lang="en-US" dirty="0"/>
                  <a:t>4x4 vector dot product using SSE instructions</a:t>
                </a:r>
              </a:p>
              <a:p>
                <a:r>
                  <a:rPr lang="en-US" dirty="0"/>
                  <a:t>DPPS xmm2, xmm0, xmm1, imm8</a:t>
                </a:r>
              </a:p>
              <a:p>
                <a:pPr lvl="1"/>
                <a:r>
                  <a:rPr lang="en-US" dirty="0"/>
                  <a:t>DPPS = </a:t>
                </a:r>
                <a:r>
                  <a:rPr lang="en-US" b="1" dirty="0"/>
                  <a:t>D</a:t>
                </a:r>
                <a:r>
                  <a:rPr lang="en-US" dirty="0"/>
                  <a:t>ot </a:t>
                </a:r>
                <a:r>
                  <a:rPr lang="en-US" b="1" dirty="0"/>
                  <a:t>P</a:t>
                </a:r>
                <a:r>
                  <a:rPr lang="en-US" dirty="0"/>
                  <a:t>roduct </a:t>
                </a:r>
                <a:r>
                  <a:rPr lang="en-US" b="1" dirty="0"/>
                  <a:t>P</a:t>
                </a:r>
                <a:r>
                  <a:rPr lang="en-US" dirty="0"/>
                  <a:t>acked </a:t>
                </a:r>
                <a:r>
                  <a:rPr lang="en-US" b="1" dirty="0"/>
                  <a:t>S</a:t>
                </a:r>
                <a:r>
                  <a:rPr lang="en-US" dirty="0"/>
                  <a:t>ingle</a:t>
                </a:r>
              </a:p>
              <a:p>
                <a:pPr lvl="1"/>
                <a:r>
                  <a:rPr lang="en-US" dirty="0"/>
                  <a:t>XMM0-15 are new 16B registers that can each hold, e.g., 4 floats.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Instruction does xmm2 = xmm0∙xmm1. Actually…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𝑡𝑚𝑝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𝑥𝑚𝑚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𝑖𝑚𝑚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b="0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Then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𝑥𝑚𝑚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𝑖𝑚𝑚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:0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600"/>
                <a:ext cx="7772400" cy="3657600"/>
              </a:xfrm>
              <a:blipFill>
                <a:blip r:embed="rId2"/>
                <a:stretch>
                  <a:fillRect l="-1412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ABFDCC-A16A-4977-86E1-866B52308B4D}"/>
              </a:ext>
            </a:extLst>
          </p:cNvPr>
          <p:cNvSpPr txBox="1"/>
          <p:nvPr/>
        </p:nvSpPr>
        <p:spPr>
          <a:xfrm>
            <a:off x="7391400" y="3962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imm</a:t>
            </a:r>
            <a:r>
              <a:rPr lang="en-US" baseline="-25000" dirty="0">
                <a:solidFill>
                  <a:schemeClr val="accent2"/>
                </a:solidFill>
              </a:rPr>
              <a:t>3:0</a:t>
            </a:r>
            <a:r>
              <a:rPr lang="en-US" dirty="0">
                <a:solidFill>
                  <a:schemeClr val="accent2"/>
                </a:solidFill>
              </a:rPr>
              <a:t> are mask bits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812C54-B614-450C-80EF-B257CC9FB11E}"/>
              </a:ext>
            </a:extLst>
          </p:cNvPr>
          <p:cNvSpPr txBox="1"/>
          <p:nvPr/>
        </p:nvSpPr>
        <p:spPr>
          <a:xfrm>
            <a:off x="3505200" y="5012267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imm</a:t>
            </a:r>
            <a:r>
              <a:rPr lang="en-US" i="1" baseline="-25000" dirty="0">
                <a:solidFill>
                  <a:schemeClr val="accent2"/>
                </a:solidFill>
              </a:rPr>
              <a:t>7</a:t>
            </a:r>
            <a:r>
              <a:rPr lang="en-US" baseline="-25000" dirty="0">
                <a:solidFill>
                  <a:schemeClr val="accent2"/>
                </a:solidFill>
              </a:rPr>
              <a:t>:4 </a:t>
            </a:r>
            <a:r>
              <a:rPr lang="en-US" dirty="0">
                <a:solidFill>
                  <a:schemeClr val="accent2"/>
                </a:solidFill>
              </a:rPr>
              <a:t>choose where to place the result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B5F109-4447-4894-B195-230BC95AEC97}"/>
              </a:ext>
            </a:extLst>
          </p:cNvPr>
          <p:cNvCxnSpPr/>
          <p:nvPr/>
        </p:nvCxnSpPr>
        <p:spPr>
          <a:xfrm flipH="1" flipV="1">
            <a:off x="6324600" y="4191000"/>
            <a:ext cx="1295400" cy="18689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872BC0-1DD4-448A-A4A8-126D983CE553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4793397"/>
            <a:ext cx="228600" cy="4106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0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8A6B-904F-4548-905D-EDCDAC6C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7A5FA7-886E-4DCE-9858-BD23F0AC77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19200"/>
                <a:ext cx="7772400" cy="4419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𝑥𝑚𝑚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𝑥𝑚𝑚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𝑖𝑚𝑚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𝑥𝑚𝑚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𝑖𝑚𝑚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𝑡𝑚𝑝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:0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Why might you want to mask out inputs using </a:t>
                </a:r>
                <a:r>
                  <a:rPr lang="en-US" dirty="0" err="1"/>
                  <a:t>imm</a:t>
                </a:r>
                <a:r>
                  <a:rPr lang="en-US" dirty="0"/>
                  <a:t>[3:0]?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You might only want vectors of size 2 or 3 and not 4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You may have vectors of size 6; you do 4 and then 2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Nobody wants to program in assembly language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err="1"/>
                  <a:t>Intrinsics</a:t>
                </a:r>
                <a:r>
                  <a:rPr lang="en-US" dirty="0"/>
                  <a:t> call is res=_mm128_dp_ps(</a:t>
                </a:r>
                <a:r>
                  <a:rPr lang="en-US" dirty="0" err="1"/>
                  <a:t>opA</a:t>
                </a:r>
                <a:r>
                  <a:rPr lang="en-US" dirty="0"/>
                  <a:t>, </a:t>
                </a:r>
                <a:r>
                  <a:rPr lang="en-US" dirty="0" err="1"/>
                  <a:t>opB,imm</a:t>
                </a:r>
                <a:r>
                  <a:rPr lang="en-US" dirty="0"/>
                  <a:t>); </a:t>
                </a:r>
              </a:p>
              <a:p>
                <a:pPr>
                  <a:spcBef>
                    <a:spcPts val="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07A5FA7-886E-4DCE-9858-BD23F0AC77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19200"/>
                <a:ext cx="7772400" cy="4419600"/>
              </a:xfrm>
              <a:blipFill rotWithShape="0">
                <a:blip r:embed="rId2"/>
                <a:stretch>
                  <a:fillRect l="-1569" t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871A3-AFB4-42CE-8681-D8AABAA1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good about SIMD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419600"/>
          </a:xfrm>
        </p:spPr>
        <p:txBody>
          <a:bodyPr/>
          <a:lstStyle/>
          <a:p>
            <a:r>
              <a:rPr lang="en-US" dirty="0"/>
              <a:t>A cheap, simple, power-efficient way to get parallelism.</a:t>
            </a:r>
          </a:p>
          <a:p>
            <a:r>
              <a:rPr lang="en-US" dirty="0"/>
              <a:t>Cheap: just add a few new inst. to an existing core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It's easy to turn a 64b adder into 4 16b adders.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It's not hard to widen the FPU </a:t>
            </a:r>
            <a:r>
              <a:rPr lang="en-US" dirty="0" err="1"/>
              <a:t>datapath</a:t>
            </a:r>
            <a:r>
              <a:rPr lang="en-US" dirty="0"/>
              <a:t>.</a:t>
            </a:r>
          </a:p>
          <a:p>
            <a:r>
              <a:rPr lang="en-US" dirty="0"/>
              <a:t>Simple: it’s still one thread, so no critical-section issues.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SIMD is easier to program than multithreading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Many fewer weird corner-case bugs.</a:t>
            </a:r>
          </a:p>
          <a:p>
            <a:r>
              <a:rPr lang="en-US" dirty="0"/>
              <a:t>Power-effective: one instruction launches many computations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saves energy of decoding lots of instructions.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5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multiply with DPPS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517720"/>
          </a:xfrm>
        </p:spPr>
        <p:txBody>
          <a:bodyPr/>
          <a:lstStyle/>
          <a:p>
            <a:r>
              <a:rPr lang="en-US" dirty="0"/>
              <a:t>The usual question: the computes sound good, but how do you get data to them?</a:t>
            </a:r>
          </a:p>
          <a:p>
            <a:r>
              <a:rPr lang="en-US" dirty="0"/>
              <a:t>Consider a matrix multiply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315692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315692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" name="Left Bracket 10"/>
          <p:cNvSpPr/>
          <p:nvPr/>
        </p:nvSpPr>
        <p:spPr>
          <a:xfrm>
            <a:off x="6172200" y="2549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flipH="1">
            <a:off x="7882468" y="2549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143000" y="2549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flipH="1">
            <a:off x="2929462" y="2549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33800" y="263789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03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0" name="Left Bracket 19"/>
          <p:cNvSpPr/>
          <p:nvPr/>
        </p:nvSpPr>
        <p:spPr>
          <a:xfrm>
            <a:off x="3733800" y="258452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>
          <a:xfrm flipH="1">
            <a:off x="5444068" y="258452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48400" y="266072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43000" y="258452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85800" y="4232240"/>
            <a:ext cx="7772400" cy="163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Matrix multiply is just a lot of vector dot products. We should be able to use DPPS. Time for some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8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BAB1864-757C-4AB2-9716-C7D716DD2A8A}"/>
              </a:ext>
            </a:extLst>
          </p:cNvPr>
          <p:cNvSpPr/>
          <p:nvPr/>
        </p:nvSpPr>
        <p:spPr>
          <a:xfrm>
            <a:off x="1524000" y="51054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FA7A8A-47E5-4C1C-92EB-E82D19BFF259}"/>
              </a:ext>
            </a:extLst>
          </p:cNvPr>
          <p:cNvSpPr/>
          <p:nvPr/>
        </p:nvSpPr>
        <p:spPr>
          <a:xfrm>
            <a:off x="1524000" y="54864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5C9BCE-E4CF-4EB3-804A-F139082C9551}"/>
              </a:ext>
            </a:extLst>
          </p:cNvPr>
          <p:cNvSpPr/>
          <p:nvPr/>
        </p:nvSpPr>
        <p:spPr>
          <a:xfrm>
            <a:off x="1524000" y="58674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3EA5BD-7625-4CD5-86C1-C02CBEDB566E}"/>
              </a:ext>
            </a:extLst>
          </p:cNvPr>
          <p:cNvSpPr/>
          <p:nvPr/>
        </p:nvSpPr>
        <p:spPr>
          <a:xfrm>
            <a:off x="1524000" y="4749798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97896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97896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" name="Left Bracket 10"/>
          <p:cNvSpPr/>
          <p:nvPr/>
        </p:nvSpPr>
        <p:spPr>
          <a:xfrm>
            <a:off x="6172200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flipH="1">
            <a:off x="7882468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143000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flipH="1">
            <a:off x="2929462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33800" y="145993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03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0" name="Left Bracket 19"/>
          <p:cNvSpPr/>
          <p:nvPr/>
        </p:nvSpPr>
        <p:spPr>
          <a:xfrm>
            <a:off x="3733800" y="1406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>
          <a:xfrm flipH="1">
            <a:off x="5444068" y="1406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48400" y="148276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43000" y="140656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1E349-F759-448E-A8CF-90E3DCCFD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0400"/>
            <a:ext cx="7772400" cy="1143000"/>
          </a:xfrm>
        </p:spPr>
        <p:txBody>
          <a:bodyPr/>
          <a:lstStyle/>
          <a:p>
            <a:r>
              <a:rPr lang="en-US" dirty="0"/>
              <a:t>How should we store our matrices to use DPPS?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about the normal way (row major)? We will store each row of a matrix in a single XMM register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3E77E7-63A0-4EA2-AC73-EBD5DE437AD2}"/>
              </a:ext>
            </a:extLst>
          </p:cNvPr>
          <p:cNvSpPr txBox="1"/>
          <p:nvPr/>
        </p:nvSpPr>
        <p:spPr>
          <a:xfrm>
            <a:off x="990600" y="514440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CE8E17-1187-4861-BDA0-AA8B85F915AB}"/>
              </a:ext>
            </a:extLst>
          </p:cNvPr>
          <p:cNvSpPr txBox="1"/>
          <p:nvPr/>
        </p:nvSpPr>
        <p:spPr>
          <a:xfrm>
            <a:off x="1447800" y="462537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03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9BF50B08-3F5B-41C1-A29B-8DFFB477D4B2}"/>
              </a:ext>
            </a:extLst>
          </p:cNvPr>
          <p:cNvSpPr/>
          <p:nvPr/>
        </p:nvSpPr>
        <p:spPr>
          <a:xfrm>
            <a:off x="1295400" y="45720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00096A79-5792-4C41-B954-E54420610C16}"/>
              </a:ext>
            </a:extLst>
          </p:cNvPr>
          <p:cNvSpPr/>
          <p:nvPr/>
        </p:nvSpPr>
        <p:spPr>
          <a:xfrm flipH="1">
            <a:off x="3429000" y="45720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001548-869F-4E7E-B932-1F6534819CCA}"/>
              </a:ext>
            </a:extLst>
          </p:cNvPr>
          <p:cNvSpPr txBox="1"/>
          <p:nvPr/>
        </p:nvSpPr>
        <p:spPr>
          <a:xfrm>
            <a:off x="4724400" y="48768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rectangle is one XMM register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01F3CB-FAAB-4E24-B6BA-3FFBC42312D7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505200" y="4876801"/>
            <a:ext cx="1219200" cy="41549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0EBB4A0-6A7A-4F18-8AF1-5BF70646B56D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3505200" y="5292299"/>
            <a:ext cx="12192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71B43CA-B9F9-4612-AE6E-0F65A165E145}"/>
              </a:ext>
            </a:extLst>
          </p:cNvPr>
          <p:cNvCxnSpPr>
            <a:cxnSpLocks/>
          </p:cNvCxnSpPr>
          <p:nvPr/>
        </p:nvCxnSpPr>
        <p:spPr>
          <a:xfrm flipH="1">
            <a:off x="3429000" y="5444698"/>
            <a:ext cx="1219200" cy="16137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C0D72DB-BFAD-4D5B-8A2A-D47DA98175D4}"/>
              </a:ext>
            </a:extLst>
          </p:cNvPr>
          <p:cNvCxnSpPr>
            <a:cxnSpLocks/>
          </p:cNvCxnSpPr>
          <p:nvPr/>
        </p:nvCxnSpPr>
        <p:spPr>
          <a:xfrm flipH="1">
            <a:off x="3505200" y="5444699"/>
            <a:ext cx="1219200" cy="56789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6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28" grpId="0" animBg="1"/>
      <p:bldP spid="23" grpId="0"/>
      <p:bldP spid="25" grpId="0"/>
      <p:bldP spid="26" grpId="0" animBg="1"/>
      <p:bldP spid="27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5883292C-AB0F-4374-9ECA-7EB069B4922C}"/>
              </a:ext>
            </a:extLst>
          </p:cNvPr>
          <p:cNvSpPr/>
          <p:nvPr/>
        </p:nvSpPr>
        <p:spPr>
          <a:xfrm>
            <a:off x="6248400" y="1930401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3BE7BCB-84FF-43F2-8C41-67182E935686}"/>
              </a:ext>
            </a:extLst>
          </p:cNvPr>
          <p:cNvSpPr/>
          <p:nvPr/>
        </p:nvSpPr>
        <p:spPr>
          <a:xfrm>
            <a:off x="6248400" y="2311401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A234A28-7717-452D-BE04-F03D22BBF324}"/>
              </a:ext>
            </a:extLst>
          </p:cNvPr>
          <p:cNvSpPr/>
          <p:nvPr/>
        </p:nvSpPr>
        <p:spPr>
          <a:xfrm>
            <a:off x="6248400" y="2692401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D26C2BE-87E4-4CE9-9212-8B748DC8E245}"/>
              </a:ext>
            </a:extLst>
          </p:cNvPr>
          <p:cNvSpPr/>
          <p:nvPr/>
        </p:nvSpPr>
        <p:spPr>
          <a:xfrm>
            <a:off x="6248400" y="1574799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3CBF10-A0F6-45D3-9315-BF74B598CAEE}"/>
              </a:ext>
            </a:extLst>
          </p:cNvPr>
          <p:cNvSpPr/>
          <p:nvPr/>
        </p:nvSpPr>
        <p:spPr>
          <a:xfrm>
            <a:off x="3810000" y="1921937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D7AA7F0-218C-47E4-BCF8-2FF7DDED6AD3}"/>
              </a:ext>
            </a:extLst>
          </p:cNvPr>
          <p:cNvSpPr/>
          <p:nvPr/>
        </p:nvSpPr>
        <p:spPr>
          <a:xfrm>
            <a:off x="3810000" y="2302937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B2FAEF-90F4-4D3D-A59C-5B8FF9AF231A}"/>
              </a:ext>
            </a:extLst>
          </p:cNvPr>
          <p:cNvSpPr/>
          <p:nvPr/>
        </p:nvSpPr>
        <p:spPr>
          <a:xfrm>
            <a:off x="3810000" y="2683937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2D06FF-3517-4803-A772-430470667CAA}"/>
              </a:ext>
            </a:extLst>
          </p:cNvPr>
          <p:cNvSpPr/>
          <p:nvPr/>
        </p:nvSpPr>
        <p:spPr>
          <a:xfrm>
            <a:off x="3810000" y="1566335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97896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97896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" name="Left Bracket 10"/>
          <p:cNvSpPr/>
          <p:nvPr/>
        </p:nvSpPr>
        <p:spPr>
          <a:xfrm>
            <a:off x="6172200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flipH="1">
            <a:off x="7882468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143000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flipH="1">
            <a:off x="2929462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33800" y="145993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03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0" name="Left Bracket 19"/>
          <p:cNvSpPr/>
          <p:nvPr/>
        </p:nvSpPr>
        <p:spPr>
          <a:xfrm>
            <a:off x="3733800" y="1406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>
          <a:xfrm flipH="1">
            <a:off x="5444068" y="1406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48400" y="148276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43000" y="140656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1E349-F759-448E-A8CF-90E3DCCFD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200399"/>
            <a:ext cx="8458200" cy="2976221"/>
          </a:xfrm>
        </p:spPr>
        <p:txBody>
          <a:bodyPr/>
          <a:lstStyle/>
          <a:p>
            <a:r>
              <a:rPr lang="en-US" dirty="0"/>
              <a:t>Does this work for matrix multiply?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No. DPPS can grab a row of </a:t>
            </a:r>
            <a:r>
              <a:rPr lang="en-US" i="1" dirty="0"/>
              <a:t>A</a:t>
            </a:r>
            <a:r>
              <a:rPr lang="en-US" dirty="0"/>
              <a:t>, but it cannot grab a column of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Would it help to store each matrix </a:t>
            </a:r>
            <a:r>
              <a:rPr lang="en-US" i="1" dirty="0"/>
              <a:t>column</a:t>
            </a:r>
            <a:r>
              <a:rPr lang="en-US" dirty="0"/>
              <a:t> in a register?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No. Then DPPS could access </a:t>
            </a:r>
            <a:r>
              <a:rPr lang="en-US" i="1" dirty="0"/>
              <a:t>B</a:t>
            </a:r>
            <a:r>
              <a:rPr lang="en-US" dirty="0"/>
              <a:t> but not </a:t>
            </a:r>
            <a:r>
              <a:rPr lang="en-US" i="1" dirty="0"/>
              <a:t>A</a:t>
            </a:r>
          </a:p>
          <a:p>
            <a:pPr>
              <a:spcBef>
                <a:spcPts val="0"/>
              </a:spcBef>
            </a:pPr>
            <a:r>
              <a:rPr lang="en-US" dirty="0"/>
              <a:t>Any clever ideas?</a:t>
            </a:r>
          </a:p>
        </p:txBody>
      </p:sp>
    </p:spTree>
    <p:extLst>
      <p:ext uri="{BB962C8B-B14F-4D97-AF65-F5344CB8AC3E}">
        <p14:creationId xmlns:p14="http://schemas.microsoft.com/office/powerpoint/2010/main" val="51370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A234A28-7717-452D-BE04-F03D22BBF324}"/>
              </a:ext>
            </a:extLst>
          </p:cNvPr>
          <p:cNvSpPr/>
          <p:nvPr/>
        </p:nvSpPr>
        <p:spPr>
          <a:xfrm rot="16200000">
            <a:off x="5818714" y="2127249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8D0BC6-E872-412B-A2A8-3D4021C14A9E}"/>
              </a:ext>
            </a:extLst>
          </p:cNvPr>
          <p:cNvSpPr/>
          <p:nvPr/>
        </p:nvSpPr>
        <p:spPr>
          <a:xfrm rot="16200000">
            <a:off x="6250516" y="2127249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F1BE0D-F1F8-4649-B2DB-FF10CACBC840}"/>
              </a:ext>
            </a:extLst>
          </p:cNvPr>
          <p:cNvSpPr/>
          <p:nvPr/>
        </p:nvSpPr>
        <p:spPr>
          <a:xfrm rot="16200000">
            <a:off x="6728888" y="2127249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EB4AC8-D6EB-48CC-BC4D-6836CFD9B973}"/>
              </a:ext>
            </a:extLst>
          </p:cNvPr>
          <p:cNvSpPr/>
          <p:nvPr/>
        </p:nvSpPr>
        <p:spPr>
          <a:xfrm rot="16200000">
            <a:off x="7169154" y="2127249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3CBF10-A0F6-45D3-9315-BF74B598CAEE}"/>
              </a:ext>
            </a:extLst>
          </p:cNvPr>
          <p:cNvSpPr/>
          <p:nvPr/>
        </p:nvSpPr>
        <p:spPr>
          <a:xfrm>
            <a:off x="3810000" y="1921937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D7AA7F0-218C-47E4-BCF8-2FF7DDED6AD3}"/>
              </a:ext>
            </a:extLst>
          </p:cNvPr>
          <p:cNvSpPr/>
          <p:nvPr/>
        </p:nvSpPr>
        <p:spPr>
          <a:xfrm>
            <a:off x="3810000" y="2302937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B2FAEF-90F4-4D3D-A59C-5B8FF9AF231A}"/>
              </a:ext>
            </a:extLst>
          </p:cNvPr>
          <p:cNvSpPr/>
          <p:nvPr/>
        </p:nvSpPr>
        <p:spPr>
          <a:xfrm>
            <a:off x="3810000" y="2683937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2D06FF-3517-4803-A772-430470667CAA}"/>
              </a:ext>
            </a:extLst>
          </p:cNvPr>
          <p:cNvSpPr/>
          <p:nvPr/>
        </p:nvSpPr>
        <p:spPr>
          <a:xfrm>
            <a:off x="3810000" y="1566335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97896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97896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" name="Left Bracket 10"/>
          <p:cNvSpPr/>
          <p:nvPr/>
        </p:nvSpPr>
        <p:spPr>
          <a:xfrm>
            <a:off x="6172200" y="1422399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flipH="1">
            <a:off x="7882468" y="1422399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143000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flipH="1">
            <a:off x="2929462" y="13716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33800" y="145993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03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0" name="Left Bracket 19"/>
          <p:cNvSpPr/>
          <p:nvPr/>
        </p:nvSpPr>
        <p:spPr>
          <a:xfrm>
            <a:off x="3733800" y="1406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>
          <a:xfrm flipH="1">
            <a:off x="5444068" y="140656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48400" y="148276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43000" y="140656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P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1E349-F759-448E-A8CF-90E3DCCFD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0399"/>
            <a:ext cx="7772400" cy="2055167"/>
          </a:xfrm>
        </p:spPr>
        <p:txBody>
          <a:bodyPr/>
          <a:lstStyle/>
          <a:p>
            <a:r>
              <a:rPr lang="en-US" dirty="0"/>
              <a:t>How about this way?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rows of </a:t>
            </a:r>
            <a:r>
              <a:rPr lang="en-US" i="1" dirty="0"/>
              <a:t>A</a:t>
            </a:r>
            <a:r>
              <a:rPr lang="en-US" dirty="0"/>
              <a:t> in 4 XMM registers, and store columns of </a:t>
            </a:r>
            <a:r>
              <a:rPr lang="en-US" i="1" dirty="0"/>
              <a:t>B</a:t>
            </a:r>
            <a:r>
              <a:rPr lang="en-US" dirty="0"/>
              <a:t> in 4 more XMM registers</a:t>
            </a:r>
          </a:p>
          <a:p>
            <a:pPr>
              <a:spcBef>
                <a:spcPts val="0"/>
              </a:spcBef>
            </a:pPr>
            <a:r>
              <a:rPr lang="en-US" dirty="0"/>
              <a:t>Now can we use DPPS?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Well, let's find out</a:t>
            </a:r>
          </a:p>
        </p:txBody>
      </p:sp>
    </p:spTree>
    <p:extLst>
      <p:ext uri="{BB962C8B-B14F-4D97-AF65-F5344CB8AC3E}">
        <p14:creationId xmlns:p14="http://schemas.microsoft.com/office/powerpoint/2010/main" val="177317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6" grpId="0" animBg="1"/>
      <p:bldP spid="27" grpId="0" animBg="1"/>
      <p:bldP spid="28" grpId="0" animBg="1"/>
      <p:bldP spid="29" grpId="0" animBg="1"/>
      <p:bldP spid="38" grpId="0" animBg="1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650E-547D-4D30-937C-A73CB82E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A9FC-A34F-4D8E-AE58-E412F1139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5257800"/>
          </a:xfrm>
        </p:spPr>
        <p:txBody>
          <a:bodyPr/>
          <a:lstStyle/>
          <a:p>
            <a:r>
              <a:rPr lang="en-US" sz="2400" dirty="0"/>
              <a:t>Can you fill in the rest of this matrix-multiply code?</a:t>
            </a:r>
          </a:p>
          <a:p>
            <a:r>
              <a:rPr lang="en-US" sz="2400" dirty="0"/>
              <a:t>Assume A, B and P are 4x4 matrices, implemented as a vector of 4 XMM registers (4 packed floats per register)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vector&lt;XMM&gt; A, B, P;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// Assume A and P are stored with one XMM per row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// Assume B is stored with one XMM per column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=0..3 {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P[</a:t>
            </a:r>
            <a:r>
              <a:rPr lang="en-US" i="1" dirty="0"/>
              <a:t>r</a:t>
            </a:r>
            <a:r>
              <a:rPr lang="en-US" dirty="0"/>
              <a:t>] = 0;</a:t>
            </a:r>
            <a:endParaRPr lang="en-US" i="1" dirty="0"/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=0..3 {</a:t>
            </a:r>
          </a:p>
          <a:p>
            <a:pPr marL="1714500" lvl="4" indent="0">
              <a:spcBef>
                <a:spcPts val="0"/>
              </a:spcBef>
              <a:buNone/>
            </a:pPr>
            <a:r>
              <a:rPr lang="en-US" dirty="0"/>
              <a:t>unsigned</a:t>
            </a:r>
            <a:r>
              <a:rPr lang="en-US" i="1" dirty="0"/>
              <a:t> </a:t>
            </a:r>
            <a:r>
              <a:rPr lang="en-US" i="1" dirty="0" err="1"/>
              <a:t>imm</a:t>
            </a:r>
            <a:r>
              <a:rPr lang="en-US" i="1" dirty="0"/>
              <a:t> = </a:t>
            </a:r>
            <a:r>
              <a:rPr lang="en-US" dirty="0"/>
              <a:t>1&lt;&lt;(</a:t>
            </a:r>
            <a:r>
              <a:rPr lang="en-US" i="1" dirty="0"/>
              <a:t>c</a:t>
            </a:r>
            <a:r>
              <a:rPr lang="en-US" dirty="0"/>
              <a:t>+4) | 0xF;</a:t>
            </a:r>
          </a:p>
          <a:p>
            <a:pPr marL="1714500" lvl="4" indent="0">
              <a:spcBef>
                <a:spcPts val="0"/>
              </a:spcBef>
              <a:buNone/>
            </a:pPr>
            <a:r>
              <a:rPr lang="en-US" dirty="0"/>
              <a:t>P[r] |= _mm256_dp_ps(A[r]</a:t>
            </a:r>
            <a:r>
              <a:rPr lang="en-US" i="1" dirty="0"/>
              <a:t>,</a:t>
            </a:r>
            <a:r>
              <a:rPr lang="en-US" dirty="0"/>
              <a:t> B[c], </a:t>
            </a:r>
            <a:r>
              <a:rPr lang="en-US" dirty="0" err="1"/>
              <a:t>imm</a:t>
            </a:r>
            <a:r>
              <a:rPr lang="en-US" dirty="0"/>
              <a:t>);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34DDF-BF3F-4674-AA08-8C3B3056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517720"/>
          </a:xfrm>
        </p:spPr>
        <p:txBody>
          <a:bodyPr/>
          <a:lstStyle/>
          <a:p>
            <a:r>
              <a:rPr lang="en-US" dirty="0"/>
              <a:t>How do we get </a:t>
            </a:r>
            <a:r>
              <a:rPr lang="en-US" i="1" dirty="0"/>
              <a:t>A</a:t>
            </a:r>
            <a:r>
              <a:rPr lang="en-US" dirty="0"/>
              <a:t> to be stored in our registers in rows, but </a:t>
            </a:r>
            <a:r>
              <a:rPr lang="en-US" i="1" dirty="0"/>
              <a:t>B</a:t>
            </a:r>
            <a:r>
              <a:rPr lang="en-US" dirty="0"/>
              <a:t> in columns?</a:t>
            </a:r>
          </a:p>
          <a:p>
            <a:pPr lvl="1"/>
            <a:r>
              <a:rPr lang="en-US" dirty="0"/>
              <a:t>Write some code to do a matrix transpose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AE55BF-97DF-4C60-A548-E5B48FC0E22F}"/>
              </a:ext>
            </a:extLst>
          </p:cNvPr>
          <p:cNvSpPr/>
          <p:nvPr/>
        </p:nvSpPr>
        <p:spPr>
          <a:xfrm rot="16200000">
            <a:off x="4751914" y="3410090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8CFB440-B797-4C17-BCFB-BD7D93CB93AC}"/>
              </a:ext>
            </a:extLst>
          </p:cNvPr>
          <p:cNvSpPr/>
          <p:nvPr/>
        </p:nvSpPr>
        <p:spPr>
          <a:xfrm rot="16200000">
            <a:off x="5183716" y="3410090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533DE2-792A-433E-9950-3B0096E4C1E6}"/>
              </a:ext>
            </a:extLst>
          </p:cNvPr>
          <p:cNvSpPr/>
          <p:nvPr/>
        </p:nvSpPr>
        <p:spPr>
          <a:xfrm rot="16200000">
            <a:off x="5662088" y="3410090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1AD554-ED16-46BE-A2BF-D53BA46870CE}"/>
              </a:ext>
            </a:extLst>
          </p:cNvPr>
          <p:cNvSpPr/>
          <p:nvPr/>
        </p:nvSpPr>
        <p:spPr>
          <a:xfrm rot="16200000">
            <a:off x="6102354" y="3410090"/>
            <a:ext cx="1473198" cy="35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50195900-6489-44CE-8F22-5DA4A10D91B4}"/>
              </a:ext>
            </a:extLst>
          </p:cNvPr>
          <p:cNvSpPr/>
          <p:nvPr/>
        </p:nvSpPr>
        <p:spPr>
          <a:xfrm>
            <a:off x="5181600" y="270524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BA25878C-ED39-4F44-8AB5-16CBA1C8A331}"/>
              </a:ext>
            </a:extLst>
          </p:cNvPr>
          <p:cNvSpPr/>
          <p:nvPr/>
        </p:nvSpPr>
        <p:spPr>
          <a:xfrm flipH="1">
            <a:off x="6849536" y="270524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FE972B-4FEF-4E4A-89B1-30A29DD40132}"/>
              </a:ext>
            </a:extLst>
          </p:cNvPr>
          <p:cNvSpPr txBox="1"/>
          <p:nvPr/>
        </p:nvSpPr>
        <p:spPr>
          <a:xfrm>
            <a:off x="5181600" y="2765601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46262A-A3DC-469D-9BE7-28A27EAF1EEE}"/>
              </a:ext>
            </a:extLst>
          </p:cNvPr>
          <p:cNvSpPr/>
          <p:nvPr/>
        </p:nvSpPr>
        <p:spPr>
          <a:xfrm>
            <a:off x="1769534" y="3175002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1C1C98C-4744-4E35-AAA8-87ECD6065AAC}"/>
              </a:ext>
            </a:extLst>
          </p:cNvPr>
          <p:cNvSpPr/>
          <p:nvPr/>
        </p:nvSpPr>
        <p:spPr>
          <a:xfrm>
            <a:off x="1769534" y="3556002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005D2E-99AE-4B65-BABA-790997DA43B8}"/>
              </a:ext>
            </a:extLst>
          </p:cNvPr>
          <p:cNvSpPr/>
          <p:nvPr/>
        </p:nvSpPr>
        <p:spPr>
          <a:xfrm>
            <a:off x="1769534" y="3937002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B00F53-D013-4283-81C0-B649A9EC98D8}"/>
              </a:ext>
            </a:extLst>
          </p:cNvPr>
          <p:cNvSpPr/>
          <p:nvPr/>
        </p:nvSpPr>
        <p:spPr>
          <a:xfrm>
            <a:off x="1769534" y="28194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ket 37">
            <a:extLst>
              <a:ext uri="{FF2B5EF4-FFF2-40B4-BE49-F238E27FC236}">
                <a16:creationId xmlns:a16="http://schemas.microsoft.com/office/drawing/2014/main" id="{34F9442A-B62A-4A44-BEED-224BD47972F3}"/>
              </a:ext>
            </a:extLst>
          </p:cNvPr>
          <p:cNvSpPr/>
          <p:nvPr/>
        </p:nvSpPr>
        <p:spPr>
          <a:xfrm>
            <a:off x="1676400" y="26670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5586DDB1-A4DE-4FD6-8B7F-FBFAC75D94D3}"/>
              </a:ext>
            </a:extLst>
          </p:cNvPr>
          <p:cNvSpPr/>
          <p:nvPr/>
        </p:nvSpPr>
        <p:spPr>
          <a:xfrm flipH="1">
            <a:off x="3420536" y="26670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B9B9D4-74AE-4779-945B-ABC9B107E282}"/>
              </a:ext>
            </a:extLst>
          </p:cNvPr>
          <p:cNvSpPr txBox="1"/>
          <p:nvPr/>
        </p:nvSpPr>
        <p:spPr>
          <a:xfrm>
            <a:off x="1752600" y="2727361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70A9CEA-2C6E-4BFF-A86C-A4DC7F921854}"/>
              </a:ext>
            </a:extLst>
          </p:cNvPr>
          <p:cNvSpPr/>
          <p:nvPr/>
        </p:nvSpPr>
        <p:spPr>
          <a:xfrm>
            <a:off x="3975096" y="3331493"/>
            <a:ext cx="973666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5ECFE672-389D-47FC-A6AC-DCB9F539FAA3}"/>
              </a:ext>
            </a:extLst>
          </p:cNvPr>
          <p:cNvSpPr txBox="1">
            <a:spLocks/>
          </p:cNvSpPr>
          <p:nvPr/>
        </p:nvSpPr>
        <p:spPr bwMode="auto">
          <a:xfrm>
            <a:off x="685800" y="4578280"/>
            <a:ext cx="7772400" cy="114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/>
              <a:t>MMX, SSE and AVX have instructions (pack/unpack, shuffle) that help with matrix transpose</a:t>
            </a:r>
          </a:p>
        </p:txBody>
      </p:sp>
    </p:spTree>
    <p:extLst>
      <p:ext uri="{BB962C8B-B14F-4D97-AF65-F5344CB8AC3E}">
        <p14:creationId xmlns:p14="http://schemas.microsoft.com/office/powerpoint/2010/main" val="1828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Gather/scatter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avoid transposing the matrix if we had instructions to </a:t>
            </a:r>
            <a:r>
              <a:rPr lang="en-US" i="1" dirty="0"/>
              <a:t>gather</a:t>
            </a:r>
            <a:r>
              <a:rPr lang="en-US" dirty="0"/>
              <a:t> data from columns.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available in AVX2, but arguably doesn't work that well (must be iterated to read &gt;1 cache line).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matching </a:t>
            </a:r>
            <a:r>
              <a:rPr lang="en-US" i="1" dirty="0"/>
              <a:t>scatter</a:t>
            </a:r>
            <a:r>
              <a:rPr lang="en-US" dirty="0"/>
              <a:t> only appeared as of AVX512, and has the same issues as the gather instruction.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dirty="0"/>
              <a:t>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105400"/>
          </a:xfrm>
        </p:spPr>
        <p:txBody>
          <a:bodyPr/>
          <a:lstStyle/>
          <a:p>
            <a:r>
              <a:rPr lang="en-US" altLang="en-US" dirty="0"/>
              <a:t>Where are we?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We've learned some basic (and some not so basic) architecture.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Today is a different topic (SIMD)…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…just so you don't get too burnt out on architecture </a:t>
            </a:r>
            <a:r>
              <a:rPr lang="en-US" altLang="en-US" dirty="0">
                <a:sym typeface="Wingdings" panose="05000000000000000000" pitchFamily="2" charset="2"/>
              </a:rPr>
              <a:t></a:t>
            </a:r>
            <a:endParaRPr lang="en-US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Then back to our final architecture topic – ring caches</a:t>
            </a:r>
          </a:p>
          <a:p>
            <a:r>
              <a:rPr lang="en-US" altLang="en-US" dirty="0"/>
              <a:t>Primary goals: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Learn what SIMD is, and (roughly) how to use it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No programming assignments on this </a:t>
            </a:r>
            <a:r>
              <a:rPr lang="en-US" alt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ym typeface="Wingdings" panose="05000000000000000000" pitchFamily="2" charset="2"/>
              </a:rPr>
              <a:t>But, yes, it is covered in the short quizzes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ym typeface="Wingdings" panose="05000000000000000000" pitchFamily="2" charset="2"/>
              </a:rPr>
              <a:t>And if you want, you can do some SIMD programming for a final project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sz="2400" dirty="0"/>
              <a:t>The good: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SIMD is cheaper to implement, easier to program (since there's only one thread), &amp; more power efficient than other alternatives.</a:t>
            </a:r>
          </a:p>
          <a:p>
            <a:r>
              <a:rPr lang="en-US" sz="2400" dirty="0"/>
              <a:t>The bad: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There's no special instruction to build 4 histograms </a:t>
            </a:r>
            <a:r>
              <a:rPr lang="en-US" sz="2000" dirty="0">
                <a:sym typeface="Wingdings" panose="05000000000000000000" pitchFamily="2" charset="2"/>
              </a:rPr>
              <a:t>. They've parallelized many common cases, but not everything.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# of elements in a vector is encoded in the instruction, which makes it hard to have an orthogonal instruction set (they’re starting to fix this with mask bits, but those are usually an </a:t>
            </a:r>
            <a:r>
              <a:rPr lang="en-US" sz="2000" i="1" dirty="0"/>
              <a:t>immediate</a:t>
            </a:r>
            <a:r>
              <a:rPr lang="en-US" sz="2000" dirty="0"/>
              <a:t> field, and so must be constant).</a:t>
            </a:r>
          </a:p>
          <a:p>
            <a:r>
              <a:rPr lang="en-US" sz="2400" dirty="0"/>
              <a:t>The state of SIMD: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Compilers now use AVX reasonably well.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It's also been inserted by hand into various libraries.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can put it into your C++ code using </a:t>
            </a:r>
            <a:r>
              <a:rPr lang="en-US" sz="2000" i="1" dirty="0" err="1"/>
              <a:t>intrinsics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>
                <a:hlinkClick r:id="rId2"/>
              </a:rPr>
              <a:t>https://software.intel.com/sites/landingpage/IntrinsicsGuide/#=undefined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8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Flynn’s Taxonomy*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2010, Elsevier Inc. All rights Reserved</a:t>
            </a:r>
          </a:p>
        </p:txBody>
      </p:sp>
      <p:grpSp>
        <p:nvGrpSpPr>
          <p:cNvPr id="6148" name="Group 18"/>
          <p:cNvGrpSpPr>
            <a:grpSpLocks/>
          </p:cNvGrpSpPr>
          <p:nvPr/>
        </p:nvGrpSpPr>
        <p:grpSpPr bwMode="auto">
          <a:xfrm>
            <a:off x="1187450" y="1268413"/>
            <a:ext cx="7129463" cy="4032250"/>
            <a:chOff x="1331640" y="1124744"/>
            <a:chExt cx="7128792" cy="4032448"/>
          </a:xfrm>
        </p:grpSpPr>
        <p:sp>
          <p:nvSpPr>
            <p:cNvPr id="9" name="TextBox 8"/>
            <p:cNvSpPr txBox="1"/>
            <p:nvPr/>
          </p:nvSpPr>
          <p:spPr>
            <a:xfrm>
              <a:off x="1734827" y="1485124"/>
              <a:ext cx="2990569" cy="11382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SISD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latin typeface="+mj-lt"/>
                </a:rPr>
                <a:t>Single instruction stream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latin typeface="+mj-lt"/>
                </a:rPr>
                <a:t>Single data stream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74610" y="1485124"/>
              <a:ext cx="2992155" cy="11382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(SIMD)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latin typeface="+mj-lt"/>
                </a:rPr>
                <a:t>Single instruction stream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latin typeface="+mj-lt"/>
                </a:rPr>
                <a:t>Multiple data stream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46511" y="3285437"/>
              <a:ext cx="2967200" cy="1138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MISD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Multiple </a:t>
              </a:r>
              <a:r>
                <a:rPr lang="en-US" sz="2000" dirty="0">
                  <a:latin typeface="+mn-lt"/>
                </a:rPr>
                <a:t>instruction </a:t>
              </a:r>
              <a:r>
                <a:rPr lang="en-US" sz="2000" dirty="0">
                  <a:latin typeface="+mj-lt"/>
                </a:rPr>
                <a:t>stream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latin typeface="+mj-lt"/>
                </a:rPr>
                <a:t>Single data stream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86294" y="3285437"/>
              <a:ext cx="2967200" cy="11388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000000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(MIMD)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Multiple </a:t>
              </a:r>
              <a:r>
                <a:rPr lang="en-US" sz="2000" dirty="0">
                  <a:latin typeface="+mn-lt"/>
                </a:rPr>
                <a:t>instruction stream</a:t>
              </a:r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  <a:defRPr/>
              </a:pPr>
              <a:r>
                <a:rPr lang="en-US" sz="2000" dirty="0">
                  <a:latin typeface="+mn-lt"/>
                </a:rPr>
                <a:t>Multiple data </a:t>
              </a:r>
              <a:r>
                <a:rPr lang="en-US" sz="2000" dirty="0">
                  <a:latin typeface="+mj-lt"/>
                </a:rPr>
                <a:t>stream</a:t>
              </a:r>
            </a:p>
          </p:txBody>
        </p:sp>
        <p:sp>
          <p:nvSpPr>
            <p:cNvPr id="6155" name="Rectangle 13"/>
            <p:cNvSpPr>
              <a:spLocks noChangeArrowheads="1"/>
            </p:cNvSpPr>
            <p:nvPr/>
          </p:nvSpPr>
          <p:spPr bwMode="auto">
            <a:xfrm>
              <a:off x="1331640" y="1124744"/>
              <a:ext cx="7128792" cy="40324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None/>
              </a:pPr>
              <a:endParaRPr lang="en-GB" altLang="en-US"/>
            </a:p>
          </p:txBody>
        </p:sp>
        <p:cxnSp>
          <p:nvCxnSpPr>
            <p:cNvPr id="6156" name="Straight Connector 15"/>
            <p:cNvCxnSpPr>
              <a:cxnSpLocks noChangeShapeType="1"/>
              <a:stCxn id="6155" idx="0"/>
              <a:endCxn id="6155" idx="2"/>
            </p:cNvCxnSpPr>
            <p:nvPr/>
          </p:nvCxnSpPr>
          <p:spPr bwMode="auto">
            <a:xfrm rot="16200000" flipH="1">
              <a:off x="2879812" y="3140968"/>
              <a:ext cx="40324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Straight Connector 17"/>
            <p:cNvCxnSpPr>
              <a:cxnSpLocks noChangeShapeType="1"/>
              <a:stCxn id="6155" idx="1"/>
              <a:endCxn id="6155" idx="3"/>
            </p:cNvCxnSpPr>
            <p:nvPr/>
          </p:nvCxnSpPr>
          <p:spPr bwMode="auto">
            <a:xfrm rot="10800000" flipH="1">
              <a:off x="1331640" y="3140968"/>
              <a:ext cx="712879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49" name="Rectangle 19"/>
          <p:cNvSpPr>
            <a:spLocks noChangeArrowheads="1"/>
          </p:cNvSpPr>
          <p:nvPr/>
        </p:nvSpPr>
        <p:spPr bwMode="auto">
          <a:xfrm rot="-1261456">
            <a:off x="587374" y="1411288"/>
            <a:ext cx="2879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66FF"/>
                </a:solidFill>
                <a:latin typeface="Arial" panose="020B0604020202020204" pitchFamily="34" charset="0"/>
              </a:rPr>
              <a:t>classic von Neumann</a:t>
            </a:r>
          </a:p>
        </p:txBody>
      </p:sp>
      <p:sp>
        <p:nvSpPr>
          <p:cNvPr id="6150" name="Rectangle 20"/>
          <p:cNvSpPr>
            <a:spLocks noChangeArrowheads="1"/>
          </p:cNvSpPr>
          <p:nvPr/>
        </p:nvSpPr>
        <p:spPr bwMode="auto">
          <a:xfrm rot="1898227">
            <a:off x="1429687" y="4747929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66FF"/>
                </a:solidFill>
                <a:latin typeface="Arial" panose="020B0604020202020204" pitchFamily="34" charset="0"/>
              </a:rPr>
              <a:t>not used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 rot="20338544">
            <a:off x="6452116" y="4527871"/>
            <a:ext cx="152768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66FF"/>
                </a:solidFill>
                <a:latin typeface="Arial" panose="020B0604020202020204" pitchFamily="34" charset="0"/>
              </a:rPr>
              <a:t>multicore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C5FFBA-56C5-41D2-98E2-9D51C4845DCE}"/>
              </a:ext>
            </a:extLst>
          </p:cNvPr>
          <p:cNvSpPr txBox="1"/>
          <p:nvPr/>
        </p:nvSpPr>
        <p:spPr>
          <a:xfrm>
            <a:off x="3067337" y="5943600"/>
            <a:ext cx="379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*Mike Flynn, Stanford, 1966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F7A205AF-EF72-4829-B6BC-C5F03455A3D9}"/>
              </a:ext>
            </a:extLst>
          </p:cNvPr>
          <p:cNvSpPr>
            <a:spLocks noChangeArrowheads="1"/>
          </p:cNvSpPr>
          <p:nvPr/>
        </p:nvSpPr>
        <p:spPr bwMode="auto">
          <a:xfrm rot="1898227">
            <a:off x="6764592" y="1594699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66FF"/>
                </a:solidFill>
                <a:latin typeface="Arial" panose="020B0604020202020204" pitchFamily="34" charset="0"/>
              </a:rPr>
              <a:t>today's class</a:t>
            </a:r>
          </a:p>
        </p:txBody>
      </p:sp>
    </p:spTree>
    <p:extLst>
      <p:ext uri="{BB962C8B-B14F-4D97-AF65-F5344CB8AC3E}">
        <p14:creationId xmlns:p14="http://schemas.microsoft.com/office/powerpoint/2010/main" val="69773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Problems with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lots of flexibility (many threads all doing different things)</a:t>
            </a:r>
          </a:p>
          <a:p>
            <a:pPr lvl="1"/>
            <a:r>
              <a:rPr lang="en-US" dirty="0"/>
              <a:t>Our simple use model actually had all the threads executing the same code</a:t>
            </a:r>
          </a:p>
          <a:p>
            <a:r>
              <a:rPr lang="en-US" dirty="0"/>
              <a:t>Keeping them all in sync was hard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7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Parallelism achieved by dividing data among multiple execution units (which may be just one </a:t>
            </a:r>
            <a:r>
              <a:rPr lang="en-US" altLang="en-US" dirty="0" err="1"/>
              <a:t>datapath</a:t>
            </a:r>
            <a:r>
              <a:rPr lang="en-US" altLang="en-US" dirty="0"/>
              <a:t>) in the same thread.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Applies the same instruction to multiple data items.</a:t>
            </a:r>
          </a:p>
          <a:p>
            <a:endParaRPr lang="en-US" altLang="en-US" dirty="0"/>
          </a:p>
          <a:p>
            <a:r>
              <a:rPr lang="en-US" altLang="en-US" dirty="0"/>
              <a:t>Called </a:t>
            </a:r>
            <a:r>
              <a:rPr lang="en-US" altLang="en-US" dirty="0">
                <a:solidFill>
                  <a:srgbClr val="00B050"/>
                </a:solidFill>
              </a:rPr>
              <a:t>data parallelism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2010, Elsevier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75652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SIMD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2010, Elsevier Inc. All rights Reserved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998788" y="1946275"/>
            <a:ext cx="720725" cy="4333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11450" y="1587500"/>
            <a:ext cx="1438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66FF"/>
                </a:solidFill>
                <a:latin typeface="Arial" panose="020B0604020202020204" pitchFamily="34" charset="0"/>
              </a:rPr>
              <a:t>control unit</a:t>
            </a:r>
            <a:endParaRPr lang="en-US" altLang="en-US">
              <a:solidFill>
                <a:srgbClr val="0066FF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54100" y="2811463"/>
            <a:ext cx="72072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51088" y="2811463"/>
            <a:ext cx="719137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870450" y="2811463"/>
            <a:ext cx="72072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054100" y="3314700"/>
            <a:ext cx="779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66FF"/>
                </a:solidFill>
                <a:latin typeface="Arial" panose="020B0604020202020204" pitchFamily="34" charset="0"/>
              </a:rPr>
              <a:t>ALU</a:t>
            </a:r>
            <a:r>
              <a:rPr lang="en-US" altLang="en-US" sz="2000" baseline="-25000">
                <a:solidFill>
                  <a:srgbClr val="0066FF"/>
                </a:solidFill>
                <a:latin typeface="Arial" panose="020B0604020202020204" pitchFamily="34" charset="0"/>
              </a:rPr>
              <a:t>1</a:t>
            </a:r>
            <a:endParaRPr lang="en-US" altLang="en-US" baseline="-25000">
              <a:solidFill>
                <a:srgbClr val="0066FF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351088" y="3314700"/>
            <a:ext cx="779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66FF"/>
                </a:solidFill>
                <a:latin typeface="Arial" panose="020B0604020202020204" pitchFamily="34" charset="0"/>
              </a:rPr>
              <a:t>ALU</a:t>
            </a:r>
            <a:r>
              <a:rPr lang="en-US" altLang="en-US" sz="2000" baseline="-25000">
                <a:solidFill>
                  <a:srgbClr val="0066FF"/>
                </a:solidFill>
                <a:latin typeface="Arial" panose="020B0604020202020204" pitchFamily="34" charset="0"/>
              </a:rPr>
              <a:t>2</a:t>
            </a:r>
            <a:endParaRPr lang="en-US" altLang="en-US" baseline="-25000">
              <a:solidFill>
                <a:srgbClr val="0066FF"/>
              </a:solidFill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870450" y="3314700"/>
            <a:ext cx="779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66FF"/>
                </a:solidFill>
                <a:latin typeface="Arial" panose="020B0604020202020204" pitchFamily="34" charset="0"/>
              </a:rPr>
              <a:t>ALU</a:t>
            </a:r>
            <a:r>
              <a:rPr lang="en-US" altLang="en-US" sz="2000" baseline="-25000">
                <a:solidFill>
                  <a:srgbClr val="0066FF"/>
                </a:solidFill>
                <a:latin typeface="Arial" panose="020B0604020202020204" pitchFamily="34" charset="0"/>
              </a:rPr>
              <a:t>n</a:t>
            </a:r>
            <a:endParaRPr lang="en-US" altLang="en-US" baseline="-25000">
              <a:solidFill>
                <a:srgbClr val="0066FF"/>
              </a:solidFill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719513" y="2667000"/>
            <a:ext cx="646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altLang="en-US" sz="3600"/>
          </a:p>
        </p:txBody>
      </p:sp>
      <p:sp>
        <p:nvSpPr>
          <p:cNvPr id="8205" name="TextBox 13"/>
          <p:cNvSpPr txBox="1">
            <a:spLocks noChangeArrowheads="1"/>
          </p:cNvSpPr>
          <p:nvPr/>
        </p:nvSpPr>
        <p:spPr bwMode="auto">
          <a:xfrm>
            <a:off x="1487488" y="4035425"/>
            <a:ext cx="384333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Bodoni MT" panose="02070603080606020203" pitchFamily="18" charset="0"/>
              </a:rPr>
              <a:t>for (i = 0; i &lt; n; i++)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Bodoni MT" panose="02070603080606020203" pitchFamily="18" charset="0"/>
              </a:rPr>
              <a:t>     x[i] += y[i];</a:t>
            </a:r>
          </a:p>
        </p:txBody>
      </p:sp>
      <p:cxnSp>
        <p:nvCxnSpPr>
          <p:cNvPr id="8206" name="Elbow Connector 15"/>
          <p:cNvCxnSpPr>
            <a:cxnSpLocks noChangeShapeType="1"/>
            <a:stCxn id="8196" idx="1"/>
            <a:endCxn id="8198" idx="0"/>
          </p:cNvCxnSpPr>
          <p:nvPr/>
        </p:nvCxnSpPr>
        <p:spPr bwMode="auto">
          <a:xfrm rot="10800000" flipV="1">
            <a:off x="1414463" y="2163763"/>
            <a:ext cx="1584325" cy="6477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Elbow Connector 15"/>
          <p:cNvCxnSpPr>
            <a:cxnSpLocks noChangeShapeType="1"/>
          </p:cNvCxnSpPr>
          <p:nvPr/>
        </p:nvCxnSpPr>
        <p:spPr bwMode="auto">
          <a:xfrm rot="10800000" flipH="1" flipV="1">
            <a:off x="3719513" y="2163763"/>
            <a:ext cx="1584325" cy="6477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Straight Arrow Connector 22"/>
          <p:cNvCxnSpPr>
            <a:cxnSpLocks noChangeShapeType="1"/>
            <a:stCxn id="8199" idx="0"/>
          </p:cNvCxnSpPr>
          <p:nvPr/>
        </p:nvCxnSpPr>
        <p:spPr bwMode="auto">
          <a:xfrm rot="5400000" flipH="1" flipV="1">
            <a:off x="2386807" y="2486819"/>
            <a:ext cx="6477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9" name="Rectangle 23"/>
          <p:cNvSpPr>
            <a:spLocks noChangeArrowheads="1"/>
          </p:cNvSpPr>
          <p:nvPr/>
        </p:nvSpPr>
        <p:spPr bwMode="auto">
          <a:xfrm>
            <a:off x="1054100" y="2811463"/>
            <a:ext cx="708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latin typeface="Bodoni MT" panose="02070603080606020203" pitchFamily="18" charset="0"/>
              </a:rPr>
              <a:t>x[1]</a:t>
            </a:r>
            <a:endParaRPr lang="en-US" altLang="en-US" sz="2400"/>
          </a:p>
        </p:txBody>
      </p:sp>
      <p:sp>
        <p:nvSpPr>
          <p:cNvPr id="8210" name="Rectangle 24"/>
          <p:cNvSpPr>
            <a:spLocks noChangeArrowheads="1"/>
          </p:cNvSpPr>
          <p:nvPr/>
        </p:nvSpPr>
        <p:spPr bwMode="auto">
          <a:xfrm>
            <a:off x="2351088" y="2811463"/>
            <a:ext cx="706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latin typeface="Bodoni MT" panose="02070603080606020203" pitchFamily="18" charset="0"/>
              </a:rPr>
              <a:t>x[2]</a:t>
            </a:r>
            <a:endParaRPr lang="en-US" altLang="en-US" sz="2400"/>
          </a:p>
        </p:txBody>
      </p:sp>
      <p:sp>
        <p:nvSpPr>
          <p:cNvPr id="8211" name="Rectangle 25"/>
          <p:cNvSpPr>
            <a:spLocks noChangeArrowheads="1"/>
          </p:cNvSpPr>
          <p:nvPr/>
        </p:nvSpPr>
        <p:spPr bwMode="auto">
          <a:xfrm>
            <a:off x="4870450" y="281146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latin typeface="Bodoni MT" panose="02070603080606020203" pitchFamily="18" charset="0"/>
              </a:rPr>
              <a:t>x[n]</a:t>
            </a:r>
            <a:endParaRPr lang="en-US" altLang="en-US" sz="2400"/>
          </a:p>
        </p:txBody>
      </p:sp>
      <p:sp>
        <p:nvSpPr>
          <p:cNvPr id="8212" name="Rectangle 26"/>
          <p:cNvSpPr>
            <a:spLocks noChangeArrowheads="1"/>
          </p:cNvSpPr>
          <p:nvPr/>
        </p:nvSpPr>
        <p:spPr bwMode="auto">
          <a:xfrm>
            <a:off x="6096000" y="1443038"/>
            <a:ext cx="1577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B050"/>
                </a:solidFill>
                <a:latin typeface="Arial" panose="020B0604020202020204" pitchFamily="34" charset="0"/>
              </a:rPr>
              <a:t>n data items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B050"/>
                </a:solidFill>
                <a:latin typeface="Arial" panose="020B0604020202020204" pitchFamily="34" charset="0"/>
              </a:rPr>
              <a:t>n ALUs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8213" name="Freeform 30"/>
          <p:cNvSpPr>
            <a:spLocks noChangeArrowheads="1"/>
          </p:cNvSpPr>
          <p:nvPr/>
        </p:nvSpPr>
        <p:spPr bwMode="auto">
          <a:xfrm>
            <a:off x="5648325" y="1881188"/>
            <a:ext cx="474663" cy="1593850"/>
          </a:xfrm>
          <a:custGeom>
            <a:avLst/>
            <a:gdLst>
              <a:gd name="T0" fmla="*/ 422802 w 474132"/>
              <a:gd name="T1" fmla="*/ 128113 h 1594152"/>
              <a:gd name="T2" fmla="*/ 145794 w 474132"/>
              <a:gd name="T3" fmla="*/ 128113 h 1594152"/>
              <a:gd name="T4" fmla="*/ 451961 w 474132"/>
              <a:gd name="T5" fmla="*/ 896786 h 1594152"/>
              <a:gd name="T6" fmla="*/ 0 w 474132"/>
              <a:gd name="T7" fmla="*/ 1592944 h 1594152"/>
              <a:gd name="T8" fmla="*/ 0 60000 65536"/>
              <a:gd name="T9" fmla="*/ 0 60000 65536"/>
              <a:gd name="T10" fmla="*/ 0 60000 65536"/>
              <a:gd name="T11" fmla="*/ 0 60000 65536"/>
              <a:gd name="T12" fmla="*/ 0 w 474132"/>
              <a:gd name="T13" fmla="*/ 0 h 1594152"/>
              <a:gd name="T14" fmla="*/ 474132 w 474132"/>
              <a:gd name="T15" fmla="*/ 1594152 h 1594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4132" h="1594152">
                <a:moveTo>
                  <a:pt x="420914" y="128209"/>
                </a:moveTo>
                <a:cubicBezTo>
                  <a:pt x="280609" y="64104"/>
                  <a:pt x="140304" y="0"/>
                  <a:pt x="145142" y="128209"/>
                </a:cubicBezTo>
                <a:cubicBezTo>
                  <a:pt x="149980" y="256418"/>
                  <a:pt x="474132" y="653142"/>
                  <a:pt x="449942" y="897466"/>
                </a:cubicBezTo>
                <a:cubicBezTo>
                  <a:pt x="425752" y="1141790"/>
                  <a:pt x="212876" y="1367971"/>
                  <a:pt x="0" y="1594152"/>
                </a:cubicBezTo>
              </a:path>
            </a:pathLst>
          </a:custGeom>
          <a:noFill/>
          <a:ln w="952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4" name="Freeform 31"/>
          <p:cNvSpPr>
            <a:spLocks noChangeArrowheads="1"/>
          </p:cNvSpPr>
          <p:nvPr/>
        </p:nvSpPr>
        <p:spPr bwMode="auto">
          <a:xfrm>
            <a:off x="4211638" y="1484313"/>
            <a:ext cx="3929062" cy="3592512"/>
          </a:xfrm>
          <a:custGeom>
            <a:avLst/>
            <a:gdLst>
              <a:gd name="T0" fmla="*/ 3470779 w 3928534"/>
              <a:gd name="T1" fmla="*/ 147598 h 3592285"/>
              <a:gd name="T2" fmla="*/ 3891917 w 3928534"/>
              <a:gd name="T3" fmla="*/ 162116 h 3592285"/>
              <a:gd name="T4" fmla="*/ 3238423 w 3928534"/>
              <a:gd name="T5" fmla="*/ 1120304 h 3592285"/>
              <a:gd name="T6" fmla="*/ 3688612 w 3928534"/>
              <a:gd name="T7" fmla="*/ 1265483 h 3592285"/>
              <a:gd name="T8" fmla="*/ 2483278 w 3928534"/>
              <a:gd name="T9" fmla="*/ 2368847 h 3592285"/>
              <a:gd name="T10" fmla="*/ 3093206 w 3928534"/>
              <a:gd name="T11" fmla="*/ 2426920 h 3592285"/>
              <a:gd name="T12" fmla="*/ 1902396 w 3928534"/>
              <a:gd name="T13" fmla="*/ 3486727 h 3592285"/>
              <a:gd name="T14" fmla="*/ 0 w 3928534"/>
              <a:gd name="T15" fmla="*/ 3065709 h 35922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28534"/>
              <a:gd name="T25" fmla="*/ 0 h 3592285"/>
              <a:gd name="T26" fmla="*/ 3928534 w 3928534"/>
              <a:gd name="T27" fmla="*/ 3592285 h 35922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28534" h="3592285">
                <a:moveTo>
                  <a:pt x="3468915" y="147562"/>
                </a:moveTo>
                <a:cubicBezTo>
                  <a:pt x="3698724" y="73781"/>
                  <a:pt x="3928534" y="0"/>
                  <a:pt x="3889829" y="162076"/>
                </a:cubicBezTo>
                <a:cubicBezTo>
                  <a:pt x="3851124" y="324152"/>
                  <a:pt x="3270553" y="936171"/>
                  <a:pt x="3236686" y="1120019"/>
                </a:cubicBezTo>
                <a:cubicBezTo>
                  <a:pt x="3202819" y="1303867"/>
                  <a:pt x="3812419" y="1057124"/>
                  <a:pt x="3686629" y="1265162"/>
                </a:cubicBezTo>
                <a:cubicBezTo>
                  <a:pt x="3560839" y="1473200"/>
                  <a:pt x="2581124" y="2174723"/>
                  <a:pt x="2481943" y="2368247"/>
                </a:cubicBezTo>
                <a:cubicBezTo>
                  <a:pt x="2382762" y="2561771"/>
                  <a:pt x="3188305" y="2240038"/>
                  <a:pt x="3091543" y="2426305"/>
                </a:cubicBezTo>
                <a:cubicBezTo>
                  <a:pt x="2994781" y="2612572"/>
                  <a:pt x="2416629" y="3379409"/>
                  <a:pt x="1901372" y="3485847"/>
                </a:cubicBezTo>
                <a:cubicBezTo>
                  <a:pt x="1386115" y="3592285"/>
                  <a:pt x="693057" y="3328609"/>
                  <a:pt x="0" y="3064933"/>
                </a:cubicBezTo>
              </a:path>
            </a:pathLst>
          </a:custGeom>
          <a:noFill/>
          <a:ln w="952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3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SIMD</a:t>
            </a:r>
          </a:p>
        </p:txBody>
      </p:sp>
      <p:sp>
        <p:nvSpPr>
          <p:cNvPr id="9219" name="Content Placeholder 28"/>
          <p:cNvSpPr>
            <a:spLocks noGrp="1"/>
          </p:cNvSpPr>
          <p:nvPr>
            <p:ph idx="1"/>
          </p:nvPr>
        </p:nvSpPr>
        <p:spPr>
          <a:xfrm>
            <a:off x="684213" y="1125538"/>
            <a:ext cx="8270875" cy="2590800"/>
          </a:xfrm>
        </p:spPr>
        <p:txBody>
          <a:bodyPr/>
          <a:lstStyle/>
          <a:p>
            <a:r>
              <a:rPr lang="en-US" altLang="en-US" dirty="0"/>
              <a:t>What if we don’t have as many ALUs as data items? </a:t>
            </a:r>
          </a:p>
          <a:p>
            <a:r>
              <a:rPr lang="en-US" altLang="en-US" dirty="0"/>
              <a:t>Divide the work and process iteratively.</a:t>
            </a:r>
          </a:p>
          <a:p>
            <a:r>
              <a:rPr lang="en-US" altLang="en-US" dirty="0"/>
              <a:t>Example: 4 ALUs and 15 data items.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2010, Elsevier Inc. All rights Reserved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77719"/>
              </p:ext>
            </p:extLst>
          </p:nvPr>
        </p:nvGraphicFramePr>
        <p:xfrm>
          <a:off x="1547813" y="378936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ALU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ALU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ALU</a:t>
                      </a:r>
                      <a:r>
                        <a:rPr lang="en-US" baseline="-25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X[11]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X[12]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X[13]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X[14]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04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SIMD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shown the use of many ALUs. But we skipped the hard part. What have we skipped?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 you get the data from memory to the ALUs?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SIMD does have parallel loads &amp; stores, but it gets harder when you load many things, and some hit and some miss</a:t>
            </a:r>
          </a:p>
          <a:p>
            <a:pPr>
              <a:spcBef>
                <a:spcPts val="0"/>
              </a:spcBef>
            </a:pPr>
            <a:r>
              <a:rPr lang="en-US" dirty="0"/>
              <a:t>Not as flexible as MIMD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Even when we had different threads all running the same code, cache misses can get them out of sync, and the ones that had cache hits will happily move forwards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SIMD cannot do that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1996 MMX: reused the FP </a:t>
            </a:r>
            <a:r>
              <a:rPr lang="en-US" dirty="0" err="1"/>
              <a:t>regs</a:t>
            </a:r>
            <a:r>
              <a:rPr lang="en-US" dirty="0"/>
              <a:t> (!) for 2x32b, 4x16b and 8x8b integer ops. MMX was aimed at graphics shading operations – but graphics cards soon took over that.</a:t>
            </a:r>
          </a:p>
          <a:p>
            <a:r>
              <a:rPr lang="en-US" dirty="0"/>
              <a:t>1996 SSE: new 16B </a:t>
            </a:r>
            <a:r>
              <a:rPr lang="en-US" dirty="0" err="1"/>
              <a:t>regfile</a:t>
            </a:r>
            <a:r>
              <a:rPr lang="en-US" dirty="0"/>
              <a:t> XMM0-15. 4x float, 2x double, numerous int.</a:t>
            </a:r>
          </a:p>
          <a:p>
            <a:r>
              <a:rPr lang="en-US" dirty="0"/>
              <a:t>2011 AVX: new 32B </a:t>
            </a:r>
            <a:r>
              <a:rPr lang="en-US" dirty="0" err="1"/>
              <a:t>regfile</a:t>
            </a:r>
            <a:r>
              <a:rPr lang="en-US" dirty="0"/>
              <a:t> YMM0-15, 8x float.</a:t>
            </a:r>
          </a:p>
          <a:p>
            <a:r>
              <a:rPr lang="en-US" dirty="0"/>
              <a:t>2015 AVX512: new 64B </a:t>
            </a:r>
            <a:r>
              <a:rPr lang="en-US" dirty="0" err="1"/>
              <a:t>regfile</a:t>
            </a:r>
            <a:r>
              <a:rPr lang="en-US" dirty="0"/>
              <a:t> ZMM0-15. Only available on Xeon Phi so far.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362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31251</TotalTime>
  <Words>1691</Words>
  <Application>Microsoft Office PowerPoint</Application>
  <PresentationFormat>On-screen Show (4:3)</PresentationFormat>
  <Paragraphs>266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Bodoni MT</vt:lpstr>
      <vt:lpstr>Cambria Math</vt:lpstr>
      <vt:lpstr>Times New Roman</vt:lpstr>
      <vt:lpstr>Wingdings</vt:lpstr>
      <vt:lpstr>Default Design</vt:lpstr>
      <vt:lpstr>EE 193: Parallel Computing</vt:lpstr>
      <vt:lpstr>Goals</vt:lpstr>
      <vt:lpstr>Flynn’s Taxonomy*</vt:lpstr>
      <vt:lpstr>Problems with multithreading</vt:lpstr>
      <vt:lpstr>SIMD</vt:lpstr>
      <vt:lpstr>SIMD example</vt:lpstr>
      <vt:lpstr>SIMD</vt:lpstr>
      <vt:lpstr>Problems with SIMD</vt:lpstr>
      <vt:lpstr>SIMD history</vt:lpstr>
      <vt:lpstr>Example</vt:lpstr>
      <vt:lpstr>SIMD</vt:lpstr>
      <vt:lpstr>What's good about SIMD</vt:lpstr>
      <vt:lpstr>Matrix multiply with DPPS</vt:lpstr>
      <vt:lpstr>Data storage</vt:lpstr>
      <vt:lpstr>Data storage</vt:lpstr>
      <vt:lpstr>Data storage</vt:lpstr>
      <vt:lpstr>In-class exercise</vt:lpstr>
      <vt:lpstr>Setup</vt:lpstr>
      <vt:lpstr>Gather/scatter</vt:lpstr>
      <vt:lpstr>SIMD summary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705</cp:revision>
  <cp:lastPrinted>2005-02-07T17:53:54Z</cp:lastPrinted>
  <dcterms:created xsi:type="dcterms:W3CDTF">2002-09-07T18:50:54Z</dcterms:created>
  <dcterms:modified xsi:type="dcterms:W3CDTF">2017-10-18T01:49:42Z</dcterms:modified>
</cp:coreProperties>
</file>