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328" r:id="rId2"/>
    <p:sldId id="626" r:id="rId3"/>
    <p:sldId id="632" r:id="rId4"/>
    <p:sldId id="633" r:id="rId5"/>
    <p:sldId id="750" r:id="rId6"/>
    <p:sldId id="651" r:id="rId7"/>
    <p:sldId id="652" r:id="rId8"/>
    <p:sldId id="635" r:id="rId9"/>
    <p:sldId id="747" r:id="rId10"/>
    <p:sldId id="636" r:id="rId11"/>
    <p:sldId id="637" r:id="rId12"/>
    <p:sldId id="748" r:id="rId13"/>
    <p:sldId id="654" r:id="rId14"/>
    <p:sldId id="653" r:id="rId15"/>
    <p:sldId id="655" r:id="rId16"/>
    <p:sldId id="656" r:id="rId17"/>
    <p:sldId id="657" r:id="rId18"/>
    <p:sldId id="749" r:id="rId19"/>
    <p:sldId id="658" r:id="rId20"/>
    <p:sldId id="660" r:id="rId21"/>
    <p:sldId id="663" r:id="rId22"/>
    <p:sldId id="662" r:id="rId23"/>
    <p:sldId id="664" r:id="rId24"/>
    <p:sldId id="665" r:id="rId25"/>
    <p:sldId id="640" r:id="rId26"/>
    <p:sldId id="666" r:id="rId27"/>
    <p:sldId id="667" r:id="rId28"/>
    <p:sldId id="668" r:id="rId29"/>
    <p:sldId id="669" r:id="rId30"/>
    <p:sldId id="702" r:id="rId31"/>
    <p:sldId id="671" r:id="rId32"/>
    <p:sldId id="672" r:id="rId33"/>
    <p:sldId id="751" r:id="rId34"/>
    <p:sldId id="754" r:id="rId35"/>
    <p:sldId id="755" r:id="rId36"/>
    <p:sldId id="674" r:id="rId37"/>
    <p:sldId id="675" r:id="rId38"/>
    <p:sldId id="677" r:id="rId39"/>
    <p:sldId id="678" r:id="rId40"/>
    <p:sldId id="643" r:id="rId41"/>
    <p:sldId id="703" r:id="rId42"/>
    <p:sldId id="704" r:id="rId43"/>
    <p:sldId id="705" r:id="rId44"/>
    <p:sldId id="708" r:id="rId45"/>
    <p:sldId id="707" r:id="rId46"/>
    <p:sldId id="709" r:id="rId47"/>
    <p:sldId id="710" r:id="rId48"/>
    <p:sldId id="711" r:id="rId49"/>
    <p:sldId id="712" r:id="rId50"/>
    <p:sldId id="714" r:id="rId51"/>
    <p:sldId id="715" r:id="rId52"/>
    <p:sldId id="725" r:id="rId53"/>
    <p:sldId id="726" r:id="rId54"/>
    <p:sldId id="757" r:id="rId55"/>
    <p:sldId id="758" r:id="rId56"/>
    <p:sldId id="759" r:id="rId57"/>
    <p:sldId id="728" r:id="rId58"/>
    <p:sldId id="729" r:id="rId59"/>
    <p:sldId id="689" r:id="rId60"/>
    <p:sldId id="690" r:id="rId61"/>
    <p:sldId id="730" r:id="rId62"/>
    <p:sldId id="691" r:id="rId63"/>
    <p:sldId id="732" r:id="rId64"/>
    <p:sldId id="733" r:id="rId65"/>
    <p:sldId id="734" r:id="rId66"/>
    <p:sldId id="760" r:id="rId67"/>
    <p:sldId id="761" r:id="rId68"/>
    <p:sldId id="762" r:id="rId69"/>
    <p:sldId id="738" r:id="rId70"/>
    <p:sldId id="739" r:id="rId71"/>
    <p:sldId id="740" r:id="rId72"/>
    <p:sldId id="741" r:id="rId73"/>
    <p:sldId id="742" r:id="rId74"/>
    <p:sldId id="767" r:id="rId75"/>
    <p:sldId id="768" r:id="rId76"/>
    <p:sldId id="769" r:id="rId77"/>
    <p:sldId id="770" r:id="rId78"/>
    <p:sldId id="765" r:id="rId79"/>
    <p:sldId id="766" r:id="rId80"/>
    <p:sldId id="696" r:id="rId81"/>
    <p:sldId id="699" r:id="rId82"/>
    <p:sldId id="700" r:id="rId83"/>
    <p:sldId id="771" r:id="rId84"/>
    <p:sldId id="773" r:id="rId85"/>
    <p:sldId id="780" r:id="rId86"/>
    <p:sldId id="772" r:id="rId87"/>
    <p:sldId id="775" r:id="rId88"/>
    <p:sldId id="776" r:id="rId89"/>
    <p:sldId id="777" r:id="rId90"/>
    <p:sldId id="778" r:id="rId91"/>
    <p:sldId id="779" r:id="rId92"/>
    <p:sldId id="782" r:id="rId93"/>
    <p:sldId id="783" r:id="rId94"/>
    <p:sldId id="784" r:id="rId95"/>
    <p:sldId id="695" r:id="rId96"/>
    <p:sldId id="701" r:id="rId97"/>
    <p:sldId id="631" r:id="rId98"/>
    <p:sldId id="650" r:id="rId9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D59A7217-B840-4F10-B831-9654E69C22F5}">
          <p14:sldIdLst>
            <p14:sldId id="328"/>
            <p14:sldId id="626"/>
            <p14:sldId id="632"/>
            <p14:sldId id="633"/>
            <p14:sldId id="750"/>
            <p14:sldId id="651"/>
            <p14:sldId id="652"/>
            <p14:sldId id="635"/>
            <p14:sldId id="747"/>
            <p14:sldId id="636"/>
            <p14:sldId id="637"/>
            <p14:sldId id="748"/>
            <p14:sldId id="654"/>
            <p14:sldId id="653"/>
            <p14:sldId id="655"/>
            <p14:sldId id="656"/>
            <p14:sldId id="657"/>
            <p14:sldId id="749"/>
            <p14:sldId id="658"/>
            <p14:sldId id="660"/>
            <p14:sldId id="663"/>
            <p14:sldId id="662"/>
            <p14:sldId id="664"/>
            <p14:sldId id="665"/>
            <p14:sldId id="640"/>
            <p14:sldId id="666"/>
            <p14:sldId id="667"/>
            <p14:sldId id="668"/>
            <p14:sldId id="669"/>
            <p14:sldId id="702"/>
            <p14:sldId id="671"/>
            <p14:sldId id="672"/>
            <p14:sldId id="751"/>
            <p14:sldId id="754"/>
            <p14:sldId id="755"/>
            <p14:sldId id="674"/>
            <p14:sldId id="675"/>
            <p14:sldId id="677"/>
            <p14:sldId id="678"/>
            <p14:sldId id="643"/>
            <p14:sldId id="703"/>
            <p14:sldId id="704"/>
            <p14:sldId id="705"/>
            <p14:sldId id="708"/>
            <p14:sldId id="707"/>
            <p14:sldId id="709"/>
            <p14:sldId id="710"/>
            <p14:sldId id="711"/>
            <p14:sldId id="712"/>
            <p14:sldId id="714"/>
            <p14:sldId id="715"/>
            <p14:sldId id="725"/>
            <p14:sldId id="726"/>
            <p14:sldId id="757"/>
            <p14:sldId id="758"/>
            <p14:sldId id="759"/>
            <p14:sldId id="728"/>
            <p14:sldId id="729"/>
            <p14:sldId id="689"/>
            <p14:sldId id="690"/>
            <p14:sldId id="730"/>
            <p14:sldId id="691"/>
            <p14:sldId id="732"/>
            <p14:sldId id="733"/>
            <p14:sldId id="734"/>
            <p14:sldId id="760"/>
            <p14:sldId id="761"/>
            <p14:sldId id="762"/>
            <p14:sldId id="738"/>
            <p14:sldId id="739"/>
            <p14:sldId id="740"/>
            <p14:sldId id="741"/>
            <p14:sldId id="742"/>
            <p14:sldId id="767"/>
            <p14:sldId id="768"/>
            <p14:sldId id="769"/>
            <p14:sldId id="770"/>
            <p14:sldId id="765"/>
            <p14:sldId id="766"/>
            <p14:sldId id="696"/>
            <p14:sldId id="699"/>
            <p14:sldId id="700"/>
            <p14:sldId id="771"/>
            <p14:sldId id="773"/>
            <p14:sldId id="780"/>
            <p14:sldId id="772"/>
            <p14:sldId id="775"/>
            <p14:sldId id="776"/>
            <p14:sldId id="777"/>
            <p14:sldId id="778"/>
            <p14:sldId id="779"/>
            <p14:sldId id="782"/>
            <p14:sldId id="783"/>
            <p14:sldId id="784"/>
            <p14:sldId id="695"/>
            <p14:sldId id="701"/>
            <p14:sldId id="631"/>
            <p14:sldId id="6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9" autoAdjust="0"/>
  </p:normalViewPr>
  <p:slideViewPr>
    <p:cSldViewPr>
      <p:cViewPr varScale="1">
        <p:scale>
          <a:sx n="90" d="100"/>
          <a:sy n="90" d="100"/>
        </p:scale>
        <p:origin x="10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8145" cy="462669"/>
          </a:xfrm>
          <a:prstGeom prst="rect">
            <a:avLst/>
          </a:prstGeom>
          <a:noFill/>
          <a:ln w="9525">
            <a:noFill/>
            <a:miter lim="800000"/>
            <a:headEnd/>
            <a:tailEnd/>
          </a:ln>
          <a:effectLst/>
        </p:spPr>
        <p:txBody>
          <a:bodyPr vert="horz" wrap="square" lIns="93117" tIns="46561" rIns="93117" bIns="46561" numCol="1" anchor="t" anchorCtr="0" compatLnSpc="1">
            <a:prstTxWarp prst="textNoShape">
              <a:avLst/>
            </a:prstTxWarp>
          </a:bodyPr>
          <a:lstStyle>
            <a:lvl1pPr defTabSz="931939" eaLnBrk="1" hangingPunct="1">
              <a:defRPr sz="1300">
                <a:cs typeface="+mn-cs"/>
              </a:defRPr>
            </a:lvl1pPr>
          </a:lstStyle>
          <a:p>
            <a:pPr>
              <a:defRPr/>
            </a:pPr>
            <a:endParaRPr lang="en-US"/>
          </a:p>
        </p:txBody>
      </p:sp>
      <p:sp>
        <p:nvSpPr>
          <p:cNvPr id="69635" name="Rectangle 3"/>
          <p:cNvSpPr>
            <a:spLocks noGrp="1" noChangeArrowheads="1"/>
          </p:cNvSpPr>
          <p:nvPr>
            <p:ph type="dt" sz="quarter" idx="1"/>
          </p:nvPr>
        </p:nvSpPr>
        <p:spPr bwMode="auto">
          <a:xfrm>
            <a:off x="3972257" y="0"/>
            <a:ext cx="3038144" cy="462669"/>
          </a:xfrm>
          <a:prstGeom prst="rect">
            <a:avLst/>
          </a:prstGeom>
          <a:noFill/>
          <a:ln w="9525">
            <a:noFill/>
            <a:miter lim="800000"/>
            <a:headEnd/>
            <a:tailEnd/>
          </a:ln>
          <a:effectLst/>
        </p:spPr>
        <p:txBody>
          <a:bodyPr vert="horz" wrap="square" lIns="93117" tIns="46561" rIns="93117" bIns="46561" numCol="1" anchor="t" anchorCtr="0" compatLnSpc="1">
            <a:prstTxWarp prst="textNoShape">
              <a:avLst/>
            </a:prstTxWarp>
          </a:bodyPr>
          <a:lstStyle>
            <a:lvl1pPr algn="r" defTabSz="931939" eaLnBrk="1" hangingPunct="1">
              <a:defRPr sz="13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8833733"/>
            <a:ext cx="3038145" cy="462668"/>
          </a:xfrm>
          <a:prstGeom prst="rect">
            <a:avLst/>
          </a:prstGeom>
          <a:noFill/>
          <a:ln w="9525">
            <a:noFill/>
            <a:miter lim="800000"/>
            <a:headEnd/>
            <a:tailEnd/>
          </a:ln>
          <a:effectLst/>
        </p:spPr>
        <p:txBody>
          <a:bodyPr vert="horz" wrap="square" lIns="93117" tIns="46561" rIns="93117" bIns="46561" numCol="1" anchor="b" anchorCtr="0" compatLnSpc="1">
            <a:prstTxWarp prst="textNoShape">
              <a:avLst/>
            </a:prstTxWarp>
          </a:bodyPr>
          <a:lstStyle>
            <a:lvl1pPr defTabSz="931939" eaLnBrk="1" hangingPunct="1">
              <a:defRPr sz="13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3972257" y="8833733"/>
            <a:ext cx="3038144" cy="462668"/>
          </a:xfrm>
          <a:prstGeom prst="rect">
            <a:avLst/>
          </a:prstGeom>
          <a:noFill/>
          <a:ln w="9525">
            <a:noFill/>
            <a:miter lim="800000"/>
            <a:headEnd/>
            <a:tailEnd/>
          </a:ln>
          <a:effectLst/>
        </p:spPr>
        <p:txBody>
          <a:bodyPr vert="horz" wrap="square" lIns="93117" tIns="46561" rIns="93117" bIns="46561" numCol="1" anchor="b" anchorCtr="0" compatLnSpc="1">
            <a:prstTxWarp prst="textNoShape">
              <a:avLst/>
            </a:prstTxWarp>
          </a:bodyPr>
          <a:lstStyle>
            <a:lvl1pPr algn="r" defTabSz="931887" eaLnBrk="1" hangingPunct="1">
              <a:defRPr sz="13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2017212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38145" cy="462669"/>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lvl1pPr defTabSz="922346" eaLnBrk="1" hangingPunct="1">
              <a:defRPr sz="1300">
                <a:cs typeface="+mn-cs"/>
              </a:defRPr>
            </a:lvl1pPr>
          </a:lstStyle>
          <a:p>
            <a:pPr>
              <a:defRPr/>
            </a:pPr>
            <a:endParaRPr lang="en-US"/>
          </a:p>
        </p:txBody>
      </p:sp>
      <p:sp>
        <p:nvSpPr>
          <p:cNvPr id="124931" name="Rectangle 3"/>
          <p:cNvSpPr>
            <a:spLocks noGrp="1" noChangeArrowheads="1"/>
          </p:cNvSpPr>
          <p:nvPr>
            <p:ph type="dt" idx="1"/>
          </p:nvPr>
        </p:nvSpPr>
        <p:spPr bwMode="auto">
          <a:xfrm>
            <a:off x="3970734" y="0"/>
            <a:ext cx="3038145" cy="462669"/>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lvl1pPr algn="r" defTabSz="922346" eaLnBrk="1" hangingPunct="1">
              <a:defRPr sz="13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8500"/>
            <a:ext cx="4649788"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829121"/>
            <a:ext cx="3038145" cy="465743"/>
          </a:xfrm>
          <a:prstGeom prst="rect">
            <a:avLst/>
          </a:prstGeom>
          <a:noFill/>
          <a:ln w="9525">
            <a:noFill/>
            <a:miter lim="800000"/>
            <a:headEnd/>
            <a:tailEnd/>
          </a:ln>
          <a:effectLst/>
        </p:spPr>
        <p:txBody>
          <a:bodyPr vert="horz" wrap="square" lIns="92172" tIns="46087" rIns="92172" bIns="46087" numCol="1" anchor="b" anchorCtr="0" compatLnSpc="1">
            <a:prstTxWarp prst="textNoShape">
              <a:avLst/>
            </a:prstTxWarp>
          </a:bodyPr>
          <a:lstStyle>
            <a:lvl1pPr defTabSz="922346" eaLnBrk="1" hangingPunct="1">
              <a:defRPr sz="13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a:effectLst/>
        </p:spPr>
        <p:txBody>
          <a:bodyPr vert="horz" wrap="square" lIns="92172" tIns="46087" rIns="92172" bIns="46087" numCol="1" anchor="b" anchorCtr="0" compatLnSpc="1">
            <a:prstTxWarp prst="textNoShape">
              <a:avLst/>
            </a:prstTxWarp>
          </a:bodyPr>
          <a:lstStyle>
            <a:lvl1pPr algn="r" defTabSz="921175" eaLnBrk="1" hangingPunct="1">
              <a:defRPr sz="13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308060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193 Joel </a:t>
            </a:r>
            <a:r>
              <a:rPr lang="en-US" dirty="0" err="1"/>
              <a:t>Grodstein</a:t>
            </a:r>
            <a:endParaRPr lang="en-US" dirty="0"/>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143000"/>
          </a:xfrm>
        </p:spPr>
        <p:txBody>
          <a:bodyPr/>
          <a:lstStyle/>
          <a:p>
            <a:pPr eaLnBrk="1" hangingPunct="1"/>
            <a:r>
              <a:rPr lang="en-US" altLang="en-US" dirty="0"/>
              <a:t>EE 193: Parallel Computing</a:t>
            </a:r>
          </a:p>
        </p:txBody>
      </p:sp>
      <p:sp>
        <p:nvSpPr>
          <p:cNvPr id="4099" name="Rectangle 3"/>
          <p:cNvSpPr>
            <a:spLocks noGrp="1" noChangeArrowheads="1"/>
          </p:cNvSpPr>
          <p:nvPr>
            <p:ph type="subTitle" idx="1"/>
          </p:nvPr>
        </p:nvSpPr>
        <p:spPr>
          <a:xfrm>
            <a:off x="381000" y="2133600"/>
            <a:ext cx="8382000" cy="3733800"/>
          </a:xfrm>
        </p:spPr>
        <p:txBody>
          <a:bodyPr/>
          <a:lstStyle/>
          <a:p>
            <a:pPr eaLnBrk="1" hangingPunct="1"/>
            <a:r>
              <a:rPr lang="en-US" altLang="en-US" dirty="0"/>
              <a:t>Fall 2017</a:t>
            </a:r>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a:t>Lecture 8: </a:t>
            </a:r>
            <a:r>
              <a:rPr lang="it-IT" altLang="en-US" dirty="0"/>
              <a:t>GPUs</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SMs</a:t>
            </a:r>
          </a:p>
        </p:txBody>
      </p:sp>
      <p:sp>
        <p:nvSpPr>
          <p:cNvPr id="3" name="Content Placeholder 2"/>
          <p:cNvSpPr>
            <a:spLocks noGrp="1"/>
          </p:cNvSpPr>
          <p:nvPr>
            <p:ph idx="1"/>
          </p:nvPr>
        </p:nvSpPr>
        <p:spPr/>
        <p:txBody>
          <a:bodyPr/>
          <a:lstStyle/>
          <a:p>
            <a:r>
              <a:rPr lang="en-US" dirty="0"/>
              <a:t>Pascal has 64 cores/SM. Why so many? How did they pick 64?</a:t>
            </a:r>
          </a:p>
          <a:p>
            <a:pPr lvl="1"/>
            <a:r>
              <a:rPr lang="en-US" dirty="0"/>
              <a:t>It’s about the right amount of compute power to handle one block in about how long it takes to load it.</a:t>
            </a:r>
          </a:p>
          <a:p>
            <a:pPr lvl="1"/>
            <a:r>
              <a:rPr lang="en-US" dirty="0"/>
              <a:t>Because we have to in order to get reasonable performance. The cores have no OOO, branch prediction, etc.</a:t>
            </a:r>
          </a:p>
          <a:p>
            <a:pPr lvl="1"/>
            <a:r>
              <a:rPr lang="en-US" dirty="0"/>
              <a:t>Because we can </a:t>
            </a:r>
            <a:r>
              <a:rPr lang="en-US" dirty="0">
                <a:sym typeface="Wingdings" panose="05000000000000000000" pitchFamily="2" charset="2"/>
              </a:rPr>
              <a:t></a:t>
            </a:r>
            <a:r>
              <a:rPr lang="en-US" dirty="0"/>
              <a:t>. Unlike C++ threads, CUDA lets us decide which threads work together to share a cache (well, more precisely, which threads share </a:t>
            </a:r>
            <a:r>
              <a:rPr lang="en-US" dirty="0" err="1"/>
              <a:t>ShMem</a:t>
            </a:r>
            <a:r>
              <a:rPr lang="en-US" dirty="0"/>
              <a:t>). So more threads really can work well together</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8895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143000"/>
          </a:xfrm>
        </p:spPr>
        <p:txBody>
          <a:bodyPr/>
          <a:lstStyle/>
          <a:p>
            <a:r>
              <a:rPr lang="en-US" dirty="0"/>
              <a:t>The individual cores are not good</a:t>
            </a:r>
          </a:p>
        </p:txBody>
      </p:sp>
      <p:sp>
        <p:nvSpPr>
          <p:cNvPr id="3" name="Content Placeholder 2"/>
          <p:cNvSpPr>
            <a:spLocks noGrp="1"/>
          </p:cNvSpPr>
          <p:nvPr>
            <p:ph idx="1"/>
          </p:nvPr>
        </p:nvSpPr>
        <p:spPr/>
        <p:txBody>
          <a:bodyPr/>
          <a:lstStyle/>
          <a:p>
            <a:r>
              <a:rPr lang="en-US" dirty="0"/>
              <a:t>Again: no OOO, speculation or branch prediction</a:t>
            </a:r>
          </a:p>
          <a:p>
            <a:r>
              <a:rPr lang="en-US" dirty="0"/>
              <a:t>So why aren't they almost always stalled?</a:t>
            </a:r>
          </a:p>
          <a:p>
            <a:pPr lvl="1">
              <a:spcBef>
                <a:spcPts val="0"/>
              </a:spcBef>
            </a:pPr>
            <a:r>
              <a:rPr lang="en-US" dirty="0"/>
              <a:t>Lots of SMT.</a:t>
            </a:r>
          </a:p>
          <a:p>
            <a:pPr lvl="1">
              <a:spcBef>
                <a:spcPts val="0"/>
              </a:spcBef>
            </a:pPr>
            <a:r>
              <a:rPr lang="en-US" dirty="0"/>
              <a:t>Lots of threads available, and switch on every stall.</a:t>
            </a:r>
          </a:p>
          <a:p>
            <a:pPr lvl="1">
              <a:spcBef>
                <a:spcPts val="0"/>
              </a:spcBef>
            </a:pPr>
            <a:r>
              <a:rPr lang="en-US" dirty="0"/>
              <a:t>Of course, none of this can fix a low compute/memory ratio; but block-matrix already fixed that</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15755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scheduling problem</a:t>
            </a:r>
          </a:p>
        </p:txBody>
      </p:sp>
      <p:sp>
        <p:nvSpPr>
          <p:cNvPr id="3" name="Content Placeholder 2"/>
          <p:cNvSpPr>
            <a:spLocks noGrp="1"/>
          </p:cNvSpPr>
          <p:nvPr>
            <p:ph idx="1"/>
          </p:nvPr>
        </p:nvSpPr>
        <p:spPr>
          <a:xfrm>
            <a:off x="533400" y="4267200"/>
            <a:ext cx="8458200" cy="1459468"/>
          </a:xfrm>
        </p:spPr>
        <p:txBody>
          <a:bodyPr/>
          <a:lstStyle/>
          <a:p>
            <a:r>
              <a:rPr lang="en-US" sz="2400" dirty="0"/>
              <a:t>Solution: the </a:t>
            </a:r>
            <a:r>
              <a:rPr lang="en-US" sz="2400" i="1" dirty="0"/>
              <a:t>warp</a:t>
            </a:r>
            <a:endParaRPr lang="en-US" sz="2400" dirty="0"/>
          </a:p>
          <a:p>
            <a:pPr lvl="1">
              <a:spcBef>
                <a:spcPts val="0"/>
              </a:spcBef>
            </a:pPr>
            <a:r>
              <a:rPr lang="en-US" sz="2000" dirty="0"/>
              <a:t>threads are grouped into warps of 32 threads/warp.</a:t>
            </a:r>
          </a:p>
          <a:p>
            <a:pPr lvl="1">
              <a:spcBef>
                <a:spcPts val="0"/>
              </a:spcBef>
            </a:pPr>
            <a:r>
              <a:rPr lang="en-US" sz="2000" dirty="0"/>
              <a:t>the threads in a warp always travel together</a:t>
            </a:r>
          </a:p>
          <a:p>
            <a:pPr lvl="1">
              <a:spcBef>
                <a:spcPts val="0"/>
              </a:spcBef>
            </a:pPr>
            <a:r>
              <a:rPr lang="en-US" sz="2000" dirty="0"/>
              <a:t>we schedule entire warps, not individual threads</a:t>
            </a:r>
          </a:p>
          <a:p>
            <a:r>
              <a:rPr lang="en-US" sz="2400" dirty="0"/>
              <a:t>The scheduling problem just got 32x easier </a:t>
            </a:r>
            <a:r>
              <a:rPr lang="en-US" sz="2400" dirty="0">
                <a:sym typeface="Wingdings" panose="05000000000000000000" pitchFamily="2" charset="2"/>
              </a:rPr>
              <a:t></a:t>
            </a:r>
            <a:endParaRPr lang="en-US" sz="2400" dirty="0"/>
          </a:p>
          <a:p>
            <a:pPr marL="0" indent="0">
              <a:lnSpc>
                <a:spcPts val="2500"/>
              </a:lnSpc>
              <a:buNone/>
            </a:pP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263" name="TextBox 262"/>
          <p:cNvSpPr txBox="1"/>
          <p:nvPr/>
        </p:nvSpPr>
        <p:spPr>
          <a:xfrm>
            <a:off x="3962400" y="1600200"/>
            <a:ext cx="5029199" cy="1569660"/>
          </a:xfrm>
          <a:prstGeom prst="rect">
            <a:avLst/>
          </a:prstGeom>
          <a:noFill/>
        </p:spPr>
        <p:txBody>
          <a:bodyPr wrap="square" rtlCol="0">
            <a:spAutoFit/>
          </a:bodyPr>
          <a:lstStyle/>
          <a:p>
            <a:r>
              <a:rPr lang="en-US" sz="2000" dirty="0"/>
              <a:t>Pascal numbers: each SM has</a:t>
            </a:r>
          </a:p>
          <a:p>
            <a:pPr marL="285750" indent="-285750">
              <a:spcBef>
                <a:spcPts val="0"/>
              </a:spcBef>
              <a:buFont typeface="Arial" panose="020B0604020202020204" pitchFamily="34" charset="0"/>
              <a:buChar char="•"/>
            </a:pPr>
            <a:r>
              <a:rPr lang="en-US" sz="1800" dirty="0"/>
              <a:t>64 FP32 cores, 32 FP64 cores, 16 LD/ST cores</a:t>
            </a:r>
          </a:p>
          <a:p>
            <a:pPr marL="285750" indent="-285750">
              <a:spcBef>
                <a:spcPts val="0"/>
              </a:spcBef>
              <a:buFont typeface="Arial" panose="020B0604020202020204" pitchFamily="34" charset="0"/>
              <a:buChar char="•"/>
            </a:pPr>
            <a:r>
              <a:rPr lang="en-US" sz="1800" dirty="0"/>
              <a:t>up to 1000 or so threads</a:t>
            </a:r>
          </a:p>
          <a:p>
            <a:r>
              <a:rPr lang="en-US" sz="2000" dirty="0"/>
              <a:t>Building a scheduler that swaps 1000 threads in and out every cycle is not really practical.</a:t>
            </a:r>
          </a:p>
        </p:txBody>
      </p:sp>
      <p:sp>
        <p:nvSpPr>
          <p:cNvPr id="264" name="TextBox 263"/>
          <p:cNvSpPr txBox="1"/>
          <p:nvPr/>
        </p:nvSpPr>
        <p:spPr>
          <a:xfrm>
            <a:off x="397933" y="1371600"/>
            <a:ext cx="3276600" cy="2467927"/>
          </a:xfrm>
          <a:prstGeom prst="rect">
            <a:avLst/>
          </a:prstGeom>
          <a:noFill/>
          <a:ln w="25400">
            <a:solidFill>
              <a:schemeClr val="tx2"/>
            </a:solidFill>
          </a:ln>
        </p:spPr>
        <p:txBody>
          <a:bodyPr wrap="square" tIns="0" rtlCol="0" anchor="t" anchorCtr="1">
            <a:noAutofit/>
          </a:bodyPr>
          <a:lstStyle/>
          <a:p>
            <a:r>
              <a:rPr lang="en-US" sz="2000" dirty="0">
                <a:ln w="25400">
                  <a:noFill/>
                </a:ln>
              </a:rPr>
              <a:t>8 DRAM controllers</a:t>
            </a:r>
          </a:p>
        </p:txBody>
      </p:sp>
      <p:sp>
        <p:nvSpPr>
          <p:cNvPr id="265" name="TextBox 264"/>
          <p:cNvSpPr txBox="1"/>
          <p:nvPr/>
        </p:nvSpPr>
        <p:spPr>
          <a:xfrm>
            <a:off x="1769533" y="2544127"/>
            <a:ext cx="533400" cy="457200"/>
          </a:xfrm>
          <a:prstGeom prst="rect">
            <a:avLst/>
          </a:prstGeom>
          <a:noFill/>
        </p:spPr>
        <p:txBody>
          <a:bodyPr wrap="square" rtlCol="0">
            <a:spAutoFit/>
          </a:bodyPr>
          <a:lstStyle/>
          <a:p>
            <a:r>
              <a:rPr lang="en-US" dirty="0"/>
              <a:t>…</a:t>
            </a:r>
          </a:p>
        </p:txBody>
      </p:sp>
      <p:grpSp>
        <p:nvGrpSpPr>
          <p:cNvPr id="257" name="Group 256">
            <a:extLst>
              <a:ext uri="{FF2B5EF4-FFF2-40B4-BE49-F238E27FC236}">
                <a16:creationId xmlns:a16="http://schemas.microsoft.com/office/drawing/2014/main" xmlns="" id="{C8894853-2CE0-4670-A371-9EB38428305B}"/>
              </a:ext>
            </a:extLst>
          </p:cNvPr>
          <p:cNvGrpSpPr/>
          <p:nvPr/>
        </p:nvGrpSpPr>
        <p:grpSpPr>
          <a:xfrm>
            <a:off x="2373216" y="1680082"/>
            <a:ext cx="1229299" cy="2019656"/>
            <a:chOff x="2373216" y="1680082"/>
            <a:chExt cx="1229299" cy="2019656"/>
          </a:xfrm>
        </p:grpSpPr>
        <p:sp>
          <p:nvSpPr>
            <p:cNvPr id="270" name="Rectangle 269"/>
            <p:cNvSpPr/>
            <p:nvPr/>
          </p:nvSpPr>
          <p:spPr>
            <a:xfrm>
              <a:off x="2379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2531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379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2531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2683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28363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2683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28363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2379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2531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2379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2531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2683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28363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2683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28363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29887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3141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29887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3141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3293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3445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3293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3445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29887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3141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29887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3141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3293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3445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3293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3445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2379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2531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2379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2531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2683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28363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2683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28363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2379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2531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2379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2531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2683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28363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683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28363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29887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3141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9887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3141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3293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3445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293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3445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29887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3141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29887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3141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3293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3445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3293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445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2379133" y="3312479"/>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sp>
          <p:nvSpPr>
            <p:cNvPr id="256" name="TextBox 255">
              <a:extLst>
                <a:ext uri="{FF2B5EF4-FFF2-40B4-BE49-F238E27FC236}">
                  <a16:creationId xmlns:a16="http://schemas.microsoft.com/office/drawing/2014/main" xmlns="" id="{E5468478-513A-4A00-B8A4-156D743DD861}"/>
                </a:ext>
              </a:extLst>
            </p:cNvPr>
            <p:cNvSpPr txBox="1"/>
            <p:nvPr/>
          </p:nvSpPr>
          <p:spPr>
            <a:xfrm>
              <a:off x="2373216" y="1680082"/>
              <a:ext cx="1229299" cy="410369"/>
            </a:xfrm>
            <a:prstGeom prst="rect">
              <a:avLst/>
            </a:prstGeom>
            <a:noFill/>
            <a:ln>
              <a:solidFill>
                <a:schemeClr val="tx1"/>
              </a:solidFill>
            </a:ln>
          </p:spPr>
          <p:txBody>
            <a:bodyPr wrap="square" lIns="0" tIns="0" rIns="0" bIns="0" rtlCol="0">
              <a:spAutoFit/>
            </a:bodyPr>
            <a:lstStyle/>
            <a:p>
              <a:pPr>
                <a:lnSpc>
                  <a:spcPts val="1600"/>
                </a:lnSpc>
              </a:pPr>
              <a:r>
                <a:rPr lang="en-US" sz="1600" dirty="0"/>
                <a:t>1000 threads + scheduling</a:t>
              </a:r>
            </a:p>
          </p:txBody>
        </p:sp>
      </p:grpSp>
      <p:grpSp>
        <p:nvGrpSpPr>
          <p:cNvPr id="142" name="Group 141">
            <a:extLst>
              <a:ext uri="{FF2B5EF4-FFF2-40B4-BE49-F238E27FC236}">
                <a16:creationId xmlns:a16="http://schemas.microsoft.com/office/drawing/2014/main" xmlns="" id="{AB23228A-DBF4-405C-A765-51BD410C9155}"/>
              </a:ext>
            </a:extLst>
          </p:cNvPr>
          <p:cNvGrpSpPr/>
          <p:nvPr/>
        </p:nvGrpSpPr>
        <p:grpSpPr>
          <a:xfrm>
            <a:off x="533400" y="1676400"/>
            <a:ext cx="1229299" cy="2019656"/>
            <a:chOff x="2373216" y="1680082"/>
            <a:chExt cx="1229299" cy="2019656"/>
          </a:xfrm>
        </p:grpSpPr>
        <p:sp>
          <p:nvSpPr>
            <p:cNvPr id="143" name="Rectangle 142">
              <a:extLst>
                <a:ext uri="{FF2B5EF4-FFF2-40B4-BE49-F238E27FC236}">
                  <a16:creationId xmlns:a16="http://schemas.microsoft.com/office/drawing/2014/main" xmlns="" id="{1E734674-A9F6-4054-BA73-CB44DF6CD63F}"/>
                </a:ext>
              </a:extLst>
            </p:cNvPr>
            <p:cNvSpPr/>
            <p:nvPr/>
          </p:nvSpPr>
          <p:spPr>
            <a:xfrm>
              <a:off x="2379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626051EC-FDDA-4899-BB51-81CA98642A23}"/>
                </a:ext>
              </a:extLst>
            </p:cNvPr>
            <p:cNvSpPr/>
            <p:nvPr/>
          </p:nvSpPr>
          <p:spPr>
            <a:xfrm>
              <a:off x="2531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DCBB25C7-EFE4-4819-BF6D-27D8EAF884E9}"/>
                </a:ext>
              </a:extLst>
            </p:cNvPr>
            <p:cNvSpPr/>
            <p:nvPr/>
          </p:nvSpPr>
          <p:spPr>
            <a:xfrm>
              <a:off x="2379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xmlns="" id="{F21BE14B-8D20-4926-B87D-7E6C8CFAF5CC}"/>
                </a:ext>
              </a:extLst>
            </p:cNvPr>
            <p:cNvSpPr/>
            <p:nvPr/>
          </p:nvSpPr>
          <p:spPr>
            <a:xfrm>
              <a:off x="2531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xmlns="" id="{442F5776-FDAF-4B95-87BA-95E0222C1F48}"/>
                </a:ext>
              </a:extLst>
            </p:cNvPr>
            <p:cNvSpPr/>
            <p:nvPr/>
          </p:nvSpPr>
          <p:spPr>
            <a:xfrm>
              <a:off x="2683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xmlns="" id="{7530F4BA-F315-4B76-A9F2-F0457FE3C9DE}"/>
                </a:ext>
              </a:extLst>
            </p:cNvPr>
            <p:cNvSpPr/>
            <p:nvPr/>
          </p:nvSpPr>
          <p:spPr>
            <a:xfrm>
              <a:off x="28363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xmlns="" id="{77BEF5BC-D802-4CED-9000-B849F9E1DFE1}"/>
                </a:ext>
              </a:extLst>
            </p:cNvPr>
            <p:cNvSpPr/>
            <p:nvPr/>
          </p:nvSpPr>
          <p:spPr>
            <a:xfrm>
              <a:off x="2683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xmlns="" id="{51796DB8-6C5C-4BA0-9B47-40A02C699B99}"/>
                </a:ext>
              </a:extLst>
            </p:cNvPr>
            <p:cNvSpPr/>
            <p:nvPr/>
          </p:nvSpPr>
          <p:spPr>
            <a:xfrm>
              <a:off x="28363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xmlns="" id="{BCA0DF1A-2E4A-4B77-80BA-C945D225CE1E}"/>
                </a:ext>
              </a:extLst>
            </p:cNvPr>
            <p:cNvSpPr/>
            <p:nvPr/>
          </p:nvSpPr>
          <p:spPr>
            <a:xfrm>
              <a:off x="2379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xmlns="" id="{887F4943-3AAD-4023-8D3A-28FB54186C88}"/>
                </a:ext>
              </a:extLst>
            </p:cNvPr>
            <p:cNvSpPr/>
            <p:nvPr/>
          </p:nvSpPr>
          <p:spPr>
            <a:xfrm>
              <a:off x="2531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xmlns="" id="{A59D5907-D906-4FF4-87E7-5627B0A00AB1}"/>
                </a:ext>
              </a:extLst>
            </p:cNvPr>
            <p:cNvSpPr/>
            <p:nvPr/>
          </p:nvSpPr>
          <p:spPr>
            <a:xfrm>
              <a:off x="2379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xmlns="" id="{673B4CD9-AC1D-4CD3-9277-B428268B35B8}"/>
                </a:ext>
              </a:extLst>
            </p:cNvPr>
            <p:cNvSpPr/>
            <p:nvPr/>
          </p:nvSpPr>
          <p:spPr>
            <a:xfrm>
              <a:off x="2531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xmlns="" id="{324EB5CD-C81E-4071-A87F-869471A67FFF}"/>
                </a:ext>
              </a:extLst>
            </p:cNvPr>
            <p:cNvSpPr/>
            <p:nvPr/>
          </p:nvSpPr>
          <p:spPr>
            <a:xfrm>
              <a:off x="2683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xmlns="" id="{CD7DCC9D-149C-41CB-B00E-1897A9B95F26}"/>
                </a:ext>
              </a:extLst>
            </p:cNvPr>
            <p:cNvSpPr/>
            <p:nvPr/>
          </p:nvSpPr>
          <p:spPr>
            <a:xfrm>
              <a:off x="28363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xmlns="" id="{E4FD0218-2F89-4BBC-A814-6335E9455DC5}"/>
                </a:ext>
              </a:extLst>
            </p:cNvPr>
            <p:cNvSpPr/>
            <p:nvPr/>
          </p:nvSpPr>
          <p:spPr>
            <a:xfrm>
              <a:off x="2683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xmlns="" id="{44E6D5B3-60DC-46FD-B459-D873EF29F2E6}"/>
                </a:ext>
              </a:extLst>
            </p:cNvPr>
            <p:cNvSpPr/>
            <p:nvPr/>
          </p:nvSpPr>
          <p:spPr>
            <a:xfrm>
              <a:off x="28363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xmlns="" id="{BF46BAFF-37CA-4B09-9579-E09F430E563E}"/>
                </a:ext>
              </a:extLst>
            </p:cNvPr>
            <p:cNvSpPr/>
            <p:nvPr/>
          </p:nvSpPr>
          <p:spPr>
            <a:xfrm>
              <a:off x="29887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xmlns="" id="{B0EB6247-5689-48F8-B4CF-5CE95E228323}"/>
                </a:ext>
              </a:extLst>
            </p:cNvPr>
            <p:cNvSpPr/>
            <p:nvPr/>
          </p:nvSpPr>
          <p:spPr>
            <a:xfrm>
              <a:off x="3141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xmlns="" id="{DB85ED6F-B4B5-4EE9-8312-8973C02DAB8C}"/>
                </a:ext>
              </a:extLst>
            </p:cNvPr>
            <p:cNvSpPr/>
            <p:nvPr/>
          </p:nvSpPr>
          <p:spPr>
            <a:xfrm>
              <a:off x="29887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xmlns="" id="{48FD55C6-FDDA-427F-A3DE-D9C0E6FA4B6B}"/>
                </a:ext>
              </a:extLst>
            </p:cNvPr>
            <p:cNvSpPr/>
            <p:nvPr/>
          </p:nvSpPr>
          <p:spPr>
            <a:xfrm>
              <a:off x="3141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xmlns="" id="{D646EA69-3F76-4A0E-AE99-5C53AE20744E}"/>
                </a:ext>
              </a:extLst>
            </p:cNvPr>
            <p:cNvSpPr/>
            <p:nvPr/>
          </p:nvSpPr>
          <p:spPr>
            <a:xfrm>
              <a:off x="3293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xmlns="" id="{177E37EA-4C8E-465B-A01C-6FD626180BED}"/>
                </a:ext>
              </a:extLst>
            </p:cNvPr>
            <p:cNvSpPr/>
            <p:nvPr/>
          </p:nvSpPr>
          <p:spPr>
            <a:xfrm>
              <a:off x="3445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9B7FAF87-EDFE-490F-BB38-961B19C9DEB3}"/>
                </a:ext>
              </a:extLst>
            </p:cNvPr>
            <p:cNvSpPr/>
            <p:nvPr/>
          </p:nvSpPr>
          <p:spPr>
            <a:xfrm>
              <a:off x="3293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xmlns="" id="{AA44FEFB-251E-4DB8-8D03-0585A271E53D}"/>
                </a:ext>
              </a:extLst>
            </p:cNvPr>
            <p:cNvSpPr/>
            <p:nvPr/>
          </p:nvSpPr>
          <p:spPr>
            <a:xfrm>
              <a:off x="3445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xmlns="" id="{E2EC702D-E52D-40B4-8B30-56A8C9B8EEE1}"/>
                </a:ext>
              </a:extLst>
            </p:cNvPr>
            <p:cNvSpPr/>
            <p:nvPr/>
          </p:nvSpPr>
          <p:spPr>
            <a:xfrm>
              <a:off x="29887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xmlns="" id="{A0C654FA-FFFB-4B5F-97E3-745AAEA88059}"/>
                </a:ext>
              </a:extLst>
            </p:cNvPr>
            <p:cNvSpPr/>
            <p:nvPr/>
          </p:nvSpPr>
          <p:spPr>
            <a:xfrm>
              <a:off x="3141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xmlns="" id="{5B1D689D-A429-4444-946A-CD186D0D54F8}"/>
                </a:ext>
              </a:extLst>
            </p:cNvPr>
            <p:cNvSpPr/>
            <p:nvPr/>
          </p:nvSpPr>
          <p:spPr>
            <a:xfrm>
              <a:off x="29887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xmlns="" id="{BF02E9D2-6012-473F-A9EA-4338EAF30941}"/>
                </a:ext>
              </a:extLst>
            </p:cNvPr>
            <p:cNvSpPr/>
            <p:nvPr/>
          </p:nvSpPr>
          <p:spPr>
            <a:xfrm>
              <a:off x="3141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xmlns="" id="{5359CBB4-D8FE-4BFA-B003-CB27E39AAE78}"/>
                </a:ext>
              </a:extLst>
            </p:cNvPr>
            <p:cNvSpPr/>
            <p:nvPr/>
          </p:nvSpPr>
          <p:spPr>
            <a:xfrm>
              <a:off x="3293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xmlns="" id="{8AAE4241-63E4-44C0-B148-4E33B1A6312D}"/>
                </a:ext>
              </a:extLst>
            </p:cNvPr>
            <p:cNvSpPr/>
            <p:nvPr/>
          </p:nvSpPr>
          <p:spPr>
            <a:xfrm>
              <a:off x="3445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xmlns="" id="{F51E2124-5E31-422A-9F1A-C484A3256276}"/>
                </a:ext>
              </a:extLst>
            </p:cNvPr>
            <p:cNvSpPr/>
            <p:nvPr/>
          </p:nvSpPr>
          <p:spPr>
            <a:xfrm>
              <a:off x="3293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xmlns="" id="{F8823900-A5F8-457A-A4AC-46810B8DF6EB}"/>
                </a:ext>
              </a:extLst>
            </p:cNvPr>
            <p:cNvSpPr/>
            <p:nvPr/>
          </p:nvSpPr>
          <p:spPr>
            <a:xfrm>
              <a:off x="3445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xmlns="" id="{E943D963-3A86-4F57-9284-69DB06A32414}"/>
                </a:ext>
              </a:extLst>
            </p:cNvPr>
            <p:cNvSpPr/>
            <p:nvPr/>
          </p:nvSpPr>
          <p:spPr>
            <a:xfrm>
              <a:off x="2379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xmlns="" id="{68F8DB6A-9FFD-419F-8B8B-6CE4800555A4}"/>
                </a:ext>
              </a:extLst>
            </p:cNvPr>
            <p:cNvSpPr/>
            <p:nvPr/>
          </p:nvSpPr>
          <p:spPr>
            <a:xfrm>
              <a:off x="2531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xmlns="" id="{7E4039ED-C20F-45FC-9ACB-6116E20388E7}"/>
                </a:ext>
              </a:extLst>
            </p:cNvPr>
            <p:cNvSpPr/>
            <p:nvPr/>
          </p:nvSpPr>
          <p:spPr>
            <a:xfrm>
              <a:off x="2379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xmlns="" id="{F9D35801-7C2F-4344-8A83-CB1327FA300F}"/>
                </a:ext>
              </a:extLst>
            </p:cNvPr>
            <p:cNvSpPr/>
            <p:nvPr/>
          </p:nvSpPr>
          <p:spPr>
            <a:xfrm>
              <a:off x="2531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xmlns="" id="{73F9B1AA-4481-43DE-927B-8052FAB170D1}"/>
                </a:ext>
              </a:extLst>
            </p:cNvPr>
            <p:cNvSpPr/>
            <p:nvPr/>
          </p:nvSpPr>
          <p:spPr>
            <a:xfrm>
              <a:off x="2683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xmlns="" id="{0A2D4860-977C-4292-B935-DC57A5D5AB2F}"/>
                </a:ext>
              </a:extLst>
            </p:cNvPr>
            <p:cNvSpPr/>
            <p:nvPr/>
          </p:nvSpPr>
          <p:spPr>
            <a:xfrm>
              <a:off x="28363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xmlns="" id="{43C0E48C-7B58-46EA-BA45-4D872779C4E7}"/>
                </a:ext>
              </a:extLst>
            </p:cNvPr>
            <p:cNvSpPr/>
            <p:nvPr/>
          </p:nvSpPr>
          <p:spPr>
            <a:xfrm>
              <a:off x="2683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xmlns="" id="{078CF372-A67D-4596-9E6C-6DA145EEFB2C}"/>
                </a:ext>
              </a:extLst>
            </p:cNvPr>
            <p:cNvSpPr/>
            <p:nvPr/>
          </p:nvSpPr>
          <p:spPr>
            <a:xfrm>
              <a:off x="28363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xmlns="" id="{739F7FC1-B593-4B26-BE33-EAA52C41D445}"/>
                </a:ext>
              </a:extLst>
            </p:cNvPr>
            <p:cNvSpPr/>
            <p:nvPr/>
          </p:nvSpPr>
          <p:spPr>
            <a:xfrm>
              <a:off x="2379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xmlns="" id="{4ABEA8B8-F9EF-4A34-ACB6-D88EBECF8BEE}"/>
                </a:ext>
              </a:extLst>
            </p:cNvPr>
            <p:cNvSpPr/>
            <p:nvPr/>
          </p:nvSpPr>
          <p:spPr>
            <a:xfrm>
              <a:off x="2531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xmlns="" id="{86A5E5F3-1FA4-4DDE-99C5-4B943CBCD42D}"/>
                </a:ext>
              </a:extLst>
            </p:cNvPr>
            <p:cNvSpPr/>
            <p:nvPr/>
          </p:nvSpPr>
          <p:spPr>
            <a:xfrm>
              <a:off x="2379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A19B322B-A1BA-42BB-8293-7D8192EF11F9}"/>
                </a:ext>
              </a:extLst>
            </p:cNvPr>
            <p:cNvSpPr/>
            <p:nvPr/>
          </p:nvSpPr>
          <p:spPr>
            <a:xfrm>
              <a:off x="2531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xmlns="" id="{9C4EF4AB-F289-457E-8CAE-A40DA1E371C9}"/>
                </a:ext>
              </a:extLst>
            </p:cNvPr>
            <p:cNvSpPr/>
            <p:nvPr/>
          </p:nvSpPr>
          <p:spPr>
            <a:xfrm>
              <a:off x="2683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xmlns="" id="{A17FD759-2A89-4AA6-A317-AFC0EB13C5A5}"/>
                </a:ext>
              </a:extLst>
            </p:cNvPr>
            <p:cNvSpPr/>
            <p:nvPr/>
          </p:nvSpPr>
          <p:spPr>
            <a:xfrm>
              <a:off x="28363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xmlns="" id="{B20B4088-B631-420B-A825-BDECC088F78E}"/>
                </a:ext>
              </a:extLst>
            </p:cNvPr>
            <p:cNvSpPr/>
            <p:nvPr/>
          </p:nvSpPr>
          <p:spPr>
            <a:xfrm>
              <a:off x="2683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xmlns="" id="{25566293-E3FE-41FC-956D-36AC6AAC33B6}"/>
                </a:ext>
              </a:extLst>
            </p:cNvPr>
            <p:cNvSpPr/>
            <p:nvPr/>
          </p:nvSpPr>
          <p:spPr>
            <a:xfrm>
              <a:off x="28363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xmlns="" id="{74BCDA2F-CB22-40A1-90A7-94AFB690519F}"/>
                </a:ext>
              </a:extLst>
            </p:cNvPr>
            <p:cNvSpPr/>
            <p:nvPr/>
          </p:nvSpPr>
          <p:spPr>
            <a:xfrm>
              <a:off x="29887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xmlns="" id="{25E4836E-00BD-48C2-BD6B-79E04AD18D62}"/>
                </a:ext>
              </a:extLst>
            </p:cNvPr>
            <p:cNvSpPr/>
            <p:nvPr/>
          </p:nvSpPr>
          <p:spPr>
            <a:xfrm>
              <a:off x="3141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7D154993-0BC1-4CA0-8A92-B9F0D6373F3C}"/>
                </a:ext>
              </a:extLst>
            </p:cNvPr>
            <p:cNvSpPr/>
            <p:nvPr/>
          </p:nvSpPr>
          <p:spPr>
            <a:xfrm>
              <a:off x="29887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xmlns="" id="{71242462-B835-468C-931A-122390566082}"/>
                </a:ext>
              </a:extLst>
            </p:cNvPr>
            <p:cNvSpPr/>
            <p:nvPr/>
          </p:nvSpPr>
          <p:spPr>
            <a:xfrm>
              <a:off x="3141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xmlns="" id="{DE446B3B-2861-4E74-85E3-EEF43A772E3A}"/>
                </a:ext>
              </a:extLst>
            </p:cNvPr>
            <p:cNvSpPr/>
            <p:nvPr/>
          </p:nvSpPr>
          <p:spPr>
            <a:xfrm>
              <a:off x="3293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xmlns="" id="{5C567DF4-EB70-4F15-A7CB-6661D3F35EBE}"/>
                </a:ext>
              </a:extLst>
            </p:cNvPr>
            <p:cNvSpPr/>
            <p:nvPr/>
          </p:nvSpPr>
          <p:spPr>
            <a:xfrm>
              <a:off x="3445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xmlns="" id="{49B3BC3A-A363-4CE8-B823-5D53D1EE4DE8}"/>
                </a:ext>
              </a:extLst>
            </p:cNvPr>
            <p:cNvSpPr/>
            <p:nvPr/>
          </p:nvSpPr>
          <p:spPr>
            <a:xfrm>
              <a:off x="3293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xmlns="" id="{672C52D5-A497-4B89-A22D-031EB0278DF7}"/>
                </a:ext>
              </a:extLst>
            </p:cNvPr>
            <p:cNvSpPr/>
            <p:nvPr/>
          </p:nvSpPr>
          <p:spPr>
            <a:xfrm>
              <a:off x="3445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xmlns="" id="{4B09EB23-A7DE-49E1-83C1-9F1768A9475E}"/>
                </a:ext>
              </a:extLst>
            </p:cNvPr>
            <p:cNvSpPr/>
            <p:nvPr/>
          </p:nvSpPr>
          <p:spPr>
            <a:xfrm>
              <a:off x="29887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xmlns="" id="{1A0FA08A-407C-4915-95E2-3CE78E1E2534}"/>
                </a:ext>
              </a:extLst>
            </p:cNvPr>
            <p:cNvSpPr/>
            <p:nvPr/>
          </p:nvSpPr>
          <p:spPr>
            <a:xfrm>
              <a:off x="3141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xmlns="" id="{48041472-94D1-4831-8606-B8BF46993389}"/>
                </a:ext>
              </a:extLst>
            </p:cNvPr>
            <p:cNvSpPr/>
            <p:nvPr/>
          </p:nvSpPr>
          <p:spPr>
            <a:xfrm>
              <a:off x="29887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xmlns="" id="{B6A29A17-E6ED-4FF3-9424-BB9291187EF0}"/>
                </a:ext>
              </a:extLst>
            </p:cNvPr>
            <p:cNvSpPr/>
            <p:nvPr/>
          </p:nvSpPr>
          <p:spPr>
            <a:xfrm>
              <a:off x="3141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xmlns="" id="{5C485CF4-2AE0-4C22-86EF-03DB19EDDF4D}"/>
                </a:ext>
              </a:extLst>
            </p:cNvPr>
            <p:cNvSpPr/>
            <p:nvPr/>
          </p:nvSpPr>
          <p:spPr>
            <a:xfrm>
              <a:off x="3293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xmlns="" id="{8975C478-935B-4E65-9234-61B43CF36430}"/>
                </a:ext>
              </a:extLst>
            </p:cNvPr>
            <p:cNvSpPr/>
            <p:nvPr/>
          </p:nvSpPr>
          <p:spPr>
            <a:xfrm>
              <a:off x="3445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xmlns="" id="{7E7A067B-5C6B-428C-A97B-2CEB9148239E}"/>
                </a:ext>
              </a:extLst>
            </p:cNvPr>
            <p:cNvSpPr/>
            <p:nvPr/>
          </p:nvSpPr>
          <p:spPr>
            <a:xfrm>
              <a:off x="3293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xmlns="" id="{0AE458FF-8459-4226-A5A5-5140B5C7FFE7}"/>
                </a:ext>
              </a:extLst>
            </p:cNvPr>
            <p:cNvSpPr/>
            <p:nvPr/>
          </p:nvSpPr>
          <p:spPr>
            <a:xfrm>
              <a:off x="3445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xmlns="" id="{8917DBB1-1484-4E9A-BD5D-8B2969B7962A}"/>
                </a:ext>
              </a:extLst>
            </p:cNvPr>
            <p:cNvSpPr txBox="1"/>
            <p:nvPr/>
          </p:nvSpPr>
          <p:spPr>
            <a:xfrm>
              <a:off x="2379133" y="3312479"/>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sp>
          <p:nvSpPr>
            <p:cNvPr id="208" name="TextBox 207">
              <a:extLst>
                <a:ext uri="{FF2B5EF4-FFF2-40B4-BE49-F238E27FC236}">
                  <a16:creationId xmlns:a16="http://schemas.microsoft.com/office/drawing/2014/main" xmlns="" id="{32727D6D-3FEE-4FF6-904A-9C6511D5B2CB}"/>
                </a:ext>
              </a:extLst>
            </p:cNvPr>
            <p:cNvSpPr txBox="1"/>
            <p:nvPr/>
          </p:nvSpPr>
          <p:spPr>
            <a:xfrm>
              <a:off x="2373216" y="1680082"/>
              <a:ext cx="1229299" cy="410369"/>
            </a:xfrm>
            <a:prstGeom prst="rect">
              <a:avLst/>
            </a:prstGeom>
            <a:noFill/>
            <a:ln>
              <a:solidFill>
                <a:schemeClr val="tx1"/>
              </a:solidFill>
            </a:ln>
          </p:spPr>
          <p:txBody>
            <a:bodyPr wrap="square" lIns="0" tIns="0" rIns="0" bIns="0" rtlCol="0">
              <a:spAutoFit/>
            </a:bodyPr>
            <a:lstStyle/>
            <a:p>
              <a:pPr>
                <a:lnSpc>
                  <a:spcPts val="1600"/>
                </a:lnSpc>
              </a:pPr>
              <a:r>
                <a:rPr lang="en-US" sz="1600" dirty="0"/>
                <a:t>1000 threads + scheduling</a:t>
              </a:r>
            </a:p>
          </p:txBody>
        </p:sp>
      </p:grpSp>
    </p:spTree>
    <p:extLst>
      <p:ext uri="{BB962C8B-B14F-4D97-AF65-F5344CB8AC3E}">
        <p14:creationId xmlns:p14="http://schemas.microsoft.com/office/powerpoint/2010/main" val="15800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 on a warp</a:t>
            </a:r>
          </a:p>
        </p:txBody>
      </p:sp>
      <p:sp>
        <p:nvSpPr>
          <p:cNvPr id="3" name="Content Placeholder 2"/>
          <p:cNvSpPr>
            <a:spLocks noGrp="1"/>
          </p:cNvSpPr>
          <p:nvPr>
            <p:ph idx="1"/>
          </p:nvPr>
        </p:nvSpPr>
        <p:spPr>
          <a:xfrm>
            <a:off x="685800" y="1676400"/>
            <a:ext cx="7848600" cy="4419600"/>
          </a:xfrm>
        </p:spPr>
        <p:txBody>
          <a:bodyPr/>
          <a:lstStyle/>
          <a:p>
            <a:r>
              <a:rPr lang="en-US" sz="2400" dirty="0"/>
              <a:t>What does it mean for 32 threads to be "grouped"?</a:t>
            </a:r>
          </a:p>
          <a:p>
            <a:pPr lvl="1">
              <a:spcBef>
                <a:spcPts val="0"/>
              </a:spcBef>
            </a:pPr>
            <a:r>
              <a:rPr lang="en-US" sz="2000" dirty="0"/>
              <a:t>In any given cycle, every thread executes the same instruction.</a:t>
            </a:r>
          </a:p>
          <a:p>
            <a:pPr lvl="1">
              <a:spcBef>
                <a:spcPts val="0"/>
              </a:spcBef>
            </a:pPr>
            <a:r>
              <a:rPr lang="en-US" sz="2000" dirty="0"/>
              <a:t>All 32 threads proceed in lockstep, executing the same instruction.</a:t>
            </a:r>
          </a:p>
          <a:p>
            <a:r>
              <a:rPr lang="en-US" sz="2400" dirty="0" err="1"/>
              <a:t>Nvidia's</a:t>
            </a:r>
            <a:r>
              <a:rPr lang="en-US" sz="2400" dirty="0"/>
              <a:t> term: Single Instruction Multiple Threads (SIMT)</a:t>
            </a:r>
          </a:p>
          <a:p>
            <a:pPr lvl="1">
              <a:spcBef>
                <a:spcPts val="0"/>
              </a:spcBef>
            </a:pPr>
            <a:r>
              <a:rPr lang="en-US" sz="2000" dirty="0"/>
              <a:t>Arguably, it sounds a lot like SIMD. One instruction, 32 data values</a:t>
            </a:r>
          </a:p>
          <a:p>
            <a:r>
              <a:rPr lang="en-US" sz="2400" dirty="0"/>
              <a:t>The downsides:</a:t>
            </a:r>
          </a:p>
          <a:p>
            <a:pPr lvl="1">
              <a:spcBef>
                <a:spcPts val="0"/>
              </a:spcBef>
            </a:pPr>
            <a:r>
              <a:rPr lang="en-US" sz="2000" dirty="0"/>
              <a:t>If one thread has a memory miss, they all stall</a:t>
            </a:r>
          </a:p>
          <a:p>
            <a:pPr lvl="1">
              <a:spcBef>
                <a:spcPts val="0"/>
              </a:spcBef>
            </a:pPr>
            <a:r>
              <a:rPr lang="en-US" sz="2000" dirty="0"/>
              <a:t>If one thread is waiting for an operand, they all stall</a:t>
            </a:r>
          </a:p>
          <a:p>
            <a:pPr>
              <a:spcBef>
                <a:spcPts val="0"/>
              </a:spcBef>
            </a:pPr>
            <a:r>
              <a:rPr lang="en-US" sz="2400" dirty="0"/>
              <a:t>What if there's an "if" statement and some threads branch and some don't?</a:t>
            </a:r>
          </a:p>
          <a:p>
            <a:pPr lvl="1">
              <a:spcBef>
                <a:spcPts val="0"/>
              </a:spcBef>
            </a:pPr>
            <a:r>
              <a:rPr lang="en-US" sz="2000" dirty="0"/>
              <a:t>Don't even think about it for now!</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9893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rose by any other name</a:t>
            </a:r>
          </a:p>
        </p:txBody>
      </p:sp>
      <p:sp>
        <p:nvSpPr>
          <p:cNvPr id="3" name="Content Placeholder 2"/>
          <p:cNvSpPr>
            <a:spLocks noGrp="1"/>
          </p:cNvSpPr>
          <p:nvPr>
            <p:ph idx="1"/>
          </p:nvPr>
        </p:nvSpPr>
        <p:spPr/>
        <p:txBody>
          <a:bodyPr/>
          <a:lstStyle/>
          <a:p>
            <a:r>
              <a:rPr lang="en-US" dirty="0"/>
              <a:t>Why is “warp” called a warp?</a:t>
            </a:r>
          </a:p>
          <a:p>
            <a:pPr lvl="1">
              <a:spcBef>
                <a:spcPts val="0"/>
              </a:spcBef>
            </a:pPr>
            <a:r>
              <a:rPr lang="en-US" dirty="0"/>
              <a:t>Common usage for weaving on a loom: a </a:t>
            </a:r>
            <a:r>
              <a:rPr lang="en-US" i="1" dirty="0"/>
              <a:t>warp</a:t>
            </a:r>
            <a:r>
              <a:rPr lang="en-US" dirty="0"/>
              <a:t> is a group of parallel threads.</a:t>
            </a:r>
          </a:p>
          <a:p>
            <a:pPr lvl="1">
              <a:spcBef>
                <a:spcPts val="0"/>
              </a:spcBef>
            </a:pPr>
            <a:r>
              <a:rPr lang="en-US" dirty="0"/>
              <a:t>It got adapted by </a:t>
            </a:r>
            <a:r>
              <a:rPr lang="en-US" dirty="0" err="1"/>
              <a:t>Nvidia</a:t>
            </a:r>
            <a:r>
              <a:rPr lang="en-US" dirty="0"/>
              <a:t>.</a:t>
            </a:r>
          </a:p>
          <a:p>
            <a:pPr lvl="1">
              <a:spcBef>
                <a:spcPts val="0"/>
              </a:spcBef>
            </a:pPr>
            <a:r>
              <a:rPr lang="en-US" dirty="0"/>
              <a:t>Cute? Not everybody thinks so</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3044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685800" y="1676400"/>
            <a:ext cx="8001000" cy="4419600"/>
          </a:xfrm>
        </p:spPr>
        <p:txBody>
          <a:bodyPr/>
          <a:lstStyle/>
          <a:p>
            <a:r>
              <a:rPr lang="en-US" dirty="0"/>
              <a:t>GPGPUs mostly driven by </a:t>
            </a:r>
            <a:r>
              <a:rPr lang="en-US" dirty="0" err="1"/>
              <a:t>Nvidia</a:t>
            </a:r>
            <a:r>
              <a:rPr lang="en-US" dirty="0"/>
              <a:t>, and they picked their own names.</a:t>
            </a:r>
          </a:p>
          <a:p>
            <a:pPr lvl="1">
              <a:spcBef>
                <a:spcPts val="0"/>
              </a:spcBef>
            </a:pPr>
            <a:r>
              <a:rPr lang="en-US" dirty="0"/>
              <a:t>Both for the hardware, and software (CUDA)</a:t>
            </a:r>
          </a:p>
          <a:p>
            <a:pPr lvl="1">
              <a:spcBef>
                <a:spcPts val="0"/>
              </a:spcBef>
            </a:pPr>
            <a:r>
              <a:rPr lang="en-US" dirty="0"/>
              <a:t>Some say they're not as descriptive as they could be.</a:t>
            </a:r>
          </a:p>
          <a:p>
            <a:r>
              <a:rPr lang="en-US" dirty="0"/>
              <a:t>ATI (bought by AMD in 2006) also makes GPUs.</a:t>
            </a:r>
          </a:p>
          <a:p>
            <a:pPr lvl="1">
              <a:spcBef>
                <a:spcPts val="0"/>
              </a:spcBef>
            </a:pPr>
            <a:r>
              <a:rPr lang="en-US" dirty="0"/>
              <a:t>They didn't like </a:t>
            </a:r>
            <a:r>
              <a:rPr lang="en-US" dirty="0" err="1"/>
              <a:t>Nvidia's</a:t>
            </a:r>
            <a:r>
              <a:rPr lang="en-US" dirty="0"/>
              <a:t> names</a:t>
            </a:r>
          </a:p>
          <a:p>
            <a:pPr lvl="1">
              <a:spcBef>
                <a:spcPts val="0"/>
              </a:spcBef>
            </a:pPr>
            <a:r>
              <a:rPr lang="en-US" dirty="0"/>
              <a:t>Apple developed OpenCL (with help from ATI &amp; others)</a:t>
            </a:r>
          </a:p>
          <a:p>
            <a:r>
              <a:rPr lang="en-US" dirty="0"/>
              <a:t>OpenCL changed all of the names</a:t>
            </a:r>
          </a:p>
          <a:p>
            <a:r>
              <a:rPr lang="en-US" dirty="0"/>
              <a:t>In case that's not enough…</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6539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that's not bad enough…</a:t>
            </a:r>
          </a:p>
        </p:txBody>
      </p:sp>
      <p:sp>
        <p:nvSpPr>
          <p:cNvPr id="3" name="Content Placeholder 2"/>
          <p:cNvSpPr>
            <a:spLocks noGrp="1"/>
          </p:cNvSpPr>
          <p:nvPr>
            <p:ph idx="1"/>
          </p:nvPr>
        </p:nvSpPr>
        <p:spPr/>
        <p:txBody>
          <a:bodyPr/>
          <a:lstStyle/>
          <a:p>
            <a:r>
              <a:rPr lang="en-US" dirty="0"/>
              <a:t>Hennessy and Patterson: the classic book(s) on computer architectures</a:t>
            </a:r>
          </a:p>
          <a:p>
            <a:pPr lvl="1">
              <a:spcBef>
                <a:spcPts val="0"/>
              </a:spcBef>
            </a:pPr>
            <a:r>
              <a:rPr lang="en-US" dirty="0"/>
              <a:t>Added a chapter on GPGPUs. But guess whose terminology they picked?</a:t>
            </a:r>
          </a:p>
          <a:p>
            <a:pPr lvl="1">
              <a:spcBef>
                <a:spcPts val="0"/>
              </a:spcBef>
            </a:pPr>
            <a:r>
              <a:rPr lang="en-US" dirty="0"/>
              <a:t>You guessed it. H&amp;P didn't like </a:t>
            </a:r>
            <a:r>
              <a:rPr lang="en-US" dirty="0" err="1"/>
              <a:t>Nvidia's</a:t>
            </a:r>
            <a:r>
              <a:rPr lang="en-US" dirty="0"/>
              <a:t> terminology </a:t>
            </a:r>
            <a:r>
              <a:rPr lang="en-US" i="1" dirty="0"/>
              <a:t>or</a:t>
            </a:r>
            <a:r>
              <a:rPr lang="en-US" dirty="0"/>
              <a:t> OpenCL's </a:t>
            </a:r>
            <a:r>
              <a:rPr lang="en-US" dirty="0">
                <a:sym typeface="Wingdings" panose="05000000000000000000" pitchFamily="2" charset="2"/>
              </a:rPr>
              <a:t>. And so they made up their own.</a:t>
            </a:r>
          </a:p>
          <a:p>
            <a:pPr lvl="1">
              <a:spcBef>
                <a:spcPts val="0"/>
              </a:spcBef>
            </a:pPr>
            <a:r>
              <a:rPr lang="en-US" dirty="0">
                <a:sym typeface="Wingdings" panose="05000000000000000000" pitchFamily="2" charset="2"/>
              </a:rPr>
              <a:t>Now there are three completely different ways to say the same thing, for pretty much every concept.</a:t>
            </a:r>
            <a:endParaRPr lang="en-US" dirty="0"/>
          </a:p>
          <a:p>
            <a:r>
              <a:rPr lang="en-US" dirty="0"/>
              <a:t>We’ll stick with the </a:t>
            </a:r>
            <a:r>
              <a:rPr lang="en-US" dirty="0" err="1"/>
              <a:t>Nvidia</a:t>
            </a:r>
            <a:r>
              <a:rPr lang="en-US" dirty="0"/>
              <a:t> naming in this course.</a:t>
            </a:r>
          </a:p>
          <a:p>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2960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table of terminology</a:t>
            </a:r>
          </a:p>
        </p:txBody>
      </p:sp>
      <p:sp>
        <p:nvSpPr>
          <p:cNvPr id="3" name="Content Placeholder 2"/>
          <p:cNvSpPr>
            <a:spLocks noGrp="1"/>
          </p:cNvSpPr>
          <p:nvPr>
            <p:ph idx="1"/>
          </p:nvPr>
        </p:nvSpPr>
        <p:spPr>
          <a:xfrm>
            <a:off x="6858000" y="4953000"/>
            <a:ext cx="1600200" cy="1143000"/>
          </a:xfrm>
        </p:spPr>
        <p:txBody>
          <a:bodyPr/>
          <a:lstStyle/>
          <a:p>
            <a:r>
              <a:rPr lang="en-US" dirty="0"/>
              <a:t>w</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40803954"/>
              </p:ext>
            </p:extLst>
          </p:nvPr>
        </p:nvGraphicFramePr>
        <p:xfrm>
          <a:off x="1524000" y="1397000"/>
          <a:ext cx="6324600" cy="41452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804943454"/>
                    </a:ext>
                  </a:extLst>
                </a:gridCol>
                <a:gridCol w="1752600">
                  <a:extLst>
                    <a:ext uri="{9D8B030D-6E8A-4147-A177-3AD203B41FA5}">
                      <a16:colId xmlns:a16="http://schemas.microsoft.com/office/drawing/2014/main" xmlns="" val="2779939268"/>
                    </a:ext>
                  </a:extLst>
                </a:gridCol>
                <a:gridCol w="2819400">
                  <a:extLst>
                    <a:ext uri="{9D8B030D-6E8A-4147-A177-3AD203B41FA5}">
                      <a16:colId xmlns:a16="http://schemas.microsoft.com/office/drawing/2014/main" xmlns="" val="3799976082"/>
                    </a:ext>
                  </a:extLst>
                </a:gridCol>
              </a:tblGrid>
              <a:tr h="370840">
                <a:tc>
                  <a:txBody>
                    <a:bodyPr/>
                    <a:lstStyle/>
                    <a:p>
                      <a:r>
                        <a:rPr lang="en-US" dirty="0" err="1"/>
                        <a:t>Nvidia</a:t>
                      </a:r>
                      <a:endParaRPr lang="en-US" dirty="0"/>
                    </a:p>
                  </a:txBody>
                  <a:tcPr/>
                </a:tc>
                <a:tc>
                  <a:txBody>
                    <a:bodyPr/>
                    <a:lstStyle/>
                    <a:p>
                      <a:r>
                        <a:rPr lang="en-US" dirty="0"/>
                        <a:t>OpenCL</a:t>
                      </a:r>
                    </a:p>
                  </a:txBody>
                  <a:tcPr/>
                </a:tc>
                <a:tc>
                  <a:txBody>
                    <a:bodyPr/>
                    <a:lstStyle/>
                    <a:p>
                      <a:r>
                        <a:rPr lang="en-US" dirty="0"/>
                        <a:t>Henn &amp; </a:t>
                      </a:r>
                      <a:r>
                        <a:rPr lang="en-US" dirty="0" err="1"/>
                        <a:t>Patt</a:t>
                      </a:r>
                      <a:endParaRPr lang="en-US" dirty="0"/>
                    </a:p>
                  </a:txBody>
                  <a:tcPr/>
                </a:tc>
                <a:extLst>
                  <a:ext uri="{0D108BD9-81ED-4DB2-BD59-A6C34878D82A}">
                    <a16:rowId xmlns:a16="http://schemas.microsoft.com/office/drawing/2014/main" xmlns="" val="3682889030"/>
                  </a:ext>
                </a:extLst>
              </a:tr>
              <a:tr h="370840">
                <a:tc>
                  <a:txBody>
                    <a:bodyPr/>
                    <a:lstStyle/>
                    <a:p>
                      <a:r>
                        <a:rPr lang="en-US" dirty="0"/>
                        <a:t>S</a:t>
                      </a:r>
                      <a:r>
                        <a:rPr lang="en-US" sz="1800" b="0" i="0" u="none" strike="noStrike" kern="1200" dirty="0">
                          <a:solidFill>
                            <a:schemeClr val="dk1"/>
                          </a:solidFill>
                          <a:effectLst/>
                          <a:latin typeface="+mn-lt"/>
                          <a:ea typeface="+mn-ea"/>
                          <a:cs typeface="+mn-cs"/>
                        </a:rPr>
                        <a:t>treaming multiprocessor</a:t>
                      </a:r>
                      <a:endParaRPr lang="en-US" dirty="0"/>
                    </a:p>
                  </a:txBody>
                  <a:tcPr/>
                </a:tc>
                <a:tc>
                  <a:txBody>
                    <a:bodyPr/>
                    <a:lstStyle/>
                    <a:p>
                      <a:r>
                        <a:rPr lang="en-US" dirty="0"/>
                        <a:t>Compute unit</a:t>
                      </a:r>
                    </a:p>
                  </a:txBody>
                  <a:tcPr/>
                </a:tc>
                <a:tc>
                  <a:txBody>
                    <a:bodyPr/>
                    <a:lstStyle/>
                    <a:p>
                      <a:endParaRPr lang="en-US"/>
                    </a:p>
                  </a:txBody>
                  <a:tcPr/>
                </a:tc>
                <a:extLst>
                  <a:ext uri="{0D108BD9-81ED-4DB2-BD59-A6C34878D82A}">
                    <a16:rowId xmlns:a16="http://schemas.microsoft.com/office/drawing/2014/main" xmlns="" val="2220827971"/>
                  </a:ext>
                </a:extLst>
              </a:tr>
              <a:tr h="370840">
                <a:tc>
                  <a:txBody>
                    <a:bodyPr/>
                    <a:lstStyle/>
                    <a:p>
                      <a:r>
                        <a:rPr lang="en-US" dirty="0"/>
                        <a:t>CUDA core</a:t>
                      </a:r>
                    </a:p>
                  </a:txBody>
                  <a:tcPr/>
                </a:tc>
                <a:tc>
                  <a:txBody>
                    <a:bodyPr/>
                    <a:lstStyle/>
                    <a:p>
                      <a:r>
                        <a:rPr lang="en-US" dirty="0"/>
                        <a:t>SIMD unit</a:t>
                      </a:r>
                    </a:p>
                  </a:txBody>
                  <a:tcPr/>
                </a:tc>
                <a:tc>
                  <a:txBody>
                    <a:bodyPr/>
                    <a:lstStyle/>
                    <a:p>
                      <a:endParaRPr lang="en-US" dirty="0"/>
                    </a:p>
                  </a:txBody>
                  <a:tcPr/>
                </a:tc>
                <a:extLst>
                  <a:ext uri="{0D108BD9-81ED-4DB2-BD59-A6C34878D82A}">
                    <a16:rowId xmlns:a16="http://schemas.microsoft.com/office/drawing/2014/main" xmlns="" val="3248048286"/>
                  </a:ext>
                </a:extLst>
              </a:tr>
              <a:tr h="370840">
                <a:tc>
                  <a:txBody>
                    <a:bodyPr/>
                    <a:lstStyle/>
                    <a:p>
                      <a:r>
                        <a:rPr lang="en-US" dirty="0"/>
                        <a:t>Shared memory</a:t>
                      </a:r>
                    </a:p>
                  </a:txBody>
                  <a:tcPr/>
                </a:tc>
                <a:tc>
                  <a:txBody>
                    <a:bodyPr/>
                    <a:lstStyle/>
                    <a:p>
                      <a:r>
                        <a:rPr lang="en-US" dirty="0"/>
                        <a:t>Local memory</a:t>
                      </a:r>
                    </a:p>
                  </a:txBody>
                  <a:tcPr/>
                </a:tc>
                <a:tc>
                  <a:txBody>
                    <a:bodyPr/>
                    <a:lstStyle/>
                    <a:p>
                      <a:endParaRPr lang="en-US" dirty="0"/>
                    </a:p>
                  </a:txBody>
                  <a:tcPr/>
                </a:tc>
                <a:extLst>
                  <a:ext uri="{0D108BD9-81ED-4DB2-BD59-A6C34878D82A}">
                    <a16:rowId xmlns:a16="http://schemas.microsoft.com/office/drawing/2014/main" xmlns="" val="2893844308"/>
                  </a:ext>
                </a:extLst>
              </a:tr>
              <a:tr h="370840">
                <a:tc>
                  <a:txBody>
                    <a:bodyPr/>
                    <a:lstStyle/>
                    <a:p>
                      <a:r>
                        <a:rPr lang="en-US" dirty="0"/>
                        <a:t>Grid</a:t>
                      </a:r>
                    </a:p>
                  </a:txBody>
                  <a:tcPr/>
                </a:tc>
                <a:tc>
                  <a:txBody>
                    <a:bodyPr/>
                    <a:lstStyle/>
                    <a:p>
                      <a:r>
                        <a:rPr lang="en-US" dirty="0" err="1"/>
                        <a:t>NDRange</a:t>
                      </a:r>
                      <a:endParaRPr lang="en-US" dirty="0"/>
                    </a:p>
                  </a:txBody>
                  <a:tcPr/>
                </a:tc>
                <a:tc>
                  <a:txBody>
                    <a:bodyPr/>
                    <a:lstStyle/>
                    <a:p>
                      <a:r>
                        <a:rPr lang="en-US" dirty="0" err="1"/>
                        <a:t>Vectorized</a:t>
                      </a:r>
                      <a:r>
                        <a:rPr lang="en-US" dirty="0"/>
                        <a:t> loop</a:t>
                      </a:r>
                    </a:p>
                  </a:txBody>
                  <a:tcPr/>
                </a:tc>
                <a:extLst>
                  <a:ext uri="{0D108BD9-81ED-4DB2-BD59-A6C34878D82A}">
                    <a16:rowId xmlns:a16="http://schemas.microsoft.com/office/drawing/2014/main" xmlns="" val="2449762910"/>
                  </a:ext>
                </a:extLst>
              </a:tr>
              <a:tr h="370840">
                <a:tc>
                  <a:txBody>
                    <a:bodyPr/>
                    <a:lstStyle/>
                    <a:p>
                      <a:r>
                        <a:rPr lang="en-US" dirty="0"/>
                        <a:t>Block</a:t>
                      </a:r>
                    </a:p>
                  </a:txBody>
                  <a:tcPr/>
                </a:tc>
                <a:tc>
                  <a:txBody>
                    <a:bodyPr/>
                    <a:lstStyle/>
                    <a:p>
                      <a:r>
                        <a:rPr lang="en-US" dirty="0"/>
                        <a:t>Workgroup</a:t>
                      </a:r>
                    </a:p>
                  </a:txBody>
                  <a:tcPr/>
                </a:tc>
                <a:tc>
                  <a:txBody>
                    <a:bodyPr/>
                    <a:lstStyle/>
                    <a:p>
                      <a:r>
                        <a:rPr lang="en-US" dirty="0"/>
                        <a:t>Body of a </a:t>
                      </a:r>
                      <a:r>
                        <a:rPr lang="en-US" dirty="0" err="1"/>
                        <a:t>vectorized</a:t>
                      </a:r>
                      <a:r>
                        <a:rPr lang="en-US" dirty="0"/>
                        <a:t> loop</a:t>
                      </a:r>
                    </a:p>
                  </a:txBody>
                  <a:tcPr/>
                </a:tc>
                <a:extLst>
                  <a:ext uri="{0D108BD9-81ED-4DB2-BD59-A6C34878D82A}">
                    <a16:rowId xmlns:a16="http://schemas.microsoft.com/office/drawing/2014/main" xmlns="" val="1772261283"/>
                  </a:ext>
                </a:extLst>
              </a:tr>
              <a:tr h="370840">
                <a:tc>
                  <a:txBody>
                    <a:bodyPr/>
                    <a:lstStyle/>
                    <a:p>
                      <a:r>
                        <a:rPr lang="en-US" dirty="0"/>
                        <a:t>Warp</a:t>
                      </a:r>
                    </a:p>
                  </a:txBody>
                  <a:tcPr/>
                </a:tc>
                <a:tc>
                  <a:txBody>
                    <a:bodyPr/>
                    <a:lstStyle/>
                    <a:p>
                      <a:r>
                        <a:rPr lang="en-US" dirty="0" err="1"/>
                        <a:t>Wavefront</a:t>
                      </a:r>
                      <a:endParaRPr lang="en-US" dirty="0"/>
                    </a:p>
                  </a:txBody>
                  <a:tcPr/>
                </a:tc>
                <a:tc>
                  <a:txBody>
                    <a:bodyPr/>
                    <a:lstStyle/>
                    <a:p>
                      <a:r>
                        <a:rPr lang="en-US" dirty="0"/>
                        <a:t>Thread of SIMD instructions</a:t>
                      </a:r>
                    </a:p>
                  </a:txBody>
                  <a:tcPr/>
                </a:tc>
                <a:extLst>
                  <a:ext uri="{0D108BD9-81ED-4DB2-BD59-A6C34878D82A}">
                    <a16:rowId xmlns:a16="http://schemas.microsoft.com/office/drawing/2014/main" xmlns="" val="1608503098"/>
                  </a:ext>
                </a:extLst>
              </a:tr>
              <a:tr h="370840">
                <a:tc>
                  <a:txBody>
                    <a:bodyPr/>
                    <a:lstStyle/>
                    <a:p>
                      <a:r>
                        <a:rPr lang="en-US" dirty="0"/>
                        <a:t>Thread</a:t>
                      </a:r>
                    </a:p>
                  </a:txBody>
                  <a:tcPr/>
                </a:tc>
                <a:tc>
                  <a:txBody>
                    <a:bodyPr/>
                    <a:lstStyle/>
                    <a:p>
                      <a:r>
                        <a:rPr lang="en-US" dirty="0"/>
                        <a:t>Work item</a:t>
                      </a:r>
                    </a:p>
                  </a:txBody>
                  <a:tcPr/>
                </a:tc>
                <a:tc>
                  <a:txBody>
                    <a:bodyPr/>
                    <a:lstStyle/>
                    <a:p>
                      <a:r>
                        <a:rPr lang="en-US" dirty="0"/>
                        <a:t>Sequence of SIMD lane ops</a:t>
                      </a:r>
                    </a:p>
                  </a:txBody>
                  <a:tcPr/>
                </a:tc>
                <a:extLst>
                  <a:ext uri="{0D108BD9-81ED-4DB2-BD59-A6C34878D82A}">
                    <a16:rowId xmlns:a16="http://schemas.microsoft.com/office/drawing/2014/main" xmlns="" val="576980323"/>
                  </a:ext>
                </a:extLst>
              </a:tr>
              <a:tr h="370840">
                <a:tc>
                  <a:txBody>
                    <a:bodyPr/>
                    <a:lstStyle/>
                    <a:p>
                      <a:r>
                        <a:rPr lang="en-US" dirty="0" err="1"/>
                        <a:t>Gigathread</a:t>
                      </a:r>
                      <a:r>
                        <a:rPr lang="en-US" dirty="0"/>
                        <a:t> scheduler</a:t>
                      </a:r>
                    </a:p>
                  </a:txBody>
                  <a:tcPr/>
                </a:tc>
                <a:tc>
                  <a:txBody>
                    <a:bodyPr/>
                    <a:lstStyle/>
                    <a:p>
                      <a:endParaRPr lang="en-US" dirty="0"/>
                    </a:p>
                  </a:txBody>
                  <a:tcPr/>
                </a:tc>
                <a:tc>
                  <a:txBody>
                    <a:bodyPr/>
                    <a:lstStyle/>
                    <a:p>
                      <a:r>
                        <a:rPr lang="en-US" dirty="0"/>
                        <a:t>Thread-block scheduler</a:t>
                      </a:r>
                    </a:p>
                  </a:txBody>
                  <a:tcPr/>
                </a:tc>
                <a:extLst>
                  <a:ext uri="{0D108BD9-81ED-4DB2-BD59-A6C34878D82A}">
                    <a16:rowId xmlns:a16="http://schemas.microsoft.com/office/drawing/2014/main" xmlns="" val="4013462597"/>
                  </a:ext>
                </a:extLst>
              </a:tr>
            </a:tbl>
          </a:graphicData>
        </a:graphic>
      </p:graphicFrame>
    </p:spTree>
    <p:extLst>
      <p:ext uri="{BB962C8B-B14F-4D97-AF65-F5344CB8AC3E}">
        <p14:creationId xmlns:p14="http://schemas.microsoft.com/office/powerpoint/2010/main" val="315042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the registers?</a:t>
            </a:r>
          </a:p>
        </p:txBody>
      </p:sp>
      <p:sp>
        <p:nvSpPr>
          <p:cNvPr id="3" name="Content Placeholder 2"/>
          <p:cNvSpPr>
            <a:spLocks noGrp="1"/>
          </p:cNvSpPr>
          <p:nvPr>
            <p:ph idx="1"/>
          </p:nvPr>
        </p:nvSpPr>
        <p:spPr>
          <a:xfrm>
            <a:off x="457200" y="3886200"/>
            <a:ext cx="8458200" cy="1459468"/>
          </a:xfrm>
        </p:spPr>
        <p:txBody>
          <a:bodyPr/>
          <a:lstStyle/>
          <a:p>
            <a:r>
              <a:rPr lang="en-US" sz="2000" dirty="0"/>
              <a:t>Consider the following:</a:t>
            </a:r>
          </a:p>
          <a:p>
            <a:pPr lvl="1">
              <a:spcBef>
                <a:spcPts val="0"/>
              </a:spcBef>
            </a:pPr>
            <a:r>
              <a:rPr lang="en-US" sz="1800" dirty="0"/>
              <a:t>warp #1 is running in cores #0-31</a:t>
            </a:r>
          </a:p>
          <a:p>
            <a:pPr lvl="1">
              <a:spcBef>
                <a:spcPts val="0"/>
              </a:spcBef>
            </a:pPr>
            <a:r>
              <a:rPr lang="en-US" sz="1800" dirty="0"/>
              <a:t>warp #1 stalls and gets swapped out.</a:t>
            </a:r>
          </a:p>
          <a:p>
            <a:pPr lvl="1">
              <a:spcBef>
                <a:spcPts val="0"/>
              </a:spcBef>
            </a:pPr>
            <a:r>
              <a:rPr lang="en-US" sz="1800" dirty="0"/>
              <a:t>warp #2 is ready, and gets put into cores #0-31</a:t>
            </a:r>
          </a:p>
          <a:p>
            <a:pPr lvl="1">
              <a:spcBef>
                <a:spcPts val="0"/>
              </a:spcBef>
            </a:pPr>
            <a:r>
              <a:rPr lang="en-US" sz="1800" dirty="0"/>
              <a:t>warp #1 becomes ready, but warp #2 is still in cores #0-31, so warp #1 gets put into cores #32-63.</a:t>
            </a:r>
          </a:p>
          <a:p>
            <a:pPr>
              <a:spcBef>
                <a:spcPts val="0"/>
              </a:spcBef>
            </a:pPr>
            <a:r>
              <a:rPr lang="en-US" sz="2000" dirty="0"/>
              <a:t>The bottom line: if you want to keep the cores busy as much as possible, you must let threads migrate from core to core easily.</a:t>
            </a:r>
          </a:p>
          <a:p>
            <a:pPr marL="0" indent="0">
              <a:lnSpc>
                <a:spcPts val="2500"/>
              </a:lnSpc>
              <a:buNone/>
            </a:pP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263" name="TextBox 262"/>
          <p:cNvSpPr txBox="1"/>
          <p:nvPr/>
        </p:nvSpPr>
        <p:spPr>
          <a:xfrm>
            <a:off x="3962400" y="1600200"/>
            <a:ext cx="5029199" cy="1754326"/>
          </a:xfrm>
          <a:prstGeom prst="rect">
            <a:avLst/>
          </a:prstGeom>
          <a:noFill/>
        </p:spPr>
        <p:txBody>
          <a:bodyPr wrap="square" rtlCol="0">
            <a:spAutoFit/>
          </a:bodyPr>
          <a:lstStyle/>
          <a:p>
            <a:r>
              <a:rPr lang="en-US" dirty="0"/>
              <a:t>Any processor needs registers</a:t>
            </a:r>
          </a:p>
          <a:p>
            <a:pPr marL="342900" indent="-342900">
              <a:spcBef>
                <a:spcPts val="0"/>
              </a:spcBef>
              <a:buFont typeface="Arial" panose="020B0604020202020204" pitchFamily="34" charset="0"/>
              <a:buChar char="•"/>
            </a:pPr>
            <a:r>
              <a:rPr lang="en-US" sz="2000" dirty="0"/>
              <a:t>even a dumpy little processor.</a:t>
            </a:r>
          </a:p>
          <a:p>
            <a:r>
              <a:rPr lang="en-US" dirty="0"/>
              <a:t>Should we put the </a:t>
            </a:r>
            <a:r>
              <a:rPr lang="en-US" dirty="0" err="1"/>
              <a:t>regs</a:t>
            </a:r>
            <a:r>
              <a:rPr lang="en-US" dirty="0"/>
              <a:t> into the cores?</a:t>
            </a:r>
          </a:p>
          <a:p>
            <a:pPr marL="342900" indent="-342900">
              <a:spcBef>
                <a:spcPts val="0"/>
              </a:spcBef>
              <a:buFont typeface="Arial" panose="020B0604020202020204" pitchFamily="34" charset="0"/>
              <a:buChar char="•"/>
            </a:pPr>
            <a:r>
              <a:rPr lang="en-US" sz="2000" dirty="0"/>
              <a:t>Pro: that's kind of the standard place to put them!</a:t>
            </a:r>
          </a:p>
        </p:txBody>
      </p:sp>
      <p:sp>
        <p:nvSpPr>
          <p:cNvPr id="264" name="TextBox 263"/>
          <p:cNvSpPr txBox="1"/>
          <p:nvPr/>
        </p:nvSpPr>
        <p:spPr>
          <a:xfrm>
            <a:off x="397933" y="1371600"/>
            <a:ext cx="3276600" cy="2467927"/>
          </a:xfrm>
          <a:prstGeom prst="rect">
            <a:avLst/>
          </a:prstGeom>
          <a:noFill/>
          <a:ln w="25400">
            <a:solidFill>
              <a:schemeClr val="tx2"/>
            </a:solidFill>
          </a:ln>
        </p:spPr>
        <p:txBody>
          <a:bodyPr wrap="square" tIns="0" rtlCol="0" anchor="t" anchorCtr="1">
            <a:noAutofit/>
          </a:bodyPr>
          <a:lstStyle/>
          <a:p>
            <a:r>
              <a:rPr lang="en-US" sz="2000" dirty="0">
                <a:ln w="25400">
                  <a:noFill/>
                </a:ln>
              </a:rPr>
              <a:t>8 DRAM controllers</a:t>
            </a:r>
          </a:p>
        </p:txBody>
      </p:sp>
      <p:sp>
        <p:nvSpPr>
          <p:cNvPr id="265" name="TextBox 264"/>
          <p:cNvSpPr txBox="1"/>
          <p:nvPr/>
        </p:nvSpPr>
        <p:spPr>
          <a:xfrm>
            <a:off x="1769533" y="2544127"/>
            <a:ext cx="533400" cy="457200"/>
          </a:xfrm>
          <a:prstGeom prst="rect">
            <a:avLst/>
          </a:prstGeom>
          <a:noFill/>
        </p:spPr>
        <p:txBody>
          <a:bodyPr wrap="square" rtlCol="0">
            <a:spAutoFit/>
          </a:bodyPr>
          <a:lstStyle/>
          <a:p>
            <a:r>
              <a:rPr lang="en-US" dirty="0"/>
              <a:t>…</a:t>
            </a:r>
          </a:p>
        </p:txBody>
      </p:sp>
      <p:grpSp>
        <p:nvGrpSpPr>
          <p:cNvPr id="257" name="Group 256">
            <a:extLst>
              <a:ext uri="{FF2B5EF4-FFF2-40B4-BE49-F238E27FC236}">
                <a16:creationId xmlns:a16="http://schemas.microsoft.com/office/drawing/2014/main" xmlns="" id="{C8894853-2CE0-4670-A371-9EB38428305B}"/>
              </a:ext>
            </a:extLst>
          </p:cNvPr>
          <p:cNvGrpSpPr/>
          <p:nvPr/>
        </p:nvGrpSpPr>
        <p:grpSpPr>
          <a:xfrm>
            <a:off x="2373216" y="1680082"/>
            <a:ext cx="1229299" cy="2019656"/>
            <a:chOff x="2373216" y="1680082"/>
            <a:chExt cx="1229299" cy="2019656"/>
          </a:xfrm>
        </p:grpSpPr>
        <p:sp>
          <p:nvSpPr>
            <p:cNvPr id="270" name="Rectangle 269"/>
            <p:cNvSpPr/>
            <p:nvPr/>
          </p:nvSpPr>
          <p:spPr>
            <a:xfrm>
              <a:off x="2379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2531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379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2531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2683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28363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2683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28363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2379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2531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2379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2531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2683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28363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2683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28363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29887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3141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29887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3141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3293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3445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3293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3445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29887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3141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29887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3141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3293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3445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3293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3445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2379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2531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2379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2531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2683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28363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2683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28363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2379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2531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2379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2531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2683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28363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683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28363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29887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3141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9887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3141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3293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3445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293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3445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29887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3141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29887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3141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3293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3445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3293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445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2379133" y="3312479"/>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sp>
          <p:nvSpPr>
            <p:cNvPr id="256" name="TextBox 255">
              <a:extLst>
                <a:ext uri="{FF2B5EF4-FFF2-40B4-BE49-F238E27FC236}">
                  <a16:creationId xmlns:a16="http://schemas.microsoft.com/office/drawing/2014/main" xmlns="" id="{E5468478-513A-4A00-B8A4-156D743DD861}"/>
                </a:ext>
              </a:extLst>
            </p:cNvPr>
            <p:cNvSpPr txBox="1"/>
            <p:nvPr/>
          </p:nvSpPr>
          <p:spPr>
            <a:xfrm>
              <a:off x="2373216" y="1680082"/>
              <a:ext cx="1229299" cy="410369"/>
            </a:xfrm>
            <a:prstGeom prst="rect">
              <a:avLst/>
            </a:prstGeom>
            <a:noFill/>
            <a:ln>
              <a:solidFill>
                <a:schemeClr val="tx1"/>
              </a:solidFill>
            </a:ln>
          </p:spPr>
          <p:txBody>
            <a:bodyPr wrap="square" lIns="0" tIns="0" rIns="0" bIns="0" rtlCol="0">
              <a:spAutoFit/>
            </a:bodyPr>
            <a:lstStyle/>
            <a:p>
              <a:pPr>
                <a:lnSpc>
                  <a:spcPts val="1600"/>
                </a:lnSpc>
              </a:pPr>
              <a:r>
                <a:rPr lang="en-US" sz="1600" dirty="0"/>
                <a:t>1000 threads + scheduling</a:t>
              </a:r>
            </a:p>
          </p:txBody>
        </p:sp>
      </p:grpSp>
      <p:grpSp>
        <p:nvGrpSpPr>
          <p:cNvPr id="142" name="Group 141">
            <a:extLst>
              <a:ext uri="{FF2B5EF4-FFF2-40B4-BE49-F238E27FC236}">
                <a16:creationId xmlns:a16="http://schemas.microsoft.com/office/drawing/2014/main" xmlns="" id="{AB23228A-DBF4-405C-A765-51BD410C9155}"/>
              </a:ext>
            </a:extLst>
          </p:cNvPr>
          <p:cNvGrpSpPr/>
          <p:nvPr/>
        </p:nvGrpSpPr>
        <p:grpSpPr>
          <a:xfrm>
            <a:off x="533400" y="1676400"/>
            <a:ext cx="1229299" cy="2019656"/>
            <a:chOff x="2373216" y="1680082"/>
            <a:chExt cx="1229299" cy="2019656"/>
          </a:xfrm>
        </p:grpSpPr>
        <p:sp>
          <p:nvSpPr>
            <p:cNvPr id="143" name="Rectangle 142">
              <a:extLst>
                <a:ext uri="{FF2B5EF4-FFF2-40B4-BE49-F238E27FC236}">
                  <a16:creationId xmlns:a16="http://schemas.microsoft.com/office/drawing/2014/main" xmlns="" id="{1E734674-A9F6-4054-BA73-CB44DF6CD63F}"/>
                </a:ext>
              </a:extLst>
            </p:cNvPr>
            <p:cNvSpPr/>
            <p:nvPr/>
          </p:nvSpPr>
          <p:spPr>
            <a:xfrm>
              <a:off x="2379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626051EC-FDDA-4899-BB51-81CA98642A23}"/>
                </a:ext>
              </a:extLst>
            </p:cNvPr>
            <p:cNvSpPr/>
            <p:nvPr/>
          </p:nvSpPr>
          <p:spPr>
            <a:xfrm>
              <a:off x="2531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DCBB25C7-EFE4-4819-BF6D-27D8EAF884E9}"/>
                </a:ext>
              </a:extLst>
            </p:cNvPr>
            <p:cNvSpPr/>
            <p:nvPr/>
          </p:nvSpPr>
          <p:spPr>
            <a:xfrm>
              <a:off x="2379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xmlns="" id="{F21BE14B-8D20-4926-B87D-7E6C8CFAF5CC}"/>
                </a:ext>
              </a:extLst>
            </p:cNvPr>
            <p:cNvSpPr/>
            <p:nvPr/>
          </p:nvSpPr>
          <p:spPr>
            <a:xfrm>
              <a:off x="2531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xmlns="" id="{442F5776-FDAF-4B95-87BA-95E0222C1F48}"/>
                </a:ext>
              </a:extLst>
            </p:cNvPr>
            <p:cNvSpPr/>
            <p:nvPr/>
          </p:nvSpPr>
          <p:spPr>
            <a:xfrm>
              <a:off x="2683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xmlns="" id="{7530F4BA-F315-4B76-A9F2-F0457FE3C9DE}"/>
                </a:ext>
              </a:extLst>
            </p:cNvPr>
            <p:cNvSpPr/>
            <p:nvPr/>
          </p:nvSpPr>
          <p:spPr>
            <a:xfrm>
              <a:off x="28363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xmlns="" id="{77BEF5BC-D802-4CED-9000-B849F9E1DFE1}"/>
                </a:ext>
              </a:extLst>
            </p:cNvPr>
            <p:cNvSpPr/>
            <p:nvPr/>
          </p:nvSpPr>
          <p:spPr>
            <a:xfrm>
              <a:off x="2683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xmlns="" id="{51796DB8-6C5C-4BA0-9B47-40A02C699B99}"/>
                </a:ext>
              </a:extLst>
            </p:cNvPr>
            <p:cNvSpPr/>
            <p:nvPr/>
          </p:nvSpPr>
          <p:spPr>
            <a:xfrm>
              <a:off x="28363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xmlns="" id="{BCA0DF1A-2E4A-4B77-80BA-C945D225CE1E}"/>
                </a:ext>
              </a:extLst>
            </p:cNvPr>
            <p:cNvSpPr/>
            <p:nvPr/>
          </p:nvSpPr>
          <p:spPr>
            <a:xfrm>
              <a:off x="2379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xmlns="" id="{887F4943-3AAD-4023-8D3A-28FB54186C88}"/>
                </a:ext>
              </a:extLst>
            </p:cNvPr>
            <p:cNvSpPr/>
            <p:nvPr/>
          </p:nvSpPr>
          <p:spPr>
            <a:xfrm>
              <a:off x="2531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xmlns="" id="{A59D5907-D906-4FF4-87E7-5627B0A00AB1}"/>
                </a:ext>
              </a:extLst>
            </p:cNvPr>
            <p:cNvSpPr/>
            <p:nvPr/>
          </p:nvSpPr>
          <p:spPr>
            <a:xfrm>
              <a:off x="2379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xmlns="" id="{673B4CD9-AC1D-4CD3-9277-B428268B35B8}"/>
                </a:ext>
              </a:extLst>
            </p:cNvPr>
            <p:cNvSpPr/>
            <p:nvPr/>
          </p:nvSpPr>
          <p:spPr>
            <a:xfrm>
              <a:off x="2531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xmlns="" id="{324EB5CD-C81E-4071-A87F-869471A67FFF}"/>
                </a:ext>
              </a:extLst>
            </p:cNvPr>
            <p:cNvSpPr/>
            <p:nvPr/>
          </p:nvSpPr>
          <p:spPr>
            <a:xfrm>
              <a:off x="2683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xmlns="" id="{CD7DCC9D-149C-41CB-B00E-1897A9B95F26}"/>
                </a:ext>
              </a:extLst>
            </p:cNvPr>
            <p:cNvSpPr/>
            <p:nvPr/>
          </p:nvSpPr>
          <p:spPr>
            <a:xfrm>
              <a:off x="28363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xmlns="" id="{E4FD0218-2F89-4BBC-A814-6335E9455DC5}"/>
                </a:ext>
              </a:extLst>
            </p:cNvPr>
            <p:cNvSpPr/>
            <p:nvPr/>
          </p:nvSpPr>
          <p:spPr>
            <a:xfrm>
              <a:off x="2683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xmlns="" id="{44E6D5B3-60DC-46FD-B459-D873EF29F2E6}"/>
                </a:ext>
              </a:extLst>
            </p:cNvPr>
            <p:cNvSpPr/>
            <p:nvPr/>
          </p:nvSpPr>
          <p:spPr>
            <a:xfrm>
              <a:off x="28363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xmlns="" id="{BF46BAFF-37CA-4B09-9579-E09F430E563E}"/>
                </a:ext>
              </a:extLst>
            </p:cNvPr>
            <p:cNvSpPr/>
            <p:nvPr/>
          </p:nvSpPr>
          <p:spPr>
            <a:xfrm>
              <a:off x="29887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xmlns="" id="{B0EB6247-5689-48F8-B4CF-5CE95E228323}"/>
                </a:ext>
              </a:extLst>
            </p:cNvPr>
            <p:cNvSpPr/>
            <p:nvPr/>
          </p:nvSpPr>
          <p:spPr>
            <a:xfrm>
              <a:off x="31411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xmlns="" id="{DB85ED6F-B4B5-4EE9-8312-8973C02DAB8C}"/>
                </a:ext>
              </a:extLst>
            </p:cNvPr>
            <p:cNvSpPr/>
            <p:nvPr/>
          </p:nvSpPr>
          <p:spPr>
            <a:xfrm>
              <a:off x="29887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xmlns="" id="{48FD55C6-FDDA-427F-A3DE-D9C0E6FA4B6B}"/>
                </a:ext>
              </a:extLst>
            </p:cNvPr>
            <p:cNvSpPr/>
            <p:nvPr/>
          </p:nvSpPr>
          <p:spPr>
            <a:xfrm>
              <a:off x="31411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xmlns="" id="{D646EA69-3F76-4A0E-AE99-5C53AE20744E}"/>
                </a:ext>
              </a:extLst>
            </p:cNvPr>
            <p:cNvSpPr/>
            <p:nvPr/>
          </p:nvSpPr>
          <p:spPr>
            <a:xfrm>
              <a:off x="32935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xmlns="" id="{177E37EA-4C8E-465B-A01C-6FD626180BED}"/>
                </a:ext>
              </a:extLst>
            </p:cNvPr>
            <p:cNvSpPr/>
            <p:nvPr/>
          </p:nvSpPr>
          <p:spPr>
            <a:xfrm>
              <a:off x="3445933" y="2091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9B7FAF87-EDFE-490F-BB38-961B19C9DEB3}"/>
                </a:ext>
              </a:extLst>
            </p:cNvPr>
            <p:cNvSpPr/>
            <p:nvPr/>
          </p:nvSpPr>
          <p:spPr>
            <a:xfrm>
              <a:off x="32935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xmlns="" id="{AA44FEFB-251E-4DB8-8D03-0585A271E53D}"/>
                </a:ext>
              </a:extLst>
            </p:cNvPr>
            <p:cNvSpPr/>
            <p:nvPr/>
          </p:nvSpPr>
          <p:spPr>
            <a:xfrm>
              <a:off x="3445933" y="2243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xmlns="" id="{E2EC702D-E52D-40B4-8B30-56A8C9B8EEE1}"/>
                </a:ext>
              </a:extLst>
            </p:cNvPr>
            <p:cNvSpPr/>
            <p:nvPr/>
          </p:nvSpPr>
          <p:spPr>
            <a:xfrm>
              <a:off x="29887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xmlns="" id="{A0C654FA-FFFB-4B5F-97E3-745AAEA88059}"/>
                </a:ext>
              </a:extLst>
            </p:cNvPr>
            <p:cNvSpPr/>
            <p:nvPr/>
          </p:nvSpPr>
          <p:spPr>
            <a:xfrm>
              <a:off x="31411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xmlns="" id="{5B1D689D-A429-4444-946A-CD186D0D54F8}"/>
                </a:ext>
              </a:extLst>
            </p:cNvPr>
            <p:cNvSpPr/>
            <p:nvPr/>
          </p:nvSpPr>
          <p:spPr>
            <a:xfrm>
              <a:off x="29887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xmlns="" id="{BF02E9D2-6012-473F-A9EA-4338EAF30941}"/>
                </a:ext>
              </a:extLst>
            </p:cNvPr>
            <p:cNvSpPr/>
            <p:nvPr/>
          </p:nvSpPr>
          <p:spPr>
            <a:xfrm>
              <a:off x="31411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xmlns="" id="{5359CBB4-D8FE-4BFA-B003-CB27E39AAE78}"/>
                </a:ext>
              </a:extLst>
            </p:cNvPr>
            <p:cNvSpPr/>
            <p:nvPr/>
          </p:nvSpPr>
          <p:spPr>
            <a:xfrm>
              <a:off x="32935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xmlns="" id="{8AAE4241-63E4-44C0-B148-4E33B1A6312D}"/>
                </a:ext>
              </a:extLst>
            </p:cNvPr>
            <p:cNvSpPr/>
            <p:nvPr/>
          </p:nvSpPr>
          <p:spPr>
            <a:xfrm>
              <a:off x="3445933" y="2396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xmlns="" id="{F51E2124-5E31-422A-9F1A-C484A3256276}"/>
                </a:ext>
              </a:extLst>
            </p:cNvPr>
            <p:cNvSpPr/>
            <p:nvPr/>
          </p:nvSpPr>
          <p:spPr>
            <a:xfrm>
              <a:off x="32935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xmlns="" id="{F8823900-A5F8-457A-A4AC-46810B8DF6EB}"/>
                </a:ext>
              </a:extLst>
            </p:cNvPr>
            <p:cNvSpPr/>
            <p:nvPr/>
          </p:nvSpPr>
          <p:spPr>
            <a:xfrm>
              <a:off x="3445933" y="25485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xmlns="" id="{E943D963-3A86-4F57-9284-69DB06A32414}"/>
                </a:ext>
              </a:extLst>
            </p:cNvPr>
            <p:cNvSpPr/>
            <p:nvPr/>
          </p:nvSpPr>
          <p:spPr>
            <a:xfrm>
              <a:off x="2379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xmlns="" id="{68F8DB6A-9FFD-419F-8B8B-6CE4800555A4}"/>
                </a:ext>
              </a:extLst>
            </p:cNvPr>
            <p:cNvSpPr/>
            <p:nvPr/>
          </p:nvSpPr>
          <p:spPr>
            <a:xfrm>
              <a:off x="2531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xmlns="" id="{7E4039ED-C20F-45FC-9ACB-6116E20388E7}"/>
                </a:ext>
              </a:extLst>
            </p:cNvPr>
            <p:cNvSpPr/>
            <p:nvPr/>
          </p:nvSpPr>
          <p:spPr>
            <a:xfrm>
              <a:off x="2379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xmlns="" id="{F9D35801-7C2F-4344-8A83-CB1327FA300F}"/>
                </a:ext>
              </a:extLst>
            </p:cNvPr>
            <p:cNvSpPr/>
            <p:nvPr/>
          </p:nvSpPr>
          <p:spPr>
            <a:xfrm>
              <a:off x="2531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xmlns="" id="{73F9B1AA-4481-43DE-927B-8052FAB170D1}"/>
                </a:ext>
              </a:extLst>
            </p:cNvPr>
            <p:cNvSpPr/>
            <p:nvPr/>
          </p:nvSpPr>
          <p:spPr>
            <a:xfrm>
              <a:off x="2683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xmlns="" id="{0A2D4860-977C-4292-B935-DC57A5D5AB2F}"/>
                </a:ext>
              </a:extLst>
            </p:cNvPr>
            <p:cNvSpPr/>
            <p:nvPr/>
          </p:nvSpPr>
          <p:spPr>
            <a:xfrm>
              <a:off x="28363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xmlns="" id="{43C0E48C-7B58-46EA-BA45-4D872779C4E7}"/>
                </a:ext>
              </a:extLst>
            </p:cNvPr>
            <p:cNvSpPr/>
            <p:nvPr/>
          </p:nvSpPr>
          <p:spPr>
            <a:xfrm>
              <a:off x="2683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xmlns="" id="{078CF372-A67D-4596-9E6C-6DA145EEFB2C}"/>
                </a:ext>
              </a:extLst>
            </p:cNvPr>
            <p:cNvSpPr/>
            <p:nvPr/>
          </p:nvSpPr>
          <p:spPr>
            <a:xfrm>
              <a:off x="28363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xmlns="" id="{739F7FC1-B593-4B26-BE33-EAA52C41D445}"/>
                </a:ext>
              </a:extLst>
            </p:cNvPr>
            <p:cNvSpPr/>
            <p:nvPr/>
          </p:nvSpPr>
          <p:spPr>
            <a:xfrm>
              <a:off x="2379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xmlns="" id="{4ABEA8B8-F9EF-4A34-ACB6-D88EBECF8BEE}"/>
                </a:ext>
              </a:extLst>
            </p:cNvPr>
            <p:cNvSpPr/>
            <p:nvPr/>
          </p:nvSpPr>
          <p:spPr>
            <a:xfrm>
              <a:off x="2531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xmlns="" id="{86A5E5F3-1FA4-4DDE-99C5-4B943CBCD42D}"/>
                </a:ext>
              </a:extLst>
            </p:cNvPr>
            <p:cNvSpPr/>
            <p:nvPr/>
          </p:nvSpPr>
          <p:spPr>
            <a:xfrm>
              <a:off x="2379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A19B322B-A1BA-42BB-8293-7D8192EF11F9}"/>
                </a:ext>
              </a:extLst>
            </p:cNvPr>
            <p:cNvSpPr/>
            <p:nvPr/>
          </p:nvSpPr>
          <p:spPr>
            <a:xfrm>
              <a:off x="2531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xmlns="" id="{9C4EF4AB-F289-457E-8CAE-A40DA1E371C9}"/>
                </a:ext>
              </a:extLst>
            </p:cNvPr>
            <p:cNvSpPr/>
            <p:nvPr/>
          </p:nvSpPr>
          <p:spPr>
            <a:xfrm>
              <a:off x="2683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xmlns="" id="{A17FD759-2A89-4AA6-A317-AFC0EB13C5A5}"/>
                </a:ext>
              </a:extLst>
            </p:cNvPr>
            <p:cNvSpPr/>
            <p:nvPr/>
          </p:nvSpPr>
          <p:spPr>
            <a:xfrm>
              <a:off x="28363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xmlns="" id="{B20B4088-B631-420B-A825-BDECC088F78E}"/>
                </a:ext>
              </a:extLst>
            </p:cNvPr>
            <p:cNvSpPr/>
            <p:nvPr/>
          </p:nvSpPr>
          <p:spPr>
            <a:xfrm>
              <a:off x="2683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xmlns="" id="{25566293-E3FE-41FC-956D-36AC6AAC33B6}"/>
                </a:ext>
              </a:extLst>
            </p:cNvPr>
            <p:cNvSpPr/>
            <p:nvPr/>
          </p:nvSpPr>
          <p:spPr>
            <a:xfrm>
              <a:off x="28363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xmlns="" id="{74BCDA2F-CB22-40A1-90A7-94AFB690519F}"/>
                </a:ext>
              </a:extLst>
            </p:cNvPr>
            <p:cNvSpPr/>
            <p:nvPr/>
          </p:nvSpPr>
          <p:spPr>
            <a:xfrm>
              <a:off x="29887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xmlns="" id="{25E4836E-00BD-48C2-BD6B-79E04AD18D62}"/>
                </a:ext>
              </a:extLst>
            </p:cNvPr>
            <p:cNvSpPr/>
            <p:nvPr/>
          </p:nvSpPr>
          <p:spPr>
            <a:xfrm>
              <a:off x="31411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7D154993-0BC1-4CA0-8A92-B9F0D6373F3C}"/>
                </a:ext>
              </a:extLst>
            </p:cNvPr>
            <p:cNvSpPr/>
            <p:nvPr/>
          </p:nvSpPr>
          <p:spPr>
            <a:xfrm>
              <a:off x="29887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xmlns="" id="{71242462-B835-468C-931A-122390566082}"/>
                </a:ext>
              </a:extLst>
            </p:cNvPr>
            <p:cNvSpPr/>
            <p:nvPr/>
          </p:nvSpPr>
          <p:spPr>
            <a:xfrm>
              <a:off x="31411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xmlns="" id="{DE446B3B-2861-4E74-85E3-EEF43A772E3A}"/>
                </a:ext>
              </a:extLst>
            </p:cNvPr>
            <p:cNvSpPr/>
            <p:nvPr/>
          </p:nvSpPr>
          <p:spPr>
            <a:xfrm>
              <a:off x="32935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xmlns="" id="{5C567DF4-EB70-4F15-A7CB-6661D3F35EBE}"/>
                </a:ext>
              </a:extLst>
            </p:cNvPr>
            <p:cNvSpPr/>
            <p:nvPr/>
          </p:nvSpPr>
          <p:spPr>
            <a:xfrm>
              <a:off x="3445933" y="27009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xmlns="" id="{49B3BC3A-A363-4CE8-B823-5D53D1EE4DE8}"/>
                </a:ext>
              </a:extLst>
            </p:cNvPr>
            <p:cNvSpPr/>
            <p:nvPr/>
          </p:nvSpPr>
          <p:spPr>
            <a:xfrm>
              <a:off x="32935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xmlns="" id="{672C52D5-A497-4B89-A22D-031EB0278DF7}"/>
                </a:ext>
              </a:extLst>
            </p:cNvPr>
            <p:cNvSpPr/>
            <p:nvPr/>
          </p:nvSpPr>
          <p:spPr>
            <a:xfrm>
              <a:off x="3445933" y="28533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xmlns="" id="{4B09EB23-A7DE-49E1-83C1-9F1768A9475E}"/>
                </a:ext>
              </a:extLst>
            </p:cNvPr>
            <p:cNvSpPr/>
            <p:nvPr/>
          </p:nvSpPr>
          <p:spPr>
            <a:xfrm>
              <a:off x="29887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xmlns="" id="{1A0FA08A-407C-4915-95E2-3CE78E1E2534}"/>
                </a:ext>
              </a:extLst>
            </p:cNvPr>
            <p:cNvSpPr/>
            <p:nvPr/>
          </p:nvSpPr>
          <p:spPr>
            <a:xfrm>
              <a:off x="31411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xmlns="" id="{48041472-94D1-4831-8606-B8BF46993389}"/>
                </a:ext>
              </a:extLst>
            </p:cNvPr>
            <p:cNvSpPr/>
            <p:nvPr/>
          </p:nvSpPr>
          <p:spPr>
            <a:xfrm>
              <a:off x="29887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xmlns="" id="{B6A29A17-E6ED-4FF3-9424-BB9291187EF0}"/>
                </a:ext>
              </a:extLst>
            </p:cNvPr>
            <p:cNvSpPr/>
            <p:nvPr/>
          </p:nvSpPr>
          <p:spPr>
            <a:xfrm>
              <a:off x="31411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xmlns="" id="{5C485CF4-2AE0-4C22-86EF-03DB19EDDF4D}"/>
                </a:ext>
              </a:extLst>
            </p:cNvPr>
            <p:cNvSpPr/>
            <p:nvPr/>
          </p:nvSpPr>
          <p:spPr>
            <a:xfrm>
              <a:off x="32935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xmlns="" id="{8975C478-935B-4E65-9234-61B43CF36430}"/>
                </a:ext>
              </a:extLst>
            </p:cNvPr>
            <p:cNvSpPr/>
            <p:nvPr/>
          </p:nvSpPr>
          <p:spPr>
            <a:xfrm>
              <a:off x="3445933" y="30057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xmlns="" id="{7E7A067B-5C6B-428C-A97B-2CEB9148239E}"/>
                </a:ext>
              </a:extLst>
            </p:cNvPr>
            <p:cNvSpPr/>
            <p:nvPr/>
          </p:nvSpPr>
          <p:spPr>
            <a:xfrm>
              <a:off x="32935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xmlns="" id="{0AE458FF-8459-4226-A5A5-5140B5C7FFE7}"/>
                </a:ext>
              </a:extLst>
            </p:cNvPr>
            <p:cNvSpPr/>
            <p:nvPr/>
          </p:nvSpPr>
          <p:spPr>
            <a:xfrm>
              <a:off x="3445933" y="3158192"/>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xmlns="" id="{8917DBB1-1484-4E9A-BD5D-8B2969B7962A}"/>
                </a:ext>
              </a:extLst>
            </p:cNvPr>
            <p:cNvSpPr txBox="1"/>
            <p:nvPr/>
          </p:nvSpPr>
          <p:spPr>
            <a:xfrm>
              <a:off x="2379133" y="3312479"/>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sp>
          <p:nvSpPr>
            <p:cNvPr id="208" name="TextBox 207">
              <a:extLst>
                <a:ext uri="{FF2B5EF4-FFF2-40B4-BE49-F238E27FC236}">
                  <a16:creationId xmlns:a16="http://schemas.microsoft.com/office/drawing/2014/main" xmlns="" id="{32727D6D-3FEE-4FF6-904A-9C6511D5B2CB}"/>
                </a:ext>
              </a:extLst>
            </p:cNvPr>
            <p:cNvSpPr txBox="1"/>
            <p:nvPr/>
          </p:nvSpPr>
          <p:spPr>
            <a:xfrm>
              <a:off x="2373216" y="1680082"/>
              <a:ext cx="1229299" cy="410369"/>
            </a:xfrm>
            <a:prstGeom prst="rect">
              <a:avLst/>
            </a:prstGeom>
            <a:noFill/>
            <a:ln>
              <a:solidFill>
                <a:schemeClr val="tx1"/>
              </a:solidFill>
            </a:ln>
          </p:spPr>
          <p:txBody>
            <a:bodyPr wrap="square" lIns="0" tIns="0" rIns="0" bIns="0" rtlCol="0">
              <a:spAutoFit/>
            </a:bodyPr>
            <a:lstStyle/>
            <a:p>
              <a:pPr>
                <a:lnSpc>
                  <a:spcPts val="1600"/>
                </a:lnSpc>
              </a:pPr>
              <a:r>
                <a:rPr lang="en-US" sz="1600" dirty="0"/>
                <a:t>1000 threads + scheduling</a:t>
              </a:r>
            </a:p>
          </p:txBody>
        </p:sp>
      </p:grpSp>
    </p:spTree>
    <p:extLst>
      <p:ext uri="{BB962C8B-B14F-4D97-AF65-F5344CB8AC3E}">
        <p14:creationId xmlns:p14="http://schemas.microsoft.com/office/powerpoint/2010/main" val="21255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Registers</a:t>
            </a:r>
          </a:p>
        </p:txBody>
      </p:sp>
      <p:sp>
        <p:nvSpPr>
          <p:cNvPr id="3" name="Content Placeholder 2"/>
          <p:cNvSpPr>
            <a:spLocks noGrp="1"/>
          </p:cNvSpPr>
          <p:nvPr>
            <p:ph idx="1"/>
          </p:nvPr>
        </p:nvSpPr>
        <p:spPr>
          <a:xfrm>
            <a:off x="685800" y="1295400"/>
            <a:ext cx="8077200" cy="4419600"/>
          </a:xfrm>
        </p:spPr>
        <p:txBody>
          <a:bodyPr/>
          <a:lstStyle/>
          <a:p>
            <a:r>
              <a:rPr lang="en-US" dirty="0"/>
              <a:t>Problem:</a:t>
            </a:r>
          </a:p>
          <a:p>
            <a:pPr lvl="1">
              <a:spcBef>
                <a:spcPts val="0"/>
              </a:spcBef>
            </a:pPr>
            <a:r>
              <a:rPr lang="en-US" dirty="0"/>
              <a:t>if you want to keep the cores busy as much as possible, you must let threads migrate from core to core easily</a:t>
            </a:r>
          </a:p>
          <a:p>
            <a:pPr lvl="1">
              <a:spcBef>
                <a:spcPts val="0"/>
              </a:spcBef>
            </a:pPr>
            <a:r>
              <a:rPr lang="en-US" dirty="0"/>
              <a:t>but a thread needs to keep the same register values as it gets swapped out &amp; back in.</a:t>
            </a:r>
          </a:p>
          <a:p>
            <a:pPr lvl="1">
              <a:spcBef>
                <a:spcPts val="0"/>
              </a:spcBef>
            </a:pPr>
            <a:r>
              <a:rPr lang="en-US" dirty="0"/>
              <a:t>keeping the registers in the cores would mean swapping registers in and out frequently to some backup storage.</a:t>
            </a:r>
          </a:p>
          <a:p>
            <a:r>
              <a:rPr lang="en-US" dirty="0"/>
              <a:t>Alternate solution:</a:t>
            </a:r>
          </a:p>
          <a:p>
            <a:pPr lvl="1">
              <a:spcBef>
                <a:spcPts val="0"/>
              </a:spcBef>
            </a:pPr>
            <a:r>
              <a:rPr lang="en-US" dirty="0"/>
              <a:t>Store the registers for all cores in a SM </a:t>
            </a:r>
            <a:r>
              <a:rPr lang="en-US" i="1" dirty="0"/>
              <a:t>outside of the cores</a:t>
            </a:r>
            <a:r>
              <a:rPr lang="en-US" dirty="0"/>
              <a:t>. Yes, it's one very big </a:t>
            </a:r>
            <a:r>
              <a:rPr lang="en-US" dirty="0" err="1"/>
              <a:t>regfile</a:t>
            </a:r>
            <a:r>
              <a:rPr lang="en-US" dirty="0"/>
              <a:t>! (But very little cores)</a:t>
            </a:r>
          </a:p>
          <a:p>
            <a:pPr lvl="1">
              <a:spcBef>
                <a:spcPts val="0"/>
              </a:spcBef>
            </a:pPr>
            <a:r>
              <a:rPr lang="en-US" dirty="0"/>
              <a:t>Each thread keeps a pointer into the </a:t>
            </a:r>
            <a:r>
              <a:rPr lang="en-US" dirty="0" err="1"/>
              <a:t>regfile</a:t>
            </a:r>
            <a:r>
              <a:rPr lang="en-US" dirty="0"/>
              <a:t> for its base. </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9716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762000"/>
          </a:xfrm>
        </p:spPr>
        <p:txBody>
          <a:bodyPr/>
          <a:lstStyle/>
          <a:p>
            <a:r>
              <a:rPr lang="en-US" altLang="en-US" dirty="0"/>
              <a:t>Goals</a:t>
            </a:r>
          </a:p>
        </p:txBody>
      </p:sp>
      <p:sp>
        <p:nvSpPr>
          <p:cNvPr id="5123" name="Content Placeholder 2"/>
          <p:cNvSpPr>
            <a:spLocks noGrp="1"/>
          </p:cNvSpPr>
          <p:nvPr>
            <p:ph idx="1"/>
          </p:nvPr>
        </p:nvSpPr>
        <p:spPr>
          <a:xfrm>
            <a:off x="381000" y="990600"/>
            <a:ext cx="8077200" cy="5105400"/>
          </a:xfrm>
        </p:spPr>
        <p:txBody>
          <a:bodyPr/>
          <a:lstStyle/>
          <a:p>
            <a:r>
              <a:rPr lang="en-US" altLang="en-US" dirty="0"/>
              <a:t>Primary goals:</a:t>
            </a:r>
          </a:p>
          <a:p>
            <a:pPr lvl="1">
              <a:spcBef>
                <a:spcPts val="0"/>
              </a:spcBef>
            </a:pPr>
            <a:r>
              <a:rPr lang="en-US" altLang="en-US" dirty="0"/>
              <a:t>Learn about GPU architecture</a:t>
            </a:r>
          </a:p>
          <a:p>
            <a:pPr lvl="1">
              <a:spcBef>
                <a:spcPts val="0"/>
              </a:spcBef>
            </a:pPr>
            <a:r>
              <a:rPr lang="en-US" altLang="en-US" dirty="0"/>
              <a:t>Compare it with CPU architecture</a:t>
            </a:r>
          </a:p>
          <a:p>
            <a:pPr lvl="1">
              <a:spcBef>
                <a:spcPts val="0"/>
              </a:spcBef>
            </a:pPr>
            <a:r>
              <a:rPr lang="en-US" altLang="en-US" dirty="0"/>
              <a:t>Understand what each is good at</a:t>
            </a:r>
          </a:p>
          <a:p>
            <a:r>
              <a:rPr lang="en-US" altLang="en-US" dirty="0"/>
              <a:t>Secondary goals</a:t>
            </a:r>
          </a:p>
          <a:p>
            <a:pPr lvl="1">
              <a:spcBef>
                <a:spcPts val="0"/>
              </a:spcBef>
            </a:pPr>
            <a:r>
              <a:rPr lang="en-US" altLang="en-US" dirty="0"/>
              <a:t>Learn about GPU programming</a:t>
            </a:r>
          </a:p>
          <a:p>
            <a:pPr lvl="1">
              <a:spcBef>
                <a:spcPts val="0"/>
              </a:spcBef>
            </a:pPr>
            <a:r>
              <a:rPr lang="en-US" altLang="en-US" dirty="0"/>
              <a:t>HW #4 will require programming in CUDA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GPU architecture, take 3</a:t>
            </a:r>
          </a:p>
        </p:txBody>
      </p:sp>
      <p:sp>
        <p:nvSpPr>
          <p:cNvPr id="3" name="Content Placeholder 2"/>
          <p:cNvSpPr>
            <a:spLocks noGrp="1"/>
          </p:cNvSpPr>
          <p:nvPr>
            <p:ph idx="1"/>
          </p:nvPr>
        </p:nvSpPr>
        <p:spPr>
          <a:xfrm>
            <a:off x="626533" y="4026932"/>
            <a:ext cx="8458200" cy="1459468"/>
          </a:xfrm>
        </p:spPr>
        <p:txBody>
          <a:bodyPr/>
          <a:lstStyle/>
          <a:p>
            <a:pPr>
              <a:lnSpc>
                <a:spcPts val="2500"/>
              </a:lnSpc>
            </a:pPr>
            <a:r>
              <a:rPr lang="en-US" sz="2400" dirty="0"/>
              <a:t>Warps can now move from one set of 32 cores to a different set very easily. They use the same registers no matter which core they live in.</a:t>
            </a:r>
          </a:p>
          <a:p>
            <a:pPr>
              <a:lnSpc>
                <a:spcPts val="2500"/>
              </a:lnSpc>
            </a:pPr>
            <a:r>
              <a:rPr lang="en-US" sz="2400" dirty="0"/>
              <a:t>The 64K registers can limit the total number of threads that can live in a SM</a:t>
            </a:r>
          </a:p>
          <a:p>
            <a:pPr>
              <a:lnSpc>
                <a:spcPts val="2500"/>
              </a:lnSpc>
            </a:pPr>
            <a:r>
              <a:rPr lang="en-US" sz="2400" dirty="0"/>
              <a:t>(# of threads/SM) must be &lt; 64K / (# of </a:t>
            </a:r>
            <a:r>
              <a:rPr lang="en-US" sz="2400" dirty="0" err="1"/>
              <a:t>regs</a:t>
            </a:r>
            <a:r>
              <a:rPr lang="en-US" sz="2400" dirty="0"/>
              <a:t>/thread)</a:t>
            </a: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263" name="TextBox 262"/>
          <p:cNvSpPr txBox="1"/>
          <p:nvPr/>
        </p:nvSpPr>
        <p:spPr>
          <a:xfrm>
            <a:off x="3903132" y="1890874"/>
            <a:ext cx="4250267" cy="830997"/>
          </a:xfrm>
          <a:prstGeom prst="rect">
            <a:avLst/>
          </a:prstGeom>
          <a:noFill/>
        </p:spPr>
        <p:txBody>
          <a:bodyPr wrap="square" rtlCol="0">
            <a:spAutoFit/>
          </a:bodyPr>
          <a:lstStyle/>
          <a:p>
            <a:r>
              <a:rPr lang="en-US" dirty="0"/>
              <a:t>Pascal has 64K </a:t>
            </a:r>
            <a:r>
              <a:rPr lang="en-US" dirty="0" err="1"/>
              <a:t>regs</a:t>
            </a:r>
            <a:r>
              <a:rPr lang="en-US" dirty="0"/>
              <a:t>/SM, or roughly 500/core.</a:t>
            </a:r>
          </a:p>
        </p:txBody>
      </p:sp>
      <p:sp>
        <p:nvSpPr>
          <p:cNvPr id="264" name="TextBox 263"/>
          <p:cNvSpPr txBox="1"/>
          <p:nvPr/>
        </p:nvSpPr>
        <p:spPr>
          <a:xfrm>
            <a:off x="338668" y="975048"/>
            <a:ext cx="3276600" cy="2987352"/>
          </a:xfrm>
          <a:prstGeom prst="rect">
            <a:avLst/>
          </a:prstGeom>
          <a:noFill/>
          <a:ln w="25400">
            <a:solidFill>
              <a:schemeClr val="tx2"/>
            </a:solidFill>
          </a:ln>
        </p:spPr>
        <p:txBody>
          <a:bodyPr wrap="square" tIns="0" rtlCol="0" anchor="t" anchorCtr="1">
            <a:noAutofit/>
          </a:bodyPr>
          <a:lstStyle/>
          <a:p>
            <a:r>
              <a:rPr lang="en-US" sz="2000" dirty="0">
                <a:ln w="25400">
                  <a:noFill/>
                </a:ln>
              </a:rPr>
              <a:t>8 DRAM controllers</a:t>
            </a:r>
          </a:p>
        </p:txBody>
      </p:sp>
      <p:sp>
        <p:nvSpPr>
          <p:cNvPr id="265" name="TextBox 264"/>
          <p:cNvSpPr txBox="1"/>
          <p:nvPr/>
        </p:nvSpPr>
        <p:spPr>
          <a:xfrm>
            <a:off x="1769533" y="2309111"/>
            <a:ext cx="533400" cy="457200"/>
          </a:xfrm>
          <a:prstGeom prst="rect">
            <a:avLst/>
          </a:prstGeom>
          <a:noFill/>
        </p:spPr>
        <p:txBody>
          <a:bodyPr wrap="square" rtlCol="0">
            <a:spAutoFit/>
          </a:bodyPr>
          <a:lstStyle/>
          <a:p>
            <a:r>
              <a:rPr lang="en-US" dirty="0"/>
              <a:t>…</a:t>
            </a:r>
          </a:p>
        </p:txBody>
      </p:sp>
      <p:grpSp>
        <p:nvGrpSpPr>
          <p:cNvPr id="5" name="Group 4">
            <a:extLst>
              <a:ext uri="{FF2B5EF4-FFF2-40B4-BE49-F238E27FC236}">
                <a16:creationId xmlns:a16="http://schemas.microsoft.com/office/drawing/2014/main" xmlns="" id="{8874CCA3-1CFF-4028-A278-85B6E22E31E8}"/>
              </a:ext>
            </a:extLst>
          </p:cNvPr>
          <p:cNvGrpSpPr/>
          <p:nvPr/>
        </p:nvGrpSpPr>
        <p:grpSpPr>
          <a:xfrm>
            <a:off x="464035" y="1439330"/>
            <a:ext cx="1233629" cy="2285316"/>
            <a:chOff x="464035" y="1363130"/>
            <a:chExt cx="1233629" cy="2285316"/>
          </a:xfrm>
        </p:grpSpPr>
        <p:sp>
          <p:nvSpPr>
            <p:cNvPr id="6" name="Rectangle 5"/>
            <p:cNvSpPr/>
            <p:nvPr/>
          </p:nvSpPr>
          <p:spPr>
            <a:xfrm>
              <a:off x="4741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65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41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65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89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13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89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13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41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65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41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5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89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13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89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13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837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361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837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361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885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409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885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409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837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361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837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361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885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409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3885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409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741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265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741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65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89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13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89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313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41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5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41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65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789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313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789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13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837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2361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837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361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3885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5409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3885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5409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0837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361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837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2361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3885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5409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3885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409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extBox 267"/>
            <p:cNvSpPr txBox="1"/>
            <p:nvPr/>
          </p:nvSpPr>
          <p:spPr>
            <a:xfrm>
              <a:off x="474133" y="2994060"/>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sp>
          <p:nvSpPr>
            <p:cNvPr id="140" name="TextBox 139"/>
            <p:cNvSpPr txBox="1"/>
            <p:nvPr/>
          </p:nvSpPr>
          <p:spPr>
            <a:xfrm>
              <a:off x="478464" y="3384429"/>
              <a:ext cx="1219200" cy="264017"/>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64K registers</a:t>
              </a:r>
            </a:p>
          </p:txBody>
        </p:sp>
        <p:sp>
          <p:nvSpPr>
            <p:cNvPr id="209" name="TextBox 208">
              <a:extLst>
                <a:ext uri="{FF2B5EF4-FFF2-40B4-BE49-F238E27FC236}">
                  <a16:creationId xmlns:a16="http://schemas.microsoft.com/office/drawing/2014/main" xmlns="" id="{67A52605-CBCD-44E8-99C9-4FE914040344}"/>
                </a:ext>
              </a:extLst>
            </p:cNvPr>
            <p:cNvSpPr txBox="1"/>
            <p:nvPr/>
          </p:nvSpPr>
          <p:spPr>
            <a:xfrm>
              <a:off x="464035" y="1363130"/>
              <a:ext cx="1229299" cy="410369"/>
            </a:xfrm>
            <a:prstGeom prst="rect">
              <a:avLst/>
            </a:prstGeom>
            <a:noFill/>
            <a:ln>
              <a:solidFill>
                <a:schemeClr val="tx1"/>
              </a:solidFill>
            </a:ln>
          </p:spPr>
          <p:txBody>
            <a:bodyPr wrap="square" lIns="0" tIns="0" rIns="0" bIns="0" rtlCol="0">
              <a:spAutoFit/>
            </a:bodyPr>
            <a:lstStyle/>
            <a:p>
              <a:pPr>
                <a:lnSpc>
                  <a:spcPts val="1600"/>
                </a:lnSpc>
              </a:pPr>
              <a:r>
                <a:rPr lang="en-US" sz="1600" dirty="0"/>
                <a:t>1000 threads + scheduling</a:t>
              </a:r>
            </a:p>
          </p:txBody>
        </p:sp>
      </p:grpSp>
      <p:grpSp>
        <p:nvGrpSpPr>
          <p:cNvPr id="210" name="Group 209">
            <a:extLst>
              <a:ext uri="{FF2B5EF4-FFF2-40B4-BE49-F238E27FC236}">
                <a16:creationId xmlns:a16="http://schemas.microsoft.com/office/drawing/2014/main" xmlns="" id="{121A8A8E-CBF6-4659-ADA8-3A3DF0F631D4}"/>
              </a:ext>
            </a:extLst>
          </p:cNvPr>
          <p:cNvGrpSpPr/>
          <p:nvPr/>
        </p:nvGrpSpPr>
        <p:grpSpPr>
          <a:xfrm>
            <a:off x="2271571" y="1439333"/>
            <a:ext cx="1233629" cy="2285316"/>
            <a:chOff x="464035" y="1363130"/>
            <a:chExt cx="1233629" cy="2285316"/>
          </a:xfrm>
        </p:grpSpPr>
        <p:sp>
          <p:nvSpPr>
            <p:cNvPr id="211" name="Rectangle 210">
              <a:extLst>
                <a:ext uri="{FF2B5EF4-FFF2-40B4-BE49-F238E27FC236}">
                  <a16:creationId xmlns:a16="http://schemas.microsoft.com/office/drawing/2014/main" xmlns="" id="{783F3405-98EA-4280-901E-F8FBCBC95D4E}"/>
                </a:ext>
              </a:extLst>
            </p:cNvPr>
            <p:cNvSpPr/>
            <p:nvPr/>
          </p:nvSpPr>
          <p:spPr>
            <a:xfrm>
              <a:off x="4741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xmlns="" id="{98EC1B47-8BE2-4D7A-AD44-81A4CD8C0E8A}"/>
                </a:ext>
              </a:extLst>
            </p:cNvPr>
            <p:cNvSpPr/>
            <p:nvPr/>
          </p:nvSpPr>
          <p:spPr>
            <a:xfrm>
              <a:off x="6265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xmlns="" id="{A600B46A-41C5-4D0E-938C-A284EA96225C}"/>
                </a:ext>
              </a:extLst>
            </p:cNvPr>
            <p:cNvSpPr/>
            <p:nvPr/>
          </p:nvSpPr>
          <p:spPr>
            <a:xfrm>
              <a:off x="4741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xmlns="" id="{5DA28415-E469-4A80-A4CC-68A9098782B7}"/>
                </a:ext>
              </a:extLst>
            </p:cNvPr>
            <p:cNvSpPr/>
            <p:nvPr/>
          </p:nvSpPr>
          <p:spPr>
            <a:xfrm>
              <a:off x="6265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xmlns="" id="{66F620A6-25D3-4533-8710-9E2122DEB62B}"/>
                </a:ext>
              </a:extLst>
            </p:cNvPr>
            <p:cNvSpPr/>
            <p:nvPr/>
          </p:nvSpPr>
          <p:spPr>
            <a:xfrm>
              <a:off x="7789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xmlns="" id="{07714BF3-3CBD-4F96-B3BF-383C6F311FA2}"/>
                </a:ext>
              </a:extLst>
            </p:cNvPr>
            <p:cNvSpPr/>
            <p:nvPr/>
          </p:nvSpPr>
          <p:spPr>
            <a:xfrm>
              <a:off x="9313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xmlns="" id="{DC992289-FEBF-44CA-B4C3-57C80EBB9B76}"/>
                </a:ext>
              </a:extLst>
            </p:cNvPr>
            <p:cNvSpPr/>
            <p:nvPr/>
          </p:nvSpPr>
          <p:spPr>
            <a:xfrm>
              <a:off x="7789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xmlns="" id="{C73E4476-F6FD-4622-932F-EC7489C475E5}"/>
                </a:ext>
              </a:extLst>
            </p:cNvPr>
            <p:cNvSpPr/>
            <p:nvPr/>
          </p:nvSpPr>
          <p:spPr>
            <a:xfrm>
              <a:off x="9313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xmlns="" id="{9639EE0A-BE97-420D-88F3-25C6393CE9C1}"/>
                </a:ext>
              </a:extLst>
            </p:cNvPr>
            <p:cNvSpPr/>
            <p:nvPr/>
          </p:nvSpPr>
          <p:spPr>
            <a:xfrm>
              <a:off x="4741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xmlns="" id="{F4DF6D17-625D-4E58-BDAB-CB9965753EF3}"/>
                </a:ext>
              </a:extLst>
            </p:cNvPr>
            <p:cNvSpPr/>
            <p:nvPr/>
          </p:nvSpPr>
          <p:spPr>
            <a:xfrm>
              <a:off x="6265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xmlns="" id="{D2D6EA7A-6E3E-479A-A03B-D041E04ABB1A}"/>
                </a:ext>
              </a:extLst>
            </p:cNvPr>
            <p:cNvSpPr/>
            <p:nvPr/>
          </p:nvSpPr>
          <p:spPr>
            <a:xfrm>
              <a:off x="4741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xmlns="" id="{05B70ADB-A478-4829-BA74-BB5779F8E9A8}"/>
                </a:ext>
              </a:extLst>
            </p:cNvPr>
            <p:cNvSpPr/>
            <p:nvPr/>
          </p:nvSpPr>
          <p:spPr>
            <a:xfrm>
              <a:off x="6265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xmlns="" id="{238DC185-AE66-4F2D-9F2D-FFDF005654CA}"/>
                </a:ext>
              </a:extLst>
            </p:cNvPr>
            <p:cNvSpPr/>
            <p:nvPr/>
          </p:nvSpPr>
          <p:spPr>
            <a:xfrm>
              <a:off x="7789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xmlns="" id="{6D3F64E4-F463-4D3A-A653-1A914ED980D7}"/>
                </a:ext>
              </a:extLst>
            </p:cNvPr>
            <p:cNvSpPr/>
            <p:nvPr/>
          </p:nvSpPr>
          <p:spPr>
            <a:xfrm>
              <a:off x="9313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xmlns="" id="{5324DD94-D1DE-4FEA-9A38-AB21856F271D}"/>
                </a:ext>
              </a:extLst>
            </p:cNvPr>
            <p:cNvSpPr/>
            <p:nvPr/>
          </p:nvSpPr>
          <p:spPr>
            <a:xfrm>
              <a:off x="7789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xmlns="" id="{C3AA11D8-83BC-4982-AE3D-23ED67C12FCC}"/>
                </a:ext>
              </a:extLst>
            </p:cNvPr>
            <p:cNvSpPr/>
            <p:nvPr/>
          </p:nvSpPr>
          <p:spPr>
            <a:xfrm>
              <a:off x="9313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xmlns="" id="{F227F91E-B053-482B-A996-2A93C9D05815}"/>
                </a:ext>
              </a:extLst>
            </p:cNvPr>
            <p:cNvSpPr/>
            <p:nvPr/>
          </p:nvSpPr>
          <p:spPr>
            <a:xfrm>
              <a:off x="10837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xmlns="" id="{7BED3336-7F7D-45B4-B6F4-D87DAA6E79B7}"/>
                </a:ext>
              </a:extLst>
            </p:cNvPr>
            <p:cNvSpPr/>
            <p:nvPr/>
          </p:nvSpPr>
          <p:spPr>
            <a:xfrm>
              <a:off x="12361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xmlns="" id="{54742345-5D5D-4EC2-8228-EB84C947E9CB}"/>
                </a:ext>
              </a:extLst>
            </p:cNvPr>
            <p:cNvSpPr/>
            <p:nvPr/>
          </p:nvSpPr>
          <p:spPr>
            <a:xfrm>
              <a:off x="10837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xmlns="" id="{5444DB0A-0718-4FE2-9167-B14DDFC6E148}"/>
                </a:ext>
              </a:extLst>
            </p:cNvPr>
            <p:cNvSpPr/>
            <p:nvPr/>
          </p:nvSpPr>
          <p:spPr>
            <a:xfrm>
              <a:off x="12361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E09281BF-F093-4E88-91EB-3673B9EE7CE1}"/>
                </a:ext>
              </a:extLst>
            </p:cNvPr>
            <p:cNvSpPr/>
            <p:nvPr/>
          </p:nvSpPr>
          <p:spPr>
            <a:xfrm>
              <a:off x="13885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xmlns="" id="{5363FF6D-C6D2-4C4E-83A9-A3FC603365E6}"/>
                </a:ext>
              </a:extLst>
            </p:cNvPr>
            <p:cNvSpPr/>
            <p:nvPr/>
          </p:nvSpPr>
          <p:spPr>
            <a:xfrm>
              <a:off x="1540933" y="1772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xmlns="" id="{8D972F46-F5AC-4FFE-B651-FE6372F7EA42}"/>
                </a:ext>
              </a:extLst>
            </p:cNvPr>
            <p:cNvSpPr/>
            <p:nvPr/>
          </p:nvSpPr>
          <p:spPr>
            <a:xfrm>
              <a:off x="13885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6307C994-A44F-4FF1-A53C-51DAA854EFE8}"/>
                </a:ext>
              </a:extLst>
            </p:cNvPr>
            <p:cNvSpPr/>
            <p:nvPr/>
          </p:nvSpPr>
          <p:spPr>
            <a:xfrm>
              <a:off x="1540933" y="1925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xmlns="" id="{CF77C8D8-90FC-4410-89C6-2B91BD3F66CB}"/>
                </a:ext>
              </a:extLst>
            </p:cNvPr>
            <p:cNvSpPr/>
            <p:nvPr/>
          </p:nvSpPr>
          <p:spPr>
            <a:xfrm>
              <a:off x="10837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xmlns="" id="{9F8F5CB1-8210-4B8B-B3FC-3B7D74FB8BBD}"/>
                </a:ext>
              </a:extLst>
            </p:cNvPr>
            <p:cNvSpPr/>
            <p:nvPr/>
          </p:nvSpPr>
          <p:spPr>
            <a:xfrm>
              <a:off x="12361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986EB640-E65E-4719-A140-383FAF4DB40E}"/>
                </a:ext>
              </a:extLst>
            </p:cNvPr>
            <p:cNvSpPr/>
            <p:nvPr/>
          </p:nvSpPr>
          <p:spPr>
            <a:xfrm>
              <a:off x="10837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xmlns="" id="{D43CB765-EAC3-479F-822F-F8C6D914625C}"/>
                </a:ext>
              </a:extLst>
            </p:cNvPr>
            <p:cNvSpPr/>
            <p:nvPr/>
          </p:nvSpPr>
          <p:spPr>
            <a:xfrm>
              <a:off x="12361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xmlns="" id="{9683BDA7-6447-455A-A215-D3E1C4C3846B}"/>
                </a:ext>
              </a:extLst>
            </p:cNvPr>
            <p:cNvSpPr/>
            <p:nvPr/>
          </p:nvSpPr>
          <p:spPr>
            <a:xfrm>
              <a:off x="13885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xmlns="" id="{4C19A361-1C18-43AB-9B29-1A7D7E4241D5}"/>
                </a:ext>
              </a:extLst>
            </p:cNvPr>
            <p:cNvSpPr/>
            <p:nvPr/>
          </p:nvSpPr>
          <p:spPr>
            <a:xfrm>
              <a:off x="1540933" y="2077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xmlns="" id="{1D281E54-65CF-4AAE-99F5-CB77DC8A1E6E}"/>
                </a:ext>
              </a:extLst>
            </p:cNvPr>
            <p:cNvSpPr/>
            <p:nvPr/>
          </p:nvSpPr>
          <p:spPr>
            <a:xfrm>
              <a:off x="13885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xmlns="" id="{4836EF16-62A0-4449-B2E7-80050CC547D6}"/>
                </a:ext>
              </a:extLst>
            </p:cNvPr>
            <p:cNvSpPr/>
            <p:nvPr/>
          </p:nvSpPr>
          <p:spPr>
            <a:xfrm>
              <a:off x="1540933" y="22301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xmlns="" id="{FBB8BB26-5A1A-46CA-871E-A728D905AB50}"/>
                </a:ext>
              </a:extLst>
            </p:cNvPr>
            <p:cNvSpPr/>
            <p:nvPr/>
          </p:nvSpPr>
          <p:spPr>
            <a:xfrm>
              <a:off x="4741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xmlns="" id="{3F9E9572-0200-4173-A464-B45254D1CFA4}"/>
                </a:ext>
              </a:extLst>
            </p:cNvPr>
            <p:cNvSpPr/>
            <p:nvPr/>
          </p:nvSpPr>
          <p:spPr>
            <a:xfrm>
              <a:off x="6265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xmlns="" id="{7838711D-507E-45A6-8F10-F9A6F8FCC1B8}"/>
                </a:ext>
              </a:extLst>
            </p:cNvPr>
            <p:cNvSpPr/>
            <p:nvPr/>
          </p:nvSpPr>
          <p:spPr>
            <a:xfrm>
              <a:off x="4741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xmlns="" id="{6FF4E06F-07BD-42BC-82DD-95A046E24834}"/>
                </a:ext>
              </a:extLst>
            </p:cNvPr>
            <p:cNvSpPr/>
            <p:nvPr/>
          </p:nvSpPr>
          <p:spPr>
            <a:xfrm>
              <a:off x="6265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xmlns="" id="{D220068E-4CBB-4714-8A8A-CE938E749CE7}"/>
                </a:ext>
              </a:extLst>
            </p:cNvPr>
            <p:cNvSpPr/>
            <p:nvPr/>
          </p:nvSpPr>
          <p:spPr>
            <a:xfrm>
              <a:off x="7789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xmlns="" id="{A5D15F5C-72F4-4330-85DF-B89A6E881554}"/>
                </a:ext>
              </a:extLst>
            </p:cNvPr>
            <p:cNvSpPr/>
            <p:nvPr/>
          </p:nvSpPr>
          <p:spPr>
            <a:xfrm>
              <a:off x="9313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xmlns="" id="{A876C36C-36E1-489A-842F-CBC8B650B27F}"/>
                </a:ext>
              </a:extLst>
            </p:cNvPr>
            <p:cNvSpPr/>
            <p:nvPr/>
          </p:nvSpPr>
          <p:spPr>
            <a:xfrm>
              <a:off x="7789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xmlns="" id="{963ADA5F-779E-40D4-8C40-F1C7FF543F42}"/>
                </a:ext>
              </a:extLst>
            </p:cNvPr>
            <p:cNvSpPr/>
            <p:nvPr/>
          </p:nvSpPr>
          <p:spPr>
            <a:xfrm>
              <a:off x="9313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xmlns="" id="{1B092E9B-5A2C-4909-9857-DE08F5C42BB9}"/>
                </a:ext>
              </a:extLst>
            </p:cNvPr>
            <p:cNvSpPr/>
            <p:nvPr/>
          </p:nvSpPr>
          <p:spPr>
            <a:xfrm>
              <a:off x="4741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xmlns="" id="{CFB81149-0B04-47A0-8C42-4F33944348A0}"/>
                </a:ext>
              </a:extLst>
            </p:cNvPr>
            <p:cNvSpPr/>
            <p:nvPr/>
          </p:nvSpPr>
          <p:spPr>
            <a:xfrm>
              <a:off x="6265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xmlns="" id="{3EADE03A-E16C-4654-98EA-9C2E999BD6C9}"/>
                </a:ext>
              </a:extLst>
            </p:cNvPr>
            <p:cNvSpPr/>
            <p:nvPr/>
          </p:nvSpPr>
          <p:spPr>
            <a:xfrm>
              <a:off x="4741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xmlns="" id="{3D14E289-6345-4652-A660-448D816DB1FA}"/>
                </a:ext>
              </a:extLst>
            </p:cNvPr>
            <p:cNvSpPr/>
            <p:nvPr/>
          </p:nvSpPr>
          <p:spPr>
            <a:xfrm>
              <a:off x="6265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xmlns="" id="{63E2FE80-4E9D-412E-A7FD-20AFF52BEBB4}"/>
                </a:ext>
              </a:extLst>
            </p:cNvPr>
            <p:cNvSpPr/>
            <p:nvPr/>
          </p:nvSpPr>
          <p:spPr>
            <a:xfrm>
              <a:off x="7789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xmlns="" id="{465D775C-71DB-45F2-AD57-C6F8BC7504BE}"/>
                </a:ext>
              </a:extLst>
            </p:cNvPr>
            <p:cNvSpPr/>
            <p:nvPr/>
          </p:nvSpPr>
          <p:spPr>
            <a:xfrm>
              <a:off x="9313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xmlns="" id="{4596D612-2E87-4005-8EB4-9877A1F22336}"/>
                </a:ext>
              </a:extLst>
            </p:cNvPr>
            <p:cNvSpPr/>
            <p:nvPr/>
          </p:nvSpPr>
          <p:spPr>
            <a:xfrm>
              <a:off x="7789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xmlns="" id="{69EE4358-2FF9-4C89-9A54-532A24290F91}"/>
                </a:ext>
              </a:extLst>
            </p:cNvPr>
            <p:cNvSpPr/>
            <p:nvPr/>
          </p:nvSpPr>
          <p:spPr>
            <a:xfrm>
              <a:off x="9313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xmlns="" id="{90894A03-9A35-4548-B98D-1780CC696A02}"/>
                </a:ext>
              </a:extLst>
            </p:cNvPr>
            <p:cNvSpPr/>
            <p:nvPr/>
          </p:nvSpPr>
          <p:spPr>
            <a:xfrm>
              <a:off x="10837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xmlns="" id="{2ADE38C5-70FC-45BA-93FE-6E0D2BD1CC3D}"/>
                </a:ext>
              </a:extLst>
            </p:cNvPr>
            <p:cNvSpPr/>
            <p:nvPr/>
          </p:nvSpPr>
          <p:spPr>
            <a:xfrm>
              <a:off x="12361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xmlns="" id="{3CECB5F6-2F27-4771-BFAD-4D96E2D5783A}"/>
                </a:ext>
              </a:extLst>
            </p:cNvPr>
            <p:cNvSpPr/>
            <p:nvPr/>
          </p:nvSpPr>
          <p:spPr>
            <a:xfrm>
              <a:off x="10837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xmlns="" id="{E2E670D7-C577-4F7C-839B-4FAE14BFB350}"/>
                </a:ext>
              </a:extLst>
            </p:cNvPr>
            <p:cNvSpPr/>
            <p:nvPr/>
          </p:nvSpPr>
          <p:spPr>
            <a:xfrm>
              <a:off x="12361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xmlns="" id="{B75BD9C9-C64F-471E-BAE5-816E3E18D841}"/>
                </a:ext>
              </a:extLst>
            </p:cNvPr>
            <p:cNvSpPr/>
            <p:nvPr/>
          </p:nvSpPr>
          <p:spPr>
            <a:xfrm>
              <a:off x="13885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xmlns="" id="{CBA3B0D5-3DD5-43AE-8693-F4A47CA1CE53}"/>
                </a:ext>
              </a:extLst>
            </p:cNvPr>
            <p:cNvSpPr/>
            <p:nvPr/>
          </p:nvSpPr>
          <p:spPr>
            <a:xfrm>
              <a:off x="1540933" y="23825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xmlns="" id="{9BB0B4E6-A4BA-4159-ADF2-17B9A5C20A3D}"/>
                </a:ext>
              </a:extLst>
            </p:cNvPr>
            <p:cNvSpPr/>
            <p:nvPr/>
          </p:nvSpPr>
          <p:spPr>
            <a:xfrm>
              <a:off x="13885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xmlns="" id="{87A3806D-A4C6-4DCF-AF1B-968195BA8BA6}"/>
                </a:ext>
              </a:extLst>
            </p:cNvPr>
            <p:cNvSpPr/>
            <p:nvPr/>
          </p:nvSpPr>
          <p:spPr>
            <a:xfrm>
              <a:off x="1540933" y="25349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xmlns="" id="{2420427C-71DA-4042-8487-558135361E71}"/>
                </a:ext>
              </a:extLst>
            </p:cNvPr>
            <p:cNvSpPr/>
            <p:nvPr/>
          </p:nvSpPr>
          <p:spPr>
            <a:xfrm>
              <a:off x="10837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xmlns="" id="{98F7097A-BB46-45FB-8885-1B5E4FDF167E}"/>
                </a:ext>
              </a:extLst>
            </p:cNvPr>
            <p:cNvSpPr/>
            <p:nvPr/>
          </p:nvSpPr>
          <p:spPr>
            <a:xfrm>
              <a:off x="12361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xmlns="" id="{2D1E8187-1CB6-465D-8797-25DCD9FC91F8}"/>
                </a:ext>
              </a:extLst>
            </p:cNvPr>
            <p:cNvSpPr/>
            <p:nvPr/>
          </p:nvSpPr>
          <p:spPr>
            <a:xfrm>
              <a:off x="10837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xmlns="" id="{F1D85385-C440-4B0F-A6A7-8A14C1708801}"/>
                </a:ext>
              </a:extLst>
            </p:cNvPr>
            <p:cNvSpPr/>
            <p:nvPr/>
          </p:nvSpPr>
          <p:spPr>
            <a:xfrm>
              <a:off x="12361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xmlns="" id="{C4103FDB-5215-4B5C-8545-385DEE4C484E}"/>
                </a:ext>
              </a:extLst>
            </p:cNvPr>
            <p:cNvSpPr/>
            <p:nvPr/>
          </p:nvSpPr>
          <p:spPr>
            <a:xfrm>
              <a:off x="13885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xmlns="" id="{15CA6F3C-BE38-455F-84C3-DA4DC9912ED7}"/>
                </a:ext>
              </a:extLst>
            </p:cNvPr>
            <p:cNvSpPr/>
            <p:nvPr/>
          </p:nvSpPr>
          <p:spPr>
            <a:xfrm>
              <a:off x="1540933" y="26873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xmlns="" id="{3D1FC689-380F-4E02-9C02-F2895BB964BB}"/>
                </a:ext>
              </a:extLst>
            </p:cNvPr>
            <p:cNvSpPr/>
            <p:nvPr/>
          </p:nvSpPr>
          <p:spPr>
            <a:xfrm>
              <a:off x="13885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xmlns="" id="{0A7E7AA5-23B8-4FE6-AEED-98C9B74AB96E}"/>
                </a:ext>
              </a:extLst>
            </p:cNvPr>
            <p:cNvSpPr/>
            <p:nvPr/>
          </p:nvSpPr>
          <p:spPr>
            <a:xfrm>
              <a:off x="1540933" y="2839773"/>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a:extLst>
                <a:ext uri="{FF2B5EF4-FFF2-40B4-BE49-F238E27FC236}">
                  <a16:creationId xmlns:a16="http://schemas.microsoft.com/office/drawing/2014/main" xmlns="" id="{1FCC3685-B8CC-43D3-B4E8-BE7C486F6DE6}"/>
                </a:ext>
              </a:extLst>
            </p:cNvPr>
            <p:cNvSpPr txBox="1"/>
            <p:nvPr/>
          </p:nvSpPr>
          <p:spPr>
            <a:xfrm>
              <a:off x="474133" y="2994060"/>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sp>
          <p:nvSpPr>
            <p:cNvPr id="281" name="TextBox 280">
              <a:extLst>
                <a:ext uri="{FF2B5EF4-FFF2-40B4-BE49-F238E27FC236}">
                  <a16:creationId xmlns:a16="http://schemas.microsoft.com/office/drawing/2014/main" xmlns="" id="{6E2EAC75-FD33-4B87-AE40-3F85CAF5CB89}"/>
                </a:ext>
              </a:extLst>
            </p:cNvPr>
            <p:cNvSpPr txBox="1"/>
            <p:nvPr/>
          </p:nvSpPr>
          <p:spPr>
            <a:xfrm>
              <a:off x="478464" y="3384429"/>
              <a:ext cx="1219200" cy="264017"/>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64K registers</a:t>
              </a:r>
            </a:p>
          </p:txBody>
        </p:sp>
        <p:sp>
          <p:nvSpPr>
            <p:cNvPr id="282" name="TextBox 281">
              <a:extLst>
                <a:ext uri="{FF2B5EF4-FFF2-40B4-BE49-F238E27FC236}">
                  <a16:creationId xmlns:a16="http://schemas.microsoft.com/office/drawing/2014/main" xmlns="" id="{C100A356-96BB-441B-81D5-E4FF8DA4D92B}"/>
                </a:ext>
              </a:extLst>
            </p:cNvPr>
            <p:cNvSpPr txBox="1"/>
            <p:nvPr/>
          </p:nvSpPr>
          <p:spPr>
            <a:xfrm>
              <a:off x="464035" y="1363130"/>
              <a:ext cx="1229299" cy="410369"/>
            </a:xfrm>
            <a:prstGeom prst="rect">
              <a:avLst/>
            </a:prstGeom>
            <a:noFill/>
            <a:ln>
              <a:solidFill>
                <a:schemeClr val="tx1"/>
              </a:solidFill>
            </a:ln>
          </p:spPr>
          <p:txBody>
            <a:bodyPr wrap="square" lIns="0" tIns="0" rIns="0" bIns="0" rtlCol="0">
              <a:spAutoFit/>
            </a:bodyPr>
            <a:lstStyle/>
            <a:p>
              <a:pPr>
                <a:lnSpc>
                  <a:spcPts val="1600"/>
                </a:lnSpc>
              </a:pPr>
              <a:r>
                <a:rPr lang="en-US" sz="1600" dirty="0"/>
                <a:t>1000 threads + scheduling</a:t>
              </a:r>
            </a:p>
          </p:txBody>
        </p:sp>
      </p:grpSp>
    </p:spTree>
    <p:extLst>
      <p:ext uri="{BB962C8B-B14F-4D97-AF65-F5344CB8AC3E}">
        <p14:creationId xmlns:p14="http://schemas.microsoft.com/office/powerpoint/2010/main" val="249348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this to a CPU</a:t>
            </a:r>
          </a:p>
        </p:txBody>
      </p:sp>
      <p:sp>
        <p:nvSpPr>
          <p:cNvPr id="3" name="Content Placeholder 2"/>
          <p:cNvSpPr>
            <a:spLocks noGrp="1"/>
          </p:cNvSpPr>
          <p:nvPr>
            <p:ph idx="1"/>
          </p:nvPr>
        </p:nvSpPr>
        <p:spPr/>
        <p:txBody>
          <a:bodyPr/>
          <a:lstStyle/>
          <a:p>
            <a:r>
              <a:rPr lang="en-US" dirty="0"/>
              <a:t>Modern CPUs have many more actual (physical) </a:t>
            </a:r>
            <a:r>
              <a:rPr lang="en-US" dirty="0" err="1"/>
              <a:t>regs</a:t>
            </a:r>
            <a:r>
              <a:rPr lang="en-US" dirty="0"/>
              <a:t>/core than the architecture states. Why?</a:t>
            </a:r>
          </a:p>
          <a:p>
            <a:pPr lvl="1">
              <a:spcBef>
                <a:spcPts val="0"/>
              </a:spcBef>
            </a:pPr>
            <a:r>
              <a:rPr lang="en-US" dirty="0"/>
              <a:t>To support multithreading</a:t>
            </a:r>
          </a:p>
          <a:p>
            <a:pPr lvl="1">
              <a:spcBef>
                <a:spcPts val="0"/>
              </a:spcBef>
            </a:pPr>
            <a:r>
              <a:rPr lang="en-US" dirty="0"/>
              <a:t>Register renaming for OOO, loop unrolling</a:t>
            </a:r>
          </a:p>
          <a:p>
            <a:r>
              <a:rPr lang="en-US" dirty="0"/>
              <a:t>GPUs have thrown away the second usage, and reused the resulting area to expand the first usage (from 2 threads to hundreds)</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25232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CPU vs. GPU, explained</a:t>
            </a:r>
          </a:p>
        </p:txBody>
      </p:sp>
      <p:sp>
        <p:nvSpPr>
          <p:cNvPr id="3" name="Content Placeholder 2"/>
          <p:cNvSpPr>
            <a:spLocks noGrp="1"/>
          </p:cNvSpPr>
          <p:nvPr>
            <p:ph idx="1"/>
          </p:nvPr>
        </p:nvSpPr>
        <p:spPr>
          <a:xfrm>
            <a:off x="1143000" y="4953000"/>
            <a:ext cx="7315200" cy="1363133"/>
          </a:xfrm>
        </p:spPr>
        <p:txBody>
          <a:bodyPr/>
          <a:lstStyle/>
          <a:p>
            <a:r>
              <a:rPr lang="en-US" dirty="0"/>
              <a:t>We can explain a fair amount of this now!</a:t>
            </a:r>
          </a:p>
          <a:p>
            <a:r>
              <a:rPr lang="en-US" dirty="0"/>
              <a:t>Key concept: remove cache (leaving only enough to hold blocks)… </a:t>
            </a:r>
            <a:br>
              <a:rPr lang="en-US" dirty="0"/>
            </a:br>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32898468"/>
              </p:ext>
            </p:extLst>
          </p:nvPr>
        </p:nvGraphicFramePr>
        <p:xfrm>
          <a:off x="2057400" y="1193800"/>
          <a:ext cx="6705600" cy="37084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xmlns="" val="1860337551"/>
                    </a:ext>
                  </a:extLst>
                </a:gridCol>
                <a:gridCol w="2184400">
                  <a:extLst>
                    <a:ext uri="{9D8B030D-6E8A-4147-A177-3AD203B41FA5}">
                      <a16:colId xmlns:a16="http://schemas.microsoft.com/office/drawing/2014/main" xmlns="" val="3651178919"/>
                    </a:ext>
                  </a:extLst>
                </a:gridCol>
                <a:gridCol w="2336800">
                  <a:extLst>
                    <a:ext uri="{9D8B030D-6E8A-4147-A177-3AD203B41FA5}">
                      <a16:colId xmlns:a16="http://schemas.microsoft.com/office/drawing/2014/main" xmlns="" val="4167365829"/>
                    </a:ext>
                  </a:extLst>
                </a:gridCol>
              </a:tblGrid>
              <a:tr h="370840">
                <a:tc>
                  <a:txBody>
                    <a:bodyPr/>
                    <a:lstStyle/>
                    <a:p>
                      <a:endParaRPr lang="en-US" dirty="0"/>
                    </a:p>
                  </a:txBody>
                  <a:tcPr/>
                </a:tc>
                <a:tc>
                  <a:txBody>
                    <a:bodyPr/>
                    <a:lstStyle/>
                    <a:p>
                      <a:r>
                        <a:rPr lang="en-US" dirty="0"/>
                        <a:t>Haswell Server</a:t>
                      </a:r>
                    </a:p>
                  </a:txBody>
                  <a:tcPr/>
                </a:tc>
                <a:tc>
                  <a:txBody>
                    <a:bodyPr/>
                    <a:lstStyle/>
                    <a:p>
                      <a:r>
                        <a:rPr lang="en-US" dirty="0" err="1"/>
                        <a:t>Nvidia</a:t>
                      </a:r>
                      <a:r>
                        <a:rPr lang="en-US" dirty="0"/>
                        <a:t> Pascal P100</a:t>
                      </a:r>
                    </a:p>
                  </a:txBody>
                  <a:tcPr/>
                </a:tc>
                <a:extLst>
                  <a:ext uri="{0D108BD9-81ED-4DB2-BD59-A6C34878D82A}">
                    <a16:rowId xmlns:a16="http://schemas.microsoft.com/office/drawing/2014/main" xmlns="" val="3997528928"/>
                  </a:ext>
                </a:extLst>
              </a:tr>
              <a:tr h="370840">
                <a:tc>
                  <a:txBody>
                    <a:bodyPr/>
                    <a:lstStyle/>
                    <a:p>
                      <a:r>
                        <a:rPr lang="en-US" dirty="0"/>
                        <a:t># cores</a:t>
                      </a:r>
                    </a:p>
                  </a:txBody>
                  <a:tcPr/>
                </a:tc>
                <a:tc>
                  <a:txBody>
                    <a:bodyPr/>
                    <a:lstStyle/>
                    <a:p>
                      <a:r>
                        <a:rPr lang="en-US" dirty="0"/>
                        <a:t>18</a:t>
                      </a:r>
                    </a:p>
                  </a:txBody>
                  <a:tcPr/>
                </a:tc>
                <a:tc>
                  <a:txBody>
                    <a:bodyPr/>
                    <a:lstStyle/>
                    <a:p>
                      <a:r>
                        <a:rPr lang="en-US" dirty="0"/>
                        <a:t>3840</a:t>
                      </a:r>
                    </a:p>
                  </a:txBody>
                  <a:tcPr/>
                </a:tc>
                <a:extLst>
                  <a:ext uri="{0D108BD9-81ED-4DB2-BD59-A6C34878D82A}">
                    <a16:rowId xmlns:a16="http://schemas.microsoft.com/office/drawing/2014/main" xmlns="" val="4005699626"/>
                  </a:ext>
                </a:extLst>
              </a:tr>
              <a:tr h="370840">
                <a:tc>
                  <a:txBody>
                    <a:bodyPr/>
                    <a:lstStyle/>
                    <a:p>
                      <a:r>
                        <a:rPr lang="en-US" dirty="0"/>
                        <a:t>Die area</a:t>
                      </a:r>
                    </a:p>
                  </a:txBody>
                  <a:tcPr/>
                </a:tc>
                <a:tc>
                  <a:txBody>
                    <a:bodyPr/>
                    <a:lstStyle/>
                    <a:p>
                      <a:r>
                        <a:rPr lang="en-US" dirty="0"/>
                        <a:t>660</a:t>
                      </a:r>
                      <a:r>
                        <a:rPr lang="en-US" baseline="0" dirty="0"/>
                        <a:t> mm</a:t>
                      </a:r>
                      <a:r>
                        <a:rPr lang="en-US" baseline="30000" dirty="0"/>
                        <a:t>2</a:t>
                      </a:r>
                      <a:r>
                        <a:rPr lang="en-US" dirty="0"/>
                        <a:t> (22nm)</a:t>
                      </a:r>
                    </a:p>
                  </a:txBody>
                  <a:tcPr/>
                </a:tc>
                <a:tc>
                  <a:txBody>
                    <a:bodyPr/>
                    <a:lstStyle/>
                    <a:p>
                      <a:r>
                        <a:rPr lang="en-US" dirty="0"/>
                        <a:t>610 mm</a:t>
                      </a:r>
                      <a:r>
                        <a:rPr lang="en-US" baseline="30000" dirty="0"/>
                        <a:t>2</a:t>
                      </a:r>
                      <a:r>
                        <a:rPr lang="en-US" baseline="0" dirty="0"/>
                        <a:t> (16nm)</a:t>
                      </a:r>
                      <a:endParaRPr lang="en-US" dirty="0"/>
                    </a:p>
                  </a:txBody>
                  <a:tcPr/>
                </a:tc>
                <a:extLst>
                  <a:ext uri="{0D108BD9-81ED-4DB2-BD59-A6C34878D82A}">
                    <a16:rowId xmlns:a16="http://schemas.microsoft.com/office/drawing/2014/main" xmlns="" val="2671299032"/>
                  </a:ext>
                </a:extLst>
              </a:tr>
              <a:tr h="370840">
                <a:tc>
                  <a:txBody>
                    <a:bodyPr/>
                    <a:lstStyle/>
                    <a:p>
                      <a:r>
                        <a:rPr lang="en-US" dirty="0"/>
                        <a:t>Frequency</a:t>
                      </a:r>
                    </a:p>
                  </a:txBody>
                  <a:tcPr/>
                </a:tc>
                <a:tc>
                  <a:txBody>
                    <a:bodyPr/>
                    <a:lstStyle/>
                    <a:p>
                      <a:r>
                        <a:rPr lang="en-US" dirty="0"/>
                        <a:t>2.3 GHz normal</a:t>
                      </a:r>
                    </a:p>
                  </a:txBody>
                  <a:tcPr/>
                </a:tc>
                <a:tc>
                  <a:txBody>
                    <a:bodyPr/>
                    <a:lstStyle/>
                    <a:p>
                      <a:r>
                        <a:rPr lang="en-US" dirty="0"/>
                        <a:t>1.3 GHz</a:t>
                      </a:r>
                    </a:p>
                  </a:txBody>
                  <a:tcPr/>
                </a:tc>
                <a:extLst>
                  <a:ext uri="{0D108BD9-81ED-4DB2-BD59-A6C34878D82A}">
                    <a16:rowId xmlns:a16="http://schemas.microsoft.com/office/drawing/2014/main" xmlns="" val="1032461498"/>
                  </a:ext>
                </a:extLst>
              </a:tr>
              <a:tr h="370840">
                <a:tc>
                  <a:txBody>
                    <a:bodyPr/>
                    <a:lstStyle/>
                    <a:p>
                      <a:r>
                        <a:rPr lang="en-US" dirty="0"/>
                        <a:t>Max DRAM BW</a:t>
                      </a:r>
                    </a:p>
                  </a:txBody>
                  <a:tcPr/>
                </a:tc>
                <a:tc>
                  <a:txBody>
                    <a:bodyPr/>
                    <a:lstStyle/>
                    <a:p>
                      <a:r>
                        <a:rPr lang="en-US" dirty="0"/>
                        <a:t>100 GB/s</a:t>
                      </a:r>
                    </a:p>
                  </a:txBody>
                  <a:tcPr/>
                </a:tc>
                <a:tc>
                  <a:txBody>
                    <a:bodyPr/>
                    <a:lstStyle/>
                    <a:p>
                      <a:r>
                        <a:rPr lang="en-US" dirty="0"/>
                        <a:t>720 GB/s</a:t>
                      </a:r>
                    </a:p>
                  </a:txBody>
                  <a:tcPr/>
                </a:tc>
                <a:extLst>
                  <a:ext uri="{0D108BD9-81ED-4DB2-BD59-A6C34878D82A}">
                    <a16:rowId xmlns:a16="http://schemas.microsoft.com/office/drawing/2014/main" xmlns="" val="3481939511"/>
                  </a:ext>
                </a:extLst>
              </a:tr>
              <a:tr h="370840">
                <a:tc>
                  <a:txBody>
                    <a:bodyPr/>
                    <a:lstStyle/>
                    <a:p>
                      <a:r>
                        <a:rPr lang="en-US" dirty="0"/>
                        <a:t>LLC size</a:t>
                      </a:r>
                    </a:p>
                  </a:txBody>
                  <a:tcPr/>
                </a:tc>
                <a:tc>
                  <a:txBody>
                    <a:bodyPr/>
                    <a:lstStyle/>
                    <a:p>
                      <a:r>
                        <a:rPr lang="en-US" dirty="0"/>
                        <a:t>2.5 MB/core (L3</a:t>
                      </a:r>
                      <a:r>
                        <a:rPr lang="en-US" baseline="0" dirty="0"/>
                        <a:t>)</a:t>
                      </a:r>
                      <a:endParaRPr lang="en-US" dirty="0"/>
                    </a:p>
                  </a:txBody>
                  <a:tcPr/>
                </a:tc>
                <a:tc>
                  <a:txBody>
                    <a:bodyPr/>
                    <a:lstStyle/>
                    <a:p>
                      <a:r>
                        <a:rPr lang="en-US" dirty="0"/>
                        <a:t>4 MB L2/chip</a:t>
                      </a:r>
                    </a:p>
                  </a:txBody>
                  <a:tcPr/>
                </a:tc>
                <a:extLst>
                  <a:ext uri="{0D108BD9-81ED-4DB2-BD59-A6C34878D82A}">
                    <a16:rowId xmlns:a16="http://schemas.microsoft.com/office/drawing/2014/main" xmlns="" val="3151926615"/>
                  </a:ext>
                </a:extLst>
              </a:tr>
              <a:tr h="370840">
                <a:tc>
                  <a:txBody>
                    <a:bodyPr/>
                    <a:lstStyle/>
                    <a:p>
                      <a:r>
                        <a:rPr lang="en-US" dirty="0"/>
                        <a:t>LLC-1 size</a:t>
                      </a:r>
                    </a:p>
                  </a:txBody>
                  <a:tcPr/>
                </a:tc>
                <a:tc>
                  <a:txBody>
                    <a:bodyPr/>
                    <a:lstStyle/>
                    <a:p>
                      <a:r>
                        <a:rPr lang="en-US" dirty="0"/>
                        <a:t>256K/core(L2)</a:t>
                      </a:r>
                    </a:p>
                  </a:txBody>
                  <a:tcPr/>
                </a:tc>
                <a:tc>
                  <a:txBody>
                    <a:bodyPr/>
                    <a:lstStyle/>
                    <a:p>
                      <a:r>
                        <a:rPr lang="en-US" dirty="0"/>
                        <a:t>64 KB/SM</a:t>
                      </a:r>
                      <a:r>
                        <a:rPr lang="en-US" baseline="0" dirty="0"/>
                        <a:t> (64+ cores)</a:t>
                      </a:r>
                      <a:endParaRPr lang="en-US" dirty="0"/>
                    </a:p>
                  </a:txBody>
                  <a:tcPr/>
                </a:tc>
                <a:extLst>
                  <a:ext uri="{0D108BD9-81ED-4DB2-BD59-A6C34878D82A}">
                    <a16:rowId xmlns:a16="http://schemas.microsoft.com/office/drawing/2014/main" xmlns="" val="194645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Registers/core</a:t>
                      </a:r>
                    </a:p>
                  </a:txBody>
                  <a:tcPr/>
                </a:tc>
                <a:tc>
                  <a:txBody>
                    <a:bodyPr/>
                    <a:lstStyle/>
                    <a:p>
                      <a:r>
                        <a:rPr lang="en-US" dirty="0"/>
                        <a:t>180</a:t>
                      </a:r>
                      <a:r>
                        <a:rPr lang="en-US" baseline="0" dirty="0"/>
                        <a:t> per </a:t>
                      </a:r>
                      <a:r>
                        <a:rPr lang="en-US" dirty="0"/>
                        <a:t>2</a:t>
                      </a:r>
                      <a:r>
                        <a:rPr lang="en-US" baseline="0" dirty="0"/>
                        <a:t> threads</a:t>
                      </a:r>
                      <a:endParaRPr lang="en-US" dirty="0"/>
                    </a:p>
                  </a:txBody>
                  <a:tcPr/>
                </a:tc>
                <a:tc>
                  <a:txBody>
                    <a:bodyPr/>
                    <a:lstStyle/>
                    <a:p>
                      <a:r>
                        <a:rPr lang="en-US" dirty="0"/>
                        <a:t>500</a:t>
                      </a:r>
                    </a:p>
                  </a:txBody>
                  <a:tcPr/>
                </a:tc>
                <a:extLst>
                  <a:ext uri="{0D108BD9-81ED-4DB2-BD59-A6C34878D82A}">
                    <a16:rowId xmlns:a16="http://schemas.microsoft.com/office/drawing/2014/main" xmlns="" val="1190221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a:t>
                      </a:r>
                    </a:p>
                  </a:txBody>
                  <a:tcPr/>
                </a:tc>
                <a:tc>
                  <a:txBody>
                    <a:bodyPr/>
                    <a:lstStyle/>
                    <a:p>
                      <a:r>
                        <a:rPr lang="en-US" dirty="0"/>
                        <a:t>165 watts</a:t>
                      </a:r>
                    </a:p>
                  </a:txBody>
                  <a:tcPr/>
                </a:tc>
                <a:tc>
                  <a:txBody>
                    <a:bodyPr/>
                    <a:lstStyle/>
                    <a:p>
                      <a:r>
                        <a:rPr lang="en-US" dirty="0"/>
                        <a:t>300 watts</a:t>
                      </a:r>
                    </a:p>
                  </a:txBody>
                  <a:tcPr/>
                </a:tc>
                <a:extLst>
                  <a:ext uri="{0D108BD9-81ED-4DB2-BD59-A6C34878D82A}">
                    <a16:rowId xmlns:a16="http://schemas.microsoft.com/office/drawing/2014/main" xmlns="" val="3165529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a:t>
                      </a:r>
                      <a:r>
                        <a:rPr lang="en-US" baseline="0" dirty="0"/>
                        <a:t> m</a:t>
                      </a:r>
                      <a:r>
                        <a:rPr lang="en-US" dirty="0"/>
                        <a:t>arket cap</a:t>
                      </a:r>
                    </a:p>
                  </a:txBody>
                  <a:tcPr/>
                </a:tc>
                <a:tc>
                  <a:txBody>
                    <a:bodyPr/>
                    <a:lstStyle/>
                    <a:p>
                      <a:r>
                        <a:rPr lang="en-US" dirty="0"/>
                        <a:t>$160B</a:t>
                      </a:r>
                    </a:p>
                  </a:txBody>
                  <a:tcPr/>
                </a:tc>
                <a:tc>
                  <a:txBody>
                    <a:bodyPr/>
                    <a:lstStyle/>
                    <a:p>
                      <a:r>
                        <a:rPr lang="en-US" dirty="0"/>
                        <a:t>$90B</a:t>
                      </a:r>
                    </a:p>
                  </a:txBody>
                  <a:tcPr/>
                </a:tc>
                <a:extLst>
                  <a:ext uri="{0D108BD9-81ED-4DB2-BD59-A6C34878D82A}">
                    <a16:rowId xmlns:a16="http://schemas.microsoft.com/office/drawing/2014/main" xmlns="" val="4241633108"/>
                  </a:ext>
                </a:extLst>
              </a:tr>
            </a:tbl>
          </a:graphicData>
        </a:graphic>
      </p:graphicFrame>
      <p:sp>
        <p:nvSpPr>
          <p:cNvPr id="8" name="Freeform: Shape 7"/>
          <p:cNvSpPr/>
          <p:nvPr/>
        </p:nvSpPr>
        <p:spPr>
          <a:xfrm>
            <a:off x="900551" y="3623733"/>
            <a:ext cx="1156849" cy="2438400"/>
          </a:xfrm>
          <a:custGeom>
            <a:avLst/>
            <a:gdLst>
              <a:gd name="connsiteX0" fmla="*/ 1156849 w 1156849"/>
              <a:gd name="connsiteY0" fmla="*/ 2438400 h 2438400"/>
              <a:gd name="connsiteX1" fmla="*/ 259382 w 1156849"/>
              <a:gd name="connsiteY1" fmla="*/ 2091267 h 2438400"/>
              <a:gd name="connsiteX2" fmla="*/ 47716 w 1156849"/>
              <a:gd name="connsiteY2" fmla="*/ 787400 h 2438400"/>
              <a:gd name="connsiteX3" fmla="*/ 1038316 w 1156849"/>
              <a:gd name="connsiteY3" fmla="*/ 0 h 2438400"/>
            </a:gdLst>
            <a:ahLst/>
            <a:cxnLst>
              <a:cxn ang="0">
                <a:pos x="connsiteX0" y="connsiteY0"/>
              </a:cxn>
              <a:cxn ang="0">
                <a:pos x="connsiteX1" y="connsiteY1"/>
              </a:cxn>
              <a:cxn ang="0">
                <a:pos x="connsiteX2" y="connsiteY2"/>
              </a:cxn>
              <a:cxn ang="0">
                <a:pos x="connsiteX3" y="connsiteY3"/>
              </a:cxn>
            </a:cxnLst>
            <a:rect l="l" t="t" r="r" b="b"/>
            <a:pathLst>
              <a:path w="1156849" h="2438400">
                <a:moveTo>
                  <a:pt x="1156849" y="2438400"/>
                </a:moveTo>
                <a:cubicBezTo>
                  <a:pt x="800543" y="2402417"/>
                  <a:pt x="444237" y="2366434"/>
                  <a:pt x="259382" y="2091267"/>
                </a:cubicBezTo>
                <a:cubicBezTo>
                  <a:pt x="74526" y="1816100"/>
                  <a:pt x="-82106" y="1135945"/>
                  <a:pt x="47716" y="787400"/>
                </a:cubicBezTo>
                <a:cubicBezTo>
                  <a:pt x="177538" y="438855"/>
                  <a:pt x="607927" y="219427"/>
                  <a:pt x="1038316" y="0"/>
                </a:cubicBezTo>
              </a:path>
            </a:pathLst>
          </a:custGeom>
          <a:noFill/>
          <a:ln w="28575">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346200"/>
            <a:ext cx="1905000" cy="1015663"/>
          </a:xfrm>
          <a:prstGeom prst="rect">
            <a:avLst/>
          </a:prstGeom>
          <a:noFill/>
        </p:spPr>
        <p:txBody>
          <a:bodyPr wrap="square" rtlCol="0">
            <a:spAutoFit/>
          </a:bodyPr>
          <a:lstStyle/>
          <a:p>
            <a:r>
              <a:rPr lang="en-US" sz="2000" dirty="0"/>
              <a:t>use the resulting space for lots of small cores</a:t>
            </a:r>
          </a:p>
        </p:txBody>
      </p:sp>
      <p:cxnSp>
        <p:nvCxnSpPr>
          <p:cNvPr id="10" name="Straight Arrow Connector 9"/>
          <p:cNvCxnSpPr/>
          <p:nvPr/>
        </p:nvCxnSpPr>
        <p:spPr>
          <a:xfrm>
            <a:off x="1371600" y="1752600"/>
            <a:ext cx="6858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2451268"/>
            <a:ext cx="1905000" cy="1015663"/>
          </a:xfrm>
          <a:prstGeom prst="rect">
            <a:avLst/>
          </a:prstGeom>
          <a:noFill/>
        </p:spPr>
        <p:txBody>
          <a:bodyPr wrap="square" rtlCol="0">
            <a:spAutoFit/>
          </a:bodyPr>
          <a:lstStyle/>
          <a:p>
            <a:r>
              <a:rPr lang="en-US" sz="2000" dirty="0"/>
              <a:t>Enough </a:t>
            </a:r>
            <a:r>
              <a:rPr lang="en-US" sz="2000" dirty="0" err="1"/>
              <a:t>regs</a:t>
            </a:r>
            <a:r>
              <a:rPr lang="en-US" sz="2000" dirty="0"/>
              <a:t> to quickly swap many threads</a:t>
            </a:r>
          </a:p>
        </p:txBody>
      </p:sp>
      <p:cxnSp>
        <p:nvCxnSpPr>
          <p:cNvPr id="12" name="Straight Arrow Connector 11"/>
          <p:cNvCxnSpPr/>
          <p:nvPr/>
        </p:nvCxnSpPr>
        <p:spPr>
          <a:xfrm>
            <a:off x="1028700" y="3200400"/>
            <a:ext cx="952500" cy="762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Pascal die photo</a:t>
            </a:r>
          </a:p>
        </p:txBody>
      </p:sp>
      <p:sp>
        <p:nvSpPr>
          <p:cNvPr id="3" name="Content Placeholder 2"/>
          <p:cNvSpPr>
            <a:spLocks noGrp="1"/>
          </p:cNvSpPr>
          <p:nvPr>
            <p:ph idx="1"/>
          </p:nvPr>
        </p:nvSpPr>
        <p:spPr>
          <a:xfrm>
            <a:off x="6324600" y="5257800"/>
            <a:ext cx="2133600" cy="838200"/>
          </a:xfrm>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pic>
        <p:nvPicPr>
          <p:cNvPr id="5" name="Picture 4"/>
          <p:cNvPicPr>
            <a:picLocks noChangeAspect="1"/>
          </p:cNvPicPr>
          <p:nvPr/>
        </p:nvPicPr>
        <p:blipFill>
          <a:blip r:embed="rId2"/>
          <a:stretch>
            <a:fillRect/>
          </a:stretch>
        </p:blipFill>
        <p:spPr>
          <a:xfrm>
            <a:off x="190500" y="1399050"/>
            <a:ext cx="5334000" cy="4341350"/>
          </a:xfrm>
          <a:prstGeom prst="rect">
            <a:avLst/>
          </a:prstGeom>
        </p:spPr>
      </p:pic>
      <p:sp>
        <p:nvSpPr>
          <p:cNvPr id="6" name="TextBox 5"/>
          <p:cNvSpPr txBox="1"/>
          <p:nvPr/>
        </p:nvSpPr>
        <p:spPr>
          <a:xfrm>
            <a:off x="4800600" y="2743200"/>
            <a:ext cx="381000" cy="609600"/>
          </a:xfrm>
          <a:prstGeom prst="rect">
            <a:avLst/>
          </a:prstGeom>
          <a:noFill/>
          <a:ln w="38100">
            <a:solidFill>
              <a:schemeClr val="tx1"/>
            </a:solidFill>
          </a:ln>
        </p:spPr>
        <p:txBody>
          <a:bodyPr wrap="square" lIns="0" rIns="0" rtlCol="0">
            <a:noAutofit/>
          </a:bodyPr>
          <a:lstStyle/>
          <a:p>
            <a:endParaRPr lang="en-US" sz="1800" dirty="0"/>
          </a:p>
        </p:txBody>
      </p:sp>
      <p:sp>
        <p:nvSpPr>
          <p:cNvPr id="7" name="TextBox 6"/>
          <p:cNvSpPr txBox="1"/>
          <p:nvPr/>
        </p:nvSpPr>
        <p:spPr>
          <a:xfrm>
            <a:off x="5210535" y="1752600"/>
            <a:ext cx="152400" cy="990600"/>
          </a:xfrm>
          <a:prstGeom prst="rect">
            <a:avLst/>
          </a:prstGeom>
          <a:noFill/>
          <a:ln w="38100">
            <a:solidFill>
              <a:schemeClr val="tx1"/>
            </a:solidFill>
          </a:ln>
        </p:spPr>
        <p:txBody>
          <a:bodyPr vert="vert" wrap="square" lIns="0" rIns="0" rtlCol="0">
            <a:noAutofit/>
          </a:bodyPr>
          <a:lstStyle/>
          <a:p>
            <a:endParaRPr lang="en-US" sz="1800" dirty="0"/>
          </a:p>
        </p:txBody>
      </p:sp>
      <p:sp>
        <p:nvSpPr>
          <p:cNvPr id="8" name="TextBox 7"/>
          <p:cNvSpPr txBox="1"/>
          <p:nvPr/>
        </p:nvSpPr>
        <p:spPr>
          <a:xfrm>
            <a:off x="5791200" y="1676400"/>
            <a:ext cx="2057400" cy="830997"/>
          </a:xfrm>
          <a:prstGeom prst="rect">
            <a:avLst/>
          </a:prstGeom>
          <a:noFill/>
        </p:spPr>
        <p:txBody>
          <a:bodyPr wrap="square" rtlCol="0">
            <a:spAutoFit/>
          </a:bodyPr>
          <a:lstStyle/>
          <a:p>
            <a:pPr algn="ctr"/>
            <a:r>
              <a:rPr lang="en-US" dirty="0"/>
              <a:t>Memory controller (x8)</a:t>
            </a:r>
          </a:p>
        </p:txBody>
      </p:sp>
      <p:cxnSp>
        <p:nvCxnSpPr>
          <p:cNvPr id="10" name="Straight Arrow Connector 9"/>
          <p:cNvCxnSpPr/>
          <p:nvPr/>
        </p:nvCxnSpPr>
        <p:spPr>
          <a:xfrm flipH="1">
            <a:off x="5391870" y="2133600"/>
            <a:ext cx="70413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0" y="2819400"/>
            <a:ext cx="1371600" cy="461665"/>
          </a:xfrm>
          <a:prstGeom prst="rect">
            <a:avLst/>
          </a:prstGeom>
          <a:noFill/>
        </p:spPr>
        <p:txBody>
          <a:bodyPr wrap="square" rtlCol="0">
            <a:spAutoFit/>
          </a:bodyPr>
          <a:lstStyle/>
          <a:p>
            <a:pPr algn="ctr"/>
            <a:r>
              <a:rPr lang="en-US" dirty="0"/>
              <a:t>SM</a:t>
            </a:r>
          </a:p>
        </p:txBody>
      </p:sp>
      <p:cxnSp>
        <p:nvCxnSpPr>
          <p:cNvPr id="12" name="Straight Arrow Connector 11"/>
          <p:cNvCxnSpPr/>
          <p:nvPr/>
        </p:nvCxnSpPr>
        <p:spPr>
          <a:xfrm flipH="1">
            <a:off x="5181600" y="3048000"/>
            <a:ext cx="13716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2598" y="3555999"/>
            <a:ext cx="4727937" cy="304801"/>
          </a:xfrm>
          <a:prstGeom prst="rect">
            <a:avLst/>
          </a:prstGeom>
          <a:noFill/>
          <a:ln w="38100">
            <a:solidFill>
              <a:schemeClr val="tx1"/>
            </a:solidFill>
          </a:ln>
        </p:spPr>
        <p:txBody>
          <a:bodyPr wrap="square" lIns="0" rIns="0" rtlCol="0">
            <a:noAutofit/>
          </a:bodyPr>
          <a:lstStyle/>
          <a:p>
            <a:endParaRPr lang="en-US" sz="1800" dirty="0"/>
          </a:p>
        </p:txBody>
      </p:sp>
      <p:sp>
        <p:nvSpPr>
          <p:cNvPr id="15" name="TextBox 14"/>
          <p:cNvSpPr txBox="1"/>
          <p:nvPr/>
        </p:nvSpPr>
        <p:spPr>
          <a:xfrm>
            <a:off x="6553200" y="3500735"/>
            <a:ext cx="1371600" cy="461665"/>
          </a:xfrm>
          <a:prstGeom prst="rect">
            <a:avLst/>
          </a:prstGeom>
          <a:noFill/>
        </p:spPr>
        <p:txBody>
          <a:bodyPr wrap="square" rtlCol="0">
            <a:spAutoFit/>
          </a:bodyPr>
          <a:lstStyle/>
          <a:p>
            <a:pPr algn="ctr"/>
            <a:r>
              <a:rPr lang="en-US" dirty="0"/>
              <a:t>L2 cache</a:t>
            </a:r>
          </a:p>
        </p:txBody>
      </p:sp>
      <p:cxnSp>
        <p:nvCxnSpPr>
          <p:cNvPr id="17" name="Straight Arrow Connector 16"/>
          <p:cNvCxnSpPr/>
          <p:nvPr/>
        </p:nvCxnSpPr>
        <p:spPr>
          <a:xfrm flipH="1">
            <a:off x="5257800" y="3733800"/>
            <a:ext cx="13716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5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28600" y="1371600"/>
            <a:ext cx="5143500" cy="4870067"/>
          </a:xfrm>
          <a:prstGeom prst="rect">
            <a:avLst/>
          </a:prstGeom>
        </p:spPr>
      </p:pic>
      <p:sp>
        <p:nvSpPr>
          <p:cNvPr id="2" name="Title 1"/>
          <p:cNvSpPr>
            <a:spLocks noGrp="1"/>
          </p:cNvSpPr>
          <p:nvPr>
            <p:ph type="title"/>
          </p:nvPr>
        </p:nvSpPr>
        <p:spPr/>
        <p:txBody>
          <a:bodyPr/>
          <a:lstStyle/>
          <a:p>
            <a:r>
              <a:rPr lang="en-US" dirty="0"/>
              <a:t>Streaming multiprocessor photo</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6" name="TextBox 5"/>
          <p:cNvSpPr txBox="1"/>
          <p:nvPr/>
        </p:nvSpPr>
        <p:spPr>
          <a:xfrm>
            <a:off x="4038600" y="2895600"/>
            <a:ext cx="381000" cy="304800"/>
          </a:xfrm>
          <a:prstGeom prst="rect">
            <a:avLst/>
          </a:prstGeom>
          <a:noFill/>
          <a:ln w="38100">
            <a:solidFill>
              <a:schemeClr val="tx1"/>
            </a:solidFill>
          </a:ln>
        </p:spPr>
        <p:txBody>
          <a:bodyPr wrap="square" lIns="0" rIns="0" rtlCol="0">
            <a:noAutofit/>
          </a:bodyPr>
          <a:lstStyle/>
          <a:p>
            <a:endParaRPr lang="en-US" sz="1800" dirty="0"/>
          </a:p>
        </p:txBody>
      </p:sp>
      <p:sp>
        <p:nvSpPr>
          <p:cNvPr id="7" name="TextBox 6"/>
          <p:cNvSpPr txBox="1"/>
          <p:nvPr/>
        </p:nvSpPr>
        <p:spPr>
          <a:xfrm>
            <a:off x="6248400" y="2967335"/>
            <a:ext cx="1371600" cy="461665"/>
          </a:xfrm>
          <a:prstGeom prst="rect">
            <a:avLst/>
          </a:prstGeom>
          <a:noFill/>
        </p:spPr>
        <p:txBody>
          <a:bodyPr wrap="square" rtlCol="0">
            <a:spAutoFit/>
          </a:bodyPr>
          <a:lstStyle/>
          <a:p>
            <a:pPr algn="ctr"/>
            <a:r>
              <a:rPr lang="en-US" dirty="0"/>
              <a:t>Core</a:t>
            </a:r>
          </a:p>
        </p:txBody>
      </p:sp>
      <p:cxnSp>
        <p:nvCxnSpPr>
          <p:cNvPr id="8" name="Straight Arrow Connector 7"/>
          <p:cNvCxnSpPr/>
          <p:nvPr/>
        </p:nvCxnSpPr>
        <p:spPr>
          <a:xfrm flipH="1">
            <a:off x="4419600" y="3048000"/>
            <a:ext cx="20574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600" y="2514600"/>
            <a:ext cx="2286000" cy="304800"/>
          </a:xfrm>
          <a:prstGeom prst="rect">
            <a:avLst/>
          </a:prstGeom>
          <a:noFill/>
          <a:ln w="38100">
            <a:solidFill>
              <a:schemeClr val="tx1"/>
            </a:solidFill>
          </a:ln>
        </p:spPr>
        <p:txBody>
          <a:bodyPr wrap="square" lIns="0" rIns="0" rtlCol="0">
            <a:noAutofit/>
          </a:bodyPr>
          <a:lstStyle/>
          <a:p>
            <a:endParaRPr lang="en-US" sz="1800" dirty="0"/>
          </a:p>
        </p:txBody>
      </p:sp>
      <p:cxnSp>
        <p:nvCxnSpPr>
          <p:cNvPr id="12" name="Straight Arrow Connector 11"/>
          <p:cNvCxnSpPr/>
          <p:nvPr/>
        </p:nvCxnSpPr>
        <p:spPr>
          <a:xfrm flipH="1">
            <a:off x="5181600" y="2667000"/>
            <a:ext cx="20574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idx="1"/>
          </p:nvPr>
        </p:nvSpPr>
        <p:spPr>
          <a:xfrm>
            <a:off x="5562600" y="3845867"/>
            <a:ext cx="2997200" cy="1342936"/>
          </a:xfrm>
        </p:spPr>
        <p:txBody>
          <a:bodyPr/>
          <a:lstStyle/>
          <a:p>
            <a:endParaRPr lang="en-US" dirty="0"/>
          </a:p>
        </p:txBody>
      </p:sp>
      <p:sp>
        <p:nvSpPr>
          <p:cNvPr id="11" name="TextBox 10"/>
          <p:cNvSpPr txBox="1"/>
          <p:nvPr/>
        </p:nvSpPr>
        <p:spPr>
          <a:xfrm>
            <a:off x="6553200" y="2286000"/>
            <a:ext cx="1828800" cy="461665"/>
          </a:xfrm>
          <a:prstGeom prst="rect">
            <a:avLst/>
          </a:prstGeom>
          <a:noFill/>
        </p:spPr>
        <p:txBody>
          <a:bodyPr wrap="square" rtlCol="0">
            <a:spAutoFit/>
          </a:bodyPr>
          <a:lstStyle/>
          <a:p>
            <a:pPr algn="ctr"/>
            <a:r>
              <a:rPr lang="en-US" dirty="0"/>
              <a:t>Register file</a:t>
            </a:r>
          </a:p>
        </p:txBody>
      </p:sp>
      <p:sp>
        <p:nvSpPr>
          <p:cNvPr id="17" name="TextBox 16"/>
          <p:cNvSpPr txBox="1"/>
          <p:nvPr/>
        </p:nvSpPr>
        <p:spPr>
          <a:xfrm>
            <a:off x="334140" y="5867400"/>
            <a:ext cx="4923660" cy="304801"/>
          </a:xfrm>
          <a:prstGeom prst="rect">
            <a:avLst/>
          </a:prstGeom>
          <a:noFill/>
          <a:ln w="38100">
            <a:solidFill>
              <a:schemeClr val="tx1"/>
            </a:solidFill>
          </a:ln>
        </p:spPr>
        <p:txBody>
          <a:bodyPr wrap="square" lIns="0" rIns="0" rtlCol="0">
            <a:noAutofit/>
          </a:bodyPr>
          <a:lstStyle/>
          <a:p>
            <a:endParaRPr lang="en-US" sz="1800" dirty="0"/>
          </a:p>
        </p:txBody>
      </p:sp>
      <p:sp>
        <p:nvSpPr>
          <p:cNvPr id="18" name="TextBox 17"/>
          <p:cNvSpPr txBox="1"/>
          <p:nvPr/>
        </p:nvSpPr>
        <p:spPr>
          <a:xfrm>
            <a:off x="5715000" y="5569803"/>
            <a:ext cx="2438400" cy="461665"/>
          </a:xfrm>
          <a:prstGeom prst="rect">
            <a:avLst/>
          </a:prstGeom>
          <a:noFill/>
        </p:spPr>
        <p:txBody>
          <a:bodyPr wrap="square" rtlCol="0">
            <a:spAutoFit/>
          </a:bodyPr>
          <a:lstStyle/>
          <a:p>
            <a:pPr algn="ctr"/>
            <a:r>
              <a:rPr lang="en-US" dirty="0"/>
              <a:t>Shared memory</a:t>
            </a:r>
          </a:p>
        </p:txBody>
      </p:sp>
      <p:cxnSp>
        <p:nvCxnSpPr>
          <p:cNvPr id="19" name="Straight Arrow Connector 18"/>
          <p:cNvCxnSpPr/>
          <p:nvPr/>
        </p:nvCxnSpPr>
        <p:spPr>
          <a:xfrm flipH="1">
            <a:off x="5257800" y="6019800"/>
            <a:ext cx="20574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5600" y="2097734"/>
            <a:ext cx="2362200" cy="116531"/>
          </a:xfrm>
          <a:prstGeom prst="rect">
            <a:avLst/>
          </a:prstGeom>
          <a:noFill/>
          <a:ln w="38100">
            <a:solidFill>
              <a:schemeClr val="tx1"/>
            </a:solidFill>
          </a:ln>
        </p:spPr>
        <p:txBody>
          <a:bodyPr wrap="square" lIns="0" rIns="0" rtlCol="0">
            <a:noAutofit/>
          </a:bodyPr>
          <a:lstStyle/>
          <a:p>
            <a:endParaRPr lang="en-US" sz="1800" dirty="0"/>
          </a:p>
        </p:txBody>
      </p:sp>
      <p:cxnSp>
        <p:nvCxnSpPr>
          <p:cNvPr id="21" name="Straight Arrow Connector 20"/>
          <p:cNvCxnSpPr/>
          <p:nvPr/>
        </p:nvCxnSpPr>
        <p:spPr>
          <a:xfrm flipH="1">
            <a:off x="5257800" y="2133600"/>
            <a:ext cx="1981200" cy="3586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15000" y="1752600"/>
            <a:ext cx="2590800" cy="461665"/>
          </a:xfrm>
          <a:prstGeom prst="rect">
            <a:avLst/>
          </a:prstGeom>
          <a:noFill/>
        </p:spPr>
        <p:txBody>
          <a:bodyPr wrap="square" rtlCol="0">
            <a:spAutoFit/>
          </a:bodyPr>
          <a:lstStyle/>
          <a:p>
            <a:pPr algn="ctr"/>
            <a:r>
              <a:rPr lang="en-US" dirty="0"/>
              <a:t>Warp scheduler</a:t>
            </a:r>
          </a:p>
        </p:txBody>
      </p:sp>
    </p:spTree>
    <p:extLst>
      <p:ext uri="{BB962C8B-B14F-4D97-AF65-F5344CB8AC3E}">
        <p14:creationId xmlns:p14="http://schemas.microsoft.com/office/powerpoint/2010/main" val="111201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7" grpId="0" animBg="1"/>
      <p:bldP spid="18" grpId="0"/>
      <p:bldP spid="20"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04800"/>
            <a:ext cx="2971800" cy="3352800"/>
          </a:xfrm>
        </p:spPr>
        <p:txBody>
          <a:bodyPr/>
          <a:lstStyle/>
          <a:p>
            <a:r>
              <a:rPr lang="en-US" dirty="0"/>
              <a:t>Haswell server</a:t>
            </a:r>
          </a:p>
        </p:txBody>
      </p:sp>
      <p:sp>
        <p:nvSpPr>
          <p:cNvPr id="3" name="Content Placeholder 2"/>
          <p:cNvSpPr>
            <a:spLocks noGrp="1"/>
          </p:cNvSpPr>
          <p:nvPr>
            <p:ph idx="1"/>
          </p:nvPr>
        </p:nvSpPr>
        <p:spPr>
          <a:xfrm>
            <a:off x="5486400" y="2819400"/>
            <a:ext cx="2895600" cy="1905000"/>
          </a:xfrm>
        </p:spPr>
        <p:txBody>
          <a:bodyPr/>
          <a:lstStyle/>
          <a:p>
            <a:r>
              <a:rPr lang="en-US" dirty="0"/>
              <a:t>Compare how much of the die is L3 cache!</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228600"/>
            <a:ext cx="5194846" cy="6477000"/>
          </a:xfrm>
          <a:prstGeom prst="rect">
            <a:avLst/>
          </a:prstGeom>
        </p:spPr>
      </p:pic>
    </p:spTree>
    <p:extLst>
      <p:ext uri="{BB962C8B-B14F-4D97-AF65-F5344CB8AC3E}">
        <p14:creationId xmlns:p14="http://schemas.microsoft.com/office/powerpoint/2010/main" val="476569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a vector</a:t>
            </a:r>
          </a:p>
        </p:txBody>
      </p:sp>
      <p:sp>
        <p:nvSpPr>
          <p:cNvPr id="3" name="Content Placeholder 2"/>
          <p:cNvSpPr>
            <a:spLocks noGrp="1"/>
          </p:cNvSpPr>
          <p:nvPr>
            <p:ph idx="1"/>
          </p:nvPr>
        </p:nvSpPr>
        <p:spPr>
          <a:xfrm>
            <a:off x="381000" y="1371600"/>
            <a:ext cx="5029200" cy="3276600"/>
          </a:xfrm>
          <a:ln>
            <a:solidFill>
              <a:schemeClr val="accent2"/>
            </a:solidFill>
          </a:ln>
        </p:spPr>
        <p:txBody>
          <a:bodyPr/>
          <a:lstStyle/>
          <a:p>
            <a:pPr marL="0" indent="0">
              <a:spcBef>
                <a:spcPts val="0"/>
              </a:spcBef>
              <a:buNone/>
            </a:pPr>
            <a:r>
              <a:rPr lang="en-US" sz="2000" dirty="0"/>
              <a:t>void scale (</a:t>
            </a:r>
            <a:r>
              <a:rPr lang="en-US" sz="2000" dirty="0" err="1"/>
              <a:t>int</a:t>
            </a:r>
            <a:r>
              <a:rPr lang="en-US" sz="2000" dirty="0"/>
              <a:t> N, </a:t>
            </a:r>
            <a:r>
              <a:rPr lang="en-US" sz="2000" dirty="0" err="1"/>
              <a:t>int</a:t>
            </a:r>
            <a:r>
              <a:rPr lang="en-US" sz="2000" dirty="0"/>
              <a:t> a, float *x) {</a:t>
            </a:r>
          </a:p>
          <a:p>
            <a:pPr marL="400050" lvl="1" indent="0">
              <a:spcBef>
                <a:spcPts val="0"/>
              </a:spcBef>
              <a:buNone/>
            </a:pPr>
            <a:r>
              <a:rPr lang="en-US" sz="2000" dirty="0"/>
              <a:t>for (</a:t>
            </a:r>
            <a:r>
              <a:rPr lang="en-US" sz="2000" dirty="0" err="1"/>
              <a:t>int</a:t>
            </a:r>
            <a:r>
              <a:rPr lang="en-US" sz="2000" dirty="0"/>
              <a:t> </a:t>
            </a:r>
            <a:r>
              <a:rPr lang="en-US" sz="2000" dirty="0" err="1"/>
              <a:t>i</a:t>
            </a:r>
            <a:r>
              <a:rPr lang="en-US" sz="2000" dirty="0"/>
              <a:t> = 0; </a:t>
            </a:r>
            <a:r>
              <a:rPr lang="en-US" sz="2000" dirty="0" err="1"/>
              <a:t>i</a:t>
            </a:r>
            <a:r>
              <a:rPr lang="en-US" sz="2000" dirty="0"/>
              <a:t> &lt; N; </a:t>
            </a:r>
            <a:r>
              <a:rPr lang="en-US" sz="2000" dirty="0" err="1"/>
              <a:t>i</a:t>
            </a:r>
            <a:r>
              <a:rPr lang="en-US" sz="2000" dirty="0"/>
              <a:t>++)</a:t>
            </a:r>
          </a:p>
          <a:p>
            <a:pPr marL="800100" lvl="2" indent="0">
              <a:spcBef>
                <a:spcPts val="0"/>
              </a:spcBef>
              <a:buNone/>
            </a:pPr>
            <a:r>
              <a:rPr lang="en-US" dirty="0"/>
              <a:t>x[</a:t>
            </a:r>
            <a:r>
              <a:rPr lang="en-US" dirty="0" err="1"/>
              <a:t>i</a:t>
            </a:r>
            <a:r>
              <a:rPr lang="en-US" dirty="0"/>
              <a:t>] = a*x[</a:t>
            </a:r>
            <a:r>
              <a:rPr lang="en-US" dirty="0" err="1"/>
              <a:t>i</a:t>
            </a:r>
            <a:r>
              <a:rPr lang="en-US" dirty="0"/>
              <a:t>];</a:t>
            </a:r>
          </a:p>
          <a:p>
            <a:pPr marL="0" indent="0">
              <a:spcBef>
                <a:spcPts val="0"/>
              </a:spcBef>
              <a:buNone/>
            </a:pPr>
            <a:r>
              <a:rPr lang="en-US" sz="2000" dirty="0"/>
              <a:t>}</a:t>
            </a:r>
          </a:p>
          <a:p>
            <a:pPr marL="0" indent="0">
              <a:spcBef>
                <a:spcPts val="0"/>
              </a:spcBef>
              <a:buNone/>
            </a:pPr>
            <a:r>
              <a:rPr lang="en-US" sz="2000" dirty="0" err="1"/>
              <a:t>int</a:t>
            </a:r>
            <a:r>
              <a:rPr lang="en-US" sz="2000" dirty="0"/>
              <a:t> main(void) {</a:t>
            </a:r>
          </a:p>
          <a:p>
            <a:pPr marL="400050" lvl="1" indent="0">
              <a:spcBef>
                <a:spcPts val="0"/>
              </a:spcBef>
              <a:buNone/>
            </a:pPr>
            <a:r>
              <a:rPr lang="en-US" sz="2000" dirty="0" err="1"/>
              <a:t>int</a:t>
            </a:r>
            <a:r>
              <a:rPr lang="en-US" sz="2000" dirty="0"/>
              <a:t> N = 1&lt;&lt;20; // 1M elements</a:t>
            </a:r>
          </a:p>
          <a:p>
            <a:pPr marL="400050" lvl="1" indent="0">
              <a:spcBef>
                <a:spcPts val="0"/>
              </a:spcBef>
              <a:buNone/>
            </a:pPr>
            <a:r>
              <a:rPr lang="en-US" sz="2000" dirty="0"/>
              <a:t>vector&lt;float&gt; x(N,3.0);</a:t>
            </a:r>
          </a:p>
          <a:p>
            <a:pPr marL="400050" lvl="1" indent="0">
              <a:spcBef>
                <a:spcPts val="0"/>
              </a:spcBef>
              <a:buNone/>
            </a:pPr>
            <a:r>
              <a:rPr lang="en-US" sz="2000" dirty="0"/>
              <a:t>// Run kernel on 1M elements on the CPU</a:t>
            </a:r>
          </a:p>
          <a:p>
            <a:pPr marL="400050" lvl="1" indent="0">
              <a:spcBef>
                <a:spcPts val="0"/>
              </a:spcBef>
              <a:buNone/>
            </a:pPr>
            <a:r>
              <a:rPr lang="en-US" sz="2000" dirty="0"/>
              <a:t>scale (N, 2.0, </a:t>
            </a:r>
            <a:r>
              <a:rPr lang="en-US" sz="2000" dirty="0" err="1"/>
              <a:t>x.data</a:t>
            </a:r>
            <a:r>
              <a:rPr lang="en-US" sz="2000" dirty="0"/>
              <a:t>());</a:t>
            </a:r>
          </a:p>
          <a:p>
            <a:pPr marL="0" indent="0">
              <a:spcBef>
                <a:spcPts val="0"/>
              </a:spcBef>
              <a:buNone/>
            </a:pPr>
            <a:r>
              <a:rPr lang="en-US" sz="2000" dirty="0"/>
              <a:t>}</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371600" y="4724400"/>
            <a:ext cx="74676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t>This is our first GPU program.</a:t>
            </a:r>
          </a:p>
          <a:p>
            <a:pPr marL="800100" lvl="1" indent="-342900">
              <a:buFont typeface="Arial" panose="020B0604020202020204" pitchFamily="34" charset="0"/>
              <a:buChar char="•"/>
            </a:pPr>
            <a:r>
              <a:rPr lang="en-US" dirty="0"/>
              <a:t>OK, it doesn't actually use the GPU!</a:t>
            </a:r>
          </a:p>
          <a:p>
            <a:pPr marL="800100" lvl="1" indent="-342900">
              <a:buFont typeface="Arial" panose="020B0604020202020204" pitchFamily="34" charset="0"/>
              <a:buChar char="•"/>
            </a:pPr>
            <a:r>
              <a:rPr lang="en-US" dirty="0"/>
              <a:t>But we can compile it with </a:t>
            </a:r>
            <a:r>
              <a:rPr lang="en-US" dirty="0" err="1"/>
              <a:t>nvcc</a:t>
            </a:r>
            <a:r>
              <a:rPr lang="en-US" dirty="0"/>
              <a:t> anyway.</a:t>
            </a:r>
          </a:p>
        </p:txBody>
      </p:sp>
      <p:sp>
        <p:nvSpPr>
          <p:cNvPr id="6" name="TextBox 5"/>
          <p:cNvSpPr txBox="1"/>
          <p:nvPr/>
        </p:nvSpPr>
        <p:spPr>
          <a:xfrm>
            <a:off x="5638800" y="1771471"/>
            <a:ext cx="3352800" cy="1015663"/>
          </a:xfrm>
          <a:prstGeom prst="rect">
            <a:avLst/>
          </a:prstGeom>
          <a:noFill/>
          <a:ln>
            <a:noFill/>
          </a:ln>
        </p:spPr>
        <p:txBody>
          <a:bodyPr wrap="square" rtlCol="0">
            <a:spAutoFit/>
          </a:bodyPr>
          <a:lstStyle/>
          <a:p>
            <a:r>
              <a:rPr lang="en-US" sz="2000" dirty="0"/>
              <a:t>C++ shorthand: says to initialize the array with </a:t>
            </a:r>
            <a:r>
              <a:rPr lang="en-US" sz="2000" i="1" dirty="0"/>
              <a:t>N</a:t>
            </a:r>
            <a:r>
              <a:rPr lang="en-US" sz="2000" dirty="0"/>
              <a:t> elements, all of which are 3.0</a:t>
            </a:r>
          </a:p>
        </p:txBody>
      </p:sp>
      <p:cxnSp>
        <p:nvCxnSpPr>
          <p:cNvPr id="8" name="Straight Arrow Connector 7"/>
          <p:cNvCxnSpPr/>
          <p:nvPr/>
        </p:nvCxnSpPr>
        <p:spPr>
          <a:xfrm flipH="1">
            <a:off x="3276600" y="2438400"/>
            <a:ext cx="2590800" cy="100010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5133" y="3438506"/>
            <a:ext cx="3352800" cy="707886"/>
          </a:xfrm>
          <a:prstGeom prst="rect">
            <a:avLst/>
          </a:prstGeom>
          <a:noFill/>
          <a:ln>
            <a:noFill/>
          </a:ln>
        </p:spPr>
        <p:txBody>
          <a:bodyPr wrap="square" rtlCol="0">
            <a:spAutoFit/>
          </a:bodyPr>
          <a:lstStyle/>
          <a:p>
            <a:r>
              <a:rPr lang="en-US" sz="2000" dirty="0"/>
              <a:t>.data() gets a pointer to the first data element.</a:t>
            </a:r>
          </a:p>
        </p:txBody>
      </p:sp>
      <p:cxnSp>
        <p:nvCxnSpPr>
          <p:cNvPr id="10" name="Straight Arrow Connector 9"/>
          <p:cNvCxnSpPr/>
          <p:nvPr/>
        </p:nvCxnSpPr>
        <p:spPr>
          <a:xfrm flipH="1">
            <a:off x="3276600" y="3670131"/>
            <a:ext cx="2743200" cy="3684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58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a vector</a:t>
            </a:r>
          </a:p>
        </p:txBody>
      </p:sp>
      <p:sp>
        <p:nvSpPr>
          <p:cNvPr id="3" name="Content Placeholder 2"/>
          <p:cNvSpPr>
            <a:spLocks noGrp="1"/>
          </p:cNvSpPr>
          <p:nvPr>
            <p:ph idx="1"/>
          </p:nvPr>
        </p:nvSpPr>
        <p:spPr>
          <a:xfrm>
            <a:off x="381000" y="1371600"/>
            <a:ext cx="5029200" cy="3276600"/>
          </a:xfrm>
          <a:ln>
            <a:solidFill>
              <a:schemeClr val="accent2"/>
            </a:solidFill>
          </a:ln>
        </p:spPr>
        <p:txBody>
          <a:bodyPr/>
          <a:lstStyle/>
          <a:p>
            <a:pPr marL="0" indent="0">
              <a:spcBef>
                <a:spcPts val="0"/>
              </a:spcBef>
              <a:buNone/>
            </a:pPr>
            <a:r>
              <a:rPr lang="en-US" sz="2000" dirty="0">
                <a:solidFill>
                  <a:srgbClr val="FF0000"/>
                </a:solidFill>
              </a:rPr>
              <a:t>__global__ </a:t>
            </a:r>
            <a:r>
              <a:rPr lang="en-US" sz="2000" dirty="0"/>
              <a:t>void scale (</a:t>
            </a:r>
            <a:r>
              <a:rPr lang="en-US" sz="2000" dirty="0" err="1"/>
              <a:t>int</a:t>
            </a:r>
            <a:r>
              <a:rPr lang="en-US" sz="2000" dirty="0"/>
              <a:t> n, </a:t>
            </a:r>
            <a:r>
              <a:rPr lang="en-US" sz="2000" dirty="0" err="1"/>
              <a:t>int</a:t>
            </a:r>
            <a:r>
              <a:rPr lang="en-US" sz="2000" dirty="0"/>
              <a:t> a, float *x) {</a:t>
            </a:r>
          </a:p>
          <a:p>
            <a:pPr marL="400050" lvl="1" indent="0">
              <a:spcBef>
                <a:spcPts val="0"/>
              </a:spcBef>
              <a:buNone/>
            </a:pPr>
            <a:r>
              <a:rPr lang="en-US" sz="2000" dirty="0"/>
              <a:t>for (</a:t>
            </a:r>
            <a:r>
              <a:rPr lang="en-US" sz="2000" dirty="0" err="1"/>
              <a:t>int</a:t>
            </a:r>
            <a:r>
              <a:rPr lang="en-US" sz="2000" dirty="0"/>
              <a:t> </a:t>
            </a:r>
            <a:r>
              <a:rPr lang="en-US" sz="2000" dirty="0" err="1"/>
              <a:t>i</a:t>
            </a:r>
            <a:r>
              <a:rPr lang="en-US" sz="2000" dirty="0"/>
              <a:t> = 0; </a:t>
            </a:r>
            <a:r>
              <a:rPr lang="en-US" sz="2000" dirty="0" err="1"/>
              <a:t>i</a:t>
            </a:r>
            <a:r>
              <a:rPr lang="en-US" sz="2000" dirty="0"/>
              <a:t> &lt; n; </a:t>
            </a:r>
            <a:r>
              <a:rPr lang="en-US" sz="2000" dirty="0" err="1"/>
              <a:t>i</a:t>
            </a:r>
            <a:r>
              <a:rPr lang="en-US" sz="2000" dirty="0"/>
              <a:t>++)</a:t>
            </a:r>
          </a:p>
          <a:p>
            <a:pPr marL="800100" lvl="2" indent="0">
              <a:spcBef>
                <a:spcPts val="0"/>
              </a:spcBef>
              <a:buNone/>
            </a:pPr>
            <a:r>
              <a:rPr lang="en-US" dirty="0"/>
              <a:t>x[</a:t>
            </a:r>
            <a:r>
              <a:rPr lang="en-US" dirty="0" err="1"/>
              <a:t>i</a:t>
            </a:r>
            <a:r>
              <a:rPr lang="en-US" dirty="0"/>
              <a:t>] = a*x[</a:t>
            </a:r>
            <a:r>
              <a:rPr lang="en-US" dirty="0" err="1"/>
              <a:t>i</a:t>
            </a:r>
            <a:r>
              <a:rPr lang="en-US" dirty="0"/>
              <a:t>];</a:t>
            </a:r>
          </a:p>
          <a:p>
            <a:pPr marL="0" indent="0">
              <a:spcBef>
                <a:spcPts val="0"/>
              </a:spcBef>
              <a:buNone/>
            </a:pPr>
            <a:r>
              <a:rPr lang="en-US" sz="2000" dirty="0"/>
              <a:t>}</a:t>
            </a:r>
          </a:p>
          <a:p>
            <a:pPr marL="0" indent="0">
              <a:spcBef>
                <a:spcPts val="0"/>
              </a:spcBef>
              <a:buNone/>
            </a:pPr>
            <a:r>
              <a:rPr lang="en-US" sz="2000" dirty="0" err="1"/>
              <a:t>int</a:t>
            </a:r>
            <a:r>
              <a:rPr lang="en-US" sz="2000" dirty="0"/>
              <a:t> main(void) {</a:t>
            </a:r>
          </a:p>
          <a:p>
            <a:pPr marL="400050" lvl="1" indent="0">
              <a:spcBef>
                <a:spcPts val="0"/>
              </a:spcBef>
              <a:buNone/>
            </a:pPr>
            <a:r>
              <a:rPr lang="en-US" sz="2000" dirty="0" err="1"/>
              <a:t>int</a:t>
            </a:r>
            <a:r>
              <a:rPr lang="en-US" sz="2000" dirty="0"/>
              <a:t> N = 1&lt;&lt;20; // 1M elements</a:t>
            </a:r>
          </a:p>
          <a:p>
            <a:pPr marL="400050" lvl="1" indent="0">
              <a:spcBef>
                <a:spcPts val="0"/>
              </a:spcBef>
              <a:buNone/>
            </a:pPr>
            <a:r>
              <a:rPr lang="en-US" sz="2000" dirty="0"/>
              <a:t>vector&lt;float&gt; x(N,1.0);</a:t>
            </a:r>
          </a:p>
          <a:p>
            <a:pPr marL="400050" lvl="1" indent="0">
              <a:spcBef>
                <a:spcPts val="0"/>
              </a:spcBef>
              <a:buNone/>
            </a:pPr>
            <a:r>
              <a:rPr lang="en-US" sz="2000" dirty="0"/>
              <a:t>// Run kernel on 1M elements on the CPU</a:t>
            </a:r>
          </a:p>
          <a:p>
            <a:pPr marL="400050" lvl="1" indent="0">
              <a:spcBef>
                <a:spcPts val="0"/>
              </a:spcBef>
              <a:buNone/>
            </a:pPr>
            <a:r>
              <a:rPr lang="en-US" sz="2000" dirty="0"/>
              <a:t>scale (N, </a:t>
            </a:r>
            <a:r>
              <a:rPr lang="en-US" sz="2000" dirty="0" err="1"/>
              <a:t>x.data</a:t>
            </a:r>
            <a:r>
              <a:rPr lang="en-US" sz="2000" dirty="0"/>
              <a:t>(), </a:t>
            </a:r>
            <a:r>
              <a:rPr lang="en-US" sz="2000" dirty="0" err="1"/>
              <a:t>y.data</a:t>
            </a:r>
            <a:r>
              <a:rPr lang="en-US" sz="2000" dirty="0"/>
              <a:t>());</a:t>
            </a:r>
          </a:p>
          <a:p>
            <a:pPr marL="0" indent="0">
              <a:spcBef>
                <a:spcPts val="0"/>
              </a:spcBef>
              <a:buNone/>
            </a:pPr>
            <a:r>
              <a:rPr lang="en-US" sz="2000" dirty="0"/>
              <a:t>}</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066800" y="4848135"/>
            <a:ext cx="7467600" cy="1569660"/>
          </a:xfrm>
          <a:prstGeom prst="rect">
            <a:avLst/>
          </a:prstGeom>
          <a:noFill/>
        </p:spPr>
        <p:txBody>
          <a:bodyPr wrap="square" rtlCol="0">
            <a:spAutoFit/>
          </a:bodyPr>
          <a:lstStyle/>
          <a:p>
            <a:pPr marL="342900" indent="-342900">
              <a:buFont typeface="Arial" panose="020B0604020202020204" pitchFamily="34" charset="0"/>
              <a:buChar char="•"/>
            </a:pPr>
            <a:r>
              <a:rPr lang="en-US" dirty="0"/>
              <a:t>First part: tell </a:t>
            </a:r>
            <a:r>
              <a:rPr lang="en-US" dirty="0" err="1"/>
              <a:t>nvcc</a:t>
            </a:r>
            <a:r>
              <a:rPr lang="en-US" dirty="0"/>
              <a:t> that the </a:t>
            </a:r>
            <a:r>
              <a:rPr lang="en-US" i="1" dirty="0"/>
              <a:t>scale</a:t>
            </a:r>
            <a:r>
              <a:rPr lang="en-US" dirty="0"/>
              <a:t>() function should live on the GPU.</a:t>
            </a:r>
          </a:p>
          <a:p>
            <a:pPr marL="342900" indent="-342900">
              <a:buFont typeface="Arial" panose="020B0604020202020204" pitchFamily="34" charset="0"/>
              <a:buChar char="•"/>
            </a:pPr>
            <a:r>
              <a:rPr lang="en-US" dirty="0"/>
              <a:t>Problem: the GPU does not have access to CPU memory</a:t>
            </a:r>
          </a:p>
          <a:p>
            <a:endParaRPr lang="en-US" dirty="0"/>
          </a:p>
        </p:txBody>
      </p:sp>
      <p:sp>
        <p:nvSpPr>
          <p:cNvPr id="6" name="TextBox 5"/>
          <p:cNvSpPr txBox="1"/>
          <p:nvPr/>
        </p:nvSpPr>
        <p:spPr>
          <a:xfrm>
            <a:off x="5943600" y="2084457"/>
            <a:ext cx="2590800" cy="1015663"/>
          </a:xfrm>
          <a:prstGeom prst="rect">
            <a:avLst/>
          </a:prstGeom>
          <a:noFill/>
          <a:ln>
            <a:noFill/>
          </a:ln>
        </p:spPr>
        <p:txBody>
          <a:bodyPr wrap="square" rtlCol="0">
            <a:spAutoFit/>
          </a:bodyPr>
          <a:lstStyle/>
          <a:p>
            <a:r>
              <a:rPr lang="en-US" sz="2000" dirty="0"/>
              <a:t>says that this function will live on the GPU, not the CPU.</a:t>
            </a:r>
          </a:p>
        </p:txBody>
      </p:sp>
      <p:cxnSp>
        <p:nvCxnSpPr>
          <p:cNvPr id="8" name="Straight Arrow Connector 7"/>
          <p:cNvCxnSpPr/>
          <p:nvPr/>
        </p:nvCxnSpPr>
        <p:spPr>
          <a:xfrm flipH="1" flipV="1">
            <a:off x="1752600" y="1771471"/>
            <a:ext cx="4114800" cy="66692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52067" y="3195815"/>
            <a:ext cx="2590800" cy="400110"/>
          </a:xfrm>
          <a:prstGeom prst="rect">
            <a:avLst/>
          </a:prstGeom>
          <a:noFill/>
          <a:ln>
            <a:noFill/>
          </a:ln>
        </p:spPr>
        <p:txBody>
          <a:bodyPr wrap="square" rtlCol="0">
            <a:spAutoFit/>
          </a:bodyPr>
          <a:lstStyle/>
          <a:p>
            <a:r>
              <a:rPr lang="en-US" sz="2000" dirty="0"/>
              <a:t>this will crash now.</a:t>
            </a:r>
          </a:p>
        </p:txBody>
      </p:sp>
      <p:cxnSp>
        <p:nvCxnSpPr>
          <p:cNvPr id="12" name="Straight Arrow Connector 11"/>
          <p:cNvCxnSpPr/>
          <p:nvPr/>
        </p:nvCxnSpPr>
        <p:spPr>
          <a:xfrm flipH="1" flipV="1">
            <a:off x="2667000" y="2286000"/>
            <a:ext cx="3200400" cy="110987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Board-level architecture</a:t>
            </a:r>
          </a:p>
        </p:txBody>
      </p:sp>
      <p:sp>
        <p:nvSpPr>
          <p:cNvPr id="3" name="Content Placeholder 2"/>
          <p:cNvSpPr>
            <a:spLocks noGrp="1"/>
          </p:cNvSpPr>
          <p:nvPr>
            <p:ph idx="1"/>
          </p:nvPr>
        </p:nvSpPr>
        <p:spPr>
          <a:xfrm>
            <a:off x="1109133" y="3733800"/>
            <a:ext cx="7044267" cy="2286000"/>
          </a:xfrm>
        </p:spPr>
        <p:txBody>
          <a:bodyPr/>
          <a:lstStyle/>
          <a:p>
            <a:r>
              <a:rPr lang="en-US" sz="2400" dirty="0"/>
              <a:t>The CPU and GPU can talk to each other</a:t>
            </a:r>
          </a:p>
          <a:p>
            <a:pPr lvl="1">
              <a:spcBef>
                <a:spcPts val="0"/>
              </a:spcBef>
            </a:pPr>
            <a:r>
              <a:rPr lang="en-US" sz="2000" dirty="0"/>
              <a:t>neither can talk to the other's memory</a:t>
            </a:r>
          </a:p>
          <a:p>
            <a:r>
              <a:rPr lang="en-US" sz="2400" dirty="0"/>
              <a:t>Why not?</a:t>
            </a:r>
          </a:p>
          <a:p>
            <a:pPr lvl="1">
              <a:spcBef>
                <a:spcPts val="0"/>
              </a:spcBef>
            </a:pPr>
            <a:r>
              <a:rPr lang="en-US" sz="2000" dirty="0"/>
              <a:t>Controlling memory is not easy (must coordinate  Home Agents, coherence, </a:t>
            </a:r>
            <a:r>
              <a:rPr lang="en-US" sz="2000" dirty="0" err="1"/>
              <a:t>etc</a:t>
            </a:r>
            <a:r>
              <a:rPr lang="en-US" sz="2000" dirty="0"/>
              <a:t>)</a:t>
            </a:r>
          </a:p>
          <a:p>
            <a:pPr lvl="1">
              <a:spcBef>
                <a:spcPts val="0"/>
              </a:spcBef>
            </a:pPr>
            <a:r>
              <a:rPr lang="en-US" sz="2000" dirty="0"/>
              <a:t>The latest GPUs can do this (as of Pascal)</a:t>
            </a:r>
          </a:p>
          <a:p>
            <a:pPr lvl="1">
              <a:spcBef>
                <a:spcPts val="0"/>
              </a:spcBef>
            </a:pPr>
            <a:r>
              <a:rPr lang="en-US" sz="2000" dirty="0"/>
              <a:t>Our labs don't have Pascal GPUs (yet).</a:t>
            </a:r>
          </a:p>
          <a:p>
            <a:pPr lvl="1"/>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762000" y="1371601"/>
            <a:ext cx="1371600" cy="685800"/>
          </a:xfrm>
          <a:prstGeom prst="rect">
            <a:avLst/>
          </a:prstGeom>
          <a:noFill/>
          <a:ln w="25400">
            <a:solidFill>
              <a:schemeClr val="tx2"/>
            </a:solidFill>
          </a:ln>
        </p:spPr>
        <p:txBody>
          <a:bodyPr wrap="square" rtlCol="0" anchor="ctr" anchorCtr="0">
            <a:noAutofit/>
          </a:bodyPr>
          <a:lstStyle/>
          <a:p>
            <a:pPr algn="ctr"/>
            <a:r>
              <a:rPr lang="en-US" dirty="0"/>
              <a:t>GPU</a:t>
            </a:r>
          </a:p>
        </p:txBody>
      </p:sp>
      <p:sp>
        <p:nvSpPr>
          <p:cNvPr id="6" name="TextBox 5"/>
          <p:cNvSpPr txBox="1"/>
          <p:nvPr/>
        </p:nvSpPr>
        <p:spPr>
          <a:xfrm>
            <a:off x="2544233" y="1371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 memory</a:t>
            </a:r>
          </a:p>
        </p:txBody>
      </p:sp>
      <p:sp>
        <p:nvSpPr>
          <p:cNvPr id="7" name="TextBox 6"/>
          <p:cNvSpPr txBox="1"/>
          <p:nvPr/>
        </p:nvSpPr>
        <p:spPr>
          <a:xfrm>
            <a:off x="762000" y="2895600"/>
            <a:ext cx="1371600" cy="685799"/>
          </a:xfrm>
          <a:prstGeom prst="rect">
            <a:avLst/>
          </a:prstGeom>
          <a:noFill/>
          <a:ln w="25400">
            <a:solidFill>
              <a:schemeClr val="tx2"/>
            </a:solidFill>
          </a:ln>
        </p:spPr>
        <p:txBody>
          <a:bodyPr wrap="square" rtlCol="0" anchor="ctr" anchorCtr="0">
            <a:noAutofit/>
          </a:bodyPr>
          <a:lstStyle/>
          <a:p>
            <a:pPr algn="ctr"/>
            <a:r>
              <a:rPr lang="en-US" dirty="0"/>
              <a:t>CPU</a:t>
            </a:r>
          </a:p>
        </p:txBody>
      </p:sp>
      <p:sp>
        <p:nvSpPr>
          <p:cNvPr id="8" name="TextBox 7"/>
          <p:cNvSpPr txBox="1"/>
          <p:nvPr/>
        </p:nvSpPr>
        <p:spPr>
          <a:xfrm>
            <a:off x="2544233" y="2895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CPU memory</a:t>
            </a:r>
          </a:p>
        </p:txBody>
      </p:sp>
      <p:cxnSp>
        <p:nvCxnSpPr>
          <p:cNvPr id="10" name="Straight Connector 9"/>
          <p:cNvCxnSpPr/>
          <p:nvPr/>
        </p:nvCxnSpPr>
        <p:spPr>
          <a:xfrm flipV="1">
            <a:off x="2133600" y="1714500"/>
            <a:ext cx="419100" cy="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52650" y="3200399"/>
            <a:ext cx="381000" cy="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2"/>
            <a:endCxn id="7" idx="0"/>
          </p:cNvCxnSpPr>
          <p:nvPr/>
        </p:nvCxnSpPr>
        <p:spPr>
          <a:xfrm>
            <a:off x="1447800" y="2057401"/>
            <a:ext cx="0" cy="83819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30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a vector</a:t>
            </a:r>
          </a:p>
        </p:txBody>
      </p:sp>
      <p:sp>
        <p:nvSpPr>
          <p:cNvPr id="3" name="Content Placeholder 2"/>
          <p:cNvSpPr>
            <a:spLocks noGrp="1"/>
          </p:cNvSpPr>
          <p:nvPr>
            <p:ph idx="1"/>
          </p:nvPr>
        </p:nvSpPr>
        <p:spPr>
          <a:xfrm>
            <a:off x="304799" y="1371600"/>
            <a:ext cx="5240867" cy="3276600"/>
          </a:xfrm>
          <a:ln>
            <a:solidFill>
              <a:schemeClr val="accent2"/>
            </a:solidFill>
          </a:ln>
        </p:spPr>
        <p:txBody>
          <a:bodyPr/>
          <a:lstStyle/>
          <a:p>
            <a:pPr marL="0" indent="0">
              <a:spcBef>
                <a:spcPts val="0"/>
              </a:spcBef>
              <a:buNone/>
            </a:pPr>
            <a:r>
              <a:rPr lang="en-US" sz="2000" dirty="0" err="1"/>
              <a:t>int</a:t>
            </a:r>
            <a:r>
              <a:rPr lang="en-US" sz="2000" dirty="0"/>
              <a:t> main(void) {</a:t>
            </a:r>
          </a:p>
          <a:p>
            <a:pPr marL="400050" lvl="1" indent="0">
              <a:spcBef>
                <a:spcPts val="0"/>
              </a:spcBef>
              <a:buNone/>
            </a:pPr>
            <a:r>
              <a:rPr lang="en-US" sz="2000" dirty="0" err="1"/>
              <a:t>int</a:t>
            </a:r>
            <a:r>
              <a:rPr lang="en-US" sz="2000" dirty="0"/>
              <a:t> N = 1&lt;&lt;20; // 1M elements</a:t>
            </a:r>
          </a:p>
          <a:p>
            <a:pPr marL="400050" lvl="1" indent="0">
              <a:spcBef>
                <a:spcPts val="0"/>
              </a:spcBef>
              <a:buNone/>
            </a:pPr>
            <a:r>
              <a:rPr lang="en-US" sz="2000" dirty="0"/>
              <a:t>vector&lt;float&gt; x(N,3.0);</a:t>
            </a:r>
          </a:p>
          <a:p>
            <a:pPr marL="400050" lvl="1" indent="0">
              <a:spcBef>
                <a:spcPts val="0"/>
              </a:spcBef>
              <a:buNone/>
            </a:pPr>
            <a:r>
              <a:rPr lang="en-US" sz="2000" dirty="0"/>
              <a:t>float *</a:t>
            </a:r>
            <a:r>
              <a:rPr lang="en-US" sz="2000" dirty="0" err="1"/>
              <a:t>device_array</a:t>
            </a:r>
            <a:r>
              <a:rPr lang="en-US" sz="2000" dirty="0"/>
              <a:t>;</a:t>
            </a:r>
          </a:p>
          <a:p>
            <a:pPr marL="400050" lvl="1" indent="0">
              <a:spcBef>
                <a:spcPts val="0"/>
              </a:spcBef>
              <a:buNone/>
            </a:pPr>
            <a:r>
              <a:rPr lang="en-US" sz="2000" dirty="0" err="1">
                <a:solidFill>
                  <a:srgbClr val="FF0000"/>
                </a:solidFill>
              </a:rPr>
              <a:t>cudaMalloc</a:t>
            </a:r>
            <a:r>
              <a:rPr lang="en-US" sz="2000" dirty="0">
                <a:solidFill>
                  <a:srgbClr val="FF0000"/>
                </a:solidFill>
              </a:rPr>
              <a:t> ((void **)&amp;</a:t>
            </a:r>
            <a:r>
              <a:rPr lang="en-US" sz="2000" dirty="0" err="1">
                <a:solidFill>
                  <a:srgbClr val="FF0000"/>
                </a:solidFill>
              </a:rPr>
              <a:t>device_array</a:t>
            </a:r>
            <a:r>
              <a:rPr lang="en-US" sz="2000" dirty="0">
                <a:solidFill>
                  <a:srgbClr val="FF0000"/>
                </a:solidFill>
              </a:rPr>
              <a:t>, 4*N);</a:t>
            </a:r>
          </a:p>
          <a:p>
            <a:pPr marL="400050" lvl="1" indent="0">
              <a:spcBef>
                <a:spcPts val="0"/>
              </a:spcBef>
              <a:buNone/>
            </a:pPr>
            <a:r>
              <a:rPr lang="en-US" sz="2000" dirty="0" err="1">
                <a:solidFill>
                  <a:srgbClr val="FF0000"/>
                </a:solidFill>
              </a:rPr>
              <a:t>cudaMemcpy</a:t>
            </a:r>
            <a:r>
              <a:rPr lang="en-US" sz="2000" dirty="0">
                <a:solidFill>
                  <a:srgbClr val="FF0000"/>
                </a:solidFill>
              </a:rPr>
              <a:t> (</a:t>
            </a:r>
            <a:r>
              <a:rPr lang="en-US" sz="2000" dirty="0" err="1">
                <a:solidFill>
                  <a:srgbClr val="FF0000"/>
                </a:solidFill>
              </a:rPr>
              <a:t>device_array</a:t>
            </a:r>
            <a:r>
              <a:rPr lang="en-US" sz="2000" dirty="0">
                <a:solidFill>
                  <a:srgbClr val="FF0000"/>
                </a:solidFill>
              </a:rPr>
              <a:t>, </a:t>
            </a:r>
            <a:r>
              <a:rPr lang="en-US" sz="2000" dirty="0" err="1">
                <a:solidFill>
                  <a:srgbClr val="FF0000"/>
                </a:solidFill>
              </a:rPr>
              <a:t>x.data</a:t>
            </a:r>
            <a:r>
              <a:rPr lang="en-US" sz="2000" dirty="0">
                <a:solidFill>
                  <a:srgbClr val="FF0000"/>
                </a:solidFill>
              </a:rPr>
              <a:t>(), 4*N,</a:t>
            </a:r>
          </a:p>
          <a:p>
            <a:pPr marL="400050" lvl="1" indent="0">
              <a:spcBef>
                <a:spcPts val="0"/>
              </a:spcBef>
              <a:buNone/>
            </a:pPr>
            <a:r>
              <a:rPr lang="en-US" sz="2000" i="1" dirty="0">
                <a:solidFill>
                  <a:srgbClr val="FF0000"/>
                </a:solidFill>
              </a:rPr>
              <a:t>	</a:t>
            </a:r>
            <a:r>
              <a:rPr lang="en-US" sz="2000" dirty="0" err="1">
                <a:solidFill>
                  <a:srgbClr val="FF0000"/>
                </a:solidFill>
              </a:rPr>
              <a:t>cudaMemcpyHostToDevice</a:t>
            </a:r>
            <a:r>
              <a:rPr lang="en-US" sz="2000" dirty="0">
                <a:solidFill>
                  <a:srgbClr val="FF0000"/>
                </a:solidFill>
              </a:rPr>
              <a:t>); </a:t>
            </a:r>
          </a:p>
          <a:p>
            <a:pPr marL="400050" lvl="1" indent="0">
              <a:spcBef>
                <a:spcPts val="0"/>
              </a:spcBef>
              <a:buNone/>
            </a:pPr>
            <a:r>
              <a:rPr lang="en-US" sz="2000" dirty="0"/>
              <a:t>scale (N, 2, </a:t>
            </a:r>
            <a:r>
              <a:rPr lang="en-US" sz="2000" dirty="0" err="1">
                <a:solidFill>
                  <a:srgbClr val="FF0000"/>
                </a:solidFill>
              </a:rPr>
              <a:t>device_array</a:t>
            </a:r>
            <a:r>
              <a:rPr lang="en-US" sz="2000" dirty="0"/>
              <a:t>);</a:t>
            </a:r>
          </a:p>
          <a:p>
            <a:pPr marL="0" indent="0">
              <a:spcBef>
                <a:spcPts val="0"/>
              </a:spcBef>
              <a:buNone/>
            </a:pPr>
            <a:r>
              <a:rPr lang="en-US" sz="2000" dirty="0"/>
              <a:t>}</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066800" y="4848135"/>
            <a:ext cx="7467600" cy="830997"/>
          </a:xfrm>
          <a:prstGeom prst="rect">
            <a:avLst/>
          </a:prstGeom>
          <a:noFill/>
        </p:spPr>
        <p:txBody>
          <a:bodyPr wrap="square" rtlCol="0">
            <a:spAutoFit/>
          </a:bodyPr>
          <a:lstStyle/>
          <a:p>
            <a:pPr marL="342900" indent="-342900">
              <a:buFont typeface="Arial" panose="020B0604020202020204" pitchFamily="34" charset="0"/>
              <a:buChar char="•"/>
            </a:pPr>
            <a:r>
              <a:rPr lang="en-US" dirty="0"/>
              <a:t>Now we have moved the input data to GPU memory</a:t>
            </a:r>
          </a:p>
          <a:p>
            <a:pPr marL="342900" indent="-342900">
              <a:buFont typeface="Arial" panose="020B0604020202020204" pitchFamily="34" charset="0"/>
              <a:buChar char="•"/>
            </a:pPr>
            <a:r>
              <a:rPr lang="en-US" dirty="0"/>
              <a:t>The </a:t>
            </a:r>
            <a:r>
              <a:rPr lang="en-US" i="1" dirty="0"/>
              <a:t>scale</a:t>
            </a:r>
            <a:r>
              <a:rPr lang="en-US" dirty="0"/>
              <a:t>() call no longer crashes </a:t>
            </a:r>
            <a:r>
              <a:rPr lang="en-US" dirty="0">
                <a:sym typeface="Wingdings" panose="05000000000000000000" pitchFamily="2" charset="2"/>
              </a:rPr>
              <a:t></a:t>
            </a:r>
          </a:p>
        </p:txBody>
      </p:sp>
      <p:sp>
        <p:nvSpPr>
          <p:cNvPr id="6" name="TextBox 5"/>
          <p:cNvSpPr txBox="1"/>
          <p:nvPr/>
        </p:nvSpPr>
        <p:spPr>
          <a:xfrm>
            <a:off x="6172200" y="990600"/>
            <a:ext cx="1786467" cy="707886"/>
          </a:xfrm>
          <a:prstGeom prst="rect">
            <a:avLst/>
          </a:prstGeom>
          <a:noFill/>
          <a:ln>
            <a:noFill/>
          </a:ln>
        </p:spPr>
        <p:txBody>
          <a:bodyPr wrap="square" rtlCol="0">
            <a:spAutoFit/>
          </a:bodyPr>
          <a:lstStyle/>
          <a:p>
            <a:r>
              <a:rPr lang="en-US" sz="2000" dirty="0"/>
              <a:t>pointer into GPU memory</a:t>
            </a:r>
          </a:p>
        </p:txBody>
      </p:sp>
      <p:cxnSp>
        <p:nvCxnSpPr>
          <p:cNvPr id="8" name="Straight Arrow Connector 7"/>
          <p:cNvCxnSpPr/>
          <p:nvPr/>
        </p:nvCxnSpPr>
        <p:spPr>
          <a:xfrm flipH="1">
            <a:off x="2971800" y="1371600"/>
            <a:ext cx="3200400" cy="1066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92800" y="2114490"/>
            <a:ext cx="2870200" cy="1015663"/>
          </a:xfrm>
          <a:prstGeom prst="rect">
            <a:avLst/>
          </a:prstGeom>
          <a:noFill/>
          <a:ln>
            <a:noFill/>
          </a:ln>
        </p:spPr>
        <p:txBody>
          <a:bodyPr wrap="square" rtlCol="0">
            <a:spAutoFit/>
          </a:bodyPr>
          <a:lstStyle/>
          <a:p>
            <a:r>
              <a:rPr lang="en-US" sz="2000" dirty="0"/>
              <a:t>allocates GPU memory, sets </a:t>
            </a:r>
            <a:r>
              <a:rPr lang="en-US" sz="2000" dirty="0" err="1"/>
              <a:t>device_array</a:t>
            </a:r>
            <a:r>
              <a:rPr lang="en-US" sz="2000" dirty="0"/>
              <a:t>. Returns </a:t>
            </a:r>
            <a:r>
              <a:rPr lang="en-US" sz="2000" dirty="0" err="1"/>
              <a:t>cudaSuccess</a:t>
            </a:r>
            <a:r>
              <a:rPr lang="en-US" sz="2000" dirty="0"/>
              <a:t> (hopefully)</a:t>
            </a:r>
          </a:p>
        </p:txBody>
      </p:sp>
      <p:cxnSp>
        <p:nvCxnSpPr>
          <p:cNvPr id="12" name="Straight Arrow Connector 11"/>
          <p:cNvCxnSpPr/>
          <p:nvPr/>
        </p:nvCxnSpPr>
        <p:spPr>
          <a:xfrm flipH="1">
            <a:off x="5410200" y="2469922"/>
            <a:ext cx="635000" cy="19707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45200" y="3352800"/>
            <a:ext cx="2794000" cy="1323439"/>
          </a:xfrm>
          <a:prstGeom prst="rect">
            <a:avLst/>
          </a:prstGeom>
          <a:noFill/>
          <a:ln>
            <a:noFill/>
          </a:ln>
        </p:spPr>
        <p:txBody>
          <a:bodyPr wrap="square" rtlCol="0">
            <a:spAutoFit/>
          </a:bodyPr>
          <a:lstStyle/>
          <a:p>
            <a:r>
              <a:rPr lang="en-US" sz="2000" dirty="0"/>
              <a:t>Copies from host to GPU memory. Also returns status. Argument order is </a:t>
            </a:r>
            <a:r>
              <a:rPr lang="en-US" sz="2000" dirty="0" err="1"/>
              <a:t>dest</a:t>
            </a:r>
            <a:r>
              <a:rPr lang="en-US" sz="2000" dirty="0"/>
              <a:t>, </a:t>
            </a:r>
            <a:r>
              <a:rPr lang="en-US" sz="2000" dirty="0" err="1"/>
              <a:t>src</a:t>
            </a:r>
            <a:r>
              <a:rPr lang="en-US" sz="2000" dirty="0"/>
              <a:t>, </a:t>
            </a:r>
            <a:r>
              <a:rPr lang="en-US" sz="2000" dirty="0" err="1"/>
              <a:t>nBytes</a:t>
            </a:r>
            <a:r>
              <a:rPr lang="en-US" sz="2000" dirty="0"/>
              <a:t>, mode</a:t>
            </a:r>
          </a:p>
        </p:txBody>
      </p:sp>
      <p:cxnSp>
        <p:nvCxnSpPr>
          <p:cNvPr id="18" name="Straight Arrow Connector 17"/>
          <p:cNvCxnSpPr>
            <a:stCxn id="17" idx="1"/>
          </p:cNvCxnSpPr>
          <p:nvPr/>
        </p:nvCxnSpPr>
        <p:spPr>
          <a:xfrm flipH="1" flipV="1">
            <a:off x="4495800" y="3352800"/>
            <a:ext cx="1549400" cy="66172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7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vs. GPU, once more</a:t>
            </a:r>
          </a:p>
        </p:txBody>
      </p:sp>
      <p:sp>
        <p:nvSpPr>
          <p:cNvPr id="3" name="Content Placeholder 2"/>
          <p:cNvSpPr>
            <a:spLocks noGrp="1"/>
          </p:cNvSpPr>
          <p:nvPr>
            <p:ph idx="1"/>
          </p:nvPr>
        </p:nvSpPr>
        <p:spPr>
          <a:xfrm>
            <a:off x="1143000" y="5029200"/>
            <a:ext cx="7315200" cy="1371600"/>
          </a:xfrm>
        </p:spPr>
        <p:txBody>
          <a:bodyPr/>
          <a:lstStyle/>
          <a:p>
            <a:r>
              <a:rPr lang="en-US" dirty="0"/>
              <a:t>It's finally time to understand what's going on here</a:t>
            </a:r>
            <a:br>
              <a:rPr lang="en-US" dirty="0"/>
            </a:br>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0529654"/>
              </p:ext>
            </p:extLst>
          </p:nvPr>
        </p:nvGraphicFramePr>
        <p:xfrm>
          <a:off x="1524000" y="1193800"/>
          <a:ext cx="6553200" cy="37084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xmlns="" val="1860337551"/>
                    </a:ext>
                  </a:extLst>
                </a:gridCol>
                <a:gridCol w="2184400">
                  <a:extLst>
                    <a:ext uri="{9D8B030D-6E8A-4147-A177-3AD203B41FA5}">
                      <a16:colId xmlns:a16="http://schemas.microsoft.com/office/drawing/2014/main" xmlns="" val="3651178919"/>
                    </a:ext>
                  </a:extLst>
                </a:gridCol>
                <a:gridCol w="2184400">
                  <a:extLst>
                    <a:ext uri="{9D8B030D-6E8A-4147-A177-3AD203B41FA5}">
                      <a16:colId xmlns:a16="http://schemas.microsoft.com/office/drawing/2014/main" xmlns="" val="4167365829"/>
                    </a:ext>
                  </a:extLst>
                </a:gridCol>
              </a:tblGrid>
              <a:tr h="370840">
                <a:tc>
                  <a:txBody>
                    <a:bodyPr/>
                    <a:lstStyle/>
                    <a:p>
                      <a:endParaRPr lang="en-US" dirty="0"/>
                    </a:p>
                  </a:txBody>
                  <a:tcPr/>
                </a:tc>
                <a:tc>
                  <a:txBody>
                    <a:bodyPr/>
                    <a:lstStyle/>
                    <a:p>
                      <a:r>
                        <a:rPr lang="en-US" dirty="0"/>
                        <a:t>Haswell Server</a:t>
                      </a:r>
                    </a:p>
                  </a:txBody>
                  <a:tcPr/>
                </a:tc>
                <a:tc>
                  <a:txBody>
                    <a:bodyPr/>
                    <a:lstStyle/>
                    <a:p>
                      <a:r>
                        <a:rPr lang="en-US" dirty="0" err="1"/>
                        <a:t>Nvidia</a:t>
                      </a:r>
                      <a:r>
                        <a:rPr lang="en-US" dirty="0"/>
                        <a:t> Pascal P100</a:t>
                      </a:r>
                    </a:p>
                  </a:txBody>
                  <a:tcPr/>
                </a:tc>
                <a:extLst>
                  <a:ext uri="{0D108BD9-81ED-4DB2-BD59-A6C34878D82A}">
                    <a16:rowId xmlns:a16="http://schemas.microsoft.com/office/drawing/2014/main" xmlns="" val="3997528928"/>
                  </a:ext>
                </a:extLst>
              </a:tr>
              <a:tr h="370840">
                <a:tc>
                  <a:txBody>
                    <a:bodyPr/>
                    <a:lstStyle/>
                    <a:p>
                      <a:r>
                        <a:rPr lang="en-US" dirty="0"/>
                        <a:t># cores</a:t>
                      </a:r>
                    </a:p>
                  </a:txBody>
                  <a:tcPr/>
                </a:tc>
                <a:tc>
                  <a:txBody>
                    <a:bodyPr/>
                    <a:lstStyle/>
                    <a:p>
                      <a:r>
                        <a:rPr lang="en-US" dirty="0"/>
                        <a:t>18</a:t>
                      </a:r>
                    </a:p>
                  </a:txBody>
                  <a:tcPr/>
                </a:tc>
                <a:tc>
                  <a:txBody>
                    <a:bodyPr/>
                    <a:lstStyle/>
                    <a:p>
                      <a:r>
                        <a:rPr lang="en-US" dirty="0"/>
                        <a:t>3840</a:t>
                      </a:r>
                    </a:p>
                  </a:txBody>
                  <a:tcPr/>
                </a:tc>
                <a:extLst>
                  <a:ext uri="{0D108BD9-81ED-4DB2-BD59-A6C34878D82A}">
                    <a16:rowId xmlns:a16="http://schemas.microsoft.com/office/drawing/2014/main" xmlns="" val="4005699626"/>
                  </a:ext>
                </a:extLst>
              </a:tr>
              <a:tr h="370840">
                <a:tc>
                  <a:txBody>
                    <a:bodyPr/>
                    <a:lstStyle/>
                    <a:p>
                      <a:r>
                        <a:rPr lang="en-US" dirty="0"/>
                        <a:t>Die area</a:t>
                      </a:r>
                    </a:p>
                  </a:txBody>
                  <a:tcPr/>
                </a:tc>
                <a:tc>
                  <a:txBody>
                    <a:bodyPr/>
                    <a:lstStyle/>
                    <a:p>
                      <a:r>
                        <a:rPr lang="en-US" dirty="0"/>
                        <a:t>660</a:t>
                      </a:r>
                      <a:r>
                        <a:rPr lang="en-US" baseline="0" dirty="0"/>
                        <a:t> mm</a:t>
                      </a:r>
                      <a:r>
                        <a:rPr lang="en-US" baseline="30000" dirty="0"/>
                        <a:t>2</a:t>
                      </a:r>
                      <a:r>
                        <a:rPr lang="en-US" dirty="0"/>
                        <a:t> (22nm)</a:t>
                      </a:r>
                    </a:p>
                  </a:txBody>
                  <a:tcPr/>
                </a:tc>
                <a:tc>
                  <a:txBody>
                    <a:bodyPr/>
                    <a:lstStyle/>
                    <a:p>
                      <a:r>
                        <a:rPr lang="en-US" dirty="0"/>
                        <a:t>610 mm</a:t>
                      </a:r>
                      <a:r>
                        <a:rPr lang="en-US" baseline="30000" dirty="0"/>
                        <a:t>2</a:t>
                      </a:r>
                      <a:r>
                        <a:rPr lang="en-US" baseline="0" dirty="0"/>
                        <a:t> (16nm)</a:t>
                      </a:r>
                      <a:endParaRPr lang="en-US" dirty="0"/>
                    </a:p>
                  </a:txBody>
                  <a:tcPr/>
                </a:tc>
                <a:extLst>
                  <a:ext uri="{0D108BD9-81ED-4DB2-BD59-A6C34878D82A}">
                    <a16:rowId xmlns:a16="http://schemas.microsoft.com/office/drawing/2014/main" xmlns="" val="2671299032"/>
                  </a:ext>
                </a:extLst>
              </a:tr>
              <a:tr h="370840">
                <a:tc>
                  <a:txBody>
                    <a:bodyPr/>
                    <a:lstStyle/>
                    <a:p>
                      <a:r>
                        <a:rPr lang="en-US" dirty="0"/>
                        <a:t>Frequency</a:t>
                      </a:r>
                    </a:p>
                  </a:txBody>
                  <a:tcPr/>
                </a:tc>
                <a:tc>
                  <a:txBody>
                    <a:bodyPr/>
                    <a:lstStyle/>
                    <a:p>
                      <a:r>
                        <a:rPr lang="en-US" dirty="0"/>
                        <a:t>2.3 GHz normal</a:t>
                      </a:r>
                    </a:p>
                  </a:txBody>
                  <a:tcPr/>
                </a:tc>
                <a:tc>
                  <a:txBody>
                    <a:bodyPr/>
                    <a:lstStyle/>
                    <a:p>
                      <a:r>
                        <a:rPr lang="en-US" dirty="0"/>
                        <a:t>1.3 GHz</a:t>
                      </a:r>
                    </a:p>
                  </a:txBody>
                  <a:tcPr/>
                </a:tc>
                <a:extLst>
                  <a:ext uri="{0D108BD9-81ED-4DB2-BD59-A6C34878D82A}">
                    <a16:rowId xmlns:a16="http://schemas.microsoft.com/office/drawing/2014/main" xmlns="" val="1032461498"/>
                  </a:ext>
                </a:extLst>
              </a:tr>
              <a:tr h="370840">
                <a:tc>
                  <a:txBody>
                    <a:bodyPr/>
                    <a:lstStyle/>
                    <a:p>
                      <a:r>
                        <a:rPr lang="en-US" dirty="0"/>
                        <a:t>Max DRAM BW</a:t>
                      </a:r>
                    </a:p>
                  </a:txBody>
                  <a:tcPr/>
                </a:tc>
                <a:tc>
                  <a:txBody>
                    <a:bodyPr/>
                    <a:lstStyle/>
                    <a:p>
                      <a:r>
                        <a:rPr lang="en-US" dirty="0"/>
                        <a:t>100 GB/s</a:t>
                      </a:r>
                    </a:p>
                  </a:txBody>
                  <a:tcPr/>
                </a:tc>
                <a:tc>
                  <a:txBody>
                    <a:bodyPr/>
                    <a:lstStyle/>
                    <a:p>
                      <a:r>
                        <a:rPr lang="en-US" dirty="0"/>
                        <a:t>720 GB/s</a:t>
                      </a:r>
                    </a:p>
                  </a:txBody>
                  <a:tcPr/>
                </a:tc>
                <a:extLst>
                  <a:ext uri="{0D108BD9-81ED-4DB2-BD59-A6C34878D82A}">
                    <a16:rowId xmlns:a16="http://schemas.microsoft.com/office/drawing/2014/main" xmlns="" val="3481939511"/>
                  </a:ext>
                </a:extLst>
              </a:tr>
              <a:tr h="370840">
                <a:tc>
                  <a:txBody>
                    <a:bodyPr/>
                    <a:lstStyle/>
                    <a:p>
                      <a:r>
                        <a:rPr lang="en-US" dirty="0"/>
                        <a:t>LLC size</a:t>
                      </a:r>
                    </a:p>
                  </a:txBody>
                  <a:tcPr/>
                </a:tc>
                <a:tc>
                  <a:txBody>
                    <a:bodyPr/>
                    <a:lstStyle/>
                    <a:p>
                      <a:r>
                        <a:rPr lang="en-US" dirty="0"/>
                        <a:t>2.5 MB/core (L3</a:t>
                      </a:r>
                      <a:r>
                        <a:rPr lang="en-US" baseline="0" dirty="0"/>
                        <a:t>)</a:t>
                      </a:r>
                      <a:endParaRPr lang="en-US" dirty="0"/>
                    </a:p>
                  </a:txBody>
                  <a:tcPr/>
                </a:tc>
                <a:tc>
                  <a:txBody>
                    <a:bodyPr/>
                    <a:lstStyle/>
                    <a:p>
                      <a:r>
                        <a:rPr lang="en-US" dirty="0"/>
                        <a:t>4 MB L2/chip</a:t>
                      </a:r>
                    </a:p>
                  </a:txBody>
                  <a:tcPr/>
                </a:tc>
                <a:extLst>
                  <a:ext uri="{0D108BD9-81ED-4DB2-BD59-A6C34878D82A}">
                    <a16:rowId xmlns:a16="http://schemas.microsoft.com/office/drawing/2014/main" xmlns="" val="3151926615"/>
                  </a:ext>
                </a:extLst>
              </a:tr>
              <a:tr h="370840">
                <a:tc>
                  <a:txBody>
                    <a:bodyPr/>
                    <a:lstStyle/>
                    <a:p>
                      <a:r>
                        <a:rPr lang="en-US" dirty="0"/>
                        <a:t>LLC-1 size</a:t>
                      </a:r>
                    </a:p>
                  </a:txBody>
                  <a:tcPr/>
                </a:tc>
                <a:tc>
                  <a:txBody>
                    <a:bodyPr/>
                    <a:lstStyle/>
                    <a:p>
                      <a:r>
                        <a:rPr lang="en-US" dirty="0"/>
                        <a:t>256K/core(L2)</a:t>
                      </a:r>
                    </a:p>
                  </a:txBody>
                  <a:tcPr/>
                </a:tc>
                <a:tc>
                  <a:txBody>
                    <a:bodyPr/>
                    <a:lstStyle/>
                    <a:p>
                      <a:r>
                        <a:rPr lang="en-US" dirty="0"/>
                        <a:t>64 KB/SM</a:t>
                      </a:r>
                      <a:r>
                        <a:rPr lang="en-US" baseline="0" dirty="0"/>
                        <a:t> (64 cores)</a:t>
                      </a:r>
                      <a:endParaRPr lang="en-US" dirty="0"/>
                    </a:p>
                  </a:txBody>
                  <a:tcPr/>
                </a:tc>
                <a:extLst>
                  <a:ext uri="{0D108BD9-81ED-4DB2-BD59-A6C34878D82A}">
                    <a16:rowId xmlns:a16="http://schemas.microsoft.com/office/drawing/2014/main" xmlns="" val="194645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Registers/core</a:t>
                      </a:r>
                    </a:p>
                  </a:txBody>
                  <a:tcPr/>
                </a:tc>
                <a:tc>
                  <a:txBody>
                    <a:bodyPr/>
                    <a:lstStyle/>
                    <a:p>
                      <a:r>
                        <a:rPr lang="en-US" dirty="0"/>
                        <a:t>180</a:t>
                      </a:r>
                      <a:r>
                        <a:rPr lang="en-US" baseline="0" dirty="0"/>
                        <a:t> per </a:t>
                      </a:r>
                      <a:r>
                        <a:rPr lang="en-US" dirty="0"/>
                        <a:t>2</a:t>
                      </a:r>
                      <a:r>
                        <a:rPr lang="en-US" baseline="0" dirty="0"/>
                        <a:t> threads</a:t>
                      </a:r>
                      <a:endParaRPr lang="en-US" dirty="0"/>
                    </a:p>
                  </a:txBody>
                  <a:tcPr/>
                </a:tc>
                <a:tc>
                  <a:txBody>
                    <a:bodyPr/>
                    <a:lstStyle/>
                    <a:p>
                      <a:r>
                        <a:rPr lang="en-US" dirty="0"/>
                        <a:t>500</a:t>
                      </a:r>
                    </a:p>
                  </a:txBody>
                  <a:tcPr/>
                </a:tc>
                <a:extLst>
                  <a:ext uri="{0D108BD9-81ED-4DB2-BD59-A6C34878D82A}">
                    <a16:rowId xmlns:a16="http://schemas.microsoft.com/office/drawing/2014/main" xmlns="" val="1190221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a:t>
                      </a:r>
                    </a:p>
                  </a:txBody>
                  <a:tcPr/>
                </a:tc>
                <a:tc>
                  <a:txBody>
                    <a:bodyPr/>
                    <a:lstStyle/>
                    <a:p>
                      <a:r>
                        <a:rPr lang="en-US" dirty="0"/>
                        <a:t>165 watts</a:t>
                      </a:r>
                    </a:p>
                  </a:txBody>
                  <a:tcPr/>
                </a:tc>
                <a:tc>
                  <a:txBody>
                    <a:bodyPr/>
                    <a:lstStyle/>
                    <a:p>
                      <a:r>
                        <a:rPr lang="en-US" dirty="0"/>
                        <a:t>300 watts</a:t>
                      </a:r>
                    </a:p>
                  </a:txBody>
                  <a:tcPr/>
                </a:tc>
                <a:extLst>
                  <a:ext uri="{0D108BD9-81ED-4DB2-BD59-A6C34878D82A}">
                    <a16:rowId xmlns:a16="http://schemas.microsoft.com/office/drawing/2014/main" xmlns="" val="3165529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a:t>
                      </a:r>
                      <a:r>
                        <a:rPr lang="en-US" baseline="0" dirty="0"/>
                        <a:t> m</a:t>
                      </a:r>
                      <a:r>
                        <a:rPr lang="en-US" dirty="0"/>
                        <a:t>arket cap</a:t>
                      </a:r>
                    </a:p>
                  </a:txBody>
                  <a:tcPr/>
                </a:tc>
                <a:tc>
                  <a:txBody>
                    <a:bodyPr/>
                    <a:lstStyle/>
                    <a:p>
                      <a:r>
                        <a:rPr lang="en-US" dirty="0"/>
                        <a:t>$160B</a:t>
                      </a:r>
                    </a:p>
                  </a:txBody>
                  <a:tcPr/>
                </a:tc>
                <a:tc>
                  <a:txBody>
                    <a:bodyPr/>
                    <a:lstStyle/>
                    <a:p>
                      <a:r>
                        <a:rPr lang="en-US" dirty="0"/>
                        <a:t>$90B</a:t>
                      </a:r>
                    </a:p>
                  </a:txBody>
                  <a:tcPr/>
                </a:tc>
                <a:extLst>
                  <a:ext uri="{0D108BD9-81ED-4DB2-BD59-A6C34878D82A}">
                    <a16:rowId xmlns:a16="http://schemas.microsoft.com/office/drawing/2014/main" xmlns="" val="4241633108"/>
                  </a:ext>
                </a:extLst>
              </a:tr>
            </a:tbl>
          </a:graphicData>
        </a:graphic>
      </p:graphicFrame>
    </p:spTree>
    <p:extLst>
      <p:ext uri="{BB962C8B-B14F-4D97-AF65-F5344CB8AC3E}">
        <p14:creationId xmlns:p14="http://schemas.microsoft.com/office/powerpoint/2010/main" val="2281928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400" y="5410200"/>
            <a:ext cx="2209800" cy="685800"/>
          </a:xfrm>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Content Placeholder 2"/>
          <p:cNvSpPr txBox="1">
            <a:spLocks/>
          </p:cNvSpPr>
          <p:nvPr/>
        </p:nvSpPr>
        <p:spPr bwMode="auto">
          <a:xfrm>
            <a:off x="381000" y="1371600"/>
            <a:ext cx="5257800" cy="42672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2000" kern="0" dirty="0"/>
              <a:t>__global__ void scale (</a:t>
            </a:r>
            <a:r>
              <a:rPr lang="en-US" sz="2000" kern="0" dirty="0" err="1"/>
              <a:t>int</a:t>
            </a:r>
            <a:r>
              <a:rPr lang="en-US" sz="2000" kern="0" dirty="0"/>
              <a:t> n, </a:t>
            </a:r>
            <a:r>
              <a:rPr lang="en-US" sz="2000" kern="0" dirty="0" err="1"/>
              <a:t>int</a:t>
            </a:r>
            <a:r>
              <a:rPr lang="en-US" sz="2000" kern="0" dirty="0"/>
              <a:t> a, float *x) {</a:t>
            </a:r>
          </a:p>
          <a:p>
            <a:pPr marL="400050" lvl="1" indent="0">
              <a:spcBef>
                <a:spcPts val="0"/>
              </a:spcBef>
              <a:buFontTx/>
              <a:buNone/>
            </a:pPr>
            <a:r>
              <a:rPr lang="en-US" sz="2000" kern="0" dirty="0"/>
              <a:t>for (</a:t>
            </a:r>
            <a:r>
              <a:rPr lang="en-US" sz="2000" kern="0" dirty="0" err="1"/>
              <a:t>int</a:t>
            </a:r>
            <a:r>
              <a:rPr lang="en-US" sz="2000" kern="0" dirty="0"/>
              <a:t> </a:t>
            </a:r>
            <a:r>
              <a:rPr lang="en-US" sz="2000" kern="0" dirty="0" err="1"/>
              <a:t>i</a:t>
            </a:r>
            <a:r>
              <a:rPr lang="en-US" sz="2000" kern="0" dirty="0"/>
              <a:t> = 0; </a:t>
            </a:r>
            <a:r>
              <a:rPr lang="en-US" sz="2000" kern="0" dirty="0" err="1"/>
              <a:t>i</a:t>
            </a:r>
            <a:r>
              <a:rPr lang="en-US" sz="2000" kern="0" dirty="0"/>
              <a:t> &lt; n; </a:t>
            </a:r>
            <a:r>
              <a:rPr lang="en-US" sz="2000" kern="0" dirty="0" err="1"/>
              <a:t>i</a:t>
            </a:r>
            <a:r>
              <a:rPr lang="en-US" sz="2000" kern="0" dirty="0"/>
              <a:t>++)</a:t>
            </a:r>
          </a:p>
          <a:p>
            <a:pPr marL="800100" lvl="2" indent="0">
              <a:spcBef>
                <a:spcPts val="0"/>
              </a:spcBef>
              <a:buFontTx/>
              <a:buNone/>
            </a:pPr>
            <a:r>
              <a:rPr lang="en-US" kern="0" dirty="0"/>
              <a:t>x[</a:t>
            </a:r>
            <a:r>
              <a:rPr lang="en-US" kern="0" dirty="0" err="1"/>
              <a:t>i</a:t>
            </a:r>
            <a:r>
              <a:rPr lang="en-US" kern="0" dirty="0"/>
              <a:t>] = a*x[</a:t>
            </a:r>
            <a:r>
              <a:rPr lang="en-US" kern="0" dirty="0" err="1"/>
              <a:t>i</a:t>
            </a:r>
            <a:r>
              <a:rPr lang="en-US" kern="0" dirty="0"/>
              <a:t>];</a:t>
            </a:r>
          </a:p>
          <a:p>
            <a:pPr marL="0" indent="0">
              <a:spcBef>
                <a:spcPts val="0"/>
              </a:spcBef>
              <a:buFontTx/>
              <a:buNone/>
            </a:pPr>
            <a:r>
              <a:rPr lang="en-US" sz="2000" kern="0" dirty="0"/>
              <a:t>}</a:t>
            </a:r>
          </a:p>
          <a:p>
            <a:pPr marL="0" indent="0">
              <a:spcBef>
                <a:spcPts val="0"/>
              </a:spcBef>
              <a:buNone/>
            </a:pPr>
            <a:r>
              <a:rPr lang="en-US" sz="2000" dirty="0" err="1"/>
              <a:t>int</a:t>
            </a:r>
            <a:r>
              <a:rPr lang="en-US" sz="2000" dirty="0"/>
              <a:t> main(void) {</a:t>
            </a:r>
          </a:p>
          <a:p>
            <a:pPr marL="400050" lvl="1" indent="0">
              <a:spcBef>
                <a:spcPts val="0"/>
              </a:spcBef>
              <a:buNone/>
            </a:pPr>
            <a:r>
              <a:rPr lang="en-US" sz="2000" dirty="0" err="1"/>
              <a:t>int</a:t>
            </a:r>
            <a:r>
              <a:rPr lang="en-US" sz="2000" dirty="0"/>
              <a:t> N = 1&lt;&lt;20; // 1M elements</a:t>
            </a:r>
          </a:p>
          <a:p>
            <a:pPr marL="400050" lvl="1" indent="0">
              <a:spcBef>
                <a:spcPts val="0"/>
              </a:spcBef>
              <a:buNone/>
            </a:pPr>
            <a:r>
              <a:rPr lang="en-US" sz="2000" dirty="0"/>
              <a:t>vector&lt;float&gt; x(N,3.0);</a:t>
            </a:r>
          </a:p>
          <a:p>
            <a:pPr marL="400050" lvl="1" indent="0">
              <a:spcBef>
                <a:spcPts val="0"/>
              </a:spcBef>
              <a:buNone/>
            </a:pPr>
            <a:r>
              <a:rPr lang="en-US" sz="2000" dirty="0"/>
              <a:t>float *</a:t>
            </a:r>
            <a:r>
              <a:rPr lang="en-US" sz="2000" dirty="0" err="1"/>
              <a:t>device_array</a:t>
            </a:r>
            <a:r>
              <a:rPr lang="en-US" sz="2000" dirty="0"/>
              <a:t>;</a:t>
            </a:r>
          </a:p>
          <a:p>
            <a:pPr marL="400050" lvl="1" indent="0">
              <a:spcBef>
                <a:spcPts val="0"/>
              </a:spcBef>
              <a:buNone/>
            </a:pPr>
            <a:r>
              <a:rPr lang="en-US" sz="2000" dirty="0" err="1">
                <a:solidFill>
                  <a:srgbClr val="FF0000"/>
                </a:solidFill>
              </a:rPr>
              <a:t>cudaMalloc</a:t>
            </a:r>
            <a:r>
              <a:rPr lang="en-US" sz="2000" dirty="0">
                <a:solidFill>
                  <a:srgbClr val="FF0000"/>
                </a:solidFill>
              </a:rPr>
              <a:t> ((void **)&amp;</a:t>
            </a:r>
            <a:r>
              <a:rPr lang="en-US" sz="2000" dirty="0" err="1">
                <a:solidFill>
                  <a:srgbClr val="FF0000"/>
                </a:solidFill>
              </a:rPr>
              <a:t>device_array</a:t>
            </a:r>
            <a:r>
              <a:rPr lang="en-US" sz="2000" dirty="0">
                <a:solidFill>
                  <a:srgbClr val="FF0000"/>
                </a:solidFill>
              </a:rPr>
              <a:t>, 4*N);</a:t>
            </a:r>
          </a:p>
          <a:p>
            <a:pPr marL="400050" lvl="1" indent="0">
              <a:spcBef>
                <a:spcPts val="0"/>
              </a:spcBef>
              <a:buNone/>
            </a:pPr>
            <a:r>
              <a:rPr lang="en-US" sz="2000" dirty="0" err="1">
                <a:solidFill>
                  <a:srgbClr val="FF0000"/>
                </a:solidFill>
              </a:rPr>
              <a:t>cudaMemcpy</a:t>
            </a:r>
            <a:r>
              <a:rPr lang="en-US" sz="2000" dirty="0">
                <a:solidFill>
                  <a:srgbClr val="FF0000"/>
                </a:solidFill>
              </a:rPr>
              <a:t> (</a:t>
            </a:r>
            <a:r>
              <a:rPr lang="en-US" sz="2000" dirty="0" err="1">
                <a:solidFill>
                  <a:srgbClr val="FF0000"/>
                </a:solidFill>
              </a:rPr>
              <a:t>device_array</a:t>
            </a:r>
            <a:r>
              <a:rPr lang="en-US" sz="2000" dirty="0">
                <a:solidFill>
                  <a:srgbClr val="FF0000"/>
                </a:solidFill>
              </a:rPr>
              <a:t>, </a:t>
            </a:r>
            <a:r>
              <a:rPr lang="en-US" sz="2000" dirty="0" err="1">
                <a:solidFill>
                  <a:srgbClr val="FF0000"/>
                </a:solidFill>
              </a:rPr>
              <a:t>x.data</a:t>
            </a:r>
            <a:r>
              <a:rPr lang="en-US" sz="2000" dirty="0">
                <a:solidFill>
                  <a:srgbClr val="FF0000"/>
                </a:solidFill>
              </a:rPr>
              <a:t>(), 4*N,</a:t>
            </a:r>
          </a:p>
          <a:p>
            <a:pPr marL="400050" lvl="1" indent="0">
              <a:spcBef>
                <a:spcPts val="0"/>
              </a:spcBef>
              <a:buNone/>
            </a:pPr>
            <a:r>
              <a:rPr lang="en-US" sz="2000" i="1" dirty="0">
                <a:solidFill>
                  <a:srgbClr val="FF0000"/>
                </a:solidFill>
              </a:rPr>
              <a:t>	</a:t>
            </a:r>
            <a:r>
              <a:rPr lang="en-US" sz="2000" dirty="0" err="1">
                <a:solidFill>
                  <a:srgbClr val="FF0000"/>
                </a:solidFill>
              </a:rPr>
              <a:t>cudaMemcpyHostToDevice</a:t>
            </a:r>
            <a:r>
              <a:rPr lang="en-US" sz="2000" dirty="0">
                <a:solidFill>
                  <a:srgbClr val="FF0000"/>
                </a:solidFill>
              </a:rPr>
              <a:t>); </a:t>
            </a:r>
          </a:p>
          <a:p>
            <a:pPr marL="400050" lvl="1" indent="0">
              <a:spcBef>
                <a:spcPts val="0"/>
              </a:spcBef>
              <a:buNone/>
            </a:pPr>
            <a:r>
              <a:rPr lang="en-US" sz="2000" dirty="0"/>
              <a:t>scale (N, 2, </a:t>
            </a:r>
            <a:r>
              <a:rPr lang="en-US" sz="2000" dirty="0" err="1">
                <a:solidFill>
                  <a:srgbClr val="FF0000"/>
                </a:solidFill>
              </a:rPr>
              <a:t>device_array</a:t>
            </a:r>
            <a:r>
              <a:rPr lang="en-US" sz="2000" dirty="0"/>
              <a:t>);</a:t>
            </a:r>
          </a:p>
          <a:p>
            <a:pPr marL="0" indent="0">
              <a:spcBef>
                <a:spcPts val="0"/>
              </a:spcBef>
              <a:buNone/>
            </a:pPr>
            <a:r>
              <a:rPr lang="en-US" sz="2000" dirty="0"/>
              <a:t>}</a:t>
            </a:r>
          </a:p>
          <a:p>
            <a:pPr marL="0" indent="0">
              <a:spcBef>
                <a:spcPts val="0"/>
              </a:spcBef>
              <a:buFontTx/>
              <a:buNone/>
            </a:pPr>
            <a:endParaRPr lang="en-US" sz="2000" kern="0" dirty="0"/>
          </a:p>
        </p:txBody>
      </p:sp>
      <p:sp>
        <p:nvSpPr>
          <p:cNvPr id="6" name="TextBox 5"/>
          <p:cNvSpPr txBox="1"/>
          <p:nvPr/>
        </p:nvSpPr>
        <p:spPr>
          <a:xfrm>
            <a:off x="6502400" y="1103981"/>
            <a:ext cx="2184400" cy="1323439"/>
          </a:xfrm>
          <a:prstGeom prst="rect">
            <a:avLst/>
          </a:prstGeom>
          <a:noFill/>
          <a:ln>
            <a:noFill/>
          </a:ln>
        </p:spPr>
        <p:txBody>
          <a:bodyPr wrap="square" rtlCol="0">
            <a:spAutoFit/>
          </a:bodyPr>
          <a:lstStyle/>
          <a:p>
            <a:r>
              <a:rPr lang="en-US" sz="2000" dirty="0"/>
              <a:t>Now scale() gets a pointer into GPU memory, so it runs fine.</a:t>
            </a:r>
          </a:p>
        </p:txBody>
      </p:sp>
      <p:cxnSp>
        <p:nvCxnSpPr>
          <p:cNvPr id="7" name="Straight Arrow Connector 6"/>
          <p:cNvCxnSpPr/>
          <p:nvPr/>
        </p:nvCxnSpPr>
        <p:spPr>
          <a:xfrm flipH="1" flipV="1">
            <a:off x="4876800" y="1676400"/>
            <a:ext cx="1625600"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00800" y="2595370"/>
            <a:ext cx="2438400" cy="1938992"/>
          </a:xfrm>
          <a:prstGeom prst="rect">
            <a:avLst/>
          </a:prstGeom>
          <a:noFill/>
          <a:ln>
            <a:noFill/>
          </a:ln>
        </p:spPr>
        <p:txBody>
          <a:bodyPr wrap="square" rtlCol="0">
            <a:spAutoFit/>
          </a:bodyPr>
          <a:lstStyle/>
          <a:p>
            <a:r>
              <a:rPr lang="en-US" sz="2000" dirty="0"/>
              <a:t>But where does it place its results?</a:t>
            </a:r>
          </a:p>
          <a:p>
            <a:pPr marL="342900" indent="-342900">
              <a:buFont typeface="Arial" panose="020B0604020202020204" pitchFamily="34" charset="0"/>
              <a:buChar char="•"/>
            </a:pPr>
            <a:r>
              <a:rPr lang="en-US" sz="2000" dirty="0"/>
              <a:t>GPU memory </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The output is stuck in GPU memory </a:t>
            </a:r>
            <a:endParaRPr lang="en-US" sz="2000" dirty="0"/>
          </a:p>
        </p:txBody>
      </p:sp>
      <p:cxnSp>
        <p:nvCxnSpPr>
          <p:cNvPr id="11" name="Straight Arrow Connector 10"/>
          <p:cNvCxnSpPr/>
          <p:nvPr/>
        </p:nvCxnSpPr>
        <p:spPr>
          <a:xfrm flipH="1" flipV="1">
            <a:off x="2743200" y="2209800"/>
            <a:ext cx="3556000" cy="72938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114800"/>
            <a:ext cx="7010400" cy="1447800"/>
          </a:xfrm>
        </p:spPr>
        <p:txBody>
          <a:bodyPr/>
          <a:lstStyle/>
          <a:p>
            <a:r>
              <a:rPr lang="en-US" dirty="0"/>
              <a:t>Now everything is copacetic</a:t>
            </a:r>
          </a:p>
          <a:p>
            <a:pPr lvl="1">
              <a:spcBef>
                <a:spcPts val="0"/>
              </a:spcBef>
            </a:pPr>
            <a:r>
              <a:rPr lang="en-US" dirty="0"/>
              <a:t>It all works.</a:t>
            </a:r>
          </a:p>
          <a:p>
            <a:pPr lvl="1">
              <a:spcBef>
                <a:spcPts val="0"/>
              </a:spcBef>
            </a:pPr>
            <a:r>
              <a:rPr lang="en-US" dirty="0"/>
              <a:t>I never promised this would be painless </a:t>
            </a:r>
            <a:r>
              <a:rPr lang="en-US" dirty="0">
                <a:sym typeface="Wingdings" panose="05000000000000000000" pitchFamily="2" charset="2"/>
              </a:rPr>
              <a:t></a:t>
            </a:r>
          </a:p>
          <a:p>
            <a:pPr lvl="1">
              <a:spcBef>
                <a:spcPts val="0"/>
              </a:spcBef>
            </a:pPr>
            <a:r>
              <a:rPr lang="en-US" dirty="0">
                <a:sym typeface="Wingdings" panose="05000000000000000000" pitchFamily="2" charset="2"/>
              </a:rPr>
              <a:t>If we wanted to pass multiple arrays, we would have to do all of this multiple times.</a:t>
            </a:r>
            <a:endParaRPr lang="en-US" dirty="0"/>
          </a:p>
          <a:p>
            <a:pPr lvl="1"/>
            <a:endParaRPr lang="en-US" dirty="0">
              <a:sym typeface="Wingdings" panose="05000000000000000000" pitchFamily="2" charset="2"/>
            </a:endParaRPr>
          </a:p>
          <a:p>
            <a:pPr lvl="1"/>
            <a:endParaRPr lang="en-US" dirty="0"/>
          </a:p>
          <a:p>
            <a:pPr lvl="1"/>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Content Placeholder 2"/>
          <p:cNvSpPr txBox="1">
            <a:spLocks/>
          </p:cNvSpPr>
          <p:nvPr/>
        </p:nvSpPr>
        <p:spPr bwMode="auto">
          <a:xfrm>
            <a:off x="304799" y="457200"/>
            <a:ext cx="5240867" cy="35052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2000" kern="0" dirty="0" err="1"/>
              <a:t>int</a:t>
            </a:r>
            <a:r>
              <a:rPr lang="en-US" sz="2000" kern="0" dirty="0"/>
              <a:t> main(void) {</a:t>
            </a:r>
          </a:p>
          <a:p>
            <a:pPr marL="400050" lvl="1" indent="0">
              <a:spcBef>
                <a:spcPts val="0"/>
              </a:spcBef>
              <a:buFontTx/>
              <a:buNone/>
            </a:pPr>
            <a:r>
              <a:rPr lang="en-US" sz="2000" kern="0" dirty="0" err="1"/>
              <a:t>int</a:t>
            </a:r>
            <a:r>
              <a:rPr lang="en-US" sz="2000" kern="0" dirty="0"/>
              <a:t> N = 1&lt;&lt;20; // 1M elements</a:t>
            </a:r>
          </a:p>
          <a:p>
            <a:pPr marL="400050" lvl="1" indent="0">
              <a:spcBef>
                <a:spcPts val="0"/>
              </a:spcBef>
              <a:buFontTx/>
              <a:buNone/>
            </a:pPr>
            <a:r>
              <a:rPr lang="en-US" sz="2000" kern="0" dirty="0"/>
              <a:t>vector&lt;float&gt; x(N,3.0);</a:t>
            </a:r>
          </a:p>
          <a:p>
            <a:pPr marL="400050" lvl="1" indent="0">
              <a:spcBef>
                <a:spcPts val="0"/>
              </a:spcBef>
              <a:buFontTx/>
              <a:buNone/>
            </a:pPr>
            <a:r>
              <a:rPr lang="en-US" sz="2000" kern="0" dirty="0"/>
              <a:t>float *</a:t>
            </a:r>
            <a:r>
              <a:rPr lang="en-US" sz="2000" kern="0" dirty="0" err="1"/>
              <a:t>device_array</a:t>
            </a:r>
            <a:r>
              <a:rPr lang="en-US" sz="2000" kern="0" dirty="0"/>
              <a:t>;</a:t>
            </a:r>
          </a:p>
          <a:p>
            <a:pPr marL="400050" lvl="1" indent="0">
              <a:spcBef>
                <a:spcPts val="0"/>
              </a:spcBef>
              <a:buFontTx/>
              <a:buNone/>
            </a:pPr>
            <a:r>
              <a:rPr lang="en-US" sz="2000" kern="0" dirty="0" err="1"/>
              <a:t>cudaMalloc</a:t>
            </a:r>
            <a:r>
              <a:rPr lang="en-US" sz="2000" kern="0" dirty="0"/>
              <a:t> ((void **)&amp;</a:t>
            </a:r>
            <a:r>
              <a:rPr lang="en-US" sz="2000" kern="0" dirty="0" err="1"/>
              <a:t>device_array</a:t>
            </a:r>
            <a:r>
              <a:rPr lang="en-US" sz="2000" kern="0" dirty="0"/>
              <a:t>, 4*N);</a:t>
            </a:r>
          </a:p>
          <a:p>
            <a:pPr marL="400050" lvl="1" indent="0">
              <a:spcBef>
                <a:spcPts val="0"/>
              </a:spcBef>
              <a:buFontTx/>
              <a:buNone/>
            </a:pPr>
            <a:r>
              <a:rPr lang="en-US" sz="2000" kern="0" dirty="0" err="1"/>
              <a:t>cudaMemcpy</a:t>
            </a:r>
            <a:r>
              <a:rPr lang="en-US" sz="2000" kern="0" dirty="0"/>
              <a:t> (</a:t>
            </a:r>
            <a:r>
              <a:rPr lang="en-US" sz="2000" kern="0" dirty="0" err="1"/>
              <a:t>device_array</a:t>
            </a:r>
            <a:r>
              <a:rPr lang="en-US" sz="2000" kern="0" dirty="0"/>
              <a:t>, </a:t>
            </a:r>
            <a:r>
              <a:rPr lang="en-US" sz="2000" kern="0" dirty="0" err="1"/>
              <a:t>x.data</a:t>
            </a:r>
            <a:r>
              <a:rPr lang="en-US" sz="2000" kern="0" dirty="0"/>
              <a:t>(), 4*N,</a:t>
            </a:r>
          </a:p>
          <a:p>
            <a:pPr marL="400050" lvl="1" indent="0">
              <a:spcBef>
                <a:spcPts val="0"/>
              </a:spcBef>
              <a:buFontTx/>
              <a:buNone/>
            </a:pPr>
            <a:r>
              <a:rPr lang="en-US" sz="2000" i="1" kern="0" dirty="0"/>
              <a:t>	</a:t>
            </a:r>
            <a:r>
              <a:rPr lang="en-US" sz="2000" kern="0" dirty="0" err="1"/>
              <a:t>cudaMemcpyHostToDevice</a:t>
            </a:r>
            <a:r>
              <a:rPr lang="en-US" sz="2000" kern="0" dirty="0"/>
              <a:t>); </a:t>
            </a:r>
          </a:p>
          <a:p>
            <a:pPr marL="400050" lvl="1" indent="0">
              <a:spcBef>
                <a:spcPts val="0"/>
              </a:spcBef>
              <a:buFontTx/>
              <a:buNone/>
            </a:pPr>
            <a:r>
              <a:rPr lang="en-US" sz="2000" kern="0" dirty="0"/>
              <a:t>scale (N, 2, </a:t>
            </a:r>
            <a:r>
              <a:rPr lang="en-US" sz="2000" dirty="0" err="1"/>
              <a:t>device_array</a:t>
            </a:r>
            <a:r>
              <a:rPr lang="en-US" sz="2000" kern="0" dirty="0"/>
              <a:t>);</a:t>
            </a:r>
          </a:p>
          <a:p>
            <a:pPr marL="400050" lvl="1" indent="0">
              <a:spcBef>
                <a:spcPts val="0"/>
              </a:spcBef>
              <a:buFontTx/>
              <a:buNone/>
            </a:pPr>
            <a:r>
              <a:rPr lang="en-US" sz="2000" kern="0" dirty="0" err="1">
                <a:solidFill>
                  <a:srgbClr val="FF0000"/>
                </a:solidFill>
              </a:rPr>
              <a:t>cudaMemcpy</a:t>
            </a:r>
            <a:r>
              <a:rPr lang="en-US" sz="2000" kern="0" dirty="0">
                <a:solidFill>
                  <a:srgbClr val="FF0000"/>
                </a:solidFill>
              </a:rPr>
              <a:t> (</a:t>
            </a:r>
            <a:r>
              <a:rPr lang="en-US" sz="2000" kern="0" dirty="0" err="1">
                <a:solidFill>
                  <a:srgbClr val="FF0000"/>
                </a:solidFill>
              </a:rPr>
              <a:t>x.data</a:t>
            </a:r>
            <a:r>
              <a:rPr lang="en-US" sz="2000" kern="0" dirty="0">
                <a:solidFill>
                  <a:srgbClr val="FF0000"/>
                </a:solidFill>
              </a:rPr>
              <a:t>(), </a:t>
            </a:r>
            <a:r>
              <a:rPr lang="en-US" sz="2000" kern="0" dirty="0" err="1">
                <a:solidFill>
                  <a:srgbClr val="FF0000"/>
                </a:solidFill>
              </a:rPr>
              <a:t>device_array</a:t>
            </a:r>
            <a:r>
              <a:rPr lang="en-US" sz="2000" kern="0" dirty="0">
                <a:solidFill>
                  <a:srgbClr val="FF0000"/>
                </a:solidFill>
              </a:rPr>
              <a:t>, 4*N,</a:t>
            </a:r>
          </a:p>
          <a:p>
            <a:pPr marL="400050" lvl="1" indent="0">
              <a:spcBef>
                <a:spcPts val="0"/>
              </a:spcBef>
              <a:buFontTx/>
              <a:buNone/>
            </a:pPr>
            <a:r>
              <a:rPr lang="en-US" sz="2000" i="1" kern="0" dirty="0">
                <a:solidFill>
                  <a:srgbClr val="FF0000"/>
                </a:solidFill>
              </a:rPr>
              <a:t>	</a:t>
            </a:r>
            <a:r>
              <a:rPr lang="en-US" sz="2000" kern="0" dirty="0" err="1">
                <a:solidFill>
                  <a:srgbClr val="FF0000"/>
                </a:solidFill>
              </a:rPr>
              <a:t>cudaMemcpyDeviceToHost</a:t>
            </a:r>
            <a:r>
              <a:rPr lang="en-US" sz="2000" kern="0" dirty="0">
                <a:solidFill>
                  <a:srgbClr val="FF0000"/>
                </a:solidFill>
              </a:rPr>
              <a:t>);</a:t>
            </a:r>
          </a:p>
          <a:p>
            <a:pPr marL="0" indent="0">
              <a:spcBef>
                <a:spcPts val="0"/>
              </a:spcBef>
              <a:buFontTx/>
              <a:buNone/>
            </a:pPr>
            <a:r>
              <a:rPr lang="en-US" sz="2000" kern="0" dirty="0"/>
              <a:t>}</a:t>
            </a:r>
          </a:p>
        </p:txBody>
      </p:sp>
      <p:sp>
        <p:nvSpPr>
          <p:cNvPr id="7" name="TextBox 6"/>
          <p:cNvSpPr txBox="1"/>
          <p:nvPr/>
        </p:nvSpPr>
        <p:spPr>
          <a:xfrm>
            <a:off x="6172200" y="1501914"/>
            <a:ext cx="1981200" cy="707886"/>
          </a:xfrm>
          <a:prstGeom prst="rect">
            <a:avLst/>
          </a:prstGeom>
          <a:noFill/>
          <a:ln>
            <a:noFill/>
          </a:ln>
        </p:spPr>
        <p:txBody>
          <a:bodyPr wrap="square" rtlCol="0">
            <a:spAutoFit/>
          </a:bodyPr>
          <a:lstStyle/>
          <a:p>
            <a:r>
              <a:rPr lang="en-US" sz="2000" dirty="0"/>
              <a:t>copies in the reverse direction. </a:t>
            </a:r>
          </a:p>
        </p:txBody>
      </p:sp>
      <p:cxnSp>
        <p:nvCxnSpPr>
          <p:cNvPr id="8" name="Straight Arrow Connector 7"/>
          <p:cNvCxnSpPr/>
          <p:nvPr/>
        </p:nvCxnSpPr>
        <p:spPr>
          <a:xfrm flipH="1">
            <a:off x="5029200" y="1905000"/>
            <a:ext cx="1143000" cy="9906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1501914"/>
            <a:ext cx="1981200" cy="707886"/>
          </a:xfrm>
          <a:prstGeom prst="rect">
            <a:avLst/>
          </a:prstGeom>
          <a:noFill/>
          <a:ln>
            <a:noFill/>
          </a:ln>
        </p:spPr>
        <p:txBody>
          <a:bodyPr wrap="square" rtlCol="0">
            <a:spAutoFit/>
          </a:bodyPr>
          <a:lstStyle/>
          <a:p>
            <a:r>
              <a:rPr lang="en-US" sz="2000" dirty="0"/>
              <a:t>copies in the reverse direction. </a:t>
            </a:r>
          </a:p>
        </p:txBody>
      </p:sp>
      <p:cxnSp>
        <p:nvCxnSpPr>
          <p:cNvPr id="11" name="Straight Arrow Connector 10"/>
          <p:cNvCxnSpPr/>
          <p:nvPr/>
        </p:nvCxnSpPr>
        <p:spPr>
          <a:xfrm flipH="1">
            <a:off x="5029200" y="1905000"/>
            <a:ext cx="1143000" cy="9906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not done yet</a:t>
            </a:r>
          </a:p>
        </p:txBody>
      </p:sp>
      <p:sp>
        <p:nvSpPr>
          <p:cNvPr id="3" name="Content Placeholder 2"/>
          <p:cNvSpPr>
            <a:spLocks noGrp="1"/>
          </p:cNvSpPr>
          <p:nvPr>
            <p:ph idx="1"/>
          </p:nvPr>
        </p:nvSpPr>
        <p:spPr>
          <a:xfrm>
            <a:off x="685800" y="1524000"/>
            <a:ext cx="7772400" cy="4419600"/>
          </a:xfrm>
        </p:spPr>
        <p:txBody>
          <a:bodyPr/>
          <a:lstStyle/>
          <a:p>
            <a:r>
              <a:rPr lang="en-US" sz="2400" dirty="0"/>
              <a:t>We still haven't talked about threads</a:t>
            </a:r>
          </a:p>
          <a:p>
            <a:pPr lvl="1">
              <a:spcBef>
                <a:spcPts val="0"/>
              </a:spcBef>
            </a:pPr>
            <a:r>
              <a:rPr lang="en-US" sz="2000" dirty="0"/>
              <a:t>And that was kind of the whole point of GPUs</a:t>
            </a:r>
          </a:p>
          <a:p>
            <a:r>
              <a:rPr lang="en-US" sz="2400" dirty="0"/>
              <a:t>We’ve learned how to use C++ threads, but that’s not relevant on a GPU. Time to learn how CUDA does it.</a:t>
            </a:r>
          </a:p>
          <a:p>
            <a:r>
              <a:rPr lang="en-US" sz="2400" dirty="0"/>
              <a:t>What problems would we like to solve?</a:t>
            </a:r>
          </a:p>
          <a:p>
            <a:pPr lvl="1"/>
            <a:r>
              <a:rPr lang="en-US" sz="2000" dirty="0"/>
              <a:t>creating a new thread with C++ threads was slow</a:t>
            </a:r>
          </a:p>
          <a:p>
            <a:pPr lvl="1"/>
            <a:endParaRPr lang="en-US" sz="2000" dirty="0"/>
          </a:p>
          <a:p>
            <a:pPr lvl="1"/>
            <a:r>
              <a:rPr lang="en-US" sz="2000" dirty="0"/>
              <a:t>C++ threads did not allow us to specify which threads worked together in one core</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a:extLst>
              <a:ext uri="{FF2B5EF4-FFF2-40B4-BE49-F238E27FC236}">
                <a16:creationId xmlns:a16="http://schemas.microsoft.com/office/drawing/2014/main" xmlns="" id="{4DA9C1AC-5138-4B0E-A480-99313A87C66B}"/>
              </a:ext>
            </a:extLst>
          </p:cNvPr>
          <p:cNvSpPr txBox="1"/>
          <p:nvPr/>
        </p:nvSpPr>
        <p:spPr>
          <a:xfrm>
            <a:off x="1752600" y="3886200"/>
            <a:ext cx="3048000" cy="400110"/>
          </a:xfrm>
          <a:prstGeom prst="rect">
            <a:avLst/>
          </a:prstGeom>
          <a:noFill/>
        </p:spPr>
        <p:txBody>
          <a:bodyPr wrap="square" rtlCol="0">
            <a:spAutoFit/>
          </a:bodyPr>
          <a:lstStyle/>
          <a:p>
            <a:r>
              <a:rPr lang="en-US" sz="2000" dirty="0">
                <a:solidFill>
                  <a:schemeClr val="accent2"/>
                </a:solidFill>
              </a:rPr>
              <a:t>GPUs create </a:t>
            </a:r>
            <a:r>
              <a:rPr lang="en-US" sz="2000" i="1" dirty="0">
                <a:solidFill>
                  <a:schemeClr val="accent2"/>
                </a:solidFill>
              </a:rPr>
              <a:t>lots</a:t>
            </a:r>
            <a:r>
              <a:rPr lang="en-US" sz="2000" dirty="0">
                <a:solidFill>
                  <a:schemeClr val="accent2"/>
                </a:solidFill>
              </a:rPr>
              <a:t> of threads</a:t>
            </a:r>
          </a:p>
        </p:txBody>
      </p:sp>
      <p:sp>
        <p:nvSpPr>
          <p:cNvPr id="6" name="TextBox 5">
            <a:extLst>
              <a:ext uri="{FF2B5EF4-FFF2-40B4-BE49-F238E27FC236}">
                <a16:creationId xmlns:a16="http://schemas.microsoft.com/office/drawing/2014/main" xmlns="" id="{17D29D43-FBEC-4059-9A95-989B78E6458D}"/>
              </a:ext>
            </a:extLst>
          </p:cNvPr>
          <p:cNvSpPr txBox="1"/>
          <p:nvPr/>
        </p:nvSpPr>
        <p:spPr>
          <a:xfrm>
            <a:off x="1828800" y="4876800"/>
            <a:ext cx="6019800" cy="707886"/>
          </a:xfrm>
          <a:prstGeom prst="rect">
            <a:avLst/>
          </a:prstGeom>
          <a:noFill/>
        </p:spPr>
        <p:txBody>
          <a:bodyPr wrap="square" rtlCol="0">
            <a:spAutoFit/>
          </a:bodyPr>
          <a:lstStyle/>
          <a:p>
            <a:r>
              <a:rPr lang="en-US" sz="2000" dirty="0">
                <a:solidFill>
                  <a:schemeClr val="accent2"/>
                </a:solidFill>
              </a:rPr>
              <a:t>GPU hardware has 50+ small cores sharing SM – we </a:t>
            </a:r>
            <a:r>
              <a:rPr lang="en-US" sz="2000" i="1" dirty="0">
                <a:solidFill>
                  <a:schemeClr val="accent2"/>
                </a:solidFill>
              </a:rPr>
              <a:t>must</a:t>
            </a:r>
            <a:r>
              <a:rPr lang="en-US" sz="2000" dirty="0">
                <a:solidFill>
                  <a:schemeClr val="accent2"/>
                </a:solidFill>
              </a:rPr>
              <a:t> be able to divide the work accordingly</a:t>
            </a:r>
          </a:p>
        </p:txBody>
      </p:sp>
    </p:spTree>
    <p:extLst>
      <p:ext uri="{BB962C8B-B14F-4D97-AF65-F5344CB8AC3E}">
        <p14:creationId xmlns:p14="http://schemas.microsoft.com/office/powerpoint/2010/main" val="19052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6DB84-FC71-4E3F-B0BA-FABBD6228F8C}"/>
              </a:ext>
            </a:extLst>
          </p:cNvPr>
          <p:cNvSpPr>
            <a:spLocks noGrp="1"/>
          </p:cNvSpPr>
          <p:nvPr>
            <p:ph type="title"/>
          </p:nvPr>
        </p:nvSpPr>
        <p:spPr/>
        <p:txBody>
          <a:bodyPr/>
          <a:lstStyle/>
          <a:p>
            <a:r>
              <a:rPr lang="en-US" dirty="0"/>
              <a:t>Start with C++-like threading</a:t>
            </a:r>
          </a:p>
        </p:txBody>
      </p:sp>
      <p:sp>
        <p:nvSpPr>
          <p:cNvPr id="3" name="Content Placeholder 2">
            <a:extLst>
              <a:ext uri="{FF2B5EF4-FFF2-40B4-BE49-F238E27FC236}">
                <a16:creationId xmlns:a16="http://schemas.microsoft.com/office/drawing/2014/main" xmlns="" id="{A368A77C-25BB-4E9B-AE9F-F4C3FB006049}"/>
              </a:ext>
            </a:extLst>
          </p:cNvPr>
          <p:cNvSpPr>
            <a:spLocks noGrp="1"/>
          </p:cNvSpPr>
          <p:nvPr>
            <p:ph idx="1"/>
          </p:nvPr>
        </p:nvSpPr>
        <p:spPr>
          <a:xfrm>
            <a:off x="5486400" y="3124200"/>
            <a:ext cx="3352800" cy="1295400"/>
          </a:xfrm>
        </p:spPr>
        <p:txBody>
          <a:bodyPr/>
          <a:lstStyle/>
          <a:p>
            <a:pPr marL="0" indent="0">
              <a:buNone/>
            </a:pPr>
            <a:r>
              <a:rPr lang="en-US" sz="2000" dirty="0">
                <a:solidFill>
                  <a:schemeClr val="accent2"/>
                </a:solidFill>
              </a:rPr>
              <a:t>Many, many function calls → it will be slow</a:t>
            </a:r>
          </a:p>
          <a:p>
            <a:pPr marL="0" indent="0">
              <a:buNone/>
            </a:pPr>
            <a:endParaRPr lang="en-US" sz="2000" dirty="0">
              <a:solidFill>
                <a:schemeClr val="accent2"/>
              </a:solidFill>
            </a:endParaRPr>
          </a:p>
          <a:p>
            <a:pPr marL="0" indent="0">
              <a:buNone/>
            </a:pPr>
            <a:endParaRPr lang="en-US" sz="2000" dirty="0">
              <a:solidFill>
                <a:schemeClr val="accent2"/>
              </a:solidFill>
            </a:endParaRPr>
          </a:p>
          <a:p>
            <a:pPr marL="0" indent="0">
              <a:buNone/>
            </a:pPr>
            <a:r>
              <a:rPr lang="en-US" sz="2000" dirty="0">
                <a:solidFill>
                  <a:schemeClr val="accent2"/>
                </a:solidFill>
              </a:rPr>
              <a:t>So just get rid of the loops </a:t>
            </a:r>
            <a:r>
              <a:rPr lang="en-US" sz="2000" dirty="0">
                <a:solidFill>
                  <a:schemeClr val="accent2"/>
                </a:solidFill>
                <a:sym typeface="Wingdings" panose="05000000000000000000" pitchFamily="2" charset="2"/>
              </a:rPr>
              <a:t></a:t>
            </a:r>
          </a:p>
          <a:p>
            <a:pPr marL="0" indent="0">
              <a:buNone/>
            </a:pPr>
            <a:r>
              <a:rPr lang="en-US" sz="2000" dirty="0">
                <a:solidFill>
                  <a:schemeClr val="accent2"/>
                </a:solidFill>
                <a:sym typeface="Wingdings" panose="05000000000000000000" pitchFamily="2" charset="2"/>
              </a:rPr>
              <a:t>And we will add “stuff” to tell CUDA about the loops we removed</a:t>
            </a:r>
            <a:endParaRPr lang="en-US" sz="2000" dirty="0">
              <a:solidFill>
                <a:schemeClr val="accent2"/>
              </a:solidFill>
            </a:endParaRPr>
          </a:p>
        </p:txBody>
      </p:sp>
      <p:sp>
        <p:nvSpPr>
          <p:cNvPr id="4" name="Footer Placeholder 3">
            <a:extLst>
              <a:ext uri="{FF2B5EF4-FFF2-40B4-BE49-F238E27FC236}">
                <a16:creationId xmlns:a16="http://schemas.microsoft.com/office/drawing/2014/main" xmlns="" id="{C38CDF8B-1EC7-4ECF-B770-66E650E82312}"/>
              </a:ext>
            </a:extLst>
          </p:cNvPr>
          <p:cNvSpPr>
            <a:spLocks noGrp="1"/>
          </p:cNvSpPr>
          <p:nvPr>
            <p:ph type="ftr" sz="quarter" idx="11"/>
          </p:nvPr>
        </p:nvSpPr>
        <p:spPr/>
        <p:txBody>
          <a:bodyPr/>
          <a:lstStyle/>
          <a:p>
            <a:pPr>
              <a:defRPr/>
            </a:pPr>
            <a:r>
              <a:rPr lang="en-US"/>
              <a:t>EE 193 Joel Grodstein</a:t>
            </a:r>
            <a:endParaRPr lang="en-US" dirty="0"/>
          </a:p>
        </p:txBody>
      </p:sp>
      <p:sp>
        <p:nvSpPr>
          <p:cNvPr id="5" name="Content Placeholder 2">
            <a:extLst>
              <a:ext uri="{FF2B5EF4-FFF2-40B4-BE49-F238E27FC236}">
                <a16:creationId xmlns:a16="http://schemas.microsoft.com/office/drawing/2014/main" xmlns="" id="{680CB9FD-B36B-4DA6-BF0B-E5D6070D699B}"/>
              </a:ext>
            </a:extLst>
          </p:cNvPr>
          <p:cNvSpPr txBox="1">
            <a:spLocks/>
          </p:cNvSpPr>
          <p:nvPr/>
        </p:nvSpPr>
        <p:spPr bwMode="auto">
          <a:xfrm>
            <a:off x="76200" y="1295400"/>
            <a:ext cx="6934200" cy="41148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2300"/>
              </a:lnSpc>
              <a:spcBef>
                <a:spcPts val="0"/>
              </a:spcBef>
              <a:buFontTx/>
              <a:buNone/>
            </a:pPr>
            <a:r>
              <a:rPr lang="en-US" sz="2000" kern="0" dirty="0"/>
              <a:t>__global__ void scale (</a:t>
            </a:r>
            <a:r>
              <a:rPr lang="en-US" sz="2000" kern="0" dirty="0" err="1"/>
              <a:t>int</a:t>
            </a:r>
            <a:r>
              <a:rPr lang="en-US" sz="2000" kern="0" dirty="0"/>
              <a:t> me, </a:t>
            </a:r>
            <a:r>
              <a:rPr lang="en-US" sz="2000" kern="0" dirty="0" err="1"/>
              <a:t>int</a:t>
            </a:r>
            <a:r>
              <a:rPr lang="en-US" sz="2000" kern="0" dirty="0"/>
              <a:t> a, float *x) {</a:t>
            </a:r>
          </a:p>
          <a:p>
            <a:pPr marL="400050" lvl="1" indent="0">
              <a:lnSpc>
                <a:spcPts val="2300"/>
              </a:lnSpc>
              <a:spcBef>
                <a:spcPts val="0"/>
              </a:spcBef>
              <a:buNone/>
            </a:pPr>
            <a:r>
              <a:rPr lang="en-US" sz="2000" kern="0" dirty="0"/>
              <a:t>for (</a:t>
            </a:r>
            <a:r>
              <a:rPr lang="en-US" sz="2000" kern="0" dirty="0" err="1"/>
              <a:t>int</a:t>
            </a:r>
            <a:r>
              <a:rPr lang="en-US" sz="2000" kern="0" dirty="0"/>
              <a:t> </a:t>
            </a:r>
            <a:r>
              <a:rPr lang="en-US" sz="2000" kern="0" dirty="0" err="1"/>
              <a:t>i</a:t>
            </a:r>
            <a:r>
              <a:rPr lang="en-US" sz="2000" kern="0" dirty="0"/>
              <a:t>=me*ELE_PER_TH; </a:t>
            </a:r>
            <a:r>
              <a:rPr lang="en-US" sz="2000" kern="0" dirty="0" err="1"/>
              <a:t>i</a:t>
            </a:r>
            <a:r>
              <a:rPr lang="en-US" sz="2000" kern="0" dirty="0"/>
              <a:t>&lt; (me+1)*ELE_PER_TH; ++</a:t>
            </a:r>
            <a:r>
              <a:rPr lang="en-US" sz="2000" kern="0" dirty="0" err="1"/>
              <a:t>i</a:t>
            </a:r>
            <a:r>
              <a:rPr lang="en-US" sz="2000" kern="0" dirty="0"/>
              <a:t>)</a:t>
            </a:r>
          </a:p>
          <a:p>
            <a:pPr marL="800100" lvl="2" indent="0">
              <a:lnSpc>
                <a:spcPts val="2300"/>
              </a:lnSpc>
              <a:spcBef>
                <a:spcPts val="0"/>
              </a:spcBef>
              <a:buNone/>
            </a:pPr>
            <a:r>
              <a:rPr lang="en-US" kern="0" dirty="0"/>
              <a:t>x[</a:t>
            </a:r>
            <a:r>
              <a:rPr lang="en-US" kern="0" dirty="0" err="1"/>
              <a:t>i</a:t>
            </a:r>
            <a:r>
              <a:rPr lang="en-US" kern="0" dirty="0"/>
              <a:t>] = a*x[</a:t>
            </a:r>
            <a:r>
              <a:rPr lang="en-US" kern="0" dirty="0" err="1"/>
              <a:t>i</a:t>
            </a:r>
            <a:r>
              <a:rPr lang="en-US" kern="0" dirty="0"/>
              <a:t>];</a:t>
            </a:r>
          </a:p>
          <a:p>
            <a:pPr marL="0" indent="0">
              <a:lnSpc>
                <a:spcPts val="2300"/>
              </a:lnSpc>
              <a:spcBef>
                <a:spcPts val="0"/>
              </a:spcBef>
              <a:buFontTx/>
              <a:buNone/>
            </a:pPr>
            <a:r>
              <a:rPr lang="en-US" sz="2000" kern="0" dirty="0"/>
              <a:t>}</a:t>
            </a:r>
          </a:p>
          <a:p>
            <a:pPr marL="0" indent="0">
              <a:lnSpc>
                <a:spcPts val="2300"/>
              </a:lnSpc>
              <a:spcBef>
                <a:spcPts val="0"/>
              </a:spcBef>
              <a:buNone/>
            </a:pPr>
            <a:r>
              <a:rPr lang="en-US" sz="2000" dirty="0" err="1"/>
              <a:t>int</a:t>
            </a:r>
            <a:r>
              <a:rPr lang="en-US" sz="2000" dirty="0"/>
              <a:t> main(void) {</a:t>
            </a:r>
          </a:p>
          <a:p>
            <a:pPr marL="400050" lvl="1" indent="0">
              <a:lnSpc>
                <a:spcPts val="2300"/>
              </a:lnSpc>
              <a:spcBef>
                <a:spcPts val="0"/>
              </a:spcBef>
              <a:buNone/>
            </a:pPr>
            <a:r>
              <a:rPr lang="en-US" sz="2000" dirty="0" err="1"/>
              <a:t>int</a:t>
            </a:r>
            <a:r>
              <a:rPr lang="en-US" sz="2000" dirty="0"/>
              <a:t> N = 1&lt;&lt;20; // 1M elements</a:t>
            </a:r>
          </a:p>
          <a:p>
            <a:pPr marL="400050" lvl="1" indent="0">
              <a:lnSpc>
                <a:spcPts val="2300"/>
              </a:lnSpc>
              <a:spcBef>
                <a:spcPts val="0"/>
              </a:spcBef>
              <a:buNone/>
            </a:pPr>
            <a:r>
              <a:rPr lang="en-US" sz="2000" dirty="0"/>
              <a:t>vector&lt;float&gt; x(N,3.0);</a:t>
            </a:r>
          </a:p>
          <a:p>
            <a:pPr marL="400050" lvl="1" indent="0">
              <a:lnSpc>
                <a:spcPts val="2300"/>
              </a:lnSpc>
              <a:spcBef>
                <a:spcPts val="0"/>
              </a:spcBef>
              <a:buNone/>
            </a:pPr>
            <a:r>
              <a:rPr lang="en-US" sz="2000" dirty="0"/>
              <a:t>float *</a:t>
            </a:r>
            <a:r>
              <a:rPr lang="en-US" sz="2000" dirty="0" err="1"/>
              <a:t>device_array</a:t>
            </a:r>
            <a:r>
              <a:rPr lang="en-US" sz="2000" dirty="0"/>
              <a:t>;</a:t>
            </a:r>
          </a:p>
          <a:p>
            <a:pPr marL="400050" lvl="1" indent="0">
              <a:lnSpc>
                <a:spcPts val="2300"/>
              </a:lnSpc>
              <a:spcBef>
                <a:spcPts val="0"/>
              </a:spcBef>
              <a:buNone/>
            </a:pPr>
            <a:r>
              <a:rPr lang="en-US" sz="2000" dirty="0" err="1"/>
              <a:t>cudaMalloc</a:t>
            </a:r>
            <a:r>
              <a:rPr lang="en-US" sz="2000" dirty="0"/>
              <a:t>, </a:t>
            </a:r>
            <a:r>
              <a:rPr lang="en-US" sz="2000" dirty="0" err="1"/>
              <a:t>etc</a:t>
            </a:r>
            <a:r>
              <a:rPr lang="en-US" sz="2000" dirty="0"/>
              <a:t>…</a:t>
            </a:r>
          </a:p>
          <a:p>
            <a:pPr marL="400050" lvl="1" indent="0">
              <a:lnSpc>
                <a:spcPts val="2300"/>
              </a:lnSpc>
              <a:spcBef>
                <a:spcPts val="0"/>
              </a:spcBef>
              <a:buNone/>
            </a:pPr>
            <a:r>
              <a:rPr lang="en-US" sz="2000" kern="0" dirty="0">
                <a:solidFill>
                  <a:srgbClr val="FF0000"/>
                </a:solidFill>
              </a:rPr>
              <a:t>for (</a:t>
            </a:r>
            <a:r>
              <a:rPr lang="en-US" sz="2000" kern="0" dirty="0" err="1">
                <a:solidFill>
                  <a:srgbClr val="FF0000"/>
                </a:solidFill>
              </a:rPr>
              <a:t>int</a:t>
            </a:r>
            <a:r>
              <a:rPr lang="en-US" sz="2000" kern="0" dirty="0">
                <a:solidFill>
                  <a:srgbClr val="FF0000"/>
                </a:solidFill>
              </a:rPr>
              <a:t> </a:t>
            </a:r>
            <a:r>
              <a:rPr lang="en-US" sz="2000" kern="0" dirty="0" err="1">
                <a:solidFill>
                  <a:srgbClr val="FF0000"/>
                </a:solidFill>
              </a:rPr>
              <a:t>th</a:t>
            </a:r>
            <a:r>
              <a:rPr lang="en-US" sz="2000" kern="0" dirty="0">
                <a:solidFill>
                  <a:srgbClr val="FF0000"/>
                </a:solidFill>
              </a:rPr>
              <a:t> = 0; </a:t>
            </a:r>
            <a:r>
              <a:rPr lang="en-US" sz="2000" kern="0" dirty="0" err="1">
                <a:solidFill>
                  <a:srgbClr val="FF0000"/>
                </a:solidFill>
              </a:rPr>
              <a:t>th</a:t>
            </a:r>
            <a:r>
              <a:rPr lang="en-US" sz="2000" kern="0" dirty="0">
                <a:solidFill>
                  <a:srgbClr val="FF0000"/>
                </a:solidFill>
              </a:rPr>
              <a:t> &lt; N_THREADS; ++</a:t>
            </a:r>
            <a:r>
              <a:rPr lang="en-US" sz="2000" kern="0" dirty="0" err="1">
                <a:solidFill>
                  <a:srgbClr val="FF0000"/>
                </a:solidFill>
              </a:rPr>
              <a:t>th</a:t>
            </a:r>
            <a:r>
              <a:rPr lang="en-US" sz="2000" kern="0" dirty="0">
                <a:solidFill>
                  <a:srgbClr val="FF0000"/>
                </a:solidFill>
              </a:rPr>
              <a:t>)</a:t>
            </a:r>
          </a:p>
          <a:p>
            <a:pPr marL="800100" lvl="2" indent="0">
              <a:lnSpc>
                <a:spcPts val="2300"/>
              </a:lnSpc>
              <a:spcBef>
                <a:spcPts val="0"/>
              </a:spcBef>
              <a:buNone/>
            </a:pPr>
            <a:r>
              <a:rPr lang="en-US" dirty="0" err="1"/>
              <a:t>threads.push_back</a:t>
            </a:r>
            <a:r>
              <a:rPr lang="en-US" dirty="0"/>
              <a:t> (thread (scale, </a:t>
            </a:r>
            <a:r>
              <a:rPr lang="en-US" dirty="0" err="1"/>
              <a:t>th</a:t>
            </a:r>
            <a:r>
              <a:rPr lang="en-US" dirty="0"/>
              <a:t>, 2, </a:t>
            </a:r>
            <a:r>
              <a:rPr lang="en-US" dirty="0" err="1"/>
              <a:t>device_array</a:t>
            </a:r>
            <a:r>
              <a:rPr lang="en-US" dirty="0"/>
              <a:t>);</a:t>
            </a:r>
          </a:p>
          <a:p>
            <a:pPr marL="402336" lvl="1" indent="0">
              <a:lnSpc>
                <a:spcPts val="2300"/>
              </a:lnSpc>
              <a:spcBef>
                <a:spcPts val="0"/>
              </a:spcBef>
              <a:buNone/>
            </a:pPr>
            <a:r>
              <a:rPr lang="en-US" sz="2000" dirty="0">
                <a:solidFill>
                  <a:srgbClr val="FF0000"/>
                </a:solidFill>
              </a:rPr>
              <a:t>for (auto &amp;</a:t>
            </a:r>
            <a:r>
              <a:rPr lang="en-US" sz="2000" dirty="0" err="1">
                <a:solidFill>
                  <a:srgbClr val="FF0000"/>
                </a:solidFill>
              </a:rPr>
              <a:t>th:threads</a:t>
            </a:r>
            <a:r>
              <a:rPr lang="en-US" sz="2000" dirty="0">
                <a:solidFill>
                  <a:srgbClr val="FF0000"/>
                </a:solidFill>
              </a:rPr>
              <a:t>)</a:t>
            </a:r>
          </a:p>
          <a:p>
            <a:pPr marL="804672" lvl="1" indent="0">
              <a:lnSpc>
                <a:spcPts val="2300"/>
              </a:lnSpc>
              <a:spcBef>
                <a:spcPts val="0"/>
              </a:spcBef>
              <a:buNone/>
            </a:pPr>
            <a:r>
              <a:rPr lang="en-US" sz="2000" dirty="0" err="1">
                <a:solidFill>
                  <a:srgbClr val="FF0000"/>
                </a:solidFill>
              </a:rPr>
              <a:t>th.join</a:t>
            </a:r>
            <a:r>
              <a:rPr lang="en-US" sz="2000" dirty="0">
                <a:solidFill>
                  <a:srgbClr val="FF0000"/>
                </a:solidFill>
              </a:rPr>
              <a:t>();</a:t>
            </a:r>
          </a:p>
          <a:p>
            <a:pPr marL="0" indent="0">
              <a:lnSpc>
                <a:spcPts val="2300"/>
              </a:lnSpc>
              <a:spcBef>
                <a:spcPts val="0"/>
              </a:spcBef>
              <a:buNone/>
            </a:pPr>
            <a:r>
              <a:rPr lang="en-US" sz="2000" dirty="0"/>
              <a:t>}</a:t>
            </a:r>
          </a:p>
        </p:txBody>
      </p:sp>
      <p:cxnSp>
        <p:nvCxnSpPr>
          <p:cNvPr id="8" name="Straight Arrow Connector 7">
            <a:extLst>
              <a:ext uri="{FF2B5EF4-FFF2-40B4-BE49-F238E27FC236}">
                <a16:creationId xmlns:a16="http://schemas.microsoft.com/office/drawing/2014/main" xmlns="" id="{E94D6FF0-7C81-4D73-81F0-25B1F51033E3}"/>
              </a:ext>
            </a:extLst>
          </p:cNvPr>
          <p:cNvCxnSpPr>
            <a:cxnSpLocks/>
          </p:cNvCxnSpPr>
          <p:nvPr/>
        </p:nvCxnSpPr>
        <p:spPr>
          <a:xfrm flipH="1">
            <a:off x="4419600" y="3733800"/>
            <a:ext cx="1066800" cy="152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6470B999-B5C3-4770-80DB-2F3061D9FBBF}"/>
              </a:ext>
            </a:extLst>
          </p:cNvPr>
          <p:cNvCxnSpPr>
            <a:cxnSpLocks/>
          </p:cNvCxnSpPr>
          <p:nvPr/>
        </p:nvCxnSpPr>
        <p:spPr>
          <a:xfrm flipH="1">
            <a:off x="2971800" y="3886200"/>
            <a:ext cx="2667000" cy="914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C1AAA7B-9175-4F70-951D-CF09FD1A25CA}"/>
              </a:ext>
            </a:extLst>
          </p:cNvPr>
          <p:cNvSpPr/>
          <p:nvPr/>
        </p:nvSpPr>
        <p:spPr>
          <a:xfrm>
            <a:off x="533400" y="3962400"/>
            <a:ext cx="541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ED8A4B2-C2E1-4B53-B1A1-4C304F42EFCA}"/>
              </a:ext>
            </a:extLst>
          </p:cNvPr>
          <p:cNvSpPr/>
          <p:nvPr/>
        </p:nvSpPr>
        <p:spPr>
          <a:xfrm>
            <a:off x="533400" y="4572000"/>
            <a:ext cx="2438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EA96AD2D-4DC6-405B-A590-1864E4F13874}"/>
              </a:ext>
            </a:extLst>
          </p:cNvPr>
          <p:cNvSpPr txBox="1"/>
          <p:nvPr/>
        </p:nvSpPr>
        <p:spPr>
          <a:xfrm>
            <a:off x="914400" y="4202464"/>
            <a:ext cx="6019800" cy="400110"/>
          </a:xfrm>
          <a:prstGeom prst="rect">
            <a:avLst/>
          </a:prstGeom>
          <a:solidFill>
            <a:schemeClr val="bg1"/>
          </a:solidFill>
        </p:spPr>
        <p:txBody>
          <a:bodyPr wrap="square" rtlCol="0">
            <a:spAutoFit/>
          </a:bodyPr>
          <a:lstStyle/>
          <a:p>
            <a:r>
              <a:rPr lang="en-US" sz="2000" dirty="0">
                <a:solidFill>
                  <a:srgbClr val="C00000"/>
                </a:solidFill>
              </a:rPr>
              <a:t>scale &lt;&lt;&lt;stuff&gt;&gt;&gt; (2, </a:t>
            </a:r>
            <a:r>
              <a:rPr lang="en-US" sz="2000" dirty="0" err="1">
                <a:solidFill>
                  <a:srgbClr val="C00000"/>
                </a:solidFill>
              </a:rPr>
              <a:t>device_array</a:t>
            </a:r>
            <a:r>
              <a:rPr lang="en-US" sz="2000" dirty="0">
                <a:solidFill>
                  <a:srgbClr val="C00000"/>
                </a:solidFill>
              </a:rPr>
              <a:t>)</a:t>
            </a:r>
          </a:p>
        </p:txBody>
      </p:sp>
    </p:spTree>
    <p:extLst>
      <p:ext uri="{BB962C8B-B14F-4D97-AF65-F5344CB8AC3E}">
        <p14:creationId xmlns:p14="http://schemas.microsoft.com/office/powerpoint/2010/main" val="9929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6DB84-FC71-4E3F-B0BA-FABBD6228F8C}"/>
              </a:ext>
            </a:extLst>
          </p:cNvPr>
          <p:cNvSpPr>
            <a:spLocks noGrp="1"/>
          </p:cNvSpPr>
          <p:nvPr>
            <p:ph type="title"/>
          </p:nvPr>
        </p:nvSpPr>
        <p:spPr/>
        <p:txBody>
          <a:bodyPr/>
          <a:lstStyle/>
          <a:p>
            <a:r>
              <a:rPr lang="en-US" dirty="0"/>
              <a:t>Start with C++-like threading</a:t>
            </a:r>
          </a:p>
        </p:txBody>
      </p:sp>
      <p:sp>
        <p:nvSpPr>
          <p:cNvPr id="4" name="Footer Placeholder 3">
            <a:extLst>
              <a:ext uri="{FF2B5EF4-FFF2-40B4-BE49-F238E27FC236}">
                <a16:creationId xmlns:a16="http://schemas.microsoft.com/office/drawing/2014/main" xmlns="" id="{C38CDF8B-1EC7-4ECF-B770-66E650E82312}"/>
              </a:ext>
            </a:extLst>
          </p:cNvPr>
          <p:cNvSpPr>
            <a:spLocks noGrp="1"/>
          </p:cNvSpPr>
          <p:nvPr>
            <p:ph type="ftr" sz="quarter" idx="11"/>
          </p:nvPr>
        </p:nvSpPr>
        <p:spPr/>
        <p:txBody>
          <a:bodyPr/>
          <a:lstStyle/>
          <a:p>
            <a:pPr>
              <a:defRPr/>
            </a:pPr>
            <a:r>
              <a:rPr lang="en-US"/>
              <a:t>EE 193 Joel Grodstein</a:t>
            </a:r>
            <a:endParaRPr lang="en-US" dirty="0"/>
          </a:p>
        </p:txBody>
      </p:sp>
      <p:cxnSp>
        <p:nvCxnSpPr>
          <p:cNvPr id="8" name="Straight Arrow Connector 7">
            <a:extLst>
              <a:ext uri="{FF2B5EF4-FFF2-40B4-BE49-F238E27FC236}">
                <a16:creationId xmlns:a16="http://schemas.microsoft.com/office/drawing/2014/main" xmlns="" id="{E94D6FF0-7C81-4D73-81F0-25B1F51033E3}"/>
              </a:ext>
            </a:extLst>
          </p:cNvPr>
          <p:cNvCxnSpPr>
            <a:cxnSpLocks/>
          </p:cNvCxnSpPr>
          <p:nvPr/>
        </p:nvCxnSpPr>
        <p:spPr>
          <a:xfrm flipH="1">
            <a:off x="3962400" y="2667000"/>
            <a:ext cx="990600" cy="1295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6470B999-B5C3-4770-80DB-2F3061D9FBBF}"/>
              </a:ext>
            </a:extLst>
          </p:cNvPr>
          <p:cNvCxnSpPr>
            <a:cxnSpLocks/>
          </p:cNvCxnSpPr>
          <p:nvPr/>
        </p:nvCxnSpPr>
        <p:spPr>
          <a:xfrm flipH="1" flipV="1">
            <a:off x="3352800" y="4419600"/>
            <a:ext cx="1676400"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348BF0B7-48D1-40E9-9C6A-9BEEE9A94B85}"/>
              </a:ext>
            </a:extLst>
          </p:cNvPr>
          <p:cNvSpPr txBox="1"/>
          <p:nvPr/>
        </p:nvSpPr>
        <p:spPr>
          <a:xfrm>
            <a:off x="5257800" y="2133600"/>
            <a:ext cx="3352800" cy="1323439"/>
          </a:xfrm>
          <a:prstGeom prst="rect">
            <a:avLst/>
          </a:prstGeom>
          <a:noFill/>
        </p:spPr>
        <p:txBody>
          <a:bodyPr wrap="square" rtlCol="0">
            <a:spAutoFit/>
          </a:bodyPr>
          <a:lstStyle/>
          <a:p>
            <a:r>
              <a:rPr lang="en-US" sz="2000" dirty="0">
                <a:solidFill>
                  <a:schemeClr val="accent2"/>
                </a:solidFill>
              </a:rPr>
              <a:t>Groups of 256 threads work together on one streaming multiprocessor with the same shared memory</a:t>
            </a:r>
          </a:p>
        </p:txBody>
      </p:sp>
      <p:sp>
        <p:nvSpPr>
          <p:cNvPr id="19" name="TextBox 18">
            <a:extLst>
              <a:ext uri="{FF2B5EF4-FFF2-40B4-BE49-F238E27FC236}">
                <a16:creationId xmlns:a16="http://schemas.microsoft.com/office/drawing/2014/main" xmlns="" id="{66170D09-85C6-4F04-8540-32C6169D94FD}"/>
              </a:ext>
            </a:extLst>
          </p:cNvPr>
          <p:cNvSpPr txBox="1"/>
          <p:nvPr/>
        </p:nvSpPr>
        <p:spPr>
          <a:xfrm>
            <a:off x="5029200" y="4343400"/>
            <a:ext cx="3276600" cy="707886"/>
          </a:xfrm>
          <a:prstGeom prst="rect">
            <a:avLst/>
          </a:prstGeom>
          <a:noFill/>
        </p:spPr>
        <p:txBody>
          <a:bodyPr wrap="square" rtlCol="0">
            <a:spAutoFit/>
          </a:bodyPr>
          <a:lstStyle/>
          <a:p>
            <a:r>
              <a:rPr lang="en-US" sz="2000" dirty="0">
                <a:solidFill>
                  <a:schemeClr val="accent2"/>
                </a:solidFill>
              </a:rPr>
              <a:t>There are N_THREADS/256 such groups</a:t>
            </a:r>
          </a:p>
        </p:txBody>
      </p:sp>
      <p:sp>
        <p:nvSpPr>
          <p:cNvPr id="23" name="TextBox 22">
            <a:extLst>
              <a:ext uri="{FF2B5EF4-FFF2-40B4-BE49-F238E27FC236}">
                <a16:creationId xmlns:a16="http://schemas.microsoft.com/office/drawing/2014/main" xmlns="" id="{07E68098-3FA4-4B66-B761-0632E6287091}"/>
              </a:ext>
            </a:extLst>
          </p:cNvPr>
          <p:cNvSpPr txBox="1"/>
          <p:nvPr/>
        </p:nvSpPr>
        <p:spPr>
          <a:xfrm>
            <a:off x="457200" y="5029200"/>
            <a:ext cx="6705600" cy="83099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2"/>
                </a:solidFill>
              </a:rPr>
              <a:t>Now we can declare which threads work together and share a “cache.”</a:t>
            </a:r>
          </a:p>
        </p:txBody>
      </p:sp>
      <p:sp>
        <p:nvSpPr>
          <p:cNvPr id="24" name="Content Placeholder 2">
            <a:extLst>
              <a:ext uri="{FF2B5EF4-FFF2-40B4-BE49-F238E27FC236}">
                <a16:creationId xmlns:a16="http://schemas.microsoft.com/office/drawing/2014/main" xmlns="" id="{69164488-6E50-473E-B25B-4F12B9982DF5}"/>
              </a:ext>
            </a:extLst>
          </p:cNvPr>
          <p:cNvSpPr txBox="1">
            <a:spLocks/>
          </p:cNvSpPr>
          <p:nvPr/>
        </p:nvSpPr>
        <p:spPr bwMode="auto">
          <a:xfrm>
            <a:off x="76200" y="1295400"/>
            <a:ext cx="6934200" cy="41148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2300"/>
              </a:lnSpc>
              <a:spcBef>
                <a:spcPts val="0"/>
              </a:spcBef>
              <a:buFontTx/>
              <a:buNone/>
            </a:pPr>
            <a:r>
              <a:rPr lang="en-US" sz="2000" kern="0" dirty="0"/>
              <a:t>__global__ void scale (</a:t>
            </a:r>
            <a:r>
              <a:rPr lang="en-US" sz="2000" kern="0" dirty="0" err="1"/>
              <a:t>int</a:t>
            </a:r>
            <a:r>
              <a:rPr lang="en-US" sz="2000" kern="0" dirty="0"/>
              <a:t> me, </a:t>
            </a:r>
            <a:r>
              <a:rPr lang="en-US" sz="2000" kern="0" dirty="0" err="1"/>
              <a:t>int</a:t>
            </a:r>
            <a:r>
              <a:rPr lang="en-US" sz="2000" kern="0" dirty="0"/>
              <a:t> a, float *x) {</a:t>
            </a:r>
          </a:p>
          <a:p>
            <a:pPr marL="400050" lvl="1" indent="0">
              <a:lnSpc>
                <a:spcPts val="2300"/>
              </a:lnSpc>
              <a:spcBef>
                <a:spcPts val="0"/>
              </a:spcBef>
              <a:buNone/>
            </a:pPr>
            <a:r>
              <a:rPr lang="en-US" sz="2000" kern="0" dirty="0"/>
              <a:t>for (</a:t>
            </a:r>
            <a:r>
              <a:rPr lang="en-US" sz="2000" kern="0" dirty="0" err="1"/>
              <a:t>int</a:t>
            </a:r>
            <a:r>
              <a:rPr lang="en-US" sz="2000" kern="0" dirty="0"/>
              <a:t> </a:t>
            </a:r>
            <a:r>
              <a:rPr lang="en-US" sz="2000" kern="0" dirty="0" err="1"/>
              <a:t>i</a:t>
            </a:r>
            <a:r>
              <a:rPr lang="en-US" sz="2000" kern="0" dirty="0"/>
              <a:t>=me*ELE_PER_TH; </a:t>
            </a:r>
            <a:r>
              <a:rPr lang="en-US" sz="2000" kern="0" dirty="0" err="1"/>
              <a:t>i</a:t>
            </a:r>
            <a:r>
              <a:rPr lang="en-US" sz="2000" kern="0" dirty="0"/>
              <a:t>&lt; (me+1)*ELE_PER_TH; ++</a:t>
            </a:r>
            <a:r>
              <a:rPr lang="en-US" sz="2000" kern="0" dirty="0" err="1"/>
              <a:t>i</a:t>
            </a:r>
            <a:r>
              <a:rPr lang="en-US" sz="2000" kern="0" dirty="0"/>
              <a:t>)</a:t>
            </a:r>
          </a:p>
          <a:p>
            <a:pPr marL="800100" lvl="2" indent="0">
              <a:lnSpc>
                <a:spcPts val="2300"/>
              </a:lnSpc>
              <a:spcBef>
                <a:spcPts val="0"/>
              </a:spcBef>
              <a:buNone/>
            </a:pPr>
            <a:r>
              <a:rPr lang="en-US" kern="0" dirty="0"/>
              <a:t>x[</a:t>
            </a:r>
            <a:r>
              <a:rPr lang="en-US" kern="0" dirty="0" err="1"/>
              <a:t>i</a:t>
            </a:r>
            <a:r>
              <a:rPr lang="en-US" kern="0" dirty="0"/>
              <a:t>] = a*x[</a:t>
            </a:r>
            <a:r>
              <a:rPr lang="en-US" kern="0" dirty="0" err="1"/>
              <a:t>i</a:t>
            </a:r>
            <a:r>
              <a:rPr lang="en-US" kern="0" dirty="0"/>
              <a:t>];</a:t>
            </a:r>
          </a:p>
          <a:p>
            <a:pPr marL="0" indent="0">
              <a:lnSpc>
                <a:spcPts val="2300"/>
              </a:lnSpc>
              <a:spcBef>
                <a:spcPts val="0"/>
              </a:spcBef>
              <a:buFontTx/>
              <a:buNone/>
            </a:pPr>
            <a:r>
              <a:rPr lang="en-US" sz="2000" kern="0" dirty="0"/>
              <a:t>}</a:t>
            </a:r>
          </a:p>
          <a:p>
            <a:pPr marL="0" indent="0">
              <a:lnSpc>
                <a:spcPts val="2300"/>
              </a:lnSpc>
              <a:spcBef>
                <a:spcPts val="0"/>
              </a:spcBef>
              <a:buNone/>
            </a:pPr>
            <a:r>
              <a:rPr lang="en-US" sz="2000" dirty="0" err="1"/>
              <a:t>int</a:t>
            </a:r>
            <a:r>
              <a:rPr lang="en-US" sz="2000" dirty="0"/>
              <a:t> main(void) {</a:t>
            </a:r>
          </a:p>
          <a:p>
            <a:pPr marL="400050" lvl="1" indent="0">
              <a:lnSpc>
                <a:spcPts val="2300"/>
              </a:lnSpc>
              <a:spcBef>
                <a:spcPts val="0"/>
              </a:spcBef>
              <a:buNone/>
            </a:pPr>
            <a:r>
              <a:rPr lang="en-US" sz="2000" dirty="0" err="1"/>
              <a:t>int</a:t>
            </a:r>
            <a:r>
              <a:rPr lang="en-US" sz="2000" dirty="0"/>
              <a:t> N = 1&lt;&lt;20; // 1M elements</a:t>
            </a:r>
          </a:p>
          <a:p>
            <a:pPr marL="400050" lvl="1" indent="0">
              <a:lnSpc>
                <a:spcPts val="2300"/>
              </a:lnSpc>
              <a:spcBef>
                <a:spcPts val="0"/>
              </a:spcBef>
              <a:buNone/>
            </a:pPr>
            <a:r>
              <a:rPr lang="en-US" sz="2000" dirty="0"/>
              <a:t>vector&lt;float&gt; x(N,3.0);</a:t>
            </a:r>
          </a:p>
          <a:p>
            <a:pPr marL="400050" lvl="1" indent="0">
              <a:lnSpc>
                <a:spcPts val="2300"/>
              </a:lnSpc>
              <a:spcBef>
                <a:spcPts val="0"/>
              </a:spcBef>
              <a:buNone/>
            </a:pPr>
            <a:r>
              <a:rPr lang="en-US" sz="2000" dirty="0"/>
              <a:t>float *</a:t>
            </a:r>
            <a:r>
              <a:rPr lang="en-US" sz="2000" dirty="0" err="1"/>
              <a:t>device_array</a:t>
            </a:r>
            <a:r>
              <a:rPr lang="en-US" sz="2000" dirty="0"/>
              <a:t>;</a:t>
            </a:r>
          </a:p>
          <a:p>
            <a:pPr marL="400050" lvl="1" indent="0">
              <a:lnSpc>
                <a:spcPts val="2300"/>
              </a:lnSpc>
              <a:spcBef>
                <a:spcPts val="0"/>
              </a:spcBef>
              <a:buNone/>
            </a:pPr>
            <a:r>
              <a:rPr lang="en-US" sz="2000" dirty="0" err="1"/>
              <a:t>cudaMalloc</a:t>
            </a:r>
            <a:r>
              <a:rPr lang="en-US" sz="2000" dirty="0"/>
              <a:t>, </a:t>
            </a:r>
            <a:r>
              <a:rPr lang="en-US" sz="2000" dirty="0" err="1"/>
              <a:t>etc</a:t>
            </a:r>
            <a:r>
              <a:rPr lang="en-US" sz="2000" dirty="0"/>
              <a:t>…</a:t>
            </a:r>
          </a:p>
          <a:p>
            <a:pPr marL="402336" lvl="1" indent="0">
              <a:lnSpc>
                <a:spcPts val="2300"/>
              </a:lnSpc>
              <a:spcBef>
                <a:spcPts val="0"/>
              </a:spcBef>
              <a:buNone/>
            </a:pPr>
            <a:r>
              <a:rPr lang="en-US" sz="2000" dirty="0">
                <a:solidFill>
                  <a:srgbClr val="FF0000"/>
                </a:solidFill>
              </a:rPr>
              <a:t>scale &lt;&lt;&lt;stuff&gt;&gt;&gt; (2, </a:t>
            </a:r>
            <a:r>
              <a:rPr lang="en-US" sz="2000" dirty="0" err="1">
                <a:solidFill>
                  <a:srgbClr val="FF0000"/>
                </a:solidFill>
              </a:rPr>
              <a:t>device_array</a:t>
            </a:r>
            <a:r>
              <a:rPr lang="en-US" sz="2000" dirty="0">
                <a:solidFill>
                  <a:srgbClr val="FF0000"/>
                </a:solidFill>
              </a:rPr>
              <a:t>);</a:t>
            </a:r>
          </a:p>
          <a:p>
            <a:pPr marL="0" indent="0">
              <a:lnSpc>
                <a:spcPts val="2300"/>
              </a:lnSpc>
              <a:spcBef>
                <a:spcPts val="0"/>
              </a:spcBef>
              <a:buNone/>
            </a:pPr>
            <a:r>
              <a:rPr lang="en-US" sz="2000" dirty="0"/>
              <a:t>}</a:t>
            </a:r>
          </a:p>
        </p:txBody>
      </p:sp>
      <p:sp>
        <p:nvSpPr>
          <p:cNvPr id="17" name="TextBox 16">
            <a:extLst>
              <a:ext uri="{FF2B5EF4-FFF2-40B4-BE49-F238E27FC236}">
                <a16:creationId xmlns:a16="http://schemas.microsoft.com/office/drawing/2014/main" xmlns="" id="{EA96AD2D-4DC6-405B-A590-1864E4F13874}"/>
              </a:ext>
            </a:extLst>
          </p:cNvPr>
          <p:cNvSpPr txBox="1"/>
          <p:nvPr/>
        </p:nvSpPr>
        <p:spPr>
          <a:xfrm>
            <a:off x="484848" y="3921940"/>
            <a:ext cx="6019800" cy="400110"/>
          </a:xfrm>
          <a:prstGeom prst="rect">
            <a:avLst/>
          </a:prstGeom>
          <a:solidFill>
            <a:schemeClr val="bg1"/>
          </a:solidFill>
        </p:spPr>
        <p:txBody>
          <a:bodyPr wrap="square" rtlCol="0">
            <a:spAutoFit/>
          </a:bodyPr>
          <a:lstStyle/>
          <a:p>
            <a:r>
              <a:rPr lang="en-US" sz="2000" dirty="0">
                <a:solidFill>
                  <a:srgbClr val="C00000"/>
                </a:solidFill>
              </a:rPr>
              <a:t>scale &lt;&lt;&lt;N_THREADS/256, 256&gt;&gt;&gt; (2, </a:t>
            </a:r>
            <a:r>
              <a:rPr lang="en-US" sz="2000" dirty="0" err="1">
                <a:solidFill>
                  <a:srgbClr val="C00000"/>
                </a:solidFill>
              </a:rPr>
              <a:t>device_array</a:t>
            </a:r>
            <a:r>
              <a:rPr lang="en-US" sz="2000" dirty="0">
                <a:solidFill>
                  <a:srgbClr val="C00000"/>
                </a:solidFill>
              </a:rPr>
              <a:t>)</a:t>
            </a:r>
          </a:p>
        </p:txBody>
      </p:sp>
    </p:spTree>
    <p:extLst>
      <p:ext uri="{BB962C8B-B14F-4D97-AF65-F5344CB8AC3E}">
        <p14:creationId xmlns:p14="http://schemas.microsoft.com/office/powerpoint/2010/main" val="30182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3"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87A00-C304-4A45-92A2-79B33F777CAE}"/>
              </a:ext>
            </a:extLst>
          </p:cNvPr>
          <p:cNvSpPr>
            <a:spLocks noGrp="1"/>
          </p:cNvSpPr>
          <p:nvPr>
            <p:ph type="title"/>
          </p:nvPr>
        </p:nvSpPr>
        <p:spPr/>
        <p:txBody>
          <a:bodyPr/>
          <a:lstStyle/>
          <a:p>
            <a:r>
              <a:rPr lang="en-US" dirty="0"/>
              <a:t>CUDA threading</a:t>
            </a:r>
          </a:p>
        </p:txBody>
      </p:sp>
      <p:sp>
        <p:nvSpPr>
          <p:cNvPr id="3" name="Content Placeholder 2">
            <a:extLst>
              <a:ext uri="{FF2B5EF4-FFF2-40B4-BE49-F238E27FC236}">
                <a16:creationId xmlns:a16="http://schemas.microsoft.com/office/drawing/2014/main" xmlns="" id="{A9296DC0-3E1E-4BC8-B5E0-D2A42A182D5A}"/>
              </a:ext>
            </a:extLst>
          </p:cNvPr>
          <p:cNvSpPr>
            <a:spLocks noGrp="1"/>
          </p:cNvSpPr>
          <p:nvPr>
            <p:ph idx="1"/>
          </p:nvPr>
        </p:nvSpPr>
        <p:spPr>
          <a:xfrm>
            <a:off x="304800" y="4343400"/>
            <a:ext cx="7315200" cy="2133600"/>
          </a:xfrm>
        </p:spPr>
        <p:txBody>
          <a:bodyPr/>
          <a:lstStyle/>
          <a:p>
            <a:r>
              <a:rPr lang="en-US" sz="2000" dirty="0"/>
              <a:t>All of the threads together are called a </a:t>
            </a:r>
            <a:r>
              <a:rPr lang="en-US" sz="2000" i="1" dirty="0"/>
              <a:t>grid</a:t>
            </a:r>
            <a:r>
              <a:rPr lang="en-US" sz="2000" dirty="0"/>
              <a:t>.</a:t>
            </a:r>
          </a:p>
          <a:p>
            <a:pPr>
              <a:spcBef>
                <a:spcPts val="0"/>
              </a:spcBef>
            </a:pPr>
            <a:r>
              <a:rPr lang="en-US" sz="2000" dirty="0">
                <a:sym typeface="Wingdings" panose="05000000000000000000" pitchFamily="2" charset="2"/>
              </a:rPr>
              <a:t>You manually divide the grid into </a:t>
            </a:r>
            <a:r>
              <a:rPr lang="en-US" sz="2000" i="1" dirty="0">
                <a:sym typeface="Wingdings" panose="05000000000000000000" pitchFamily="2" charset="2"/>
              </a:rPr>
              <a:t>thread blocks</a:t>
            </a:r>
            <a:r>
              <a:rPr lang="en-US" sz="2000" dirty="0">
                <a:sym typeface="Wingdings" panose="05000000000000000000" pitchFamily="2" charset="2"/>
              </a:rPr>
              <a:t>.</a:t>
            </a:r>
          </a:p>
          <a:p>
            <a:pPr lvl="1">
              <a:spcBef>
                <a:spcPts val="0"/>
              </a:spcBef>
            </a:pPr>
            <a:r>
              <a:rPr lang="en-US" sz="1800" dirty="0">
                <a:sym typeface="Wingdings" panose="05000000000000000000" pitchFamily="2" charset="2"/>
              </a:rPr>
              <a:t>The threads in any one thread block work together using shared memory; different thread blocks interact very little</a:t>
            </a:r>
          </a:p>
          <a:p>
            <a:pPr>
              <a:spcBef>
                <a:spcPts val="0"/>
              </a:spcBef>
            </a:pPr>
            <a:r>
              <a:rPr lang="en-US" sz="2000" dirty="0">
                <a:sym typeface="Wingdings" panose="05000000000000000000" pitchFamily="2" charset="2"/>
              </a:rPr>
              <a:t>Scheduling:</a:t>
            </a:r>
          </a:p>
          <a:p>
            <a:pPr lvl="1">
              <a:spcBef>
                <a:spcPts val="0"/>
              </a:spcBef>
            </a:pPr>
            <a:r>
              <a:rPr lang="en-US" sz="1800" dirty="0">
                <a:sym typeface="Wingdings" panose="05000000000000000000" pitchFamily="2" charset="2"/>
              </a:rPr>
              <a:t>The GPU allocates thread blocks to streaming multiprocessors</a:t>
            </a:r>
          </a:p>
          <a:p>
            <a:pPr lvl="1">
              <a:spcBef>
                <a:spcPts val="0"/>
              </a:spcBef>
            </a:pPr>
            <a:r>
              <a:rPr lang="en-US" sz="1800" dirty="0">
                <a:sym typeface="Wingdings" panose="05000000000000000000" pitchFamily="2" charset="2"/>
              </a:rPr>
              <a:t>Each SM breaks its thread block into warps of 32 threads (invisibly to you), and schedules warps on cores.</a:t>
            </a:r>
          </a:p>
          <a:p>
            <a:pPr marL="0" indent="0">
              <a:buNone/>
            </a:pPr>
            <a:endParaRPr lang="en-US" i="1" dirty="0"/>
          </a:p>
          <a:p>
            <a:endParaRPr lang="en-US" dirty="0"/>
          </a:p>
        </p:txBody>
      </p:sp>
      <p:sp>
        <p:nvSpPr>
          <p:cNvPr id="4" name="Footer Placeholder 3">
            <a:extLst>
              <a:ext uri="{FF2B5EF4-FFF2-40B4-BE49-F238E27FC236}">
                <a16:creationId xmlns:a16="http://schemas.microsoft.com/office/drawing/2014/main" xmlns="" id="{E226A98F-A565-4C1D-B947-DFC8D07D2191}"/>
              </a:ext>
            </a:extLst>
          </p:cNvPr>
          <p:cNvSpPr>
            <a:spLocks noGrp="1"/>
          </p:cNvSpPr>
          <p:nvPr>
            <p:ph type="ftr" sz="quarter" idx="11"/>
          </p:nvPr>
        </p:nvSpPr>
        <p:spPr>
          <a:xfrm>
            <a:off x="6172200" y="6400800"/>
            <a:ext cx="2895600" cy="457200"/>
          </a:xfrm>
        </p:spPr>
        <p:txBody>
          <a:bodyPr/>
          <a:lstStyle/>
          <a:p>
            <a:pPr>
              <a:defRPr/>
            </a:pPr>
            <a:r>
              <a:rPr lang="en-US" dirty="0"/>
              <a:t>EE 193 Joel </a:t>
            </a:r>
            <a:r>
              <a:rPr lang="en-US" dirty="0" err="1"/>
              <a:t>Grodstein</a:t>
            </a:r>
            <a:endParaRPr lang="en-US" dirty="0"/>
          </a:p>
        </p:txBody>
      </p:sp>
      <p:sp>
        <p:nvSpPr>
          <p:cNvPr id="6" name="TextBox 5">
            <a:extLst>
              <a:ext uri="{FF2B5EF4-FFF2-40B4-BE49-F238E27FC236}">
                <a16:creationId xmlns:a16="http://schemas.microsoft.com/office/drawing/2014/main" xmlns="" id="{606736A5-31EF-4D83-A03F-15CBD12FFACE}"/>
              </a:ext>
            </a:extLst>
          </p:cNvPr>
          <p:cNvSpPr txBox="1"/>
          <p:nvPr/>
        </p:nvSpPr>
        <p:spPr>
          <a:xfrm>
            <a:off x="6777080" y="3429000"/>
            <a:ext cx="2362200" cy="707886"/>
          </a:xfrm>
          <a:prstGeom prst="rect">
            <a:avLst/>
          </a:prstGeom>
          <a:noFill/>
          <a:ln>
            <a:noFill/>
          </a:ln>
        </p:spPr>
        <p:txBody>
          <a:bodyPr wrap="square" rtlCol="0">
            <a:spAutoFit/>
          </a:bodyPr>
          <a:lstStyle/>
          <a:p>
            <a:r>
              <a:rPr lang="en-US" sz="2000" dirty="0">
                <a:solidFill>
                  <a:schemeClr val="accent2"/>
                </a:solidFill>
              </a:rPr>
              <a:t>I think this is another weaving term</a:t>
            </a:r>
          </a:p>
        </p:txBody>
      </p:sp>
      <p:cxnSp>
        <p:nvCxnSpPr>
          <p:cNvPr id="7" name="Straight Arrow Connector 6">
            <a:extLst>
              <a:ext uri="{FF2B5EF4-FFF2-40B4-BE49-F238E27FC236}">
                <a16:creationId xmlns:a16="http://schemas.microsoft.com/office/drawing/2014/main" xmlns="" id="{5B769105-F251-438A-BF2E-9A028E8A246A}"/>
              </a:ext>
            </a:extLst>
          </p:cNvPr>
          <p:cNvCxnSpPr>
            <a:cxnSpLocks/>
          </p:cNvCxnSpPr>
          <p:nvPr/>
        </p:nvCxnSpPr>
        <p:spPr>
          <a:xfrm flipH="1">
            <a:off x="5257800" y="4114800"/>
            <a:ext cx="1905000" cy="304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5A42F26E-2B7F-4572-8B26-842A5BC9A3FE}"/>
              </a:ext>
            </a:extLst>
          </p:cNvPr>
          <p:cNvSpPr txBox="1">
            <a:spLocks/>
          </p:cNvSpPr>
          <p:nvPr/>
        </p:nvSpPr>
        <p:spPr bwMode="auto">
          <a:xfrm>
            <a:off x="76200" y="1295400"/>
            <a:ext cx="6934200" cy="41148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2300"/>
              </a:lnSpc>
              <a:spcBef>
                <a:spcPts val="0"/>
              </a:spcBef>
              <a:buFontTx/>
              <a:buNone/>
            </a:pPr>
            <a:r>
              <a:rPr lang="en-US" sz="2000" kern="0" dirty="0"/>
              <a:t>__global__ void scale (</a:t>
            </a:r>
            <a:r>
              <a:rPr lang="en-US" sz="2000" kern="0" dirty="0" err="1"/>
              <a:t>int</a:t>
            </a:r>
            <a:r>
              <a:rPr lang="en-US" sz="2000" kern="0" dirty="0"/>
              <a:t> me, </a:t>
            </a:r>
            <a:r>
              <a:rPr lang="en-US" sz="2000" kern="0" dirty="0" err="1"/>
              <a:t>int</a:t>
            </a:r>
            <a:r>
              <a:rPr lang="en-US" sz="2000" kern="0" dirty="0"/>
              <a:t> a, float *x) {</a:t>
            </a:r>
          </a:p>
          <a:p>
            <a:pPr marL="400050" lvl="1" indent="0">
              <a:lnSpc>
                <a:spcPts val="2300"/>
              </a:lnSpc>
              <a:spcBef>
                <a:spcPts val="0"/>
              </a:spcBef>
              <a:buNone/>
            </a:pPr>
            <a:r>
              <a:rPr lang="en-US" sz="2000" kern="0" dirty="0"/>
              <a:t>for (</a:t>
            </a:r>
            <a:r>
              <a:rPr lang="en-US" sz="2000" kern="0" dirty="0" err="1"/>
              <a:t>int</a:t>
            </a:r>
            <a:r>
              <a:rPr lang="en-US" sz="2000" kern="0" dirty="0"/>
              <a:t> </a:t>
            </a:r>
            <a:r>
              <a:rPr lang="en-US" sz="2000" kern="0" dirty="0" err="1"/>
              <a:t>i</a:t>
            </a:r>
            <a:r>
              <a:rPr lang="en-US" sz="2000" kern="0" dirty="0"/>
              <a:t>=me*ELE_PER_TH; </a:t>
            </a:r>
            <a:r>
              <a:rPr lang="en-US" sz="2000" kern="0" dirty="0" err="1"/>
              <a:t>i</a:t>
            </a:r>
            <a:r>
              <a:rPr lang="en-US" sz="2000" kern="0" dirty="0"/>
              <a:t>&lt; (me+1)*ELE_PER_TH; ++</a:t>
            </a:r>
            <a:r>
              <a:rPr lang="en-US" sz="2000" kern="0" dirty="0" err="1"/>
              <a:t>i</a:t>
            </a:r>
            <a:r>
              <a:rPr lang="en-US" sz="2000" kern="0" dirty="0"/>
              <a:t>)</a:t>
            </a:r>
          </a:p>
          <a:p>
            <a:pPr marL="800100" lvl="2" indent="0">
              <a:lnSpc>
                <a:spcPts val="2300"/>
              </a:lnSpc>
              <a:spcBef>
                <a:spcPts val="0"/>
              </a:spcBef>
              <a:buNone/>
            </a:pPr>
            <a:r>
              <a:rPr lang="en-US" kern="0" dirty="0"/>
              <a:t>x[</a:t>
            </a:r>
            <a:r>
              <a:rPr lang="en-US" kern="0" dirty="0" err="1"/>
              <a:t>i</a:t>
            </a:r>
            <a:r>
              <a:rPr lang="en-US" kern="0" dirty="0"/>
              <a:t>] = a*x[</a:t>
            </a:r>
            <a:r>
              <a:rPr lang="en-US" kern="0" dirty="0" err="1"/>
              <a:t>i</a:t>
            </a:r>
            <a:r>
              <a:rPr lang="en-US" kern="0" dirty="0"/>
              <a:t>];</a:t>
            </a:r>
          </a:p>
          <a:p>
            <a:pPr marL="0" indent="0">
              <a:lnSpc>
                <a:spcPts val="2300"/>
              </a:lnSpc>
              <a:spcBef>
                <a:spcPts val="0"/>
              </a:spcBef>
              <a:buFontTx/>
              <a:buNone/>
            </a:pPr>
            <a:r>
              <a:rPr lang="en-US" sz="2000" kern="0" dirty="0"/>
              <a:t>}</a:t>
            </a:r>
          </a:p>
          <a:p>
            <a:pPr marL="0" indent="0">
              <a:lnSpc>
                <a:spcPts val="2300"/>
              </a:lnSpc>
              <a:spcBef>
                <a:spcPts val="0"/>
              </a:spcBef>
              <a:buNone/>
            </a:pPr>
            <a:r>
              <a:rPr lang="en-US" sz="2000" dirty="0" err="1"/>
              <a:t>int</a:t>
            </a:r>
            <a:r>
              <a:rPr lang="en-US" sz="2000" dirty="0"/>
              <a:t> main(void) {</a:t>
            </a:r>
          </a:p>
          <a:p>
            <a:pPr marL="400050" lvl="1" indent="0">
              <a:lnSpc>
                <a:spcPts val="2300"/>
              </a:lnSpc>
              <a:spcBef>
                <a:spcPts val="0"/>
              </a:spcBef>
              <a:buNone/>
            </a:pPr>
            <a:r>
              <a:rPr lang="en-US" sz="2000" dirty="0" err="1"/>
              <a:t>int</a:t>
            </a:r>
            <a:r>
              <a:rPr lang="en-US" sz="2000" dirty="0"/>
              <a:t> N = 1&lt;&lt;20; // 1M elements</a:t>
            </a:r>
          </a:p>
          <a:p>
            <a:pPr marL="400050" lvl="1" indent="0">
              <a:lnSpc>
                <a:spcPts val="2300"/>
              </a:lnSpc>
              <a:spcBef>
                <a:spcPts val="0"/>
              </a:spcBef>
              <a:buNone/>
            </a:pPr>
            <a:r>
              <a:rPr lang="en-US" sz="2000" dirty="0"/>
              <a:t>vector&lt;float&gt; x(N,3.0);</a:t>
            </a:r>
          </a:p>
          <a:p>
            <a:pPr marL="400050" lvl="1" indent="0">
              <a:lnSpc>
                <a:spcPts val="2300"/>
              </a:lnSpc>
              <a:spcBef>
                <a:spcPts val="0"/>
              </a:spcBef>
              <a:buNone/>
            </a:pPr>
            <a:r>
              <a:rPr lang="en-US" sz="2000" dirty="0"/>
              <a:t>float *</a:t>
            </a:r>
            <a:r>
              <a:rPr lang="en-US" sz="2000" dirty="0" err="1"/>
              <a:t>device_array</a:t>
            </a:r>
            <a:r>
              <a:rPr lang="en-US" sz="2000" dirty="0"/>
              <a:t>;</a:t>
            </a:r>
          </a:p>
          <a:p>
            <a:pPr marL="400050" lvl="1" indent="0">
              <a:lnSpc>
                <a:spcPts val="2300"/>
              </a:lnSpc>
              <a:spcBef>
                <a:spcPts val="0"/>
              </a:spcBef>
              <a:buNone/>
            </a:pPr>
            <a:r>
              <a:rPr lang="en-US" sz="2000" dirty="0" err="1"/>
              <a:t>cudaMalloc</a:t>
            </a:r>
            <a:r>
              <a:rPr lang="en-US" sz="2000" dirty="0"/>
              <a:t>, </a:t>
            </a:r>
            <a:r>
              <a:rPr lang="en-US" sz="2000" dirty="0" err="1"/>
              <a:t>etc</a:t>
            </a:r>
            <a:r>
              <a:rPr lang="en-US" sz="2000" dirty="0"/>
              <a:t>…</a:t>
            </a:r>
          </a:p>
          <a:p>
            <a:pPr marL="402336" lvl="1" indent="0">
              <a:lnSpc>
                <a:spcPts val="2300"/>
              </a:lnSpc>
              <a:spcBef>
                <a:spcPts val="0"/>
              </a:spcBef>
              <a:buNone/>
            </a:pPr>
            <a:r>
              <a:rPr lang="en-US" sz="2000" dirty="0"/>
              <a:t>scale &lt;&lt;&lt;N_THREADS/256, 256&gt;&gt;&gt; (2, </a:t>
            </a:r>
            <a:r>
              <a:rPr lang="en-US" sz="2000" dirty="0" err="1"/>
              <a:t>device_array</a:t>
            </a:r>
            <a:r>
              <a:rPr lang="en-US" sz="2000" dirty="0"/>
              <a:t>);</a:t>
            </a:r>
          </a:p>
          <a:p>
            <a:pPr marL="0" indent="0">
              <a:lnSpc>
                <a:spcPts val="2300"/>
              </a:lnSpc>
              <a:spcBef>
                <a:spcPts val="0"/>
              </a:spcBef>
              <a:buNone/>
            </a:pPr>
            <a:r>
              <a:rPr lang="en-US" sz="2000" dirty="0"/>
              <a:t>}</a:t>
            </a:r>
          </a:p>
        </p:txBody>
      </p:sp>
      <p:sp>
        <p:nvSpPr>
          <p:cNvPr id="11" name="TextBox 10">
            <a:extLst>
              <a:ext uri="{FF2B5EF4-FFF2-40B4-BE49-F238E27FC236}">
                <a16:creationId xmlns:a16="http://schemas.microsoft.com/office/drawing/2014/main" xmlns="" id="{3DE08E57-7C13-419C-BDBE-4B7DF2F13372}"/>
              </a:ext>
            </a:extLst>
          </p:cNvPr>
          <p:cNvSpPr txBox="1"/>
          <p:nvPr/>
        </p:nvSpPr>
        <p:spPr>
          <a:xfrm>
            <a:off x="6172200" y="2286000"/>
            <a:ext cx="2362200" cy="400110"/>
          </a:xfrm>
          <a:prstGeom prst="rect">
            <a:avLst/>
          </a:prstGeom>
          <a:noFill/>
          <a:ln>
            <a:noFill/>
          </a:ln>
        </p:spPr>
        <p:txBody>
          <a:bodyPr wrap="square" rtlCol="0">
            <a:spAutoFit/>
          </a:bodyPr>
          <a:lstStyle/>
          <a:p>
            <a:r>
              <a:rPr lang="en-US" sz="2000" dirty="0">
                <a:solidFill>
                  <a:schemeClr val="accent2"/>
                </a:solidFill>
              </a:rPr>
              <a:t>But what about this?</a:t>
            </a:r>
          </a:p>
        </p:txBody>
      </p:sp>
      <p:cxnSp>
        <p:nvCxnSpPr>
          <p:cNvPr id="12" name="Straight Arrow Connector 11">
            <a:extLst>
              <a:ext uri="{FF2B5EF4-FFF2-40B4-BE49-F238E27FC236}">
                <a16:creationId xmlns:a16="http://schemas.microsoft.com/office/drawing/2014/main" xmlns="" id="{6E13691C-0F40-4A39-B08A-91E1F7EFBC69}"/>
              </a:ext>
            </a:extLst>
          </p:cNvPr>
          <p:cNvCxnSpPr>
            <a:cxnSpLocks/>
          </p:cNvCxnSpPr>
          <p:nvPr/>
        </p:nvCxnSpPr>
        <p:spPr>
          <a:xfrm flipH="1" flipV="1">
            <a:off x="3200400" y="1600200"/>
            <a:ext cx="2971800" cy="914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0"/>
            <a:ext cx="7772400" cy="2590800"/>
          </a:xfrm>
        </p:spPr>
        <p:txBody>
          <a:bodyPr/>
          <a:lstStyle/>
          <a:p>
            <a:pPr>
              <a:spcBef>
                <a:spcPts val="0"/>
              </a:spcBef>
            </a:pPr>
            <a:r>
              <a:rPr lang="en-US" sz="2400" dirty="0"/>
              <a:t>Now each thread knows who it is, and can figure out what to work on.</a:t>
            </a:r>
          </a:p>
          <a:p>
            <a:pPr>
              <a:spcBef>
                <a:spcPts val="0"/>
              </a:spcBef>
            </a:pPr>
            <a:r>
              <a:rPr lang="en-US" sz="2400" dirty="0"/>
              <a:t>We essentially did the same thing with our C++ threads code – we passed a </a:t>
            </a:r>
            <a:r>
              <a:rPr lang="en-US" sz="2400" dirty="0" err="1"/>
              <a:t>threadID</a:t>
            </a:r>
            <a:r>
              <a:rPr lang="en-US" sz="2400" dirty="0"/>
              <a:t> to each thread</a:t>
            </a:r>
          </a:p>
          <a:p>
            <a:pPr lvl="1">
              <a:spcBef>
                <a:spcPts val="0"/>
              </a:spcBef>
            </a:pPr>
            <a:r>
              <a:rPr lang="en-US" sz="2000" dirty="0"/>
              <a:t>This is the same, but with more hierarchy</a:t>
            </a:r>
          </a:p>
          <a:p>
            <a:pPr lvl="1">
              <a:spcBef>
                <a:spcPts val="0"/>
              </a:spcBef>
            </a:pPr>
            <a:r>
              <a:rPr lang="en-US" sz="2000" dirty="0"/>
              <a:t>It fixes the problem of not being able to assign which threads work together.</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Content Placeholder 2"/>
          <p:cNvSpPr txBox="1">
            <a:spLocks/>
          </p:cNvSpPr>
          <p:nvPr/>
        </p:nvSpPr>
        <p:spPr bwMode="auto">
          <a:xfrm>
            <a:off x="304799" y="457200"/>
            <a:ext cx="5486401" cy="30480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en-US" sz="2000" dirty="0"/>
              <a:t>__global__ void scale (</a:t>
            </a:r>
            <a:r>
              <a:rPr lang="en-US" sz="2000" dirty="0" err="1"/>
              <a:t>int</a:t>
            </a:r>
            <a:r>
              <a:rPr lang="en-US" sz="2000" dirty="0"/>
              <a:t> n, </a:t>
            </a:r>
            <a:r>
              <a:rPr lang="en-US" sz="2000" dirty="0" err="1"/>
              <a:t>int</a:t>
            </a:r>
            <a:r>
              <a:rPr lang="en-US" sz="2000" dirty="0"/>
              <a:t> a, float *x) {</a:t>
            </a:r>
          </a:p>
          <a:p>
            <a:pPr marL="400050" lvl="1" indent="0">
              <a:spcBef>
                <a:spcPts val="0"/>
              </a:spcBef>
              <a:buNone/>
            </a:pPr>
            <a:r>
              <a:rPr lang="en-US" sz="2000" dirty="0" err="1">
                <a:solidFill>
                  <a:srgbClr val="FF0000"/>
                </a:solidFill>
              </a:rPr>
              <a:t>int</a:t>
            </a:r>
            <a:r>
              <a:rPr lang="en-US" sz="2000" dirty="0">
                <a:solidFill>
                  <a:srgbClr val="FF0000"/>
                </a:solidFill>
              </a:rPr>
              <a:t> </a:t>
            </a:r>
            <a:r>
              <a:rPr lang="en-US" sz="2000" dirty="0" err="1">
                <a:solidFill>
                  <a:srgbClr val="FF0000"/>
                </a:solidFill>
              </a:rPr>
              <a:t>i</a:t>
            </a:r>
            <a:r>
              <a:rPr lang="en-US" sz="2000" dirty="0">
                <a:solidFill>
                  <a:srgbClr val="FF0000"/>
                </a:solidFill>
              </a:rPr>
              <a:t> = </a:t>
            </a:r>
            <a:r>
              <a:rPr lang="en-US" sz="2000" dirty="0" err="1">
                <a:solidFill>
                  <a:srgbClr val="FF0000"/>
                </a:solidFill>
              </a:rPr>
              <a:t>blockIdx.x</a:t>
            </a:r>
            <a:r>
              <a:rPr lang="en-US" sz="2000" dirty="0">
                <a:solidFill>
                  <a:srgbClr val="FF0000"/>
                </a:solidFill>
              </a:rPr>
              <a:t> * </a:t>
            </a:r>
            <a:r>
              <a:rPr lang="en-US" sz="2000" dirty="0" err="1">
                <a:solidFill>
                  <a:srgbClr val="FF0000"/>
                </a:solidFill>
              </a:rPr>
              <a:t>blockDim.x</a:t>
            </a:r>
            <a:r>
              <a:rPr lang="en-US" sz="2000" dirty="0">
                <a:solidFill>
                  <a:srgbClr val="FF0000"/>
                </a:solidFill>
              </a:rPr>
              <a:t> + </a:t>
            </a:r>
            <a:r>
              <a:rPr lang="en-US" sz="2000" dirty="0" err="1">
                <a:solidFill>
                  <a:srgbClr val="FF0000"/>
                </a:solidFill>
              </a:rPr>
              <a:t>threadIdx.x</a:t>
            </a:r>
            <a:r>
              <a:rPr lang="en-US" sz="2000" dirty="0">
                <a:solidFill>
                  <a:srgbClr val="FF0000"/>
                </a:solidFill>
              </a:rPr>
              <a:t>;</a:t>
            </a:r>
            <a:r>
              <a:rPr lang="en-US" sz="2000" dirty="0"/>
              <a:t/>
            </a:r>
            <a:br>
              <a:rPr lang="en-US" sz="2000" dirty="0"/>
            </a:br>
            <a:r>
              <a:rPr lang="en-US" sz="2000" dirty="0"/>
              <a:t>x[</a:t>
            </a:r>
            <a:r>
              <a:rPr lang="en-US" sz="2000" dirty="0" err="1"/>
              <a:t>i</a:t>
            </a:r>
            <a:r>
              <a:rPr lang="en-US" sz="2000" dirty="0"/>
              <a:t>] = a*x[</a:t>
            </a:r>
            <a:r>
              <a:rPr lang="en-US" sz="2000" dirty="0" err="1"/>
              <a:t>i</a:t>
            </a:r>
            <a:r>
              <a:rPr lang="en-US" sz="2000" dirty="0"/>
              <a:t>];</a:t>
            </a:r>
          </a:p>
          <a:p>
            <a:pPr marL="0" indent="0">
              <a:spcBef>
                <a:spcPts val="0"/>
              </a:spcBef>
              <a:buFontTx/>
              <a:buNone/>
            </a:pPr>
            <a:r>
              <a:rPr lang="en-US" sz="2000" kern="0" dirty="0"/>
              <a:t>}</a:t>
            </a:r>
          </a:p>
          <a:p>
            <a:pPr marL="0" indent="0">
              <a:spcBef>
                <a:spcPts val="0"/>
              </a:spcBef>
              <a:buFontTx/>
              <a:buNone/>
            </a:pPr>
            <a:r>
              <a:rPr lang="en-US" sz="2000" kern="0" dirty="0" err="1"/>
              <a:t>int</a:t>
            </a:r>
            <a:r>
              <a:rPr lang="en-US" sz="2000" kern="0" dirty="0"/>
              <a:t> main(void) {</a:t>
            </a:r>
          </a:p>
          <a:p>
            <a:pPr marL="400050" lvl="1" indent="0">
              <a:spcBef>
                <a:spcPts val="0"/>
              </a:spcBef>
              <a:buFontTx/>
              <a:buNone/>
            </a:pPr>
            <a:r>
              <a:rPr lang="en-US" sz="2000" kern="0" dirty="0"/>
              <a:t>…</a:t>
            </a:r>
          </a:p>
          <a:p>
            <a:pPr marL="400050" lvl="1" indent="0">
              <a:spcBef>
                <a:spcPts val="0"/>
              </a:spcBef>
              <a:buFontTx/>
              <a:buNone/>
            </a:pPr>
            <a:r>
              <a:rPr lang="en-US" sz="2000" kern="0" dirty="0"/>
              <a:t>scale &lt;&lt;&lt;N_THREADS/256, 256&gt;&gt;&gt;</a:t>
            </a:r>
          </a:p>
          <a:p>
            <a:pPr marL="400050" lvl="1" indent="0">
              <a:spcBef>
                <a:spcPts val="0"/>
              </a:spcBef>
              <a:buFontTx/>
              <a:buNone/>
            </a:pPr>
            <a:r>
              <a:rPr lang="en-US" sz="2000" kern="0" dirty="0"/>
              <a:t>       (N, 2, </a:t>
            </a:r>
            <a:r>
              <a:rPr lang="en-US" sz="2000" dirty="0" err="1"/>
              <a:t>device_array</a:t>
            </a:r>
            <a:r>
              <a:rPr lang="en-US" sz="2000" kern="0" dirty="0"/>
              <a:t>);</a:t>
            </a:r>
          </a:p>
          <a:p>
            <a:pPr marL="400050" lvl="1" indent="0">
              <a:spcBef>
                <a:spcPts val="0"/>
              </a:spcBef>
              <a:buFontTx/>
              <a:buNone/>
            </a:pPr>
            <a:r>
              <a:rPr lang="en-US" sz="2000" kern="0" dirty="0">
                <a:solidFill>
                  <a:srgbClr val="FF0000"/>
                </a:solidFill>
              </a:rPr>
              <a:t>…</a:t>
            </a:r>
          </a:p>
          <a:p>
            <a:pPr marL="0" indent="0">
              <a:spcBef>
                <a:spcPts val="0"/>
              </a:spcBef>
              <a:buFontTx/>
              <a:buNone/>
            </a:pPr>
            <a:r>
              <a:rPr lang="en-US" sz="2000" kern="0" dirty="0"/>
              <a:t>}</a:t>
            </a:r>
          </a:p>
        </p:txBody>
      </p:sp>
      <p:sp>
        <p:nvSpPr>
          <p:cNvPr id="6" name="TextBox 5"/>
          <p:cNvSpPr txBox="1"/>
          <p:nvPr/>
        </p:nvSpPr>
        <p:spPr>
          <a:xfrm>
            <a:off x="6019800" y="304800"/>
            <a:ext cx="2971800" cy="3785652"/>
          </a:xfrm>
          <a:prstGeom prst="rect">
            <a:avLst/>
          </a:prstGeom>
          <a:noFill/>
          <a:ln>
            <a:noFill/>
          </a:ln>
        </p:spPr>
        <p:txBody>
          <a:bodyPr wrap="square" rtlCol="0">
            <a:spAutoFit/>
          </a:bodyPr>
          <a:lstStyle/>
          <a:p>
            <a:r>
              <a:rPr lang="en-US" sz="2000" dirty="0"/>
              <a:t>Special variables tell each thread who it is.</a:t>
            </a:r>
          </a:p>
          <a:p>
            <a:pPr marL="342900" indent="-342900">
              <a:buFont typeface="Arial" panose="020B0604020202020204" pitchFamily="34" charset="0"/>
              <a:buChar char="•"/>
            </a:pPr>
            <a:r>
              <a:rPr lang="en-US" sz="2000" i="1" dirty="0" err="1"/>
              <a:t>blockIdx</a:t>
            </a:r>
            <a:r>
              <a:rPr lang="en-US" sz="2000" i="1" dirty="0"/>
              <a:t> </a:t>
            </a:r>
            <a:r>
              <a:rPr lang="en-US" sz="2000" dirty="0"/>
              <a:t>tells a thread which thread block it's in; from [0,</a:t>
            </a:r>
            <a:r>
              <a:rPr lang="en-US" sz="2000" i="1" dirty="0"/>
              <a:t>N</a:t>
            </a:r>
            <a:r>
              <a:rPr lang="en-US" sz="2000" dirty="0"/>
              <a:t>/256)</a:t>
            </a:r>
          </a:p>
          <a:p>
            <a:pPr marL="342900" indent="-342900">
              <a:buFont typeface="Arial" panose="020B0604020202020204" pitchFamily="34" charset="0"/>
              <a:buChar char="•"/>
            </a:pPr>
            <a:r>
              <a:rPr lang="en-US" sz="2000" i="1" dirty="0" err="1"/>
              <a:t>blockDim</a:t>
            </a:r>
            <a:r>
              <a:rPr lang="en-US" sz="2000" dirty="0"/>
              <a:t> is 256 here</a:t>
            </a:r>
          </a:p>
          <a:p>
            <a:pPr marL="342900" indent="-342900">
              <a:buFont typeface="Arial" panose="020B0604020202020204" pitchFamily="34" charset="0"/>
              <a:buChar char="•"/>
            </a:pPr>
            <a:r>
              <a:rPr lang="en-US" sz="2000" i="1" dirty="0" err="1"/>
              <a:t>threadIdx</a:t>
            </a:r>
            <a:r>
              <a:rPr lang="en-US" sz="2000" dirty="0"/>
              <a:t> gives the thread # within a block; so [0,255].</a:t>
            </a:r>
          </a:p>
          <a:p>
            <a:pPr marL="342900" indent="-342900">
              <a:buFont typeface="Arial" panose="020B0604020202020204" pitchFamily="34" charset="0"/>
              <a:buChar char="•"/>
            </a:pPr>
            <a:r>
              <a:rPr lang="en-US" sz="2000" dirty="0"/>
              <a:t>We'll talk about the ".x" shortly…</a:t>
            </a:r>
          </a:p>
          <a:p>
            <a:pPr marL="342900" indent="-342900">
              <a:buFont typeface="Arial" panose="020B0604020202020204" pitchFamily="34" charset="0"/>
              <a:buChar char="•"/>
            </a:pPr>
            <a:endParaRPr lang="en-US" sz="2000" i="1" dirty="0"/>
          </a:p>
        </p:txBody>
      </p:sp>
      <p:cxnSp>
        <p:nvCxnSpPr>
          <p:cNvPr id="7" name="Straight Arrow Connector 6"/>
          <p:cNvCxnSpPr/>
          <p:nvPr/>
        </p:nvCxnSpPr>
        <p:spPr>
          <a:xfrm flipH="1" flipV="1">
            <a:off x="2514601" y="1219200"/>
            <a:ext cx="914399" cy="838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362202" y="1371600"/>
            <a:ext cx="4038598" cy="914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24200" y="1371600"/>
            <a:ext cx="1676400" cy="9906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495802" y="1143000"/>
            <a:ext cx="1904998" cy="1600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276600" y="1143000"/>
            <a:ext cx="3048000" cy="838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895600" y="1219200"/>
            <a:ext cx="762000" cy="1066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xit" presetSubtype="0" fill="hold"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500"/>
                                        <p:tgtEl>
                                          <p:spTgt spid="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Effect transition="in" filter="fade">
                                      <p:cBhvr>
                                        <p:cTn id="71" dur="500"/>
                                        <p:tgtEl>
                                          <p:spTgt spid="3">
                                            <p:txEl>
                                              <p:pRg st="2" end="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fade">
                                      <p:cBhvr>
                                        <p:cTn id="7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details</a:t>
            </a:r>
          </a:p>
        </p:txBody>
      </p:sp>
      <p:sp>
        <p:nvSpPr>
          <p:cNvPr id="3" name="Content Placeholder 2"/>
          <p:cNvSpPr>
            <a:spLocks noGrp="1"/>
          </p:cNvSpPr>
          <p:nvPr>
            <p:ph idx="1"/>
          </p:nvPr>
        </p:nvSpPr>
        <p:spPr/>
        <p:txBody>
          <a:bodyPr/>
          <a:lstStyle/>
          <a:p>
            <a:r>
              <a:rPr lang="en-US" dirty="0"/>
              <a:t>One thread block can have at most 32 warps (1024 threads)</a:t>
            </a:r>
          </a:p>
          <a:p>
            <a:r>
              <a:rPr lang="en-US" dirty="0"/>
              <a:t>Remember: you want many more threads than cores on each SM</a:t>
            </a:r>
          </a:p>
          <a:p>
            <a:pPr lvl="1">
              <a:spcBef>
                <a:spcPts val="0"/>
              </a:spcBef>
            </a:pPr>
            <a:r>
              <a:rPr lang="en-US" dirty="0"/>
              <a:t>Pascal has 64+ cores, so one thread block can more than keep them busy.</a:t>
            </a:r>
          </a:p>
          <a:p>
            <a:pPr lvl="1">
              <a:spcBef>
                <a:spcPts val="0"/>
              </a:spcBef>
            </a:pPr>
            <a:r>
              <a:rPr lang="en-US" dirty="0"/>
              <a:t>The GPU may put multiple thread blocks in one SM if each thread block doesn't use too much shared memory, registers; this is not under your control.</a:t>
            </a:r>
          </a:p>
          <a:p>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5289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a:t>
            </a:r>
          </a:p>
        </p:txBody>
      </p:sp>
      <p:sp>
        <p:nvSpPr>
          <p:cNvPr id="3" name="Content Placeholder 2"/>
          <p:cNvSpPr>
            <a:spLocks noGrp="1"/>
          </p:cNvSpPr>
          <p:nvPr>
            <p:ph idx="1"/>
          </p:nvPr>
        </p:nvSpPr>
        <p:spPr>
          <a:xfrm>
            <a:off x="1109133" y="3733800"/>
            <a:ext cx="7044267" cy="2286000"/>
          </a:xfrm>
        </p:spPr>
        <p:txBody>
          <a:bodyPr/>
          <a:lstStyle/>
          <a:p>
            <a:r>
              <a:rPr lang="en-US" sz="2400" b="1" i="1" dirty="0"/>
              <a:t>Roughly</a:t>
            </a:r>
            <a:r>
              <a:rPr lang="en-US" sz="2400" dirty="0"/>
              <a:t> how long does the function we wrote take to run?</a:t>
            </a:r>
          </a:p>
          <a:p>
            <a:r>
              <a:rPr lang="en-US" sz="2400" dirty="0"/>
              <a:t>Our vector had 1M floats</a:t>
            </a:r>
          </a:p>
          <a:p>
            <a:r>
              <a:rPr lang="en-US" sz="2400" dirty="0"/>
              <a:t>GPU speed=1.3 GHz, 3840 cores.</a:t>
            </a:r>
          </a:p>
          <a:p>
            <a:endParaRPr lang="en-US" sz="2400" dirty="0"/>
          </a:p>
          <a:p>
            <a:pPr lvl="1"/>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52400" y="1371601"/>
            <a:ext cx="1371600" cy="685800"/>
          </a:xfrm>
          <a:prstGeom prst="rect">
            <a:avLst/>
          </a:prstGeom>
          <a:noFill/>
          <a:ln w="25400">
            <a:solidFill>
              <a:schemeClr val="tx2"/>
            </a:solidFill>
          </a:ln>
        </p:spPr>
        <p:txBody>
          <a:bodyPr wrap="square" rtlCol="0" anchor="ctr" anchorCtr="0">
            <a:noAutofit/>
          </a:bodyPr>
          <a:lstStyle/>
          <a:p>
            <a:pPr algn="ctr"/>
            <a:r>
              <a:rPr lang="en-US" dirty="0"/>
              <a:t>GPU</a:t>
            </a:r>
          </a:p>
        </p:txBody>
      </p:sp>
      <p:sp>
        <p:nvSpPr>
          <p:cNvPr id="6" name="TextBox 5"/>
          <p:cNvSpPr txBox="1"/>
          <p:nvPr/>
        </p:nvSpPr>
        <p:spPr>
          <a:xfrm>
            <a:off x="2544233" y="1371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 memory</a:t>
            </a:r>
          </a:p>
        </p:txBody>
      </p:sp>
      <p:sp>
        <p:nvSpPr>
          <p:cNvPr id="7" name="TextBox 6"/>
          <p:cNvSpPr txBox="1"/>
          <p:nvPr/>
        </p:nvSpPr>
        <p:spPr>
          <a:xfrm>
            <a:off x="152400" y="2895600"/>
            <a:ext cx="1371600" cy="685799"/>
          </a:xfrm>
          <a:prstGeom prst="rect">
            <a:avLst/>
          </a:prstGeom>
          <a:noFill/>
          <a:ln w="25400">
            <a:solidFill>
              <a:schemeClr val="tx2"/>
            </a:solidFill>
          </a:ln>
        </p:spPr>
        <p:txBody>
          <a:bodyPr wrap="square" rtlCol="0" anchor="ctr" anchorCtr="0">
            <a:noAutofit/>
          </a:bodyPr>
          <a:lstStyle/>
          <a:p>
            <a:pPr algn="ctr"/>
            <a:r>
              <a:rPr lang="en-US" dirty="0"/>
              <a:t>CPU</a:t>
            </a:r>
          </a:p>
        </p:txBody>
      </p:sp>
      <p:sp>
        <p:nvSpPr>
          <p:cNvPr id="8" name="TextBox 7"/>
          <p:cNvSpPr txBox="1"/>
          <p:nvPr/>
        </p:nvSpPr>
        <p:spPr>
          <a:xfrm>
            <a:off x="2544233" y="2895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CPU memory</a:t>
            </a:r>
          </a:p>
        </p:txBody>
      </p:sp>
      <p:cxnSp>
        <p:nvCxnSpPr>
          <p:cNvPr id="10" name="Straight Connector 9"/>
          <p:cNvCxnSpPr>
            <a:stCxn id="5" idx="3"/>
          </p:cNvCxnSpPr>
          <p:nvPr/>
        </p:nvCxnSpPr>
        <p:spPr>
          <a:xfrm>
            <a:off x="1524000" y="1714501"/>
            <a:ext cx="10287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3200399"/>
            <a:ext cx="1009650" cy="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2"/>
            <a:endCxn id="7" idx="0"/>
          </p:cNvCxnSpPr>
          <p:nvPr/>
        </p:nvCxnSpPr>
        <p:spPr>
          <a:xfrm>
            <a:off x="838200" y="2057401"/>
            <a:ext cx="0" cy="83819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7797" y="2829922"/>
            <a:ext cx="1219200" cy="400110"/>
          </a:xfrm>
          <a:prstGeom prst="rect">
            <a:avLst/>
          </a:prstGeom>
          <a:noFill/>
        </p:spPr>
        <p:txBody>
          <a:bodyPr wrap="square" rtlCol="0">
            <a:spAutoFit/>
          </a:bodyPr>
          <a:lstStyle/>
          <a:p>
            <a:r>
              <a:rPr lang="en-US" sz="2000" dirty="0"/>
              <a:t>100 GB/s</a:t>
            </a:r>
          </a:p>
        </p:txBody>
      </p:sp>
      <p:sp>
        <p:nvSpPr>
          <p:cNvPr id="17" name="TextBox 16"/>
          <p:cNvSpPr txBox="1"/>
          <p:nvPr/>
        </p:nvSpPr>
        <p:spPr>
          <a:xfrm>
            <a:off x="1447800" y="1388534"/>
            <a:ext cx="1219200" cy="400110"/>
          </a:xfrm>
          <a:prstGeom prst="rect">
            <a:avLst/>
          </a:prstGeom>
          <a:noFill/>
        </p:spPr>
        <p:txBody>
          <a:bodyPr wrap="square" rtlCol="0">
            <a:spAutoFit/>
          </a:bodyPr>
          <a:lstStyle/>
          <a:p>
            <a:r>
              <a:rPr lang="en-US" sz="2000" dirty="0"/>
              <a:t>720 GB/s</a:t>
            </a:r>
          </a:p>
        </p:txBody>
      </p:sp>
      <p:sp>
        <p:nvSpPr>
          <p:cNvPr id="18" name="TextBox 17"/>
          <p:cNvSpPr txBox="1"/>
          <p:nvPr/>
        </p:nvSpPr>
        <p:spPr>
          <a:xfrm>
            <a:off x="762000" y="2286000"/>
            <a:ext cx="1447800" cy="400110"/>
          </a:xfrm>
          <a:prstGeom prst="rect">
            <a:avLst/>
          </a:prstGeom>
          <a:noFill/>
        </p:spPr>
        <p:txBody>
          <a:bodyPr wrap="square" rtlCol="0">
            <a:spAutoFit/>
          </a:bodyPr>
          <a:lstStyle/>
          <a:p>
            <a:r>
              <a:rPr lang="en-US" sz="2000" dirty="0"/>
              <a:t>16-80 GB/s</a:t>
            </a:r>
          </a:p>
        </p:txBody>
      </p:sp>
      <p:sp>
        <p:nvSpPr>
          <p:cNvPr id="19" name="TextBox 18"/>
          <p:cNvSpPr txBox="1"/>
          <p:nvPr/>
        </p:nvSpPr>
        <p:spPr>
          <a:xfrm>
            <a:off x="4745566" y="1219200"/>
            <a:ext cx="2950634" cy="1323439"/>
          </a:xfrm>
          <a:prstGeom prst="rect">
            <a:avLst/>
          </a:prstGeom>
          <a:noFill/>
        </p:spPr>
        <p:txBody>
          <a:bodyPr wrap="square" rtlCol="0">
            <a:spAutoFit/>
          </a:bodyPr>
          <a:lstStyle/>
          <a:p>
            <a:r>
              <a:rPr lang="en-US" sz="2000" dirty="0"/>
              <a:t>Communication between CPU↔GPU is 16 GB/s over PCI/E or 80 over </a:t>
            </a:r>
            <a:r>
              <a:rPr lang="en-US" sz="2000" dirty="0" err="1"/>
              <a:t>NVlink</a:t>
            </a:r>
            <a:r>
              <a:rPr lang="en-US" sz="2000" dirty="0"/>
              <a:t>. Assume 80.</a:t>
            </a:r>
          </a:p>
        </p:txBody>
      </p:sp>
    </p:spTree>
    <p:extLst>
      <p:ext uri="{BB962C8B-B14F-4D97-AF65-F5344CB8AC3E}">
        <p14:creationId xmlns:p14="http://schemas.microsoft.com/office/powerpoint/2010/main" val="3976829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a:t>
            </a:r>
          </a:p>
        </p:txBody>
      </p:sp>
      <p:sp>
        <p:nvSpPr>
          <p:cNvPr id="3" name="Content Placeholder 2"/>
          <p:cNvSpPr>
            <a:spLocks noGrp="1"/>
          </p:cNvSpPr>
          <p:nvPr>
            <p:ph idx="1"/>
          </p:nvPr>
        </p:nvSpPr>
        <p:spPr>
          <a:xfrm>
            <a:off x="1109133" y="3733800"/>
            <a:ext cx="7044267" cy="3200400"/>
          </a:xfrm>
        </p:spPr>
        <p:txBody>
          <a:bodyPr/>
          <a:lstStyle/>
          <a:p>
            <a:r>
              <a:rPr lang="en-US" sz="1800" dirty="0"/>
              <a:t>Memory:</a:t>
            </a:r>
          </a:p>
          <a:p>
            <a:pPr lvl="1">
              <a:spcBef>
                <a:spcPts val="0"/>
              </a:spcBef>
            </a:pPr>
            <a:r>
              <a:rPr lang="en-US" sz="1600" dirty="0"/>
              <a:t>1M floats = ??MB</a:t>
            </a:r>
          </a:p>
          <a:p>
            <a:pPr lvl="1">
              <a:spcBef>
                <a:spcPts val="0"/>
              </a:spcBef>
            </a:pPr>
            <a:r>
              <a:rPr lang="en-US" sz="1600" dirty="0"/>
              <a:t>It must travel from CPU </a:t>
            </a:r>
            <a:r>
              <a:rPr lang="en-US" sz="1600" dirty="0" err="1"/>
              <a:t>memory→CPU→GPU</a:t>
            </a:r>
            <a:r>
              <a:rPr lang="en-US" sz="1600" dirty="0"/>
              <a:t> </a:t>
            </a:r>
            <a:r>
              <a:rPr lang="en-US" sz="1600" dirty="0" err="1"/>
              <a:t>memory→GPU</a:t>
            </a:r>
            <a:r>
              <a:rPr lang="en-US" sz="1600" dirty="0"/>
              <a:t> and back.</a:t>
            </a:r>
          </a:p>
          <a:p>
            <a:pPr lvl="1">
              <a:spcBef>
                <a:spcPts val="0"/>
              </a:spcBef>
            </a:pPr>
            <a:r>
              <a:rPr lang="en-US" sz="1600" dirty="0"/>
              <a:t>Memory time: roughly speaking, assume 80 GB/s is the weak link in the chain.</a:t>
            </a:r>
          </a:p>
          <a:p>
            <a:pPr lvl="1">
              <a:spcBef>
                <a:spcPts val="0"/>
              </a:spcBef>
            </a:pPr>
            <a:r>
              <a:rPr lang="en-US" sz="1600" dirty="0"/>
              <a:t>Then 4MB * 2 * (80000MB/s)</a:t>
            </a:r>
            <a:r>
              <a:rPr lang="en-US" sz="1600" baseline="30000" dirty="0"/>
              <a:t>-1</a:t>
            </a:r>
            <a:r>
              <a:rPr lang="en-US" sz="1600" dirty="0"/>
              <a:t> = .1ms.</a:t>
            </a:r>
          </a:p>
          <a:p>
            <a:r>
              <a:rPr lang="en-US" sz="1800" dirty="0"/>
              <a:t>Computes:</a:t>
            </a:r>
          </a:p>
          <a:p>
            <a:pPr lvl="1">
              <a:spcBef>
                <a:spcPts val="0"/>
              </a:spcBef>
            </a:pPr>
            <a:r>
              <a:rPr lang="en-US" sz="1600" dirty="0"/>
              <a:t>Compute capability: 1.3GHz * 3840 cores </a:t>
            </a:r>
            <a:r>
              <a:rPr lang="en-US" sz="1600" dirty="0">
                <a:sym typeface="Symbol" panose="05050102010706020507" pitchFamily="18" charset="2"/>
              </a:rPr>
              <a:t></a:t>
            </a:r>
            <a:r>
              <a:rPr lang="en-US" sz="1600" dirty="0"/>
              <a:t> ?? GFLOPS</a:t>
            </a:r>
          </a:p>
          <a:p>
            <a:pPr lvl="1">
              <a:spcBef>
                <a:spcPts val="0"/>
              </a:spcBef>
            </a:pPr>
            <a:r>
              <a:rPr lang="en-US" sz="1600" dirty="0"/>
              <a:t>Compute time: (1M computations) * ??</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52400" y="1371601"/>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a:t>
            </a:r>
          </a:p>
        </p:txBody>
      </p:sp>
      <p:sp>
        <p:nvSpPr>
          <p:cNvPr id="6" name="TextBox 5"/>
          <p:cNvSpPr txBox="1"/>
          <p:nvPr/>
        </p:nvSpPr>
        <p:spPr>
          <a:xfrm>
            <a:off x="2544233" y="1371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 memory</a:t>
            </a:r>
          </a:p>
        </p:txBody>
      </p:sp>
      <p:sp>
        <p:nvSpPr>
          <p:cNvPr id="7" name="TextBox 6"/>
          <p:cNvSpPr txBox="1"/>
          <p:nvPr/>
        </p:nvSpPr>
        <p:spPr>
          <a:xfrm>
            <a:off x="152400" y="2895600"/>
            <a:ext cx="1371600" cy="685799"/>
          </a:xfrm>
          <a:prstGeom prst="rect">
            <a:avLst/>
          </a:prstGeom>
          <a:noFill/>
          <a:ln w="25400">
            <a:solidFill>
              <a:schemeClr val="tx2"/>
            </a:solidFill>
          </a:ln>
        </p:spPr>
        <p:txBody>
          <a:bodyPr wrap="square" rtlCol="0" anchor="ctr" anchorCtr="0">
            <a:noAutofit/>
          </a:bodyPr>
          <a:lstStyle/>
          <a:p>
            <a:pPr algn="ctr"/>
            <a:r>
              <a:rPr lang="en-US" dirty="0"/>
              <a:t>CPU</a:t>
            </a:r>
          </a:p>
        </p:txBody>
      </p:sp>
      <p:sp>
        <p:nvSpPr>
          <p:cNvPr id="8" name="TextBox 7"/>
          <p:cNvSpPr txBox="1"/>
          <p:nvPr/>
        </p:nvSpPr>
        <p:spPr>
          <a:xfrm>
            <a:off x="2544233" y="2895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CPU memory</a:t>
            </a:r>
          </a:p>
        </p:txBody>
      </p:sp>
      <p:cxnSp>
        <p:nvCxnSpPr>
          <p:cNvPr id="10" name="Straight Connector 9"/>
          <p:cNvCxnSpPr>
            <a:stCxn id="5" idx="3"/>
          </p:cNvCxnSpPr>
          <p:nvPr/>
        </p:nvCxnSpPr>
        <p:spPr>
          <a:xfrm>
            <a:off x="1524000" y="1714501"/>
            <a:ext cx="10287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3200399"/>
            <a:ext cx="1009650" cy="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2"/>
            <a:endCxn id="7" idx="0"/>
          </p:cNvCxnSpPr>
          <p:nvPr/>
        </p:nvCxnSpPr>
        <p:spPr>
          <a:xfrm>
            <a:off x="838200" y="2057401"/>
            <a:ext cx="0" cy="83819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7797" y="2829922"/>
            <a:ext cx="1219200" cy="400110"/>
          </a:xfrm>
          <a:prstGeom prst="rect">
            <a:avLst/>
          </a:prstGeom>
          <a:noFill/>
        </p:spPr>
        <p:txBody>
          <a:bodyPr wrap="square" rtlCol="0">
            <a:spAutoFit/>
          </a:bodyPr>
          <a:lstStyle/>
          <a:p>
            <a:r>
              <a:rPr lang="en-US" sz="2000" dirty="0"/>
              <a:t>100 GB/s</a:t>
            </a:r>
          </a:p>
        </p:txBody>
      </p:sp>
      <p:sp>
        <p:nvSpPr>
          <p:cNvPr id="17" name="TextBox 16"/>
          <p:cNvSpPr txBox="1"/>
          <p:nvPr/>
        </p:nvSpPr>
        <p:spPr>
          <a:xfrm>
            <a:off x="1447800" y="1388534"/>
            <a:ext cx="1219200" cy="400110"/>
          </a:xfrm>
          <a:prstGeom prst="rect">
            <a:avLst/>
          </a:prstGeom>
          <a:noFill/>
        </p:spPr>
        <p:txBody>
          <a:bodyPr wrap="square" rtlCol="0">
            <a:spAutoFit/>
          </a:bodyPr>
          <a:lstStyle/>
          <a:p>
            <a:r>
              <a:rPr lang="en-US" sz="2000" dirty="0"/>
              <a:t>720 GB/s</a:t>
            </a:r>
          </a:p>
        </p:txBody>
      </p:sp>
      <p:sp>
        <p:nvSpPr>
          <p:cNvPr id="18" name="TextBox 17"/>
          <p:cNvSpPr txBox="1"/>
          <p:nvPr/>
        </p:nvSpPr>
        <p:spPr>
          <a:xfrm>
            <a:off x="762000" y="2286000"/>
            <a:ext cx="1447800" cy="400110"/>
          </a:xfrm>
          <a:prstGeom prst="rect">
            <a:avLst/>
          </a:prstGeom>
          <a:noFill/>
        </p:spPr>
        <p:txBody>
          <a:bodyPr wrap="square" rtlCol="0">
            <a:spAutoFit/>
          </a:bodyPr>
          <a:lstStyle/>
          <a:p>
            <a:r>
              <a:rPr lang="en-US" sz="2000" dirty="0"/>
              <a:t>16-80 GB/s</a:t>
            </a:r>
          </a:p>
        </p:txBody>
      </p:sp>
      <p:sp>
        <p:nvSpPr>
          <p:cNvPr id="19" name="TextBox 18"/>
          <p:cNvSpPr txBox="1"/>
          <p:nvPr/>
        </p:nvSpPr>
        <p:spPr>
          <a:xfrm>
            <a:off x="4745566" y="1219200"/>
            <a:ext cx="2950634" cy="1323439"/>
          </a:xfrm>
          <a:prstGeom prst="rect">
            <a:avLst/>
          </a:prstGeom>
          <a:noFill/>
        </p:spPr>
        <p:txBody>
          <a:bodyPr wrap="square" rtlCol="0">
            <a:spAutoFit/>
          </a:bodyPr>
          <a:lstStyle/>
          <a:p>
            <a:r>
              <a:rPr lang="en-US" sz="2000" dirty="0"/>
              <a:t>Communication between CPU↔GPU is 16 GB/s over PCI/E or 80 over </a:t>
            </a:r>
            <a:r>
              <a:rPr lang="en-US" sz="2000" dirty="0" err="1"/>
              <a:t>NVlink</a:t>
            </a:r>
            <a:r>
              <a:rPr lang="en-US" sz="2000" dirty="0"/>
              <a:t>. Assume 80.</a:t>
            </a:r>
          </a:p>
        </p:txBody>
      </p:sp>
      <p:sp>
        <p:nvSpPr>
          <p:cNvPr id="16" name="TextBox 15"/>
          <p:cNvSpPr txBox="1"/>
          <p:nvPr/>
        </p:nvSpPr>
        <p:spPr>
          <a:xfrm>
            <a:off x="5812362" y="2536349"/>
            <a:ext cx="2950634" cy="1323439"/>
          </a:xfrm>
          <a:prstGeom prst="rect">
            <a:avLst/>
          </a:prstGeom>
          <a:noFill/>
          <a:ln>
            <a:solidFill>
              <a:schemeClr val="accent2"/>
            </a:solidFill>
          </a:ln>
        </p:spPr>
        <p:txBody>
          <a:bodyPr wrap="square" rtlCol="0">
            <a:spAutoFit/>
          </a:bodyPr>
          <a:lstStyle/>
          <a:p>
            <a:r>
              <a:rPr lang="en-US" sz="2000" dirty="0">
                <a:solidFill>
                  <a:schemeClr val="accent2"/>
                </a:solidFill>
              </a:rPr>
              <a:t>It's often the case that it takes longer to get the data to/from the GPU than to do the computation.</a:t>
            </a:r>
          </a:p>
        </p:txBody>
      </p:sp>
      <p:cxnSp>
        <p:nvCxnSpPr>
          <p:cNvPr id="14" name="Straight Arrow Connector 13"/>
          <p:cNvCxnSpPr/>
          <p:nvPr/>
        </p:nvCxnSpPr>
        <p:spPr>
          <a:xfrm flipH="1">
            <a:off x="6680203" y="3657600"/>
            <a:ext cx="1549397" cy="18785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053260" y="3457039"/>
            <a:ext cx="1328742" cy="23486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53266" y="4004846"/>
            <a:ext cx="728134" cy="338554"/>
          </a:xfrm>
          <a:prstGeom prst="rect">
            <a:avLst/>
          </a:prstGeom>
          <a:solidFill>
            <a:schemeClr val="bg1"/>
          </a:solidFill>
        </p:spPr>
        <p:txBody>
          <a:bodyPr wrap="square" rtlCol="0">
            <a:spAutoFit/>
          </a:bodyPr>
          <a:lstStyle/>
          <a:p>
            <a:r>
              <a:rPr lang="en-US" sz="1600" dirty="0"/>
              <a:t>4MB</a:t>
            </a:r>
            <a:endParaRPr lang="en-US" dirty="0"/>
          </a:p>
        </p:txBody>
      </p:sp>
      <p:sp>
        <p:nvSpPr>
          <p:cNvPr id="22" name="TextBox 21"/>
          <p:cNvSpPr txBox="1"/>
          <p:nvPr/>
        </p:nvSpPr>
        <p:spPr>
          <a:xfrm>
            <a:off x="5560487" y="5512747"/>
            <a:ext cx="1297513" cy="338554"/>
          </a:xfrm>
          <a:prstGeom prst="rect">
            <a:avLst/>
          </a:prstGeom>
          <a:solidFill>
            <a:schemeClr val="bg1"/>
          </a:solidFill>
        </p:spPr>
        <p:txBody>
          <a:bodyPr wrap="square" rtlCol="0">
            <a:spAutoFit/>
          </a:bodyPr>
          <a:lstStyle/>
          <a:p>
            <a:r>
              <a:rPr lang="en-US" sz="1600" dirty="0"/>
              <a:t>5000 </a:t>
            </a:r>
            <a:r>
              <a:rPr lang="en-US" sz="1600" dirty="0" err="1"/>
              <a:t>GFlops</a:t>
            </a:r>
            <a:endParaRPr lang="en-US" dirty="0"/>
          </a:p>
        </p:txBody>
      </p:sp>
      <p:sp>
        <p:nvSpPr>
          <p:cNvPr id="23" name="TextBox 22"/>
          <p:cNvSpPr txBox="1"/>
          <p:nvPr/>
        </p:nvSpPr>
        <p:spPr>
          <a:xfrm>
            <a:off x="4990045" y="5805678"/>
            <a:ext cx="2438396" cy="338554"/>
          </a:xfrm>
          <a:prstGeom prst="rect">
            <a:avLst/>
          </a:prstGeom>
          <a:solidFill>
            <a:schemeClr val="bg1"/>
          </a:solidFill>
        </p:spPr>
        <p:txBody>
          <a:bodyPr wrap="square" rtlCol="0">
            <a:spAutoFit/>
          </a:bodyPr>
          <a:lstStyle/>
          <a:p>
            <a:r>
              <a:rPr lang="en-US" sz="1600" dirty="0"/>
              <a:t>(5000 GFLOPS)</a:t>
            </a:r>
            <a:r>
              <a:rPr lang="en-US" sz="1600" baseline="30000" dirty="0"/>
              <a:t>-1</a:t>
            </a:r>
            <a:r>
              <a:rPr lang="en-US" sz="1600" dirty="0"/>
              <a:t>=.2us</a:t>
            </a:r>
            <a:endParaRPr lang="en-US" dirty="0"/>
          </a:p>
        </p:txBody>
      </p:sp>
    </p:spTree>
    <p:extLst>
      <p:ext uri="{BB962C8B-B14F-4D97-AF65-F5344CB8AC3E}">
        <p14:creationId xmlns:p14="http://schemas.microsoft.com/office/powerpoint/2010/main" val="3361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GPUs</a:t>
            </a:r>
          </a:p>
        </p:txBody>
      </p:sp>
      <p:sp>
        <p:nvSpPr>
          <p:cNvPr id="3" name="Content Placeholder 2"/>
          <p:cNvSpPr>
            <a:spLocks noGrp="1"/>
          </p:cNvSpPr>
          <p:nvPr>
            <p:ph idx="1"/>
          </p:nvPr>
        </p:nvSpPr>
        <p:spPr/>
        <p:txBody>
          <a:bodyPr/>
          <a:lstStyle/>
          <a:p>
            <a:r>
              <a:rPr lang="en-US" dirty="0"/>
              <a:t>Some history:</a:t>
            </a:r>
          </a:p>
          <a:p>
            <a:pPr lvl="1">
              <a:spcBef>
                <a:spcPts val="0"/>
              </a:spcBef>
            </a:pPr>
            <a:r>
              <a:rPr lang="en-US" dirty="0"/>
              <a:t>In the early 90s, we had massively parallel machines from Cray and Thinking Machines. They had some great successes, but no widespread adaptation.</a:t>
            </a:r>
          </a:p>
          <a:p>
            <a:pPr lvl="1">
              <a:spcBef>
                <a:spcPts val="0"/>
              </a:spcBef>
            </a:pPr>
            <a:r>
              <a:rPr lang="en-US" dirty="0"/>
              <a:t>They were displaced by clusters of cheap </a:t>
            </a:r>
            <a:r>
              <a:rPr lang="el-GR" dirty="0"/>
              <a:t>μ</a:t>
            </a:r>
            <a:r>
              <a:rPr lang="en-US" dirty="0"/>
              <a:t>processors.</a:t>
            </a:r>
          </a:p>
          <a:p>
            <a:pPr lvl="1">
              <a:spcBef>
                <a:spcPts val="0"/>
              </a:spcBef>
            </a:pPr>
            <a:r>
              <a:rPr lang="en-US" dirty="0"/>
              <a:t>But then </a:t>
            </a:r>
            <a:r>
              <a:rPr lang="el-GR" dirty="0"/>
              <a:t>μ</a:t>
            </a:r>
            <a:r>
              <a:rPr lang="en-US" dirty="0"/>
              <a:t>procs stopped getting faster.</a:t>
            </a:r>
          </a:p>
          <a:p>
            <a:pPr lvl="1">
              <a:spcBef>
                <a:spcPts val="0"/>
              </a:spcBef>
            </a:pPr>
            <a:r>
              <a:rPr lang="en-US" dirty="0"/>
              <a:t>Early GPUs were great for graphics, but required custom software in a shading-focused language</a:t>
            </a:r>
          </a:p>
          <a:p>
            <a:pPr lvl="1">
              <a:spcBef>
                <a:spcPts val="0"/>
              </a:spcBef>
            </a:pPr>
            <a:r>
              <a:rPr lang="en-US" dirty="0"/>
              <a:t>Then CUDA (Compute Unified Device Architecture) came along; it’s a small set of extensions to C.</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2073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sp>
        <p:nvSpPr>
          <p:cNvPr id="3" name="Content Placeholder 2"/>
          <p:cNvSpPr>
            <a:spLocks noGrp="1"/>
          </p:cNvSpPr>
          <p:nvPr>
            <p:ph idx="1"/>
          </p:nvPr>
        </p:nvSpPr>
        <p:spPr/>
        <p:txBody>
          <a:bodyPr/>
          <a:lstStyle/>
          <a:p>
            <a:r>
              <a:rPr lang="en-US" dirty="0"/>
              <a:t>We have a first-cut understanding of the hardware</a:t>
            </a:r>
          </a:p>
          <a:p>
            <a:r>
              <a:rPr lang="en-US" dirty="0"/>
              <a:t>We've seen how a simple program works</a:t>
            </a:r>
          </a:p>
          <a:p>
            <a:r>
              <a:rPr lang="en-US" dirty="0"/>
              <a:t>We know that the trick to using a GPU efficiently is to find a problem that uses lots of computes on the relatively small amount of data.</a:t>
            </a:r>
          </a:p>
          <a:p>
            <a:r>
              <a:rPr lang="en-US" dirty="0"/>
              <a:t>Our next example… you guessed it</a:t>
            </a:r>
          </a:p>
          <a:p>
            <a:pPr lvl="1">
              <a:spcBef>
                <a:spcPts val="0"/>
              </a:spcBef>
            </a:pPr>
            <a:r>
              <a:rPr lang="en-US" dirty="0"/>
              <a:t>Matrix multiply </a:t>
            </a:r>
            <a:r>
              <a:rPr lang="en-US" dirty="0">
                <a:sym typeface="Wingdings" panose="05000000000000000000" pitchFamily="2" charset="2"/>
              </a:rPr>
              <a:t></a:t>
            </a:r>
            <a:r>
              <a:rPr lang="en-US" dirty="0"/>
              <a:t/>
            </a:r>
            <a:br>
              <a:rPr lang="en-US" dirty="0"/>
            </a:br>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6284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a:t>
            </a:r>
            <a:r>
              <a:rPr lang="en-US" dirty="0">
                <a:solidFill>
                  <a:srgbClr val="FF0000"/>
                </a:solidFill>
              </a:rPr>
              <a:t>CPU</a:t>
            </a:r>
          </a:p>
        </p:txBody>
      </p:sp>
      <p:sp>
        <p:nvSpPr>
          <p:cNvPr id="3" name="Content Placeholder 2"/>
          <p:cNvSpPr>
            <a:spLocks noGrp="1"/>
          </p:cNvSpPr>
          <p:nvPr>
            <p:ph idx="1"/>
          </p:nvPr>
        </p:nvSpPr>
        <p:spPr>
          <a:xfrm>
            <a:off x="76200" y="4038600"/>
            <a:ext cx="8111066" cy="2514600"/>
          </a:xfrm>
        </p:spPr>
        <p:txBody>
          <a:bodyPr/>
          <a:lstStyle/>
          <a:p>
            <a:pPr marL="571500" indent="-457200"/>
            <a:r>
              <a:rPr lang="en-US" sz="2400" dirty="0"/>
              <a:t>This was our first attempt. Remember why we chose the ordering </a:t>
            </a:r>
            <a:r>
              <a:rPr lang="en-US" sz="2400" i="1" dirty="0" err="1"/>
              <a:t>r</a:t>
            </a:r>
            <a:r>
              <a:rPr lang="en-US" sz="2400" baseline="-25000" dirty="0" err="1"/>
              <a:t>B</a:t>
            </a:r>
            <a:r>
              <a:rPr lang="en-US" sz="2400" dirty="0"/>
              <a:t>, </a:t>
            </a:r>
            <a:r>
              <a:rPr lang="en-US" sz="2400" i="1" dirty="0"/>
              <a:t>k</a:t>
            </a:r>
            <a:r>
              <a:rPr lang="en-US" sz="2400" baseline="-25000" dirty="0"/>
              <a:t>B</a:t>
            </a:r>
            <a:r>
              <a:rPr lang="en-US" sz="2400" dirty="0"/>
              <a:t>, </a:t>
            </a:r>
            <a:r>
              <a:rPr lang="en-US" sz="2400" i="1" dirty="0" err="1"/>
              <a:t>c</a:t>
            </a:r>
            <a:r>
              <a:rPr lang="en-US" sz="2400" baseline="-25000" dirty="0" err="1"/>
              <a:t>B</a:t>
            </a:r>
            <a:r>
              <a:rPr lang="en-US" sz="2400" dirty="0"/>
              <a:t>?</a:t>
            </a:r>
          </a:p>
          <a:p>
            <a:pPr marL="971550" lvl="1" indent="-457200">
              <a:spcBef>
                <a:spcPts val="0"/>
              </a:spcBef>
            </a:pPr>
            <a:r>
              <a:rPr lang="en-US" sz="2000" dirty="0"/>
              <a:t>Prevent the </a:t>
            </a:r>
            <a:r>
              <a:rPr lang="en-US" sz="2000" i="1" dirty="0"/>
              <a:t>B</a:t>
            </a:r>
            <a:r>
              <a:rPr lang="en-US" sz="2000" dirty="0"/>
              <a:t> matrix from being accessed in column-major order</a:t>
            </a:r>
          </a:p>
          <a:p>
            <a:pPr marL="571500" indent="-457200">
              <a:spcBef>
                <a:spcPts val="0"/>
              </a:spcBef>
            </a:pPr>
            <a:r>
              <a:rPr lang="en-US" sz="2400" dirty="0">
                <a:solidFill>
                  <a:srgbClr val="000000"/>
                </a:solidFill>
                <a:cs typeface="Arial" panose="020B0604020202020204" pitchFamily="34" charset="0"/>
              </a:rPr>
              <a:t>Is this still an issue for a GPU?</a:t>
            </a:r>
          </a:p>
          <a:p>
            <a:pPr marL="971550" lvl="1" indent="-457200">
              <a:spcBef>
                <a:spcPts val="0"/>
              </a:spcBef>
            </a:pPr>
            <a:r>
              <a:rPr lang="en-US" sz="2000" dirty="0">
                <a:solidFill>
                  <a:srgbClr val="000000"/>
                </a:solidFill>
                <a:cs typeface="Arial" panose="020B0604020202020204" pitchFamily="34" charset="0"/>
              </a:rPr>
              <a:t>Our goal is to have all 3 blocks fit in one multiprocessor’s shared memory, so perhaps access will be fast no matter what.</a:t>
            </a:r>
            <a:endParaRPr lang="en-US" sz="20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2"/>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5"/>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1948544" cy="461665"/>
          </a:xfrm>
          <a:prstGeom prst="rect">
            <a:avLst/>
          </a:prstGeom>
          <a:noFill/>
        </p:spPr>
        <p:txBody>
          <a:bodyPr wrap="square" rtlCol="0">
            <a:spAutoFit/>
          </a:bodyPr>
          <a:lstStyle/>
          <a:p>
            <a:r>
              <a:rPr lang="en-US" dirty="0">
                <a:solidFill>
                  <a:schemeClr val="accent2"/>
                </a:solidFill>
              </a:rPr>
              <a:t>Pick the block</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flipH="1">
            <a:off x="321128" y="2611229"/>
            <a:ext cx="1643744" cy="1200329"/>
          </a:xfrm>
          <a:prstGeom prst="rect">
            <a:avLst/>
          </a:prstGeom>
          <a:noFill/>
        </p:spPr>
        <p:txBody>
          <a:bodyPr wrap="square" rtlCol="0">
            <a:spAutoFit/>
          </a:bodyPr>
          <a:lstStyle/>
          <a:p>
            <a:r>
              <a:rPr lang="en-US" dirty="0">
                <a:solidFill>
                  <a:schemeClr val="accent2"/>
                </a:solidFill>
              </a:rPr>
              <a:t>One thread per block triplet</a:t>
            </a:r>
          </a:p>
        </p:txBody>
      </p:sp>
      <p:sp>
        <p:nvSpPr>
          <p:cNvPr id="12" name="Right Brace 11"/>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051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a:t>
            </a:r>
            <a:r>
              <a:rPr lang="en-US" dirty="0">
                <a:solidFill>
                  <a:srgbClr val="FF0000"/>
                </a:solidFill>
              </a:rPr>
              <a:t>GPU</a:t>
            </a:r>
          </a:p>
        </p:txBody>
      </p:sp>
      <p:sp>
        <p:nvSpPr>
          <p:cNvPr id="3" name="Content Placeholder 2"/>
          <p:cNvSpPr>
            <a:spLocks noGrp="1"/>
          </p:cNvSpPr>
          <p:nvPr>
            <p:ph idx="1"/>
          </p:nvPr>
        </p:nvSpPr>
        <p:spPr>
          <a:xfrm>
            <a:off x="118534" y="4038600"/>
            <a:ext cx="8568266" cy="2514600"/>
          </a:xfrm>
        </p:spPr>
        <p:txBody>
          <a:bodyPr/>
          <a:lstStyle/>
          <a:p>
            <a:pPr marL="571500" indent="-457200"/>
            <a:r>
              <a:rPr lang="en-US" sz="2400" dirty="0"/>
              <a:t>Let's change the ordering to be more conventional</a:t>
            </a:r>
          </a:p>
          <a:p>
            <a:pPr marL="971550" lvl="1" indent="-457200">
              <a:spcBef>
                <a:spcPts val="0"/>
              </a:spcBef>
            </a:pPr>
            <a:r>
              <a:rPr lang="en-US" sz="2000" dirty="0"/>
              <a:t>motto: don’t add complexity until we know we need it</a:t>
            </a:r>
          </a:p>
          <a:p>
            <a:pPr marL="571500" indent="-457200"/>
            <a:r>
              <a:rPr lang="en-US" sz="2400" dirty="0"/>
              <a:t>Our first job: decide how to divvy up the work into thread blocks; i.e., how much work goes on one multiprocessor</a:t>
            </a:r>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Tree>
    <p:extLst>
      <p:ext uri="{BB962C8B-B14F-4D97-AF65-F5344CB8AC3E}">
        <p14:creationId xmlns:p14="http://schemas.microsoft.com/office/powerpoint/2010/main" val="2164447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118534" y="3886200"/>
            <a:ext cx="8492066" cy="2514600"/>
          </a:xfrm>
        </p:spPr>
        <p:txBody>
          <a:bodyPr/>
          <a:lstStyle/>
          <a:p>
            <a:pPr marL="571500" indent="-457200">
              <a:spcBef>
                <a:spcPts val="0"/>
              </a:spcBef>
            </a:pPr>
            <a:r>
              <a:rPr lang="en-US" sz="2000" dirty="0"/>
              <a:t>Suggestions?</a:t>
            </a:r>
          </a:p>
          <a:p>
            <a:pPr marL="971550" lvl="1" indent="-457200">
              <a:spcBef>
                <a:spcPts val="0"/>
              </a:spcBef>
            </a:pPr>
            <a:r>
              <a:rPr lang="en-US" sz="1800" dirty="0"/>
              <a:t>One obvious solution: each block triplet goes to a thread block.</a:t>
            </a:r>
          </a:p>
          <a:p>
            <a:pPr marL="971550" lvl="1" indent="-457200">
              <a:spcBef>
                <a:spcPts val="0"/>
              </a:spcBef>
            </a:pPr>
            <a:r>
              <a:rPr lang="en-US" sz="1800" dirty="0"/>
              <a:t>The block triplet will go into shared memory</a:t>
            </a:r>
          </a:p>
          <a:p>
            <a:pPr marL="571500" indent="-457200">
              <a:spcBef>
                <a:spcPts val="0"/>
              </a:spcBef>
            </a:pPr>
            <a:r>
              <a:rPr lang="en-US" sz="2000" dirty="0"/>
              <a:t>How many thread blocks will we have?</a:t>
            </a:r>
          </a:p>
          <a:p>
            <a:pPr marL="971550" lvl="1" indent="-457200">
              <a:spcBef>
                <a:spcPts val="0"/>
              </a:spcBef>
            </a:pPr>
            <a:r>
              <a:rPr lang="en-US" sz="1800" i="1" dirty="0"/>
              <a:t>N</a:t>
            </a:r>
            <a:r>
              <a:rPr lang="en-US" sz="1800" baseline="-25000" dirty="0"/>
              <a:t>b</a:t>
            </a:r>
            <a:r>
              <a:rPr lang="en-US" sz="1800" baseline="30000" dirty="0"/>
              <a:t>3</a:t>
            </a:r>
            <a:endParaRPr lang="en-US" sz="2000" i="1" dirty="0"/>
          </a:p>
          <a:p>
            <a:pPr marL="571500" indent="-457200">
              <a:spcBef>
                <a:spcPts val="0"/>
              </a:spcBef>
            </a:pPr>
            <a:r>
              <a:rPr lang="en-US" sz="2000" dirty="0"/>
              <a:t>Each thread block is in the same grid, and all can potentially execute at once (if we had enough thread blocks)!</a:t>
            </a:r>
          </a:p>
          <a:p>
            <a:pPr marL="571500" indent="-457200">
              <a:spcBef>
                <a:spcPts val="0"/>
              </a:spcBef>
            </a:pPr>
            <a:r>
              <a:rPr lang="en-US" sz="2000" dirty="0"/>
              <a:t>The GPU can give thread blocks to SMs in any order</a:t>
            </a:r>
          </a:p>
          <a:p>
            <a:pPr marL="971550" lvl="1" indent="-457200">
              <a:spcBef>
                <a:spcPts val="0"/>
              </a:spcBef>
            </a:pPr>
            <a:endParaRPr lang="en-US" sz="20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28600" y="2590800"/>
            <a:ext cx="1828800" cy="1200329"/>
          </a:xfrm>
          <a:prstGeom prst="rect">
            <a:avLst/>
          </a:prstGeom>
          <a:noFill/>
        </p:spPr>
        <p:txBody>
          <a:bodyPr wrap="square" rtlCol="0">
            <a:spAutoFit/>
          </a:bodyPr>
          <a:lstStyle/>
          <a:p>
            <a:r>
              <a:rPr lang="en-US" dirty="0">
                <a:solidFill>
                  <a:schemeClr val="accent2"/>
                </a:solidFill>
              </a:rPr>
              <a:t>This code goes into a thread block</a:t>
            </a:r>
          </a:p>
        </p:txBody>
      </p:sp>
      <p:sp>
        <p:nvSpPr>
          <p:cNvPr id="13" name="TextBox 12">
            <a:extLst>
              <a:ext uri="{FF2B5EF4-FFF2-40B4-BE49-F238E27FC236}">
                <a16:creationId xmlns:a16="http://schemas.microsoft.com/office/drawing/2014/main" xmlns="" id="{1F4E5CB9-EAEF-49A6-B64B-EF96F0AE3E4A}"/>
              </a:ext>
            </a:extLst>
          </p:cNvPr>
          <p:cNvSpPr txBox="1"/>
          <p:nvPr/>
        </p:nvSpPr>
        <p:spPr>
          <a:xfrm>
            <a:off x="5867400" y="1600200"/>
            <a:ext cx="2971799" cy="1631216"/>
          </a:xfrm>
          <a:prstGeom prst="rect">
            <a:avLst/>
          </a:prstGeom>
          <a:noFill/>
        </p:spPr>
        <p:txBody>
          <a:bodyPr wrap="square" rtlCol="0">
            <a:spAutoFit/>
          </a:bodyPr>
          <a:lstStyle/>
          <a:p>
            <a:r>
              <a:rPr lang="en-US" sz="2000" dirty="0">
                <a:solidFill>
                  <a:schemeClr val="accent2"/>
                </a:solidFill>
              </a:rPr>
              <a:t>Each instance of this thread block (no matter how many threads it is) all gets executed by one SM and can share memory</a:t>
            </a:r>
          </a:p>
        </p:txBody>
      </p:sp>
      <p:cxnSp>
        <p:nvCxnSpPr>
          <p:cNvPr id="14" name="Straight Arrow Connector 13">
            <a:extLst>
              <a:ext uri="{FF2B5EF4-FFF2-40B4-BE49-F238E27FC236}">
                <a16:creationId xmlns:a16="http://schemas.microsoft.com/office/drawing/2014/main" xmlns="" id="{AD03AE5B-E8AB-4F8A-A8C2-04B174C4B55E}"/>
              </a:ext>
            </a:extLst>
          </p:cNvPr>
          <p:cNvCxnSpPr>
            <a:cxnSpLocks/>
            <a:stCxn id="13" idx="1"/>
          </p:cNvCxnSpPr>
          <p:nvPr/>
        </p:nvCxnSpPr>
        <p:spPr>
          <a:xfrm flipH="1">
            <a:off x="4724400" y="2415808"/>
            <a:ext cx="1143000" cy="40359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711200" y="4194300"/>
            <a:ext cx="8111066" cy="1520700"/>
          </a:xfrm>
        </p:spPr>
        <p:txBody>
          <a:bodyPr/>
          <a:lstStyle/>
          <a:p>
            <a:pPr marL="571500" indent="-457200"/>
            <a:r>
              <a:rPr lang="en-US" sz="2400" dirty="0"/>
              <a:t>Next problem: divide the thread block into threads</a:t>
            </a:r>
          </a:p>
          <a:p>
            <a:pPr marL="571500" indent="-457200">
              <a:spcBef>
                <a:spcPts val="300"/>
              </a:spcBef>
            </a:pPr>
            <a:r>
              <a:rPr lang="en-US" sz="2400" dirty="0"/>
              <a:t>How many FLOPs in one thread block?</a:t>
            </a:r>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93912" y="2667000"/>
            <a:ext cx="1828800" cy="1200329"/>
          </a:xfrm>
          <a:prstGeom prst="rect">
            <a:avLst/>
          </a:prstGeom>
          <a:noFill/>
        </p:spPr>
        <p:txBody>
          <a:bodyPr wrap="square" rtlCol="0">
            <a:spAutoFit/>
          </a:bodyPr>
          <a:lstStyle/>
          <a:p>
            <a:r>
              <a:rPr lang="en-US" dirty="0">
                <a:solidFill>
                  <a:schemeClr val="accent2"/>
                </a:solidFill>
              </a:rPr>
              <a:t>One thread block per block triplet</a:t>
            </a:r>
          </a:p>
        </p:txBody>
      </p:sp>
      <p:sp>
        <p:nvSpPr>
          <p:cNvPr id="11" name="TextBox 10"/>
          <p:cNvSpPr txBox="1"/>
          <p:nvPr/>
        </p:nvSpPr>
        <p:spPr>
          <a:xfrm>
            <a:off x="6324599" y="4629090"/>
            <a:ext cx="609601" cy="461665"/>
          </a:xfrm>
          <a:prstGeom prst="rect">
            <a:avLst/>
          </a:prstGeom>
          <a:noFill/>
        </p:spPr>
        <p:txBody>
          <a:bodyPr wrap="square" rtlCol="0">
            <a:spAutoFit/>
          </a:bodyPr>
          <a:lstStyle/>
          <a:p>
            <a:r>
              <a:rPr lang="en-US" i="1" dirty="0">
                <a:solidFill>
                  <a:schemeClr val="accent2"/>
                </a:solidFill>
              </a:rPr>
              <a:t>N</a:t>
            </a:r>
            <a:r>
              <a:rPr lang="en-US" baseline="-25000" dirty="0">
                <a:solidFill>
                  <a:schemeClr val="accent2"/>
                </a:solidFill>
              </a:rPr>
              <a:t>i</a:t>
            </a:r>
            <a:r>
              <a:rPr lang="en-US" baseline="30000" dirty="0">
                <a:solidFill>
                  <a:schemeClr val="accent2"/>
                </a:solidFill>
              </a:rPr>
              <a:t>3</a:t>
            </a:r>
            <a:endParaRPr lang="en-US" sz="2000" i="1" dirty="0">
              <a:solidFill>
                <a:schemeClr val="accent2"/>
              </a:solidFill>
            </a:endParaRPr>
          </a:p>
        </p:txBody>
      </p:sp>
    </p:spTree>
    <p:extLst>
      <p:ext uri="{BB962C8B-B14F-4D97-AF65-F5344CB8AC3E}">
        <p14:creationId xmlns:p14="http://schemas.microsoft.com/office/powerpoint/2010/main" val="33971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3962400"/>
            <a:ext cx="8111066" cy="2514600"/>
          </a:xfrm>
        </p:spPr>
        <p:txBody>
          <a:bodyPr/>
          <a:lstStyle/>
          <a:p>
            <a:pPr marL="571500" indent="-457200">
              <a:spcBef>
                <a:spcPts val="300"/>
              </a:spcBef>
            </a:pPr>
            <a:r>
              <a:rPr lang="en-US" sz="2400" dirty="0"/>
              <a:t>Can we use 1 thread for all </a:t>
            </a:r>
            <a:r>
              <a:rPr lang="en-US" sz="2400" i="1" dirty="0"/>
              <a:t>N</a:t>
            </a:r>
            <a:r>
              <a:rPr lang="en-US" sz="2400" baseline="-25000" dirty="0"/>
              <a:t>i</a:t>
            </a:r>
            <a:r>
              <a:rPr lang="en-US" sz="2400" baseline="30000" dirty="0"/>
              <a:t>3</a:t>
            </a:r>
            <a:r>
              <a:rPr lang="en-US" sz="2400" dirty="0"/>
              <a:t> FLOPs?</a:t>
            </a:r>
            <a:endParaRPr lang="en-US" sz="1600" dirty="0"/>
          </a:p>
          <a:p>
            <a:pPr marL="971550" lvl="1" indent="-457200">
              <a:spcBef>
                <a:spcPts val="0"/>
              </a:spcBef>
            </a:pPr>
            <a:r>
              <a:rPr lang="en-US" sz="2000" dirty="0"/>
              <a:t>No. In any SM, we want many more threads than cores</a:t>
            </a:r>
          </a:p>
          <a:p>
            <a:pPr marL="571500" indent="-457200">
              <a:spcBef>
                <a:spcPts val="0"/>
              </a:spcBef>
            </a:pPr>
            <a:r>
              <a:rPr lang="en-US" sz="2400" dirty="0"/>
              <a:t>How about </a:t>
            </a:r>
            <a:r>
              <a:rPr lang="en-US" sz="2400" i="1" dirty="0"/>
              <a:t>N</a:t>
            </a:r>
            <a:r>
              <a:rPr lang="en-US" sz="2400" baseline="-25000" dirty="0"/>
              <a:t>i</a:t>
            </a:r>
            <a:r>
              <a:rPr lang="en-US" sz="2400" dirty="0"/>
              <a:t> threads, each with </a:t>
            </a:r>
            <a:r>
              <a:rPr lang="en-US" sz="2400" i="1" dirty="0"/>
              <a:t>N</a:t>
            </a:r>
            <a:r>
              <a:rPr lang="en-US" sz="2400" baseline="-25000" dirty="0"/>
              <a:t>i</a:t>
            </a:r>
            <a:r>
              <a:rPr lang="en-US" sz="2400" baseline="30000" dirty="0"/>
              <a:t>2</a:t>
            </a:r>
            <a:r>
              <a:rPr lang="en-US" sz="2400" dirty="0"/>
              <a:t> FLOPs?</a:t>
            </a:r>
          </a:p>
          <a:p>
            <a:pPr marL="971550" lvl="1" indent="-457200">
              <a:spcBef>
                <a:spcPts val="0"/>
              </a:spcBef>
            </a:pPr>
            <a:r>
              <a:rPr lang="en-US" sz="2000" dirty="0"/>
              <a:t>64x64 blocks would mean 64 threads/SM; still not enough threads.</a:t>
            </a:r>
          </a:p>
          <a:p>
            <a:pPr marL="571500" indent="-457200">
              <a:spcBef>
                <a:spcPts val="0"/>
              </a:spcBef>
            </a:pPr>
            <a:r>
              <a:rPr lang="en-US" sz="2400" dirty="0"/>
              <a:t>How about </a:t>
            </a:r>
            <a:r>
              <a:rPr lang="en-US" sz="2400" i="1" dirty="0"/>
              <a:t>N</a:t>
            </a:r>
            <a:r>
              <a:rPr lang="en-US" sz="2400" baseline="-25000" dirty="0"/>
              <a:t>i</a:t>
            </a:r>
            <a:r>
              <a:rPr lang="en-US" sz="2400" baseline="30000" dirty="0"/>
              <a:t>3</a:t>
            </a:r>
            <a:r>
              <a:rPr lang="en-US" sz="2400" dirty="0"/>
              <a:t> threads, each with 1 FLOP?</a:t>
            </a:r>
          </a:p>
          <a:p>
            <a:pPr marL="971550" lvl="1" indent="-457200">
              <a:spcBef>
                <a:spcPts val="0"/>
              </a:spcBef>
            </a:pPr>
            <a:r>
              <a:rPr lang="en-US" sz="2000" dirty="0"/>
              <a:t>That's a bit silly, even for a GPU</a:t>
            </a:r>
          </a:p>
          <a:p>
            <a:pPr marL="571500" indent="-457200">
              <a:spcBef>
                <a:spcPts val="0"/>
              </a:spcBef>
            </a:pPr>
            <a:r>
              <a:rPr lang="en-US" sz="2400" dirty="0"/>
              <a:t>OK, only one choice left </a:t>
            </a:r>
            <a:r>
              <a:rPr lang="en-US" sz="2400" dirty="0">
                <a:sym typeface="Wingdings" panose="05000000000000000000" pitchFamily="2" charset="2"/>
              </a:rPr>
              <a:t></a:t>
            </a:r>
            <a:endParaRPr lang="en-US" sz="2400" dirty="0"/>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93912" y="2667000"/>
            <a:ext cx="1828800" cy="1200329"/>
          </a:xfrm>
          <a:prstGeom prst="rect">
            <a:avLst/>
          </a:prstGeom>
          <a:noFill/>
        </p:spPr>
        <p:txBody>
          <a:bodyPr wrap="square" rtlCol="0">
            <a:spAutoFit/>
          </a:bodyPr>
          <a:lstStyle/>
          <a:p>
            <a:r>
              <a:rPr lang="en-US" dirty="0">
                <a:solidFill>
                  <a:schemeClr val="accent2"/>
                </a:solidFill>
              </a:rPr>
              <a:t>One thread block per block triplet</a:t>
            </a:r>
          </a:p>
        </p:txBody>
      </p:sp>
    </p:spTree>
    <p:extLst>
      <p:ext uri="{BB962C8B-B14F-4D97-AF65-F5344CB8AC3E}">
        <p14:creationId xmlns:p14="http://schemas.microsoft.com/office/powerpoint/2010/main" val="379360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4071455"/>
            <a:ext cx="8111066" cy="2514600"/>
          </a:xfrm>
        </p:spPr>
        <p:txBody>
          <a:bodyPr/>
          <a:lstStyle/>
          <a:p>
            <a:pPr marL="571500" indent="-457200">
              <a:spcBef>
                <a:spcPts val="300"/>
              </a:spcBef>
            </a:pPr>
            <a:r>
              <a:rPr lang="en-US" sz="2400" i="1" dirty="0"/>
              <a:t>N</a:t>
            </a:r>
            <a:r>
              <a:rPr lang="en-US" sz="2400" baseline="-25000" dirty="0"/>
              <a:t>i</a:t>
            </a:r>
            <a:r>
              <a:rPr lang="en-US" sz="2400" baseline="30000" dirty="0"/>
              <a:t>2 </a:t>
            </a:r>
            <a:r>
              <a:rPr lang="en-US" sz="2400" dirty="0"/>
              <a:t> threads, each with </a:t>
            </a:r>
            <a:r>
              <a:rPr lang="en-US" sz="2400" i="1" dirty="0"/>
              <a:t>N</a:t>
            </a:r>
            <a:r>
              <a:rPr lang="en-US" sz="2400" baseline="-25000" dirty="0"/>
              <a:t>i</a:t>
            </a:r>
            <a:r>
              <a:rPr lang="en-US" sz="2400" dirty="0"/>
              <a:t> FLOPs</a:t>
            </a:r>
          </a:p>
          <a:p>
            <a:pPr marL="571500" indent="-457200">
              <a:spcBef>
                <a:spcPts val="300"/>
              </a:spcBef>
            </a:pPr>
            <a:r>
              <a:rPr lang="en-US" sz="2400" dirty="0"/>
              <a:t>Each thread does one full </a:t>
            </a:r>
            <a:r>
              <a:rPr lang="en-US" sz="2400" i="1" dirty="0" err="1"/>
              <a:t>k</a:t>
            </a:r>
            <a:r>
              <a:rPr lang="en-US" sz="2400" baseline="-25000" dirty="0" err="1"/>
              <a:t>i</a:t>
            </a:r>
            <a:r>
              <a:rPr lang="en-US" sz="2400" dirty="0"/>
              <a:t> loop, and works on one element of </a:t>
            </a:r>
            <a:r>
              <a:rPr lang="en-US" sz="2400" i="1" dirty="0"/>
              <a:t>C</a:t>
            </a:r>
            <a:r>
              <a:rPr lang="en-US" sz="2400" dirty="0"/>
              <a:t>.</a:t>
            </a:r>
          </a:p>
          <a:p>
            <a:pPr marL="571500" indent="-457200">
              <a:spcBef>
                <a:spcPts val="0"/>
              </a:spcBef>
            </a:pPr>
            <a:r>
              <a:rPr lang="en-US" sz="2400" dirty="0"/>
              <a:t>Good enough for now. Time to code it.</a:t>
            </a:r>
          </a:p>
        </p:txBody>
      </p:sp>
      <p:sp>
        <p:nvSpPr>
          <p:cNvPr id="4" name="Footer Placeholder 3"/>
          <p:cNvSpPr>
            <a:spLocks noGrp="1"/>
          </p:cNvSpPr>
          <p:nvPr>
            <p:ph type="ftr" sz="quarter" idx="11"/>
          </p:nvPr>
        </p:nvSpPr>
        <p:spPr>
          <a:xfrm>
            <a:off x="5960532" y="64770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4114800" y="20574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018311" y="2074333"/>
            <a:ext cx="1687289" cy="461665"/>
          </a:xfrm>
          <a:prstGeom prst="rect">
            <a:avLst/>
          </a:prstGeom>
          <a:noFill/>
        </p:spPr>
        <p:txBody>
          <a:bodyPr wrap="square" rtlCol="0">
            <a:spAutoFit/>
          </a:bodyPr>
          <a:lstStyle/>
          <a:p>
            <a:r>
              <a:rPr lang="en-US" i="1" dirty="0">
                <a:solidFill>
                  <a:schemeClr val="accent2"/>
                </a:solidFill>
              </a:rPr>
              <a:t>N</a:t>
            </a:r>
            <a:r>
              <a:rPr lang="en-US" baseline="-25000" dirty="0">
                <a:solidFill>
                  <a:schemeClr val="accent2"/>
                </a:solidFill>
              </a:rPr>
              <a:t>i</a:t>
            </a:r>
            <a:r>
              <a:rPr lang="en-US" baseline="30000" dirty="0">
                <a:solidFill>
                  <a:schemeClr val="accent2"/>
                </a:solidFill>
              </a:rPr>
              <a:t>2</a:t>
            </a:r>
            <a:r>
              <a:rPr lang="en-US" dirty="0">
                <a:solidFill>
                  <a:schemeClr val="accent2"/>
                </a:solidFill>
              </a:rPr>
              <a:t> threads</a:t>
            </a:r>
            <a:endParaRPr lang="en-US" sz="2000" i="1" dirty="0">
              <a:solidFill>
                <a:schemeClr val="accent2"/>
              </a:solidFill>
            </a:endParaRPr>
          </a:p>
        </p:txBody>
      </p:sp>
      <p:sp>
        <p:nvSpPr>
          <p:cNvPr id="14" name="Right Brace 13"/>
          <p:cNvSpPr/>
          <p:nvPr/>
        </p:nvSpPr>
        <p:spPr>
          <a:xfrm>
            <a:off x="6276220" y="2783531"/>
            <a:ext cx="446312" cy="1287923"/>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564687" y="3509664"/>
            <a:ext cx="1687289" cy="830997"/>
          </a:xfrm>
          <a:prstGeom prst="rect">
            <a:avLst/>
          </a:prstGeom>
          <a:noFill/>
        </p:spPr>
        <p:txBody>
          <a:bodyPr wrap="square" rtlCol="0">
            <a:spAutoFit/>
          </a:bodyPr>
          <a:lstStyle/>
          <a:p>
            <a:r>
              <a:rPr lang="en-US" dirty="0">
                <a:solidFill>
                  <a:schemeClr val="accent2"/>
                </a:solidFill>
              </a:rPr>
              <a:t>Each thread does this</a:t>
            </a:r>
            <a:endParaRPr lang="en-US" sz="2000" dirty="0">
              <a:solidFill>
                <a:schemeClr val="accent2"/>
              </a:solidFill>
            </a:endParaRPr>
          </a:p>
        </p:txBody>
      </p:sp>
      <p:sp>
        <p:nvSpPr>
          <p:cNvPr id="12" name="Right Brace 11">
            <a:extLst>
              <a:ext uri="{FF2B5EF4-FFF2-40B4-BE49-F238E27FC236}">
                <a16:creationId xmlns:a16="http://schemas.microsoft.com/office/drawing/2014/main" xmlns="" id="{92298A6B-4564-45C4-B3D7-D2D3CD1FCA9D}"/>
              </a:ext>
            </a:extLst>
          </p:cNvPr>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xmlns="" id="{BE7E3DEA-FC29-4CC8-99F1-5BCB11A41668}"/>
              </a:ext>
            </a:extLst>
          </p:cNvPr>
          <p:cNvSpPr txBox="1"/>
          <p:nvPr/>
        </p:nvSpPr>
        <p:spPr>
          <a:xfrm>
            <a:off x="228600" y="2667000"/>
            <a:ext cx="1828800" cy="830997"/>
          </a:xfrm>
          <a:prstGeom prst="rect">
            <a:avLst/>
          </a:prstGeom>
          <a:noFill/>
        </p:spPr>
        <p:txBody>
          <a:bodyPr wrap="square" rtlCol="0">
            <a:spAutoFit/>
          </a:bodyPr>
          <a:lstStyle/>
          <a:p>
            <a:r>
              <a:rPr lang="en-US" dirty="0">
                <a:solidFill>
                  <a:schemeClr val="accent2"/>
                </a:solidFill>
              </a:rPr>
              <a:t>This is one thread block </a:t>
            </a:r>
          </a:p>
        </p:txBody>
      </p:sp>
    </p:spTree>
    <p:extLst>
      <p:ext uri="{BB962C8B-B14F-4D97-AF65-F5344CB8AC3E}">
        <p14:creationId xmlns:p14="http://schemas.microsoft.com/office/powerpoint/2010/main" val="14908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4071455"/>
            <a:ext cx="7370231" cy="1515450"/>
          </a:xfrm>
        </p:spPr>
        <p:txBody>
          <a:bodyPr/>
          <a:lstStyle/>
          <a:p>
            <a:pPr marL="571500" indent="-457200">
              <a:spcBef>
                <a:spcPts val="300"/>
              </a:spcBef>
            </a:pPr>
            <a:r>
              <a:rPr lang="en-US" sz="2400" dirty="0"/>
              <a:t>Next, write main()</a:t>
            </a:r>
            <a:endParaRPr lang="en-US" sz="20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4114800" y="20574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018311" y="2074333"/>
            <a:ext cx="1687289" cy="461665"/>
          </a:xfrm>
          <a:prstGeom prst="rect">
            <a:avLst/>
          </a:prstGeom>
          <a:noFill/>
        </p:spPr>
        <p:txBody>
          <a:bodyPr wrap="square" rtlCol="0">
            <a:spAutoFit/>
          </a:bodyPr>
          <a:lstStyle/>
          <a:p>
            <a:r>
              <a:rPr lang="en-US" i="1" dirty="0">
                <a:solidFill>
                  <a:schemeClr val="accent2"/>
                </a:solidFill>
              </a:rPr>
              <a:t>N</a:t>
            </a:r>
            <a:r>
              <a:rPr lang="en-US" i="1" baseline="-25000" dirty="0">
                <a:solidFill>
                  <a:schemeClr val="accent2"/>
                </a:solidFill>
              </a:rPr>
              <a:t>i</a:t>
            </a:r>
            <a:r>
              <a:rPr lang="en-US" baseline="30000" dirty="0">
                <a:solidFill>
                  <a:schemeClr val="accent2"/>
                </a:solidFill>
              </a:rPr>
              <a:t>2</a:t>
            </a:r>
            <a:r>
              <a:rPr lang="en-US" dirty="0">
                <a:solidFill>
                  <a:schemeClr val="accent2"/>
                </a:solidFill>
              </a:rPr>
              <a:t> threads</a:t>
            </a:r>
            <a:endParaRPr lang="en-US" sz="2000" i="1" dirty="0">
              <a:solidFill>
                <a:schemeClr val="accent2"/>
              </a:solidFill>
            </a:endParaRPr>
          </a:p>
        </p:txBody>
      </p:sp>
      <p:sp>
        <p:nvSpPr>
          <p:cNvPr id="14" name="Right Brace 13"/>
          <p:cNvSpPr/>
          <p:nvPr/>
        </p:nvSpPr>
        <p:spPr>
          <a:xfrm>
            <a:off x="6276220" y="2783531"/>
            <a:ext cx="446312" cy="1287923"/>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564687" y="3509664"/>
            <a:ext cx="1687289" cy="830997"/>
          </a:xfrm>
          <a:prstGeom prst="rect">
            <a:avLst/>
          </a:prstGeom>
          <a:noFill/>
        </p:spPr>
        <p:txBody>
          <a:bodyPr wrap="square" rtlCol="0">
            <a:spAutoFit/>
          </a:bodyPr>
          <a:lstStyle/>
          <a:p>
            <a:r>
              <a:rPr lang="en-US" dirty="0">
                <a:solidFill>
                  <a:schemeClr val="accent2"/>
                </a:solidFill>
              </a:rPr>
              <a:t>Each thread does this</a:t>
            </a:r>
            <a:endParaRPr lang="en-US" sz="2000" dirty="0">
              <a:solidFill>
                <a:schemeClr val="accent2"/>
              </a:solidFill>
            </a:endParaRPr>
          </a:p>
        </p:txBody>
      </p:sp>
      <p:sp>
        <p:nvSpPr>
          <p:cNvPr id="16" name="TextBox 15"/>
          <p:cNvSpPr txBox="1"/>
          <p:nvPr/>
        </p:nvSpPr>
        <p:spPr>
          <a:xfrm>
            <a:off x="3766456" y="1213367"/>
            <a:ext cx="3091544" cy="461665"/>
          </a:xfrm>
          <a:prstGeom prst="rect">
            <a:avLst/>
          </a:prstGeom>
          <a:noFill/>
        </p:spPr>
        <p:txBody>
          <a:bodyPr wrap="square" rtlCol="0">
            <a:spAutoFit/>
          </a:bodyPr>
          <a:lstStyle/>
          <a:p>
            <a:r>
              <a:rPr lang="en-US" dirty="0">
                <a:solidFill>
                  <a:schemeClr val="accent2"/>
                </a:solidFill>
              </a:rPr>
              <a:t>This will go into main()</a:t>
            </a:r>
          </a:p>
        </p:txBody>
      </p:sp>
      <p:sp>
        <p:nvSpPr>
          <p:cNvPr id="17" name="TextBox 16"/>
          <p:cNvSpPr txBox="1"/>
          <p:nvPr/>
        </p:nvSpPr>
        <p:spPr>
          <a:xfrm>
            <a:off x="5029200" y="2077211"/>
            <a:ext cx="3091544" cy="461665"/>
          </a:xfrm>
          <a:prstGeom prst="rect">
            <a:avLst/>
          </a:prstGeom>
          <a:noFill/>
        </p:spPr>
        <p:txBody>
          <a:bodyPr wrap="square" rtlCol="0">
            <a:spAutoFit/>
          </a:bodyPr>
          <a:lstStyle/>
          <a:p>
            <a:r>
              <a:rPr lang="en-US" dirty="0">
                <a:solidFill>
                  <a:schemeClr val="accent2"/>
                </a:solidFill>
              </a:rPr>
              <a:t>This will go into main()</a:t>
            </a:r>
          </a:p>
        </p:txBody>
      </p:sp>
      <p:sp>
        <p:nvSpPr>
          <p:cNvPr id="18" name="TextBox 17"/>
          <p:cNvSpPr txBox="1"/>
          <p:nvPr/>
        </p:nvSpPr>
        <p:spPr>
          <a:xfrm>
            <a:off x="6532031" y="3557095"/>
            <a:ext cx="1752600" cy="1200329"/>
          </a:xfrm>
          <a:prstGeom prst="rect">
            <a:avLst/>
          </a:prstGeom>
          <a:noFill/>
        </p:spPr>
        <p:txBody>
          <a:bodyPr wrap="square" rtlCol="0">
            <a:spAutoFit/>
          </a:bodyPr>
          <a:lstStyle/>
          <a:p>
            <a:r>
              <a:rPr lang="en-US" dirty="0">
                <a:solidFill>
                  <a:schemeClr val="accent2"/>
                </a:solidFill>
              </a:rPr>
              <a:t>This will be our thread function</a:t>
            </a:r>
          </a:p>
        </p:txBody>
      </p:sp>
    </p:spTree>
    <p:extLst>
      <p:ext uri="{BB962C8B-B14F-4D97-AF65-F5344CB8AC3E}">
        <p14:creationId xmlns:p14="http://schemas.microsoft.com/office/powerpoint/2010/main" val="10883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4071455"/>
            <a:ext cx="7370231" cy="1515450"/>
          </a:xfrm>
        </p:spPr>
        <p:txBody>
          <a:bodyPr/>
          <a:lstStyle/>
          <a:p>
            <a:pPr marL="571500" indent="-457200">
              <a:spcBef>
                <a:spcPts val="300"/>
              </a:spcBef>
            </a:pPr>
            <a:r>
              <a:rPr lang="en-US" sz="2400" dirty="0"/>
              <a:t>Get rid of the per-thread </a:t>
            </a:r>
            <a:r>
              <a:rPr lang="en-US" sz="2400" dirty="0" err="1"/>
              <a:t>metacode</a:t>
            </a:r>
            <a:endParaRPr lang="en-US" sz="20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4114800" y="20574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6276220" y="2783531"/>
            <a:ext cx="446312" cy="1287923"/>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766456" y="1219200"/>
            <a:ext cx="3091544" cy="461665"/>
          </a:xfrm>
          <a:prstGeom prst="rect">
            <a:avLst/>
          </a:prstGeom>
          <a:noFill/>
        </p:spPr>
        <p:txBody>
          <a:bodyPr wrap="square" rtlCol="0">
            <a:spAutoFit/>
          </a:bodyPr>
          <a:lstStyle/>
          <a:p>
            <a:r>
              <a:rPr lang="en-US" dirty="0">
                <a:solidFill>
                  <a:schemeClr val="accent2"/>
                </a:solidFill>
              </a:rPr>
              <a:t>This will go into main()</a:t>
            </a:r>
          </a:p>
        </p:txBody>
      </p:sp>
      <p:sp>
        <p:nvSpPr>
          <p:cNvPr id="17" name="TextBox 16"/>
          <p:cNvSpPr txBox="1"/>
          <p:nvPr/>
        </p:nvSpPr>
        <p:spPr>
          <a:xfrm>
            <a:off x="5029200" y="2057400"/>
            <a:ext cx="3091544" cy="461665"/>
          </a:xfrm>
          <a:prstGeom prst="rect">
            <a:avLst/>
          </a:prstGeom>
          <a:noFill/>
        </p:spPr>
        <p:txBody>
          <a:bodyPr wrap="square" rtlCol="0">
            <a:spAutoFit/>
          </a:bodyPr>
          <a:lstStyle/>
          <a:p>
            <a:r>
              <a:rPr lang="en-US" dirty="0">
                <a:solidFill>
                  <a:schemeClr val="accent2"/>
                </a:solidFill>
              </a:rPr>
              <a:t>This will go into main()</a:t>
            </a:r>
          </a:p>
        </p:txBody>
      </p:sp>
      <p:sp>
        <p:nvSpPr>
          <p:cNvPr id="18" name="TextBox 17"/>
          <p:cNvSpPr txBox="1"/>
          <p:nvPr/>
        </p:nvSpPr>
        <p:spPr>
          <a:xfrm>
            <a:off x="6532031" y="3581400"/>
            <a:ext cx="1752600" cy="1200329"/>
          </a:xfrm>
          <a:prstGeom prst="rect">
            <a:avLst/>
          </a:prstGeom>
          <a:noFill/>
        </p:spPr>
        <p:txBody>
          <a:bodyPr wrap="square" rtlCol="0">
            <a:spAutoFit/>
          </a:bodyPr>
          <a:lstStyle/>
          <a:p>
            <a:r>
              <a:rPr lang="en-US" dirty="0">
                <a:solidFill>
                  <a:schemeClr val="accent2"/>
                </a:solidFill>
              </a:rPr>
              <a:t>This will be our thread function</a:t>
            </a:r>
          </a:p>
        </p:txBody>
      </p:sp>
    </p:spTree>
    <p:extLst>
      <p:ext uri="{BB962C8B-B14F-4D97-AF65-F5344CB8AC3E}">
        <p14:creationId xmlns:p14="http://schemas.microsoft.com/office/powerpoint/2010/main" val="172240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xEl>
                                              <p:pRg st="5" end="5"/>
                                            </p:txEl>
                                          </p:spTgt>
                                        </p:tgtEl>
                                      </p:cBhvr>
                                    </p:animEffect>
                                    <p:set>
                                      <p:cBhvr>
                                        <p:cTn id="18" dur="1" fill="hold">
                                          <p:stCondLst>
                                            <p:cond delay="499"/>
                                          </p:stCondLst>
                                        </p:cTn>
                                        <p:tgtEl>
                                          <p:spTgt spid="8">
                                            <p:txEl>
                                              <p:pRg st="5" end="5"/>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xEl>
                                              <p:pRg st="7" end="7"/>
                                            </p:txEl>
                                          </p:spTgt>
                                        </p:tgtEl>
                                      </p:cBhvr>
                                    </p:animEffect>
                                    <p:set>
                                      <p:cBhvr>
                                        <p:cTn id="21" dur="1" fill="hold">
                                          <p:stCondLst>
                                            <p:cond delay="499"/>
                                          </p:stCondLst>
                                        </p:cTn>
                                        <p:tgtEl>
                                          <p:spTgt spid="8">
                                            <p:txEl>
                                              <p:pRg st="7" end="7"/>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8">
                                            <p:txEl>
                                              <p:pRg st="6" end="6"/>
                                            </p:txEl>
                                          </p:spTgt>
                                        </p:tgtEl>
                                      </p:cBhvr>
                                    </p:animEffect>
                                    <p:set>
                                      <p:cBhvr>
                                        <p:cTn id="24" dur="1" fill="hold">
                                          <p:stCondLst>
                                            <p:cond delay="499"/>
                                          </p:stCondLst>
                                        </p:cTn>
                                        <p:tgtEl>
                                          <p:spTgt spid="8">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4071455"/>
            <a:ext cx="7370231" cy="1515450"/>
          </a:xfrm>
        </p:spPr>
        <p:txBody>
          <a:bodyPr/>
          <a:lstStyle/>
          <a:p>
            <a:pPr marL="571500" indent="-457200">
              <a:spcBef>
                <a:spcPts val="300"/>
              </a:spcBef>
            </a:pPr>
            <a:r>
              <a:rPr lang="en-US" sz="2400" dirty="0"/>
              <a:t>Put it into main() and add the call to make a thread</a:t>
            </a:r>
          </a:p>
          <a:p>
            <a:pPr marL="571500" indent="-457200">
              <a:spcBef>
                <a:spcPts val="300"/>
              </a:spcBef>
            </a:pPr>
            <a:r>
              <a:rPr lang="en-US" sz="2400" dirty="0"/>
              <a:t>This isn't quite it; remember that CUDA has a different syntax to spawn threads</a:t>
            </a:r>
          </a:p>
          <a:p>
            <a:pPr marL="571500" indent="-457200">
              <a:spcBef>
                <a:spcPts val="300"/>
              </a:spcBef>
            </a:pPr>
            <a:endParaRPr lang="en-US" sz="20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1938992"/>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4114800" y="20574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766456" y="1219200"/>
            <a:ext cx="3091544" cy="461665"/>
          </a:xfrm>
          <a:prstGeom prst="rect">
            <a:avLst/>
          </a:prstGeom>
          <a:noFill/>
        </p:spPr>
        <p:txBody>
          <a:bodyPr wrap="square" rtlCol="0">
            <a:spAutoFit/>
          </a:bodyPr>
          <a:lstStyle/>
          <a:p>
            <a:r>
              <a:rPr lang="en-US" dirty="0">
                <a:solidFill>
                  <a:schemeClr val="accent2"/>
                </a:solidFill>
              </a:rPr>
              <a:t>This will go into main()</a:t>
            </a:r>
          </a:p>
        </p:txBody>
      </p:sp>
      <p:sp>
        <p:nvSpPr>
          <p:cNvPr id="17" name="TextBox 16"/>
          <p:cNvSpPr txBox="1"/>
          <p:nvPr/>
        </p:nvSpPr>
        <p:spPr>
          <a:xfrm>
            <a:off x="5029200" y="2057400"/>
            <a:ext cx="3091544" cy="461665"/>
          </a:xfrm>
          <a:prstGeom prst="rect">
            <a:avLst/>
          </a:prstGeom>
          <a:noFill/>
        </p:spPr>
        <p:txBody>
          <a:bodyPr wrap="square" rtlCol="0">
            <a:spAutoFit/>
          </a:bodyPr>
          <a:lstStyle/>
          <a:p>
            <a:r>
              <a:rPr lang="en-US" dirty="0">
                <a:solidFill>
                  <a:schemeClr val="accent2"/>
                </a:solidFill>
              </a:rPr>
              <a:t>This will go into main()</a:t>
            </a:r>
          </a:p>
        </p:txBody>
      </p:sp>
      <p:sp>
        <p:nvSpPr>
          <p:cNvPr id="5" name="TextBox 4"/>
          <p:cNvSpPr txBox="1"/>
          <p:nvPr/>
        </p:nvSpPr>
        <p:spPr>
          <a:xfrm>
            <a:off x="609600" y="905933"/>
            <a:ext cx="1600200" cy="461665"/>
          </a:xfrm>
          <a:prstGeom prst="rect">
            <a:avLst/>
          </a:prstGeom>
          <a:noFill/>
        </p:spPr>
        <p:txBody>
          <a:bodyPr wrap="square" rtlCol="0">
            <a:spAutoFit/>
          </a:bodyPr>
          <a:lstStyle/>
          <a:p>
            <a:r>
              <a:rPr lang="en-US" dirty="0"/>
              <a:t>main() {</a:t>
            </a:r>
          </a:p>
        </p:txBody>
      </p:sp>
      <p:sp>
        <p:nvSpPr>
          <p:cNvPr id="6" name="TextBox 5"/>
          <p:cNvSpPr txBox="1"/>
          <p:nvPr/>
        </p:nvSpPr>
        <p:spPr>
          <a:xfrm>
            <a:off x="685800" y="3005223"/>
            <a:ext cx="457200" cy="457200"/>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xmlns="" id="{E9686219-E9FB-4AD8-A36E-E45AC5B48FE3}"/>
              </a:ext>
            </a:extLst>
          </p:cNvPr>
          <p:cNvSpPr txBox="1"/>
          <p:nvPr/>
        </p:nvSpPr>
        <p:spPr>
          <a:xfrm>
            <a:off x="3200400" y="2967335"/>
            <a:ext cx="2667000" cy="461665"/>
          </a:xfrm>
          <a:prstGeom prst="rect">
            <a:avLst/>
          </a:prstGeom>
          <a:noFill/>
        </p:spPr>
        <p:txBody>
          <a:bodyPr wrap="square" rtlCol="0">
            <a:spAutoFit/>
          </a:bodyPr>
          <a:lstStyle/>
          <a:p>
            <a:r>
              <a:rPr lang="en-US" dirty="0">
                <a:solidFill>
                  <a:srgbClr val="FF0000"/>
                </a:solidFill>
              </a:rPr>
              <a:t>spawn a thread();</a:t>
            </a:r>
          </a:p>
        </p:txBody>
      </p:sp>
    </p:spTree>
    <p:extLst>
      <p:ext uri="{BB962C8B-B14F-4D97-AF65-F5344CB8AC3E}">
        <p14:creationId xmlns:p14="http://schemas.microsoft.com/office/powerpoint/2010/main" val="37994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path" presetSubtype="0" accel="50000" decel="50000" fill="hold" grpId="0" nodeType="withEffect">
                                  <p:stCondLst>
                                    <p:cond delay="0"/>
                                  </p:stCondLst>
                                  <p:childTnLst>
                                    <p:animMotion origin="layout" path="M 3.33333E-6 2.96296E-6 L 0.05 0.04768 " pathEditMode="relative" rAng="0" ptsTypes="AA">
                                      <p:cBhvr>
                                        <p:cTn id="12" dur="2000" fill="hold"/>
                                        <p:tgtEl>
                                          <p:spTgt spid="8"/>
                                        </p:tgtEl>
                                        <p:attrNameLst>
                                          <p:attrName>ppt_x</p:attrName>
                                          <p:attrName>ppt_y</p:attrName>
                                        </p:attrNameLst>
                                      </p:cBhvr>
                                      <p:rCtr x="2500" y="2384"/>
                                    </p:animMotion>
                                  </p:childTnLst>
                                </p:cTn>
                              </p:par>
                              <p:par>
                                <p:cTn id="13" presetID="10" presetClass="exit" presetSubtype="0" fill="hold" grpId="0"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42" presetClass="path" presetSubtype="0" accel="50000" decel="50000" fill="hold" grpId="1" nodeType="withEffect">
                                  <p:stCondLst>
                                    <p:cond delay="0"/>
                                  </p:stCondLst>
                                  <p:childTnLst>
                                    <p:animMotion origin="layout" path="M 0 2.22222E-6 L 0 0.03958 " pathEditMode="relative" rAng="0" ptsTypes="AA">
                                      <p:cBhvr>
                                        <p:cTn id="31" dur="2000" fill="hold"/>
                                        <p:tgtEl>
                                          <p:spTgt spid="6"/>
                                        </p:tgtEl>
                                        <p:attrNameLst>
                                          <p:attrName>ppt_x</p:attrName>
                                          <p:attrName>ppt_y</p:attrName>
                                        </p:attrNameLst>
                                      </p:cBhvr>
                                      <p:rCtr x="0" y="1968"/>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6" grpId="0"/>
      <p:bldP spid="17" grpId="0"/>
      <p:bldP spid="5" grpId="0"/>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0E283-85C0-4EC8-BBB7-13E441FEEA39}"/>
              </a:ext>
            </a:extLst>
          </p:cNvPr>
          <p:cNvSpPr>
            <a:spLocks noGrp="1"/>
          </p:cNvSpPr>
          <p:nvPr>
            <p:ph type="title"/>
          </p:nvPr>
        </p:nvSpPr>
        <p:spPr/>
        <p:txBody>
          <a:bodyPr/>
          <a:lstStyle/>
          <a:p>
            <a:r>
              <a:rPr lang="en-US" dirty="0"/>
              <a:t>Computes vs. memory</a:t>
            </a:r>
          </a:p>
        </p:txBody>
      </p:sp>
      <p:sp>
        <p:nvSpPr>
          <p:cNvPr id="3" name="Content Placeholder 2">
            <a:extLst>
              <a:ext uri="{FF2B5EF4-FFF2-40B4-BE49-F238E27FC236}">
                <a16:creationId xmlns:a16="http://schemas.microsoft.com/office/drawing/2014/main" xmlns="" id="{B4BD5B5B-A347-47BB-8A54-8035160458C9}"/>
              </a:ext>
            </a:extLst>
          </p:cNvPr>
          <p:cNvSpPr>
            <a:spLocks noGrp="1"/>
          </p:cNvSpPr>
          <p:nvPr>
            <p:ph idx="1"/>
          </p:nvPr>
        </p:nvSpPr>
        <p:spPr>
          <a:xfrm>
            <a:off x="685800" y="1676400"/>
            <a:ext cx="8001000" cy="4419600"/>
          </a:xfrm>
        </p:spPr>
        <p:txBody>
          <a:bodyPr/>
          <a:lstStyle/>
          <a:p>
            <a:r>
              <a:rPr lang="en-US" dirty="0"/>
              <a:t>Maximum DRAM bandwidth = 720 GB/sec</a:t>
            </a:r>
          </a:p>
          <a:p>
            <a:r>
              <a:rPr lang="en-US" dirty="0"/>
              <a:t>How many floats/sec can you get?</a:t>
            </a:r>
          </a:p>
          <a:p>
            <a:pPr lvl="1">
              <a:spcBef>
                <a:spcPts val="0"/>
              </a:spcBef>
            </a:pPr>
            <a:r>
              <a:rPr lang="en-US" dirty="0"/>
              <a:t>(720 GB/sec)*(1 float/4B) = 180 </a:t>
            </a:r>
            <a:r>
              <a:rPr lang="en-US" dirty="0" err="1"/>
              <a:t>Gfloats</a:t>
            </a:r>
            <a:r>
              <a:rPr lang="en-US" dirty="0"/>
              <a:t>/sec</a:t>
            </a:r>
          </a:p>
          <a:p>
            <a:r>
              <a:rPr lang="en-US" dirty="0"/>
              <a:t>How many floating-point operations can you get?</a:t>
            </a:r>
          </a:p>
          <a:p>
            <a:pPr lvl="1">
              <a:spcBef>
                <a:spcPts val="0"/>
              </a:spcBef>
            </a:pPr>
            <a:r>
              <a:rPr lang="en-US" dirty="0"/>
              <a:t> (1.3G cycles/sec)*(1 op/cycle)*(3840 cores)= 5000 </a:t>
            </a:r>
            <a:r>
              <a:rPr lang="en-US" dirty="0" err="1"/>
              <a:t>Gflop</a:t>
            </a:r>
            <a:r>
              <a:rPr lang="en-US" dirty="0"/>
              <a:t>/sec</a:t>
            </a:r>
          </a:p>
          <a:p>
            <a:pPr lvl="1">
              <a:spcBef>
                <a:spcPts val="0"/>
              </a:spcBef>
            </a:pPr>
            <a:r>
              <a:rPr lang="en-US" dirty="0"/>
              <a:t>(5000 </a:t>
            </a:r>
            <a:r>
              <a:rPr lang="en-US" dirty="0" err="1"/>
              <a:t>Gflop</a:t>
            </a:r>
            <a:r>
              <a:rPr lang="en-US" dirty="0"/>
              <a:t>/sec)*(2 operands/flop) = 10000 G floats/sec</a:t>
            </a:r>
          </a:p>
          <a:p>
            <a:r>
              <a:rPr lang="en-US" dirty="0"/>
              <a:t>Compute/mem ratio = 10000 / 180 = 50</a:t>
            </a:r>
          </a:p>
          <a:p>
            <a:endParaRPr lang="en-US" dirty="0"/>
          </a:p>
        </p:txBody>
      </p:sp>
      <p:sp>
        <p:nvSpPr>
          <p:cNvPr id="4" name="Footer Placeholder 3">
            <a:extLst>
              <a:ext uri="{FF2B5EF4-FFF2-40B4-BE49-F238E27FC236}">
                <a16:creationId xmlns:a16="http://schemas.microsoft.com/office/drawing/2014/main" xmlns="" id="{687AF63A-49F9-41F1-BB41-C7A60AAAD88E}"/>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037480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4275750"/>
            <a:ext cx="7370231" cy="1515450"/>
          </a:xfrm>
        </p:spPr>
        <p:txBody>
          <a:bodyPr/>
          <a:lstStyle/>
          <a:p>
            <a:pPr marL="571500" indent="-457200">
              <a:spcBef>
                <a:spcPts val="300"/>
              </a:spcBef>
            </a:pPr>
            <a:r>
              <a:rPr lang="en-US" sz="2400" dirty="0"/>
              <a:t>Here's our start – tell CUDA the number of thread blocks per grid, and threads per thread block.</a:t>
            </a:r>
          </a:p>
          <a:p>
            <a:pPr marL="971550" lvl="1" indent="-457200">
              <a:spcBef>
                <a:spcPts val="300"/>
              </a:spcBef>
            </a:pPr>
            <a:r>
              <a:rPr lang="en-US" sz="2000" dirty="0"/>
              <a:t>Of course, the product of those two will equal total # of threads.</a:t>
            </a:r>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990600"/>
            <a:ext cx="8458200" cy="1938992"/>
          </a:xfrm>
          <a:prstGeom prst="rect">
            <a:avLst/>
          </a:prstGeom>
          <a:noFill/>
        </p:spPr>
        <p:txBody>
          <a:bodyPr wrap="square" rtlCol="0">
            <a:spAutoFit/>
          </a:bodyPr>
          <a:lstStyle/>
          <a:p>
            <a:r>
              <a:rPr lang="en-US" dirty="0"/>
              <a:t>main() {</a:t>
            </a:r>
          </a:p>
          <a:p>
            <a:pPr lvl="1"/>
            <a:r>
              <a:rPr lang="en-US" dirty="0" err="1">
                <a:solidFill>
                  <a:srgbClr val="FF0000"/>
                </a:solidFill>
              </a:rPr>
              <a:t>int</a:t>
            </a:r>
            <a:r>
              <a:rPr lang="en-US" dirty="0">
                <a:solidFill>
                  <a:srgbClr val="FF0000"/>
                </a:solidFill>
              </a:rPr>
              <a:t> </a:t>
            </a:r>
            <a:r>
              <a:rPr lang="en-US" dirty="0" err="1">
                <a:solidFill>
                  <a:srgbClr val="FF0000"/>
                </a:solidFill>
              </a:rPr>
              <a:t>thBlocks_per_grid</a:t>
            </a:r>
            <a:r>
              <a:rPr lang="en-US" dirty="0">
                <a:solidFill>
                  <a:srgbClr val="FF0000"/>
                </a:solidFill>
              </a:rPr>
              <a:t>=</a:t>
            </a:r>
            <a:r>
              <a:rPr lang="en-US" i="1" dirty="0">
                <a:solidFill>
                  <a:srgbClr val="FF0000"/>
                </a:solidFill>
              </a:rPr>
              <a:t>N</a:t>
            </a:r>
            <a:r>
              <a:rPr lang="en-US" baseline="-25000" dirty="0">
                <a:solidFill>
                  <a:srgbClr val="FF0000"/>
                </a:solidFill>
              </a:rPr>
              <a:t>b</a:t>
            </a:r>
            <a:r>
              <a:rPr lang="en-US" baseline="30000" dirty="0">
                <a:solidFill>
                  <a:srgbClr val="FF0000"/>
                </a:solidFill>
              </a:rPr>
              <a:t>3</a:t>
            </a:r>
            <a:r>
              <a:rPr lang="en-US" dirty="0">
                <a:solidFill>
                  <a:srgbClr val="FF0000"/>
                </a:solidFill>
              </a:rPr>
              <a:t>,</a:t>
            </a:r>
          </a:p>
          <a:p>
            <a:pPr lvl="2"/>
            <a:r>
              <a:rPr lang="en-US" dirty="0" err="1">
                <a:solidFill>
                  <a:srgbClr val="FF0000"/>
                </a:solidFill>
              </a:rPr>
              <a:t>threads_per_thBlock</a:t>
            </a:r>
            <a:r>
              <a:rPr lang="en-US" dirty="0">
                <a:solidFill>
                  <a:srgbClr val="FF0000"/>
                </a:solidFill>
              </a:rPr>
              <a:t> = </a:t>
            </a:r>
            <a:r>
              <a:rPr lang="en-US" i="1" dirty="0">
                <a:solidFill>
                  <a:srgbClr val="FF0000"/>
                </a:solidFill>
              </a:rPr>
              <a:t>N</a:t>
            </a:r>
            <a:r>
              <a:rPr lang="en-US" baseline="-25000" dirty="0">
                <a:solidFill>
                  <a:srgbClr val="FF0000"/>
                </a:solidFill>
              </a:rPr>
              <a:t>i</a:t>
            </a:r>
            <a:r>
              <a:rPr lang="en-US" baseline="30000" dirty="0">
                <a:solidFill>
                  <a:srgbClr val="FF0000"/>
                </a:solidFill>
              </a:rPr>
              <a:t>2</a:t>
            </a:r>
            <a:r>
              <a:rPr lang="en-US" dirty="0">
                <a:solidFill>
                  <a:srgbClr val="FF0000"/>
                </a:solidFill>
              </a:rPr>
              <a:t>;</a:t>
            </a:r>
          </a:p>
          <a:p>
            <a:pPr lvl="1"/>
            <a:r>
              <a:rPr lang="en-US" dirty="0" err="1">
                <a:solidFill>
                  <a:srgbClr val="FF0000"/>
                </a:solidFill>
              </a:rPr>
              <a:t>one_thread</a:t>
            </a:r>
            <a:r>
              <a:rPr lang="en-US" dirty="0">
                <a:solidFill>
                  <a:srgbClr val="FF0000"/>
                </a:solidFill>
              </a:rPr>
              <a:t> &lt;&lt;&lt;</a:t>
            </a:r>
            <a:r>
              <a:rPr lang="en-US" dirty="0" err="1">
                <a:solidFill>
                  <a:srgbClr val="FF0000"/>
                </a:solidFill>
              </a:rPr>
              <a:t>thBlocks_per_grid</a:t>
            </a:r>
            <a:r>
              <a:rPr lang="en-US" dirty="0">
                <a:solidFill>
                  <a:srgbClr val="FF0000"/>
                </a:solidFill>
              </a:rPr>
              <a:t>, </a:t>
            </a:r>
            <a:r>
              <a:rPr lang="en-US" dirty="0" err="1">
                <a:solidFill>
                  <a:srgbClr val="FF0000"/>
                </a:solidFill>
              </a:rPr>
              <a:t>threads_per_thBlock</a:t>
            </a:r>
            <a:r>
              <a:rPr lang="en-US" dirty="0">
                <a:solidFill>
                  <a:srgbClr val="FF0000"/>
                </a:solidFill>
              </a:rPr>
              <a:t>&gt;&gt;&gt; ()</a:t>
            </a:r>
            <a:endParaRPr lang="en-US" i="1" dirty="0">
              <a:solidFill>
                <a:srgbClr val="FF0000"/>
              </a:solidFill>
            </a:endParaRPr>
          </a:p>
          <a:p>
            <a:r>
              <a:rPr lang="en-US" dirty="0"/>
              <a:t>}</a:t>
            </a:r>
          </a:p>
        </p:txBody>
      </p:sp>
      <p:sp>
        <p:nvSpPr>
          <p:cNvPr id="6" name="TextBox 5"/>
          <p:cNvSpPr txBox="1"/>
          <p:nvPr/>
        </p:nvSpPr>
        <p:spPr>
          <a:xfrm>
            <a:off x="5900056" y="857029"/>
            <a:ext cx="3091544" cy="1200329"/>
          </a:xfrm>
          <a:prstGeom prst="rect">
            <a:avLst/>
          </a:prstGeom>
          <a:noFill/>
        </p:spPr>
        <p:txBody>
          <a:bodyPr wrap="square" rtlCol="0">
            <a:spAutoFit/>
          </a:bodyPr>
          <a:lstStyle/>
          <a:p>
            <a:r>
              <a:rPr lang="en-US" dirty="0">
                <a:solidFill>
                  <a:schemeClr val="accent2"/>
                </a:solidFill>
              </a:rPr>
              <a:t>Look back to foil 43 if we forgot where these numbers came from</a:t>
            </a:r>
          </a:p>
        </p:txBody>
      </p:sp>
      <p:cxnSp>
        <p:nvCxnSpPr>
          <p:cNvPr id="7" name="Straight Arrow Connector 6"/>
          <p:cNvCxnSpPr/>
          <p:nvPr/>
        </p:nvCxnSpPr>
        <p:spPr>
          <a:xfrm flipH="1">
            <a:off x="4599515" y="1295400"/>
            <a:ext cx="1572684" cy="304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0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457200" y="4724400"/>
            <a:ext cx="8382000" cy="1676400"/>
          </a:xfrm>
        </p:spPr>
        <p:txBody>
          <a:bodyPr/>
          <a:lstStyle/>
          <a:p>
            <a:pPr marL="571500" indent="-457200">
              <a:spcBef>
                <a:spcPts val="300"/>
              </a:spcBef>
            </a:pPr>
            <a:r>
              <a:rPr lang="en-US" sz="2400" dirty="0"/>
              <a:t>We still have to write the per-thread code</a:t>
            </a:r>
          </a:p>
          <a:p>
            <a:pPr marL="571500" indent="-457200">
              <a:spcBef>
                <a:spcPts val="300"/>
              </a:spcBef>
            </a:pPr>
            <a:r>
              <a:rPr lang="en-US" sz="2400" dirty="0"/>
              <a:t>Any problem with this code?</a:t>
            </a:r>
          </a:p>
          <a:p>
            <a:pPr marL="971550" lvl="1" indent="-457200">
              <a:spcBef>
                <a:spcPts val="0"/>
              </a:spcBef>
            </a:pPr>
            <a:r>
              <a:rPr lang="en-US" sz="2000" dirty="0"/>
              <a:t>How does </a:t>
            </a:r>
            <a:r>
              <a:rPr lang="en-US" sz="2000" dirty="0" err="1"/>
              <a:t>one_thread</a:t>
            </a:r>
            <a:r>
              <a:rPr lang="en-US" sz="2000" dirty="0"/>
              <a:t> know </a:t>
            </a:r>
            <a:r>
              <a:rPr lang="en-US" sz="2000" i="1" dirty="0" err="1"/>
              <a:t>r</a:t>
            </a:r>
            <a:r>
              <a:rPr lang="en-US" sz="2000" baseline="-25000" dirty="0" err="1"/>
              <a:t>b</a:t>
            </a:r>
            <a:r>
              <a:rPr lang="en-US" sz="2000" dirty="0"/>
              <a:t>, </a:t>
            </a:r>
            <a:r>
              <a:rPr lang="en-US" sz="2000" i="1" dirty="0" err="1"/>
              <a:t>r</a:t>
            </a:r>
            <a:r>
              <a:rPr lang="en-US" sz="2000" baseline="-25000" dirty="0" err="1"/>
              <a:t>i</a:t>
            </a:r>
            <a:r>
              <a:rPr lang="en-US" sz="2000" dirty="0"/>
              <a:t>, </a:t>
            </a:r>
            <a:r>
              <a:rPr lang="en-US" sz="2000" i="1" dirty="0" err="1"/>
              <a:t>c</a:t>
            </a:r>
            <a:r>
              <a:rPr lang="en-US" sz="2000" baseline="-25000" dirty="0" err="1"/>
              <a:t>b</a:t>
            </a:r>
            <a:r>
              <a:rPr lang="en-US" sz="2000" dirty="0"/>
              <a:t>, </a:t>
            </a:r>
            <a:r>
              <a:rPr lang="en-US" sz="2000" i="1" dirty="0" err="1"/>
              <a:t>c</a:t>
            </a:r>
            <a:r>
              <a:rPr lang="en-US" sz="2000" baseline="-25000" dirty="0" err="1"/>
              <a:t>b</a:t>
            </a:r>
            <a:r>
              <a:rPr lang="en-US" sz="2000" dirty="0"/>
              <a:t> and </a:t>
            </a:r>
            <a:r>
              <a:rPr lang="en-US" sz="2000" i="1" dirty="0"/>
              <a:t>k</a:t>
            </a:r>
            <a:r>
              <a:rPr lang="en-US" sz="2000" baseline="-25000" dirty="0"/>
              <a:t>b</a:t>
            </a:r>
            <a:r>
              <a:rPr lang="en-US" sz="2000" dirty="0"/>
              <a:t>?</a:t>
            </a:r>
          </a:p>
          <a:p>
            <a:pPr marL="971550" lvl="1" indent="-457200">
              <a:spcBef>
                <a:spcPts val="0"/>
              </a:spcBef>
            </a:pPr>
            <a:r>
              <a:rPr lang="en-US" sz="2000" dirty="0"/>
              <a:t>We can't pass them from main() as parameters; they’re no longer in main(). </a:t>
            </a:r>
          </a:p>
          <a:p>
            <a:pPr marL="571500" indent="-457200">
              <a:spcBef>
                <a:spcPts val="300"/>
              </a:spcBef>
            </a:pPr>
            <a:endParaRPr lang="en-US" sz="24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990600"/>
            <a:ext cx="8458200" cy="3785652"/>
          </a:xfrm>
          <a:prstGeom prst="rect">
            <a:avLst/>
          </a:prstGeom>
          <a:noFill/>
        </p:spPr>
        <p:txBody>
          <a:bodyPr wrap="square" rtlCol="0">
            <a:spAutoFit/>
          </a:bodyPr>
          <a:lstStyle/>
          <a:p>
            <a:r>
              <a:rPr lang="en-US" dirty="0"/>
              <a:t>main() {</a:t>
            </a:r>
          </a:p>
          <a:p>
            <a:pPr lvl="1"/>
            <a:r>
              <a:rPr lang="en-US" dirty="0" err="1"/>
              <a:t>int</a:t>
            </a:r>
            <a:r>
              <a:rPr lang="en-US" dirty="0"/>
              <a:t> </a:t>
            </a:r>
            <a:r>
              <a:rPr lang="en-US" dirty="0" err="1"/>
              <a:t>thBlocks_per_grid</a:t>
            </a:r>
            <a:r>
              <a:rPr lang="en-US" dirty="0"/>
              <a:t>=</a:t>
            </a:r>
            <a:r>
              <a:rPr lang="en-US" i="1" dirty="0"/>
              <a:t>N</a:t>
            </a:r>
            <a:r>
              <a:rPr lang="en-US" baseline="-25000" dirty="0"/>
              <a:t>b</a:t>
            </a:r>
            <a:r>
              <a:rPr lang="en-US" baseline="30000" dirty="0"/>
              <a:t>3</a:t>
            </a:r>
            <a:r>
              <a:rPr lang="en-US" dirty="0"/>
              <a:t>,</a:t>
            </a:r>
          </a:p>
          <a:p>
            <a:pPr lvl="2"/>
            <a:r>
              <a:rPr lang="en-US" dirty="0" err="1"/>
              <a:t>threads_per_thBlock</a:t>
            </a:r>
            <a:r>
              <a:rPr lang="en-US" dirty="0"/>
              <a:t> = </a:t>
            </a:r>
            <a:r>
              <a:rPr lang="en-US" i="1" dirty="0"/>
              <a:t>N</a:t>
            </a:r>
            <a:r>
              <a:rPr lang="en-US" baseline="-25000" dirty="0"/>
              <a:t>i</a:t>
            </a:r>
            <a:r>
              <a:rPr lang="en-US" baseline="30000" dirty="0"/>
              <a:t>2</a:t>
            </a:r>
            <a:r>
              <a:rPr lang="en-US" dirty="0"/>
              <a:t>;</a:t>
            </a:r>
          </a:p>
          <a:p>
            <a:pPr lvl="1"/>
            <a:r>
              <a:rPr lang="en-US" dirty="0" err="1"/>
              <a:t>one_thread</a:t>
            </a:r>
            <a:r>
              <a:rPr lang="en-US" dirty="0"/>
              <a:t> &lt;&lt;&lt;</a:t>
            </a:r>
            <a:r>
              <a:rPr lang="en-US" dirty="0" err="1"/>
              <a:t>thBlocks_per_grid</a:t>
            </a:r>
            <a:r>
              <a:rPr lang="en-US" dirty="0"/>
              <a:t>, </a:t>
            </a:r>
            <a:r>
              <a:rPr lang="en-US" dirty="0" err="1"/>
              <a:t>threads_per_thBlock</a:t>
            </a:r>
            <a:r>
              <a:rPr lang="en-US" dirty="0"/>
              <a:t>&gt;&gt;&gt; ()</a:t>
            </a:r>
            <a:endParaRPr lang="en-US" i="1" dirty="0"/>
          </a:p>
          <a:p>
            <a:r>
              <a:rPr lang="en-US" dirty="0"/>
              <a:t>}</a:t>
            </a:r>
          </a:p>
          <a:p>
            <a:r>
              <a:rPr lang="en-US" dirty="0">
                <a:solidFill>
                  <a:srgbClr val="FF0000"/>
                </a:solidFill>
              </a:rPr>
              <a:t>__global__ </a:t>
            </a:r>
            <a:r>
              <a:rPr lang="en-US" dirty="0" err="1">
                <a:solidFill>
                  <a:srgbClr val="FF0000"/>
                </a:solidFill>
              </a:rPr>
              <a:t>one_thread</a:t>
            </a:r>
            <a:r>
              <a:rPr lang="en-US" dirty="0">
                <a:solidFill>
                  <a:srgbClr val="FF0000"/>
                </a:solidFill>
              </a:rPr>
              <a:t> () {</a:t>
            </a:r>
          </a:p>
          <a:p>
            <a:pPr lvl="1"/>
            <a:r>
              <a:rPr lang="en-US" dirty="0">
                <a:solidFill>
                  <a:srgbClr val="FF0000"/>
                </a:solidFill>
              </a:rPr>
              <a:t>for </a:t>
            </a:r>
            <a:r>
              <a:rPr lang="en-US" i="1" dirty="0" err="1">
                <a:solidFill>
                  <a:srgbClr val="FF0000"/>
                </a:solidFill>
              </a:rPr>
              <a:t>k</a:t>
            </a:r>
            <a:r>
              <a:rPr lang="en-US" baseline="-25000" dirty="0" err="1">
                <a:solidFill>
                  <a:srgbClr val="FF0000"/>
                </a:solidFill>
              </a:rPr>
              <a:t>i</a:t>
            </a:r>
            <a:r>
              <a:rPr lang="en-US" dirty="0">
                <a:solidFill>
                  <a:srgbClr val="FF0000"/>
                </a:solidFill>
              </a:rPr>
              <a:t>=0..</a:t>
            </a:r>
            <a:r>
              <a:rPr lang="en-US" i="1" dirty="0">
                <a:solidFill>
                  <a:srgbClr val="FF0000"/>
                </a:solidFill>
              </a:rPr>
              <a:t>N</a:t>
            </a:r>
            <a:r>
              <a:rPr lang="en-US" baseline="-25000" dirty="0">
                <a:solidFill>
                  <a:srgbClr val="FF0000"/>
                </a:solidFill>
              </a:rPr>
              <a:t>i</a:t>
            </a:r>
            <a:r>
              <a:rPr lang="en-US" dirty="0">
                <a:solidFill>
                  <a:srgbClr val="FF0000"/>
                </a:solidFill>
              </a:rPr>
              <a:t>-1</a:t>
            </a:r>
          </a:p>
          <a:p>
            <a:pPr lvl="2"/>
            <a:r>
              <a:rPr lang="en-US" i="1" dirty="0">
                <a:solidFill>
                  <a:srgbClr val="FF0000"/>
                </a:solidFill>
              </a:rPr>
              <a:t>r</a:t>
            </a:r>
            <a:r>
              <a:rPr lang="en-US" dirty="0">
                <a:solidFill>
                  <a:srgbClr val="FF0000"/>
                </a:solidFill>
              </a:rPr>
              <a:t> = </a:t>
            </a:r>
            <a:r>
              <a:rPr lang="en-US" i="1" dirty="0" err="1">
                <a:solidFill>
                  <a:srgbClr val="FF0000"/>
                </a:solidFill>
              </a:rPr>
              <a:t>r</a:t>
            </a:r>
            <a:r>
              <a:rPr lang="en-US" baseline="-25000" dirty="0" err="1">
                <a:solidFill>
                  <a:srgbClr val="FF0000"/>
                </a:solidFill>
              </a:rPr>
              <a:t>b</a:t>
            </a:r>
            <a:r>
              <a:rPr lang="en-US" dirty="0">
                <a:solidFill>
                  <a:srgbClr val="FF0000"/>
                </a:solidFill>
              </a:rPr>
              <a:t>*</a:t>
            </a:r>
            <a:r>
              <a:rPr lang="en-US" i="1" dirty="0" err="1">
                <a:solidFill>
                  <a:srgbClr val="FF0000"/>
                </a:solidFill>
              </a:rPr>
              <a:t>N</a:t>
            </a:r>
            <a:r>
              <a:rPr lang="en-US" baseline="-25000" dirty="0" err="1">
                <a:solidFill>
                  <a:srgbClr val="FF0000"/>
                </a:solidFill>
              </a:rPr>
              <a:t>i</a:t>
            </a:r>
            <a:r>
              <a:rPr lang="en-US" dirty="0" err="1">
                <a:solidFill>
                  <a:srgbClr val="FF0000"/>
                </a:solidFill>
              </a:rPr>
              <a:t>+</a:t>
            </a:r>
            <a:r>
              <a:rPr lang="en-US" i="1" dirty="0" err="1">
                <a:solidFill>
                  <a:srgbClr val="FF0000"/>
                </a:solidFill>
              </a:rPr>
              <a:t>r</a:t>
            </a:r>
            <a:r>
              <a:rPr lang="en-US" baseline="-25000" dirty="0" err="1">
                <a:solidFill>
                  <a:srgbClr val="FF0000"/>
                </a:solidFill>
              </a:rPr>
              <a:t>i</a:t>
            </a:r>
            <a:r>
              <a:rPr lang="en-US" dirty="0">
                <a:solidFill>
                  <a:srgbClr val="FF0000"/>
                </a:solidFill>
              </a:rPr>
              <a:t>; </a:t>
            </a:r>
            <a:r>
              <a:rPr lang="en-US" i="1" dirty="0">
                <a:solidFill>
                  <a:srgbClr val="FF0000"/>
                </a:solidFill>
              </a:rPr>
              <a:t>c</a:t>
            </a:r>
            <a:r>
              <a:rPr lang="en-US" dirty="0">
                <a:solidFill>
                  <a:srgbClr val="FF0000"/>
                </a:solidFill>
              </a:rPr>
              <a:t> = </a:t>
            </a:r>
            <a:r>
              <a:rPr lang="en-US" i="1" dirty="0" err="1">
                <a:solidFill>
                  <a:srgbClr val="FF0000"/>
                </a:solidFill>
              </a:rPr>
              <a:t>c</a:t>
            </a:r>
            <a:r>
              <a:rPr lang="en-US" baseline="-25000" dirty="0" err="1">
                <a:solidFill>
                  <a:srgbClr val="FF0000"/>
                </a:solidFill>
              </a:rPr>
              <a:t>b</a:t>
            </a:r>
            <a:r>
              <a:rPr lang="en-US" dirty="0">
                <a:solidFill>
                  <a:srgbClr val="FF0000"/>
                </a:solidFill>
              </a:rPr>
              <a:t>*</a:t>
            </a:r>
            <a:r>
              <a:rPr lang="en-US" i="1" dirty="0" err="1">
                <a:solidFill>
                  <a:srgbClr val="FF0000"/>
                </a:solidFill>
              </a:rPr>
              <a:t>N</a:t>
            </a:r>
            <a:r>
              <a:rPr lang="en-US" baseline="-25000" dirty="0" err="1">
                <a:solidFill>
                  <a:srgbClr val="FF0000"/>
                </a:solidFill>
              </a:rPr>
              <a:t>i</a:t>
            </a:r>
            <a:r>
              <a:rPr lang="en-US" dirty="0" err="1">
                <a:solidFill>
                  <a:srgbClr val="FF0000"/>
                </a:solidFill>
              </a:rPr>
              <a:t>+</a:t>
            </a:r>
            <a:r>
              <a:rPr lang="en-US" i="1" dirty="0" err="1">
                <a:solidFill>
                  <a:srgbClr val="FF0000"/>
                </a:solidFill>
              </a:rPr>
              <a:t>c</a:t>
            </a:r>
            <a:r>
              <a:rPr lang="en-US" baseline="-25000" dirty="0" err="1">
                <a:solidFill>
                  <a:srgbClr val="FF0000"/>
                </a:solidFill>
              </a:rPr>
              <a:t>i</a:t>
            </a:r>
            <a:r>
              <a:rPr lang="en-US" dirty="0">
                <a:solidFill>
                  <a:srgbClr val="FF0000"/>
                </a:solidFill>
              </a:rPr>
              <a:t>; </a:t>
            </a:r>
            <a:r>
              <a:rPr lang="en-US" i="1" dirty="0">
                <a:solidFill>
                  <a:srgbClr val="FF0000"/>
                </a:solidFill>
              </a:rPr>
              <a:t>k</a:t>
            </a:r>
            <a:r>
              <a:rPr lang="en-US" dirty="0">
                <a:solidFill>
                  <a:srgbClr val="FF0000"/>
                </a:solidFill>
              </a:rPr>
              <a:t> = </a:t>
            </a:r>
            <a:r>
              <a:rPr lang="en-US" i="1" dirty="0">
                <a:solidFill>
                  <a:srgbClr val="FF0000"/>
                </a:solidFill>
              </a:rPr>
              <a:t>k</a:t>
            </a:r>
            <a:r>
              <a:rPr lang="en-US" baseline="-25000" dirty="0">
                <a:solidFill>
                  <a:srgbClr val="FF0000"/>
                </a:solidFill>
              </a:rPr>
              <a:t>b</a:t>
            </a:r>
            <a:r>
              <a:rPr lang="en-US" dirty="0">
                <a:solidFill>
                  <a:srgbClr val="FF0000"/>
                </a:solidFill>
              </a:rPr>
              <a:t>*</a:t>
            </a:r>
            <a:r>
              <a:rPr lang="en-US" i="1" dirty="0" err="1">
                <a:solidFill>
                  <a:srgbClr val="FF0000"/>
                </a:solidFill>
              </a:rPr>
              <a:t>N</a:t>
            </a:r>
            <a:r>
              <a:rPr lang="en-US" baseline="-25000" dirty="0" err="1">
                <a:solidFill>
                  <a:srgbClr val="FF0000"/>
                </a:solidFill>
              </a:rPr>
              <a:t>i</a:t>
            </a:r>
            <a:r>
              <a:rPr lang="en-US" dirty="0" err="1">
                <a:solidFill>
                  <a:srgbClr val="FF0000"/>
                </a:solidFill>
              </a:rPr>
              <a:t>+</a:t>
            </a:r>
            <a:r>
              <a:rPr lang="en-US" i="1" dirty="0" err="1">
                <a:solidFill>
                  <a:srgbClr val="FF0000"/>
                </a:solidFill>
              </a:rPr>
              <a:t>k</a:t>
            </a:r>
            <a:r>
              <a:rPr lang="en-US" baseline="-25000" dirty="0" err="1">
                <a:solidFill>
                  <a:srgbClr val="FF0000"/>
                </a:solidFill>
              </a:rPr>
              <a:t>i</a:t>
            </a:r>
            <a:r>
              <a:rPr lang="en-US" dirty="0">
                <a:solidFill>
                  <a:srgbClr val="FF0000"/>
                </a:solidFill>
              </a:rPr>
              <a:t>;</a:t>
            </a:r>
          </a:p>
          <a:p>
            <a:pPr lvl="2"/>
            <a:r>
              <a:rPr lang="en-US" i="1" dirty="0">
                <a:solidFill>
                  <a:srgbClr val="FF0000"/>
                </a:solidFill>
              </a:rPr>
              <a:t>C</a:t>
            </a:r>
            <a:r>
              <a:rPr lang="en-US" dirty="0">
                <a:solidFill>
                  <a:srgbClr val="FF0000"/>
                </a:solidFill>
              </a:rPr>
              <a:t>[</a:t>
            </a:r>
            <a:r>
              <a:rPr lang="en-US" i="1" dirty="0" err="1">
                <a:solidFill>
                  <a:srgbClr val="FF0000"/>
                </a:solidFill>
              </a:rPr>
              <a:t>r</a:t>
            </a:r>
            <a:r>
              <a:rPr lang="en-US" dirty="0" err="1">
                <a:solidFill>
                  <a:srgbClr val="FF0000"/>
                </a:solidFill>
              </a:rPr>
              <a:t>,</a:t>
            </a:r>
            <a:r>
              <a:rPr lang="en-US" i="1" dirty="0" err="1">
                <a:solidFill>
                  <a:srgbClr val="FF0000"/>
                </a:solidFill>
              </a:rPr>
              <a:t>c</a:t>
            </a:r>
            <a:r>
              <a:rPr lang="en-US" dirty="0">
                <a:solidFill>
                  <a:srgbClr val="FF0000"/>
                </a:solidFill>
              </a:rPr>
              <a:t>] += </a:t>
            </a:r>
            <a:r>
              <a:rPr lang="en-US" i="1" dirty="0">
                <a:solidFill>
                  <a:srgbClr val="FF0000"/>
                </a:solidFill>
              </a:rPr>
              <a:t>A</a:t>
            </a:r>
            <a:r>
              <a:rPr lang="en-US" dirty="0">
                <a:solidFill>
                  <a:srgbClr val="FF0000"/>
                </a:solidFill>
              </a:rPr>
              <a:t>[</a:t>
            </a:r>
            <a:r>
              <a:rPr lang="en-US" i="1" dirty="0" err="1">
                <a:solidFill>
                  <a:srgbClr val="FF0000"/>
                </a:solidFill>
              </a:rPr>
              <a:t>r</a:t>
            </a:r>
            <a:r>
              <a:rPr lang="en-US" dirty="0" err="1">
                <a:solidFill>
                  <a:srgbClr val="FF0000"/>
                </a:solidFill>
              </a:rPr>
              <a:t>,</a:t>
            </a:r>
            <a:r>
              <a:rPr lang="en-US" i="1" dirty="0" err="1">
                <a:solidFill>
                  <a:srgbClr val="FF0000"/>
                </a:solidFill>
              </a:rPr>
              <a:t>k</a:t>
            </a:r>
            <a:r>
              <a:rPr lang="en-US" dirty="0">
                <a:solidFill>
                  <a:srgbClr val="FF0000"/>
                </a:solidFill>
              </a:rPr>
              <a:t>]*</a:t>
            </a:r>
            <a:r>
              <a:rPr lang="en-US" i="1" dirty="0">
                <a:solidFill>
                  <a:srgbClr val="FF0000"/>
                </a:solidFill>
              </a:rPr>
              <a:t>B</a:t>
            </a:r>
            <a:r>
              <a:rPr lang="en-US" dirty="0">
                <a:solidFill>
                  <a:srgbClr val="FF0000"/>
                </a:solidFill>
              </a:rPr>
              <a:t>[</a:t>
            </a:r>
            <a:r>
              <a:rPr lang="en-US" i="1" dirty="0" err="1">
                <a:solidFill>
                  <a:srgbClr val="FF0000"/>
                </a:solidFill>
              </a:rPr>
              <a:t>k,c</a:t>
            </a:r>
            <a:r>
              <a:rPr lang="en-US" dirty="0">
                <a:solidFill>
                  <a:srgbClr val="FF0000"/>
                </a:solidFill>
              </a:rPr>
              <a:t>];</a:t>
            </a:r>
          </a:p>
          <a:p>
            <a:r>
              <a:rPr lang="en-US" dirty="0">
                <a:solidFill>
                  <a:srgbClr val="FF0000"/>
                </a:solidFill>
              </a:rPr>
              <a:t>}</a:t>
            </a:r>
          </a:p>
        </p:txBody>
      </p:sp>
    </p:spTree>
    <p:extLst>
      <p:ext uri="{BB962C8B-B14F-4D97-AF65-F5344CB8AC3E}">
        <p14:creationId xmlns:p14="http://schemas.microsoft.com/office/powerpoint/2010/main" val="29044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Effect transition="in" filter="fade">
                                      <p:cBhvr>
                                        <p:cTn id="16" dur="500"/>
                                        <p:tgtEl>
                                          <p:spTgt spid="8">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Effect transition="in" filter="fade">
                                      <p:cBhvr>
                                        <p:cTn id="19" dur="500"/>
                                        <p:tgtEl>
                                          <p:spTgt spid="8">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variables</a:t>
            </a:r>
          </a:p>
        </p:txBody>
      </p:sp>
      <p:sp>
        <p:nvSpPr>
          <p:cNvPr id="3" name="Content Placeholder 2"/>
          <p:cNvSpPr>
            <a:spLocks noGrp="1"/>
          </p:cNvSpPr>
          <p:nvPr>
            <p:ph idx="1"/>
          </p:nvPr>
        </p:nvSpPr>
        <p:spPr>
          <a:xfrm>
            <a:off x="406399" y="4876800"/>
            <a:ext cx="7772400" cy="1066800"/>
          </a:xfrm>
        </p:spPr>
        <p:txBody>
          <a:bodyPr/>
          <a:lstStyle/>
          <a:p>
            <a:r>
              <a:rPr lang="en-US" dirty="0"/>
              <a:t>Remember what we did for our vector scaling?</a:t>
            </a:r>
          </a:p>
          <a:p>
            <a:r>
              <a:rPr lang="en-US" dirty="0"/>
              <a:t>Let’s do it again for matrix multiply</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Content Placeholder 2"/>
          <p:cNvSpPr txBox="1">
            <a:spLocks/>
          </p:cNvSpPr>
          <p:nvPr/>
        </p:nvSpPr>
        <p:spPr bwMode="auto">
          <a:xfrm>
            <a:off x="380999" y="1295400"/>
            <a:ext cx="5486401" cy="29718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en-US" sz="2000" dirty="0"/>
              <a:t>__global__ void scale (</a:t>
            </a:r>
            <a:r>
              <a:rPr lang="en-US" sz="2000" dirty="0" err="1"/>
              <a:t>int</a:t>
            </a:r>
            <a:r>
              <a:rPr lang="en-US" sz="2000" dirty="0"/>
              <a:t> n, </a:t>
            </a:r>
            <a:r>
              <a:rPr lang="en-US" sz="2000" dirty="0" err="1"/>
              <a:t>int</a:t>
            </a:r>
            <a:r>
              <a:rPr lang="en-US" sz="2000" dirty="0"/>
              <a:t> a, float *x) {</a:t>
            </a:r>
          </a:p>
          <a:p>
            <a:pPr marL="400050" lvl="1" indent="0">
              <a:spcBef>
                <a:spcPts val="0"/>
              </a:spcBef>
              <a:buNone/>
            </a:pPr>
            <a:r>
              <a:rPr lang="en-US" sz="2000" dirty="0" err="1">
                <a:solidFill>
                  <a:srgbClr val="FF0000"/>
                </a:solidFill>
              </a:rPr>
              <a:t>int</a:t>
            </a:r>
            <a:r>
              <a:rPr lang="en-US" sz="2000" dirty="0">
                <a:solidFill>
                  <a:srgbClr val="FF0000"/>
                </a:solidFill>
              </a:rPr>
              <a:t> </a:t>
            </a:r>
            <a:r>
              <a:rPr lang="en-US" sz="2000" dirty="0" err="1">
                <a:solidFill>
                  <a:srgbClr val="FF0000"/>
                </a:solidFill>
              </a:rPr>
              <a:t>i</a:t>
            </a:r>
            <a:r>
              <a:rPr lang="en-US" sz="2000" dirty="0">
                <a:solidFill>
                  <a:srgbClr val="FF0000"/>
                </a:solidFill>
              </a:rPr>
              <a:t> = </a:t>
            </a:r>
            <a:r>
              <a:rPr lang="en-US" sz="2000" dirty="0" err="1">
                <a:solidFill>
                  <a:srgbClr val="FF0000"/>
                </a:solidFill>
              </a:rPr>
              <a:t>blockIdx.x</a:t>
            </a:r>
            <a:r>
              <a:rPr lang="en-US" sz="2000" dirty="0">
                <a:solidFill>
                  <a:srgbClr val="FF0000"/>
                </a:solidFill>
              </a:rPr>
              <a:t> * </a:t>
            </a:r>
            <a:r>
              <a:rPr lang="en-US" sz="2000" dirty="0" err="1">
                <a:solidFill>
                  <a:srgbClr val="FF0000"/>
                </a:solidFill>
              </a:rPr>
              <a:t>blockDim.x</a:t>
            </a:r>
            <a:r>
              <a:rPr lang="en-US" sz="2000" dirty="0">
                <a:solidFill>
                  <a:srgbClr val="FF0000"/>
                </a:solidFill>
              </a:rPr>
              <a:t> + </a:t>
            </a:r>
            <a:r>
              <a:rPr lang="en-US" sz="2000" dirty="0" err="1">
                <a:solidFill>
                  <a:srgbClr val="FF0000"/>
                </a:solidFill>
              </a:rPr>
              <a:t>threadIdx.x</a:t>
            </a:r>
            <a:r>
              <a:rPr lang="en-US" sz="2000" dirty="0">
                <a:solidFill>
                  <a:srgbClr val="FF0000"/>
                </a:solidFill>
              </a:rPr>
              <a:t>;</a:t>
            </a:r>
            <a:r>
              <a:rPr lang="en-US" sz="2000" dirty="0"/>
              <a:t/>
            </a:r>
            <a:br>
              <a:rPr lang="en-US" sz="2000" dirty="0"/>
            </a:br>
            <a:r>
              <a:rPr lang="en-US" sz="2000" dirty="0"/>
              <a:t>x[</a:t>
            </a:r>
            <a:r>
              <a:rPr lang="en-US" sz="2000" dirty="0" err="1"/>
              <a:t>i</a:t>
            </a:r>
            <a:r>
              <a:rPr lang="en-US" sz="2000" dirty="0"/>
              <a:t>] = a*x[</a:t>
            </a:r>
            <a:r>
              <a:rPr lang="en-US" sz="2000" dirty="0" err="1"/>
              <a:t>i</a:t>
            </a:r>
            <a:r>
              <a:rPr lang="en-US" sz="2000" dirty="0"/>
              <a:t>];</a:t>
            </a:r>
          </a:p>
          <a:p>
            <a:pPr marL="0" indent="0">
              <a:spcBef>
                <a:spcPts val="0"/>
              </a:spcBef>
              <a:buFontTx/>
              <a:buNone/>
            </a:pPr>
            <a:r>
              <a:rPr lang="en-US" sz="2000" kern="0" dirty="0"/>
              <a:t>}</a:t>
            </a:r>
          </a:p>
          <a:p>
            <a:pPr marL="0" indent="0">
              <a:spcBef>
                <a:spcPts val="0"/>
              </a:spcBef>
              <a:buFontTx/>
              <a:buNone/>
            </a:pPr>
            <a:r>
              <a:rPr lang="en-US" sz="2000" kern="0" dirty="0" err="1"/>
              <a:t>int</a:t>
            </a:r>
            <a:r>
              <a:rPr lang="en-US" sz="2000" kern="0" dirty="0"/>
              <a:t> main(void) {</a:t>
            </a:r>
          </a:p>
          <a:p>
            <a:pPr marL="400050" lvl="1" indent="0">
              <a:spcBef>
                <a:spcPts val="0"/>
              </a:spcBef>
              <a:buFontTx/>
              <a:buNone/>
            </a:pPr>
            <a:r>
              <a:rPr lang="en-US" sz="2000" kern="0" dirty="0"/>
              <a:t>…</a:t>
            </a:r>
          </a:p>
          <a:p>
            <a:pPr marL="400050" lvl="1" indent="0">
              <a:spcBef>
                <a:spcPts val="0"/>
              </a:spcBef>
              <a:buFontTx/>
              <a:buNone/>
            </a:pPr>
            <a:r>
              <a:rPr lang="en-US" sz="2000" kern="0" dirty="0"/>
              <a:t>scale &lt;&lt;&lt;N/256, 256&gt;&gt;&gt; (N, 2, </a:t>
            </a:r>
            <a:r>
              <a:rPr lang="en-US" sz="2000" dirty="0" err="1"/>
              <a:t>device_array</a:t>
            </a:r>
            <a:r>
              <a:rPr lang="en-US" sz="2000" kern="0" dirty="0"/>
              <a:t>);</a:t>
            </a:r>
          </a:p>
          <a:p>
            <a:pPr marL="400050" lvl="1" indent="0">
              <a:spcBef>
                <a:spcPts val="0"/>
              </a:spcBef>
              <a:buFontTx/>
              <a:buNone/>
            </a:pPr>
            <a:r>
              <a:rPr lang="en-US" sz="2000" kern="0" dirty="0">
                <a:solidFill>
                  <a:srgbClr val="FF0000"/>
                </a:solidFill>
              </a:rPr>
              <a:t>…</a:t>
            </a:r>
          </a:p>
          <a:p>
            <a:pPr marL="0" indent="0">
              <a:spcBef>
                <a:spcPts val="0"/>
              </a:spcBef>
              <a:buFontTx/>
              <a:buNone/>
            </a:pPr>
            <a:r>
              <a:rPr lang="en-US" sz="2000" kern="0" dirty="0"/>
              <a:t>}</a:t>
            </a:r>
          </a:p>
        </p:txBody>
      </p:sp>
      <p:sp>
        <p:nvSpPr>
          <p:cNvPr id="6" name="TextBox 5"/>
          <p:cNvSpPr txBox="1"/>
          <p:nvPr/>
        </p:nvSpPr>
        <p:spPr>
          <a:xfrm>
            <a:off x="6019800" y="1167348"/>
            <a:ext cx="2971800" cy="3170099"/>
          </a:xfrm>
          <a:prstGeom prst="rect">
            <a:avLst/>
          </a:prstGeom>
          <a:noFill/>
          <a:ln>
            <a:noFill/>
          </a:ln>
        </p:spPr>
        <p:txBody>
          <a:bodyPr wrap="square" rtlCol="0">
            <a:spAutoFit/>
          </a:bodyPr>
          <a:lstStyle/>
          <a:p>
            <a:r>
              <a:rPr lang="en-US" sz="2000" dirty="0"/>
              <a:t>Special variables tell each thread who it is.</a:t>
            </a:r>
          </a:p>
          <a:p>
            <a:pPr marL="342900" indent="-342900">
              <a:buFont typeface="Arial" panose="020B0604020202020204" pitchFamily="34" charset="0"/>
              <a:buChar char="•"/>
            </a:pPr>
            <a:r>
              <a:rPr lang="en-US" sz="2000" i="1" dirty="0" err="1"/>
              <a:t>blockIdx</a:t>
            </a:r>
            <a:r>
              <a:rPr lang="en-US" sz="2000" i="1" dirty="0"/>
              <a:t> </a:t>
            </a:r>
            <a:r>
              <a:rPr lang="en-US" sz="2000" dirty="0"/>
              <a:t>tells a thread which thread block it's in; from [0,</a:t>
            </a:r>
            <a:r>
              <a:rPr lang="en-US" sz="2000" i="1" dirty="0"/>
              <a:t>N</a:t>
            </a:r>
            <a:r>
              <a:rPr lang="en-US" sz="2000" dirty="0"/>
              <a:t>/256)</a:t>
            </a:r>
          </a:p>
          <a:p>
            <a:pPr marL="342900" indent="-342900">
              <a:buFont typeface="Arial" panose="020B0604020202020204" pitchFamily="34" charset="0"/>
              <a:buChar char="•"/>
            </a:pPr>
            <a:r>
              <a:rPr lang="en-US" sz="2000" i="1" dirty="0" err="1"/>
              <a:t>blockDim</a:t>
            </a:r>
            <a:r>
              <a:rPr lang="en-US" sz="2000" dirty="0"/>
              <a:t> is 256 here</a:t>
            </a:r>
          </a:p>
          <a:p>
            <a:pPr marL="342900" indent="-342900">
              <a:buFont typeface="Arial" panose="020B0604020202020204" pitchFamily="34" charset="0"/>
              <a:buChar char="•"/>
            </a:pPr>
            <a:r>
              <a:rPr lang="en-US" sz="2000" i="1" dirty="0" err="1"/>
              <a:t>threadIdx</a:t>
            </a:r>
            <a:r>
              <a:rPr lang="en-US" sz="2000" dirty="0"/>
              <a:t> gives the thread # within a block; so [0,255].</a:t>
            </a:r>
          </a:p>
          <a:p>
            <a:pPr marL="342900" indent="-342900">
              <a:buFont typeface="Arial" panose="020B0604020202020204" pitchFamily="34" charset="0"/>
              <a:buChar char="•"/>
            </a:pPr>
            <a:endParaRPr lang="en-US" sz="2000" i="1" dirty="0"/>
          </a:p>
        </p:txBody>
      </p:sp>
    </p:spTree>
    <p:extLst>
      <p:ext uri="{BB962C8B-B14F-4D97-AF65-F5344CB8AC3E}">
        <p14:creationId xmlns:p14="http://schemas.microsoft.com/office/powerpoint/2010/main" val="302484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914400" y="5410200"/>
            <a:ext cx="8001000" cy="495300"/>
          </a:xfrm>
        </p:spPr>
        <p:txBody>
          <a:bodyPr/>
          <a:lstStyle/>
          <a:p>
            <a:pPr marL="571500" indent="-457200">
              <a:spcBef>
                <a:spcPts val="300"/>
              </a:spcBef>
            </a:pPr>
            <a:r>
              <a:rPr lang="en-US" sz="2400" dirty="0"/>
              <a:t>Yes, we can – let’s see how</a:t>
            </a:r>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990600"/>
            <a:ext cx="8458200" cy="4524315"/>
          </a:xfrm>
          <a:prstGeom prst="rect">
            <a:avLst/>
          </a:prstGeom>
          <a:noFill/>
        </p:spPr>
        <p:txBody>
          <a:bodyPr wrap="square" rtlCol="0">
            <a:spAutoFit/>
          </a:bodyPr>
          <a:lstStyle/>
          <a:p>
            <a:r>
              <a:rPr lang="en-US" dirty="0"/>
              <a:t>main() {</a:t>
            </a:r>
          </a:p>
          <a:p>
            <a:pPr lvl="1"/>
            <a:r>
              <a:rPr lang="en-US" dirty="0" err="1"/>
              <a:t>int</a:t>
            </a:r>
            <a:r>
              <a:rPr lang="en-US" dirty="0"/>
              <a:t> </a:t>
            </a:r>
            <a:r>
              <a:rPr lang="en-US" dirty="0" err="1"/>
              <a:t>thBlocks_per_grid</a:t>
            </a:r>
            <a:r>
              <a:rPr lang="en-US" dirty="0"/>
              <a:t>=</a:t>
            </a:r>
            <a:r>
              <a:rPr lang="en-US" i="1" dirty="0"/>
              <a:t>N</a:t>
            </a:r>
            <a:r>
              <a:rPr lang="en-US" baseline="-25000" dirty="0"/>
              <a:t>b</a:t>
            </a:r>
            <a:r>
              <a:rPr lang="en-US" baseline="30000" dirty="0"/>
              <a:t>3</a:t>
            </a:r>
            <a:r>
              <a:rPr lang="en-US" dirty="0"/>
              <a:t>,</a:t>
            </a:r>
          </a:p>
          <a:p>
            <a:pPr lvl="2"/>
            <a:r>
              <a:rPr lang="en-US" dirty="0" err="1"/>
              <a:t>threads_per_thBlock</a:t>
            </a:r>
            <a:r>
              <a:rPr lang="en-US" dirty="0"/>
              <a:t> = </a:t>
            </a:r>
            <a:r>
              <a:rPr lang="en-US" i="1" dirty="0"/>
              <a:t>N</a:t>
            </a:r>
            <a:r>
              <a:rPr lang="en-US" baseline="-25000" dirty="0"/>
              <a:t>i</a:t>
            </a:r>
            <a:r>
              <a:rPr lang="en-US" baseline="30000" dirty="0"/>
              <a:t>2</a:t>
            </a:r>
            <a:r>
              <a:rPr lang="en-US" dirty="0"/>
              <a:t>;</a:t>
            </a:r>
          </a:p>
          <a:p>
            <a:pPr lvl="1"/>
            <a:r>
              <a:rPr lang="en-US" dirty="0" err="1"/>
              <a:t>one_thread</a:t>
            </a:r>
            <a:r>
              <a:rPr lang="en-US" dirty="0"/>
              <a:t> &lt;&lt;&lt;</a:t>
            </a:r>
            <a:r>
              <a:rPr lang="en-US" dirty="0" err="1"/>
              <a:t>thBlocks_per_grid</a:t>
            </a:r>
            <a:r>
              <a:rPr lang="en-US" dirty="0"/>
              <a:t>, </a:t>
            </a:r>
            <a:r>
              <a:rPr lang="en-US" dirty="0" err="1"/>
              <a:t>threads_per_thBlock</a:t>
            </a:r>
            <a:r>
              <a:rPr lang="en-US" dirty="0"/>
              <a:t>&gt;&gt;&gt; ()</a:t>
            </a:r>
            <a:endParaRPr lang="en-US" i="1" dirty="0"/>
          </a:p>
          <a:p>
            <a:r>
              <a:rPr lang="en-US" dirty="0"/>
              <a:t>}</a:t>
            </a:r>
          </a:p>
          <a:p>
            <a:r>
              <a:rPr lang="en-US" dirty="0"/>
              <a:t>__global__ </a:t>
            </a:r>
            <a:r>
              <a:rPr lang="en-US" dirty="0" err="1"/>
              <a:t>one_thread</a:t>
            </a:r>
            <a:r>
              <a:rPr lang="en-US" dirty="0"/>
              <a:t> () {</a:t>
            </a:r>
          </a:p>
          <a:p>
            <a:pPr lvl="1"/>
            <a:r>
              <a:rPr lang="en-US" dirty="0">
                <a:solidFill>
                  <a:srgbClr val="FF0000"/>
                </a:solidFill>
              </a:rPr>
              <a:t>given </a:t>
            </a:r>
            <a:r>
              <a:rPr lang="en-US" dirty="0" err="1">
                <a:solidFill>
                  <a:srgbClr val="FF0000"/>
                </a:solidFill>
              </a:rPr>
              <a:t>blockIdx.x</a:t>
            </a:r>
            <a:r>
              <a:rPr lang="en-US" dirty="0">
                <a:solidFill>
                  <a:srgbClr val="FF0000"/>
                </a:solidFill>
              </a:rPr>
              <a:t>, </a:t>
            </a:r>
            <a:r>
              <a:rPr lang="en-US" dirty="0" err="1">
                <a:solidFill>
                  <a:srgbClr val="FF0000"/>
                </a:solidFill>
              </a:rPr>
              <a:t>blockDim.x</a:t>
            </a:r>
            <a:r>
              <a:rPr lang="en-US" dirty="0">
                <a:solidFill>
                  <a:srgbClr val="FF0000"/>
                </a:solidFill>
              </a:rPr>
              <a:t> and </a:t>
            </a:r>
            <a:r>
              <a:rPr lang="en-US" dirty="0" err="1">
                <a:solidFill>
                  <a:srgbClr val="FF0000"/>
                </a:solidFill>
              </a:rPr>
              <a:t>threadIdx.x</a:t>
            </a:r>
            <a:r>
              <a:rPr lang="en-US" dirty="0">
                <a:solidFill>
                  <a:srgbClr val="FF0000"/>
                </a:solidFill>
              </a:rPr>
              <a:t>, can we figure out </a:t>
            </a:r>
            <a:r>
              <a:rPr lang="en-US" i="1" dirty="0" err="1">
                <a:solidFill>
                  <a:srgbClr val="FF0000"/>
                </a:solidFill>
              </a:rPr>
              <a:t>r</a:t>
            </a:r>
            <a:r>
              <a:rPr lang="en-US" baseline="-25000" dirty="0" err="1">
                <a:solidFill>
                  <a:srgbClr val="FF0000"/>
                </a:solidFill>
              </a:rPr>
              <a:t>b</a:t>
            </a:r>
            <a:r>
              <a:rPr lang="en-US" dirty="0">
                <a:solidFill>
                  <a:srgbClr val="FF0000"/>
                </a:solidFill>
              </a:rPr>
              <a:t>, </a:t>
            </a:r>
            <a:r>
              <a:rPr lang="en-US" i="1" dirty="0" err="1">
                <a:solidFill>
                  <a:srgbClr val="FF0000"/>
                </a:solidFill>
              </a:rPr>
              <a:t>r</a:t>
            </a:r>
            <a:r>
              <a:rPr lang="en-US" baseline="-25000" dirty="0" err="1">
                <a:solidFill>
                  <a:srgbClr val="FF0000"/>
                </a:solidFill>
              </a:rPr>
              <a:t>i</a:t>
            </a:r>
            <a:r>
              <a:rPr lang="en-US" dirty="0">
                <a:solidFill>
                  <a:srgbClr val="FF0000"/>
                </a:solidFill>
              </a:rPr>
              <a:t>, </a:t>
            </a:r>
            <a:r>
              <a:rPr lang="en-US" i="1" dirty="0" err="1">
                <a:solidFill>
                  <a:srgbClr val="FF0000"/>
                </a:solidFill>
              </a:rPr>
              <a:t>c</a:t>
            </a:r>
            <a:r>
              <a:rPr lang="en-US" baseline="-25000" dirty="0" err="1">
                <a:solidFill>
                  <a:srgbClr val="FF0000"/>
                </a:solidFill>
              </a:rPr>
              <a:t>b</a:t>
            </a:r>
            <a:r>
              <a:rPr lang="en-US" dirty="0">
                <a:solidFill>
                  <a:srgbClr val="FF0000"/>
                </a:solidFill>
              </a:rPr>
              <a:t>, </a:t>
            </a:r>
            <a:r>
              <a:rPr lang="en-US" i="1" dirty="0">
                <a:solidFill>
                  <a:srgbClr val="FF0000"/>
                </a:solidFill>
              </a:rPr>
              <a:t>c</a:t>
            </a:r>
            <a:r>
              <a:rPr lang="en-US" i="1" baseline="-25000" dirty="0">
                <a:solidFill>
                  <a:srgbClr val="FF0000"/>
                </a:solidFill>
              </a:rPr>
              <a:t>i</a:t>
            </a:r>
            <a:r>
              <a:rPr lang="en-US" dirty="0">
                <a:solidFill>
                  <a:srgbClr val="FF0000"/>
                </a:solidFill>
              </a:rPr>
              <a:t>, and </a:t>
            </a:r>
            <a:r>
              <a:rPr lang="en-US" i="1" dirty="0">
                <a:solidFill>
                  <a:srgbClr val="FF0000"/>
                </a:solidFill>
              </a:rPr>
              <a:t>k</a:t>
            </a:r>
            <a:r>
              <a:rPr lang="en-US" i="1" baseline="-25000" dirty="0">
                <a:solidFill>
                  <a:srgbClr val="FF0000"/>
                </a:solidFill>
              </a:rPr>
              <a:t>b</a:t>
            </a:r>
            <a:r>
              <a:rPr lang="en-US" dirty="0">
                <a:solidFill>
                  <a:srgbClr val="FF0000"/>
                </a:solidFill>
              </a:rPr>
              <a:t>? </a:t>
            </a:r>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2"/>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a:p>
            <a:r>
              <a:rPr lang="en-US" dirty="0"/>
              <a:t>}</a:t>
            </a:r>
          </a:p>
        </p:txBody>
      </p:sp>
      <p:cxnSp>
        <p:nvCxnSpPr>
          <p:cNvPr id="9" name="Straight Arrow Connector 8"/>
          <p:cNvCxnSpPr/>
          <p:nvPr/>
        </p:nvCxnSpPr>
        <p:spPr>
          <a:xfrm flipH="1">
            <a:off x="4343400" y="2590800"/>
            <a:ext cx="1676400" cy="74818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971800" y="2590800"/>
            <a:ext cx="1143000" cy="66195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57900" y="2538443"/>
            <a:ext cx="114300" cy="80053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8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1ACDA2-15F7-4034-9AE0-B4744614DA8A}"/>
              </a:ext>
            </a:extLst>
          </p:cNvPr>
          <p:cNvSpPr>
            <a:spLocks noGrp="1"/>
          </p:cNvSpPr>
          <p:nvPr>
            <p:ph idx="1"/>
          </p:nvPr>
        </p:nvSpPr>
        <p:spPr>
          <a:xfrm>
            <a:off x="76200" y="3200400"/>
            <a:ext cx="9144000" cy="3276600"/>
          </a:xfrm>
        </p:spPr>
        <p:txBody>
          <a:bodyPr/>
          <a:lstStyle/>
          <a:p>
            <a:r>
              <a:rPr lang="en-US" sz="2000" dirty="0"/>
              <a:t>Assume that the matrix is a 16x16 array of blocks (so </a:t>
            </a:r>
            <a:r>
              <a:rPr lang="en-US" sz="2000" i="1" dirty="0" err="1"/>
              <a:t>N</a:t>
            </a:r>
            <a:r>
              <a:rPr lang="en-US" sz="2000" baseline="-25000" dirty="0" err="1"/>
              <a:t>b</a:t>
            </a:r>
            <a:r>
              <a:rPr lang="en-US" sz="2000" dirty="0"/>
              <a:t>=16). Then </a:t>
            </a:r>
            <a:r>
              <a:rPr lang="en-US" sz="2000" dirty="0" err="1"/>
              <a:t>blockIdx.x</a:t>
            </a:r>
            <a:r>
              <a:rPr lang="en-US" sz="2000" dirty="0"/>
              <a:t> ranges from …?</a:t>
            </a:r>
          </a:p>
          <a:p>
            <a:pPr lvl="1">
              <a:spcBef>
                <a:spcPts val="0"/>
              </a:spcBef>
            </a:pPr>
            <a:r>
              <a:rPr lang="en-US" sz="1800" dirty="0"/>
              <a:t>0 to 16</a:t>
            </a:r>
            <a:r>
              <a:rPr lang="en-US" sz="1800" baseline="30000" dirty="0"/>
              <a:t>3</a:t>
            </a:r>
            <a:r>
              <a:rPr lang="en-US" sz="1800" dirty="0"/>
              <a:t> (so, 12 bits)</a:t>
            </a:r>
          </a:p>
          <a:p>
            <a:r>
              <a:rPr lang="en-US" sz="2000" dirty="0"/>
              <a:t>How would we decompose </a:t>
            </a:r>
            <a:r>
              <a:rPr lang="en-US" sz="2000" dirty="0" err="1"/>
              <a:t>blockIdx.x</a:t>
            </a:r>
            <a:r>
              <a:rPr lang="en-US" sz="2000" dirty="0"/>
              <a:t> into </a:t>
            </a:r>
            <a:r>
              <a:rPr lang="en-US" sz="2000" i="1" dirty="0" err="1"/>
              <a:t>r</a:t>
            </a:r>
            <a:r>
              <a:rPr lang="en-US" sz="2000" baseline="-25000" dirty="0" err="1"/>
              <a:t>b</a:t>
            </a:r>
            <a:r>
              <a:rPr lang="en-US" sz="2000" dirty="0"/>
              <a:t>,</a:t>
            </a:r>
            <a:r>
              <a:rPr lang="en-US" sz="2000" i="1" dirty="0"/>
              <a:t> </a:t>
            </a:r>
            <a:r>
              <a:rPr lang="en-US" sz="2000" i="1" dirty="0" err="1"/>
              <a:t>c</a:t>
            </a:r>
            <a:r>
              <a:rPr lang="en-US" sz="2000" baseline="-25000" dirty="0" err="1"/>
              <a:t>b</a:t>
            </a:r>
            <a:r>
              <a:rPr lang="en-US" sz="2000" dirty="0"/>
              <a:t>, </a:t>
            </a:r>
            <a:r>
              <a:rPr lang="en-US" sz="2000" i="1" dirty="0"/>
              <a:t>k</a:t>
            </a:r>
            <a:r>
              <a:rPr lang="en-US" sz="2000" baseline="-25000" dirty="0"/>
              <a:t>b</a:t>
            </a:r>
            <a:r>
              <a:rPr lang="en-US" sz="2000" dirty="0"/>
              <a:t>?</a:t>
            </a:r>
          </a:p>
          <a:p>
            <a:pPr lvl="1">
              <a:spcBef>
                <a:spcPts val="0"/>
              </a:spcBef>
            </a:pPr>
            <a:r>
              <a:rPr lang="en-US" sz="1800" dirty="0"/>
              <a:t>Say, bits[11:8]→</a:t>
            </a:r>
            <a:r>
              <a:rPr lang="en-US" sz="1800" i="1" dirty="0" err="1"/>
              <a:t>r</a:t>
            </a:r>
            <a:r>
              <a:rPr lang="en-US" sz="1800" baseline="-25000" dirty="0" err="1"/>
              <a:t>b</a:t>
            </a:r>
            <a:r>
              <a:rPr lang="en-US" sz="1800" dirty="0"/>
              <a:t>,</a:t>
            </a:r>
            <a:r>
              <a:rPr lang="en-US" sz="1800" i="1" dirty="0"/>
              <a:t> </a:t>
            </a:r>
            <a:r>
              <a:rPr lang="en-US" sz="1800" dirty="0"/>
              <a:t>bits[7:4]→ </a:t>
            </a:r>
            <a:r>
              <a:rPr lang="en-US" sz="1800" i="1" dirty="0" err="1"/>
              <a:t>c</a:t>
            </a:r>
            <a:r>
              <a:rPr lang="en-US" sz="1800" baseline="-25000" dirty="0" err="1"/>
              <a:t>b</a:t>
            </a:r>
            <a:r>
              <a:rPr lang="en-US" sz="1800" dirty="0"/>
              <a:t>, bits[3:0]→ </a:t>
            </a:r>
            <a:r>
              <a:rPr lang="en-US" sz="1800" i="1" dirty="0"/>
              <a:t>k</a:t>
            </a:r>
            <a:r>
              <a:rPr lang="en-US" sz="1800" baseline="-25000" dirty="0"/>
              <a:t>b</a:t>
            </a:r>
            <a:r>
              <a:rPr lang="en-US" sz="1800" dirty="0"/>
              <a:t>.</a:t>
            </a:r>
          </a:p>
          <a:p>
            <a:r>
              <a:rPr lang="en-US" sz="2000" dirty="0"/>
              <a:t>Let each block be 32x32 elements (so </a:t>
            </a:r>
            <a:r>
              <a:rPr lang="en-US" sz="2000" i="1" dirty="0"/>
              <a:t>N</a:t>
            </a:r>
            <a:r>
              <a:rPr lang="en-US" sz="2000" i="1" baseline="-25000" dirty="0"/>
              <a:t>i</a:t>
            </a:r>
            <a:r>
              <a:rPr lang="en-US" sz="2000" dirty="0"/>
              <a:t>=32). So </a:t>
            </a:r>
            <a:r>
              <a:rPr lang="en-US" sz="2000" dirty="0" err="1"/>
              <a:t>threadIdx.x</a:t>
            </a:r>
            <a:r>
              <a:rPr lang="en-US" sz="2000" dirty="0"/>
              <a:t> ranges from …</a:t>
            </a:r>
          </a:p>
          <a:p>
            <a:pPr lvl="1">
              <a:spcBef>
                <a:spcPts val="0"/>
              </a:spcBef>
            </a:pPr>
            <a:r>
              <a:rPr lang="en-US" sz="1800" dirty="0"/>
              <a:t>0 to 32</a:t>
            </a:r>
            <a:r>
              <a:rPr lang="en-US" sz="1800" baseline="30000" dirty="0"/>
              <a:t>2</a:t>
            </a:r>
            <a:r>
              <a:rPr lang="en-US" sz="1800" dirty="0"/>
              <a:t> (so, 10 bits)</a:t>
            </a:r>
          </a:p>
          <a:p>
            <a:r>
              <a:rPr lang="en-US" sz="2000" dirty="0"/>
              <a:t>How would we decompose </a:t>
            </a:r>
            <a:r>
              <a:rPr lang="en-US" sz="2000" dirty="0" err="1"/>
              <a:t>threadIdx.x</a:t>
            </a:r>
            <a:r>
              <a:rPr lang="en-US" sz="2000" dirty="0"/>
              <a:t> into </a:t>
            </a:r>
            <a:r>
              <a:rPr lang="en-US" sz="2000" i="1" dirty="0" err="1"/>
              <a:t>r</a:t>
            </a:r>
            <a:r>
              <a:rPr lang="en-US" sz="2000" i="1" baseline="-25000" dirty="0" err="1"/>
              <a:t>i</a:t>
            </a:r>
            <a:r>
              <a:rPr lang="en-US" sz="2000" dirty="0"/>
              <a:t>,</a:t>
            </a:r>
            <a:r>
              <a:rPr lang="en-US" sz="2000" i="1" dirty="0"/>
              <a:t> c</a:t>
            </a:r>
            <a:r>
              <a:rPr lang="en-US" sz="2000" i="1" baseline="-25000" dirty="0"/>
              <a:t>i</a:t>
            </a:r>
            <a:r>
              <a:rPr lang="en-US" sz="2000" dirty="0"/>
              <a:t>?</a:t>
            </a:r>
          </a:p>
          <a:p>
            <a:pPr lvl="1">
              <a:spcBef>
                <a:spcPts val="0"/>
              </a:spcBef>
            </a:pPr>
            <a:r>
              <a:rPr lang="en-US" sz="1800" dirty="0"/>
              <a:t>Say, bits[9:5]→</a:t>
            </a:r>
            <a:r>
              <a:rPr lang="en-US" sz="1800" i="1" dirty="0" err="1"/>
              <a:t>r</a:t>
            </a:r>
            <a:r>
              <a:rPr lang="en-US" sz="1800" i="1" baseline="-25000" dirty="0" err="1"/>
              <a:t>i</a:t>
            </a:r>
            <a:r>
              <a:rPr lang="en-US" sz="1800" dirty="0"/>
              <a:t>,</a:t>
            </a:r>
            <a:r>
              <a:rPr lang="en-US" sz="1800" i="1" dirty="0"/>
              <a:t> </a:t>
            </a:r>
            <a:r>
              <a:rPr lang="en-US" sz="1800" dirty="0"/>
              <a:t>bits[4:0]→ </a:t>
            </a:r>
            <a:r>
              <a:rPr lang="en-US" sz="1800" i="1" dirty="0"/>
              <a:t>c</a:t>
            </a:r>
            <a:r>
              <a:rPr lang="en-US" sz="1800" i="1" baseline="-25000" dirty="0"/>
              <a:t>i</a:t>
            </a:r>
            <a:r>
              <a:rPr lang="en-US" sz="1800" dirty="0"/>
              <a:t>.</a:t>
            </a:r>
          </a:p>
        </p:txBody>
      </p:sp>
      <p:sp>
        <p:nvSpPr>
          <p:cNvPr id="4" name="Footer Placeholder 3">
            <a:extLst>
              <a:ext uri="{FF2B5EF4-FFF2-40B4-BE49-F238E27FC236}">
                <a16:creationId xmlns:a16="http://schemas.microsoft.com/office/drawing/2014/main" xmlns="" id="{E7726A2E-0656-4CEA-A5CC-F5769FDE7BE4}"/>
              </a:ext>
            </a:extLst>
          </p:cNvPr>
          <p:cNvSpPr>
            <a:spLocks noGrp="1"/>
          </p:cNvSpPr>
          <p:nvPr>
            <p:ph type="ftr" sz="quarter" idx="11"/>
          </p:nvPr>
        </p:nvSpPr>
        <p:spPr>
          <a:xfrm>
            <a:off x="3124200" y="6248400"/>
            <a:ext cx="2895600" cy="304800"/>
          </a:xfrm>
        </p:spPr>
        <p:txBody>
          <a:bodyPr/>
          <a:lstStyle/>
          <a:p>
            <a:pPr>
              <a:defRPr/>
            </a:pPr>
            <a:r>
              <a:rPr lang="en-US" dirty="0"/>
              <a:t>EE 193 Joel </a:t>
            </a:r>
            <a:r>
              <a:rPr lang="en-US" dirty="0" err="1"/>
              <a:t>Grodstein</a:t>
            </a:r>
            <a:endParaRPr lang="en-US" dirty="0"/>
          </a:p>
        </p:txBody>
      </p:sp>
      <p:sp>
        <p:nvSpPr>
          <p:cNvPr id="8" name="TextBox 7">
            <a:extLst>
              <a:ext uri="{FF2B5EF4-FFF2-40B4-BE49-F238E27FC236}">
                <a16:creationId xmlns:a16="http://schemas.microsoft.com/office/drawing/2014/main" xmlns="" id="{A7F4C72B-25C4-4566-AD82-8C5F6D964917}"/>
              </a:ext>
            </a:extLst>
          </p:cNvPr>
          <p:cNvSpPr txBox="1"/>
          <p:nvPr/>
        </p:nvSpPr>
        <p:spPr>
          <a:xfrm>
            <a:off x="76200" y="245477"/>
            <a:ext cx="5105400" cy="2862322"/>
          </a:xfrm>
          <a:prstGeom prst="rect">
            <a:avLst/>
          </a:prstGeom>
          <a:noFill/>
          <a:ln>
            <a:noFill/>
          </a:ln>
        </p:spPr>
        <p:txBody>
          <a:bodyPr wrap="square" rtlCol="0">
            <a:spAutoFit/>
          </a:bodyPr>
          <a:lstStyle/>
          <a:p>
            <a:r>
              <a:rPr lang="en-US" sz="1800" dirty="0"/>
              <a:t>main() {</a:t>
            </a:r>
          </a:p>
          <a:p>
            <a:pPr lvl="1"/>
            <a:r>
              <a:rPr lang="en-US" sz="1800" dirty="0" err="1"/>
              <a:t>one_thread</a:t>
            </a:r>
            <a:r>
              <a:rPr lang="en-US" sz="1800" dirty="0"/>
              <a:t> &lt;&lt;&lt;</a:t>
            </a:r>
            <a:r>
              <a:rPr lang="en-US" sz="1800" i="1" dirty="0"/>
              <a:t>N</a:t>
            </a:r>
            <a:r>
              <a:rPr lang="en-US" sz="1800" baseline="-25000" dirty="0"/>
              <a:t>b</a:t>
            </a:r>
            <a:r>
              <a:rPr lang="en-US" sz="1800" baseline="30000" dirty="0"/>
              <a:t>3</a:t>
            </a:r>
            <a:r>
              <a:rPr lang="en-US" sz="1800" dirty="0"/>
              <a:t>, </a:t>
            </a:r>
            <a:r>
              <a:rPr lang="en-US" sz="1800" i="1" dirty="0"/>
              <a:t>N</a:t>
            </a:r>
            <a:r>
              <a:rPr lang="en-US" sz="1800" baseline="-25000" dirty="0"/>
              <a:t>i</a:t>
            </a:r>
            <a:r>
              <a:rPr lang="en-US" sz="1800" baseline="30000" dirty="0"/>
              <a:t>2</a:t>
            </a:r>
            <a:r>
              <a:rPr lang="en-US" sz="1800" dirty="0"/>
              <a:t>&gt;&gt;&gt; ()</a:t>
            </a:r>
            <a:endParaRPr lang="en-US" sz="1800" i="1" dirty="0"/>
          </a:p>
          <a:p>
            <a:r>
              <a:rPr lang="en-US" sz="1800" dirty="0"/>
              <a:t>}</a:t>
            </a:r>
          </a:p>
          <a:p>
            <a:r>
              <a:rPr lang="en-US" sz="1800" dirty="0"/>
              <a:t>__global__ </a:t>
            </a:r>
            <a:r>
              <a:rPr lang="en-US" sz="1800" dirty="0" err="1"/>
              <a:t>one_thread</a:t>
            </a:r>
            <a:r>
              <a:rPr lang="en-US" sz="1800" dirty="0"/>
              <a:t> () {</a:t>
            </a:r>
          </a:p>
          <a:p>
            <a:pPr lvl="1"/>
            <a:r>
              <a:rPr lang="en-US" sz="1800" dirty="0"/>
              <a:t>decompose </a:t>
            </a:r>
            <a:r>
              <a:rPr lang="en-US" sz="1800" dirty="0" err="1"/>
              <a:t>blockIdx.x</a:t>
            </a:r>
            <a:r>
              <a:rPr lang="en-US" sz="1800" dirty="0"/>
              <a:t> into </a:t>
            </a:r>
            <a:r>
              <a:rPr lang="en-US" sz="1800" i="1" dirty="0" err="1"/>
              <a:t>r</a:t>
            </a:r>
            <a:r>
              <a:rPr lang="en-US" sz="1800" baseline="-25000" dirty="0" err="1"/>
              <a:t>b</a:t>
            </a:r>
            <a:r>
              <a:rPr lang="en-US" sz="1800" dirty="0"/>
              <a:t>,</a:t>
            </a:r>
            <a:r>
              <a:rPr lang="en-US" sz="1800" i="1" dirty="0"/>
              <a:t> </a:t>
            </a:r>
            <a:r>
              <a:rPr lang="en-US" sz="1800" i="1" dirty="0" err="1"/>
              <a:t>c</a:t>
            </a:r>
            <a:r>
              <a:rPr lang="en-US" sz="1800" baseline="-25000" dirty="0" err="1"/>
              <a:t>b</a:t>
            </a:r>
            <a:r>
              <a:rPr lang="en-US" sz="1800" dirty="0"/>
              <a:t>, </a:t>
            </a:r>
            <a:r>
              <a:rPr lang="en-US" sz="1800" i="1" dirty="0"/>
              <a:t>k</a:t>
            </a:r>
            <a:r>
              <a:rPr lang="en-US" sz="1800" baseline="-25000" dirty="0"/>
              <a:t>b</a:t>
            </a:r>
            <a:r>
              <a:rPr lang="en-US" sz="1800" dirty="0"/>
              <a:t>;</a:t>
            </a:r>
          </a:p>
          <a:p>
            <a:pPr lvl="1"/>
            <a:r>
              <a:rPr lang="en-US" sz="1800" dirty="0"/>
              <a:t>decompose </a:t>
            </a:r>
            <a:r>
              <a:rPr lang="en-US" sz="1800" dirty="0" err="1"/>
              <a:t>threadIdx.x</a:t>
            </a:r>
            <a:r>
              <a:rPr lang="en-US" sz="1800" dirty="0"/>
              <a:t> into </a:t>
            </a:r>
            <a:r>
              <a:rPr lang="en-US" sz="1800" i="1" dirty="0" err="1"/>
              <a:t>r</a:t>
            </a:r>
            <a:r>
              <a:rPr lang="en-US" sz="1800" baseline="-25000" dirty="0" err="1"/>
              <a:t>i</a:t>
            </a:r>
            <a:r>
              <a:rPr lang="en-US" sz="1800" dirty="0"/>
              <a:t>, </a:t>
            </a:r>
            <a:r>
              <a:rPr lang="en-US" sz="1800" i="1" dirty="0"/>
              <a:t>c</a:t>
            </a:r>
            <a:r>
              <a:rPr lang="en-US" sz="1800" baseline="-25000" dirty="0"/>
              <a:t>i</a:t>
            </a:r>
            <a:r>
              <a:rPr lang="en-US" sz="1800" dirty="0"/>
              <a:t>;</a:t>
            </a:r>
          </a:p>
          <a:p>
            <a:pPr lvl="1"/>
            <a:r>
              <a:rPr lang="en-US" sz="1800" dirty="0"/>
              <a:t>for </a:t>
            </a:r>
            <a:r>
              <a:rPr lang="en-US" sz="1800" i="1" dirty="0" err="1"/>
              <a:t>k</a:t>
            </a:r>
            <a:r>
              <a:rPr lang="en-US" sz="1800" baseline="-25000" dirty="0" err="1"/>
              <a:t>i</a:t>
            </a:r>
            <a:r>
              <a:rPr lang="en-US" sz="1800" dirty="0"/>
              <a:t>=0..</a:t>
            </a:r>
            <a:r>
              <a:rPr lang="en-US" sz="1800" i="1" dirty="0"/>
              <a:t>N</a:t>
            </a:r>
            <a:r>
              <a:rPr lang="en-US" sz="1800" baseline="-25000" dirty="0"/>
              <a:t>i</a:t>
            </a:r>
            <a:r>
              <a:rPr lang="en-US" sz="1800" dirty="0"/>
              <a:t>-1</a:t>
            </a:r>
          </a:p>
          <a:p>
            <a:pPr lvl="2"/>
            <a:r>
              <a:rPr lang="en-US" sz="1800" i="1" dirty="0"/>
              <a:t>r</a:t>
            </a:r>
            <a:r>
              <a:rPr lang="en-US" sz="1800" dirty="0"/>
              <a:t> = </a:t>
            </a:r>
            <a:r>
              <a:rPr lang="en-US" sz="1800" i="1" dirty="0" err="1"/>
              <a:t>r</a:t>
            </a:r>
            <a:r>
              <a:rPr lang="en-US" sz="1800" baseline="-25000" dirty="0" err="1"/>
              <a:t>b</a:t>
            </a:r>
            <a:r>
              <a:rPr lang="en-US" sz="1800" dirty="0"/>
              <a:t>*</a:t>
            </a:r>
            <a:r>
              <a:rPr lang="en-US" sz="1800" i="1" dirty="0" err="1"/>
              <a:t>N</a:t>
            </a:r>
            <a:r>
              <a:rPr lang="en-US" sz="1800" baseline="-25000" dirty="0" err="1"/>
              <a:t>i</a:t>
            </a:r>
            <a:r>
              <a:rPr lang="en-US" sz="1800" dirty="0" err="1"/>
              <a:t>+</a:t>
            </a:r>
            <a:r>
              <a:rPr lang="en-US" sz="1800" i="1" dirty="0" err="1"/>
              <a:t>r</a:t>
            </a:r>
            <a:r>
              <a:rPr lang="en-US" sz="1800" baseline="-25000" dirty="0" err="1"/>
              <a:t>i</a:t>
            </a:r>
            <a:r>
              <a:rPr lang="en-US" sz="1800" dirty="0"/>
              <a:t>; </a:t>
            </a:r>
            <a:r>
              <a:rPr lang="en-US" sz="1800" i="1" dirty="0"/>
              <a:t>c</a:t>
            </a:r>
            <a:r>
              <a:rPr lang="en-US" sz="1800" dirty="0"/>
              <a:t> = </a:t>
            </a:r>
            <a:r>
              <a:rPr lang="en-US" sz="1800" i="1" dirty="0" err="1"/>
              <a:t>c</a:t>
            </a:r>
            <a:r>
              <a:rPr lang="en-US" sz="1800" baseline="-25000" dirty="0" err="1"/>
              <a:t>b</a:t>
            </a:r>
            <a:r>
              <a:rPr lang="en-US" sz="1800" dirty="0"/>
              <a:t>*</a:t>
            </a:r>
            <a:r>
              <a:rPr lang="en-US" sz="1800" i="1" dirty="0" err="1"/>
              <a:t>N</a:t>
            </a:r>
            <a:r>
              <a:rPr lang="en-US" sz="1800" baseline="-25000" dirty="0" err="1"/>
              <a:t>i</a:t>
            </a:r>
            <a:r>
              <a:rPr lang="en-US" sz="1800" dirty="0" err="1"/>
              <a:t>+</a:t>
            </a:r>
            <a:r>
              <a:rPr lang="en-US" sz="1800" i="1" dirty="0" err="1"/>
              <a:t>c</a:t>
            </a:r>
            <a:r>
              <a:rPr lang="en-US" sz="1800" baseline="-25000" dirty="0" err="1"/>
              <a:t>i</a:t>
            </a:r>
            <a:r>
              <a:rPr lang="en-US" sz="1800" dirty="0"/>
              <a:t>; </a:t>
            </a:r>
            <a:r>
              <a:rPr lang="en-US" sz="1800" i="1" dirty="0"/>
              <a:t>k</a:t>
            </a:r>
            <a:r>
              <a:rPr lang="en-US" sz="1800" dirty="0"/>
              <a:t> = </a:t>
            </a:r>
            <a:r>
              <a:rPr lang="en-US" sz="1800" i="1" dirty="0"/>
              <a:t>k</a:t>
            </a:r>
            <a:r>
              <a:rPr lang="en-US" sz="1800" baseline="-25000" dirty="0"/>
              <a:t>b</a:t>
            </a:r>
            <a:r>
              <a:rPr lang="en-US" sz="1800" dirty="0"/>
              <a:t>*</a:t>
            </a:r>
            <a:r>
              <a:rPr lang="en-US" sz="1800" i="1" dirty="0" err="1"/>
              <a:t>N</a:t>
            </a:r>
            <a:r>
              <a:rPr lang="en-US" sz="1800" baseline="-25000" dirty="0" err="1"/>
              <a:t>i</a:t>
            </a:r>
            <a:r>
              <a:rPr lang="en-US" sz="1800" dirty="0" err="1"/>
              <a:t>+</a:t>
            </a:r>
            <a:r>
              <a:rPr lang="en-US" sz="1800" i="1" dirty="0" err="1"/>
              <a:t>k</a:t>
            </a:r>
            <a:r>
              <a:rPr lang="en-US" sz="1800" baseline="-25000" dirty="0" err="1"/>
              <a:t>i</a:t>
            </a:r>
            <a:r>
              <a:rPr lang="en-US" sz="1800" dirty="0"/>
              <a:t>;</a:t>
            </a:r>
          </a:p>
          <a:p>
            <a:pPr lvl="2"/>
            <a:r>
              <a:rPr lang="en-US" sz="1800" i="1" dirty="0"/>
              <a:t>C</a:t>
            </a:r>
            <a:r>
              <a:rPr lang="en-US" sz="1800" dirty="0"/>
              <a:t>[</a:t>
            </a:r>
            <a:r>
              <a:rPr lang="en-US" sz="1800" i="1" dirty="0" err="1"/>
              <a:t>r</a:t>
            </a:r>
            <a:r>
              <a:rPr lang="en-US" sz="1800" dirty="0" err="1"/>
              <a:t>,</a:t>
            </a:r>
            <a:r>
              <a:rPr lang="en-US" sz="1800" i="1" dirty="0" err="1"/>
              <a:t>c</a:t>
            </a:r>
            <a:r>
              <a:rPr lang="en-US" sz="1800" dirty="0"/>
              <a:t>] += </a:t>
            </a:r>
            <a:r>
              <a:rPr lang="en-US" sz="1800" i="1" dirty="0"/>
              <a:t>A</a:t>
            </a:r>
            <a:r>
              <a:rPr lang="en-US" sz="1800" dirty="0"/>
              <a:t>[</a:t>
            </a:r>
            <a:r>
              <a:rPr lang="en-US" sz="1800" i="1" dirty="0" err="1"/>
              <a:t>r</a:t>
            </a:r>
            <a:r>
              <a:rPr lang="en-US" sz="1800" dirty="0" err="1"/>
              <a:t>,</a:t>
            </a:r>
            <a:r>
              <a:rPr lang="en-US" sz="1800" i="1" dirty="0" err="1"/>
              <a:t>k</a:t>
            </a:r>
            <a:r>
              <a:rPr lang="en-US" sz="1800" dirty="0"/>
              <a:t>]*</a:t>
            </a:r>
            <a:r>
              <a:rPr lang="en-US" sz="1800" i="1" dirty="0"/>
              <a:t>B</a:t>
            </a:r>
            <a:r>
              <a:rPr lang="en-US" sz="1800" dirty="0"/>
              <a:t>[</a:t>
            </a:r>
            <a:r>
              <a:rPr lang="en-US" sz="1800" i="1" dirty="0" err="1"/>
              <a:t>k,c</a:t>
            </a:r>
            <a:r>
              <a:rPr lang="en-US" sz="1800" dirty="0"/>
              <a:t>];</a:t>
            </a:r>
          </a:p>
          <a:p>
            <a:r>
              <a:rPr lang="en-US" sz="1800" dirty="0"/>
              <a:t>}</a:t>
            </a:r>
            <a:endParaRPr lang="en-US" dirty="0"/>
          </a:p>
        </p:txBody>
      </p:sp>
      <p:sp>
        <p:nvSpPr>
          <p:cNvPr id="9" name="TextBox 8">
            <a:extLst>
              <a:ext uri="{FF2B5EF4-FFF2-40B4-BE49-F238E27FC236}">
                <a16:creationId xmlns:a16="http://schemas.microsoft.com/office/drawing/2014/main" xmlns="" id="{760D8F7E-1085-428B-B6F6-9CE704207F1C}"/>
              </a:ext>
            </a:extLst>
          </p:cNvPr>
          <p:cNvSpPr txBox="1"/>
          <p:nvPr/>
        </p:nvSpPr>
        <p:spPr>
          <a:xfrm>
            <a:off x="4343400" y="882567"/>
            <a:ext cx="4191000" cy="2308324"/>
          </a:xfrm>
          <a:prstGeom prst="rect">
            <a:avLst/>
          </a:prstGeom>
          <a:noFill/>
        </p:spPr>
        <p:txBody>
          <a:bodyPr wrap="square" rtlCol="0">
            <a:spAutoFit/>
          </a:bodyPr>
          <a:lstStyle/>
          <a:p>
            <a:r>
              <a:rPr lang="en-US" sz="2000" dirty="0"/>
              <a:t>for </a:t>
            </a:r>
            <a:r>
              <a:rPr lang="en-US" sz="2000" i="1" dirty="0" err="1"/>
              <a:t>r</a:t>
            </a:r>
            <a:r>
              <a:rPr lang="en-US" sz="2000" baseline="-25000" dirty="0" err="1"/>
              <a:t>b</a:t>
            </a:r>
            <a:r>
              <a:rPr lang="en-US" sz="2000" dirty="0"/>
              <a:t>=0…</a:t>
            </a:r>
            <a:r>
              <a:rPr lang="en-US" sz="2000" i="1" dirty="0"/>
              <a:t>N</a:t>
            </a:r>
            <a:r>
              <a:rPr lang="en-US" sz="2000" baseline="-25000" dirty="0"/>
              <a:t>b</a:t>
            </a:r>
            <a:r>
              <a:rPr lang="en-US" sz="2000" dirty="0"/>
              <a:t>-1</a:t>
            </a:r>
          </a:p>
          <a:p>
            <a:pPr lvl="1"/>
            <a:r>
              <a:rPr lang="en-US" sz="2000" dirty="0"/>
              <a:t>for </a:t>
            </a:r>
            <a:r>
              <a:rPr lang="en-US" sz="2000" i="1" dirty="0" err="1"/>
              <a:t>c</a:t>
            </a:r>
            <a:r>
              <a:rPr lang="en-US" sz="2000" baseline="-25000" dirty="0" err="1"/>
              <a:t>b</a:t>
            </a:r>
            <a:r>
              <a:rPr lang="en-US" sz="2000" dirty="0"/>
              <a:t>=0..</a:t>
            </a:r>
            <a:r>
              <a:rPr lang="en-US" sz="2000" i="1" dirty="0"/>
              <a:t>N</a:t>
            </a:r>
            <a:r>
              <a:rPr lang="en-US" sz="2000" baseline="-25000" dirty="0"/>
              <a:t>b</a:t>
            </a:r>
            <a:r>
              <a:rPr lang="en-US" sz="2000" dirty="0"/>
              <a:t>-1</a:t>
            </a:r>
          </a:p>
          <a:p>
            <a:pPr lvl="2"/>
            <a:r>
              <a:rPr lang="en-US" sz="2000" dirty="0"/>
              <a:t>for </a:t>
            </a:r>
            <a:r>
              <a:rPr lang="en-US" sz="2000" i="1" dirty="0"/>
              <a:t>k</a:t>
            </a:r>
            <a:r>
              <a:rPr lang="en-US" sz="2000" baseline="-25000" dirty="0"/>
              <a:t>b</a:t>
            </a:r>
            <a:r>
              <a:rPr lang="en-US" sz="2000" dirty="0"/>
              <a:t>=0..</a:t>
            </a:r>
            <a:r>
              <a:rPr lang="en-US" sz="2000" i="1" dirty="0"/>
              <a:t>N</a:t>
            </a:r>
            <a:r>
              <a:rPr lang="en-US" sz="2000" baseline="-25000" dirty="0"/>
              <a:t>b</a:t>
            </a:r>
            <a:r>
              <a:rPr lang="en-US" sz="2000" dirty="0"/>
              <a:t>-1</a:t>
            </a:r>
          </a:p>
          <a:p>
            <a:pPr lvl="3"/>
            <a:r>
              <a:rPr lang="en-US" sz="2000" dirty="0"/>
              <a:t>for </a:t>
            </a:r>
            <a:r>
              <a:rPr lang="en-US" sz="2000" i="1" dirty="0" err="1"/>
              <a:t>r</a:t>
            </a:r>
            <a:r>
              <a:rPr lang="en-US" sz="2000" baseline="-25000" dirty="0" err="1"/>
              <a:t>i</a:t>
            </a:r>
            <a:r>
              <a:rPr lang="en-US" sz="2000" dirty="0"/>
              <a:t>=0..</a:t>
            </a:r>
            <a:r>
              <a:rPr lang="en-US" sz="2000" i="1" dirty="0"/>
              <a:t>N</a:t>
            </a:r>
            <a:r>
              <a:rPr lang="en-US" sz="2000" baseline="-25000" dirty="0"/>
              <a:t>i</a:t>
            </a:r>
            <a:r>
              <a:rPr lang="en-US" sz="2000" dirty="0"/>
              <a:t>-1</a:t>
            </a:r>
            <a:endParaRPr lang="en-US" sz="2000" i="1" dirty="0"/>
          </a:p>
          <a:p>
            <a:pPr lvl="4"/>
            <a:r>
              <a:rPr lang="en-US" sz="2000" dirty="0"/>
              <a:t>for </a:t>
            </a:r>
            <a:r>
              <a:rPr lang="en-US" sz="2000" i="1" dirty="0"/>
              <a:t>c</a:t>
            </a:r>
            <a:r>
              <a:rPr lang="en-US" sz="2000" baseline="-25000" dirty="0"/>
              <a:t>i</a:t>
            </a:r>
            <a:r>
              <a:rPr lang="en-US" sz="2000" dirty="0"/>
              <a:t>=0..</a:t>
            </a:r>
            <a:r>
              <a:rPr lang="en-US" sz="2000" i="1" dirty="0"/>
              <a:t>N</a:t>
            </a:r>
            <a:r>
              <a:rPr lang="en-US" sz="2000" baseline="-25000" dirty="0"/>
              <a:t>i</a:t>
            </a:r>
            <a:r>
              <a:rPr lang="en-US" sz="2000" dirty="0"/>
              <a:t>-1</a:t>
            </a:r>
          </a:p>
          <a:p>
            <a:pPr lvl="5"/>
            <a:r>
              <a:rPr lang="en-US" sz="2000" dirty="0"/>
              <a:t>for </a:t>
            </a:r>
            <a:r>
              <a:rPr lang="en-US" sz="2000" i="1" dirty="0" err="1"/>
              <a:t>k</a:t>
            </a:r>
            <a:r>
              <a:rPr lang="en-US" sz="2000" baseline="-25000" dirty="0" err="1"/>
              <a:t>i</a:t>
            </a:r>
            <a:r>
              <a:rPr lang="en-US" sz="2000" dirty="0"/>
              <a:t>=0..</a:t>
            </a:r>
            <a:r>
              <a:rPr lang="en-US" sz="2000" i="1" dirty="0"/>
              <a:t>N</a:t>
            </a:r>
            <a:r>
              <a:rPr lang="en-US" sz="2000" baseline="-25000" dirty="0"/>
              <a:t>i</a:t>
            </a:r>
            <a:r>
              <a:rPr lang="en-US" sz="2000" dirty="0"/>
              <a:t>-1</a:t>
            </a:r>
          </a:p>
          <a:p>
            <a:pPr lvl="6"/>
            <a:r>
              <a:rPr lang="en-US" sz="2000" i="1" dirty="0"/>
              <a:t>…</a:t>
            </a:r>
            <a:endParaRPr lang="en-US" dirty="0"/>
          </a:p>
        </p:txBody>
      </p:sp>
      <p:sp>
        <p:nvSpPr>
          <p:cNvPr id="10" name="TextBox 9">
            <a:extLst>
              <a:ext uri="{FF2B5EF4-FFF2-40B4-BE49-F238E27FC236}">
                <a16:creationId xmlns:a16="http://schemas.microsoft.com/office/drawing/2014/main" xmlns="" id="{A6222D5C-E684-4175-83DA-55E0D2C9CA2B}"/>
              </a:ext>
            </a:extLst>
          </p:cNvPr>
          <p:cNvSpPr txBox="1"/>
          <p:nvPr/>
        </p:nvSpPr>
        <p:spPr>
          <a:xfrm>
            <a:off x="6871252" y="762000"/>
            <a:ext cx="1828800" cy="1015663"/>
          </a:xfrm>
          <a:prstGeom prst="rect">
            <a:avLst/>
          </a:prstGeom>
          <a:noFill/>
        </p:spPr>
        <p:txBody>
          <a:bodyPr wrap="square" rtlCol="0">
            <a:spAutoFit/>
          </a:bodyPr>
          <a:lstStyle/>
          <a:p>
            <a:r>
              <a:rPr lang="en-US" sz="2000" dirty="0">
                <a:solidFill>
                  <a:schemeClr val="accent2"/>
                </a:solidFill>
              </a:rPr>
              <a:t>One thread block per block triplet</a:t>
            </a:r>
          </a:p>
        </p:txBody>
      </p:sp>
      <p:sp>
        <p:nvSpPr>
          <p:cNvPr id="11" name="Right Brace 10">
            <a:extLst>
              <a:ext uri="{FF2B5EF4-FFF2-40B4-BE49-F238E27FC236}">
                <a16:creationId xmlns:a16="http://schemas.microsoft.com/office/drawing/2014/main" xmlns="" id="{47BC69EE-2880-4BB0-91E2-4584AB5D7899}"/>
              </a:ext>
            </a:extLst>
          </p:cNvPr>
          <p:cNvSpPr/>
          <p:nvPr/>
        </p:nvSpPr>
        <p:spPr>
          <a:xfrm>
            <a:off x="6553200" y="866865"/>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15A8452A-3C32-4622-A777-7071445E9F6C}"/>
              </a:ext>
            </a:extLst>
          </p:cNvPr>
          <p:cNvSpPr/>
          <p:nvPr/>
        </p:nvSpPr>
        <p:spPr>
          <a:xfrm>
            <a:off x="2112094" y="228600"/>
            <a:ext cx="4822106" cy="685800"/>
          </a:xfrm>
          <a:custGeom>
            <a:avLst/>
            <a:gdLst>
              <a:gd name="connsiteX0" fmla="*/ 5594895 w 5594895"/>
              <a:gd name="connsiteY0" fmla="*/ 1031946 h 1031946"/>
              <a:gd name="connsiteX1" fmla="*/ 3855108 w 5594895"/>
              <a:gd name="connsiteY1" fmla="*/ 263203 h 1031946"/>
              <a:gd name="connsiteX2" fmla="*/ 529281 w 5594895"/>
              <a:gd name="connsiteY2" fmla="*/ 4257 h 1031946"/>
              <a:gd name="connsiteX3" fmla="*/ 51851 w 5594895"/>
              <a:gd name="connsiteY3" fmla="*/ 433135 h 1031946"/>
            </a:gdLst>
            <a:ahLst/>
            <a:cxnLst>
              <a:cxn ang="0">
                <a:pos x="connsiteX0" y="connsiteY0"/>
              </a:cxn>
              <a:cxn ang="0">
                <a:pos x="connsiteX1" y="connsiteY1"/>
              </a:cxn>
              <a:cxn ang="0">
                <a:pos x="connsiteX2" y="connsiteY2"/>
              </a:cxn>
              <a:cxn ang="0">
                <a:pos x="connsiteX3" y="connsiteY3"/>
              </a:cxn>
            </a:cxnLst>
            <a:rect l="l" t="t" r="r" b="b"/>
            <a:pathLst>
              <a:path w="5594895" h="1031946">
                <a:moveTo>
                  <a:pt x="5594895" y="1031946"/>
                </a:moveTo>
                <a:cubicBezTo>
                  <a:pt x="5147136" y="733215"/>
                  <a:pt x="4699377" y="434484"/>
                  <a:pt x="3855108" y="263203"/>
                </a:cubicBezTo>
                <a:cubicBezTo>
                  <a:pt x="3010839" y="91921"/>
                  <a:pt x="1163157" y="-24065"/>
                  <a:pt x="529281" y="4257"/>
                </a:cubicBezTo>
                <a:cubicBezTo>
                  <a:pt x="-104595" y="32579"/>
                  <a:pt x="-26372" y="232857"/>
                  <a:pt x="51851" y="433135"/>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4EDB3398-0E6B-49E8-ABEB-0B88D309C8D3}"/>
              </a:ext>
            </a:extLst>
          </p:cNvPr>
          <p:cNvSpPr txBox="1"/>
          <p:nvPr/>
        </p:nvSpPr>
        <p:spPr>
          <a:xfrm>
            <a:off x="7685313" y="1759803"/>
            <a:ext cx="1066800" cy="830997"/>
          </a:xfrm>
          <a:prstGeom prst="rect">
            <a:avLst/>
          </a:prstGeom>
          <a:noFill/>
        </p:spPr>
        <p:txBody>
          <a:bodyPr wrap="square" rtlCol="0">
            <a:spAutoFit/>
          </a:bodyPr>
          <a:lstStyle/>
          <a:p>
            <a:r>
              <a:rPr lang="en-US" i="1" dirty="0">
                <a:solidFill>
                  <a:schemeClr val="accent2"/>
                </a:solidFill>
              </a:rPr>
              <a:t>N</a:t>
            </a:r>
            <a:r>
              <a:rPr lang="en-US" i="1" baseline="-25000" dirty="0">
                <a:solidFill>
                  <a:schemeClr val="accent2"/>
                </a:solidFill>
              </a:rPr>
              <a:t>i</a:t>
            </a:r>
            <a:r>
              <a:rPr lang="en-US" baseline="30000" dirty="0">
                <a:solidFill>
                  <a:schemeClr val="accent2"/>
                </a:solidFill>
              </a:rPr>
              <a:t>2</a:t>
            </a:r>
            <a:r>
              <a:rPr lang="en-US" dirty="0">
                <a:solidFill>
                  <a:schemeClr val="accent2"/>
                </a:solidFill>
              </a:rPr>
              <a:t> threads</a:t>
            </a:r>
            <a:endParaRPr lang="en-US" sz="2000" i="1" dirty="0">
              <a:solidFill>
                <a:schemeClr val="accent2"/>
              </a:solidFill>
            </a:endParaRPr>
          </a:p>
        </p:txBody>
      </p:sp>
      <p:sp>
        <p:nvSpPr>
          <p:cNvPr id="17" name="Right Brace 16">
            <a:extLst>
              <a:ext uri="{FF2B5EF4-FFF2-40B4-BE49-F238E27FC236}">
                <a16:creationId xmlns:a16="http://schemas.microsoft.com/office/drawing/2014/main" xmlns="" id="{9650BD54-80D3-48B1-82A1-44542A7A11A4}"/>
              </a:ext>
            </a:extLst>
          </p:cNvPr>
          <p:cNvSpPr/>
          <p:nvPr/>
        </p:nvSpPr>
        <p:spPr>
          <a:xfrm>
            <a:off x="7467600" y="1784424"/>
            <a:ext cx="446312" cy="778727"/>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67E9C43C-F92A-4AAB-A96E-70B491812893}"/>
              </a:ext>
            </a:extLst>
          </p:cNvPr>
          <p:cNvSpPr/>
          <p:nvPr/>
        </p:nvSpPr>
        <p:spPr>
          <a:xfrm>
            <a:off x="2743201" y="914400"/>
            <a:ext cx="3429000" cy="1524000"/>
          </a:xfrm>
          <a:custGeom>
            <a:avLst/>
            <a:gdLst>
              <a:gd name="connsiteX0" fmla="*/ 4814761 w 4814761"/>
              <a:gd name="connsiteY0" fmla="*/ 1861168 h 2137582"/>
              <a:gd name="connsiteX1" fmla="*/ 3940821 w 4814761"/>
              <a:gd name="connsiteY1" fmla="*/ 2039193 h 2137582"/>
              <a:gd name="connsiteX2" fmla="*/ 1553671 w 4814761"/>
              <a:gd name="connsiteY2" fmla="*/ 517890 h 2137582"/>
              <a:gd name="connsiteX3" fmla="*/ 283221 w 4814761"/>
              <a:gd name="connsiteY3" fmla="*/ 210393 h 2137582"/>
              <a:gd name="connsiteX4" fmla="*/ 0 w 4814761"/>
              <a:gd name="connsiteY4" fmla="*/ 0 h 213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761" h="2137582">
                <a:moveTo>
                  <a:pt x="4814761" y="1861168"/>
                </a:moveTo>
                <a:cubicBezTo>
                  <a:pt x="4649548" y="2062120"/>
                  <a:pt x="4484336" y="2263073"/>
                  <a:pt x="3940821" y="2039193"/>
                </a:cubicBezTo>
                <a:cubicBezTo>
                  <a:pt x="3397306" y="1815313"/>
                  <a:pt x="2163271" y="822690"/>
                  <a:pt x="1553671" y="517890"/>
                </a:cubicBezTo>
                <a:cubicBezTo>
                  <a:pt x="944071" y="213090"/>
                  <a:pt x="542166" y="296708"/>
                  <a:pt x="283221" y="210393"/>
                </a:cubicBezTo>
                <a:cubicBezTo>
                  <a:pt x="24276" y="124078"/>
                  <a:pt x="12138" y="62039"/>
                  <a:pt x="0" y="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9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animBg="1"/>
      <p:bldP spid="15" grpId="0" animBg="1"/>
      <p:bldP spid="16" grpId="0"/>
      <p:bldP spid="17"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1ACDA2-15F7-4034-9AE0-B4744614DA8A}"/>
              </a:ext>
            </a:extLst>
          </p:cNvPr>
          <p:cNvSpPr>
            <a:spLocks noGrp="1"/>
          </p:cNvSpPr>
          <p:nvPr>
            <p:ph idx="1"/>
          </p:nvPr>
        </p:nvSpPr>
        <p:spPr>
          <a:xfrm>
            <a:off x="533400" y="3810000"/>
            <a:ext cx="7543800" cy="1981200"/>
          </a:xfrm>
        </p:spPr>
        <p:txBody>
          <a:bodyPr/>
          <a:lstStyle/>
          <a:p>
            <a:r>
              <a:rPr lang="en-US" sz="2400" dirty="0"/>
              <a:t>This seems a bit too much work. We put together a 12-bit </a:t>
            </a:r>
            <a:r>
              <a:rPr lang="en-US" sz="2400" dirty="0" err="1"/>
              <a:t>blockIdx.x</a:t>
            </a:r>
            <a:r>
              <a:rPr lang="en-US" sz="2400" dirty="0"/>
              <a:t>, and then broke it into </a:t>
            </a:r>
            <a:r>
              <a:rPr lang="en-US" sz="2400" i="1" dirty="0" err="1"/>
              <a:t>r</a:t>
            </a:r>
            <a:r>
              <a:rPr lang="en-US" sz="2400" baseline="-25000" dirty="0" err="1"/>
              <a:t>b</a:t>
            </a:r>
            <a:r>
              <a:rPr lang="en-US" sz="2400" dirty="0"/>
              <a:t>,</a:t>
            </a:r>
            <a:r>
              <a:rPr lang="en-US" sz="2400" i="1" dirty="0"/>
              <a:t> </a:t>
            </a:r>
            <a:r>
              <a:rPr lang="en-US" sz="2400" i="1" dirty="0" err="1"/>
              <a:t>c</a:t>
            </a:r>
            <a:r>
              <a:rPr lang="en-US" sz="2400" baseline="-25000" dirty="0" err="1"/>
              <a:t>b</a:t>
            </a:r>
            <a:r>
              <a:rPr lang="en-US" sz="2400" dirty="0"/>
              <a:t>, </a:t>
            </a:r>
            <a:r>
              <a:rPr lang="en-US" sz="2400" i="1" dirty="0"/>
              <a:t>k</a:t>
            </a:r>
            <a:r>
              <a:rPr lang="en-US" sz="2400" baseline="-25000" dirty="0"/>
              <a:t>b</a:t>
            </a:r>
            <a:r>
              <a:rPr lang="en-US" sz="2400" dirty="0"/>
              <a:t>. And similar for </a:t>
            </a:r>
            <a:r>
              <a:rPr lang="en-US" sz="2400" dirty="0" err="1"/>
              <a:t>threadIdx</a:t>
            </a:r>
            <a:r>
              <a:rPr lang="en-US" sz="2400" dirty="0"/>
              <a:t>.</a:t>
            </a:r>
          </a:p>
          <a:p>
            <a:pPr lvl="1">
              <a:spcBef>
                <a:spcPts val="0"/>
              </a:spcBef>
            </a:pPr>
            <a:r>
              <a:rPr lang="en-US" sz="2000" dirty="0"/>
              <a:t>Can we avoid this work?</a:t>
            </a:r>
          </a:p>
          <a:p>
            <a:pPr lvl="1">
              <a:spcBef>
                <a:spcPts val="0"/>
              </a:spcBef>
            </a:pPr>
            <a:r>
              <a:rPr lang="en-US" sz="2000" dirty="0"/>
              <a:t>And the complexity?</a:t>
            </a:r>
          </a:p>
          <a:p>
            <a:endParaRPr lang="en-US" sz="2000" dirty="0"/>
          </a:p>
        </p:txBody>
      </p:sp>
      <p:sp>
        <p:nvSpPr>
          <p:cNvPr id="4" name="Footer Placeholder 3">
            <a:extLst>
              <a:ext uri="{FF2B5EF4-FFF2-40B4-BE49-F238E27FC236}">
                <a16:creationId xmlns:a16="http://schemas.microsoft.com/office/drawing/2014/main" xmlns="" id="{E7726A2E-0656-4CEA-A5CC-F5769FDE7BE4}"/>
              </a:ext>
            </a:extLst>
          </p:cNvPr>
          <p:cNvSpPr>
            <a:spLocks noGrp="1"/>
          </p:cNvSpPr>
          <p:nvPr>
            <p:ph type="ftr" sz="quarter" idx="11"/>
          </p:nvPr>
        </p:nvSpPr>
        <p:spPr>
          <a:xfrm>
            <a:off x="3124200" y="6248400"/>
            <a:ext cx="2895600" cy="304800"/>
          </a:xfrm>
        </p:spPr>
        <p:txBody>
          <a:bodyPr/>
          <a:lstStyle/>
          <a:p>
            <a:pPr>
              <a:defRPr/>
            </a:pPr>
            <a:r>
              <a:rPr lang="en-US" dirty="0"/>
              <a:t>EE 193 Joel </a:t>
            </a:r>
            <a:r>
              <a:rPr lang="en-US" dirty="0" err="1"/>
              <a:t>Grodstein</a:t>
            </a:r>
            <a:endParaRPr lang="en-US" dirty="0"/>
          </a:p>
        </p:txBody>
      </p:sp>
      <p:sp>
        <p:nvSpPr>
          <p:cNvPr id="8" name="TextBox 7">
            <a:extLst>
              <a:ext uri="{FF2B5EF4-FFF2-40B4-BE49-F238E27FC236}">
                <a16:creationId xmlns:a16="http://schemas.microsoft.com/office/drawing/2014/main" xmlns="" id="{A7F4C72B-25C4-4566-AD82-8C5F6D964917}"/>
              </a:ext>
            </a:extLst>
          </p:cNvPr>
          <p:cNvSpPr txBox="1"/>
          <p:nvPr/>
        </p:nvSpPr>
        <p:spPr>
          <a:xfrm>
            <a:off x="76200" y="245477"/>
            <a:ext cx="4876800" cy="2862322"/>
          </a:xfrm>
          <a:prstGeom prst="rect">
            <a:avLst/>
          </a:prstGeom>
          <a:noFill/>
          <a:ln>
            <a:noFill/>
          </a:ln>
        </p:spPr>
        <p:txBody>
          <a:bodyPr wrap="square" rtlCol="0">
            <a:spAutoFit/>
          </a:bodyPr>
          <a:lstStyle/>
          <a:p>
            <a:r>
              <a:rPr lang="en-US" sz="1800" dirty="0"/>
              <a:t>main() {</a:t>
            </a:r>
          </a:p>
          <a:p>
            <a:pPr lvl="1"/>
            <a:r>
              <a:rPr lang="en-US" sz="1800" dirty="0" err="1"/>
              <a:t>one_thread</a:t>
            </a:r>
            <a:r>
              <a:rPr lang="en-US" sz="1800" dirty="0"/>
              <a:t> &lt;&lt;&lt;</a:t>
            </a:r>
            <a:r>
              <a:rPr lang="en-US" sz="1800" i="1" dirty="0"/>
              <a:t>N</a:t>
            </a:r>
            <a:r>
              <a:rPr lang="en-US" sz="1800" baseline="-25000" dirty="0"/>
              <a:t>b</a:t>
            </a:r>
            <a:r>
              <a:rPr lang="en-US" sz="1800" baseline="30000" dirty="0"/>
              <a:t>3</a:t>
            </a:r>
            <a:r>
              <a:rPr lang="en-US" sz="1800" dirty="0"/>
              <a:t>, </a:t>
            </a:r>
            <a:r>
              <a:rPr lang="en-US" sz="1800" i="1" dirty="0"/>
              <a:t>N</a:t>
            </a:r>
            <a:r>
              <a:rPr lang="en-US" sz="1800" baseline="-25000" dirty="0"/>
              <a:t>i</a:t>
            </a:r>
            <a:r>
              <a:rPr lang="en-US" sz="1800" baseline="30000" dirty="0"/>
              <a:t>2</a:t>
            </a:r>
            <a:r>
              <a:rPr lang="en-US" sz="1800" dirty="0"/>
              <a:t>&gt;&gt;&gt; ()</a:t>
            </a:r>
            <a:endParaRPr lang="en-US" sz="1800" i="1" dirty="0"/>
          </a:p>
          <a:p>
            <a:r>
              <a:rPr lang="en-US" sz="1800" dirty="0"/>
              <a:t>}</a:t>
            </a:r>
          </a:p>
          <a:p>
            <a:r>
              <a:rPr lang="en-US" sz="1800" dirty="0"/>
              <a:t>__global__ </a:t>
            </a:r>
            <a:r>
              <a:rPr lang="en-US" sz="1800" dirty="0" err="1"/>
              <a:t>one_thread</a:t>
            </a:r>
            <a:r>
              <a:rPr lang="en-US" sz="1800" dirty="0"/>
              <a:t> () {</a:t>
            </a:r>
          </a:p>
          <a:p>
            <a:pPr lvl="1"/>
            <a:r>
              <a:rPr lang="en-US" sz="1800" dirty="0"/>
              <a:t>decompose </a:t>
            </a:r>
            <a:r>
              <a:rPr lang="en-US" sz="1800" dirty="0" err="1"/>
              <a:t>blockIdx.x</a:t>
            </a:r>
            <a:r>
              <a:rPr lang="en-US" sz="1800" dirty="0"/>
              <a:t> into </a:t>
            </a:r>
            <a:r>
              <a:rPr lang="en-US" sz="1800" i="1" dirty="0" err="1"/>
              <a:t>r</a:t>
            </a:r>
            <a:r>
              <a:rPr lang="en-US" sz="1800" baseline="-25000" dirty="0" err="1"/>
              <a:t>b</a:t>
            </a:r>
            <a:r>
              <a:rPr lang="en-US" sz="1800" dirty="0"/>
              <a:t>,</a:t>
            </a:r>
            <a:r>
              <a:rPr lang="en-US" sz="1800" i="1" dirty="0"/>
              <a:t> </a:t>
            </a:r>
            <a:r>
              <a:rPr lang="en-US" sz="1800" i="1" dirty="0" err="1"/>
              <a:t>c</a:t>
            </a:r>
            <a:r>
              <a:rPr lang="en-US" sz="1800" baseline="-25000" dirty="0" err="1"/>
              <a:t>b</a:t>
            </a:r>
            <a:r>
              <a:rPr lang="en-US" sz="1800" dirty="0"/>
              <a:t>, </a:t>
            </a:r>
            <a:r>
              <a:rPr lang="en-US" sz="1800" i="1" dirty="0"/>
              <a:t>k</a:t>
            </a:r>
            <a:r>
              <a:rPr lang="en-US" sz="1800" baseline="-25000" dirty="0"/>
              <a:t>b</a:t>
            </a:r>
            <a:endParaRPr lang="en-US" sz="1800" dirty="0"/>
          </a:p>
          <a:p>
            <a:pPr lvl="1"/>
            <a:r>
              <a:rPr lang="en-US" sz="1800" dirty="0"/>
              <a:t>decompose </a:t>
            </a:r>
            <a:r>
              <a:rPr lang="en-US" sz="1800" dirty="0" err="1"/>
              <a:t>threadIdx.x</a:t>
            </a:r>
            <a:r>
              <a:rPr lang="en-US" sz="1800" dirty="0"/>
              <a:t> into </a:t>
            </a:r>
            <a:r>
              <a:rPr lang="en-US" sz="1800" i="1" dirty="0" err="1"/>
              <a:t>r</a:t>
            </a:r>
            <a:r>
              <a:rPr lang="en-US" sz="1800" baseline="-25000" dirty="0" err="1"/>
              <a:t>i</a:t>
            </a:r>
            <a:r>
              <a:rPr lang="en-US" sz="1800" dirty="0"/>
              <a:t>, </a:t>
            </a:r>
            <a:r>
              <a:rPr lang="en-US" sz="1800" i="1" dirty="0"/>
              <a:t>c</a:t>
            </a:r>
            <a:r>
              <a:rPr lang="en-US" sz="1800" baseline="-25000" dirty="0"/>
              <a:t>i</a:t>
            </a:r>
            <a:endParaRPr lang="en-US" sz="1800" dirty="0"/>
          </a:p>
          <a:p>
            <a:pPr lvl="1"/>
            <a:r>
              <a:rPr lang="en-US" sz="1800" dirty="0"/>
              <a:t>for </a:t>
            </a:r>
            <a:r>
              <a:rPr lang="en-US" sz="1800" i="1" dirty="0" err="1"/>
              <a:t>k</a:t>
            </a:r>
            <a:r>
              <a:rPr lang="en-US" sz="1800" baseline="-25000" dirty="0" err="1"/>
              <a:t>i</a:t>
            </a:r>
            <a:r>
              <a:rPr lang="en-US" sz="1800" dirty="0"/>
              <a:t>=0..</a:t>
            </a:r>
            <a:r>
              <a:rPr lang="en-US" sz="1800" i="1" dirty="0"/>
              <a:t>N</a:t>
            </a:r>
            <a:r>
              <a:rPr lang="en-US" sz="1800" baseline="-25000" dirty="0"/>
              <a:t>i</a:t>
            </a:r>
            <a:r>
              <a:rPr lang="en-US" sz="1800" dirty="0"/>
              <a:t>-1</a:t>
            </a:r>
          </a:p>
          <a:p>
            <a:pPr lvl="2"/>
            <a:r>
              <a:rPr lang="en-US" sz="1800" i="1" dirty="0"/>
              <a:t>r</a:t>
            </a:r>
            <a:r>
              <a:rPr lang="en-US" sz="1800" dirty="0"/>
              <a:t> = </a:t>
            </a:r>
            <a:r>
              <a:rPr lang="en-US" sz="1800" i="1" dirty="0" err="1"/>
              <a:t>r</a:t>
            </a:r>
            <a:r>
              <a:rPr lang="en-US" sz="1800" baseline="-25000" dirty="0" err="1"/>
              <a:t>b</a:t>
            </a:r>
            <a:r>
              <a:rPr lang="en-US" sz="1800" dirty="0"/>
              <a:t>*</a:t>
            </a:r>
            <a:r>
              <a:rPr lang="en-US" sz="1800" i="1" dirty="0" err="1"/>
              <a:t>N</a:t>
            </a:r>
            <a:r>
              <a:rPr lang="en-US" sz="1800" baseline="-25000" dirty="0" err="1"/>
              <a:t>i</a:t>
            </a:r>
            <a:r>
              <a:rPr lang="en-US" sz="1800" dirty="0" err="1"/>
              <a:t>+</a:t>
            </a:r>
            <a:r>
              <a:rPr lang="en-US" sz="1800" i="1" dirty="0" err="1"/>
              <a:t>r</a:t>
            </a:r>
            <a:r>
              <a:rPr lang="en-US" sz="1800" baseline="-25000" dirty="0" err="1"/>
              <a:t>i</a:t>
            </a:r>
            <a:r>
              <a:rPr lang="en-US" sz="1800" dirty="0"/>
              <a:t>; </a:t>
            </a:r>
            <a:r>
              <a:rPr lang="en-US" sz="1800" i="1" dirty="0"/>
              <a:t>c</a:t>
            </a:r>
            <a:r>
              <a:rPr lang="en-US" sz="1800" dirty="0"/>
              <a:t> = </a:t>
            </a:r>
            <a:r>
              <a:rPr lang="en-US" sz="1800" i="1" dirty="0" err="1"/>
              <a:t>c</a:t>
            </a:r>
            <a:r>
              <a:rPr lang="en-US" sz="1800" baseline="-25000" dirty="0" err="1"/>
              <a:t>b</a:t>
            </a:r>
            <a:r>
              <a:rPr lang="en-US" sz="1800" dirty="0"/>
              <a:t>*</a:t>
            </a:r>
            <a:r>
              <a:rPr lang="en-US" sz="1800" i="1" dirty="0" err="1"/>
              <a:t>N</a:t>
            </a:r>
            <a:r>
              <a:rPr lang="en-US" sz="1800" baseline="-25000" dirty="0" err="1"/>
              <a:t>i</a:t>
            </a:r>
            <a:r>
              <a:rPr lang="en-US" sz="1800" dirty="0" err="1"/>
              <a:t>+</a:t>
            </a:r>
            <a:r>
              <a:rPr lang="en-US" sz="1800" i="1" dirty="0" err="1"/>
              <a:t>c</a:t>
            </a:r>
            <a:r>
              <a:rPr lang="en-US" sz="1800" baseline="-25000" dirty="0" err="1"/>
              <a:t>i</a:t>
            </a:r>
            <a:r>
              <a:rPr lang="en-US" sz="1800" dirty="0"/>
              <a:t>; </a:t>
            </a:r>
            <a:r>
              <a:rPr lang="en-US" sz="1800" i="1" dirty="0"/>
              <a:t>k</a:t>
            </a:r>
            <a:r>
              <a:rPr lang="en-US" sz="1800" dirty="0"/>
              <a:t> = </a:t>
            </a:r>
            <a:r>
              <a:rPr lang="en-US" sz="1800" i="1" dirty="0"/>
              <a:t>k</a:t>
            </a:r>
            <a:r>
              <a:rPr lang="en-US" sz="1800" baseline="-25000" dirty="0"/>
              <a:t>b</a:t>
            </a:r>
            <a:r>
              <a:rPr lang="en-US" sz="1800" dirty="0"/>
              <a:t>*</a:t>
            </a:r>
            <a:r>
              <a:rPr lang="en-US" sz="1800" i="1" dirty="0" err="1"/>
              <a:t>N</a:t>
            </a:r>
            <a:r>
              <a:rPr lang="en-US" sz="1800" baseline="-25000" dirty="0" err="1"/>
              <a:t>i</a:t>
            </a:r>
            <a:r>
              <a:rPr lang="en-US" sz="1800" dirty="0" err="1"/>
              <a:t>+</a:t>
            </a:r>
            <a:r>
              <a:rPr lang="en-US" sz="1800" i="1" dirty="0" err="1"/>
              <a:t>k</a:t>
            </a:r>
            <a:r>
              <a:rPr lang="en-US" sz="1800" baseline="-25000" dirty="0" err="1"/>
              <a:t>i</a:t>
            </a:r>
            <a:r>
              <a:rPr lang="en-US" sz="1800" dirty="0"/>
              <a:t>;</a:t>
            </a:r>
          </a:p>
          <a:p>
            <a:pPr lvl="2"/>
            <a:r>
              <a:rPr lang="en-US" sz="1800" i="1" dirty="0"/>
              <a:t>C</a:t>
            </a:r>
            <a:r>
              <a:rPr lang="en-US" sz="1800" dirty="0"/>
              <a:t>[</a:t>
            </a:r>
            <a:r>
              <a:rPr lang="en-US" sz="1800" i="1" dirty="0" err="1"/>
              <a:t>r</a:t>
            </a:r>
            <a:r>
              <a:rPr lang="en-US" sz="1800" dirty="0" err="1"/>
              <a:t>,</a:t>
            </a:r>
            <a:r>
              <a:rPr lang="en-US" sz="1800" i="1" dirty="0" err="1"/>
              <a:t>c</a:t>
            </a:r>
            <a:r>
              <a:rPr lang="en-US" sz="1800" dirty="0"/>
              <a:t>] += </a:t>
            </a:r>
            <a:r>
              <a:rPr lang="en-US" sz="1800" i="1" dirty="0"/>
              <a:t>A</a:t>
            </a:r>
            <a:r>
              <a:rPr lang="en-US" sz="1800" dirty="0"/>
              <a:t>[</a:t>
            </a:r>
            <a:r>
              <a:rPr lang="en-US" sz="1800" i="1" dirty="0" err="1"/>
              <a:t>r</a:t>
            </a:r>
            <a:r>
              <a:rPr lang="en-US" sz="1800" dirty="0" err="1"/>
              <a:t>,</a:t>
            </a:r>
            <a:r>
              <a:rPr lang="en-US" sz="1800" i="1" dirty="0" err="1"/>
              <a:t>k</a:t>
            </a:r>
            <a:r>
              <a:rPr lang="en-US" sz="1800" dirty="0"/>
              <a:t>]*</a:t>
            </a:r>
            <a:r>
              <a:rPr lang="en-US" sz="1800" i="1" dirty="0"/>
              <a:t>B</a:t>
            </a:r>
            <a:r>
              <a:rPr lang="en-US" sz="1800" dirty="0"/>
              <a:t>[</a:t>
            </a:r>
            <a:r>
              <a:rPr lang="en-US" sz="1800" i="1" dirty="0" err="1"/>
              <a:t>k,c</a:t>
            </a:r>
            <a:r>
              <a:rPr lang="en-US" sz="1800" dirty="0"/>
              <a:t>];</a:t>
            </a:r>
          </a:p>
          <a:p>
            <a:r>
              <a:rPr lang="en-US" sz="1800" dirty="0"/>
              <a:t>}</a:t>
            </a:r>
            <a:endParaRPr lang="en-US" dirty="0"/>
          </a:p>
        </p:txBody>
      </p:sp>
      <p:sp>
        <p:nvSpPr>
          <p:cNvPr id="9" name="TextBox 8">
            <a:extLst>
              <a:ext uri="{FF2B5EF4-FFF2-40B4-BE49-F238E27FC236}">
                <a16:creationId xmlns:a16="http://schemas.microsoft.com/office/drawing/2014/main" xmlns="" id="{760D8F7E-1085-428B-B6F6-9CE704207F1C}"/>
              </a:ext>
            </a:extLst>
          </p:cNvPr>
          <p:cNvSpPr txBox="1"/>
          <p:nvPr/>
        </p:nvSpPr>
        <p:spPr>
          <a:xfrm>
            <a:off x="4343400" y="882567"/>
            <a:ext cx="4191000" cy="2308324"/>
          </a:xfrm>
          <a:prstGeom prst="rect">
            <a:avLst/>
          </a:prstGeom>
          <a:noFill/>
        </p:spPr>
        <p:txBody>
          <a:bodyPr wrap="square" rtlCol="0">
            <a:spAutoFit/>
          </a:bodyPr>
          <a:lstStyle/>
          <a:p>
            <a:r>
              <a:rPr lang="en-US" sz="2000" dirty="0"/>
              <a:t>for </a:t>
            </a:r>
            <a:r>
              <a:rPr lang="en-US" sz="2000" i="1" dirty="0"/>
              <a:t>k</a:t>
            </a:r>
            <a:r>
              <a:rPr lang="en-US" sz="2000" baseline="-25000" dirty="0"/>
              <a:t>b</a:t>
            </a:r>
            <a:r>
              <a:rPr lang="en-US" sz="2000" dirty="0"/>
              <a:t>=0…</a:t>
            </a:r>
            <a:r>
              <a:rPr lang="en-US" sz="2000" i="1" dirty="0"/>
              <a:t>N</a:t>
            </a:r>
            <a:r>
              <a:rPr lang="en-US" sz="2000" baseline="-25000" dirty="0"/>
              <a:t>b</a:t>
            </a:r>
            <a:r>
              <a:rPr lang="en-US" sz="2000" dirty="0"/>
              <a:t>-1</a:t>
            </a:r>
          </a:p>
          <a:p>
            <a:pPr lvl="1"/>
            <a:r>
              <a:rPr lang="en-US" sz="2000" dirty="0"/>
              <a:t>for </a:t>
            </a:r>
            <a:r>
              <a:rPr lang="en-US" sz="2000" i="1" dirty="0" err="1"/>
              <a:t>r</a:t>
            </a:r>
            <a:r>
              <a:rPr lang="en-US" sz="2000" baseline="-25000" dirty="0" err="1"/>
              <a:t>b</a:t>
            </a:r>
            <a:r>
              <a:rPr lang="en-US" sz="2000" dirty="0"/>
              <a:t>=0..</a:t>
            </a:r>
            <a:r>
              <a:rPr lang="en-US" sz="2000" i="1" dirty="0"/>
              <a:t>N</a:t>
            </a:r>
            <a:r>
              <a:rPr lang="en-US" sz="2000" baseline="-25000" dirty="0"/>
              <a:t>b</a:t>
            </a:r>
            <a:r>
              <a:rPr lang="en-US" sz="2000" dirty="0"/>
              <a:t>-1</a:t>
            </a:r>
          </a:p>
          <a:p>
            <a:pPr lvl="2"/>
            <a:r>
              <a:rPr lang="en-US" sz="2000" dirty="0"/>
              <a:t>for </a:t>
            </a:r>
            <a:r>
              <a:rPr lang="en-US" sz="2000" i="1" dirty="0" err="1"/>
              <a:t>c</a:t>
            </a:r>
            <a:r>
              <a:rPr lang="en-US" sz="2000" baseline="-25000" dirty="0" err="1"/>
              <a:t>b</a:t>
            </a:r>
            <a:r>
              <a:rPr lang="en-US" sz="2000" dirty="0"/>
              <a:t>=0..</a:t>
            </a:r>
            <a:r>
              <a:rPr lang="en-US" sz="2000" i="1" dirty="0"/>
              <a:t>N</a:t>
            </a:r>
            <a:r>
              <a:rPr lang="en-US" sz="2000" baseline="-25000" dirty="0"/>
              <a:t>b</a:t>
            </a:r>
            <a:r>
              <a:rPr lang="en-US" sz="2000" dirty="0"/>
              <a:t>-1</a:t>
            </a:r>
          </a:p>
          <a:p>
            <a:pPr lvl="3"/>
            <a:r>
              <a:rPr lang="en-US" sz="2000" dirty="0"/>
              <a:t>for </a:t>
            </a:r>
            <a:r>
              <a:rPr lang="en-US" sz="2000" i="1" dirty="0" err="1"/>
              <a:t>r</a:t>
            </a:r>
            <a:r>
              <a:rPr lang="en-US" sz="2000" baseline="-25000" dirty="0" err="1"/>
              <a:t>i</a:t>
            </a:r>
            <a:r>
              <a:rPr lang="en-US" sz="2000" dirty="0"/>
              <a:t>=0..</a:t>
            </a:r>
            <a:r>
              <a:rPr lang="en-US" sz="2000" i="1" dirty="0"/>
              <a:t>N</a:t>
            </a:r>
            <a:r>
              <a:rPr lang="en-US" sz="2000" baseline="-25000" dirty="0"/>
              <a:t>i</a:t>
            </a:r>
            <a:r>
              <a:rPr lang="en-US" sz="2000" dirty="0"/>
              <a:t>-1</a:t>
            </a:r>
            <a:endParaRPr lang="en-US" sz="2000" i="1" dirty="0"/>
          </a:p>
          <a:p>
            <a:pPr lvl="4"/>
            <a:r>
              <a:rPr lang="en-US" sz="2000" dirty="0"/>
              <a:t>for </a:t>
            </a:r>
            <a:r>
              <a:rPr lang="en-US" sz="2000" i="1" dirty="0"/>
              <a:t>c</a:t>
            </a:r>
            <a:r>
              <a:rPr lang="en-US" sz="2000" baseline="-25000" dirty="0"/>
              <a:t>i</a:t>
            </a:r>
            <a:r>
              <a:rPr lang="en-US" sz="2000" dirty="0"/>
              <a:t>=0..</a:t>
            </a:r>
            <a:r>
              <a:rPr lang="en-US" sz="2000" i="1" dirty="0"/>
              <a:t>N</a:t>
            </a:r>
            <a:r>
              <a:rPr lang="en-US" sz="2000" baseline="-25000" dirty="0"/>
              <a:t>i</a:t>
            </a:r>
            <a:r>
              <a:rPr lang="en-US" sz="2000" dirty="0"/>
              <a:t>-1</a:t>
            </a:r>
          </a:p>
          <a:p>
            <a:pPr lvl="5"/>
            <a:r>
              <a:rPr lang="en-US" sz="2000" dirty="0"/>
              <a:t>for </a:t>
            </a:r>
            <a:r>
              <a:rPr lang="en-US" sz="2000" i="1" dirty="0" err="1"/>
              <a:t>k</a:t>
            </a:r>
            <a:r>
              <a:rPr lang="en-US" sz="2000" baseline="-25000" dirty="0" err="1"/>
              <a:t>i</a:t>
            </a:r>
            <a:r>
              <a:rPr lang="en-US" sz="2000" dirty="0"/>
              <a:t>=0..</a:t>
            </a:r>
            <a:r>
              <a:rPr lang="en-US" sz="2000" i="1" dirty="0"/>
              <a:t>N</a:t>
            </a:r>
            <a:r>
              <a:rPr lang="en-US" sz="2000" baseline="-25000" dirty="0"/>
              <a:t>i</a:t>
            </a:r>
            <a:r>
              <a:rPr lang="en-US" sz="2000" dirty="0"/>
              <a:t>-1</a:t>
            </a:r>
          </a:p>
          <a:p>
            <a:pPr lvl="6"/>
            <a:r>
              <a:rPr lang="en-US" sz="2000" i="1" dirty="0"/>
              <a:t>…</a:t>
            </a:r>
            <a:endParaRPr lang="en-US" dirty="0"/>
          </a:p>
        </p:txBody>
      </p:sp>
      <p:sp>
        <p:nvSpPr>
          <p:cNvPr id="10" name="TextBox 9">
            <a:extLst>
              <a:ext uri="{FF2B5EF4-FFF2-40B4-BE49-F238E27FC236}">
                <a16:creationId xmlns:a16="http://schemas.microsoft.com/office/drawing/2014/main" xmlns="" id="{A6222D5C-E684-4175-83DA-55E0D2C9CA2B}"/>
              </a:ext>
            </a:extLst>
          </p:cNvPr>
          <p:cNvSpPr txBox="1"/>
          <p:nvPr/>
        </p:nvSpPr>
        <p:spPr>
          <a:xfrm>
            <a:off x="6871252" y="762000"/>
            <a:ext cx="1828800" cy="1015663"/>
          </a:xfrm>
          <a:prstGeom prst="rect">
            <a:avLst/>
          </a:prstGeom>
          <a:noFill/>
        </p:spPr>
        <p:txBody>
          <a:bodyPr wrap="square" rtlCol="0">
            <a:spAutoFit/>
          </a:bodyPr>
          <a:lstStyle/>
          <a:p>
            <a:r>
              <a:rPr lang="en-US" sz="2000" dirty="0">
                <a:solidFill>
                  <a:schemeClr val="accent2"/>
                </a:solidFill>
              </a:rPr>
              <a:t>One thread block per block triplet</a:t>
            </a:r>
          </a:p>
        </p:txBody>
      </p:sp>
      <p:sp>
        <p:nvSpPr>
          <p:cNvPr id="11" name="Right Brace 10">
            <a:extLst>
              <a:ext uri="{FF2B5EF4-FFF2-40B4-BE49-F238E27FC236}">
                <a16:creationId xmlns:a16="http://schemas.microsoft.com/office/drawing/2014/main" xmlns="" id="{47BC69EE-2880-4BB0-91E2-4584AB5D7899}"/>
              </a:ext>
            </a:extLst>
          </p:cNvPr>
          <p:cNvSpPr/>
          <p:nvPr/>
        </p:nvSpPr>
        <p:spPr>
          <a:xfrm>
            <a:off x="6553200" y="866865"/>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15A8452A-3C32-4622-A777-7071445E9F6C}"/>
              </a:ext>
            </a:extLst>
          </p:cNvPr>
          <p:cNvSpPr/>
          <p:nvPr/>
        </p:nvSpPr>
        <p:spPr>
          <a:xfrm>
            <a:off x="2112094" y="228600"/>
            <a:ext cx="4822106" cy="685800"/>
          </a:xfrm>
          <a:custGeom>
            <a:avLst/>
            <a:gdLst>
              <a:gd name="connsiteX0" fmla="*/ 5594895 w 5594895"/>
              <a:gd name="connsiteY0" fmla="*/ 1031946 h 1031946"/>
              <a:gd name="connsiteX1" fmla="*/ 3855108 w 5594895"/>
              <a:gd name="connsiteY1" fmla="*/ 263203 h 1031946"/>
              <a:gd name="connsiteX2" fmla="*/ 529281 w 5594895"/>
              <a:gd name="connsiteY2" fmla="*/ 4257 h 1031946"/>
              <a:gd name="connsiteX3" fmla="*/ 51851 w 5594895"/>
              <a:gd name="connsiteY3" fmla="*/ 433135 h 1031946"/>
            </a:gdLst>
            <a:ahLst/>
            <a:cxnLst>
              <a:cxn ang="0">
                <a:pos x="connsiteX0" y="connsiteY0"/>
              </a:cxn>
              <a:cxn ang="0">
                <a:pos x="connsiteX1" y="connsiteY1"/>
              </a:cxn>
              <a:cxn ang="0">
                <a:pos x="connsiteX2" y="connsiteY2"/>
              </a:cxn>
              <a:cxn ang="0">
                <a:pos x="connsiteX3" y="connsiteY3"/>
              </a:cxn>
            </a:cxnLst>
            <a:rect l="l" t="t" r="r" b="b"/>
            <a:pathLst>
              <a:path w="5594895" h="1031946">
                <a:moveTo>
                  <a:pt x="5594895" y="1031946"/>
                </a:moveTo>
                <a:cubicBezTo>
                  <a:pt x="5147136" y="733215"/>
                  <a:pt x="4699377" y="434484"/>
                  <a:pt x="3855108" y="263203"/>
                </a:cubicBezTo>
                <a:cubicBezTo>
                  <a:pt x="3010839" y="91921"/>
                  <a:pt x="1163157" y="-24065"/>
                  <a:pt x="529281" y="4257"/>
                </a:cubicBezTo>
                <a:cubicBezTo>
                  <a:pt x="-104595" y="32579"/>
                  <a:pt x="-26372" y="232857"/>
                  <a:pt x="51851" y="433135"/>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30D5950-AD95-46EB-BDC0-F58CF315D809}"/>
              </a:ext>
            </a:extLst>
          </p:cNvPr>
          <p:cNvSpPr txBox="1"/>
          <p:nvPr/>
        </p:nvSpPr>
        <p:spPr>
          <a:xfrm>
            <a:off x="7685313" y="1759803"/>
            <a:ext cx="1066800" cy="830997"/>
          </a:xfrm>
          <a:prstGeom prst="rect">
            <a:avLst/>
          </a:prstGeom>
          <a:noFill/>
        </p:spPr>
        <p:txBody>
          <a:bodyPr wrap="square" rtlCol="0">
            <a:spAutoFit/>
          </a:bodyPr>
          <a:lstStyle/>
          <a:p>
            <a:r>
              <a:rPr lang="en-US" i="1" dirty="0">
                <a:solidFill>
                  <a:schemeClr val="accent2"/>
                </a:solidFill>
              </a:rPr>
              <a:t>N</a:t>
            </a:r>
            <a:r>
              <a:rPr lang="en-US" i="1" baseline="-25000" dirty="0">
                <a:solidFill>
                  <a:schemeClr val="accent2"/>
                </a:solidFill>
              </a:rPr>
              <a:t>i</a:t>
            </a:r>
            <a:r>
              <a:rPr lang="en-US" baseline="30000" dirty="0">
                <a:solidFill>
                  <a:schemeClr val="accent2"/>
                </a:solidFill>
              </a:rPr>
              <a:t>2</a:t>
            </a:r>
            <a:r>
              <a:rPr lang="en-US" dirty="0">
                <a:solidFill>
                  <a:schemeClr val="accent2"/>
                </a:solidFill>
              </a:rPr>
              <a:t> threads</a:t>
            </a:r>
            <a:endParaRPr lang="en-US" sz="2000" i="1" dirty="0">
              <a:solidFill>
                <a:schemeClr val="accent2"/>
              </a:solidFill>
            </a:endParaRPr>
          </a:p>
        </p:txBody>
      </p:sp>
      <p:sp>
        <p:nvSpPr>
          <p:cNvPr id="13" name="Right Brace 12">
            <a:extLst>
              <a:ext uri="{FF2B5EF4-FFF2-40B4-BE49-F238E27FC236}">
                <a16:creationId xmlns:a16="http://schemas.microsoft.com/office/drawing/2014/main" xmlns="" id="{74B596AA-C5FF-4A35-8B36-E5A4B9F25B63}"/>
              </a:ext>
            </a:extLst>
          </p:cNvPr>
          <p:cNvSpPr/>
          <p:nvPr/>
        </p:nvSpPr>
        <p:spPr>
          <a:xfrm>
            <a:off x="7467600" y="1784424"/>
            <a:ext cx="446312" cy="778727"/>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32922E95-EC4F-41E1-9060-525514850780}"/>
              </a:ext>
            </a:extLst>
          </p:cNvPr>
          <p:cNvSpPr/>
          <p:nvPr/>
        </p:nvSpPr>
        <p:spPr>
          <a:xfrm>
            <a:off x="2743201" y="914400"/>
            <a:ext cx="3429000" cy="1524000"/>
          </a:xfrm>
          <a:custGeom>
            <a:avLst/>
            <a:gdLst>
              <a:gd name="connsiteX0" fmla="*/ 4814761 w 4814761"/>
              <a:gd name="connsiteY0" fmla="*/ 1861168 h 2137582"/>
              <a:gd name="connsiteX1" fmla="*/ 3940821 w 4814761"/>
              <a:gd name="connsiteY1" fmla="*/ 2039193 h 2137582"/>
              <a:gd name="connsiteX2" fmla="*/ 1553671 w 4814761"/>
              <a:gd name="connsiteY2" fmla="*/ 517890 h 2137582"/>
              <a:gd name="connsiteX3" fmla="*/ 283221 w 4814761"/>
              <a:gd name="connsiteY3" fmla="*/ 210393 h 2137582"/>
              <a:gd name="connsiteX4" fmla="*/ 0 w 4814761"/>
              <a:gd name="connsiteY4" fmla="*/ 0 h 213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761" h="2137582">
                <a:moveTo>
                  <a:pt x="4814761" y="1861168"/>
                </a:moveTo>
                <a:cubicBezTo>
                  <a:pt x="4649548" y="2062120"/>
                  <a:pt x="4484336" y="2263073"/>
                  <a:pt x="3940821" y="2039193"/>
                </a:cubicBezTo>
                <a:cubicBezTo>
                  <a:pt x="3397306" y="1815313"/>
                  <a:pt x="2163271" y="822690"/>
                  <a:pt x="1553671" y="517890"/>
                </a:cubicBezTo>
                <a:cubicBezTo>
                  <a:pt x="944071" y="213090"/>
                  <a:pt x="542166" y="296708"/>
                  <a:pt x="283221" y="210393"/>
                </a:cubicBezTo>
                <a:cubicBezTo>
                  <a:pt x="24276" y="124078"/>
                  <a:pt x="12138" y="62039"/>
                  <a:pt x="0" y="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45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064449-E581-49EE-AD38-36B04B5D617C}"/>
              </a:ext>
            </a:extLst>
          </p:cNvPr>
          <p:cNvSpPr>
            <a:spLocks noGrp="1"/>
          </p:cNvSpPr>
          <p:nvPr>
            <p:ph idx="1"/>
          </p:nvPr>
        </p:nvSpPr>
        <p:spPr>
          <a:xfrm>
            <a:off x="533400" y="4267200"/>
            <a:ext cx="7924800" cy="1828800"/>
          </a:xfrm>
        </p:spPr>
        <p:txBody>
          <a:bodyPr/>
          <a:lstStyle/>
          <a:p>
            <a:r>
              <a:rPr lang="en-US" dirty="0"/>
              <a:t>No more decomposition needed </a:t>
            </a:r>
            <a:r>
              <a:rPr lang="en-US" dirty="0">
                <a:sym typeface="Wingdings" panose="05000000000000000000" pitchFamily="2" charset="2"/>
              </a:rPr>
              <a:t></a:t>
            </a:r>
          </a:p>
          <a:p>
            <a:r>
              <a:rPr lang="en-US" dirty="0"/>
              <a:t>Note: CUDA uses dim3 even for 2D things!</a:t>
            </a:r>
          </a:p>
          <a:p>
            <a:pPr lvl="1">
              <a:spcBef>
                <a:spcPts val="0"/>
              </a:spcBef>
            </a:pPr>
            <a:r>
              <a:rPr lang="en-US" dirty="0"/>
              <a:t>Unspecified dimensions default to 1. There is no dim2</a:t>
            </a:r>
          </a:p>
        </p:txBody>
      </p:sp>
      <p:sp>
        <p:nvSpPr>
          <p:cNvPr id="4" name="Footer Placeholder 3">
            <a:extLst>
              <a:ext uri="{FF2B5EF4-FFF2-40B4-BE49-F238E27FC236}">
                <a16:creationId xmlns:a16="http://schemas.microsoft.com/office/drawing/2014/main" xmlns="" id="{CD580776-22D5-47B7-8735-14D0A858DDD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xmlns="" id="{263A16BB-CC5E-4E61-A2A7-8EC15C4C4DE2}"/>
              </a:ext>
            </a:extLst>
          </p:cNvPr>
          <p:cNvSpPr txBox="1"/>
          <p:nvPr/>
        </p:nvSpPr>
        <p:spPr>
          <a:xfrm>
            <a:off x="76200" y="504885"/>
            <a:ext cx="4876800" cy="3139321"/>
          </a:xfrm>
          <a:prstGeom prst="rect">
            <a:avLst/>
          </a:prstGeom>
          <a:noFill/>
          <a:ln>
            <a:noFill/>
          </a:ln>
        </p:spPr>
        <p:txBody>
          <a:bodyPr wrap="square" rtlCol="0">
            <a:spAutoFit/>
          </a:bodyPr>
          <a:lstStyle/>
          <a:p>
            <a:r>
              <a:rPr lang="en-US" sz="1800" dirty="0"/>
              <a:t>main() {</a:t>
            </a:r>
          </a:p>
          <a:p>
            <a:pPr lvl="1"/>
            <a:r>
              <a:rPr lang="en-US" sz="1800" dirty="0"/>
              <a:t>dim3 </a:t>
            </a:r>
            <a:r>
              <a:rPr lang="en-US" sz="1800" dirty="0" err="1"/>
              <a:t>thBlocks</a:t>
            </a:r>
            <a:r>
              <a:rPr lang="en-US" sz="1800" dirty="0"/>
              <a:t> (</a:t>
            </a:r>
            <a:r>
              <a:rPr lang="en-US" sz="1800" i="1" dirty="0" err="1"/>
              <a:t>N</a:t>
            </a:r>
            <a:r>
              <a:rPr lang="en-US" sz="1800" baseline="-25000" dirty="0" err="1"/>
              <a:t>b</a:t>
            </a:r>
            <a:r>
              <a:rPr lang="en-US" sz="1800" dirty="0" err="1"/>
              <a:t>,</a:t>
            </a:r>
            <a:r>
              <a:rPr lang="en-US" sz="1800" i="1" dirty="0" err="1"/>
              <a:t>N</a:t>
            </a:r>
            <a:r>
              <a:rPr lang="en-US" sz="1800" baseline="-25000" dirty="0" err="1"/>
              <a:t>b</a:t>
            </a:r>
            <a:r>
              <a:rPr lang="en-US" sz="1800" dirty="0" err="1"/>
              <a:t>,</a:t>
            </a:r>
            <a:r>
              <a:rPr lang="en-US" sz="1800" i="1" dirty="0" err="1"/>
              <a:t>N</a:t>
            </a:r>
            <a:r>
              <a:rPr lang="en-US" sz="1800" baseline="-25000" dirty="0" err="1"/>
              <a:t>b</a:t>
            </a:r>
            <a:r>
              <a:rPr lang="en-US" sz="1800" dirty="0"/>
              <a:t>), threads (</a:t>
            </a:r>
            <a:r>
              <a:rPr lang="en-US" sz="1800" i="1" dirty="0" err="1"/>
              <a:t>N</a:t>
            </a:r>
            <a:r>
              <a:rPr lang="en-US" sz="1800" baseline="-25000" dirty="0" err="1"/>
              <a:t>i</a:t>
            </a:r>
            <a:r>
              <a:rPr lang="en-US" sz="1800" dirty="0" err="1"/>
              <a:t>,</a:t>
            </a:r>
            <a:r>
              <a:rPr lang="en-US" sz="1800" i="1" dirty="0" err="1"/>
              <a:t>N</a:t>
            </a:r>
            <a:r>
              <a:rPr lang="en-US" sz="1800" baseline="-25000" dirty="0" err="1"/>
              <a:t>i</a:t>
            </a:r>
            <a:r>
              <a:rPr lang="en-US" sz="1800" dirty="0"/>
              <a:t>)</a:t>
            </a:r>
          </a:p>
          <a:p>
            <a:pPr lvl="1"/>
            <a:r>
              <a:rPr lang="en-US" sz="1800" dirty="0" err="1"/>
              <a:t>one_thread</a:t>
            </a:r>
            <a:r>
              <a:rPr lang="en-US" sz="1800" dirty="0"/>
              <a:t> &lt;&lt;&lt;</a:t>
            </a:r>
            <a:r>
              <a:rPr lang="en-US" sz="1800" dirty="0" err="1"/>
              <a:t>thBlocks</a:t>
            </a:r>
            <a:r>
              <a:rPr lang="en-US" sz="1800" dirty="0"/>
              <a:t>, threads&gt;&gt;&gt; ()</a:t>
            </a:r>
            <a:endParaRPr lang="en-US" sz="1800" i="1" dirty="0"/>
          </a:p>
          <a:p>
            <a:r>
              <a:rPr lang="en-US" sz="1800" dirty="0"/>
              <a:t>}</a:t>
            </a:r>
          </a:p>
          <a:p>
            <a:r>
              <a:rPr lang="en-US" sz="1800" dirty="0"/>
              <a:t>__global__ </a:t>
            </a:r>
            <a:r>
              <a:rPr lang="en-US" sz="1800" dirty="0" err="1"/>
              <a:t>one_thread</a:t>
            </a:r>
            <a:r>
              <a:rPr lang="en-US" sz="1800" dirty="0"/>
              <a:t> () {</a:t>
            </a:r>
          </a:p>
          <a:p>
            <a:pPr lvl="1"/>
            <a:r>
              <a:rPr lang="en-US" sz="1800" i="1" dirty="0" err="1"/>
              <a:t>r</a:t>
            </a:r>
            <a:r>
              <a:rPr lang="en-US" sz="1800" baseline="-25000" dirty="0" err="1"/>
              <a:t>b</a:t>
            </a:r>
            <a:r>
              <a:rPr lang="en-US" sz="1800" dirty="0"/>
              <a:t>=</a:t>
            </a:r>
            <a:r>
              <a:rPr lang="en-US" sz="1800" dirty="0" err="1"/>
              <a:t>blockIdx.x</a:t>
            </a:r>
            <a:r>
              <a:rPr lang="en-US" sz="1800" dirty="0"/>
              <a:t>; </a:t>
            </a:r>
            <a:r>
              <a:rPr lang="en-US" sz="1800" i="1" dirty="0" err="1"/>
              <a:t>c</a:t>
            </a:r>
            <a:r>
              <a:rPr lang="en-US" sz="1800" baseline="-25000" dirty="0" err="1"/>
              <a:t>b</a:t>
            </a:r>
            <a:r>
              <a:rPr lang="en-US" sz="1800" dirty="0"/>
              <a:t>=</a:t>
            </a:r>
            <a:r>
              <a:rPr lang="en-US" sz="1800" dirty="0" err="1"/>
              <a:t>blockIdx.y</a:t>
            </a:r>
            <a:r>
              <a:rPr lang="en-US" sz="1800" dirty="0"/>
              <a:t>, </a:t>
            </a:r>
            <a:r>
              <a:rPr lang="en-US" sz="1800" i="1" dirty="0"/>
              <a:t>k</a:t>
            </a:r>
            <a:r>
              <a:rPr lang="en-US" sz="1800" baseline="-25000" dirty="0"/>
              <a:t>b</a:t>
            </a:r>
            <a:r>
              <a:rPr lang="en-US" sz="1800" dirty="0"/>
              <a:t>=</a:t>
            </a:r>
            <a:r>
              <a:rPr lang="en-US" sz="1800" dirty="0" err="1"/>
              <a:t>blockIdx.z</a:t>
            </a:r>
            <a:r>
              <a:rPr lang="en-US" sz="1800" dirty="0"/>
              <a:t>;</a:t>
            </a:r>
          </a:p>
          <a:p>
            <a:pPr lvl="1"/>
            <a:r>
              <a:rPr lang="en-US" sz="1800" i="1" dirty="0" err="1"/>
              <a:t>r</a:t>
            </a:r>
            <a:r>
              <a:rPr lang="en-US" sz="1800" baseline="-25000" dirty="0" err="1"/>
              <a:t>i</a:t>
            </a:r>
            <a:r>
              <a:rPr lang="en-US" sz="1800" dirty="0"/>
              <a:t> =</a:t>
            </a:r>
            <a:r>
              <a:rPr lang="en-US" sz="1800" dirty="0" err="1"/>
              <a:t>threadIdx.x</a:t>
            </a:r>
            <a:r>
              <a:rPr lang="en-US" sz="1800" dirty="0"/>
              <a:t>; </a:t>
            </a:r>
            <a:r>
              <a:rPr lang="en-US" sz="1800" i="1" dirty="0"/>
              <a:t>c</a:t>
            </a:r>
            <a:r>
              <a:rPr lang="en-US" sz="1800" baseline="-25000" dirty="0"/>
              <a:t>i</a:t>
            </a:r>
            <a:r>
              <a:rPr lang="en-US" sz="1800" dirty="0"/>
              <a:t>=</a:t>
            </a:r>
            <a:r>
              <a:rPr lang="en-US" sz="1800" dirty="0" err="1"/>
              <a:t>threadIdx.y</a:t>
            </a:r>
            <a:r>
              <a:rPr lang="en-US" sz="1800" dirty="0"/>
              <a:t>;</a:t>
            </a:r>
            <a:endParaRPr lang="en-US" sz="1800" baseline="-25000" dirty="0"/>
          </a:p>
          <a:p>
            <a:pPr lvl="1"/>
            <a:r>
              <a:rPr lang="en-US" sz="1800" dirty="0"/>
              <a:t>for </a:t>
            </a:r>
            <a:r>
              <a:rPr lang="en-US" sz="1800" i="1" dirty="0" err="1"/>
              <a:t>k</a:t>
            </a:r>
            <a:r>
              <a:rPr lang="en-US" sz="1800" baseline="-25000" dirty="0" err="1"/>
              <a:t>i</a:t>
            </a:r>
            <a:r>
              <a:rPr lang="en-US" sz="1800" dirty="0"/>
              <a:t>=0..</a:t>
            </a:r>
            <a:r>
              <a:rPr lang="en-US" sz="1800" i="1" dirty="0"/>
              <a:t>N</a:t>
            </a:r>
            <a:r>
              <a:rPr lang="en-US" sz="1800" baseline="-25000" dirty="0"/>
              <a:t>i</a:t>
            </a:r>
            <a:r>
              <a:rPr lang="en-US" sz="1800" dirty="0"/>
              <a:t>-1</a:t>
            </a:r>
          </a:p>
          <a:p>
            <a:pPr lvl="2"/>
            <a:r>
              <a:rPr lang="en-US" sz="1800" i="1" dirty="0"/>
              <a:t>r</a:t>
            </a:r>
            <a:r>
              <a:rPr lang="en-US" sz="1800" dirty="0"/>
              <a:t> = </a:t>
            </a:r>
            <a:r>
              <a:rPr lang="en-US" sz="1800" i="1" dirty="0" err="1"/>
              <a:t>r</a:t>
            </a:r>
            <a:r>
              <a:rPr lang="en-US" sz="1800" baseline="-25000" dirty="0" err="1"/>
              <a:t>b</a:t>
            </a:r>
            <a:r>
              <a:rPr lang="en-US" sz="1800" dirty="0"/>
              <a:t>*</a:t>
            </a:r>
            <a:r>
              <a:rPr lang="en-US" sz="1800" i="1" dirty="0" err="1"/>
              <a:t>N</a:t>
            </a:r>
            <a:r>
              <a:rPr lang="en-US" sz="1800" baseline="-25000" dirty="0" err="1"/>
              <a:t>i</a:t>
            </a:r>
            <a:r>
              <a:rPr lang="en-US" sz="1800" dirty="0" err="1"/>
              <a:t>+</a:t>
            </a:r>
            <a:r>
              <a:rPr lang="en-US" sz="1800" i="1" dirty="0" err="1"/>
              <a:t>r</a:t>
            </a:r>
            <a:r>
              <a:rPr lang="en-US" sz="1800" baseline="-25000" dirty="0" err="1"/>
              <a:t>i</a:t>
            </a:r>
            <a:r>
              <a:rPr lang="en-US" sz="1800" dirty="0"/>
              <a:t>; </a:t>
            </a:r>
            <a:r>
              <a:rPr lang="en-US" sz="1800" i="1" dirty="0"/>
              <a:t>c</a:t>
            </a:r>
            <a:r>
              <a:rPr lang="en-US" sz="1800" dirty="0"/>
              <a:t> = </a:t>
            </a:r>
            <a:r>
              <a:rPr lang="en-US" sz="1800" i="1" dirty="0" err="1"/>
              <a:t>c</a:t>
            </a:r>
            <a:r>
              <a:rPr lang="en-US" sz="1800" baseline="-25000" dirty="0" err="1"/>
              <a:t>b</a:t>
            </a:r>
            <a:r>
              <a:rPr lang="en-US" sz="1800" dirty="0"/>
              <a:t>*</a:t>
            </a:r>
            <a:r>
              <a:rPr lang="en-US" sz="1800" i="1" dirty="0" err="1"/>
              <a:t>N</a:t>
            </a:r>
            <a:r>
              <a:rPr lang="en-US" sz="1800" baseline="-25000" dirty="0" err="1"/>
              <a:t>i</a:t>
            </a:r>
            <a:r>
              <a:rPr lang="en-US" sz="1800" dirty="0" err="1"/>
              <a:t>+</a:t>
            </a:r>
            <a:r>
              <a:rPr lang="en-US" sz="1800" i="1" dirty="0" err="1"/>
              <a:t>c</a:t>
            </a:r>
            <a:r>
              <a:rPr lang="en-US" sz="1800" baseline="-25000" dirty="0" err="1"/>
              <a:t>i</a:t>
            </a:r>
            <a:r>
              <a:rPr lang="en-US" sz="1800" dirty="0"/>
              <a:t>; </a:t>
            </a:r>
            <a:r>
              <a:rPr lang="en-US" sz="1800" i="1" dirty="0"/>
              <a:t>k</a:t>
            </a:r>
            <a:r>
              <a:rPr lang="en-US" sz="1800" dirty="0"/>
              <a:t> = </a:t>
            </a:r>
            <a:r>
              <a:rPr lang="en-US" sz="1800" i="1" dirty="0"/>
              <a:t>k</a:t>
            </a:r>
            <a:r>
              <a:rPr lang="en-US" sz="1800" baseline="-25000" dirty="0"/>
              <a:t>b</a:t>
            </a:r>
            <a:r>
              <a:rPr lang="en-US" sz="1800" dirty="0"/>
              <a:t>*</a:t>
            </a:r>
            <a:r>
              <a:rPr lang="en-US" sz="1800" i="1" dirty="0" err="1"/>
              <a:t>N</a:t>
            </a:r>
            <a:r>
              <a:rPr lang="en-US" sz="1800" baseline="-25000" dirty="0" err="1"/>
              <a:t>i</a:t>
            </a:r>
            <a:r>
              <a:rPr lang="en-US" sz="1800" dirty="0" err="1"/>
              <a:t>+</a:t>
            </a:r>
            <a:r>
              <a:rPr lang="en-US" sz="1800" i="1" dirty="0" err="1"/>
              <a:t>k</a:t>
            </a:r>
            <a:r>
              <a:rPr lang="en-US" sz="1800" baseline="-25000" dirty="0" err="1"/>
              <a:t>i</a:t>
            </a:r>
            <a:r>
              <a:rPr lang="en-US" sz="1800" dirty="0"/>
              <a:t>;</a:t>
            </a:r>
          </a:p>
          <a:p>
            <a:pPr lvl="2"/>
            <a:r>
              <a:rPr lang="en-US" sz="1800" i="1" dirty="0"/>
              <a:t>C</a:t>
            </a:r>
            <a:r>
              <a:rPr lang="en-US" sz="1800" dirty="0"/>
              <a:t>[</a:t>
            </a:r>
            <a:r>
              <a:rPr lang="en-US" sz="1800" i="1" dirty="0" err="1"/>
              <a:t>r</a:t>
            </a:r>
            <a:r>
              <a:rPr lang="en-US" sz="1800" dirty="0" err="1"/>
              <a:t>,</a:t>
            </a:r>
            <a:r>
              <a:rPr lang="en-US" sz="1800" i="1" dirty="0" err="1"/>
              <a:t>c</a:t>
            </a:r>
            <a:r>
              <a:rPr lang="en-US" sz="1800" dirty="0"/>
              <a:t>] += </a:t>
            </a:r>
            <a:r>
              <a:rPr lang="en-US" sz="1800" i="1" dirty="0"/>
              <a:t>A</a:t>
            </a:r>
            <a:r>
              <a:rPr lang="en-US" sz="1800" dirty="0"/>
              <a:t>[</a:t>
            </a:r>
            <a:r>
              <a:rPr lang="en-US" sz="1800" i="1" dirty="0" err="1"/>
              <a:t>r</a:t>
            </a:r>
            <a:r>
              <a:rPr lang="en-US" sz="1800" dirty="0" err="1"/>
              <a:t>,</a:t>
            </a:r>
            <a:r>
              <a:rPr lang="en-US" sz="1800" i="1" dirty="0" err="1"/>
              <a:t>k</a:t>
            </a:r>
            <a:r>
              <a:rPr lang="en-US" sz="1800" dirty="0"/>
              <a:t>]*</a:t>
            </a:r>
            <a:r>
              <a:rPr lang="en-US" sz="1800" i="1" dirty="0"/>
              <a:t>B</a:t>
            </a:r>
            <a:r>
              <a:rPr lang="en-US" sz="1800" dirty="0"/>
              <a:t>[</a:t>
            </a:r>
            <a:r>
              <a:rPr lang="en-US" sz="1800" i="1" dirty="0" err="1"/>
              <a:t>k,c</a:t>
            </a:r>
            <a:r>
              <a:rPr lang="en-US" sz="1800" dirty="0"/>
              <a:t>];</a:t>
            </a:r>
          </a:p>
          <a:p>
            <a:r>
              <a:rPr lang="en-US" sz="1800" dirty="0"/>
              <a:t>}</a:t>
            </a:r>
            <a:endParaRPr lang="en-US" dirty="0"/>
          </a:p>
        </p:txBody>
      </p:sp>
      <p:sp>
        <p:nvSpPr>
          <p:cNvPr id="6" name="TextBox 5">
            <a:extLst>
              <a:ext uri="{FF2B5EF4-FFF2-40B4-BE49-F238E27FC236}">
                <a16:creationId xmlns:a16="http://schemas.microsoft.com/office/drawing/2014/main" xmlns="" id="{087626B8-A979-4AA1-B371-D5543BED5497}"/>
              </a:ext>
            </a:extLst>
          </p:cNvPr>
          <p:cNvSpPr txBox="1"/>
          <p:nvPr/>
        </p:nvSpPr>
        <p:spPr>
          <a:xfrm>
            <a:off x="4648200" y="1463502"/>
            <a:ext cx="4191000" cy="2308324"/>
          </a:xfrm>
          <a:prstGeom prst="rect">
            <a:avLst/>
          </a:prstGeom>
          <a:noFill/>
        </p:spPr>
        <p:txBody>
          <a:bodyPr wrap="square" rtlCol="0">
            <a:spAutoFit/>
          </a:bodyPr>
          <a:lstStyle/>
          <a:p>
            <a:r>
              <a:rPr lang="en-US" sz="2000" dirty="0"/>
              <a:t>for </a:t>
            </a:r>
            <a:r>
              <a:rPr lang="en-US" sz="2000" i="1" dirty="0" err="1"/>
              <a:t>r</a:t>
            </a:r>
            <a:r>
              <a:rPr lang="en-US" sz="2000" baseline="-25000" dirty="0" err="1"/>
              <a:t>b</a:t>
            </a:r>
            <a:r>
              <a:rPr lang="en-US" sz="2000" dirty="0"/>
              <a:t>=0…</a:t>
            </a:r>
            <a:r>
              <a:rPr lang="en-US" sz="2000" i="1" dirty="0"/>
              <a:t>N</a:t>
            </a:r>
            <a:r>
              <a:rPr lang="en-US" sz="2000" baseline="-25000" dirty="0"/>
              <a:t>b</a:t>
            </a:r>
            <a:r>
              <a:rPr lang="en-US" sz="2000" dirty="0"/>
              <a:t>-1</a:t>
            </a:r>
          </a:p>
          <a:p>
            <a:pPr lvl="1"/>
            <a:r>
              <a:rPr lang="en-US" sz="2000" dirty="0"/>
              <a:t>for </a:t>
            </a:r>
            <a:r>
              <a:rPr lang="en-US" sz="2000" i="1" dirty="0" err="1"/>
              <a:t>c</a:t>
            </a:r>
            <a:r>
              <a:rPr lang="en-US" sz="2000" baseline="-25000" dirty="0" err="1"/>
              <a:t>b</a:t>
            </a:r>
            <a:r>
              <a:rPr lang="en-US" sz="2000" dirty="0"/>
              <a:t>=0..</a:t>
            </a:r>
            <a:r>
              <a:rPr lang="en-US" sz="2000" i="1" dirty="0"/>
              <a:t>N</a:t>
            </a:r>
            <a:r>
              <a:rPr lang="en-US" sz="2000" baseline="-25000" dirty="0"/>
              <a:t>b</a:t>
            </a:r>
            <a:r>
              <a:rPr lang="en-US" sz="2000" dirty="0"/>
              <a:t>-1</a:t>
            </a:r>
          </a:p>
          <a:p>
            <a:pPr lvl="2"/>
            <a:r>
              <a:rPr lang="en-US" sz="2000" dirty="0"/>
              <a:t>for </a:t>
            </a:r>
            <a:r>
              <a:rPr lang="en-US" sz="2000" i="1" dirty="0"/>
              <a:t>k</a:t>
            </a:r>
            <a:r>
              <a:rPr lang="en-US" sz="2000" baseline="-25000" dirty="0"/>
              <a:t>b</a:t>
            </a:r>
            <a:r>
              <a:rPr lang="en-US" sz="2000" dirty="0"/>
              <a:t>=0..</a:t>
            </a:r>
            <a:r>
              <a:rPr lang="en-US" sz="2000" i="1" dirty="0"/>
              <a:t>N</a:t>
            </a:r>
            <a:r>
              <a:rPr lang="en-US" sz="2000" baseline="-25000" dirty="0"/>
              <a:t>b</a:t>
            </a:r>
            <a:r>
              <a:rPr lang="en-US" sz="2000" dirty="0"/>
              <a:t>-1</a:t>
            </a:r>
          </a:p>
          <a:p>
            <a:pPr lvl="3"/>
            <a:r>
              <a:rPr lang="en-US" sz="2000" dirty="0"/>
              <a:t>for </a:t>
            </a:r>
            <a:r>
              <a:rPr lang="en-US" sz="2000" i="1" dirty="0" err="1"/>
              <a:t>r</a:t>
            </a:r>
            <a:r>
              <a:rPr lang="en-US" sz="2000" baseline="-25000" dirty="0" err="1"/>
              <a:t>i</a:t>
            </a:r>
            <a:r>
              <a:rPr lang="en-US" sz="2000" dirty="0"/>
              <a:t>=0..</a:t>
            </a:r>
            <a:r>
              <a:rPr lang="en-US" sz="2000" i="1" dirty="0"/>
              <a:t>N</a:t>
            </a:r>
            <a:r>
              <a:rPr lang="en-US" sz="2000" baseline="-25000" dirty="0"/>
              <a:t>i</a:t>
            </a:r>
            <a:r>
              <a:rPr lang="en-US" sz="2000" dirty="0"/>
              <a:t>-1</a:t>
            </a:r>
            <a:endParaRPr lang="en-US" sz="2000" i="1" dirty="0"/>
          </a:p>
          <a:p>
            <a:pPr lvl="4"/>
            <a:r>
              <a:rPr lang="en-US" sz="2000" dirty="0"/>
              <a:t>for </a:t>
            </a:r>
            <a:r>
              <a:rPr lang="en-US" sz="2000" i="1" dirty="0"/>
              <a:t>c</a:t>
            </a:r>
            <a:r>
              <a:rPr lang="en-US" sz="2000" baseline="-25000" dirty="0"/>
              <a:t>i</a:t>
            </a:r>
            <a:r>
              <a:rPr lang="en-US" sz="2000" dirty="0"/>
              <a:t>=0..</a:t>
            </a:r>
            <a:r>
              <a:rPr lang="en-US" sz="2000" i="1" dirty="0"/>
              <a:t>N</a:t>
            </a:r>
            <a:r>
              <a:rPr lang="en-US" sz="2000" baseline="-25000" dirty="0"/>
              <a:t>i</a:t>
            </a:r>
            <a:r>
              <a:rPr lang="en-US" sz="2000" dirty="0"/>
              <a:t>-1</a:t>
            </a:r>
          </a:p>
          <a:p>
            <a:pPr lvl="5"/>
            <a:r>
              <a:rPr lang="en-US" sz="2000" dirty="0"/>
              <a:t>for </a:t>
            </a:r>
            <a:r>
              <a:rPr lang="en-US" sz="2000" i="1" dirty="0" err="1"/>
              <a:t>k</a:t>
            </a:r>
            <a:r>
              <a:rPr lang="en-US" sz="2000" baseline="-25000" dirty="0" err="1"/>
              <a:t>i</a:t>
            </a:r>
            <a:r>
              <a:rPr lang="en-US" sz="2000" dirty="0"/>
              <a:t>=0..</a:t>
            </a:r>
            <a:r>
              <a:rPr lang="en-US" sz="2000" i="1" dirty="0"/>
              <a:t>N</a:t>
            </a:r>
            <a:r>
              <a:rPr lang="en-US" sz="2000" baseline="-25000" dirty="0"/>
              <a:t>i</a:t>
            </a:r>
            <a:r>
              <a:rPr lang="en-US" sz="2000" dirty="0"/>
              <a:t>-1</a:t>
            </a:r>
          </a:p>
          <a:p>
            <a:pPr lvl="6"/>
            <a:r>
              <a:rPr lang="en-US" sz="2000" i="1" dirty="0"/>
              <a:t>…</a:t>
            </a:r>
            <a:endParaRPr lang="en-US" dirty="0"/>
          </a:p>
        </p:txBody>
      </p:sp>
      <p:sp>
        <p:nvSpPr>
          <p:cNvPr id="7" name="Freeform: Shape 6">
            <a:extLst>
              <a:ext uri="{FF2B5EF4-FFF2-40B4-BE49-F238E27FC236}">
                <a16:creationId xmlns:a16="http://schemas.microsoft.com/office/drawing/2014/main" xmlns="" id="{300D8A04-E979-4696-9FDE-0E289498A77F}"/>
              </a:ext>
            </a:extLst>
          </p:cNvPr>
          <p:cNvSpPr/>
          <p:nvPr/>
        </p:nvSpPr>
        <p:spPr>
          <a:xfrm>
            <a:off x="2743200" y="1100517"/>
            <a:ext cx="2888857" cy="1259499"/>
          </a:xfrm>
          <a:custGeom>
            <a:avLst/>
            <a:gdLst>
              <a:gd name="connsiteX0" fmla="*/ 3593049 w 3593049"/>
              <a:gd name="connsiteY0" fmla="*/ 1205713 h 1259499"/>
              <a:gd name="connsiteX1" fmla="*/ 2403519 w 3593049"/>
              <a:gd name="connsiteY1" fmla="*/ 1173345 h 1259499"/>
              <a:gd name="connsiteX2" fmla="*/ 283406 w 3593049"/>
              <a:gd name="connsiteY2" fmla="*/ 396510 h 1259499"/>
              <a:gd name="connsiteX3" fmla="*/ 81105 w 3593049"/>
              <a:gd name="connsiteY3" fmla="*/ 0 h 1259499"/>
            </a:gdLst>
            <a:ahLst/>
            <a:cxnLst>
              <a:cxn ang="0">
                <a:pos x="connsiteX0" y="connsiteY0"/>
              </a:cxn>
              <a:cxn ang="0">
                <a:pos x="connsiteX1" y="connsiteY1"/>
              </a:cxn>
              <a:cxn ang="0">
                <a:pos x="connsiteX2" y="connsiteY2"/>
              </a:cxn>
              <a:cxn ang="0">
                <a:pos x="connsiteX3" y="connsiteY3"/>
              </a:cxn>
            </a:cxnLst>
            <a:rect l="l" t="t" r="r" b="b"/>
            <a:pathLst>
              <a:path w="3593049" h="1259499">
                <a:moveTo>
                  <a:pt x="3593049" y="1205713"/>
                </a:moveTo>
                <a:cubicBezTo>
                  <a:pt x="3274087" y="1256962"/>
                  <a:pt x="2955126" y="1308212"/>
                  <a:pt x="2403519" y="1173345"/>
                </a:cubicBezTo>
                <a:cubicBezTo>
                  <a:pt x="1851912" y="1038478"/>
                  <a:pt x="670475" y="592067"/>
                  <a:pt x="283406" y="396510"/>
                </a:cubicBezTo>
                <a:cubicBezTo>
                  <a:pt x="-103663" y="200953"/>
                  <a:pt x="-11279" y="100476"/>
                  <a:pt x="81105" y="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C87F7E7F-E3D0-448A-9A83-E0C01307E42A}"/>
              </a:ext>
            </a:extLst>
          </p:cNvPr>
          <p:cNvSpPr/>
          <p:nvPr/>
        </p:nvSpPr>
        <p:spPr>
          <a:xfrm>
            <a:off x="2438400" y="1100517"/>
            <a:ext cx="2716227" cy="914400"/>
          </a:xfrm>
          <a:custGeom>
            <a:avLst/>
            <a:gdLst>
              <a:gd name="connsiteX0" fmla="*/ 2798803 w 2798803"/>
              <a:gd name="connsiteY0" fmla="*/ 914400 h 914400"/>
              <a:gd name="connsiteX1" fmla="*/ 1406972 w 2798803"/>
              <a:gd name="connsiteY1" fmla="*/ 687823 h 914400"/>
              <a:gd name="connsiteX2" fmla="*/ 128431 w 2798803"/>
              <a:gd name="connsiteY2" fmla="*/ 283221 h 914400"/>
              <a:gd name="connsiteX3" fmla="*/ 112247 w 2798803"/>
              <a:gd name="connsiteY3" fmla="*/ 0 h 914400"/>
            </a:gdLst>
            <a:ahLst/>
            <a:cxnLst>
              <a:cxn ang="0">
                <a:pos x="connsiteX0" y="connsiteY0"/>
              </a:cxn>
              <a:cxn ang="0">
                <a:pos x="connsiteX1" y="connsiteY1"/>
              </a:cxn>
              <a:cxn ang="0">
                <a:pos x="connsiteX2" y="connsiteY2"/>
              </a:cxn>
              <a:cxn ang="0">
                <a:pos x="connsiteX3" y="connsiteY3"/>
              </a:cxn>
            </a:cxnLst>
            <a:rect l="l" t="t" r="r" b="b"/>
            <a:pathLst>
              <a:path w="2798803" h="914400">
                <a:moveTo>
                  <a:pt x="2798803" y="914400"/>
                </a:moveTo>
                <a:cubicBezTo>
                  <a:pt x="2325418" y="853709"/>
                  <a:pt x="1852034" y="793019"/>
                  <a:pt x="1406972" y="687823"/>
                </a:cubicBezTo>
                <a:cubicBezTo>
                  <a:pt x="961910" y="582626"/>
                  <a:pt x="344218" y="397858"/>
                  <a:pt x="128431" y="283221"/>
                </a:cubicBezTo>
                <a:cubicBezTo>
                  <a:pt x="-87356" y="168584"/>
                  <a:pt x="12445" y="84292"/>
                  <a:pt x="112247" y="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DD000763-D1CA-446C-AA04-50446816E7C2}"/>
              </a:ext>
            </a:extLst>
          </p:cNvPr>
          <p:cNvSpPr/>
          <p:nvPr/>
        </p:nvSpPr>
        <p:spPr>
          <a:xfrm>
            <a:off x="2209800" y="1100517"/>
            <a:ext cx="2418844" cy="590718"/>
          </a:xfrm>
          <a:custGeom>
            <a:avLst/>
            <a:gdLst>
              <a:gd name="connsiteX0" fmla="*/ 1861168 w 1861168"/>
              <a:gd name="connsiteY0" fmla="*/ 590718 h 590718"/>
              <a:gd name="connsiteX1" fmla="*/ 380326 w 1861168"/>
              <a:gd name="connsiteY1" fmla="*/ 347957 h 590718"/>
              <a:gd name="connsiteX2" fmla="*/ 0 w 1861168"/>
              <a:gd name="connsiteY2" fmla="*/ 0 h 590718"/>
            </a:gdLst>
            <a:ahLst/>
            <a:cxnLst>
              <a:cxn ang="0">
                <a:pos x="connsiteX0" y="connsiteY0"/>
              </a:cxn>
              <a:cxn ang="0">
                <a:pos x="connsiteX1" y="connsiteY1"/>
              </a:cxn>
              <a:cxn ang="0">
                <a:pos x="connsiteX2" y="connsiteY2"/>
              </a:cxn>
            </a:cxnLst>
            <a:rect l="l" t="t" r="r" b="b"/>
            <a:pathLst>
              <a:path w="1861168" h="590718">
                <a:moveTo>
                  <a:pt x="1861168" y="590718"/>
                </a:moveTo>
                <a:cubicBezTo>
                  <a:pt x="1275844" y="518564"/>
                  <a:pt x="690521" y="446410"/>
                  <a:pt x="380326" y="347957"/>
                </a:cubicBezTo>
                <a:cubicBezTo>
                  <a:pt x="70131" y="249504"/>
                  <a:pt x="35065" y="124752"/>
                  <a:pt x="0" y="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63CE385D-470A-483B-9E2D-6AD03B101E28}"/>
              </a:ext>
            </a:extLst>
          </p:cNvPr>
          <p:cNvSpPr/>
          <p:nvPr/>
        </p:nvSpPr>
        <p:spPr>
          <a:xfrm>
            <a:off x="3885631" y="441933"/>
            <a:ext cx="3808076" cy="2139426"/>
          </a:xfrm>
          <a:custGeom>
            <a:avLst/>
            <a:gdLst>
              <a:gd name="connsiteX0" fmla="*/ 3575226 w 3808076"/>
              <a:gd name="connsiteY0" fmla="*/ 2139426 h 2139426"/>
              <a:gd name="connsiteX1" fmla="*/ 3486213 w 3808076"/>
              <a:gd name="connsiteY1" fmla="*/ 1508248 h 2139426"/>
              <a:gd name="connsiteX2" fmla="*/ 459792 w 3808076"/>
              <a:gd name="connsiteY2" fmla="*/ 67865 h 2139426"/>
              <a:gd name="connsiteX3" fmla="*/ 63282 w 3808076"/>
              <a:gd name="connsiteY3" fmla="*/ 367271 h 2139426"/>
            </a:gdLst>
            <a:ahLst/>
            <a:cxnLst>
              <a:cxn ang="0">
                <a:pos x="connsiteX0" y="connsiteY0"/>
              </a:cxn>
              <a:cxn ang="0">
                <a:pos x="connsiteX1" y="connsiteY1"/>
              </a:cxn>
              <a:cxn ang="0">
                <a:pos x="connsiteX2" y="connsiteY2"/>
              </a:cxn>
              <a:cxn ang="0">
                <a:pos x="connsiteX3" y="connsiteY3"/>
              </a:cxn>
            </a:cxnLst>
            <a:rect l="l" t="t" r="r" b="b"/>
            <a:pathLst>
              <a:path w="3808076" h="2139426">
                <a:moveTo>
                  <a:pt x="3575226" y="2139426"/>
                </a:moveTo>
                <a:cubicBezTo>
                  <a:pt x="3790339" y="1996467"/>
                  <a:pt x="4005452" y="1853508"/>
                  <a:pt x="3486213" y="1508248"/>
                </a:cubicBezTo>
                <a:cubicBezTo>
                  <a:pt x="2966974" y="1162988"/>
                  <a:pt x="1030280" y="258028"/>
                  <a:pt x="459792" y="67865"/>
                </a:cubicBezTo>
                <a:cubicBezTo>
                  <a:pt x="-110696" y="-122298"/>
                  <a:pt x="-23707" y="122486"/>
                  <a:pt x="63282" y="367271"/>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10DE81DE-A688-4CF6-8745-68D113181A03}"/>
              </a:ext>
            </a:extLst>
          </p:cNvPr>
          <p:cNvSpPr/>
          <p:nvPr/>
        </p:nvSpPr>
        <p:spPr>
          <a:xfrm>
            <a:off x="4183199" y="312060"/>
            <a:ext cx="4181769" cy="2544428"/>
          </a:xfrm>
          <a:custGeom>
            <a:avLst/>
            <a:gdLst>
              <a:gd name="connsiteX0" fmla="*/ 3795548 w 4181769"/>
              <a:gd name="connsiteY0" fmla="*/ 2544428 h 2544428"/>
              <a:gd name="connsiteX1" fmla="*/ 3892652 w 4181769"/>
              <a:gd name="connsiteY1" fmla="*/ 1864698 h 2544428"/>
              <a:gd name="connsiteX2" fmla="*/ 574918 w 4181769"/>
              <a:gd name="connsiteY2" fmla="*/ 76358 h 2544428"/>
              <a:gd name="connsiteX3" fmla="*/ 24659 w 4181769"/>
              <a:gd name="connsiteY3" fmla="*/ 497144 h 2544428"/>
            </a:gdLst>
            <a:ahLst/>
            <a:cxnLst>
              <a:cxn ang="0">
                <a:pos x="connsiteX0" y="connsiteY0"/>
              </a:cxn>
              <a:cxn ang="0">
                <a:pos x="connsiteX1" y="connsiteY1"/>
              </a:cxn>
              <a:cxn ang="0">
                <a:pos x="connsiteX2" y="connsiteY2"/>
              </a:cxn>
              <a:cxn ang="0">
                <a:pos x="connsiteX3" y="connsiteY3"/>
              </a:cxn>
            </a:cxnLst>
            <a:rect l="l" t="t" r="r" b="b"/>
            <a:pathLst>
              <a:path w="4181769" h="2544428">
                <a:moveTo>
                  <a:pt x="3795548" y="2544428"/>
                </a:moveTo>
                <a:cubicBezTo>
                  <a:pt x="4112486" y="2410235"/>
                  <a:pt x="4429424" y="2276043"/>
                  <a:pt x="3892652" y="1864698"/>
                </a:cubicBezTo>
                <a:cubicBezTo>
                  <a:pt x="3355880" y="1453353"/>
                  <a:pt x="1219584" y="304284"/>
                  <a:pt x="574918" y="76358"/>
                </a:cubicBezTo>
                <a:cubicBezTo>
                  <a:pt x="-69748" y="-151568"/>
                  <a:pt x="-22545" y="172788"/>
                  <a:pt x="24659" y="497144"/>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5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201692"/>
            <a:ext cx="8001000" cy="495300"/>
          </a:xfrm>
        </p:spPr>
        <p:txBody>
          <a:bodyPr/>
          <a:lstStyle/>
          <a:p>
            <a:pPr marL="571500" indent="-457200">
              <a:spcBef>
                <a:spcPts val="300"/>
              </a:spcBef>
            </a:pPr>
            <a:r>
              <a:rPr lang="en-US" sz="2400" dirty="0"/>
              <a:t>This is starting to look like a nice GPU program. But we have a few more odds and ends left.</a:t>
            </a:r>
            <a:endParaRPr lang="en-US" sz="20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990600"/>
            <a:ext cx="6705600" cy="4154984"/>
          </a:xfrm>
          <a:prstGeom prst="rect">
            <a:avLst/>
          </a:prstGeom>
          <a:noFill/>
        </p:spPr>
        <p:txBody>
          <a:bodyPr wrap="square" rtlCol="0">
            <a:spAutoFit/>
          </a:bodyPr>
          <a:lstStyle/>
          <a:p>
            <a:r>
              <a:rPr lang="en-US" dirty="0"/>
              <a:t>main() {</a:t>
            </a:r>
          </a:p>
          <a:p>
            <a:pPr lvl="1"/>
            <a:r>
              <a:rPr lang="en-US" dirty="0"/>
              <a:t>dim3 </a:t>
            </a:r>
            <a:r>
              <a:rPr lang="en-US" dirty="0" err="1"/>
              <a:t>thBlocks</a:t>
            </a:r>
            <a:r>
              <a:rPr lang="en-US" dirty="0"/>
              <a:t> (</a:t>
            </a:r>
            <a:r>
              <a:rPr lang="en-US" i="1" dirty="0" err="1"/>
              <a:t>N</a:t>
            </a:r>
            <a:r>
              <a:rPr lang="en-US" baseline="-25000" dirty="0" err="1"/>
              <a:t>b</a:t>
            </a:r>
            <a:r>
              <a:rPr lang="en-US" dirty="0" err="1"/>
              <a:t>,</a:t>
            </a:r>
            <a:r>
              <a:rPr lang="en-US" i="1" dirty="0" err="1"/>
              <a:t>N</a:t>
            </a:r>
            <a:r>
              <a:rPr lang="en-US" baseline="-25000" dirty="0" err="1"/>
              <a:t>b</a:t>
            </a:r>
            <a:r>
              <a:rPr lang="en-US" dirty="0" err="1"/>
              <a:t>,</a:t>
            </a:r>
            <a:r>
              <a:rPr lang="en-US" i="1" dirty="0" err="1"/>
              <a:t>N</a:t>
            </a:r>
            <a:r>
              <a:rPr lang="en-US" baseline="-25000" dirty="0" err="1"/>
              <a:t>b</a:t>
            </a:r>
            <a:r>
              <a:rPr lang="en-US" dirty="0"/>
              <a:t>), threads (</a:t>
            </a:r>
            <a:r>
              <a:rPr lang="en-US" i="1" dirty="0" err="1"/>
              <a:t>N</a:t>
            </a:r>
            <a:r>
              <a:rPr lang="en-US" baseline="-25000" dirty="0" err="1"/>
              <a:t>i</a:t>
            </a:r>
            <a:r>
              <a:rPr lang="en-US" dirty="0" err="1"/>
              <a:t>,</a:t>
            </a:r>
            <a:r>
              <a:rPr lang="en-US" i="1" dirty="0" err="1"/>
              <a:t>N</a:t>
            </a:r>
            <a:r>
              <a:rPr lang="en-US" baseline="-25000" dirty="0" err="1"/>
              <a:t>i</a:t>
            </a:r>
            <a:r>
              <a:rPr lang="en-US" dirty="0"/>
              <a:t>);</a:t>
            </a:r>
          </a:p>
          <a:p>
            <a:pPr lvl="1"/>
            <a:r>
              <a:rPr lang="en-US" dirty="0" err="1"/>
              <a:t>one_thread</a:t>
            </a:r>
            <a:r>
              <a:rPr lang="en-US" dirty="0"/>
              <a:t> &lt;&lt;&lt;</a:t>
            </a:r>
            <a:r>
              <a:rPr lang="en-US" dirty="0" err="1"/>
              <a:t>thBlocks</a:t>
            </a:r>
            <a:r>
              <a:rPr lang="en-US" dirty="0"/>
              <a:t>, threads&gt;&gt;&gt; ();</a:t>
            </a:r>
            <a:endParaRPr lang="en-US" i="1" dirty="0"/>
          </a:p>
          <a:p>
            <a:r>
              <a:rPr lang="en-US" dirty="0"/>
              <a:t>}</a:t>
            </a:r>
          </a:p>
          <a:p>
            <a:r>
              <a:rPr lang="en-US" dirty="0"/>
              <a:t>__global__ </a:t>
            </a:r>
            <a:r>
              <a:rPr lang="en-US" dirty="0" err="1"/>
              <a:t>one_thread</a:t>
            </a:r>
            <a:r>
              <a:rPr lang="en-US" dirty="0"/>
              <a:t> ()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2"/>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a:p>
            <a:r>
              <a:rPr lang="en-US" dirty="0"/>
              <a:t>}</a:t>
            </a:r>
          </a:p>
        </p:txBody>
      </p:sp>
    </p:spTree>
    <p:extLst>
      <p:ext uri="{BB962C8B-B14F-4D97-AF65-F5344CB8AC3E}">
        <p14:creationId xmlns:p14="http://schemas.microsoft.com/office/powerpoint/2010/main" val="34288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0"/>
            <a:ext cx="8001000" cy="1524000"/>
          </a:xfrm>
        </p:spPr>
        <p:txBody>
          <a:bodyPr/>
          <a:lstStyle/>
          <a:p>
            <a:pPr marL="571500" indent="-457200">
              <a:spcBef>
                <a:spcPts val="300"/>
              </a:spcBef>
            </a:pPr>
            <a:r>
              <a:rPr lang="en-US" sz="2400" dirty="0"/>
              <a:t>We still need to use </a:t>
            </a:r>
            <a:r>
              <a:rPr lang="en-US" sz="2400" dirty="0" err="1"/>
              <a:t>cudaMalloc</a:t>
            </a:r>
            <a:r>
              <a:rPr lang="en-US" sz="2400" dirty="0"/>
              <a:t> (), </a:t>
            </a:r>
            <a:r>
              <a:rPr lang="en-US" sz="2400" dirty="0" err="1"/>
              <a:t>cudaMemcpy</a:t>
            </a:r>
            <a:r>
              <a:rPr lang="en-US" sz="2400" dirty="0"/>
              <a:t> () to move data between CPU↔GPU</a:t>
            </a:r>
          </a:p>
          <a:p>
            <a:pPr marL="971550" lvl="1" indent="-457200">
              <a:spcBef>
                <a:spcPts val="0"/>
              </a:spcBef>
            </a:pPr>
            <a:r>
              <a:rPr lang="en-US" sz="2000" dirty="0"/>
              <a:t>It's tedious, since we must deal with all three matrices</a:t>
            </a:r>
          </a:p>
          <a:p>
            <a:pPr marL="971550" lvl="1" indent="-457200">
              <a:spcBef>
                <a:spcPts val="0"/>
              </a:spcBef>
            </a:pPr>
            <a:r>
              <a:rPr lang="en-US" sz="2000" dirty="0"/>
              <a:t>For clarity, let's not… and say we did </a:t>
            </a:r>
            <a:r>
              <a:rPr lang="en-US" sz="2000" dirty="0">
                <a:sym typeface="Wingdings" panose="05000000000000000000" pitchFamily="2" charset="2"/>
              </a:rPr>
              <a:t></a:t>
            </a:r>
          </a:p>
          <a:p>
            <a:pPr marL="971550" lvl="1" indent="-457200">
              <a:spcBef>
                <a:spcPts val="0"/>
              </a:spcBef>
            </a:pPr>
            <a:r>
              <a:rPr lang="en-US" sz="2000" dirty="0">
                <a:sym typeface="Wingdings" panose="05000000000000000000" pitchFamily="2" charset="2"/>
              </a:rPr>
              <a:t>And we have to pass the data’s location to </a:t>
            </a:r>
            <a:r>
              <a:rPr lang="en-US" sz="2000" dirty="0" err="1">
                <a:sym typeface="Wingdings" panose="05000000000000000000" pitchFamily="2" charset="2"/>
              </a:rPr>
              <a:t>one_thread</a:t>
            </a:r>
            <a:r>
              <a:rPr lang="en-US" sz="2000" dirty="0">
                <a:sym typeface="Wingdings" panose="05000000000000000000" pitchFamily="2" charset="2"/>
              </a:rPr>
              <a:t>()</a:t>
            </a:r>
            <a:endParaRPr lang="en-US" sz="20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533400"/>
            <a:ext cx="6705600" cy="4154984"/>
          </a:xfrm>
          <a:prstGeom prst="rect">
            <a:avLst/>
          </a:prstGeom>
          <a:noFill/>
        </p:spPr>
        <p:txBody>
          <a:bodyPr wrap="square" rtlCol="0">
            <a:spAutoFit/>
          </a:bodyPr>
          <a:lstStyle/>
          <a:p>
            <a:r>
              <a:rPr lang="en-US" dirty="0"/>
              <a:t>main() {</a:t>
            </a:r>
          </a:p>
          <a:p>
            <a:pPr lvl="1"/>
            <a:r>
              <a:rPr lang="en-US" dirty="0"/>
              <a:t>dim3 </a:t>
            </a:r>
            <a:r>
              <a:rPr lang="en-US" dirty="0" err="1"/>
              <a:t>thBlocks</a:t>
            </a:r>
            <a:r>
              <a:rPr lang="en-US" dirty="0"/>
              <a:t> (</a:t>
            </a:r>
            <a:r>
              <a:rPr lang="en-US" i="1" dirty="0" err="1"/>
              <a:t>N</a:t>
            </a:r>
            <a:r>
              <a:rPr lang="en-US" baseline="-25000" dirty="0" err="1"/>
              <a:t>b</a:t>
            </a:r>
            <a:r>
              <a:rPr lang="en-US" dirty="0" err="1"/>
              <a:t>,</a:t>
            </a:r>
            <a:r>
              <a:rPr lang="en-US" i="1" dirty="0" err="1"/>
              <a:t>N</a:t>
            </a:r>
            <a:r>
              <a:rPr lang="en-US" baseline="-25000" dirty="0" err="1"/>
              <a:t>b</a:t>
            </a:r>
            <a:r>
              <a:rPr lang="en-US" dirty="0" err="1"/>
              <a:t>,</a:t>
            </a:r>
            <a:r>
              <a:rPr lang="en-US" i="1" dirty="0" err="1"/>
              <a:t>N</a:t>
            </a:r>
            <a:r>
              <a:rPr lang="en-US" baseline="-25000" dirty="0" err="1"/>
              <a:t>b</a:t>
            </a:r>
            <a:r>
              <a:rPr lang="en-US" dirty="0"/>
              <a:t>), threads (</a:t>
            </a:r>
            <a:r>
              <a:rPr lang="en-US" i="1" dirty="0" err="1"/>
              <a:t>N</a:t>
            </a:r>
            <a:r>
              <a:rPr lang="en-US" baseline="-25000" dirty="0" err="1"/>
              <a:t>i</a:t>
            </a:r>
            <a:r>
              <a:rPr lang="en-US" dirty="0" err="1"/>
              <a:t>,</a:t>
            </a:r>
            <a:r>
              <a:rPr lang="en-US" i="1" dirty="0" err="1"/>
              <a:t>N</a:t>
            </a:r>
            <a:r>
              <a:rPr lang="en-US" baseline="-25000" dirty="0" err="1"/>
              <a:t>i</a:t>
            </a:r>
            <a:r>
              <a:rPr lang="en-US" dirty="0"/>
              <a:t>);</a:t>
            </a:r>
          </a:p>
          <a:p>
            <a:pPr lvl="1"/>
            <a:r>
              <a:rPr lang="en-US" dirty="0" err="1"/>
              <a:t>one_thread</a:t>
            </a:r>
            <a:r>
              <a:rPr lang="en-US" dirty="0"/>
              <a:t> &lt;&lt;&lt;</a:t>
            </a:r>
            <a:r>
              <a:rPr lang="en-US" dirty="0" err="1"/>
              <a:t>thBlocks</a:t>
            </a:r>
            <a:r>
              <a:rPr lang="en-US" dirty="0"/>
              <a:t>, threads&gt;&gt;&gt; ();</a:t>
            </a:r>
            <a:endParaRPr lang="en-US" i="1" dirty="0"/>
          </a:p>
          <a:p>
            <a:r>
              <a:rPr lang="en-US" dirty="0"/>
              <a:t>}</a:t>
            </a:r>
          </a:p>
          <a:p>
            <a:r>
              <a:rPr lang="en-US" dirty="0"/>
              <a:t>__global__ </a:t>
            </a:r>
            <a:r>
              <a:rPr lang="en-US" dirty="0" err="1"/>
              <a:t>one_thread</a:t>
            </a:r>
            <a:r>
              <a:rPr lang="en-US" dirty="0"/>
              <a:t> ()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2"/>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a:p>
            <a:r>
              <a:rPr lang="en-US" dirty="0"/>
              <a:t>}</a:t>
            </a:r>
          </a:p>
        </p:txBody>
      </p:sp>
    </p:spTree>
    <p:extLst>
      <p:ext uri="{BB962C8B-B14F-4D97-AF65-F5344CB8AC3E}">
        <p14:creationId xmlns:p14="http://schemas.microsoft.com/office/powerpoint/2010/main" val="1610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the data</a:t>
            </a:r>
          </a:p>
        </p:txBody>
      </p:sp>
      <p:sp>
        <p:nvSpPr>
          <p:cNvPr id="3" name="Content Placeholder 2"/>
          <p:cNvSpPr>
            <a:spLocks noGrp="1"/>
          </p:cNvSpPr>
          <p:nvPr>
            <p:ph idx="1"/>
          </p:nvPr>
        </p:nvSpPr>
        <p:spPr>
          <a:xfrm>
            <a:off x="1109133" y="3733800"/>
            <a:ext cx="7044267" cy="2514599"/>
          </a:xfrm>
        </p:spPr>
        <p:txBody>
          <a:bodyPr/>
          <a:lstStyle/>
          <a:p>
            <a:r>
              <a:rPr lang="en-US" sz="2400" dirty="0"/>
              <a:t>Move the data</a:t>
            </a:r>
          </a:p>
          <a:p>
            <a:pPr lvl="1">
              <a:spcBef>
                <a:spcPts val="0"/>
              </a:spcBef>
            </a:pPr>
            <a:r>
              <a:rPr lang="en-US" sz="2000" dirty="0" err="1"/>
              <a:t>cudaMalloc</a:t>
            </a:r>
            <a:r>
              <a:rPr lang="en-US" sz="2000" dirty="0"/>
              <a:t> (), </a:t>
            </a:r>
            <a:r>
              <a:rPr lang="en-US" sz="2000" dirty="0" err="1"/>
              <a:t>cudaMemcpy</a:t>
            </a:r>
            <a:r>
              <a:rPr lang="en-US" sz="2000" dirty="0"/>
              <a:t> ()</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52400" y="1371601"/>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a:t>
            </a:r>
          </a:p>
        </p:txBody>
      </p:sp>
      <p:sp>
        <p:nvSpPr>
          <p:cNvPr id="6" name="TextBox 5"/>
          <p:cNvSpPr txBox="1"/>
          <p:nvPr/>
        </p:nvSpPr>
        <p:spPr>
          <a:xfrm>
            <a:off x="2544233" y="1371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 memory</a:t>
            </a:r>
          </a:p>
        </p:txBody>
      </p:sp>
      <p:sp>
        <p:nvSpPr>
          <p:cNvPr id="7" name="TextBox 6"/>
          <p:cNvSpPr txBox="1"/>
          <p:nvPr/>
        </p:nvSpPr>
        <p:spPr>
          <a:xfrm>
            <a:off x="152400" y="2895600"/>
            <a:ext cx="1371600" cy="685799"/>
          </a:xfrm>
          <a:prstGeom prst="rect">
            <a:avLst/>
          </a:prstGeom>
          <a:noFill/>
          <a:ln w="25400">
            <a:solidFill>
              <a:schemeClr val="tx2"/>
            </a:solidFill>
          </a:ln>
        </p:spPr>
        <p:txBody>
          <a:bodyPr wrap="square" rtlCol="0" anchor="ctr" anchorCtr="0">
            <a:noAutofit/>
          </a:bodyPr>
          <a:lstStyle/>
          <a:p>
            <a:pPr algn="ctr"/>
            <a:r>
              <a:rPr lang="en-US" dirty="0"/>
              <a:t>CPU</a:t>
            </a:r>
          </a:p>
        </p:txBody>
      </p:sp>
      <p:sp>
        <p:nvSpPr>
          <p:cNvPr id="8" name="TextBox 7"/>
          <p:cNvSpPr txBox="1"/>
          <p:nvPr/>
        </p:nvSpPr>
        <p:spPr>
          <a:xfrm>
            <a:off x="2544233" y="2895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CPU memory</a:t>
            </a:r>
          </a:p>
        </p:txBody>
      </p:sp>
      <p:cxnSp>
        <p:nvCxnSpPr>
          <p:cNvPr id="10" name="Straight Connector 9"/>
          <p:cNvCxnSpPr>
            <a:stCxn id="5" idx="3"/>
          </p:cNvCxnSpPr>
          <p:nvPr/>
        </p:nvCxnSpPr>
        <p:spPr>
          <a:xfrm>
            <a:off x="1524000" y="1714501"/>
            <a:ext cx="10287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3200399"/>
            <a:ext cx="1009650" cy="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2"/>
            <a:endCxn id="7" idx="0"/>
          </p:cNvCxnSpPr>
          <p:nvPr/>
        </p:nvCxnSpPr>
        <p:spPr>
          <a:xfrm>
            <a:off x="838200" y="2057401"/>
            <a:ext cx="0" cy="83819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Freeform: Shape 8"/>
          <p:cNvSpPr/>
          <p:nvPr/>
        </p:nvSpPr>
        <p:spPr>
          <a:xfrm>
            <a:off x="1001089" y="1494991"/>
            <a:ext cx="2013044" cy="1798542"/>
          </a:xfrm>
          <a:custGeom>
            <a:avLst/>
            <a:gdLst>
              <a:gd name="connsiteX0" fmla="*/ 2013044 w 2013044"/>
              <a:gd name="connsiteY0" fmla="*/ 1798542 h 1798542"/>
              <a:gd name="connsiteX1" fmla="*/ 971644 w 2013044"/>
              <a:gd name="connsiteY1" fmla="*/ 1764676 h 1798542"/>
              <a:gd name="connsiteX2" fmla="*/ 150378 w 2013044"/>
              <a:gd name="connsiteY2" fmla="*/ 1426009 h 1798542"/>
              <a:gd name="connsiteX3" fmla="*/ 57244 w 2013044"/>
              <a:gd name="connsiteY3" fmla="*/ 426942 h 1798542"/>
              <a:gd name="connsiteX4" fmla="*/ 785378 w 2013044"/>
              <a:gd name="connsiteY4" fmla="*/ 37476 h 1798542"/>
              <a:gd name="connsiteX5" fmla="*/ 1716711 w 2013044"/>
              <a:gd name="connsiteY5" fmla="*/ 37476 h 179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3044" h="1798542">
                <a:moveTo>
                  <a:pt x="2013044" y="1798542"/>
                </a:moveTo>
                <a:lnTo>
                  <a:pt x="971644" y="1764676"/>
                </a:lnTo>
                <a:cubicBezTo>
                  <a:pt x="661200" y="1702587"/>
                  <a:pt x="302778" y="1648965"/>
                  <a:pt x="150378" y="1426009"/>
                </a:cubicBezTo>
                <a:cubicBezTo>
                  <a:pt x="-2022" y="1203053"/>
                  <a:pt x="-48589" y="658364"/>
                  <a:pt x="57244" y="426942"/>
                </a:cubicBezTo>
                <a:cubicBezTo>
                  <a:pt x="163077" y="195520"/>
                  <a:pt x="508800" y="102387"/>
                  <a:pt x="785378" y="37476"/>
                </a:cubicBezTo>
                <a:cubicBezTo>
                  <a:pt x="1061956" y="-27435"/>
                  <a:pt x="1389333" y="5020"/>
                  <a:pt x="1716711" y="37476"/>
                </a:cubicBezTo>
              </a:path>
            </a:pathLst>
          </a:custGeom>
          <a:noFill/>
          <a:ln w="28575">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9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architecture, take 1</a:t>
            </a:r>
          </a:p>
        </p:txBody>
      </p:sp>
      <p:sp>
        <p:nvSpPr>
          <p:cNvPr id="3" name="Content Placeholder 2"/>
          <p:cNvSpPr>
            <a:spLocks noGrp="1"/>
          </p:cNvSpPr>
          <p:nvPr>
            <p:ph idx="1"/>
          </p:nvPr>
        </p:nvSpPr>
        <p:spPr>
          <a:xfrm>
            <a:off x="533400" y="4712732"/>
            <a:ext cx="8458200" cy="1459468"/>
          </a:xfrm>
        </p:spPr>
        <p:txBody>
          <a:bodyPr/>
          <a:lstStyle/>
          <a:p>
            <a:r>
              <a:rPr lang="en-US" sz="2400" dirty="0"/>
              <a:t>This doesn’t work well</a:t>
            </a:r>
          </a:p>
          <a:p>
            <a:pPr lvl="1">
              <a:spcBef>
                <a:spcPts val="0"/>
              </a:spcBef>
            </a:pPr>
            <a:r>
              <a:rPr lang="en-US" sz="2000" dirty="0"/>
              <a:t>No cache means DRAM is the </a:t>
            </a:r>
            <a:r>
              <a:rPr lang="en-US" sz="2000" i="1" dirty="0"/>
              <a:t>only</a:t>
            </a:r>
            <a:r>
              <a:rPr lang="en-US" sz="2000" dirty="0"/>
              <a:t> way to drive the cores</a:t>
            </a:r>
          </a:p>
          <a:p>
            <a:pPr lvl="1">
              <a:spcBef>
                <a:spcPts val="0"/>
              </a:spcBef>
            </a:pPr>
            <a:r>
              <a:rPr lang="en-US" sz="2000" dirty="0"/>
              <a:t>50:1 compute-to-memory ratio is too high to feed the cores from DRAM</a:t>
            </a:r>
          </a:p>
          <a:p>
            <a:pPr lvl="1">
              <a:spcBef>
                <a:spcPts val="0"/>
              </a:spcBef>
            </a:pPr>
            <a:r>
              <a:rPr lang="en-US" sz="2000" dirty="0"/>
              <a:t>Conclusion: so many cores, and no way to get data to them.</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grpSp>
        <p:nvGrpSpPr>
          <p:cNvPr id="262" name="Group 261"/>
          <p:cNvGrpSpPr/>
          <p:nvPr/>
        </p:nvGrpSpPr>
        <p:grpSpPr>
          <a:xfrm>
            <a:off x="1295400" y="2050197"/>
            <a:ext cx="2438400" cy="2438400"/>
            <a:chOff x="304800" y="1752600"/>
            <a:chExt cx="2438400" cy="2438400"/>
          </a:xfrm>
        </p:grpSpPr>
        <p:sp>
          <p:nvSpPr>
            <p:cNvPr id="6" name="Rectangle 5"/>
            <p:cNvSpPr/>
            <p:nvPr/>
          </p:nvSpPr>
          <p:spPr>
            <a:xfrm>
              <a:off x="3048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7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44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68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144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6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71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19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71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144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66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44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66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371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371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48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72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48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72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0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96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048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72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48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72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96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096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144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0668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144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668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192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3716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192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3716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144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0668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144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668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2192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716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192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716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524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6764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524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6764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8288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981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828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981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524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764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524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6764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828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981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828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981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133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286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133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86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4384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5908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4384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590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133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286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133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286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4384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590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4384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590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5240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6764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5240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6764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8288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9812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8288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9812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5240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6764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5240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6764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8288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9812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8288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9812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1336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860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1336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860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4384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5908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4384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590800" y="2514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1336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2860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1336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2860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4384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590800" y="2667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4384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590800" y="2819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048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572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048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572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6096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7620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6096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7620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048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572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048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572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6096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620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096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7620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9144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668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9144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668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2192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3716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2192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3716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9144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0668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9144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10668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2192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3716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2192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3716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048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572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048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572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6096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7620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6096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7620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048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572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048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572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6096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7620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6096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7620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9144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0668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9144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0668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2192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3716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2192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3716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9144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10668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9144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0668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12192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3716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2192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3716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5240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6764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5240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6764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8288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9812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8288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9812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5240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6764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5240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16764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18288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19812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18288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19812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1336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22860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21336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2860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4384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590800" y="2971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24384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590800" y="3124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1336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2860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21336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22860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24384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590800" y="3276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24384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2590800" y="3429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5240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6764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15240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16764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18288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19812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19812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15240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6764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15240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16764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18288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19812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8288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19812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21336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22860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21336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2860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24384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590800" y="3581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24384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590800" y="3733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1336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2860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21336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22860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24384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2590800" y="3886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24384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2590800" y="4038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TextBox 262"/>
          <p:cNvSpPr txBox="1"/>
          <p:nvPr/>
        </p:nvSpPr>
        <p:spPr>
          <a:xfrm>
            <a:off x="4572000" y="1981200"/>
            <a:ext cx="3429000" cy="1938992"/>
          </a:xfrm>
          <a:prstGeom prst="rect">
            <a:avLst/>
          </a:prstGeom>
          <a:noFill/>
        </p:spPr>
        <p:txBody>
          <a:bodyPr wrap="square" rtlCol="0">
            <a:spAutoFit/>
          </a:bodyPr>
          <a:lstStyle/>
          <a:p>
            <a:r>
              <a:rPr lang="en-US" dirty="0"/>
              <a:t>10 bazillion little cores</a:t>
            </a:r>
          </a:p>
          <a:p>
            <a:r>
              <a:rPr lang="en-US" dirty="0"/>
              <a:t>Little really means:</a:t>
            </a:r>
          </a:p>
          <a:p>
            <a:pPr marL="342900" indent="-342900">
              <a:buFont typeface="Arial" panose="020B0604020202020204" pitchFamily="34" charset="0"/>
              <a:buChar char="•"/>
            </a:pPr>
            <a:r>
              <a:rPr lang="en-US" dirty="0"/>
              <a:t>pretty much no cache</a:t>
            </a:r>
          </a:p>
          <a:p>
            <a:pPr marL="342900" indent="-342900">
              <a:buFont typeface="Arial" panose="020B0604020202020204" pitchFamily="34" charset="0"/>
              <a:buChar char="•"/>
            </a:pPr>
            <a:r>
              <a:rPr lang="en-US" dirty="0"/>
              <a:t>no OOO, speculative, branch prediction, etc.</a:t>
            </a:r>
          </a:p>
        </p:txBody>
      </p:sp>
      <p:sp>
        <p:nvSpPr>
          <p:cNvPr id="264" name="TextBox 263"/>
          <p:cNvSpPr txBox="1"/>
          <p:nvPr/>
        </p:nvSpPr>
        <p:spPr>
          <a:xfrm>
            <a:off x="1176868" y="1600200"/>
            <a:ext cx="2667000" cy="3036332"/>
          </a:xfrm>
          <a:prstGeom prst="rect">
            <a:avLst/>
          </a:prstGeom>
          <a:noFill/>
          <a:ln w="25400">
            <a:solidFill>
              <a:schemeClr val="tx2"/>
            </a:solidFill>
          </a:ln>
        </p:spPr>
        <p:txBody>
          <a:bodyPr wrap="square" tIns="0" rtlCol="0" anchor="t" anchorCtr="1">
            <a:noAutofit/>
          </a:bodyPr>
          <a:lstStyle/>
          <a:p>
            <a:r>
              <a:rPr lang="en-US" sz="2000" dirty="0">
                <a:ln w="25400">
                  <a:noFill/>
                </a:ln>
              </a:rPr>
              <a:t>8 DRAM controllers</a:t>
            </a:r>
          </a:p>
        </p:txBody>
      </p:sp>
      <p:cxnSp>
        <p:nvCxnSpPr>
          <p:cNvPr id="266" name="Straight Connector 265"/>
          <p:cNvCxnSpPr/>
          <p:nvPr/>
        </p:nvCxnSpPr>
        <p:spPr>
          <a:xfrm>
            <a:off x="762000" y="1447800"/>
            <a:ext cx="3505200" cy="334113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762000" y="1447800"/>
            <a:ext cx="3505200" cy="334113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7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xEl>
                                              <p:pRg st="1" end="1"/>
                                            </p:txEl>
                                          </p:spTgt>
                                        </p:tgtEl>
                                        <p:attrNameLst>
                                          <p:attrName>style.visibility</p:attrName>
                                        </p:attrNameLst>
                                      </p:cBhvr>
                                      <p:to>
                                        <p:strVal val="visible"/>
                                      </p:to>
                                    </p:set>
                                    <p:animEffect transition="in" filter="fade">
                                      <p:cBhvr>
                                        <p:cTn id="7" dur="500"/>
                                        <p:tgtEl>
                                          <p:spTgt spid="26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3">
                                            <p:txEl>
                                              <p:pRg st="2" end="2"/>
                                            </p:txEl>
                                          </p:spTgt>
                                        </p:tgtEl>
                                        <p:attrNameLst>
                                          <p:attrName>style.visibility</p:attrName>
                                        </p:attrNameLst>
                                      </p:cBhvr>
                                      <p:to>
                                        <p:strVal val="visible"/>
                                      </p:to>
                                    </p:set>
                                    <p:animEffect transition="in" filter="fade">
                                      <p:cBhvr>
                                        <p:cTn id="10" dur="500"/>
                                        <p:tgtEl>
                                          <p:spTgt spid="26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3">
                                            <p:txEl>
                                              <p:pRg st="3" end="3"/>
                                            </p:txEl>
                                          </p:spTgt>
                                        </p:tgtEl>
                                        <p:attrNameLst>
                                          <p:attrName>style.visibility</p:attrName>
                                        </p:attrNameLst>
                                      </p:cBhvr>
                                      <p:to>
                                        <p:strVal val="visible"/>
                                      </p:to>
                                    </p:set>
                                    <p:animEffect transition="in" filter="fade">
                                      <p:cBhvr>
                                        <p:cTn id="13" dur="500"/>
                                        <p:tgtEl>
                                          <p:spTgt spid="26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7"/>
                                        </p:tgtEl>
                                        <p:attrNameLst>
                                          <p:attrName>style.visibility</p:attrName>
                                        </p:attrNameLst>
                                      </p:cBhvr>
                                      <p:to>
                                        <p:strVal val="visible"/>
                                      </p:to>
                                    </p:set>
                                    <p:animEffect transition="in" filter="fade">
                                      <p:cBhvr>
                                        <p:cTn id="34" dur="500"/>
                                        <p:tgtEl>
                                          <p:spTgt spid="267"/>
                                        </p:tgtEl>
                                      </p:cBhvr>
                                    </p:animEffect>
                                  </p:childTnLst>
                                </p:cTn>
                              </p:par>
                              <p:par>
                                <p:cTn id="35" presetID="10" presetClass="entr" presetSubtype="0" fill="hold" nodeType="withEffect">
                                  <p:stCondLst>
                                    <p:cond delay="0"/>
                                  </p:stCondLst>
                                  <p:childTnLst>
                                    <p:set>
                                      <p:cBhvr>
                                        <p:cTn id="36" dur="1" fill="hold">
                                          <p:stCondLst>
                                            <p:cond delay="0"/>
                                          </p:stCondLst>
                                        </p:cTn>
                                        <p:tgtEl>
                                          <p:spTgt spid="266"/>
                                        </p:tgtEl>
                                        <p:attrNameLst>
                                          <p:attrName>style.visibility</p:attrName>
                                        </p:attrNameLst>
                                      </p:cBhvr>
                                      <p:to>
                                        <p:strVal val="visible"/>
                                      </p:to>
                                    </p:set>
                                    <p:animEffect transition="in" filter="fade">
                                      <p:cBhvr>
                                        <p:cTn id="37"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52400" y="76200"/>
            <a:ext cx="9067800" cy="4893647"/>
          </a:xfrm>
          <a:prstGeom prst="rect">
            <a:avLst/>
          </a:prstGeom>
          <a:noFill/>
        </p:spPr>
        <p:txBody>
          <a:bodyPr wrap="square" rtlCol="0">
            <a:spAutoFit/>
          </a:bodyPr>
          <a:lstStyle/>
          <a:p>
            <a:r>
              <a:rPr lang="en-US" dirty="0"/>
              <a:t>main () {</a:t>
            </a:r>
          </a:p>
          <a:p>
            <a:pPr lvl="1"/>
            <a:r>
              <a:rPr lang="en-US" dirty="0" err="1">
                <a:solidFill>
                  <a:srgbClr val="FF0000"/>
                </a:solidFill>
              </a:rPr>
              <a:t>cudaMalloc</a:t>
            </a:r>
            <a:r>
              <a:rPr lang="en-US" dirty="0">
                <a:solidFill>
                  <a:srgbClr val="FF0000"/>
                </a:solidFill>
              </a:rPr>
              <a:t> ((void **)&amp;</a:t>
            </a:r>
            <a:r>
              <a:rPr lang="en-US" dirty="0" err="1">
                <a:solidFill>
                  <a:srgbClr val="FF0000"/>
                </a:solidFill>
              </a:rPr>
              <a:t>d_A</a:t>
            </a:r>
            <a:r>
              <a:rPr lang="en-US" dirty="0">
                <a:solidFill>
                  <a:srgbClr val="FF0000"/>
                </a:solidFill>
              </a:rPr>
              <a:t>, 4*N</a:t>
            </a:r>
            <a:r>
              <a:rPr lang="en-US" baseline="30000" dirty="0">
                <a:solidFill>
                  <a:srgbClr val="FF0000"/>
                </a:solidFill>
              </a:rPr>
              <a:t>2</a:t>
            </a:r>
            <a:r>
              <a:rPr lang="en-US" dirty="0">
                <a:solidFill>
                  <a:srgbClr val="FF0000"/>
                </a:solidFill>
              </a:rPr>
              <a:t>);</a:t>
            </a:r>
          </a:p>
          <a:p>
            <a:pPr lvl="1"/>
            <a:r>
              <a:rPr lang="en-US" dirty="0" err="1">
                <a:solidFill>
                  <a:srgbClr val="FF0000"/>
                </a:solidFill>
              </a:rPr>
              <a:t>cudaMalloc</a:t>
            </a:r>
            <a:r>
              <a:rPr lang="en-US" dirty="0">
                <a:solidFill>
                  <a:srgbClr val="FF0000"/>
                </a:solidFill>
              </a:rPr>
              <a:t> ((void **)&amp;</a:t>
            </a:r>
            <a:r>
              <a:rPr lang="en-US" dirty="0" err="1">
                <a:solidFill>
                  <a:srgbClr val="FF0000"/>
                </a:solidFill>
              </a:rPr>
              <a:t>d_B</a:t>
            </a:r>
            <a:r>
              <a:rPr lang="en-US" dirty="0">
                <a:solidFill>
                  <a:srgbClr val="FF0000"/>
                </a:solidFill>
              </a:rPr>
              <a:t>, 4*N</a:t>
            </a:r>
            <a:r>
              <a:rPr lang="en-US" baseline="30000" dirty="0">
                <a:solidFill>
                  <a:srgbClr val="FF0000"/>
                </a:solidFill>
              </a:rPr>
              <a:t>2</a:t>
            </a:r>
            <a:r>
              <a:rPr lang="en-US" dirty="0">
                <a:solidFill>
                  <a:srgbClr val="FF0000"/>
                </a:solidFill>
              </a:rPr>
              <a:t>);</a:t>
            </a:r>
          </a:p>
          <a:p>
            <a:pPr lvl="1"/>
            <a:r>
              <a:rPr lang="en-US" dirty="0" err="1">
                <a:solidFill>
                  <a:srgbClr val="FF0000"/>
                </a:solidFill>
              </a:rPr>
              <a:t>cudaMalloc</a:t>
            </a:r>
            <a:r>
              <a:rPr lang="en-US" dirty="0">
                <a:solidFill>
                  <a:srgbClr val="FF0000"/>
                </a:solidFill>
              </a:rPr>
              <a:t> ((void **)&amp;</a:t>
            </a:r>
            <a:r>
              <a:rPr lang="en-US" dirty="0" err="1">
                <a:solidFill>
                  <a:srgbClr val="FF0000"/>
                </a:solidFill>
              </a:rPr>
              <a:t>d_C</a:t>
            </a:r>
            <a:r>
              <a:rPr lang="en-US" dirty="0">
                <a:solidFill>
                  <a:srgbClr val="FF0000"/>
                </a:solidFill>
              </a:rPr>
              <a:t>, 4*N</a:t>
            </a:r>
            <a:r>
              <a:rPr lang="en-US" baseline="30000" dirty="0">
                <a:solidFill>
                  <a:srgbClr val="FF0000"/>
                </a:solidFill>
              </a:rPr>
              <a:t>2</a:t>
            </a:r>
            <a:r>
              <a:rPr lang="en-US" dirty="0">
                <a:solidFill>
                  <a:srgbClr val="FF0000"/>
                </a:solidFill>
              </a:rPr>
              <a:t>);</a:t>
            </a:r>
          </a:p>
          <a:p>
            <a:pPr lvl="1"/>
            <a:endParaRPr lang="en-US" dirty="0">
              <a:solidFill>
                <a:srgbClr val="FF0000"/>
              </a:solidFill>
            </a:endParaRPr>
          </a:p>
          <a:p>
            <a:pPr lvl="1"/>
            <a:r>
              <a:rPr lang="en-US" dirty="0">
                <a:solidFill>
                  <a:srgbClr val="FF0000"/>
                </a:solidFill>
              </a:rPr>
              <a:t>// use </a:t>
            </a:r>
            <a:r>
              <a:rPr lang="en-US" dirty="0" err="1">
                <a:solidFill>
                  <a:srgbClr val="FF0000"/>
                </a:solidFill>
              </a:rPr>
              <a:t>cudaMemcpy</a:t>
            </a:r>
            <a:r>
              <a:rPr lang="en-US" dirty="0">
                <a:solidFill>
                  <a:srgbClr val="FF0000"/>
                </a:solidFill>
              </a:rPr>
              <a:t>() to move </a:t>
            </a:r>
            <a:r>
              <a:rPr lang="en-US" i="1" dirty="0">
                <a:solidFill>
                  <a:srgbClr val="FF0000"/>
                </a:solidFill>
              </a:rPr>
              <a:t>A </a:t>
            </a:r>
            <a:r>
              <a:rPr lang="en-US" dirty="0">
                <a:solidFill>
                  <a:srgbClr val="FF0000"/>
                </a:solidFill>
              </a:rPr>
              <a:t>and </a:t>
            </a:r>
            <a:r>
              <a:rPr lang="en-US" i="1" dirty="0">
                <a:solidFill>
                  <a:srgbClr val="FF0000"/>
                </a:solidFill>
              </a:rPr>
              <a:t>B</a:t>
            </a:r>
            <a:r>
              <a:rPr lang="en-US" dirty="0">
                <a:solidFill>
                  <a:srgbClr val="FF0000"/>
                </a:solidFill>
              </a:rPr>
              <a:t> from host to device</a:t>
            </a:r>
          </a:p>
          <a:p>
            <a:pPr lvl="1" indent="0">
              <a:spcBef>
                <a:spcPts val="0"/>
              </a:spcBef>
              <a:buNone/>
            </a:pPr>
            <a:r>
              <a:rPr lang="en-US" dirty="0" err="1">
                <a:solidFill>
                  <a:srgbClr val="FF0000"/>
                </a:solidFill>
              </a:rPr>
              <a:t>cudaMemcpy</a:t>
            </a:r>
            <a:r>
              <a:rPr lang="en-US" dirty="0">
                <a:solidFill>
                  <a:srgbClr val="FF0000"/>
                </a:solidFill>
              </a:rPr>
              <a:t> (</a:t>
            </a:r>
            <a:r>
              <a:rPr lang="en-US" dirty="0" err="1">
                <a:solidFill>
                  <a:srgbClr val="FF0000"/>
                </a:solidFill>
              </a:rPr>
              <a:t>d_A</a:t>
            </a:r>
            <a:r>
              <a:rPr lang="en-US" dirty="0">
                <a:solidFill>
                  <a:srgbClr val="FF0000"/>
                </a:solidFill>
              </a:rPr>
              <a:t>, </a:t>
            </a:r>
            <a:r>
              <a:rPr lang="en-US" dirty="0" err="1">
                <a:solidFill>
                  <a:srgbClr val="FF0000"/>
                </a:solidFill>
              </a:rPr>
              <a:t>A.data</a:t>
            </a:r>
            <a:r>
              <a:rPr lang="en-US" dirty="0">
                <a:solidFill>
                  <a:srgbClr val="FF0000"/>
                </a:solidFill>
              </a:rPr>
              <a:t>(), 4*N</a:t>
            </a:r>
            <a:r>
              <a:rPr lang="en-US" baseline="30000" dirty="0">
                <a:solidFill>
                  <a:srgbClr val="FF0000"/>
                </a:solidFill>
              </a:rPr>
              <a:t>2</a:t>
            </a:r>
            <a:r>
              <a:rPr lang="en-US" dirty="0">
                <a:solidFill>
                  <a:srgbClr val="FF0000"/>
                </a:solidFill>
              </a:rPr>
              <a:t>, </a:t>
            </a:r>
            <a:r>
              <a:rPr lang="en-US" dirty="0" err="1">
                <a:solidFill>
                  <a:srgbClr val="FF0000"/>
                </a:solidFill>
              </a:rPr>
              <a:t>cudaMemcpyHostToDevice</a:t>
            </a:r>
            <a:r>
              <a:rPr lang="en-US" dirty="0">
                <a:solidFill>
                  <a:srgbClr val="FF0000"/>
                </a:solidFill>
              </a:rPr>
              <a:t>);</a:t>
            </a:r>
          </a:p>
          <a:p>
            <a:pPr lvl="1">
              <a:spcBef>
                <a:spcPts val="0"/>
              </a:spcBef>
            </a:pPr>
            <a:r>
              <a:rPr lang="en-US" dirty="0" err="1">
                <a:solidFill>
                  <a:srgbClr val="FF0000"/>
                </a:solidFill>
              </a:rPr>
              <a:t>cudaMemcpy</a:t>
            </a:r>
            <a:r>
              <a:rPr lang="en-US" dirty="0">
                <a:solidFill>
                  <a:srgbClr val="FF0000"/>
                </a:solidFill>
              </a:rPr>
              <a:t> (</a:t>
            </a:r>
            <a:r>
              <a:rPr lang="en-US" dirty="0" err="1">
                <a:solidFill>
                  <a:srgbClr val="FF0000"/>
                </a:solidFill>
              </a:rPr>
              <a:t>d_B</a:t>
            </a:r>
            <a:r>
              <a:rPr lang="en-US" dirty="0">
                <a:solidFill>
                  <a:srgbClr val="FF0000"/>
                </a:solidFill>
              </a:rPr>
              <a:t>, </a:t>
            </a:r>
            <a:r>
              <a:rPr lang="en-US" dirty="0" err="1">
                <a:solidFill>
                  <a:srgbClr val="FF0000"/>
                </a:solidFill>
              </a:rPr>
              <a:t>B.data</a:t>
            </a:r>
            <a:r>
              <a:rPr lang="en-US" dirty="0">
                <a:solidFill>
                  <a:srgbClr val="FF0000"/>
                </a:solidFill>
              </a:rPr>
              <a:t>(), 4*N</a:t>
            </a:r>
            <a:r>
              <a:rPr lang="en-US" baseline="30000" dirty="0">
                <a:solidFill>
                  <a:srgbClr val="FF0000"/>
                </a:solidFill>
              </a:rPr>
              <a:t>2</a:t>
            </a:r>
            <a:r>
              <a:rPr lang="en-US" dirty="0">
                <a:solidFill>
                  <a:srgbClr val="FF0000"/>
                </a:solidFill>
              </a:rPr>
              <a:t>, </a:t>
            </a:r>
            <a:r>
              <a:rPr lang="en-US" dirty="0" err="1">
                <a:solidFill>
                  <a:srgbClr val="FF0000"/>
                </a:solidFill>
              </a:rPr>
              <a:t>cudaMemcpyHostToDevice</a:t>
            </a:r>
            <a:r>
              <a:rPr lang="en-US" dirty="0">
                <a:solidFill>
                  <a:srgbClr val="FF0000"/>
                </a:solidFill>
              </a:rPr>
              <a:t>); </a:t>
            </a:r>
          </a:p>
          <a:p>
            <a:pPr lvl="1"/>
            <a:r>
              <a:rPr lang="en-US" dirty="0"/>
              <a:t>dim3 </a:t>
            </a:r>
            <a:r>
              <a:rPr lang="en-US" dirty="0" err="1"/>
              <a:t>thBlocks</a:t>
            </a:r>
            <a:r>
              <a:rPr lang="en-US" dirty="0"/>
              <a:t> (</a:t>
            </a:r>
            <a:r>
              <a:rPr lang="en-US" i="1" dirty="0" err="1"/>
              <a:t>N</a:t>
            </a:r>
            <a:r>
              <a:rPr lang="en-US" baseline="-25000" dirty="0" err="1"/>
              <a:t>b</a:t>
            </a:r>
            <a:r>
              <a:rPr lang="en-US" dirty="0" err="1"/>
              <a:t>,</a:t>
            </a:r>
            <a:r>
              <a:rPr lang="en-US" i="1" dirty="0" err="1"/>
              <a:t>N</a:t>
            </a:r>
            <a:r>
              <a:rPr lang="en-US" baseline="-25000" dirty="0" err="1"/>
              <a:t>b</a:t>
            </a:r>
            <a:r>
              <a:rPr lang="en-US" dirty="0" err="1"/>
              <a:t>,</a:t>
            </a:r>
            <a:r>
              <a:rPr lang="en-US" i="1" dirty="0" err="1"/>
              <a:t>N</a:t>
            </a:r>
            <a:r>
              <a:rPr lang="en-US" baseline="-25000" dirty="0" err="1"/>
              <a:t>b</a:t>
            </a:r>
            <a:r>
              <a:rPr lang="en-US" dirty="0"/>
              <a:t>), threads (</a:t>
            </a:r>
            <a:r>
              <a:rPr lang="en-US" i="1" dirty="0" err="1"/>
              <a:t>N</a:t>
            </a:r>
            <a:r>
              <a:rPr lang="en-US" baseline="-25000" dirty="0" err="1"/>
              <a:t>i</a:t>
            </a:r>
            <a:r>
              <a:rPr lang="en-US" dirty="0" err="1"/>
              <a:t>,</a:t>
            </a:r>
            <a:r>
              <a:rPr lang="en-US" i="1" dirty="0" err="1"/>
              <a:t>N</a:t>
            </a:r>
            <a:r>
              <a:rPr lang="en-US" baseline="-25000" dirty="0" err="1"/>
              <a:t>i</a:t>
            </a:r>
            <a:r>
              <a:rPr lang="en-US" dirty="0"/>
              <a:t>);</a:t>
            </a:r>
          </a:p>
          <a:p>
            <a:pPr lvl="1"/>
            <a:r>
              <a:rPr lang="en-US" dirty="0" err="1"/>
              <a:t>one_thread</a:t>
            </a:r>
            <a:r>
              <a:rPr lang="en-US" dirty="0"/>
              <a:t> &lt;&lt;&lt;</a:t>
            </a:r>
            <a:r>
              <a:rPr lang="en-US" dirty="0" err="1"/>
              <a:t>thBlocks</a:t>
            </a:r>
            <a:r>
              <a:rPr lang="en-US" dirty="0"/>
              <a:t>, threads&gt;&gt;&gt; (</a:t>
            </a:r>
            <a:r>
              <a:rPr lang="en-US" dirty="0" err="1">
                <a:solidFill>
                  <a:srgbClr val="FF0000"/>
                </a:solidFill>
              </a:rPr>
              <a:t>d_A</a:t>
            </a:r>
            <a:r>
              <a:rPr lang="en-US" dirty="0">
                <a:solidFill>
                  <a:srgbClr val="FF0000"/>
                </a:solidFill>
              </a:rPr>
              <a:t>, </a:t>
            </a:r>
            <a:r>
              <a:rPr lang="en-US" dirty="0" err="1">
                <a:solidFill>
                  <a:srgbClr val="FF0000"/>
                </a:solidFill>
              </a:rPr>
              <a:t>d_B</a:t>
            </a:r>
            <a:r>
              <a:rPr lang="en-US" dirty="0">
                <a:solidFill>
                  <a:srgbClr val="FF0000"/>
                </a:solidFill>
              </a:rPr>
              <a:t>, </a:t>
            </a:r>
            <a:r>
              <a:rPr lang="en-US" dirty="0" err="1">
                <a:solidFill>
                  <a:srgbClr val="FF0000"/>
                </a:solidFill>
              </a:rPr>
              <a:t>d_C</a:t>
            </a:r>
            <a:r>
              <a:rPr lang="en-US" dirty="0"/>
              <a:t>);</a:t>
            </a:r>
            <a:endParaRPr lang="en-US" i="1" dirty="0"/>
          </a:p>
          <a:p>
            <a:pPr lvl="1"/>
            <a:r>
              <a:rPr lang="en-US" dirty="0" err="1">
                <a:solidFill>
                  <a:srgbClr val="FF0000"/>
                </a:solidFill>
              </a:rPr>
              <a:t>cudaMemcpy</a:t>
            </a:r>
            <a:r>
              <a:rPr lang="en-US" dirty="0">
                <a:solidFill>
                  <a:srgbClr val="FF0000"/>
                </a:solidFill>
              </a:rPr>
              <a:t> (</a:t>
            </a:r>
            <a:r>
              <a:rPr lang="en-US" dirty="0" err="1">
                <a:solidFill>
                  <a:srgbClr val="FF0000"/>
                </a:solidFill>
              </a:rPr>
              <a:t>C.data</a:t>
            </a:r>
            <a:r>
              <a:rPr lang="en-US" dirty="0">
                <a:solidFill>
                  <a:srgbClr val="FF0000"/>
                </a:solidFill>
              </a:rPr>
              <a:t>(), </a:t>
            </a:r>
            <a:r>
              <a:rPr lang="en-US" dirty="0" err="1">
                <a:solidFill>
                  <a:srgbClr val="FF0000"/>
                </a:solidFill>
              </a:rPr>
              <a:t>d_C</a:t>
            </a:r>
            <a:r>
              <a:rPr lang="en-US" dirty="0">
                <a:solidFill>
                  <a:srgbClr val="FF0000"/>
                </a:solidFill>
              </a:rPr>
              <a:t>, 4*N</a:t>
            </a:r>
            <a:r>
              <a:rPr lang="en-US" baseline="30000" dirty="0">
                <a:solidFill>
                  <a:srgbClr val="FF0000"/>
                </a:solidFill>
              </a:rPr>
              <a:t>2</a:t>
            </a:r>
            <a:r>
              <a:rPr lang="en-US" dirty="0">
                <a:solidFill>
                  <a:srgbClr val="FF0000"/>
                </a:solidFill>
              </a:rPr>
              <a:t>, </a:t>
            </a:r>
            <a:r>
              <a:rPr lang="en-US" dirty="0" err="1">
                <a:solidFill>
                  <a:srgbClr val="FF0000"/>
                </a:solidFill>
              </a:rPr>
              <a:t>cudaMemcpyDeviceToHost</a:t>
            </a:r>
            <a:r>
              <a:rPr lang="en-US" dirty="0">
                <a:solidFill>
                  <a:srgbClr val="FF0000"/>
                </a:solidFill>
              </a:rPr>
              <a:t>); </a:t>
            </a:r>
          </a:p>
          <a:p>
            <a:r>
              <a:rPr lang="en-US" dirty="0"/>
              <a:t>}</a:t>
            </a:r>
          </a:p>
          <a:p>
            <a:endParaRPr lang="en-US" dirty="0"/>
          </a:p>
        </p:txBody>
      </p:sp>
    </p:spTree>
    <p:extLst>
      <p:ext uri="{BB962C8B-B14F-4D97-AF65-F5344CB8AC3E}">
        <p14:creationId xmlns:p14="http://schemas.microsoft.com/office/powerpoint/2010/main" val="1542021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724400"/>
            <a:ext cx="8001000" cy="1524000"/>
          </a:xfrm>
        </p:spPr>
        <p:txBody>
          <a:bodyPr/>
          <a:lstStyle/>
          <a:p>
            <a:pPr marL="571500" indent="-457200">
              <a:spcBef>
                <a:spcPts val="300"/>
              </a:spcBef>
            </a:pPr>
            <a:r>
              <a:rPr lang="en-US" sz="2400" dirty="0"/>
              <a:t>Any issues?</a:t>
            </a:r>
          </a:p>
          <a:p>
            <a:pPr marL="971550" lvl="1" indent="-457200">
              <a:spcBef>
                <a:spcPts val="0"/>
              </a:spcBef>
            </a:pPr>
            <a:r>
              <a:rPr lang="en-US" sz="2000" dirty="0"/>
              <a:t>We would need to translate from 2D array indices to 1D</a:t>
            </a:r>
          </a:p>
          <a:p>
            <a:pPr marL="971550" lvl="1" indent="-457200">
              <a:spcBef>
                <a:spcPts val="300"/>
              </a:spcBef>
            </a:pPr>
            <a:r>
              <a:rPr lang="en-US" sz="2000" dirty="0"/>
              <a:t>But we have bigger fish to fry…</a:t>
            </a:r>
            <a:endParaRPr lang="en-US" sz="16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533400"/>
            <a:ext cx="8001000" cy="4154984"/>
          </a:xfrm>
          <a:prstGeom prst="rect">
            <a:avLst/>
          </a:prstGeom>
          <a:noFill/>
        </p:spPr>
        <p:txBody>
          <a:bodyPr wrap="square" rtlCol="0">
            <a:spAutoFit/>
          </a:bodyPr>
          <a:lstStyle/>
          <a:p>
            <a:r>
              <a:rPr lang="en-US" dirty="0"/>
              <a:t>main() {</a:t>
            </a:r>
          </a:p>
          <a:p>
            <a:pPr lvl="1"/>
            <a:r>
              <a:rPr lang="en-US" dirty="0"/>
              <a:t>dim3 </a:t>
            </a:r>
            <a:r>
              <a:rPr lang="en-US" dirty="0" err="1"/>
              <a:t>thBlocks</a:t>
            </a:r>
            <a:r>
              <a:rPr lang="en-US" dirty="0"/>
              <a:t> (</a:t>
            </a:r>
            <a:r>
              <a:rPr lang="en-US" i="1" dirty="0" err="1"/>
              <a:t>N</a:t>
            </a:r>
            <a:r>
              <a:rPr lang="en-US" baseline="-25000" dirty="0" err="1"/>
              <a:t>b</a:t>
            </a:r>
            <a:r>
              <a:rPr lang="en-US" dirty="0" err="1"/>
              <a:t>,</a:t>
            </a:r>
            <a:r>
              <a:rPr lang="en-US" i="1" dirty="0" err="1"/>
              <a:t>N</a:t>
            </a:r>
            <a:r>
              <a:rPr lang="en-US" baseline="-25000" dirty="0" err="1"/>
              <a:t>b</a:t>
            </a:r>
            <a:r>
              <a:rPr lang="en-US" dirty="0" err="1"/>
              <a:t>,</a:t>
            </a:r>
            <a:r>
              <a:rPr lang="en-US" i="1" dirty="0" err="1"/>
              <a:t>N</a:t>
            </a:r>
            <a:r>
              <a:rPr lang="en-US" baseline="-25000" dirty="0" err="1"/>
              <a:t>b</a:t>
            </a:r>
            <a:r>
              <a:rPr lang="en-US" dirty="0"/>
              <a:t>), threads (</a:t>
            </a:r>
            <a:r>
              <a:rPr lang="en-US" i="1" dirty="0" err="1"/>
              <a:t>N</a:t>
            </a:r>
            <a:r>
              <a:rPr lang="en-US" baseline="-25000" dirty="0" err="1"/>
              <a:t>i</a:t>
            </a:r>
            <a:r>
              <a:rPr lang="en-US" dirty="0" err="1"/>
              <a:t>,</a:t>
            </a:r>
            <a:r>
              <a:rPr lang="en-US" i="1" dirty="0" err="1"/>
              <a:t>N</a:t>
            </a:r>
            <a:r>
              <a:rPr lang="en-US" baseline="-25000" dirty="0" err="1"/>
              <a:t>i</a:t>
            </a:r>
            <a:r>
              <a:rPr lang="en-US" dirty="0"/>
              <a:t>);</a:t>
            </a:r>
          </a:p>
          <a:p>
            <a:pPr lvl="1"/>
            <a:r>
              <a:rPr lang="en-US" dirty="0" err="1"/>
              <a:t>one_thread</a:t>
            </a:r>
            <a:r>
              <a:rPr lang="en-US" dirty="0"/>
              <a:t> &lt;&lt;&lt;</a:t>
            </a:r>
            <a:r>
              <a:rPr lang="en-US" i="1" dirty="0" err="1"/>
              <a:t>thBlocks</a:t>
            </a:r>
            <a:r>
              <a:rPr lang="en-US" dirty="0"/>
              <a:t>, </a:t>
            </a:r>
            <a:r>
              <a:rPr lang="en-US" i="1" dirty="0"/>
              <a:t>threads</a:t>
            </a:r>
            <a:r>
              <a:rPr lang="en-US" dirty="0"/>
              <a:t>&gt;&gt;&gt; (</a:t>
            </a:r>
            <a:r>
              <a:rPr lang="en-US" i="1" dirty="0" err="1"/>
              <a:t>d_A</a:t>
            </a:r>
            <a:r>
              <a:rPr lang="en-US" dirty="0"/>
              <a:t>, </a:t>
            </a:r>
            <a:r>
              <a:rPr lang="en-US" i="1" dirty="0" err="1"/>
              <a:t>d_B</a:t>
            </a:r>
            <a:r>
              <a:rPr lang="en-US" dirty="0"/>
              <a:t>, </a:t>
            </a:r>
            <a:r>
              <a:rPr lang="en-US" i="1" dirty="0" err="1"/>
              <a:t>d_C</a:t>
            </a:r>
            <a:r>
              <a:rPr lang="en-US" dirty="0"/>
              <a:t>);</a:t>
            </a:r>
            <a:endParaRPr lang="en-US" i="1" dirty="0"/>
          </a:p>
          <a:p>
            <a:r>
              <a:rPr lang="en-US" dirty="0"/>
              <a:t>}</a:t>
            </a:r>
          </a:p>
          <a:p>
            <a:r>
              <a:rPr lang="en-US" dirty="0"/>
              <a:t>__global__ </a:t>
            </a:r>
            <a:r>
              <a:rPr lang="en-US" dirty="0" err="1"/>
              <a:t>one_thread</a:t>
            </a:r>
            <a:r>
              <a:rPr lang="en-US" dirty="0"/>
              <a:t> (float *</a:t>
            </a:r>
            <a:r>
              <a:rPr lang="en-US" i="1" dirty="0" err="1"/>
              <a:t>d_A</a:t>
            </a:r>
            <a:r>
              <a:rPr lang="en-US" dirty="0"/>
              <a:t>, float *</a:t>
            </a:r>
            <a:r>
              <a:rPr lang="en-US" i="1" dirty="0" err="1"/>
              <a:t>d_B</a:t>
            </a:r>
            <a:r>
              <a:rPr lang="en-US" dirty="0"/>
              <a:t>, float *</a:t>
            </a:r>
            <a:r>
              <a:rPr lang="en-US" i="1" dirty="0" err="1"/>
              <a:t>d_C</a:t>
            </a:r>
            <a:r>
              <a:rPr lang="en-US" dirty="0"/>
              <a:t>)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2"/>
            <a:r>
              <a:rPr lang="en-US" i="1" dirty="0" err="1"/>
              <a:t>d_C</a:t>
            </a:r>
            <a:r>
              <a:rPr lang="en-US" dirty="0"/>
              <a:t>[</a:t>
            </a:r>
            <a:r>
              <a:rPr lang="en-US" i="1" dirty="0" err="1"/>
              <a:t>r</a:t>
            </a:r>
            <a:r>
              <a:rPr lang="en-US" dirty="0" err="1"/>
              <a:t>,</a:t>
            </a:r>
            <a:r>
              <a:rPr lang="en-US" i="1" dirty="0" err="1"/>
              <a:t>c</a:t>
            </a:r>
            <a:r>
              <a:rPr lang="en-US" dirty="0"/>
              <a:t>] += </a:t>
            </a:r>
            <a:r>
              <a:rPr lang="en-US" i="1" dirty="0" err="1"/>
              <a:t>d</a:t>
            </a:r>
            <a:r>
              <a:rPr lang="en-US" dirty="0" err="1"/>
              <a:t>_</a:t>
            </a:r>
            <a:r>
              <a:rPr lang="en-US" i="1" dirty="0" err="1"/>
              <a:t>A</a:t>
            </a:r>
            <a:r>
              <a:rPr lang="en-US" dirty="0"/>
              <a:t>[</a:t>
            </a:r>
            <a:r>
              <a:rPr lang="en-US" i="1" dirty="0" err="1"/>
              <a:t>r</a:t>
            </a:r>
            <a:r>
              <a:rPr lang="en-US" dirty="0" err="1"/>
              <a:t>,</a:t>
            </a:r>
            <a:r>
              <a:rPr lang="en-US" i="1" dirty="0" err="1"/>
              <a:t>k</a:t>
            </a:r>
            <a:r>
              <a:rPr lang="en-US" dirty="0"/>
              <a:t>]*</a:t>
            </a:r>
            <a:r>
              <a:rPr lang="en-US" i="1" dirty="0" err="1"/>
              <a:t>d</a:t>
            </a:r>
            <a:r>
              <a:rPr lang="en-US" dirty="0" err="1"/>
              <a:t>_</a:t>
            </a:r>
            <a:r>
              <a:rPr lang="en-US" i="1" dirty="0" err="1"/>
              <a:t>B</a:t>
            </a:r>
            <a:r>
              <a:rPr lang="en-US" dirty="0"/>
              <a:t>[</a:t>
            </a:r>
            <a:r>
              <a:rPr lang="en-US" i="1" dirty="0" err="1"/>
              <a:t>k,c</a:t>
            </a:r>
            <a:r>
              <a:rPr lang="en-US" dirty="0"/>
              <a:t>];</a:t>
            </a:r>
          </a:p>
          <a:p>
            <a:r>
              <a:rPr lang="en-US" dirty="0"/>
              <a:t>}</a:t>
            </a:r>
          </a:p>
        </p:txBody>
      </p:sp>
      <p:cxnSp>
        <p:nvCxnSpPr>
          <p:cNvPr id="5" name="Straight Arrow Connector 4"/>
          <p:cNvCxnSpPr/>
          <p:nvPr/>
        </p:nvCxnSpPr>
        <p:spPr>
          <a:xfrm flipH="1" flipV="1">
            <a:off x="2819400" y="4343400"/>
            <a:ext cx="990600"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3429000" y="4343400"/>
            <a:ext cx="762000" cy="838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886200" y="4267200"/>
            <a:ext cx="1600200" cy="4211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the data</a:t>
            </a:r>
          </a:p>
        </p:txBody>
      </p:sp>
      <p:sp>
        <p:nvSpPr>
          <p:cNvPr id="3" name="Content Placeholder 2"/>
          <p:cNvSpPr>
            <a:spLocks noGrp="1"/>
          </p:cNvSpPr>
          <p:nvPr>
            <p:ph idx="1"/>
          </p:nvPr>
        </p:nvSpPr>
        <p:spPr>
          <a:xfrm>
            <a:off x="1109133" y="3581400"/>
            <a:ext cx="7425267" cy="2514599"/>
          </a:xfrm>
        </p:spPr>
        <p:txBody>
          <a:bodyPr/>
          <a:lstStyle/>
          <a:p>
            <a:r>
              <a:rPr lang="en-US" sz="2400" dirty="0"/>
              <a:t>Good. Now we've moved data between CPU memory and GPU memory.</a:t>
            </a:r>
          </a:p>
          <a:p>
            <a:r>
              <a:rPr lang="en-US" sz="2400" dirty="0"/>
              <a:t>But how do we get data from GPU memory to the appropriate streaming-multiprocessor shared memory?</a:t>
            </a:r>
          </a:p>
          <a:p>
            <a:pPr lvl="1">
              <a:spcBef>
                <a:spcPts val="0"/>
              </a:spcBef>
            </a:pPr>
            <a:r>
              <a:rPr lang="en-US" sz="2000" dirty="0"/>
              <a:t>Shared memory is </a:t>
            </a:r>
            <a:r>
              <a:rPr lang="en-US" sz="2000" i="1" dirty="0"/>
              <a:t>not</a:t>
            </a:r>
            <a:r>
              <a:rPr lang="en-US" sz="2000" dirty="0"/>
              <a:t> a cache. A cache is invisible to the programmer, since it's fully managed by the hardware.</a:t>
            </a:r>
          </a:p>
          <a:p>
            <a:pPr lvl="1">
              <a:spcBef>
                <a:spcPts val="0"/>
              </a:spcBef>
            </a:pPr>
            <a:r>
              <a:rPr lang="en-US" sz="2000" dirty="0"/>
              <a:t>We must manage shared memory ourselves!</a:t>
            </a:r>
          </a:p>
          <a:p>
            <a:pPr lvl="1">
              <a:spcBef>
                <a:spcPts val="0"/>
              </a:spcBef>
            </a:pPr>
            <a:r>
              <a:rPr lang="en-US" sz="2000" dirty="0"/>
              <a:t>GPUs are fast… but it’s not a free lunch</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p:cNvSpPr txBox="1"/>
          <p:nvPr/>
        </p:nvSpPr>
        <p:spPr>
          <a:xfrm>
            <a:off x="152400" y="1371601"/>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a:t>
            </a:r>
          </a:p>
        </p:txBody>
      </p:sp>
      <p:sp>
        <p:nvSpPr>
          <p:cNvPr id="6" name="TextBox 5"/>
          <p:cNvSpPr txBox="1"/>
          <p:nvPr/>
        </p:nvSpPr>
        <p:spPr>
          <a:xfrm>
            <a:off x="2544233" y="1371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GPU memory</a:t>
            </a:r>
          </a:p>
        </p:txBody>
      </p:sp>
      <p:sp>
        <p:nvSpPr>
          <p:cNvPr id="7" name="TextBox 6"/>
          <p:cNvSpPr txBox="1"/>
          <p:nvPr/>
        </p:nvSpPr>
        <p:spPr>
          <a:xfrm>
            <a:off x="152400" y="2895600"/>
            <a:ext cx="1371600" cy="685799"/>
          </a:xfrm>
          <a:prstGeom prst="rect">
            <a:avLst/>
          </a:prstGeom>
          <a:noFill/>
          <a:ln w="25400">
            <a:solidFill>
              <a:schemeClr val="tx2"/>
            </a:solidFill>
          </a:ln>
        </p:spPr>
        <p:txBody>
          <a:bodyPr wrap="square" rtlCol="0" anchor="ctr" anchorCtr="0">
            <a:noAutofit/>
          </a:bodyPr>
          <a:lstStyle/>
          <a:p>
            <a:pPr algn="ctr"/>
            <a:r>
              <a:rPr lang="en-US" dirty="0"/>
              <a:t>CPU</a:t>
            </a:r>
          </a:p>
        </p:txBody>
      </p:sp>
      <p:sp>
        <p:nvSpPr>
          <p:cNvPr id="8" name="TextBox 7"/>
          <p:cNvSpPr txBox="1"/>
          <p:nvPr/>
        </p:nvSpPr>
        <p:spPr>
          <a:xfrm>
            <a:off x="2544233" y="2895600"/>
            <a:ext cx="1371600" cy="685800"/>
          </a:xfrm>
          <a:prstGeom prst="rect">
            <a:avLst/>
          </a:prstGeom>
          <a:noFill/>
          <a:ln w="25400">
            <a:solidFill>
              <a:schemeClr val="tx2"/>
            </a:solidFill>
          </a:ln>
        </p:spPr>
        <p:txBody>
          <a:bodyPr wrap="square" rtlCol="0" anchor="ctr" anchorCtr="0">
            <a:noAutofit/>
          </a:bodyPr>
          <a:lstStyle/>
          <a:p>
            <a:pPr algn="ctr">
              <a:lnSpc>
                <a:spcPts val="2000"/>
              </a:lnSpc>
            </a:pPr>
            <a:r>
              <a:rPr lang="en-US" dirty="0"/>
              <a:t>CPU memory</a:t>
            </a:r>
          </a:p>
        </p:txBody>
      </p:sp>
      <p:cxnSp>
        <p:nvCxnSpPr>
          <p:cNvPr id="10" name="Straight Connector 9"/>
          <p:cNvCxnSpPr>
            <a:stCxn id="5" idx="3"/>
          </p:cNvCxnSpPr>
          <p:nvPr/>
        </p:nvCxnSpPr>
        <p:spPr>
          <a:xfrm>
            <a:off x="1524000" y="1714501"/>
            <a:ext cx="10287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3200399"/>
            <a:ext cx="1009650" cy="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2"/>
            <a:endCxn id="7" idx="0"/>
          </p:cNvCxnSpPr>
          <p:nvPr/>
        </p:nvCxnSpPr>
        <p:spPr>
          <a:xfrm>
            <a:off x="838200" y="2057401"/>
            <a:ext cx="0" cy="83819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memory</a:t>
            </a:r>
          </a:p>
        </p:txBody>
      </p:sp>
      <p:sp>
        <p:nvSpPr>
          <p:cNvPr id="3" name="Content Placeholder 2"/>
          <p:cNvSpPr>
            <a:spLocks noGrp="1"/>
          </p:cNvSpPr>
          <p:nvPr>
            <p:ph idx="1"/>
          </p:nvPr>
        </p:nvSpPr>
        <p:spPr/>
        <p:txBody>
          <a:bodyPr/>
          <a:lstStyle/>
          <a:p>
            <a:pPr marL="571500" indent="-457200">
              <a:spcBef>
                <a:spcPts val="300"/>
              </a:spcBef>
            </a:pPr>
            <a:r>
              <a:rPr lang="en-US" dirty="0"/>
              <a:t>The whole idea of using a GPU was to store the block triplet for any thread block in the shared memory of the SM that's executing the thread block.</a:t>
            </a:r>
          </a:p>
          <a:p>
            <a:pPr marL="571500" indent="-457200">
              <a:spcBef>
                <a:spcPts val="300"/>
              </a:spcBef>
            </a:pPr>
            <a:r>
              <a:rPr lang="en-US" dirty="0"/>
              <a:t>We still have to do that – but how?</a:t>
            </a:r>
            <a:endParaRPr lang="en-US" sz="2400" dirty="0"/>
          </a:p>
          <a:p>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911510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962827"/>
            <a:ext cx="8001000" cy="868740"/>
          </a:xfrm>
        </p:spPr>
        <p:txBody>
          <a:bodyPr/>
          <a:lstStyle/>
          <a:p>
            <a:pPr marL="571500" indent="-457200">
              <a:spcBef>
                <a:spcPts val="300"/>
              </a:spcBef>
            </a:pPr>
            <a:r>
              <a:rPr lang="en-US" sz="2400" dirty="0"/>
              <a:t>A __shared__ variable has thread-block-wide scope; each thread block effectively has its own </a:t>
            </a:r>
            <a:r>
              <a:rPr lang="en-US" sz="2400" i="1" dirty="0"/>
              <a:t>SA</a:t>
            </a:r>
            <a:r>
              <a:rPr lang="en-US" sz="2400" dirty="0"/>
              <a:t> (unsurprisingly)</a:t>
            </a:r>
          </a:p>
          <a:p>
            <a:pPr marL="571500" indent="-457200">
              <a:spcBef>
                <a:spcPts val="300"/>
              </a:spcBef>
            </a:pPr>
            <a:r>
              <a:rPr lang="en-US" sz="2400" dirty="0"/>
              <a:t>Problem: every single thread copies the entire matrices.</a:t>
            </a:r>
          </a:p>
          <a:p>
            <a:pPr marL="571500" indent="-457200">
              <a:spcBef>
                <a:spcPts val="300"/>
              </a:spcBef>
            </a:pPr>
            <a:endParaRPr lang="en-US" sz="20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533400"/>
            <a:ext cx="8305800" cy="4154984"/>
          </a:xfrm>
          <a:prstGeom prst="rect">
            <a:avLst/>
          </a:prstGeom>
          <a:noFill/>
        </p:spPr>
        <p:txBody>
          <a:bodyPr wrap="square" rtlCol="0">
            <a:spAutoFit/>
          </a:bodyPr>
          <a:lstStyle/>
          <a:p>
            <a:r>
              <a:rPr lang="en-US" dirty="0"/>
              <a:t>__global__ </a:t>
            </a:r>
            <a:r>
              <a:rPr lang="en-US" dirty="0" err="1"/>
              <a:t>one_thread</a:t>
            </a:r>
            <a:r>
              <a:rPr lang="en-US" dirty="0"/>
              <a:t> (float *</a:t>
            </a:r>
            <a:r>
              <a:rPr lang="en-US" i="1" dirty="0" err="1"/>
              <a:t>d_A</a:t>
            </a:r>
            <a:r>
              <a:rPr lang="en-US" dirty="0"/>
              <a:t>, float *</a:t>
            </a:r>
            <a:r>
              <a:rPr lang="en-US" i="1" dirty="0" err="1"/>
              <a:t>d_B</a:t>
            </a:r>
            <a:r>
              <a:rPr lang="en-US" dirty="0"/>
              <a:t>, float *</a:t>
            </a:r>
            <a:r>
              <a:rPr lang="en-US" i="1" dirty="0" err="1"/>
              <a:t>d_C</a:t>
            </a:r>
            <a:r>
              <a:rPr lang="en-US" dirty="0"/>
              <a:t>)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solidFill>
                  <a:srgbClr val="FF0000"/>
                </a:solidFill>
              </a:rPr>
              <a:t>__shared__ float </a:t>
            </a:r>
            <a:r>
              <a:rPr lang="en-US" i="1" dirty="0">
                <a:solidFill>
                  <a:srgbClr val="FF0000"/>
                </a:solidFill>
              </a:rPr>
              <a:t>SA</a:t>
            </a:r>
            <a:r>
              <a:rPr lang="en-US" dirty="0">
                <a:solidFill>
                  <a:srgbClr val="FF0000"/>
                </a:solidFill>
              </a:rPr>
              <a:t>[</a:t>
            </a:r>
            <a:r>
              <a:rPr lang="en-US" i="1" dirty="0">
                <a:solidFill>
                  <a:srgbClr val="FF0000"/>
                </a:solidFill>
              </a:rPr>
              <a:t>N</a:t>
            </a:r>
            <a:r>
              <a:rPr lang="en-US" baseline="-25000" dirty="0">
                <a:solidFill>
                  <a:srgbClr val="FF0000"/>
                </a:solidFill>
              </a:rPr>
              <a:t>i</a:t>
            </a:r>
            <a:r>
              <a:rPr lang="en-US" dirty="0">
                <a:solidFill>
                  <a:srgbClr val="FF0000"/>
                </a:solidFill>
              </a:rPr>
              <a:t>][</a:t>
            </a:r>
            <a:r>
              <a:rPr lang="en-US" i="1" dirty="0">
                <a:solidFill>
                  <a:srgbClr val="FF0000"/>
                </a:solidFill>
              </a:rPr>
              <a:t>N</a:t>
            </a:r>
            <a:r>
              <a:rPr lang="en-US" baseline="-25000" dirty="0">
                <a:solidFill>
                  <a:srgbClr val="FF0000"/>
                </a:solidFill>
              </a:rPr>
              <a:t>i</a:t>
            </a:r>
            <a:r>
              <a:rPr lang="en-US" dirty="0">
                <a:solidFill>
                  <a:srgbClr val="FF0000"/>
                </a:solidFill>
              </a:rPr>
              <a:t>], </a:t>
            </a:r>
            <a:r>
              <a:rPr lang="en-US" i="1" dirty="0">
                <a:solidFill>
                  <a:srgbClr val="FF0000"/>
                </a:solidFill>
              </a:rPr>
              <a:t>SB</a:t>
            </a:r>
            <a:r>
              <a:rPr lang="en-US" dirty="0">
                <a:solidFill>
                  <a:srgbClr val="FF0000"/>
                </a:solidFill>
              </a:rPr>
              <a:t>[</a:t>
            </a:r>
            <a:r>
              <a:rPr lang="en-US" i="1" dirty="0">
                <a:solidFill>
                  <a:srgbClr val="FF0000"/>
                </a:solidFill>
              </a:rPr>
              <a:t>N</a:t>
            </a:r>
            <a:r>
              <a:rPr lang="en-US" baseline="-25000" dirty="0">
                <a:solidFill>
                  <a:srgbClr val="FF0000"/>
                </a:solidFill>
              </a:rPr>
              <a:t>i</a:t>
            </a:r>
            <a:r>
              <a:rPr lang="en-US" dirty="0">
                <a:solidFill>
                  <a:srgbClr val="FF0000"/>
                </a:solidFill>
              </a:rPr>
              <a:t>][</a:t>
            </a:r>
            <a:r>
              <a:rPr lang="en-US" i="1" dirty="0">
                <a:solidFill>
                  <a:srgbClr val="FF0000"/>
                </a:solidFill>
              </a:rPr>
              <a:t>N</a:t>
            </a:r>
            <a:r>
              <a:rPr lang="en-US" baseline="-25000" dirty="0">
                <a:solidFill>
                  <a:srgbClr val="FF0000"/>
                </a:solidFill>
              </a:rPr>
              <a:t>i</a:t>
            </a:r>
            <a:r>
              <a:rPr lang="en-US" dirty="0">
                <a:solidFill>
                  <a:srgbClr val="FF0000"/>
                </a:solidFill>
              </a:rPr>
              <a:t>], </a:t>
            </a:r>
            <a:r>
              <a:rPr lang="en-US" i="1" dirty="0">
                <a:solidFill>
                  <a:srgbClr val="FF0000"/>
                </a:solidFill>
              </a:rPr>
              <a:t>SC</a:t>
            </a:r>
            <a:r>
              <a:rPr lang="en-US" dirty="0">
                <a:solidFill>
                  <a:srgbClr val="FF0000"/>
                </a:solidFill>
              </a:rPr>
              <a:t>[</a:t>
            </a:r>
            <a:r>
              <a:rPr lang="en-US" i="1" dirty="0">
                <a:solidFill>
                  <a:srgbClr val="FF0000"/>
                </a:solidFill>
              </a:rPr>
              <a:t>N</a:t>
            </a:r>
            <a:r>
              <a:rPr lang="en-US" baseline="-25000" dirty="0">
                <a:solidFill>
                  <a:srgbClr val="FF0000"/>
                </a:solidFill>
              </a:rPr>
              <a:t>i</a:t>
            </a:r>
            <a:r>
              <a:rPr lang="en-US" dirty="0">
                <a:solidFill>
                  <a:srgbClr val="FF0000"/>
                </a:solidFill>
              </a:rPr>
              <a:t>][</a:t>
            </a:r>
            <a:r>
              <a:rPr lang="en-US" i="1" dirty="0">
                <a:solidFill>
                  <a:srgbClr val="FF0000"/>
                </a:solidFill>
              </a:rPr>
              <a:t>N</a:t>
            </a:r>
            <a:r>
              <a:rPr lang="en-US" baseline="-25000" dirty="0">
                <a:solidFill>
                  <a:srgbClr val="FF0000"/>
                </a:solidFill>
              </a:rPr>
              <a:t>i</a:t>
            </a:r>
            <a:r>
              <a:rPr lang="en-US" dirty="0">
                <a:solidFill>
                  <a:srgbClr val="FF0000"/>
                </a:solidFill>
              </a:rPr>
              <a:t>];</a:t>
            </a:r>
          </a:p>
          <a:p>
            <a:pPr lvl="1"/>
            <a:r>
              <a:rPr lang="en-US" dirty="0">
                <a:solidFill>
                  <a:srgbClr val="FF0000"/>
                </a:solidFill>
              </a:rPr>
              <a:t>for </a:t>
            </a:r>
            <a:r>
              <a:rPr lang="en-US" i="1" dirty="0">
                <a:solidFill>
                  <a:srgbClr val="FF0000"/>
                </a:solidFill>
              </a:rPr>
              <a:t>r</a:t>
            </a:r>
            <a:r>
              <a:rPr lang="en-US" dirty="0">
                <a:solidFill>
                  <a:srgbClr val="FF0000"/>
                </a:solidFill>
              </a:rPr>
              <a:t>=0..</a:t>
            </a:r>
            <a:r>
              <a:rPr lang="en-US" i="1" dirty="0">
                <a:solidFill>
                  <a:srgbClr val="FF0000"/>
                </a:solidFill>
              </a:rPr>
              <a:t>N</a:t>
            </a:r>
            <a:r>
              <a:rPr lang="en-US" baseline="-25000" dirty="0">
                <a:solidFill>
                  <a:srgbClr val="FF0000"/>
                </a:solidFill>
              </a:rPr>
              <a:t>i</a:t>
            </a:r>
            <a:r>
              <a:rPr lang="en-US" dirty="0">
                <a:solidFill>
                  <a:srgbClr val="FF0000"/>
                </a:solidFill>
              </a:rPr>
              <a:t>-1</a:t>
            </a:r>
          </a:p>
          <a:p>
            <a:pPr lvl="2"/>
            <a:r>
              <a:rPr lang="en-US" dirty="0">
                <a:solidFill>
                  <a:srgbClr val="FF0000"/>
                </a:solidFill>
              </a:rPr>
              <a:t>for </a:t>
            </a:r>
            <a:r>
              <a:rPr lang="en-US" i="1" dirty="0">
                <a:solidFill>
                  <a:srgbClr val="FF0000"/>
                </a:solidFill>
              </a:rPr>
              <a:t>c</a:t>
            </a:r>
            <a:r>
              <a:rPr lang="en-US" dirty="0">
                <a:solidFill>
                  <a:srgbClr val="FF0000"/>
                </a:solidFill>
              </a:rPr>
              <a:t>=0..</a:t>
            </a:r>
            <a:r>
              <a:rPr lang="en-US" i="1" dirty="0">
                <a:solidFill>
                  <a:srgbClr val="FF0000"/>
                </a:solidFill>
              </a:rPr>
              <a:t>N</a:t>
            </a:r>
            <a:r>
              <a:rPr lang="en-US" baseline="-25000" dirty="0">
                <a:solidFill>
                  <a:srgbClr val="FF0000"/>
                </a:solidFill>
              </a:rPr>
              <a:t>i</a:t>
            </a:r>
            <a:r>
              <a:rPr lang="en-US" dirty="0">
                <a:solidFill>
                  <a:srgbClr val="FF0000"/>
                </a:solidFill>
              </a:rPr>
              <a:t>-1</a:t>
            </a:r>
          </a:p>
          <a:p>
            <a:pPr lvl="3"/>
            <a:r>
              <a:rPr lang="en-US" i="1" dirty="0">
                <a:solidFill>
                  <a:srgbClr val="FF0000"/>
                </a:solidFill>
              </a:rPr>
              <a:t>SA</a:t>
            </a:r>
            <a:r>
              <a:rPr lang="en-US" dirty="0">
                <a:solidFill>
                  <a:srgbClr val="FF0000"/>
                </a:solidFill>
              </a:rPr>
              <a:t>[</a:t>
            </a:r>
            <a:r>
              <a:rPr lang="en-US" i="1" dirty="0">
                <a:solidFill>
                  <a:srgbClr val="FF0000"/>
                </a:solidFill>
              </a:rPr>
              <a:t>r</a:t>
            </a:r>
            <a:r>
              <a:rPr lang="en-US" dirty="0">
                <a:solidFill>
                  <a:srgbClr val="FF0000"/>
                </a:solidFill>
              </a:rPr>
              <a:t>, </a:t>
            </a:r>
            <a:r>
              <a:rPr lang="en-US" i="1" dirty="0">
                <a:solidFill>
                  <a:srgbClr val="FF0000"/>
                </a:solidFill>
              </a:rPr>
              <a:t>c</a:t>
            </a:r>
            <a:r>
              <a:rPr lang="en-US" dirty="0">
                <a:solidFill>
                  <a:srgbClr val="FF0000"/>
                </a:solidFill>
              </a:rPr>
              <a:t>] = </a:t>
            </a:r>
            <a:r>
              <a:rPr lang="en-US" i="1" dirty="0" err="1">
                <a:solidFill>
                  <a:srgbClr val="FF0000"/>
                </a:solidFill>
              </a:rPr>
              <a:t>d_A</a:t>
            </a:r>
            <a:r>
              <a:rPr lang="en-US" dirty="0">
                <a:solidFill>
                  <a:srgbClr val="FF0000"/>
                </a:solidFill>
              </a:rPr>
              <a:t>[f(</a:t>
            </a:r>
            <a:r>
              <a:rPr lang="en-US" i="1" dirty="0" err="1">
                <a:solidFill>
                  <a:srgbClr val="FF0000"/>
                </a:solidFill>
              </a:rPr>
              <a:t>r</a:t>
            </a:r>
            <a:r>
              <a:rPr lang="en-US" dirty="0" err="1">
                <a:solidFill>
                  <a:srgbClr val="FF0000"/>
                </a:solidFill>
              </a:rPr>
              <a:t>,</a:t>
            </a:r>
            <a:r>
              <a:rPr lang="en-US" i="1" dirty="0" err="1">
                <a:solidFill>
                  <a:srgbClr val="FF0000"/>
                </a:solidFill>
              </a:rPr>
              <a:t>c,r</a:t>
            </a:r>
            <a:r>
              <a:rPr lang="en-US" baseline="-25000" dirty="0" err="1">
                <a:solidFill>
                  <a:srgbClr val="FF0000"/>
                </a:solidFill>
              </a:rPr>
              <a:t>b</a:t>
            </a:r>
            <a:r>
              <a:rPr lang="en-US" i="1" dirty="0" err="1">
                <a:solidFill>
                  <a:srgbClr val="FF0000"/>
                </a:solidFill>
              </a:rPr>
              <a:t>,k</a:t>
            </a:r>
            <a:r>
              <a:rPr lang="en-US" baseline="-25000" dirty="0" err="1">
                <a:solidFill>
                  <a:srgbClr val="FF0000"/>
                </a:solidFill>
              </a:rPr>
              <a:t>b</a:t>
            </a:r>
            <a:r>
              <a:rPr lang="en-US" dirty="0">
                <a:solidFill>
                  <a:srgbClr val="FF0000"/>
                </a:solidFill>
              </a:rPr>
              <a:t>)];</a:t>
            </a:r>
            <a:endParaRPr lang="en-US" i="1" dirty="0">
              <a:solidFill>
                <a:srgbClr val="FF0000"/>
              </a:solidFill>
            </a:endParaRPr>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r</a:t>
            </a:r>
            <a:r>
              <a:rPr lang="en-US" dirty="0"/>
              <a:t> = </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 = </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2"/>
            <a:r>
              <a:rPr lang="en-US" i="1" dirty="0">
                <a:solidFill>
                  <a:srgbClr val="FF0000"/>
                </a:solidFill>
              </a:rPr>
              <a:t>SC</a:t>
            </a:r>
            <a:r>
              <a:rPr lang="en-US" dirty="0"/>
              <a:t>[</a:t>
            </a:r>
            <a:r>
              <a:rPr lang="en-US" i="1" dirty="0" err="1"/>
              <a:t>r</a:t>
            </a:r>
            <a:r>
              <a:rPr lang="en-US" baseline="-25000" dirty="0" err="1"/>
              <a:t>i</a:t>
            </a:r>
            <a:r>
              <a:rPr lang="en-US" dirty="0" err="1"/>
              <a:t>,</a:t>
            </a:r>
            <a:r>
              <a:rPr lang="en-US" i="1" dirty="0" err="1"/>
              <a:t>c</a:t>
            </a:r>
            <a:r>
              <a:rPr lang="en-US" baseline="-25000" dirty="0" err="1"/>
              <a:t>i</a:t>
            </a:r>
            <a:r>
              <a:rPr lang="en-US" dirty="0"/>
              <a:t>] += </a:t>
            </a:r>
            <a:r>
              <a:rPr lang="en-US" i="1" dirty="0">
                <a:solidFill>
                  <a:srgbClr val="FF0000"/>
                </a:solidFill>
              </a:rPr>
              <a:t>SA</a:t>
            </a:r>
            <a:r>
              <a:rPr lang="en-US" dirty="0"/>
              <a:t>[</a:t>
            </a:r>
            <a:r>
              <a:rPr lang="en-US" i="1" dirty="0" err="1"/>
              <a:t>r</a:t>
            </a:r>
            <a:r>
              <a:rPr lang="en-US" baseline="-25000" dirty="0" err="1"/>
              <a:t>i</a:t>
            </a:r>
            <a:r>
              <a:rPr lang="en-US" dirty="0" err="1"/>
              <a:t>,</a:t>
            </a:r>
            <a:r>
              <a:rPr lang="en-US" i="1" dirty="0" err="1"/>
              <a:t>k</a:t>
            </a:r>
            <a:r>
              <a:rPr lang="en-US" baseline="-25000" dirty="0" err="1"/>
              <a:t>i</a:t>
            </a:r>
            <a:r>
              <a:rPr lang="en-US" dirty="0"/>
              <a:t>]*</a:t>
            </a:r>
            <a:r>
              <a:rPr lang="en-US" i="1" dirty="0">
                <a:solidFill>
                  <a:srgbClr val="FF0000"/>
                </a:solidFill>
              </a:rPr>
              <a:t>SB</a:t>
            </a:r>
            <a:r>
              <a:rPr lang="en-US" dirty="0"/>
              <a:t>[</a:t>
            </a:r>
            <a:r>
              <a:rPr lang="en-US" i="1" dirty="0" err="1"/>
              <a:t>k</a:t>
            </a:r>
            <a:r>
              <a:rPr lang="en-US" baseline="-25000" dirty="0" err="1"/>
              <a:t>i</a:t>
            </a:r>
            <a:r>
              <a:rPr lang="en-US" i="1" dirty="0" err="1"/>
              <a:t>,c</a:t>
            </a:r>
            <a:r>
              <a:rPr lang="en-US" baseline="-25000" dirty="0" err="1"/>
              <a:t>i</a:t>
            </a:r>
            <a:r>
              <a:rPr lang="en-US" dirty="0"/>
              <a:t>];</a:t>
            </a:r>
          </a:p>
          <a:p>
            <a:r>
              <a:rPr lang="en-US" dirty="0"/>
              <a:t>}</a:t>
            </a:r>
          </a:p>
        </p:txBody>
      </p:sp>
      <p:sp>
        <p:nvSpPr>
          <p:cNvPr id="5" name="TextBox 4"/>
          <p:cNvSpPr txBox="1"/>
          <p:nvPr/>
        </p:nvSpPr>
        <p:spPr>
          <a:xfrm>
            <a:off x="6019799" y="1935540"/>
            <a:ext cx="2362201" cy="1569660"/>
          </a:xfrm>
          <a:prstGeom prst="rect">
            <a:avLst/>
          </a:prstGeom>
          <a:noFill/>
        </p:spPr>
        <p:txBody>
          <a:bodyPr wrap="square" rtlCol="0">
            <a:spAutoFit/>
          </a:bodyPr>
          <a:lstStyle/>
          <a:p>
            <a:r>
              <a:rPr lang="en-US" dirty="0">
                <a:solidFill>
                  <a:schemeClr val="accent2"/>
                </a:solidFill>
              </a:rPr>
              <a:t>__shared__ tells </a:t>
            </a:r>
            <a:r>
              <a:rPr lang="en-US" dirty="0" err="1">
                <a:solidFill>
                  <a:schemeClr val="accent2"/>
                </a:solidFill>
              </a:rPr>
              <a:t>nvcc</a:t>
            </a:r>
            <a:r>
              <a:rPr lang="en-US" dirty="0">
                <a:solidFill>
                  <a:schemeClr val="accent2"/>
                </a:solidFill>
              </a:rPr>
              <a:t> to put a variable in shared memory</a:t>
            </a:r>
          </a:p>
        </p:txBody>
      </p:sp>
      <p:cxnSp>
        <p:nvCxnSpPr>
          <p:cNvPr id="6" name="Straight Arrow Connector 5"/>
          <p:cNvCxnSpPr>
            <a:stCxn id="5" idx="1"/>
          </p:cNvCxnSpPr>
          <p:nvPr/>
        </p:nvCxnSpPr>
        <p:spPr>
          <a:xfrm flipH="1" flipV="1">
            <a:off x="2667000" y="2057400"/>
            <a:ext cx="3352799" cy="66297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00900" y="882810"/>
            <a:ext cx="2019300" cy="869790"/>
          </a:xfrm>
          <a:prstGeom prst="rect">
            <a:avLst/>
          </a:prstGeom>
          <a:noFill/>
        </p:spPr>
        <p:txBody>
          <a:bodyPr wrap="square" rtlCol="0">
            <a:spAutoFit/>
          </a:bodyPr>
          <a:lstStyle/>
          <a:p>
            <a:pPr>
              <a:lnSpc>
                <a:spcPts val="2000"/>
              </a:lnSpc>
              <a:spcBef>
                <a:spcPts val="0"/>
              </a:spcBef>
            </a:pPr>
            <a:r>
              <a:rPr lang="en-US" dirty="0">
                <a:solidFill>
                  <a:schemeClr val="accent2"/>
                </a:solidFill>
              </a:rPr>
              <a:t>Bonus: now we can declare 2D arrays</a:t>
            </a:r>
          </a:p>
        </p:txBody>
      </p:sp>
      <p:cxnSp>
        <p:nvCxnSpPr>
          <p:cNvPr id="10" name="Straight Arrow Connector 9"/>
          <p:cNvCxnSpPr/>
          <p:nvPr/>
        </p:nvCxnSpPr>
        <p:spPr>
          <a:xfrm flipH="1">
            <a:off x="6934201" y="1219200"/>
            <a:ext cx="266699" cy="39244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24700" y="3792855"/>
            <a:ext cx="2019300" cy="1200329"/>
          </a:xfrm>
          <a:prstGeom prst="rect">
            <a:avLst/>
          </a:prstGeom>
          <a:noFill/>
        </p:spPr>
        <p:txBody>
          <a:bodyPr wrap="square" rtlCol="0">
            <a:spAutoFit/>
          </a:bodyPr>
          <a:lstStyle/>
          <a:p>
            <a:pPr>
              <a:spcBef>
                <a:spcPts val="0"/>
              </a:spcBef>
            </a:pPr>
            <a:r>
              <a:rPr lang="en-US" dirty="0">
                <a:solidFill>
                  <a:schemeClr val="accent2"/>
                </a:solidFill>
              </a:rPr>
              <a:t>These arrays are the three blocks</a:t>
            </a:r>
          </a:p>
        </p:txBody>
      </p:sp>
      <p:cxnSp>
        <p:nvCxnSpPr>
          <p:cNvPr id="14" name="Straight Arrow Connector 13"/>
          <p:cNvCxnSpPr>
            <a:cxnSpLocks/>
          </p:cNvCxnSpPr>
          <p:nvPr/>
        </p:nvCxnSpPr>
        <p:spPr>
          <a:xfrm flipH="1" flipV="1">
            <a:off x="5486400" y="4114800"/>
            <a:ext cx="1714502" cy="33160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400" y="3733800"/>
            <a:ext cx="5172075"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2136354"/>
            <a:ext cx="1676399" cy="1200329"/>
          </a:xfrm>
          <a:prstGeom prst="rect">
            <a:avLst/>
          </a:prstGeom>
          <a:noFill/>
        </p:spPr>
        <p:txBody>
          <a:bodyPr wrap="square" rtlCol="0">
            <a:spAutoFit/>
          </a:bodyPr>
          <a:lstStyle/>
          <a:p>
            <a:pPr>
              <a:spcBef>
                <a:spcPts val="0"/>
              </a:spcBef>
            </a:pPr>
            <a:r>
              <a:rPr lang="en-US" dirty="0">
                <a:solidFill>
                  <a:schemeClr val="accent2"/>
                </a:solidFill>
              </a:rPr>
              <a:t>copy the arrays ("" for </a:t>
            </a:r>
            <a:r>
              <a:rPr lang="en-US" i="1" dirty="0">
                <a:solidFill>
                  <a:schemeClr val="accent2"/>
                </a:solidFill>
              </a:rPr>
              <a:t>SB</a:t>
            </a:r>
            <a:r>
              <a:rPr lang="en-US" dirty="0">
                <a:solidFill>
                  <a:schemeClr val="accent2"/>
                </a:solidFill>
              </a:rPr>
              <a:t>)</a:t>
            </a:r>
          </a:p>
        </p:txBody>
      </p:sp>
      <p:cxnSp>
        <p:nvCxnSpPr>
          <p:cNvPr id="19" name="Straight Arrow Connector 18"/>
          <p:cNvCxnSpPr/>
          <p:nvPr/>
        </p:nvCxnSpPr>
        <p:spPr>
          <a:xfrm>
            <a:off x="1295401" y="2736518"/>
            <a:ext cx="533399" cy="15908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3557" y="4459251"/>
            <a:ext cx="4743448" cy="400110"/>
          </a:xfrm>
          <a:prstGeom prst="rect">
            <a:avLst/>
          </a:prstGeom>
          <a:noFill/>
        </p:spPr>
        <p:txBody>
          <a:bodyPr wrap="square" rtlCol="0">
            <a:spAutoFit/>
          </a:bodyPr>
          <a:lstStyle/>
          <a:p>
            <a:pPr>
              <a:spcBef>
                <a:spcPts val="0"/>
              </a:spcBef>
            </a:pPr>
            <a:r>
              <a:rPr lang="en-US" sz="2000" dirty="0">
                <a:solidFill>
                  <a:schemeClr val="accent2"/>
                </a:solidFill>
              </a:rPr>
              <a:t>At some point we'll have to copy back C[]</a:t>
            </a:r>
          </a:p>
        </p:txBody>
      </p:sp>
      <p:cxnSp>
        <p:nvCxnSpPr>
          <p:cNvPr id="16" name="Straight Arrow Connector 15"/>
          <p:cNvCxnSpPr/>
          <p:nvPr/>
        </p:nvCxnSpPr>
        <p:spPr>
          <a:xfrm flipH="1" flipV="1">
            <a:off x="1219200" y="4244371"/>
            <a:ext cx="1447800" cy="32763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1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8"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28780"/>
            <a:ext cx="8001000" cy="1719619"/>
          </a:xfrm>
        </p:spPr>
        <p:txBody>
          <a:bodyPr/>
          <a:lstStyle/>
          <a:p>
            <a:pPr>
              <a:spcBef>
                <a:spcPts val="0"/>
              </a:spcBef>
            </a:pPr>
            <a:r>
              <a:rPr lang="en-US" sz="2400" dirty="0"/>
              <a:t>Why don't we also check </a:t>
            </a:r>
            <a:r>
              <a:rPr lang="en-US" sz="2400" i="1" dirty="0" err="1"/>
              <a:t>r</a:t>
            </a:r>
            <a:r>
              <a:rPr lang="en-US" sz="2400" baseline="-25000" dirty="0" err="1"/>
              <a:t>b</a:t>
            </a:r>
            <a:r>
              <a:rPr lang="en-US" sz="2400" dirty="0"/>
              <a:t> and </a:t>
            </a:r>
            <a:r>
              <a:rPr lang="en-US" sz="2400" i="1" dirty="0" err="1"/>
              <a:t>c</a:t>
            </a:r>
            <a:r>
              <a:rPr lang="en-US" sz="2400" baseline="-25000" dirty="0" err="1"/>
              <a:t>b</a:t>
            </a:r>
            <a:r>
              <a:rPr lang="en-US" sz="2400" dirty="0"/>
              <a:t>?</a:t>
            </a:r>
          </a:p>
          <a:p>
            <a:pPr lvl="1">
              <a:spcBef>
                <a:spcPts val="0"/>
              </a:spcBef>
            </a:pPr>
            <a:r>
              <a:rPr lang="en-US" sz="2000" dirty="0"/>
              <a:t>Then not all of the SMs would initialize their shared memory</a:t>
            </a:r>
          </a:p>
          <a:p>
            <a:pPr>
              <a:spcBef>
                <a:spcPts val="0"/>
              </a:spcBef>
            </a:pPr>
            <a:r>
              <a:rPr lang="en-US" sz="2400" dirty="0"/>
              <a:t>Problems with this?</a:t>
            </a:r>
          </a:p>
          <a:p>
            <a:pPr lvl="1">
              <a:spcBef>
                <a:spcPts val="0"/>
              </a:spcBef>
            </a:pPr>
            <a:r>
              <a:rPr lang="en-US" sz="2000" dirty="0"/>
              <a:t>It doesn't take advantage of parallelism</a:t>
            </a:r>
          </a:p>
          <a:p>
            <a:pPr lvl="1">
              <a:spcBef>
                <a:spcPts val="0"/>
              </a:spcBef>
            </a:pPr>
            <a:r>
              <a:rPr lang="en-US" sz="2000" dirty="0"/>
              <a:t>It doesn't actually work. There is a race. What is the race?</a:t>
            </a:r>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304800"/>
            <a:ext cx="8153400" cy="4524315"/>
          </a:xfrm>
          <a:prstGeom prst="rect">
            <a:avLst/>
          </a:prstGeom>
          <a:noFill/>
        </p:spPr>
        <p:txBody>
          <a:bodyPr wrap="square" rtlCol="0">
            <a:spAutoFit/>
          </a:bodyPr>
          <a:lstStyle/>
          <a:p>
            <a:r>
              <a:rPr lang="en-US" dirty="0"/>
              <a:t>__global__ </a:t>
            </a:r>
            <a:r>
              <a:rPr lang="en-US" dirty="0" err="1"/>
              <a:t>one_thread</a:t>
            </a:r>
            <a:r>
              <a:rPr lang="en-US" dirty="0"/>
              <a:t> (float *</a:t>
            </a:r>
            <a:r>
              <a:rPr lang="en-US" i="1" dirty="0"/>
              <a:t> </a:t>
            </a:r>
            <a:r>
              <a:rPr lang="en-US" i="1" dirty="0" err="1"/>
              <a:t>d_A</a:t>
            </a:r>
            <a:r>
              <a:rPr lang="en-US" dirty="0"/>
              <a:t>, float * </a:t>
            </a:r>
            <a:r>
              <a:rPr lang="en-US" i="1" dirty="0" err="1"/>
              <a:t>d_B</a:t>
            </a:r>
            <a:r>
              <a:rPr lang="en-US" dirty="0"/>
              <a:t>, float * </a:t>
            </a:r>
            <a:r>
              <a:rPr lang="en-US" i="1" dirty="0" err="1"/>
              <a:t>d_C</a:t>
            </a:r>
            <a:r>
              <a:rPr lang="en-US" dirty="0"/>
              <a:t>)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__shared__ float </a:t>
            </a:r>
            <a:r>
              <a:rPr lang="en-US" i="1" dirty="0"/>
              <a:t>SA</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SB</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SC</a:t>
            </a:r>
            <a:r>
              <a:rPr lang="en-US" dirty="0"/>
              <a:t>[</a:t>
            </a:r>
            <a:r>
              <a:rPr lang="en-US" i="1" dirty="0"/>
              <a:t>N</a:t>
            </a:r>
            <a:r>
              <a:rPr lang="en-US" baseline="-25000" dirty="0"/>
              <a:t>i</a:t>
            </a:r>
            <a:r>
              <a:rPr lang="en-US" dirty="0"/>
              <a:t>][</a:t>
            </a:r>
            <a:r>
              <a:rPr lang="en-US" i="1" dirty="0"/>
              <a:t>N</a:t>
            </a:r>
            <a:r>
              <a:rPr lang="en-US" baseline="-25000" dirty="0"/>
              <a:t>i</a:t>
            </a:r>
            <a:r>
              <a:rPr lang="en-US" dirty="0"/>
              <a:t>];</a:t>
            </a:r>
          </a:p>
          <a:p>
            <a:pPr lvl="1"/>
            <a:r>
              <a:rPr lang="en-US" dirty="0">
                <a:solidFill>
                  <a:srgbClr val="FF0000"/>
                </a:solidFill>
              </a:rPr>
              <a:t>if ((</a:t>
            </a:r>
            <a:r>
              <a:rPr lang="en-US" i="1" dirty="0" err="1">
                <a:solidFill>
                  <a:srgbClr val="FF0000"/>
                </a:solidFill>
              </a:rPr>
              <a:t>r</a:t>
            </a:r>
            <a:r>
              <a:rPr lang="en-US" baseline="-25000" dirty="0" err="1">
                <a:solidFill>
                  <a:srgbClr val="FF0000"/>
                </a:solidFill>
              </a:rPr>
              <a:t>i</a:t>
            </a:r>
            <a:r>
              <a:rPr lang="en-US" dirty="0">
                <a:solidFill>
                  <a:srgbClr val="FF0000"/>
                </a:solidFill>
              </a:rPr>
              <a:t>==0) &amp;&amp; (</a:t>
            </a:r>
            <a:r>
              <a:rPr lang="en-US" i="1" dirty="0">
                <a:solidFill>
                  <a:srgbClr val="FF0000"/>
                </a:solidFill>
              </a:rPr>
              <a:t>c</a:t>
            </a:r>
            <a:r>
              <a:rPr lang="en-US" baseline="-25000" dirty="0">
                <a:solidFill>
                  <a:srgbClr val="FF0000"/>
                </a:solidFill>
              </a:rPr>
              <a:t>i</a:t>
            </a:r>
            <a:r>
              <a:rPr lang="en-US" dirty="0">
                <a:solidFill>
                  <a:srgbClr val="FF0000"/>
                </a:solidFill>
              </a:rPr>
              <a:t>==0))</a:t>
            </a:r>
          </a:p>
          <a:p>
            <a:pPr lvl="2"/>
            <a:r>
              <a:rPr lang="en-US" dirty="0"/>
              <a:t>for </a:t>
            </a:r>
            <a:r>
              <a:rPr lang="en-US" i="1" dirty="0"/>
              <a:t>r</a:t>
            </a:r>
            <a:r>
              <a:rPr lang="en-US" dirty="0"/>
              <a:t>=0..</a:t>
            </a:r>
            <a:r>
              <a:rPr lang="en-US" i="1" dirty="0"/>
              <a:t>N</a:t>
            </a:r>
            <a:r>
              <a:rPr lang="en-US" baseline="-25000" dirty="0"/>
              <a:t>i</a:t>
            </a:r>
            <a:r>
              <a:rPr lang="en-US" dirty="0"/>
              <a:t>-1</a:t>
            </a:r>
          </a:p>
          <a:p>
            <a:pPr lvl="3"/>
            <a:r>
              <a:rPr lang="en-US" dirty="0"/>
              <a:t>for </a:t>
            </a:r>
            <a:r>
              <a:rPr lang="en-US" i="1" dirty="0"/>
              <a:t>c</a:t>
            </a:r>
            <a:r>
              <a:rPr lang="en-US" dirty="0"/>
              <a:t>=0..</a:t>
            </a:r>
            <a:r>
              <a:rPr lang="en-US" i="1" dirty="0"/>
              <a:t>N</a:t>
            </a:r>
            <a:r>
              <a:rPr lang="en-US" baseline="-25000" dirty="0"/>
              <a:t>i</a:t>
            </a:r>
            <a:r>
              <a:rPr lang="en-US" dirty="0"/>
              <a:t>-1</a:t>
            </a:r>
          </a:p>
          <a:p>
            <a:pPr lvl="4"/>
            <a:r>
              <a:rPr lang="en-US" i="1" dirty="0"/>
              <a:t>SA</a:t>
            </a:r>
            <a:r>
              <a:rPr lang="en-US" dirty="0"/>
              <a:t>[</a:t>
            </a:r>
            <a:r>
              <a:rPr lang="en-US" i="1" dirty="0"/>
              <a:t>r</a:t>
            </a:r>
            <a:r>
              <a:rPr lang="en-US" dirty="0"/>
              <a:t>, </a:t>
            </a:r>
            <a:r>
              <a:rPr lang="en-US" i="1" dirty="0"/>
              <a:t>c</a:t>
            </a:r>
            <a:r>
              <a:rPr lang="en-US" dirty="0"/>
              <a:t>] = </a:t>
            </a:r>
            <a:r>
              <a:rPr lang="en-US" i="1" dirty="0" err="1"/>
              <a:t>d_A</a:t>
            </a:r>
            <a:r>
              <a:rPr lang="en-US" dirty="0"/>
              <a:t>[f(</a:t>
            </a:r>
            <a:r>
              <a:rPr lang="en-US" i="1" dirty="0" err="1"/>
              <a:t>r</a:t>
            </a:r>
            <a:r>
              <a:rPr lang="en-US" dirty="0" err="1"/>
              <a:t>,</a:t>
            </a:r>
            <a:r>
              <a:rPr lang="en-US" i="1" dirty="0" err="1"/>
              <a:t>c</a:t>
            </a:r>
            <a:r>
              <a:rPr lang="en-US" dirty="0" err="1"/>
              <a:t>,</a:t>
            </a:r>
            <a:r>
              <a:rPr lang="en-US" i="1" dirty="0" err="1"/>
              <a:t>r</a:t>
            </a:r>
            <a:r>
              <a:rPr lang="en-US" baseline="-25000" dirty="0" err="1"/>
              <a:t>b</a:t>
            </a:r>
            <a:r>
              <a:rPr lang="en-US" i="1" dirty="0" err="1"/>
              <a:t>,k</a:t>
            </a:r>
            <a:r>
              <a:rPr lang="en-US" baseline="-25000" dirty="0" err="1"/>
              <a:t>b</a:t>
            </a:r>
            <a:r>
              <a:rPr lang="en-US" dirty="0"/>
              <a:t>)];</a:t>
            </a:r>
          </a:p>
          <a:p>
            <a:pPr lvl="4"/>
            <a:r>
              <a:rPr lang="en-US" i="1" dirty="0"/>
              <a:t>SB</a:t>
            </a:r>
            <a:r>
              <a:rPr lang="en-US" dirty="0"/>
              <a:t>[</a:t>
            </a:r>
            <a:r>
              <a:rPr lang="en-US" i="1" dirty="0"/>
              <a:t>r</a:t>
            </a:r>
            <a:r>
              <a:rPr lang="en-US" dirty="0"/>
              <a:t>, </a:t>
            </a:r>
            <a:r>
              <a:rPr lang="en-US" i="1" dirty="0"/>
              <a:t>c</a:t>
            </a:r>
            <a:r>
              <a:rPr lang="en-US" dirty="0"/>
              <a:t>] = </a:t>
            </a:r>
            <a:r>
              <a:rPr lang="en-US" i="1" dirty="0" err="1"/>
              <a:t>d_B</a:t>
            </a:r>
            <a:r>
              <a:rPr lang="en-US" dirty="0"/>
              <a:t>[f(</a:t>
            </a:r>
            <a:r>
              <a:rPr lang="en-US" i="1" dirty="0" err="1"/>
              <a:t>r</a:t>
            </a:r>
            <a:r>
              <a:rPr lang="en-US" dirty="0" err="1"/>
              <a:t>,</a:t>
            </a:r>
            <a:r>
              <a:rPr lang="en-US" i="1" dirty="0" err="1"/>
              <a:t>c</a:t>
            </a:r>
            <a:r>
              <a:rPr lang="en-US" dirty="0" err="1"/>
              <a:t>,</a:t>
            </a:r>
            <a:r>
              <a:rPr lang="en-US" i="1" dirty="0" err="1"/>
              <a:t>k</a:t>
            </a:r>
            <a:r>
              <a:rPr lang="en-US" baseline="-25000" dirty="0" err="1"/>
              <a:t>b</a:t>
            </a:r>
            <a:r>
              <a:rPr lang="en-US" i="1" dirty="0" err="1"/>
              <a:t>,c</a:t>
            </a:r>
            <a:r>
              <a:rPr lang="en-US" baseline="-25000" dirty="0" err="1"/>
              <a:t>b</a:t>
            </a:r>
            <a:r>
              <a:rPr lang="en-US" dirty="0"/>
              <a:t>)];</a:t>
            </a:r>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SC</a:t>
            </a:r>
            <a:r>
              <a:rPr lang="en-US" dirty="0"/>
              <a:t>[</a:t>
            </a:r>
            <a:r>
              <a:rPr lang="en-US" i="1" dirty="0" err="1"/>
              <a:t>r</a:t>
            </a:r>
            <a:r>
              <a:rPr lang="en-US" baseline="-25000" dirty="0" err="1"/>
              <a:t>i</a:t>
            </a:r>
            <a:r>
              <a:rPr lang="en-US" dirty="0" err="1"/>
              <a:t>,</a:t>
            </a:r>
            <a:r>
              <a:rPr lang="en-US" i="1" dirty="0" err="1"/>
              <a:t>c</a:t>
            </a:r>
            <a:r>
              <a:rPr lang="en-US" baseline="-25000" dirty="0" err="1"/>
              <a:t>i</a:t>
            </a:r>
            <a:r>
              <a:rPr lang="en-US" dirty="0"/>
              <a:t>] += </a:t>
            </a:r>
            <a:r>
              <a:rPr lang="en-US" i="1" dirty="0"/>
              <a:t>SA</a:t>
            </a:r>
            <a:r>
              <a:rPr lang="en-US" dirty="0"/>
              <a:t>[</a:t>
            </a:r>
            <a:r>
              <a:rPr lang="en-US" i="1" dirty="0" err="1"/>
              <a:t>r</a:t>
            </a:r>
            <a:r>
              <a:rPr lang="en-US" baseline="-25000" dirty="0" err="1"/>
              <a:t>i</a:t>
            </a:r>
            <a:r>
              <a:rPr lang="en-US" dirty="0" err="1"/>
              <a:t>,</a:t>
            </a:r>
            <a:r>
              <a:rPr lang="en-US" i="1" dirty="0" err="1"/>
              <a:t>k</a:t>
            </a:r>
            <a:r>
              <a:rPr lang="en-US" baseline="-25000" dirty="0" err="1"/>
              <a:t>i</a:t>
            </a:r>
            <a:r>
              <a:rPr lang="en-US" dirty="0"/>
              <a:t>]*</a:t>
            </a:r>
            <a:r>
              <a:rPr lang="en-US" i="1" dirty="0"/>
              <a:t>SB</a:t>
            </a:r>
            <a:r>
              <a:rPr lang="en-US" dirty="0"/>
              <a:t>[</a:t>
            </a:r>
            <a:r>
              <a:rPr lang="en-US" i="1" dirty="0" err="1"/>
              <a:t>k</a:t>
            </a:r>
            <a:r>
              <a:rPr lang="en-US" baseline="-25000" dirty="0" err="1"/>
              <a:t>i</a:t>
            </a:r>
            <a:r>
              <a:rPr lang="en-US" i="1" dirty="0" err="1"/>
              <a:t>,c</a:t>
            </a:r>
            <a:r>
              <a:rPr lang="en-US" baseline="-25000" dirty="0" err="1"/>
              <a:t>i</a:t>
            </a:r>
            <a:r>
              <a:rPr lang="en-US" dirty="0"/>
              <a:t>];</a:t>
            </a:r>
          </a:p>
          <a:p>
            <a:r>
              <a:rPr lang="en-US" dirty="0"/>
              <a:t>}</a:t>
            </a:r>
          </a:p>
        </p:txBody>
      </p:sp>
      <p:sp>
        <p:nvSpPr>
          <p:cNvPr id="9" name="TextBox 8"/>
          <p:cNvSpPr txBox="1"/>
          <p:nvPr/>
        </p:nvSpPr>
        <p:spPr>
          <a:xfrm>
            <a:off x="6324600" y="2209800"/>
            <a:ext cx="2667000" cy="1569660"/>
          </a:xfrm>
          <a:prstGeom prst="rect">
            <a:avLst/>
          </a:prstGeom>
          <a:noFill/>
        </p:spPr>
        <p:txBody>
          <a:bodyPr wrap="square" rtlCol="0">
            <a:spAutoFit/>
          </a:bodyPr>
          <a:lstStyle/>
          <a:p>
            <a:pPr>
              <a:spcBef>
                <a:spcPts val="0"/>
              </a:spcBef>
            </a:pPr>
            <a:r>
              <a:rPr lang="en-US" dirty="0">
                <a:solidFill>
                  <a:schemeClr val="accent2"/>
                </a:solidFill>
              </a:rPr>
              <a:t>The </a:t>
            </a:r>
            <a:r>
              <a:rPr lang="en-US" i="1" dirty="0">
                <a:solidFill>
                  <a:schemeClr val="accent2"/>
                </a:solidFill>
              </a:rPr>
              <a:t>if</a:t>
            </a:r>
            <a:r>
              <a:rPr lang="en-US" dirty="0">
                <a:solidFill>
                  <a:schemeClr val="accent2"/>
                </a:solidFill>
              </a:rPr>
              <a:t> statement says that only one thread per block will do the copy</a:t>
            </a:r>
          </a:p>
        </p:txBody>
      </p:sp>
      <p:cxnSp>
        <p:nvCxnSpPr>
          <p:cNvPr id="10" name="Straight Arrow Connector 9"/>
          <p:cNvCxnSpPr/>
          <p:nvPr/>
        </p:nvCxnSpPr>
        <p:spPr>
          <a:xfrm flipH="1" flipV="1">
            <a:off x="4114802" y="2339370"/>
            <a:ext cx="2133598" cy="55623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953000"/>
            <a:ext cx="8001000" cy="1295399"/>
          </a:xfrm>
        </p:spPr>
        <p:txBody>
          <a:bodyPr/>
          <a:lstStyle/>
          <a:p>
            <a:pPr>
              <a:spcBef>
                <a:spcPts val="0"/>
              </a:spcBef>
            </a:pPr>
            <a:r>
              <a:rPr lang="en-US" sz="2400" dirty="0"/>
              <a:t>Different warps in a thread block each advance independently; one warp may start computing before a different warp has loaded the needed data.</a:t>
            </a:r>
          </a:p>
          <a:p>
            <a:pPr>
              <a:spcBef>
                <a:spcPts val="0"/>
              </a:spcBef>
            </a:pPr>
            <a:endParaRPr lang="en-US" sz="20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304800"/>
            <a:ext cx="8153400" cy="4524315"/>
          </a:xfrm>
          <a:prstGeom prst="rect">
            <a:avLst/>
          </a:prstGeom>
          <a:noFill/>
        </p:spPr>
        <p:txBody>
          <a:bodyPr wrap="square" rtlCol="0">
            <a:spAutoFit/>
          </a:bodyPr>
          <a:lstStyle/>
          <a:p>
            <a:r>
              <a:rPr lang="en-US" dirty="0"/>
              <a:t>__global__ </a:t>
            </a:r>
            <a:r>
              <a:rPr lang="en-US" dirty="0" err="1"/>
              <a:t>one_thread</a:t>
            </a:r>
            <a:r>
              <a:rPr lang="en-US" dirty="0"/>
              <a:t> (float *</a:t>
            </a:r>
            <a:r>
              <a:rPr lang="en-US" i="1" dirty="0"/>
              <a:t> </a:t>
            </a:r>
            <a:r>
              <a:rPr lang="en-US" i="1" dirty="0" err="1"/>
              <a:t>d_A</a:t>
            </a:r>
            <a:r>
              <a:rPr lang="en-US" dirty="0"/>
              <a:t>, float * </a:t>
            </a:r>
            <a:r>
              <a:rPr lang="en-US" i="1" dirty="0" err="1"/>
              <a:t>d_B</a:t>
            </a:r>
            <a:r>
              <a:rPr lang="en-US" dirty="0"/>
              <a:t>, float * </a:t>
            </a:r>
            <a:r>
              <a:rPr lang="en-US" i="1" dirty="0" err="1"/>
              <a:t>d_C</a:t>
            </a:r>
            <a:r>
              <a:rPr lang="en-US" dirty="0"/>
              <a:t>)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__shared__ float </a:t>
            </a:r>
            <a:r>
              <a:rPr lang="en-US" i="1" dirty="0"/>
              <a:t>SA</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SB</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SC</a:t>
            </a:r>
            <a:r>
              <a:rPr lang="en-US" dirty="0"/>
              <a:t>[</a:t>
            </a:r>
            <a:r>
              <a:rPr lang="en-US" i="1" dirty="0"/>
              <a:t>N</a:t>
            </a:r>
            <a:r>
              <a:rPr lang="en-US" baseline="-25000" dirty="0"/>
              <a:t>i</a:t>
            </a:r>
            <a:r>
              <a:rPr lang="en-US" dirty="0"/>
              <a:t>][</a:t>
            </a:r>
            <a:r>
              <a:rPr lang="en-US" i="1" dirty="0"/>
              <a:t>N</a:t>
            </a:r>
            <a:r>
              <a:rPr lang="en-US" baseline="-25000" dirty="0"/>
              <a:t>i</a:t>
            </a:r>
            <a:r>
              <a:rPr lang="en-US" dirty="0"/>
              <a:t>];</a:t>
            </a:r>
          </a:p>
          <a:p>
            <a:pPr lvl="1"/>
            <a:r>
              <a:rPr lang="en-US" dirty="0"/>
              <a:t>if ((</a:t>
            </a:r>
            <a:r>
              <a:rPr lang="en-US" i="1" dirty="0" err="1"/>
              <a:t>r</a:t>
            </a:r>
            <a:r>
              <a:rPr lang="en-US" baseline="-25000" dirty="0" err="1"/>
              <a:t>i</a:t>
            </a:r>
            <a:r>
              <a:rPr lang="en-US" dirty="0"/>
              <a:t>==0) &amp;&amp; (</a:t>
            </a:r>
            <a:r>
              <a:rPr lang="en-US" i="1" dirty="0"/>
              <a:t>c</a:t>
            </a:r>
            <a:r>
              <a:rPr lang="en-US" baseline="-25000" dirty="0"/>
              <a:t>i</a:t>
            </a:r>
            <a:r>
              <a:rPr lang="en-US" dirty="0"/>
              <a:t>==0))</a:t>
            </a:r>
          </a:p>
          <a:p>
            <a:pPr lvl="2"/>
            <a:r>
              <a:rPr lang="en-US" dirty="0"/>
              <a:t>for </a:t>
            </a:r>
            <a:r>
              <a:rPr lang="en-US" i="1" dirty="0"/>
              <a:t>r</a:t>
            </a:r>
            <a:r>
              <a:rPr lang="en-US" dirty="0"/>
              <a:t>=0..</a:t>
            </a:r>
            <a:r>
              <a:rPr lang="en-US" i="1" dirty="0"/>
              <a:t>N</a:t>
            </a:r>
            <a:r>
              <a:rPr lang="en-US" baseline="-25000" dirty="0"/>
              <a:t>i</a:t>
            </a:r>
            <a:r>
              <a:rPr lang="en-US" dirty="0"/>
              <a:t>-1</a:t>
            </a:r>
          </a:p>
          <a:p>
            <a:pPr lvl="3"/>
            <a:r>
              <a:rPr lang="en-US" dirty="0"/>
              <a:t>for </a:t>
            </a:r>
            <a:r>
              <a:rPr lang="en-US" i="1" dirty="0"/>
              <a:t>c</a:t>
            </a:r>
            <a:r>
              <a:rPr lang="en-US" dirty="0"/>
              <a:t>=0..</a:t>
            </a:r>
            <a:r>
              <a:rPr lang="en-US" i="1" dirty="0"/>
              <a:t>N</a:t>
            </a:r>
            <a:r>
              <a:rPr lang="en-US" baseline="-25000" dirty="0"/>
              <a:t>i</a:t>
            </a:r>
            <a:r>
              <a:rPr lang="en-US" dirty="0"/>
              <a:t>-1</a:t>
            </a:r>
          </a:p>
          <a:p>
            <a:pPr lvl="4"/>
            <a:r>
              <a:rPr lang="en-US" i="1" dirty="0"/>
              <a:t>SA</a:t>
            </a:r>
            <a:r>
              <a:rPr lang="en-US" dirty="0"/>
              <a:t>[</a:t>
            </a:r>
            <a:r>
              <a:rPr lang="en-US" i="1" dirty="0"/>
              <a:t>r</a:t>
            </a:r>
            <a:r>
              <a:rPr lang="en-US" dirty="0"/>
              <a:t>, </a:t>
            </a:r>
            <a:r>
              <a:rPr lang="en-US" i="1" dirty="0"/>
              <a:t>c</a:t>
            </a:r>
            <a:r>
              <a:rPr lang="en-US" dirty="0"/>
              <a:t>] = </a:t>
            </a:r>
            <a:r>
              <a:rPr lang="en-US" i="1" dirty="0" err="1"/>
              <a:t>d_A</a:t>
            </a:r>
            <a:r>
              <a:rPr lang="en-US" dirty="0"/>
              <a:t>[f(</a:t>
            </a:r>
            <a:r>
              <a:rPr lang="en-US" i="1" dirty="0" err="1"/>
              <a:t>r</a:t>
            </a:r>
            <a:r>
              <a:rPr lang="en-US" dirty="0" err="1"/>
              <a:t>,</a:t>
            </a:r>
            <a:r>
              <a:rPr lang="en-US" i="1" dirty="0" err="1"/>
              <a:t>c</a:t>
            </a:r>
            <a:r>
              <a:rPr lang="en-US" dirty="0" err="1"/>
              <a:t>,</a:t>
            </a:r>
            <a:r>
              <a:rPr lang="en-US" i="1" dirty="0" err="1"/>
              <a:t>r</a:t>
            </a:r>
            <a:r>
              <a:rPr lang="en-US" baseline="-25000" dirty="0" err="1"/>
              <a:t>b</a:t>
            </a:r>
            <a:r>
              <a:rPr lang="en-US" i="1" dirty="0" err="1"/>
              <a:t>,k</a:t>
            </a:r>
            <a:r>
              <a:rPr lang="en-US" baseline="-25000" dirty="0" err="1"/>
              <a:t>b</a:t>
            </a:r>
            <a:r>
              <a:rPr lang="en-US" dirty="0"/>
              <a:t>)];</a:t>
            </a:r>
          </a:p>
          <a:p>
            <a:pPr lvl="4"/>
            <a:r>
              <a:rPr lang="en-US" i="1" dirty="0"/>
              <a:t>SB</a:t>
            </a:r>
            <a:r>
              <a:rPr lang="en-US" dirty="0"/>
              <a:t>[</a:t>
            </a:r>
            <a:r>
              <a:rPr lang="en-US" i="1" dirty="0"/>
              <a:t>r</a:t>
            </a:r>
            <a:r>
              <a:rPr lang="en-US" dirty="0"/>
              <a:t>, </a:t>
            </a:r>
            <a:r>
              <a:rPr lang="en-US" i="1" dirty="0"/>
              <a:t>c</a:t>
            </a:r>
            <a:r>
              <a:rPr lang="en-US" dirty="0"/>
              <a:t>] = </a:t>
            </a:r>
            <a:r>
              <a:rPr lang="en-US" i="1" dirty="0" err="1"/>
              <a:t>d_B</a:t>
            </a:r>
            <a:r>
              <a:rPr lang="en-US" dirty="0"/>
              <a:t>[f(</a:t>
            </a:r>
            <a:r>
              <a:rPr lang="en-US" i="1" dirty="0" err="1"/>
              <a:t>r</a:t>
            </a:r>
            <a:r>
              <a:rPr lang="en-US" dirty="0" err="1"/>
              <a:t>,</a:t>
            </a:r>
            <a:r>
              <a:rPr lang="en-US" i="1" dirty="0" err="1"/>
              <a:t>c</a:t>
            </a:r>
            <a:r>
              <a:rPr lang="en-US" dirty="0" err="1"/>
              <a:t>,</a:t>
            </a:r>
            <a:r>
              <a:rPr lang="en-US" i="1" dirty="0" err="1"/>
              <a:t>k</a:t>
            </a:r>
            <a:r>
              <a:rPr lang="en-US" baseline="-25000" dirty="0" err="1"/>
              <a:t>b</a:t>
            </a:r>
            <a:r>
              <a:rPr lang="en-US" i="1" dirty="0" err="1"/>
              <a:t>,c</a:t>
            </a:r>
            <a:r>
              <a:rPr lang="en-US" baseline="-25000" dirty="0" err="1"/>
              <a:t>b</a:t>
            </a:r>
            <a:r>
              <a:rPr lang="en-US" dirty="0"/>
              <a:t>)];</a:t>
            </a:r>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SC</a:t>
            </a:r>
            <a:r>
              <a:rPr lang="en-US" dirty="0"/>
              <a:t>[</a:t>
            </a:r>
            <a:r>
              <a:rPr lang="en-US" i="1" dirty="0" err="1"/>
              <a:t>r</a:t>
            </a:r>
            <a:r>
              <a:rPr lang="en-US" baseline="-25000" dirty="0" err="1"/>
              <a:t>i</a:t>
            </a:r>
            <a:r>
              <a:rPr lang="en-US" dirty="0" err="1"/>
              <a:t>,</a:t>
            </a:r>
            <a:r>
              <a:rPr lang="en-US" i="1" dirty="0" err="1"/>
              <a:t>c</a:t>
            </a:r>
            <a:r>
              <a:rPr lang="en-US" baseline="-25000" dirty="0" err="1"/>
              <a:t>i</a:t>
            </a:r>
            <a:r>
              <a:rPr lang="en-US" dirty="0"/>
              <a:t>] += </a:t>
            </a:r>
            <a:r>
              <a:rPr lang="en-US" i="1" dirty="0"/>
              <a:t>SA</a:t>
            </a:r>
            <a:r>
              <a:rPr lang="en-US" dirty="0"/>
              <a:t>[</a:t>
            </a:r>
            <a:r>
              <a:rPr lang="en-US" i="1" dirty="0" err="1"/>
              <a:t>r</a:t>
            </a:r>
            <a:r>
              <a:rPr lang="en-US" baseline="-25000" dirty="0" err="1"/>
              <a:t>i</a:t>
            </a:r>
            <a:r>
              <a:rPr lang="en-US" dirty="0" err="1"/>
              <a:t>,</a:t>
            </a:r>
            <a:r>
              <a:rPr lang="en-US" i="1" dirty="0" err="1"/>
              <a:t>k</a:t>
            </a:r>
            <a:r>
              <a:rPr lang="en-US" baseline="-25000" dirty="0" err="1"/>
              <a:t>i</a:t>
            </a:r>
            <a:r>
              <a:rPr lang="en-US" dirty="0"/>
              <a:t>]*</a:t>
            </a:r>
            <a:r>
              <a:rPr lang="en-US" i="1" dirty="0"/>
              <a:t>SB</a:t>
            </a:r>
            <a:r>
              <a:rPr lang="en-US" dirty="0"/>
              <a:t>[</a:t>
            </a:r>
            <a:r>
              <a:rPr lang="en-US" i="1" dirty="0" err="1"/>
              <a:t>k</a:t>
            </a:r>
            <a:r>
              <a:rPr lang="en-US" baseline="-25000" dirty="0" err="1"/>
              <a:t>i</a:t>
            </a:r>
            <a:r>
              <a:rPr lang="en-US" i="1" dirty="0" err="1"/>
              <a:t>,c</a:t>
            </a:r>
            <a:r>
              <a:rPr lang="en-US" baseline="-25000" dirty="0" err="1"/>
              <a:t>i</a:t>
            </a:r>
            <a:r>
              <a:rPr lang="en-US" dirty="0"/>
              <a:t>];</a:t>
            </a:r>
          </a:p>
          <a:p>
            <a:r>
              <a:rPr lang="en-US" dirty="0"/>
              <a:t>}</a:t>
            </a:r>
          </a:p>
        </p:txBody>
      </p:sp>
      <p:cxnSp>
        <p:nvCxnSpPr>
          <p:cNvPr id="5" name="Straight Arrow Connector 4"/>
          <p:cNvCxnSpPr/>
          <p:nvPr/>
        </p:nvCxnSpPr>
        <p:spPr>
          <a:xfrm flipH="1" flipV="1">
            <a:off x="3276600" y="4419600"/>
            <a:ext cx="2514600" cy="1066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886200" y="3733800"/>
            <a:ext cx="304800" cy="2057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953000"/>
            <a:ext cx="8001000" cy="1295399"/>
          </a:xfrm>
        </p:spPr>
        <p:txBody>
          <a:bodyPr/>
          <a:lstStyle/>
          <a:p>
            <a:pPr>
              <a:spcBef>
                <a:spcPts val="0"/>
              </a:spcBef>
            </a:pPr>
            <a:r>
              <a:rPr lang="en-US" sz="2400" dirty="0"/>
              <a:t>Now we have nice parallelism for our loads; we still must fix the race.</a:t>
            </a:r>
          </a:p>
          <a:p>
            <a:pPr>
              <a:spcBef>
                <a:spcPts val="0"/>
              </a:spcBef>
            </a:pPr>
            <a:endParaRPr lang="en-US" sz="20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304800"/>
            <a:ext cx="8153400" cy="4524315"/>
          </a:xfrm>
          <a:prstGeom prst="rect">
            <a:avLst/>
          </a:prstGeom>
          <a:noFill/>
        </p:spPr>
        <p:txBody>
          <a:bodyPr wrap="square" rtlCol="0">
            <a:spAutoFit/>
          </a:bodyPr>
          <a:lstStyle/>
          <a:p>
            <a:r>
              <a:rPr lang="en-US" dirty="0"/>
              <a:t>__global__ </a:t>
            </a:r>
            <a:r>
              <a:rPr lang="en-US" dirty="0" err="1"/>
              <a:t>one_thread</a:t>
            </a:r>
            <a:r>
              <a:rPr lang="en-US" dirty="0"/>
              <a:t> (float *</a:t>
            </a:r>
            <a:r>
              <a:rPr lang="en-US" i="1" dirty="0"/>
              <a:t> </a:t>
            </a:r>
            <a:r>
              <a:rPr lang="en-US" i="1" dirty="0" err="1"/>
              <a:t>d_A</a:t>
            </a:r>
            <a:r>
              <a:rPr lang="en-US" dirty="0"/>
              <a:t>, float * </a:t>
            </a:r>
            <a:r>
              <a:rPr lang="en-US" i="1" dirty="0" err="1"/>
              <a:t>d_B</a:t>
            </a:r>
            <a:r>
              <a:rPr lang="en-US" dirty="0"/>
              <a:t>, float * </a:t>
            </a:r>
            <a:r>
              <a:rPr lang="en-US" i="1" dirty="0" err="1"/>
              <a:t>d_C</a:t>
            </a:r>
            <a:r>
              <a:rPr lang="en-US" dirty="0"/>
              <a:t>)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__shared__ float </a:t>
            </a:r>
            <a:r>
              <a:rPr lang="en-US" i="1" dirty="0"/>
              <a:t>SA</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SB</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SC</a:t>
            </a:r>
            <a:r>
              <a:rPr lang="en-US" dirty="0"/>
              <a:t>[</a:t>
            </a:r>
            <a:r>
              <a:rPr lang="en-US" i="1" dirty="0"/>
              <a:t>N</a:t>
            </a:r>
            <a:r>
              <a:rPr lang="en-US" baseline="-25000" dirty="0"/>
              <a:t>i</a:t>
            </a:r>
            <a:r>
              <a:rPr lang="en-US" dirty="0"/>
              <a:t>][</a:t>
            </a:r>
            <a:r>
              <a:rPr lang="en-US" i="1" dirty="0"/>
              <a:t>N</a:t>
            </a:r>
            <a:r>
              <a:rPr lang="en-US" baseline="-25000" dirty="0"/>
              <a:t>i</a:t>
            </a:r>
            <a:r>
              <a:rPr lang="en-US" dirty="0"/>
              <a:t>];</a:t>
            </a:r>
          </a:p>
          <a:p>
            <a:pPr lvl="1"/>
            <a:r>
              <a:rPr lang="en-US" dirty="0">
                <a:solidFill>
                  <a:srgbClr val="FF0000"/>
                </a:solidFill>
              </a:rPr>
              <a:t>if ((</a:t>
            </a:r>
            <a:r>
              <a:rPr lang="en-US" i="1" dirty="0" err="1">
                <a:solidFill>
                  <a:srgbClr val="FF0000"/>
                </a:solidFill>
              </a:rPr>
              <a:t>r</a:t>
            </a:r>
            <a:r>
              <a:rPr lang="en-US" baseline="-25000" dirty="0" err="1">
                <a:solidFill>
                  <a:srgbClr val="FF0000"/>
                </a:solidFill>
              </a:rPr>
              <a:t>i</a:t>
            </a:r>
            <a:r>
              <a:rPr lang="en-US" dirty="0">
                <a:solidFill>
                  <a:srgbClr val="FF0000"/>
                </a:solidFill>
              </a:rPr>
              <a:t>==0) &amp;&amp; (</a:t>
            </a:r>
            <a:r>
              <a:rPr lang="en-US" i="1" dirty="0">
                <a:solidFill>
                  <a:srgbClr val="FF0000"/>
                </a:solidFill>
              </a:rPr>
              <a:t>c</a:t>
            </a:r>
            <a:r>
              <a:rPr lang="en-US" baseline="-25000" dirty="0">
                <a:solidFill>
                  <a:srgbClr val="FF0000"/>
                </a:solidFill>
              </a:rPr>
              <a:t>i</a:t>
            </a:r>
            <a:r>
              <a:rPr lang="en-US" dirty="0">
                <a:solidFill>
                  <a:srgbClr val="FF0000"/>
                </a:solidFill>
              </a:rPr>
              <a:t>==0))</a:t>
            </a:r>
          </a:p>
          <a:p>
            <a:pPr lvl="2"/>
            <a:r>
              <a:rPr lang="en-US" dirty="0"/>
              <a:t>for </a:t>
            </a:r>
            <a:r>
              <a:rPr lang="en-US" i="1" dirty="0"/>
              <a:t>r</a:t>
            </a:r>
            <a:r>
              <a:rPr lang="en-US" dirty="0"/>
              <a:t>=0..</a:t>
            </a:r>
            <a:r>
              <a:rPr lang="en-US" i="1" dirty="0"/>
              <a:t>N</a:t>
            </a:r>
            <a:r>
              <a:rPr lang="en-US" baseline="-25000" dirty="0"/>
              <a:t>i</a:t>
            </a:r>
            <a:r>
              <a:rPr lang="en-US" dirty="0"/>
              <a:t>-1</a:t>
            </a:r>
          </a:p>
          <a:p>
            <a:pPr lvl="3"/>
            <a:r>
              <a:rPr lang="en-US" dirty="0"/>
              <a:t>for </a:t>
            </a:r>
            <a:r>
              <a:rPr lang="en-US" i="1" dirty="0"/>
              <a:t>c</a:t>
            </a:r>
            <a:r>
              <a:rPr lang="en-US" dirty="0"/>
              <a:t>=0..</a:t>
            </a:r>
            <a:r>
              <a:rPr lang="en-US" i="1" dirty="0"/>
              <a:t>N</a:t>
            </a:r>
            <a:r>
              <a:rPr lang="en-US" baseline="-25000" dirty="0"/>
              <a:t>i</a:t>
            </a:r>
            <a:r>
              <a:rPr lang="en-US" dirty="0"/>
              <a:t>-1</a:t>
            </a:r>
          </a:p>
          <a:p>
            <a:pPr lvl="4"/>
            <a:r>
              <a:rPr lang="en-US" i="1" dirty="0"/>
              <a:t>SA</a:t>
            </a:r>
            <a:r>
              <a:rPr lang="en-US" dirty="0"/>
              <a:t>[</a:t>
            </a:r>
            <a:r>
              <a:rPr lang="en-US" i="1" dirty="0" err="1"/>
              <a:t>r</a:t>
            </a:r>
            <a:r>
              <a:rPr lang="en-US" baseline="-25000" dirty="0" err="1">
                <a:solidFill>
                  <a:srgbClr val="FF0000"/>
                </a:solidFill>
              </a:rPr>
              <a:t>i</a:t>
            </a:r>
            <a:r>
              <a:rPr lang="en-US" dirty="0"/>
              <a:t>, </a:t>
            </a:r>
            <a:r>
              <a:rPr lang="en-US" i="1" dirty="0"/>
              <a:t>c</a:t>
            </a:r>
            <a:r>
              <a:rPr lang="en-US" baseline="-25000" dirty="0">
                <a:solidFill>
                  <a:srgbClr val="FF0000"/>
                </a:solidFill>
              </a:rPr>
              <a:t>i</a:t>
            </a:r>
            <a:r>
              <a:rPr lang="en-US" dirty="0"/>
              <a:t>] = </a:t>
            </a:r>
            <a:r>
              <a:rPr lang="en-US" i="1" dirty="0" err="1"/>
              <a:t>d_A</a:t>
            </a:r>
            <a:r>
              <a:rPr lang="en-US" dirty="0"/>
              <a:t>[f(</a:t>
            </a:r>
            <a:r>
              <a:rPr lang="en-US" i="1" dirty="0" err="1"/>
              <a:t>r</a:t>
            </a:r>
            <a:r>
              <a:rPr lang="en-US" baseline="-25000" dirty="0" err="1">
                <a:solidFill>
                  <a:srgbClr val="FF0000"/>
                </a:solidFill>
              </a:rPr>
              <a:t>i</a:t>
            </a:r>
            <a:r>
              <a:rPr lang="en-US" dirty="0" err="1"/>
              <a:t>,</a:t>
            </a:r>
            <a:r>
              <a:rPr lang="en-US" i="1" dirty="0" err="1"/>
              <a:t>c</a:t>
            </a:r>
            <a:r>
              <a:rPr lang="en-US" baseline="-25000" dirty="0" err="1">
                <a:solidFill>
                  <a:srgbClr val="FF0000"/>
                </a:solidFill>
              </a:rPr>
              <a:t>i</a:t>
            </a:r>
            <a:r>
              <a:rPr lang="en-US" dirty="0" err="1"/>
              <a:t>,</a:t>
            </a:r>
            <a:r>
              <a:rPr lang="en-US" i="1" dirty="0" err="1"/>
              <a:t>r</a:t>
            </a:r>
            <a:r>
              <a:rPr lang="en-US" baseline="-25000" dirty="0" err="1"/>
              <a:t>b</a:t>
            </a:r>
            <a:r>
              <a:rPr lang="en-US" i="1" dirty="0" err="1"/>
              <a:t>,k</a:t>
            </a:r>
            <a:r>
              <a:rPr lang="en-US" baseline="-25000" dirty="0" err="1"/>
              <a:t>b</a:t>
            </a:r>
            <a:r>
              <a:rPr lang="en-US" dirty="0"/>
              <a:t>)];</a:t>
            </a:r>
          </a:p>
          <a:p>
            <a:pPr lvl="4"/>
            <a:r>
              <a:rPr lang="en-US" i="1" dirty="0"/>
              <a:t>SB</a:t>
            </a:r>
            <a:r>
              <a:rPr lang="en-US" dirty="0"/>
              <a:t>[</a:t>
            </a:r>
            <a:r>
              <a:rPr lang="en-US" i="1" dirty="0" err="1"/>
              <a:t>r</a:t>
            </a:r>
            <a:r>
              <a:rPr lang="en-US" baseline="-25000" dirty="0" err="1">
                <a:solidFill>
                  <a:srgbClr val="FF0000"/>
                </a:solidFill>
              </a:rPr>
              <a:t>i</a:t>
            </a:r>
            <a:r>
              <a:rPr lang="en-US" dirty="0"/>
              <a:t>, </a:t>
            </a:r>
            <a:r>
              <a:rPr lang="en-US" i="1" dirty="0"/>
              <a:t>c</a:t>
            </a:r>
            <a:r>
              <a:rPr lang="en-US" baseline="-25000" dirty="0">
                <a:solidFill>
                  <a:srgbClr val="FF0000"/>
                </a:solidFill>
              </a:rPr>
              <a:t>i</a:t>
            </a:r>
            <a:r>
              <a:rPr lang="en-US" dirty="0"/>
              <a:t>] = </a:t>
            </a:r>
            <a:r>
              <a:rPr lang="en-US" i="1" dirty="0" err="1"/>
              <a:t>d_B</a:t>
            </a:r>
            <a:r>
              <a:rPr lang="en-US" dirty="0"/>
              <a:t>[f(</a:t>
            </a:r>
            <a:r>
              <a:rPr lang="en-US" i="1" dirty="0" err="1"/>
              <a:t>r</a:t>
            </a:r>
            <a:r>
              <a:rPr lang="en-US" baseline="-25000" dirty="0" err="1">
                <a:solidFill>
                  <a:srgbClr val="FF0000"/>
                </a:solidFill>
              </a:rPr>
              <a:t>i</a:t>
            </a:r>
            <a:r>
              <a:rPr lang="en-US" dirty="0" err="1"/>
              <a:t>,</a:t>
            </a:r>
            <a:r>
              <a:rPr lang="en-US" i="1" dirty="0" err="1"/>
              <a:t>c</a:t>
            </a:r>
            <a:r>
              <a:rPr lang="en-US" baseline="-25000" dirty="0" err="1">
                <a:solidFill>
                  <a:srgbClr val="FF0000"/>
                </a:solidFill>
              </a:rPr>
              <a:t>i</a:t>
            </a:r>
            <a:r>
              <a:rPr lang="en-US" dirty="0" err="1"/>
              <a:t>,</a:t>
            </a:r>
            <a:r>
              <a:rPr lang="en-US" i="1" dirty="0" err="1"/>
              <a:t>k</a:t>
            </a:r>
            <a:r>
              <a:rPr lang="en-US" baseline="-25000" dirty="0" err="1"/>
              <a:t>b</a:t>
            </a:r>
            <a:r>
              <a:rPr lang="en-US" i="1" dirty="0" err="1"/>
              <a:t>,c</a:t>
            </a:r>
            <a:r>
              <a:rPr lang="en-US" baseline="-25000" dirty="0" err="1"/>
              <a:t>b</a:t>
            </a:r>
            <a:r>
              <a:rPr lang="en-US" dirty="0"/>
              <a:t>)];</a:t>
            </a:r>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SC</a:t>
            </a:r>
            <a:r>
              <a:rPr lang="en-US" dirty="0"/>
              <a:t>[</a:t>
            </a:r>
            <a:r>
              <a:rPr lang="en-US" i="1" dirty="0" err="1"/>
              <a:t>r</a:t>
            </a:r>
            <a:r>
              <a:rPr lang="en-US" baseline="-25000" dirty="0" err="1"/>
              <a:t>i</a:t>
            </a:r>
            <a:r>
              <a:rPr lang="en-US" dirty="0" err="1"/>
              <a:t>,</a:t>
            </a:r>
            <a:r>
              <a:rPr lang="en-US" i="1" dirty="0" err="1"/>
              <a:t>c</a:t>
            </a:r>
            <a:r>
              <a:rPr lang="en-US" baseline="-25000" dirty="0" err="1"/>
              <a:t>i</a:t>
            </a:r>
            <a:r>
              <a:rPr lang="en-US" dirty="0"/>
              <a:t>] += </a:t>
            </a:r>
            <a:r>
              <a:rPr lang="en-US" i="1" dirty="0"/>
              <a:t>SA</a:t>
            </a:r>
            <a:r>
              <a:rPr lang="en-US" dirty="0"/>
              <a:t>[</a:t>
            </a:r>
            <a:r>
              <a:rPr lang="en-US" i="1" dirty="0" err="1"/>
              <a:t>r</a:t>
            </a:r>
            <a:r>
              <a:rPr lang="en-US" baseline="-25000" dirty="0" err="1"/>
              <a:t>i</a:t>
            </a:r>
            <a:r>
              <a:rPr lang="en-US" dirty="0" err="1"/>
              <a:t>,</a:t>
            </a:r>
            <a:r>
              <a:rPr lang="en-US" i="1" dirty="0" err="1"/>
              <a:t>k</a:t>
            </a:r>
            <a:r>
              <a:rPr lang="en-US" baseline="-25000" dirty="0" err="1"/>
              <a:t>i</a:t>
            </a:r>
            <a:r>
              <a:rPr lang="en-US" dirty="0"/>
              <a:t>]*</a:t>
            </a:r>
            <a:r>
              <a:rPr lang="en-US" i="1" dirty="0"/>
              <a:t>SB</a:t>
            </a:r>
            <a:r>
              <a:rPr lang="en-US" dirty="0"/>
              <a:t>[</a:t>
            </a:r>
            <a:r>
              <a:rPr lang="en-US" i="1" dirty="0" err="1"/>
              <a:t>k</a:t>
            </a:r>
            <a:r>
              <a:rPr lang="en-US" baseline="-25000" dirty="0" err="1"/>
              <a:t>i</a:t>
            </a:r>
            <a:r>
              <a:rPr lang="en-US" i="1" dirty="0" err="1"/>
              <a:t>,c</a:t>
            </a:r>
            <a:r>
              <a:rPr lang="en-US" baseline="-25000" dirty="0" err="1"/>
              <a:t>i</a:t>
            </a:r>
            <a:r>
              <a:rPr lang="en-US" dirty="0"/>
              <a:t>];</a:t>
            </a:r>
          </a:p>
          <a:p>
            <a:r>
              <a:rPr lang="en-US" dirty="0"/>
              <a:t>}</a:t>
            </a:r>
          </a:p>
        </p:txBody>
      </p:sp>
      <p:cxnSp>
        <p:nvCxnSpPr>
          <p:cNvPr id="5" name="Straight Connector 4">
            <a:extLst>
              <a:ext uri="{FF2B5EF4-FFF2-40B4-BE49-F238E27FC236}">
                <a16:creationId xmlns:a16="http://schemas.microsoft.com/office/drawing/2014/main" xmlns="" id="{1861DE18-4F07-4191-B2C1-BDD13DBDFD4B}"/>
              </a:ext>
            </a:extLst>
          </p:cNvPr>
          <p:cNvCxnSpPr/>
          <p:nvPr/>
        </p:nvCxnSpPr>
        <p:spPr>
          <a:xfrm>
            <a:off x="1210732" y="2414124"/>
            <a:ext cx="1913467"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118DEC3D-0A50-4F5E-9E85-16D0908AE5A9}"/>
              </a:ext>
            </a:extLst>
          </p:cNvPr>
          <p:cNvCxnSpPr/>
          <p:nvPr/>
        </p:nvCxnSpPr>
        <p:spPr>
          <a:xfrm>
            <a:off x="1744133" y="2718924"/>
            <a:ext cx="1913467"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261C9AE3-8108-4FE5-8B7E-9FAD5F813AFB}"/>
              </a:ext>
            </a:extLst>
          </p:cNvPr>
          <p:cNvSpPr txBox="1"/>
          <p:nvPr/>
        </p:nvSpPr>
        <p:spPr>
          <a:xfrm>
            <a:off x="6324600" y="2185524"/>
            <a:ext cx="2667000" cy="1200329"/>
          </a:xfrm>
          <a:prstGeom prst="rect">
            <a:avLst/>
          </a:prstGeom>
          <a:noFill/>
        </p:spPr>
        <p:txBody>
          <a:bodyPr wrap="square" rtlCol="0">
            <a:spAutoFit/>
          </a:bodyPr>
          <a:lstStyle/>
          <a:p>
            <a:pPr>
              <a:spcBef>
                <a:spcPts val="0"/>
              </a:spcBef>
            </a:pPr>
            <a:r>
              <a:rPr lang="en-US" dirty="0">
                <a:solidFill>
                  <a:schemeClr val="accent2"/>
                </a:solidFill>
              </a:rPr>
              <a:t>Each thread in the thread block copies one element</a:t>
            </a:r>
          </a:p>
        </p:txBody>
      </p:sp>
      <p:cxnSp>
        <p:nvCxnSpPr>
          <p:cNvPr id="9" name="Straight Arrow Connector 8">
            <a:extLst>
              <a:ext uri="{FF2B5EF4-FFF2-40B4-BE49-F238E27FC236}">
                <a16:creationId xmlns:a16="http://schemas.microsoft.com/office/drawing/2014/main" xmlns="" id="{7770BBD3-FD26-42F6-B343-7FF749668B21}"/>
              </a:ext>
            </a:extLst>
          </p:cNvPr>
          <p:cNvCxnSpPr/>
          <p:nvPr/>
        </p:nvCxnSpPr>
        <p:spPr>
          <a:xfrm flipH="1">
            <a:off x="5562600" y="2642724"/>
            <a:ext cx="838200"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043C97E0-BD81-462E-8D2F-9BA62AFE432B}"/>
              </a:ext>
            </a:extLst>
          </p:cNvPr>
          <p:cNvCxnSpPr>
            <a:cxnSpLocks/>
          </p:cNvCxnSpPr>
          <p:nvPr/>
        </p:nvCxnSpPr>
        <p:spPr>
          <a:xfrm>
            <a:off x="990600" y="2021660"/>
            <a:ext cx="30480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4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191000"/>
            <a:ext cx="8001000" cy="1295399"/>
          </a:xfrm>
        </p:spPr>
        <p:txBody>
          <a:bodyPr/>
          <a:lstStyle/>
          <a:p>
            <a:pPr>
              <a:spcBef>
                <a:spcPts val="0"/>
              </a:spcBef>
            </a:pPr>
            <a:r>
              <a:rPr lang="en-US" dirty="0"/>
              <a:t>__</a:t>
            </a:r>
            <a:r>
              <a:rPr lang="en-US" dirty="0" err="1"/>
              <a:t>syncthreads</a:t>
            </a:r>
            <a:r>
              <a:rPr lang="en-US" dirty="0"/>
              <a:t>() is a software barrier.</a:t>
            </a:r>
          </a:p>
          <a:p>
            <a:pPr lvl="1">
              <a:spcBef>
                <a:spcPts val="0"/>
              </a:spcBef>
            </a:pPr>
            <a:r>
              <a:rPr lang="en-US" dirty="0"/>
              <a:t>Within any thread block: all threads wait at the barrier until every thread in the thread block reaches it.</a:t>
            </a:r>
          </a:p>
          <a:p>
            <a:pPr lvl="1">
              <a:spcBef>
                <a:spcPts val="0"/>
              </a:spcBef>
            </a:pPr>
            <a:r>
              <a:rPr lang="en-US" dirty="0"/>
              <a:t>Across thread blocks: does nothing.</a:t>
            </a:r>
          </a:p>
          <a:p>
            <a:pPr lvl="1">
              <a:spcBef>
                <a:spcPts val="0"/>
              </a:spcBef>
            </a:pPr>
            <a:r>
              <a:rPr lang="en-US" dirty="0"/>
              <a:t>The race is fixed</a:t>
            </a:r>
          </a:p>
          <a:p>
            <a:pPr>
              <a:spcBef>
                <a:spcPts val="0"/>
              </a:spcBef>
            </a:pPr>
            <a:endParaRPr lang="en-US" sz="2000" dirty="0"/>
          </a:p>
        </p:txBody>
      </p:sp>
      <p:sp>
        <p:nvSpPr>
          <p:cNvPr id="4" name="Footer Placeholder 3"/>
          <p:cNvSpPr>
            <a:spLocks noGrp="1"/>
          </p:cNvSpPr>
          <p:nvPr>
            <p:ph type="ftr" sz="quarter" idx="11"/>
          </p:nvPr>
        </p:nvSpPr>
        <p:spPr>
          <a:xfrm>
            <a:off x="3124200" y="6248400"/>
            <a:ext cx="2895600" cy="298857"/>
          </a:xfrm>
        </p:spPr>
        <p:txBody>
          <a:bodyPr/>
          <a:lstStyle/>
          <a:p>
            <a:pPr>
              <a:defRPr/>
            </a:pPr>
            <a:r>
              <a:rPr lang="en-US" dirty="0"/>
              <a:t>EE 193 Joel </a:t>
            </a:r>
            <a:r>
              <a:rPr lang="en-US" dirty="0" err="1"/>
              <a:t>Grodstein</a:t>
            </a:r>
            <a:endParaRPr lang="en-US" dirty="0"/>
          </a:p>
        </p:txBody>
      </p:sp>
      <p:sp>
        <p:nvSpPr>
          <p:cNvPr id="8" name="TextBox 7"/>
          <p:cNvSpPr txBox="1"/>
          <p:nvPr/>
        </p:nvSpPr>
        <p:spPr>
          <a:xfrm>
            <a:off x="533400" y="304800"/>
            <a:ext cx="8153400" cy="3785652"/>
          </a:xfrm>
          <a:prstGeom prst="rect">
            <a:avLst/>
          </a:prstGeom>
          <a:noFill/>
        </p:spPr>
        <p:txBody>
          <a:bodyPr wrap="square" rtlCol="0">
            <a:spAutoFit/>
          </a:bodyPr>
          <a:lstStyle/>
          <a:p>
            <a:r>
              <a:rPr lang="en-US" dirty="0"/>
              <a:t>__global__ </a:t>
            </a:r>
            <a:r>
              <a:rPr lang="en-US" dirty="0" err="1"/>
              <a:t>one_thread</a:t>
            </a:r>
            <a:r>
              <a:rPr lang="en-US" dirty="0"/>
              <a:t> (float *</a:t>
            </a:r>
            <a:r>
              <a:rPr lang="en-US" i="1" dirty="0"/>
              <a:t> </a:t>
            </a:r>
            <a:r>
              <a:rPr lang="en-US" i="1" dirty="0" err="1"/>
              <a:t>d_A</a:t>
            </a:r>
            <a:r>
              <a:rPr lang="en-US" dirty="0"/>
              <a:t>, float * </a:t>
            </a:r>
            <a:r>
              <a:rPr lang="en-US" i="1" dirty="0" err="1"/>
              <a:t>d_B</a:t>
            </a:r>
            <a:r>
              <a:rPr lang="en-US" dirty="0"/>
              <a:t>, float * </a:t>
            </a:r>
            <a:r>
              <a:rPr lang="en-US" i="1" dirty="0" err="1"/>
              <a:t>d_C</a:t>
            </a:r>
            <a:r>
              <a:rPr lang="en-US" dirty="0"/>
              <a:t>) {</a:t>
            </a:r>
          </a:p>
          <a:p>
            <a:pPr lvl="1"/>
            <a:r>
              <a:rPr lang="en-US" i="1" dirty="0" err="1"/>
              <a:t>r</a:t>
            </a:r>
            <a:r>
              <a:rPr lang="en-US" baseline="-25000" dirty="0" err="1"/>
              <a:t>b</a:t>
            </a:r>
            <a:r>
              <a:rPr lang="en-US" dirty="0"/>
              <a:t>=</a:t>
            </a:r>
            <a:r>
              <a:rPr lang="en-US" dirty="0" err="1"/>
              <a:t>blockIdx.x</a:t>
            </a:r>
            <a:r>
              <a:rPr lang="en-US" dirty="0"/>
              <a:t>; </a:t>
            </a:r>
            <a:r>
              <a:rPr lang="en-US" i="1" dirty="0" err="1"/>
              <a:t>c</a:t>
            </a:r>
            <a:r>
              <a:rPr lang="en-US" baseline="-25000" dirty="0" err="1"/>
              <a:t>b</a:t>
            </a:r>
            <a:r>
              <a:rPr lang="en-US" dirty="0"/>
              <a:t>=</a:t>
            </a:r>
            <a:r>
              <a:rPr lang="en-US" dirty="0" err="1"/>
              <a:t>blockIdx.y</a:t>
            </a:r>
            <a:r>
              <a:rPr lang="en-US" dirty="0"/>
              <a:t>, </a:t>
            </a:r>
            <a:r>
              <a:rPr lang="en-US" i="1" dirty="0"/>
              <a:t>k</a:t>
            </a:r>
            <a:r>
              <a:rPr lang="en-US" baseline="-25000" dirty="0"/>
              <a:t>b</a:t>
            </a:r>
            <a:r>
              <a:rPr lang="en-US" dirty="0"/>
              <a:t>=</a:t>
            </a:r>
            <a:r>
              <a:rPr lang="en-US" dirty="0" err="1"/>
              <a:t>blockIdx.z</a:t>
            </a:r>
            <a:r>
              <a:rPr lang="en-US" dirty="0"/>
              <a:t>;</a:t>
            </a:r>
          </a:p>
          <a:p>
            <a:pPr lvl="1"/>
            <a:r>
              <a:rPr lang="en-US" i="1" dirty="0" err="1"/>
              <a:t>r</a:t>
            </a:r>
            <a:r>
              <a:rPr lang="en-US" baseline="-25000" dirty="0" err="1"/>
              <a:t>i</a:t>
            </a:r>
            <a:r>
              <a:rPr lang="en-US" dirty="0"/>
              <a:t> =</a:t>
            </a:r>
            <a:r>
              <a:rPr lang="en-US" dirty="0" err="1"/>
              <a:t>threadIdx.x</a:t>
            </a:r>
            <a:r>
              <a:rPr lang="en-US" dirty="0"/>
              <a:t>; </a:t>
            </a:r>
            <a:r>
              <a:rPr lang="en-US" i="1" dirty="0"/>
              <a:t>c</a:t>
            </a:r>
            <a:r>
              <a:rPr lang="en-US" baseline="-25000" dirty="0"/>
              <a:t>i</a:t>
            </a:r>
            <a:r>
              <a:rPr lang="en-US" dirty="0"/>
              <a:t>=</a:t>
            </a:r>
            <a:r>
              <a:rPr lang="en-US" dirty="0" err="1"/>
              <a:t>threadIdx.y</a:t>
            </a:r>
            <a:r>
              <a:rPr lang="en-US" dirty="0"/>
              <a:t>;</a:t>
            </a:r>
            <a:endParaRPr lang="en-US" baseline="-25000" dirty="0"/>
          </a:p>
          <a:p>
            <a:pPr lvl="1"/>
            <a:r>
              <a:rPr lang="en-US" dirty="0"/>
              <a:t>__shared__ float </a:t>
            </a:r>
            <a:r>
              <a:rPr lang="en-US" i="1" dirty="0"/>
              <a:t>SA</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SB</a:t>
            </a:r>
            <a:r>
              <a:rPr lang="en-US" dirty="0"/>
              <a:t>[</a:t>
            </a:r>
            <a:r>
              <a:rPr lang="en-US" i="1" dirty="0"/>
              <a:t>N</a:t>
            </a:r>
            <a:r>
              <a:rPr lang="en-US" baseline="-25000" dirty="0"/>
              <a:t>i</a:t>
            </a:r>
            <a:r>
              <a:rPr lang="en-US" dirty="0"/>
              <a:t>][</a:t>
            </a:r>
            <a:r>
              <a:rPr lang="en-US" i="1" dirty="0"/>
              <a:t>N</a:t>
            </a:r>
            <a:r>
              <a:rPr lang="en-US" baseline="-25000" dirty="0"/>
              <a:t>i</a:t>
            </a:r>
            <a:r>
              <a:rPr lang="en-US" dirty="0"/>
              <a:t>], </a:t>
            </a:r>
            <a:r>
              <a:rPr lang="en-US" i="1" dirty="0"/>
              <a:t>SC</a:t>
            </a:r>
            <a:r>
              <a:rPr lang="en-US" dirty="0"/>
              <a:t>[</a:t>
            </a:r>
            <a:r>
              <a:rPr lang="en-US" i="1" dirty="0"/>
              <a:t>N</a:t>
            </a:r>
            <a:r>
              <a:rPr lang="en-US" baseline="-25000" dirty="0"/>
              <a:t>i</a:t>
            </a:r>
            <a:r>
              <a:rPr lang="en-US" dirty="0"/>
              <a:t>][</a:t>
            </a:r>
            <a:r>
              <a:rPr lang="en-US" i="1" dirty="0"/>
              <a:t>N</a:t>
            </a:r>
            <a:r>
              <a:rPr lang="en-US" baseline="-25000" dirty="0"/>
              <a:t>i</a:t>
            </a:r>
            <a:r>
              <a:rPr lang="en-US" dirty="0"/>
              <a:t>];</a:t>
            </a:r>
          </a:p>
          <a:p>
            <a:pPr lvl="1"/>
            <a:r>
              <a:rPr lang="en-US" i="1" dirty="0"/>
              <a:t>SA</a:t>
            </a:r>
            <a:r>
              <a:rPr lang="en-US" dirty="0"/>
              <a:t>[</a:t>
            </a:r>
            <a:r>
              <a:rPr lang="en-US" i="1" dirty="0" err="1"/>
              <a:t>r</a:t>
            </a:r>
            <a:r>
              <a:rPr lang="en-US" baseline="-25000" dirty="0" err="1"/>
              <a:t>i</a:t>
            </a:r>
            <a:r>
              <a:rPr lang="en-US" dirty="0"/>
              <a:t>, </a:t>
            </a:r>
            <a:r>
              <a:rPr lang="en-US" i="1" dirty="0"/>
              <a:t>c</a:t>
            </a:r>
            <a:r>
              <a:rPr lang="en-US" baseline="-25000" dirty="0"/>
              <a:t>i</a:t>
            </a:r>
            <a:r>
              <a:rPr lang="en-US" dirty="0"/>
              <a:t>] = </a:t>
            </a:r>
            <a:r>
              <a:rPr lang="en-US" i="1" dirty="0" err="1"/>
              <a:t>d_A</a:t>
            </a:r>
            <a:r>
              <a:rPr lang="en-US" dirty="0"/>
              <a:t>[f(</a:t>
            </a:r>
            <a:r>
              <a:rPr lang="en-US" i="1" dirty="0" err="1"/>
              <a:t>r</a:t>
            </a:r>
            <a:r>
              <a:rPr lang="en-US" baseline="-25000" dirty="0" err="1"/>
              <a:t>i</a:t>
            </a:r>
            <a:r>
              <a:rPr lang="en-US" dirty="0" err="1"/>
              <a:t>,</a:t>
            </a:r>
            <a:r>
              <a:rPr lang="en-US" i="1" dirty="0" err="1"/>
              <a:t>c</a:t>
            </a:r>
            <a:r>
              <a:rPr lang="en-US" baseline="-25000" dirty="0" err="1"/>
              <a:t>i</a:t>
            </a:r>
            <a:r>
              <a:rPr lang="en-US" dirty="0" err="1"/>
              <a:t>,</a:t>
            </a:r>
            <a:r>
              <a:rPr lang="en-US" i="1" dirty="0" err="1"/>
              <a:t>r</a:t>
            </a:r>
            <a:r>
              <a:rPr lang="en-US" baseline="-25000" dirty="0" err="1"/>
              <a:t>b</a:t>
            </a:r>
            <a:r>
              <a:rPr lang="en-US" i="1" dirty="0" err="1"/>
              <a:t>,k</a:t>
            </a:r>
            <a:r>
              <a:rPr lang="en-US" baseline="-25000" dirty="0" err="1"/>
              <a:t>b</a:t>
            </a:r>
            <a:r>
              <a:rPr lang="en-US" dirty="0"/>
              <a:t>)];</a:t>
            </a:r>
          </a:p>
          <a:p>
            <a:pPr lvl="1"/>
            <a:r>
              <a:rPr lang="en-US" i="1" dirty="0"/>
              <a:t>SB</a:t>
            </a:r>
            <a:r>
              <a:rPr lang="en-US" dirty="0"/>
              <a:t>[</a:t>
            </a:r>
            <a:r>
              <a:rPr lang="en-US" i="1" dirty="0" err="1"/>
              <a:t>r</a:t>
            </a:r>
            <a:r>
              <a:rPr lang="en-US" baseline="-25000" dirty="0" err="1"/>
              <a:t>i</a:t>
            </a:r>
            <a:r>
              <a:rPr lang="en-US" dirty="0"/>
              <a:t>, </a:t>
            </a:r>
            <a:r>
              <a:rPr lang="en-US" i="1" dirty="0"/>
              <a:t>c</a:t>
            </a:r>
            <a:r>
              <a:rPr lang="en-US" baseline="-25000" dirty="0"/>
              <a:t>i</a:t>
            </a:r>
            <a:r>
              <a:rPr lang="en-US" dirty="0"/>
              <a:t>] = </a:t>
            </a:r>
            <a:r>
              <a:rPr lang="en-US" i="1" dirty="0" err="1"/>
              <a:t>d_B</a:t>
            </a:r>
            <a:r>
              <a:rPr lang="en-US" dirty="0"/>
              <a:t>[f(</a:t>
            </a:r>
            <a:r>
              <a:rPr lang="en-US" i="1" dirty="0" err="1"/>
              <a:t>r</a:t>
            </a:r>
            <a:r>
              <a:rPr lang="en-US" baseline="-25000" dirty="0" err="1"/>
              <a:t>i</a:t>
            </a:r>
            <a:r>
              <a:rPr lang="en-US" dirty="0" err="1"/>
              <a:t>,</a:t>
            </a:r>
            <a:r>
              <a:rPr lang="en-US" i="1" dirty="0" err="1"/>
              <a:t>c</a:t>
            </a:r>
            <a:r>
              <a:rPr lang="en-US" baseline="-25000" dirty="0" err="1"/>
              <a:t>i</a:t>
            </a:r>
            <a:r>
              <a:rPr lang="en-US" dirty="0" err="1"/>
              <a:t>,</a:t>
            </a:r>
            <a:r>
              <a:rPr lang="en-US" i="1" dirty="0" err="1"/>
              <a:t>k</a:t>
            </a:r>
            <a:r>
              <a:rPr lang="en-US" baseline="-25000" dirty="0" err="1"/>
              <a:t>b</a:t>
            </a:r>
            <a:r>
              <a:rPr lang="en-US" i="1" dirty="0" err="1"/>
              <a:t>,c</a:t>
            </a:r>
            <a:r>
              <a:rPr lang="en-US" baseline="-25000" dirty="0" err="1"/>
              <a:t>b</a:t>
            </a:r>
            <a:r>
              <a:rPr lang="en-US" dirty="0"/>
              <a:t>)];</a:t>
            </a:r>
          </a:p>
          <a:p>
            <a:pPr lvl="1"/>
            <a:r>
              <a:rPr lang="en-US" dirty="0">
                <a:solidFill>
                  <a:srgbClr val="FF0000"/>
                </a:solidFill>
              </a:rPr>
              <a:t>__</a:t>
            </a:r>
            <a:r>
              <a:rPr lang="en-US" dirty="0" err="1">
                <a:solidFill>
                  <a:srgbClr val="FF0000"/>
                </a:solidFill>
              </a:rPr>
              <a:t>syncthreads</a:t>
            </a:r>
            <a:r>
              <a:rPr lang="en-US" dirty="0">
                <a:solidFill>
                  <a:srgbClr val="FF0000"/>
                </a:solidFill>
              </a:rPr>
              <a:t>();</a:t>
            </a:r>
            <a:endParaRPr lang="en-US" i="1" dirty="0"/>
          </a:p>
          <a:p>
            <a:pPr lvl="1"/>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2"/>
            <a:r>
              <a:rPr lang="en-US" i="1" dirty="0"/>
              <a:t>SC</a:t>
            </a:r>
            <a:r>
              <a:rPr lang="en-US" dirty="0"/>
              <a:t>[</a:t>
            </a:r>
            <a:r>
              <a:rPr lang="en-US" i="1" dirty="0" err="1"/>
              <a:t>r</a:t>
            </a:r>
            <a:r>
              <a:rPr lang="en-US" baseline="-25000" dirty="0" err="1"/>
              <a:t>i</a:t>
            </a:r>
            <a:r>
              <a:rPr lang="en-US" dirty="0" err="1"/>
              <a:t>,</a:t>
            </a:r>
            <a:r>
              <a:rPr lang="en-US" i="1" dirty="0" err="1"/>
              <a:t>c</a:t>
            </a:r>
            <a:r>
              <a:rPr lang="en-US" baseline="-25000" dirty="0" err="1"/>
              <a:t>i</a:t>
            </a:r>
            <a:r>
              <a:rPr lang="en-US" dirty="0"/>
              <a:t>] += </a:t>
            </a:r>
            <a:r>
              <a:rPr lang="en-US" i="1" dirty="0"/>
              <a:t>SA</a:t>
            </a:r>
            <a:r>
              <a:rPr lang="en-US" dirty="0"/>
              <a:t>[</a:t>
            </a:r>
            <a:r>
              <a:rPr lang="en-US" i="1" dirty="0" err="1"/>
              <a:t>r</a:t>
            </a:r>
            <a:r>
              <a:rPr lang="en-US" baseline="-25000" dirty="0" err="1"/>
              <a:t>i</a:t>
            </a:r>
            <a:r>
              <a:rPr lang="en-US" dirty="0" err="1"/>
              <a:t>,</a:t>
            </a:r>
            <a:r>
              <a:rPr lang="en-US" i="1" dirty="0" err="1"/>
              <a:t>k</a:t>
            </a:r>
            <a:r>
              <a:rPr lang="en-US" baseline="-25000" dirty="0" err="1"/>
              <a:t>i</a:t>
            </a:r>
            <a:r>
              <a:rPr lang="en-US" dirty="0"/>
              <a:t>]*</a:t>
            </a:r>
            <a:r>
              <a:rPr lang="en-US" i="1" dirty="0"/>
              <a:t>SB</a:t>
            </a:r>
            <a:r>
              <a:rPr lang="en-US" dirty="0"/>
              <a:t>[</a:t>
            </a:r>
            <a:r>
              <a:rPr lang="en-US" i="1" dirty="0" err="1"/>
              <a:t>k</a:t>
            </a:r>
            <a:r>
              <a:rPr lang="en-US" baseline="-25000" dirty="0" err="1"/>
              <a:t>i</a:t>
            </a:r>
            <a:r>
              <a:rPr lang="en-US" i="1" dirty="0" err="1"/>
              <a:t>,c</a:t>
            </a:r>
            <a:r>
              <a:rPr lang="en-US" baseline="-25000" dirty="0" err="1"/>
              <a:t>i</a:t>
            </a:r>
            <a:r>
              <a:rPr lang="en-US" dirty="0"/>
              <a:t>];</a:t>
            </a:r>
          </a:p>
          <a:p>
            <a:r>
              <a:rPr lang="en-US" dirty="0"/>
              <a:t>}</a:t>
            </a:r>
          </a:p>
        </p:txBody>
      </p:sp>
    </p:spTree>
    <p:extLst>
      <p:ext uri="{BB962C8B-B14F-4D97-AF65-F5344CB8AC3E}">
        <p14:creationId xmlns:p14="http://schemas.microsoft.com/office/powerpoint/2010/main" val="1640695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315200" cy="1143000"/>
          </a:xfrm>
        </p:spPr>
        <p:txBody>
          <a:bodyPr/>
          <a:lstStyle/>
          <a:p>
            <a:r>
              <a:rPr lang="en-US" dirty="0"/>
              <a:t>One final issue</a:t>
            </a:r>
          </a:p>
        </p:txBody>
      </p:sp>
      <p:sp>
        <p:nvSpPr>
          <p:cNvPr id="3" name="Content Placeholder 2"/>
          <p:cNvSpPr>
            <a:spLocks noGrp="1"/>
          </p:cNvSpPr>
          <p:nvPr>
            <p:ph idx="1"/>
          </p:nvPr>
        </p:nvSpPr>
        <p:spPr>
          <a:xfrm>
            <a:off x="1219200" y="5042105"/>
            <a:ext cx="7162800" cy="1206295"/>
          </a:xfrm>
        </p:spPr>
        <p:txBody>
          <a:bodyPr/>
          <a:lstStyle/>
          <a:p>
            <a:r>
              <a:rPr lang="en-US" sz="2400" dirty="0"/>
              <a:t>Yes. Each value of </a:t>
            </a:r>
            <a:r>
              <a:rPr lang="en-US" sz="2400" i="1" dirty="0"/>
              <a:t>k</a:t>
            </a:r>
            <a:r>
              <a:rPr lang="en-US" sz="2400" baseline="-25000" dirty="0"/>
              <a:t>b</a:t>
            </a:r>
            <a:r>
              <a:rPr lang="en-US" sz="2400" dirty="0"/>
              <a:t> is in a different thread block</a:t>
            </a:r>
          </a:p>
          <a:p>
            <a:pPr lvl="1">
              <a:spcBef>
                <a:spcPts val="0"/>
              </a:spcBef>
            </a:pPr>
            <a:r>
              <a:rPr lang="en-US" sz="2000" dirty="0"/>
              <a:t>Each thread block with different </a:t>
            </a:r>
            <a:r>
              <a:rPr lang="en-US" sz="2000" i="1" dirty="0"/>
              <a:t>k</a:t>
            </a:r>
            <a:r>
              <a:rPr lang="en-US" sz="2000" baseline="-25000" dirty="0"/>
              <a:t>b</a:t>
            </a:r>
            <a:r>
              <a:rPr lang="en-US" sz="2000" dirty="0"/>
              <a:t> but the same </a:t>
            </a:r>
            <a:r>
              <a:rPr lang="en-US" sz="2000" i="1" dirty="0" err="1"/>
              <a:t>r</a:t>
            </a:r>
            <a:r>
              <a:rPr lang="en-US" sz="2000" baseline="-25000" dirty="0" err="1"/>
              <a:t>b</a:t>
            </a:r>
            <a:r>
              <a:rPr lang="en-US" sz="2000" dirty="0"/>
              <a:t>, </a:t>
            </a:r>
            <a:r>
              <a:rPr lang="en-US" sz="2000" i="1" dirty="0" err="1"/>
              <a:t>c</a:t>
            </a:r>
            <a:r>
              <a:rPr lang="en-US" sz="2000" baseline="-25000" dirty="0" err="1"/>
              <a:t>b</a:t>
            </a:r>
            <a:r>
              <a:rPr lang="en-US" sz="2000" dirty="0"/>
              <a:t> will try to write the same element in </a:t>
            </a:r>
            <a:r>
              <a:rPr lang="en-US" sz="2000" i="1" dirty="0" err="1"/>
              <a:t>d</a:t>
            </a:r>
            <a:r>
              <a:rPr lang="en-US" sz="2000" dirty="0" err="1"/>
              <a:t>_</a:t>
            </a:r>
            <a:r>
              <a:rPr lang="en-US" sz="2000" i="1" dirty="0" err="1"/>
              <a:t>C</a:t>
            </a:r>
            <a:r>
              <a:rPr lang="en-US" sz="2000" dirty="0"/>
              <a:t>.</a:t>
            </a:r>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5" name="TextBox 4"/>
          <p:cNvSpPr txBox="1"/>
          <p:nvPr/>
        </p:nvSpPr>
        <p:spPr>
          <a:xfrm>
            <a:off x="533400" y="1143000"/>
            <a:ext cx="7620000" cy="4401205"/>
          </a:xfrm>
          <a:prstGeom prst="rect">
            <a:avLst/>
          </a:prstGeom>
          <a:noFill/>
        </p:spPr>
        <p:txBody>
          <a:bodyPr wrap="square" rtlCol="0">
            <a:spAutoFit/>
          </a:bodyPr>
          <a:lstStyle/>
          <a:p>
            <a:r>
              <a:rPr lang="en-US" sz="2000" dirty="0"/>
              <a:t>__ global__ </a:t>
            </a:r>
            <a:r>
              <a:rPr lang="en-US" sz="2000" dirty="0" err="1"/>
              <a:t>one_thread</a:t>
            </a:r>
            <a:r>
              <a:rPr lang="en-US" sz="2000" dirty="0"/>
              <a:t> (float *</a:t>
            </a:r>
            <a:r>
              <a:rPr lang="en-US" sz="2000" i="1" dirty="0" err="1"/>
              <a:t>d_A</a:t>
            </a:r>
            <a:r>
              <a:rPr lang="en-US" sz="2000" dirty="0"/>
              <a:t>, float *</a:t>
            </a:r>
            <a:r>
              <a:rPr lang="en-US" sz="2000" i="1" dirty="0" err="1"/>
              <a:t>d_B</a:t>
            </a:r>
            <a:r>
              <a:rPr lang="en-US" sz="2000" dirty="0"/>
              <a:t>, float *</a:t>
            </a:r>
            <a:r>
              <a:rPr lang="en-US" sz="2000" i="1" dirty="0" err="1"/>
              <a:t>d_C</a:t>
            </a:r>
            <a:r>
              <a:rPr lang="en-US" sz="2000" dirty="0"/>
              <a:t>) {</a:t>
            </a:r>
          </a:p>
          <a:p>
            <a:pPr lvl="1"/>
            <a:r>
              <a:rPr lang="en-US" sz="2000" i="1" dirty="0" err="1"/>
              <a:t>r</a:t>
            </a:r>
            <a:r>
              <a:rPr lang="en-US" sz="2000" baseline="-25000" dirty="0" err="1"/>
              <a:t>b</a:t>
            </a:r>
            <a:r>
              <a:rPr lang="en-US" sz="2000" dirty="0"/>
              <a:t>=</a:t>
            </a:r>
            <a:r>
              <a:rPr lang="en-US" sz="2000" dirty="0" err="1"/>
              <a:t>blockIdx.x</a:t>
            </a:r>
            <a:r>
              <a:rPr lang="en-US" sz="2000" dirty="0"/>
              <a:t>; </a:t>
            </a:r>
            <a:r>
              <a:rPr lang="en-US" sz="2000" i="1" dirty="0" err="1"/>
              <a:t>c</a:t>
            </a:r>
            <a:r>
              <a:rPr lang="en-US" sz="2000" baseline="-25000" dirty="0" err="1"/>
              <a:t>b</a:t>
            </a:r>
            <a:r>
              <a:rPr lang="en-US" sz="2000" dirty="0"/>
              <a:t>=</a:t>
            </a:r>
            <a:r>
              <a:rPr lang="en-US" sz="2000" dirty="0" err="1"/>
              <a:t>blockIdx.y</a:t>
            </a:r>
            <a:r>
              <a:rPr lang="en-US" sz="2000" dirty="0"/>
              <a:t>, </a:t>
            </a:r>
            <a:r>
              <a:rPr lang="en-US" sz="2000" i="1" dirty="0"/>
              <a:t>k</a:t>
            </a:r>
            <a:r>
              <a:rPr lang="en-US" sz="2000" baseline="-25000" dirty="0"/>
              <a:t>b</a:t>
            </a:r>
            <a:r>
              <a:rPr lang="en-US" sz="2000" dirty="0"/>
              <a:t>=</a:t>
            </a:r>
            <a:r>
              <a:rPr lang="en-US" sz="2000" dirty="0" err="1"/>
              <a:t>blockIdx.z</a:t>
            </a:r>
            <a:r>
              <a:rPr lang="en-US" sz="2000" dirty="0"/>
              <a:t>;</a:t>
            </a:r>
          </a:p>
          <a:p>
            <a:pPr lvl="1"/>
            <a:r>
              <a:rPr lang="en-US" sz="2000" i="1" dirty="0" err="1"/>
              <a:t>r</a:t>
            </a:r>
            <a:r>
              <a:rPr lang="en-US" sz="2000" baseline="-25000" dirty="0" err="1"/>
              <a:t>i</a:t>
            </a:r>
            <a:r>
              <a:rPr lang="en-US" sz="2000" dirty="0"/>
              <a:t> =</a:t>
            </a:r>
            <a:r>
              <a:rPr lang="en-US" sz="2000" dirty="0" err="1"/>
              <a:t>threadIdx.x</a:t>
            </a:r>
            <a:r>
              <a:rPr lang="en-US" sz="2000" dirty="0"/>
              <a:t>; </a:t>
            </a:r>
            <a:r>
              <a:rPr lang="en-US" sz="2000" i="1" dirty="0"/>
              <a:t>c</a:t>
            </a:r>
            <a:r>
              <a:rPr lang="en-US" sz="2000" baseline="-25000" dirty="0"/>
              <a:t>i</a:t>
            </a:r>
            <a:r>
              <a:rPr lang="en-US" sz="2000" dirty="0"/>
              <a:t>=</a:t>
            </a:r>
            <a:r>
              <a:rPr lang="en-US" sz="2000" dirty="0" err="1"/>
              <a:t>threadIdx.y</a:t>
            </a:r>
            <a:r>
              <a:rPr lang="en-US" sz="2000" dirty="0"/>
              <a:t>;</a:t>
            </a:r>
            <a:endParaRPr lang="en-US" sz="2000" baseline="-25000" dirty="0"/>
          </a:p>
          <a:p>
            <a:pPr lvl="1"/>
            <a:r>
              <a:rPr lang="en-US" sz="2000" dirty="0"/>
              <a:t>__shared__ float </a:t>
            </a:r>
            <a:r>
              <a:rPr lang="en-US" sz="2000" i="1" dirty="0"/>
              <a:t>SA</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 </a:t>
            </a:r>
            <a:r>
              <a:rPr lang="en-US" sz="2000" i="1" dirty="0"/>
              <a:t>SB</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 </a:t>
            </a:r>
            <a:r>
              <a:rPr lang="en-US" sz="2000" i="1" dirty="0"/>
              <a:t>SC</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a:t>
            </a:r>
          </a:p>
          <a:p>
            <a:pPr lvl="1"/>
            <a:r>
              <a:rPr lang="en-US" sz="2000" i="1" dirty="0"/>
              <a:t>SA</a:t>
            </a:r>
            <a:r>
              <a:rPr lang="en-US" sz="2000" dirty="0"/>
              <a:t>[</a:t>
            </a:r>
            <a:r>
              <a:rPr lang="en-US" sz="2000" i="1" dirty="0" err="1"/>
              <a:t>r</a:t>
            </a:r>
            <a:r>
              <a:rPr lang="en-US" sz="2000" baseline="-25000" dirty="0" err="1"/>
              <a:t>i</a:t>
            </a:r>
            <a:r>
              <a:rPr lang="en-US" sz="2000" dirty="0"/>
              <a:t>, </a:t>
            </a:r>
            <a:r>
              <a:rPr lang="en-US" sz="2000" i="1" dirty="0"/>
              <a:t>c</a:t>
            </a:r>
            <a:r>
              <a:rPr lang="en-US" sz="2000" baseline="-25000" dirty="0"/>
              <a:t>i</a:t>
            </a:r>
            <a:r>
              <a:rPr lang="en-US" sz="2000" dirty="0"/>
              <a:t>] = </a:t>
            </a:r>
            <a:r>
              <a:rPr lang="en-US" sz="2000" i="1" dirty="0" err="1"/>
              <a:t>dA</a:t>
            </a:r>
            <a:r>
              <a:rPr lang="en-US" sz="2000" dirty="0"/>
              <a:t>[f(</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i="1" dirty="0" err="1"/>
              <a:t>,r</a:t>
            </a:r>
            <a:r>
              <a:rPr lang="en-US" sz="2000" baseline="-25000" dirty="0" err="1"/>
              <a:t>b</a:t>
            </a:r>
            <a:r>
              <a:rPr lang="en-US" sz="2000" i="1" dirty="0" err="1"/>
              <a:t>,k</a:t>
            </a:r>
            <a:r>
              <a:rPr lang="en-US" sz="2000" baseline="-25000" dirty="0" err="1"/>
              <a:t>b</a:t>
            </a:r>
            <a:r>
              <a:rPr lang="en-US" sz="2000" dirty="0"/>
              <a:t>)];</a:t>
            </a:r>
          </a:p>
          <a:p>
            <a:pPr lvl="1"/>
            <a:r>
              <a:rPr lang="en-US" sz="2000" i="1" dirty="0"/>
              <a:t>SB</a:t>
            </a:r>
            <a:r>
              <a:rPr lang="en-US" sz="2000" dirty="0"/>
              <a:t>[</a:t>
            </a:r>
            <a:r>
              <a:rPr lang="en-US" sz="2000" i="1" dirty="0" err="1"/>
              <a:t>r</a:t>
            </a:r>
            <a:r>
              <a:rPr lang="en-US" sz="2000" baseline="-25000" dirty="0" err="1"/>
              <a:t>i</a:t>
            </a:r>
            <a:r>
              <a:rPr lang="en-US" sz="2000" dirty="0"/>
              <a:t>, </a:t>
            </a:r>
            <a:r>
              <a:rPr lang="en-US" sz="2000" i="1" dirty="0"/>
              <a:t>c</a:t>
            </a:r>
            <a:r>
              <a:rPr lang="en-US" sz="2000" baseline="-25000" dirty="0"/>
              <a:t>i</a:t>
            </a:r>
            <a:r>
              <a:rPr lang="en-US" sz="2000" dirty="0"/>
              <a:t>] = </a:t>
            </a:r>
            <a:r>
              <a:rPr lang="en-US" sz="2000" i="1" dirty="0"/>
              <a:t>dB</a:t>
            </a:r>
            <a:r>
              <a:rPr lang="en-US" sz="2000" dirty="0"/>
              <a:t>[f(</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i="1" dirty="0" err="1"/>
              <a:t>,k</a:t>
            </a:r>
            <a:r>
              <a:rPr lang="en-US" sz="2000" baseline="-25000" dirty="0" err="1"/>
              <a:t>b</a:t>
            </a:r>
            <a:r>
              <a:rPr lang="en-US" sz="2000" i="1" dirty="0" err="1"/>
              <a:t>,c</a:t>
            </a:r>
            <a:r>
              <a:rPr lang="en-US" sz="2000" baseline="-25000" dirty="0" err="1"/>
              <a:t>b</a:t>
            </a:r>
            <a:r>
              <a:rPr lang="en-US" sz="2000" dirty="0"/>
              <a:t>)];</a:t>
            </a:r>
          </a:p>
          <a:p>
            <a:pPr lvl="1"/>
            <a:r>
              <a:rPr lang="en-US" sz="2000" dirty="0"/>
              <a:t>__</a:t>
            </a:r>
            <a:r>
              <a:rPr lang="en-US" sz="2000" dirty="0" err="1"/>
              <a:t>syncthreads</a:t>
            </a:r>
            <a:r>
              <a:rPr lang="en-US" sz="2000" dirty="0"/>
              <a:t>();</a:t>
            </a:r>
            <a:endParaRPr lang="en-US" sz="2000" i="1" dirty="0"/>
          </a:p>
          <a:p>
            <a:pPr lvl="1"/>
            <a:r>
              <a:rPr lang="en-US" sz="2000" dirty="0"/>
              <a:t>for </a:t>
            </a:r>
            <a:r>
              <a:rPr lang="en-US" sz="2000" i="1" dirty="0" err="1"/>
              <a:t>k</a:t>
            </a:r>
            <a:r>
              <a:rPr lang="en-US" sz="2000" baseline="-25000" dirty="0" err="1"/>
              <a:t>i</a:t>
            </a:r>
            <a:r>
              <a:rPr lang="en-US" sz="2000" dirty="0"/>
              <a:t>=0..</a:t>
            </a:r>
            <a:r>
              <a:rPr lang="en-US" sz="2000" i="1" dirty="0"/>
              <a:t>N</a:t>
            </a:r>
            <a:r>
              <a:rPr lang="en-US" sz="2000" baseline="-25000" dirty="0"/>
              <a:t>i</a:t>
            </a:r>
            <a:r>
              <a:rPr lang="en-US" sz="2000" dirty="0"/>
              <a:t>-1</a:t>
            </a:r>
          </a:p>
          <a:p>
            <a:pPr lvl="2"/>
            <a:r>
              <a:rPr lang="en-US" sz="2000" i="1" dirty="0"/>
              <a:t>SC</a:t>
            </a:r>
            <a:r>
              <a:rPr lang="en-US" sz="2000" dirty="0"/>
              <a:t>[</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dirty="0"/>
              <a:t>] += </a:t>
            </a:r>
            <a:r>
              <a:rPr lang="en-US" sz="2000" i="1" dirty="0"/>
              <a:t>SA</a:t>
            </a:r>
            <a:r>
              <a:rPr lang="en-US" sz="2000" dirty="0"/>
              <a:t>[</a:t>
            </a:r>
            <a:r>
              <a:rPr lang="en-US" sz="2000" i="1" dirty="0" err="1"/>
              <a:t>r</a:t>
            </a:r>
            <a:r>
              <a:rPr lang="en-US" sz="2000" baseline="-25000" dirty="0" err="1"/>
              <a:t>i</a:t>
            </a:r>
            <a:r>
              <a:rPr lang="en-US" sz="2000" dirty="0" err="1"/>
              <a:t>,</a:t>
            </a:r>
            <a:r>
              <a:rPr lang="en-US" sz="2000" i="1" dirty="0" err="1"/>
              <a:t>k</a:t>
            </a:r>
            <a:r>
              <a:rPr lang="en-US" sz="2000" baseline="-25000" dirty="0" err="1"/>
              <a:t>i</a:t>
            </a:r>
            <a:r>
              <a:rPr lang="en-US" sz="2000" dirty="0"/>
              <a:t>]*</a:t>
            </a:r>
            <a:r>
              <a:rPr lang="en-US" sz="2000" i="1" dirty="0"/>
              <a:t>SB</a:t>
            </a:r>
            <a:r>
              <a:rPr lang="en-US" sz="2000" dirty="0"/>
              <a:t>[</a:t>
            </a:r>
            <a:r>
              <a:rPr lang="en-US" sz="2000" i="1" dirty="0" err="1"/>
              <a:t>k</a:t>
            </a:r>
            <a:r>
              <a:rPr lang="en-US" sz="2000" baseline="-25000" dirty="0" err="1"/>
              <a:t>i</a:t>
            </a:r>
            <a:r>
              <a:rPr lang="en-US" sz="2000" i="1" dirty="0" err="1"/>
              <a:t>,c</a:t>
            </a:r>
            <a:r>
              <a:rPr lang="en-US" sz="2000" baseline="-25000" dirty="0" err="1"/>
              <a:t>i</a:t>
            </a:r>
            <a:r>
              <a:rPr lang="en-US" sz="2000" dirty="0"/>
              <a:t>];</a:t>
            </a:r>
          </a:p>
          <a:p>
            <a:r>
              <a:rPr lang="en-US" sz="2000" dirty="0"/>
              <a:t>}</a:t>
            </a:r>
          </a:p>
          <a:p>
            <a:r>
              <a:rPr lang="en-US" sz="2000" dirty="0"/>
              <a:t>main() {</a:t>
            </a:r>
          </a:p>
          <a:p>
            <a:pPr lvl="1"/>
            <a:r>
              <a:rPr lang="en-US" sz="2000" dirty="0"/>
              <a:t>dim3 </a:t>
            </a:r>
            <a:r>
              <a:rPr lang="en-US" sz="2000" dirty="0" err="1"/>
              <a:t>thBlocks</a:t>
            </a:r>
            <a:r>
              <a:rPr lang="en-US" sz="2000" dirty="0"/>
              <a:t> (</a:t>
            </a:r>
            <a:r>
              <a:rPr lang="en-US" sz="2000" i="1" dirty="0" err="1"/>
              <a:t>N</a:t>
            </a:r>
            <a:r>
              <a:rPr lang="en-US" sz="2000" baseline="-25000" dirty="0" err="1"/>
              <a:t>b</a:t>
            </a:r>
            <a:r>
              <a:rPr lang="en-US" sz="2000" dirty="0" err="1"/>
              <a:t>,</a:t>
            </a:r>
            <a:r>
              <a:rPr lang="en-US" sz="2000" i="1" dirty="0" err="1"/>
              <a:t>N</a:t>
            </a:r>
            <a:r>
              <a:rPr lang="en-US" sz="2000" baseline="-25000" dirty="0" err="1"/>
              <a:t>b</a:t>
            </a:r>
            <a:r>
              <a:rPr lang="en-US" sz="2000" dirty="0" err="1"/>
              <a:t>,</a:t>
            </a:r>
            <a:r>
              <a:rPr lang="en-US" sz="2000" i="1" dirty="0" err="1"/>
              <a:t>N</a:t>
            </a:r>
            <a:r>
              <a:rPr lang="en-US" sz="2000" baseline="-25000" dirty="0" err="1"/>
              <a:t>b</a:t>
            </a:r>
            <a:r>
              <a:rPr lang="en-US" sz="2000" dirty="0"/>
              <a:t>), threads (</a:t>
            </a:r>
            <a:r>
              <a:rPr lang="en-US" sz="2000" i="1" dirty="0" err="1"/>
              <a:t>N</a:t>
            </a:r>
            <a:r>
              <a:rPr lang="en-US" sz="2000" baseline="-25000" dirty="0" err="1"/>
              <a:t>i</a:t>
            </a:r>
            <a:r>
              <a:rPr lang="en-US" sz="2000" dirty="0" err="1"/>
              <a:t>,</a:t>
            </a:r>
            <a:r>
              <a:rPr lang="en-US" sz="2000" i="1" dirty="0" err="1"/>
              <a:t>N</a:t>
            </a:r>
            <a:r>
              <a:rPr lang="en-US" sz="2000" baseline="-25000" dirty="0" err="1"/>
              <a:t>i</a:t>
            </a:r>
            <a:r>
              <a:rPr lang="en-US" sz="2000" dirty="0"/>
              <a:t>)</a:t>
            </a:r>
          </a:p>
          <a:p>
            <a:pPr lvl="1"/>
            <a:r>
              <a:rPr lang="en-US" sz="2000" dirty="0" err="1"/>
              <a:t>one_thread</a:t>
            </a:r>
            <a:r>
              <a:rPr lang="en-US" sz="2000" dirty="0"/>
              <a:t> &lt;&lt;&lt;</a:t>
            </a:r>
            <a:r>
              <a:rPr lang="en-US" sz="2000" dirty="0" err="1"/>
              <a:t>thBlocks</a:t>
            </a:r>
            <a:r>
              <a:rPr lang="en-US" sz="2000" dirty="0"/>
              <a:t>, threads&gt;&gt;&gt; (</a:t>
            </a:r>
            <a:r>
              <a:rPr lang="en-US" sz="2000" i="1" dirty="0" err="1"/>
              <a:t>d_A</a:t>
            </a:r>
            <a:r>
              <a:rPr lang="en-US" sz="2000" dirty="0"/>
              <a:t>, </a:t>
            </a:r>
            <a:r>
              <a:rPr lang="en-US" sz="2000" i="1" dirty="0" err="1"/>
              <a:t>d_B</a:t>
            </a:r>
            <a:r>
              <a:rPr lang="en-US" sz="2000" dirty="0"/>
              <a:t>, </a:t>
            </a:r>
            <a:r>
              <a:rPr lang="en-US" sz="2000" i="1" dirty="0" err="1"/>
              <a:t>d_C</a:t>
            </a:r>
            <a:r>
              <a:rPr lang="en-US" sz="2000" dirty="0"/>
              <a:t>)</a:t>
            </a:r>
            <a:endParaRPr lang="en-US" sz="2000" i="1" dirty="0"/>
          </a:p>
          <a:p>
            <a:r>
              <a:rPr lang="en-US" sz="2000" dirty="0"/>
              <a:t>}</a:t>
            </a:r>
          </a:p>
        </p:txBody>
      </p:sp>
      <p:sp>
        <p:nvSpPr>
          <p:cNvPr id="6" name="TextBox 5"/>
          <p:cNvSpPr txBox="1"/>
          <p:nvPr/>
        </p:nvSpPr>
        <p:spPr>
          <a:xfrm>
            <a:off x="5334001" y="2710428"/>
            <a:ext cx="2667000" cy="707886"/>
          </a:xfrm>
          <a:prstGeom prst="rect">
            <a:avLst/>
          </a:prstGeom>
          <a:noFill/>
        </p:spPr>
        <p:txBody>
          <a:bodyPr wrap="square" rtlCol="0">
            <a:spAutoFit/>
          </a:bodyPr>
          <a:lstStyle/>
          <a:p>
            <a:pPr>
              <a:spcBef>
                <a:spcPts val="0"/>
              </a:spcBef>
            </a:pPr>
            <a:r>
              <a:rPr lang="en-US" sz="2000" dirty="0">
                <a:solidFill>
                  <a:schemeClr val="accent2"/>
                </a:solidFill>
              </a:rPr>
              <a:t>Do we need a critical section here?</a:t>
            </a:r>
          </a:p>
        </p:txBody>
      </p:sp>
      <p:cxnSp>
        <p:nvCxnSpPr>
          <p:cNvPr id="7" name="Straight Arrow Connector 6"/>
          <p:cNvCxnSpPr>
            <a:cxnSpLocks/>
          </p:cNvCxnSpPr>
          <p:nvPr/>
        </p:nvCxnSpPr>
        <p:spPr>
          <a:xfrm flipH="1">
            <a:off x="4724400" y="3200400"/>
            <a:ext cx="609602" cy="533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xmlns="" id="{A8C5ECDF-F1C7-4D58-AB66-C094BDED30EC}"/>
              </a:ext>
            </a:extLst>
          </p:cNvPr>
          <p:cNvSpPr/>
          <p:nvPr/>
        </p:nvSpPr>
        <p:spPr>
          <a:xfrm>
            <a:off x="3584772" y="1780248"/>
            <a:ext cx="4631955" cy="2832212"/>
          </a:xfrm>
          <a:custGeom>
            <a:avLst/>
            <a:gdLst>
              <a:gd name="connsiteX0" fmla="*/ 0 w 4631955"/>
              <a:gd name="connsiteY0" fmla="*/ 2832212 h 2832212"/>
              <a:gd name="connsiteX1" fmla="*/ 2888856 w 4631955"/>
              <a:gd name="connsiteY1" fmla="*/ 2459979 h 2832212"/>
              <a:gd name="connsiteX2" fmla="*/ 4450619 w 4631955"/>
              <a:gd name="connsiteY2" fmla="*/ 1213805 h 2832212"/>
              <a:gd name="connsiteX3" fmla="*/ 4207858 w 4631955"/>
              <a:gd name="connsiteY3" fmla="*/ 445062 h 2832212"/>
              <a:gd name="connsiteX4" fmla="*/ 954860 w 4631955"/>
              <a:gd name="connsiteY4" fmla="*/ 161840 h 2832212"/>
              <a:gd name="connsiteX5" fmla="*/ 849663 w 4631955"/>
              <a:gd name="connsiteY5" fmla="*/ 0 h 28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1955" h="2832212">
                <a:moveTo>
                  <a:pt x="0" y="2832212"/>
                </a:moveTo>
                <a:cubicBezTo>
                  <a:pt x="1073543" y="2780962"/>
                  <a:pt x="2147086" y="2729713"/>
                  <a:pt x="2888856" y="2459979"/>
                </a:cubicBezTo>
                <a:cubicBezTo>
                  <a:pt x="3630626" y="2190245"/>
                  <a:pt x="4230785" y="1549624"/>
                  <a:pt x="4450619" y="1213805"/>
                </a:cubicBezTo>
                <a:cubicBezTo>
                  <a:pt x="4670453" y="877986"/>
                  <a:pt x="4790484" y="620389"/>
                  <a:pt x="4207858" y="445062"/>
                </a:cubicBezTo>
                <a:cubicBezTo>
                  <a:pt x="3625232" y="269735"/>
                  <a:pt x="1514559" y="236017"/>
                  <a:pt x="954860" y="161840"/>
                </a:cubicBezTo>
                <a:cubicBezTo>
                  <a:pt x="395161" y="87663"/>
                  <a:pt x="622412" y="43831"/>
                  <a:pt x="849663" y="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1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architecture, take 2</a:t>
            </a:r>
          </a:p>
        </p:txBody>
      </p:sp>
      <p:sp>
        <p:nvSpPr>
          <p:cNvPr id="3" name="Content Placeholder 2"/>
          <p:cNvSpPr>
            <a:spLocks noGrp="1"/>
          </p:cNvSpPr>
          <p:nvPr>
            <p:ph idx="1"/>
          </p:nvPr>
        </p:nvSpPr>
        <p:spPr>
          <a:xfrm>
            <a:off x="533400" y="4267200"/>
            <a:ext cx="8458200" cy="1459468"/>
          </a:xfrm>
        </p:spPr>
        <p:txBody>
          <a:bodyPr/>
          <a:lstStyle/>
          <a:p>
            <a:pPr>
              <a:lnSpc>
                <a:spcPts val="2500"/>
              </a:lnSpc>
            </a:pPr>
            <a:r>
              <a:rPr lang="en-US" sz="2400" dirty="0"/>
              <a:t>It's still no good for streaming data and only using it once.</a:t>
            </a:r>
          </a:p>
          <a:p>
            <a:pPr>
              <a:lnSpc>
                <a:spcPts val="2500"/>
              </a:lnSpc>
            </a:pPr>
            <a:r>
              <a:rPr lang="en-US" sz="2400" dirty="0"/>
              <a:t>Suddenly it works really well for block-matrix problems</a:t>
            </a:r>
          </a:p>
          <a:p>
            <a:pPr>
              <a:lnSpc>
                <a:spcPts val="2500"/>
              </a:lnSpc>
            </a:pPr>
            <a:r>
              <a:rPr lang="en-US" sz="2400" dirty="0"/>
              <a:t>Shared memory is big enough to hold 3 blocks that are big enough to deal with a 50:1 compute/memory ratio.</a:t>
            </a:r>
          </a:p>
          <a:p>
            <a:pPr>
              <a:lnSpc>
                <a:spcPts val="2500"/>
              </a:lnSpc>
            </a:pPr>
            <a:r>
              <a:rPr lang="en-US" sz="2400" dirty="0"/>
              <a:t>GPU people call them tiles rather than blocks.</a:t>
            </a: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263" name="TextBox 262"/>
          <p:cNvSpPr txBox="1"/>
          <p:nvPr/>
        </p:nvSpPr>
        <p:spPr>
          <a:xfrm>
            <a:off x="4512733" y="1455003"/>
            <a:ext cx="4250267" cy="2308324"/>
          </a:xfrm>
          <a:prstGeom prst="rect">
            <a:avLst/>
          </a:prstGeom>
          <a:noFill/>
        </p:spPr>
        <p:txBody>
          <a:bodyPr wrap="square" rtlCol="0">
            <a:spAutoFit/>
          </a:bodyPr>
          <a:lstStyle/>
          <a:p>
            <a:r>
              <a:rPr lang="en-US" dirty="0"/>
              <a:t>A few dozen </a:t>
            </a:r>
            <a:r>
              <a:rPr lang="en-US" i="1" dirty="0"/>
              <a:t>Streaming Multiprocessors</a:t>
            </a:r>
            <a:r>
              <a:rPr lang="en-US" dirty="0"/>
              <a:t> (SM). Each has</a:t>
            </a:r>
          </a:p>
          <a:p>
            <a:pPr marL="342900" indent="-342900">
              <a:buFont typeface="Arial" panose="020B0604020202020204" pitchFamily="34" charset="0"/>
              <a:buChar char="•"/>
            </a:pPr>
            <a:r>
              <a:rPr lang="en-US" dirty="0"/>
              <a:t>no OOO, speculative, branch prediction, etc.</a:t>
            </a:r>
          </a:p>
          <a:p>
            <a:pPr marL="342900" indent="-342900">
              <a:buFont typeface="Arial" panose="020B0604020202020204" pitchFamily="34" charset="0"/>
              <a:buChar char="•"/>
            </a:pPr>
            <a:r>
              <a:rPr lang="en-US" dirty="0"/>
              <a:t>just enough memory for block-matrix algorithms</a:t>
            </a:r>
          </a:p>
        </p:txBody>
      </p:sp>
      <p:sp>
        <p:nvSpPr>
          <p:cNvPr id="264" name="TextBox 263"/>
          <p:cNvSpPr txBox="1"/>
          <p:nvPr/>
        </p:nvSpPr>
        <p:spPr>
          <a:xfrm>
            <a:off x="397933" y="1447800"/>
            <a:ext cx="3276600" cy="2391727"/>
          </a:xfrm>
          <a:prstGeom prst="rect">
            <a:avLst/>
          </a:prstGeom>
          <a:noFill/>
          <a:ln w="25400">
            <a:solidFill>
              <a:schemeClr val="tx2"/>
            </a:solidFill>
          </a:ln>
        </p:spPr>
        <p:txBody>
          <a:bodyPr wrap="square" tIns="0" rtlCol="0" anchor="t" anchorCtr="1">
            <a:noAutofit/>
          </a:bodyPr>
          <a:lstStyle/>
          <a:p>
            <a:r>
              <a:rPr lang="en-US" sz="2000" dirty="0">
                <a:ln w="25400">
                  <a:noFill/>
                </a:ln>
              </a:rPr>
              <a:t>8 DRAM controllers</a:t>
            </a:r>
          </a:p>
        </p:txBody>
      </p:sp>
      <p:grpSp>
        <p:nvGrpSpPr>
          <p:cNvPr id="5" name="Group 4"/>
          <p:cNvGrpSpPr/>
          <p:nvPr/>
        </p:nvGrpSpPr>
        <p:grpSpPr>
          <a:xfrm>
            <a:off x="474133" y="2084189"/>
            <a:ext cx="1219200" cy="1608346"/>
            <a:chOff x="1295400" y="2050197"/>
            <a:chExt cx="1219200" cy="1608346"/>
          </a:xfrm>
        </p:grpSpPr>
        <p:sp>
          <p:nvSpPr>
            <p:cNvPr id="6" name="Rectangle 5"/>
            <p:cNvSpPr/>
            <p:nvPr/>
          </p:nvSpPr>
          <p:spPr>
            <a:xfrm>
              <a:off x="1295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5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0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47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00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050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57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050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57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09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62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9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62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050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57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050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57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9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362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09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62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447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95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47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00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526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0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7526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95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47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95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47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7526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00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7526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50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057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9050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057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209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362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09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362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9050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057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9050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57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209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362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09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362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extBox 267"/>
            <p:cNvSpPr txBox="1"/>
            <p:nvPr/>
          </p:nvSpPr>
          <p:spPr>
            <a:xfrm>
              <a:off x="1295400" y="3271284"/>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grpSp>
      <p:grpSp>
        <p:nvGrpSpPr>
          <p:cNvPr id="269" name="Group 268"/>
          <p:cNvGrpSpPr/>
          <p:nvPr/>
        </p:nvGrpSpPr>
        <p:grpSpPr>
          <a:xfrm>
            <a:off x="2379133" y="2091392"/>
            <a:ext cx="1219200" cy="1608346"/>
            <a:chOff x="1295400" y="2050197"/>
            <a:chExt cx="1219200" cy="1608346"/>
          </a:xfrm>
        </p:grpSpPr>
        <p:sp>
          <p:nvSpPr>
            <p:cNvPr id="270" name="Rectangle 269"/>
            <p:cNvSpPr/>
            <p:nvPr/>
          </p:nvSpPr>
          <p:spPr>
            <a:xfrm>
              <a:off x="1295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447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1295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1447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1600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17526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600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17526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295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447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295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1447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600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17526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1600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7526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19050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2057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9050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2057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2209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2362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2209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2362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19050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2057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19050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2057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2209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2362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2209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2362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1295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447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295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1447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1600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7526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600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17526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1295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1447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295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447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600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17526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1600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7526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19050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2057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9050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2057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2209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2362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2209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2362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19050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2057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19050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2057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2209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2362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2209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2362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1295400" y="3271284"/>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grpSp>
      <p:sp>
        <p:nvSpPr>
          <p:cNvPr id="265" name="TextBox 264"/>
          <p:cNvSpPr txBox="1"/>
          <p:nvPr/>
        </p:nvSpPr>
        <p:spPr>
          <a:xfrm>
            <a:off x="1769533" y="2544127"/>
            <a:ext cx="533400" cy="457200"/>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9794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fade">
                                      <p:cBhvr>
                                        <p:cTn id="12" dur="5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fade">
                                      <p:cBhvr>
                                        <p:cTn id="17" dur="5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381000" y="4267200"/>
            <a:ext cx="8644466" cy="2514600"/>
          </a:xfrm>
        </p:spPr>
        <p:txBody>
          <a:bodyPr/>
          <a:lstStyle/>
          <a:p>
            <a:pPr marL="571500" indent="-457200">
              <a:spcBef>
                <a:spcPts val="300"/>
              </a:spcBef>
            </a:pPr>
            <a:r>
              <a:rPr lang="en-US" sz="2400" dirty="0"/>
              <a:t>We had a design issue from the beginning.</a:t>
            </a:r>
          </a:p>
          <a:p>
            <a:pPr marL="571500" indent="-457200">
              <a:spcBef>
                <a:spcPts val="300"/>
              </a:spcBef>
            </a:pPr>
            <a:r>
              <a:rPr lang="en-US" sz="2400" dirty="0"/>
              <a:t>There are </a:t>
            </a:r>
            <a:r>
              <a:rPr lang="en-US" sz="2400" i="1" dirty="0" err="1"/>
              <a:t>N</a:t>
            </a:r>
            <a:r>
              <a:rPr lang="en-US" sz="2400" baseline="-25000" dirty="0" err="1"/>
              <a:t>b</a:t>
            </a:r>
            <a:r>
              <a:rPr lang="en-US" sz="2400" dirty="0"/>
              <a:t> different block triplets with the same </a:t>
            </a:r>
            <a:r>
              <a:rPr lang="en-US" sz="2400" i="1" dirty="0" err="1"/>
              <a:t>r</a:t>
            </a:r>
            <a:r>
              <a:rPr lang="en-US" sz="2400" baseline="-25000" dirty="0" err="1"/>
              <a:t>b</a:t>
            </a:r>
            <a:r>
              <a:rPr lang="en-US" sz="2400" dirty="0"/>
              <a:t> and </a:t>
            </a:r>
            <a:r>
              <a:rPr lang="en-US" sz="2400" i="1" dirty="0" err="1"/>
              <a:t>c</a:t>
            </a:r>
            <a:r>
              <a:rPr lang="en-US" sz="2400" baseline="-25000" dirty="0" err="1"/>
              <a:t>b</a:t>
            </a:r>
            <a:r>
              <a:rPr lang="en-US" sz="2400" dirty="0"/>
              <a:t> but different </a:t>
            </a:r>
            <a:r>
              <a:rPr lang="en-US" sz="2400" i="1" dirty="0"/>
              <a:t>k</a:t>
            </a:r>
            <a:r>
              <a:rPr lang="en-US" sz="2400" baseline="-25000" dirty="0"/>
              <a:t>b</a:t>
            </a:r>
            <a:r>
              <a:rPr lang="en-US" sz="2400" dirty="0"/>
              <a:t>.</a:t>
            </a:r>
          </a:p>
          <a:p>
            <a:pPr marL="971550" lvl="1" indent="-457200">
              <a:spcBef>
                <a:spcPts val="0"/>
              </a:spcBef>
            </a:pPr>
            <a:r>
              <a:rPr lang="en-US" sz="2000" dirty="0"/>
              <a:t>Each of these works together to calculate the same block of </a:t>
            </a:r>
            <a:r>
              <a:rPr lang="en-US" sz="2000" i="1" dirty="0"/>
              <a:t>C</a:t>
            </a:r>
            <a:r>
              <a:rPr lang="en-US" sz="2000" dirty="0"/>
              <a:t>.</a:t>
            </a:r>
          </a:p>
          <a:p>
            <a:pPr marL="571500" indent="-457200">
              <a:spcBef>
                <a:spcPts val="0"/>
              </a:spcBef>
            </a:pPr>
            <a:r>
              <a:rPr lang="en-US" sz="2400" dirty="0"/>
              <a:t>They need a critical section. Can we even do that in CUDA?</a:t>
            </a:r>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93912" y="2667000"/>
            <a:ext cx="1828800" cy="1200329"/>
          </a:xfrm>
          <a:prstGeom prst="rect">
            <a:avLst/>
          </a:prstGeom>
          <a:noFill/>
        </p:spPr>
        <p:txBody>
          <a:bodyPr wrap="square" rtlCol="0">
            <a:spAutoFit/>
          </a:bodyPr>
          <a:lstStyle/>
          <a:p>
            <a:r>
              <a:rPr lang="en-US" dirty="0">
                <a:solidFill>
                  <a:schemeClr val="accent2"/>
                </a:solidFill>
              </a:rPr>
              <a:t>One thread block per block triplet</a:t>
            </a:r>
          </a:p>
        </p:txBody>
      </p:sp>
      <p:sp>
        <p:nvSpPr>
          <p:cNvPr id="11" name="Right Brace 10"/>
          <p:cNvSpPr/>
          <p:nvPr/>
        </p:nvSpPr>
        <p:spPr>
          <a:xfrm>
            <a:off x="4114800" y="20574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018311" y="2074333"/>
            <a:ext cx="1687289" cy="461665"/>
          </a:xfrm>
          <a:prstGeom prst="rect">
            <a:avLst/>
          </a:prstGeom>
          <a:noFill/>
        </p:spPr>
        <p:txBody>
          <a:bodyPr wrap="square" rtlCol="0">
            <a:spAutoFit/>
          </a:bodyPr>
          <a:lstStyle/>
          <a:p>
            <a:r>
              <a:rPr lang="en-US" i="1" dirty="0">
                <a:solidFill>
                  <a:schemeClr val="accent2"/>
                </a:solidFill>
              </a:rPr>
              <a:t>N</a:t>
            </a:r>
            <a:r>
              <a:rPr lang="en-US" baseline="-25000" dirty="0">
                <a:solidFill>
                  <a:schemeClr val="accent2"/>
                </a:solidFill>
              </a:rPr>
              <a:t>i</a:t>
            </a:r>
            <a:r>
              <a:rPr lang="en-US" baseline="30000" dirty="0">
                <a:solidFill>
                  <a:schemeClr val="accent2"/>
                </a:solidFill>
              </a:rPr>
              <a:t>2</a:t>
            </a:r>
            <a:r>
              <a:rPr lang="en-US" dirty="0">
                <a:solidFill>
                  <a:schemeClr val="accent2"/>
                </a:solidFill>
              </a:rPr>
              <a:t> threads</a:t>
            </a:r>
            <a:endParaRPr lang="en-US" sz="2000" i="1" dirty="0">
              <a:solidFill>
                <a:schemeClr val="accent2"/>
              </a:solidFill>
            </a:endParaRPr>
          </a:p>
        </p:txBody>
      </p:sp>
      <p:sp>
        <p:nvSpPr>
          <p:cNvPr id="14" name="Right Brace 13"/>
          <p:cNvSpPr/>
          <p:nvPr/>
        </p:nvSpPr>
        <p:spPr>
          <a:xfrm>
            <a:off x="6276220" y="2783531"/>
            <a:ext cx="446312" cy="1287923"/>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564687" y="3509664"/>
            <a:ext cx="1687289" cy="830997"/>
          </a:xfrm>
          <a:prstGeom prst="rect">
            <a:avLst/>
          </a:prstGeom>
          <a:noFill/>
        </p:spPr>
        <p:txBody>
          <a:bodyPr wrap="square" rtlCol="0">
            <a:spAutoFit/>
          </a:bodyPr>
          <a:lstStyle/>
          <a:p>
            <a:r>
              <a:rPr lang="en-US" dirty="0">
                <a:solidFill>
                  <a:schemeClr val="accent2"/>
                </a:solidFill>
              </a:rPr>
              <a:t>Each thread does this</a:t>
            </a:r>
            <a:endParaRPr lang="en-US" sz="2000" dirty="0">
              <a:solidFill>
                <a:schemeClr val="accent2"/>
              </a:solidFill>
            </a:endParaRPr>
          </a:p>
        </p:txBody>
      </p:sp>
    </p:spTree>
    <p:extLst>
      <p:ext uri="{BB962C8B-B14F-4D97-AF65-F5344CB8AC3E}">
        <p14:creationId xmlns:p14="http://schemas.microsoft.com/office/powerpoint/2010/main" val="1326536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lstStyle/>
          <a:p>
            <a:r>
              <a:rPr lang="en-US" dirty="0"/>
              <a:t>Matrix multiply for a GPU</a:t>
            </a:r>
          </a:p>
        </p:txBody>
      </p:sp>
      <p:sp>
        <p:nvSpPr>
          <p:cNvPr id="3" name="Content Placeholder 2"/>
          <p:cNvSpPr>
            <a:spLocks noGrp="1"/>
          </p:cNvSpPr>
          <p:nvPr>
            <p:ph idx="1"/>
          </p:nvPr>
        </p:nvSpPr>
        <p:spPr>
          <a:xfrm>
            <a:off x="381000" y="4038600"/>
            <a:ext cx="8111066" cy="2514600"/>
          </a:xfrm>
        </p:spPr>
        <p:txBody>
          <a:bodyPr/>
          <a:lstStyle/>
          <a:p>
            <a:pPr marL="571500" indent="-457200">
              <a:spcBef>
                <a:spcPts val="300"/>
              </a:spcBef>
            </a:pPr>
            <a:r>
              <a:rPr lang="en-US" sz="2400" dirty="0"/>
              <a:t>CUDA does let you do critical sections.</a:t>
            </a:r>
          </a:p>
          <a:p>
            <a:pPr marL="571500" indent="-457200">
              <a:spcBef>
                <a:spcPts val="300"/>
              </a:spcBef>
            </a:pPr>
            <a:r>
              <a:rPr lang="en-US" sz="2400" dirty="0"/>
              <a:t>It's usually a bad idea, though; it means that most threads are stalled while one thread works</a:t>
            </a:r>
          </a:p>
          <a:p>
            <a:pPr marL="971550" lvl="1" indent="-457200">
              <a:spcBef>
                <a:spcPts val="0"/>
              </a:spcBef>
            </a:pPr>
            <a:r>
              <a:rPr lang="en-US" sz="2000" dirty="0"/>
              <a:t>It's very inefficient </a:t>
            </a:r>
          </a:p>
          <a:p>
            <a:pPr marL="971550" lvl="1" indent="-457200">
              <a:spcBef>
                <a:spcPts val="0"/>
              </a:spcBef>
            </a:pPr>
            <a:r>
              <a:rPr lang="en-US" sz="2000" dirty="0"/>
              <a:t>Goes against the idea of a warp </a:t>
            </a:r>
          </a:p>
          <a:p>
            <a:pPr marL="571500" indent="-457200">
              <a:spcBef>
                <a:spcPts val="300"/>
              </a:spcBef>
            </a:pPr>
            <a:r>
              <a:rPr lang="en-US" sz="2400" dirty="0"/>
              <a:t>Brainstorm: can we change our design to avoid needing it?</a:t>
            </a:r>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9144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2"/>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9" name="TextBox 8"/>
          <p:cNvSpPr txBox="1"/>
          <p:nvPr/>
        </p:nvSpPr>
        <p:spPr>
          <a:xfrm>
            <a:off x="3766456" y="1220926"/>
            <a:ext cx="3091544" cy="461665"/>
          </a:xfrm>
          <a:prstGeom prst="rect">
            <a:avLst/>
          </a:prstGeom>
          <a:noFill/>
        </p:spPr>
        <p:txBody>
          <a:bodyPr wrap="square" rtlCol="0">
            <a:spAutoFit/>
          </a:bodyPr>
          <a:lstStyle/>
          <a:p>
            <a:r>
              <a:rPr lang="en-US" dirty="0">
                <a:solidFill>
                  <a:schemeClr val="accent2"/>
                </a:solidFill>
              </a:rPr>
              <a:t>Pick the block triplet</a:t>
            </a:r>
          </a:p>
        </p:txBody>
      </p:sp>
      <p:sp>
        <p:nvSpPr>
          <p:cNvPr id="10" name="Right Brace 9"/>
          <p:cNvSpPr/>
          <p:nvPr/>
        </p:nvSpPr>
        <p:spPr>
          <a:xfrm>
            <a:off x="3276600" y="990600"/>
            <a:ext cx="446312" cy="9906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1676400" y="2133600"/>
            <a:ext cx="446312" cy="1827788"/>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93912" y="2667000"/>
            <a:ext cx="1828800" cy="1200329"/>
          </a:xfrm>
          <a:prstGeom prst="rect">
            <a:avLst/>
          </a:prstGeom>
          <a:noFill/>
        </p:spPr>
        <p:txBody>
          <a:bodyPr wrap="square" rtlCol="0">
            <a:spAutoFit/>
          </a:bodyPr>
          <a:lstStyle/>
          <a:p>
            <a:r>
              <a:rPr lang="en-US" dirty="0">
                <a:solidFill>
                  <a:schemeClr val="accent2"/>
                </a:solidFill>
              </a:rPr>
              <a:t>One thread block per block triplet</a:t>
            </a:r>
          </a:p>
        </p:txBody>
      </p:sp>
      <p:sp>
        <p:nvSpPr>
          <p:cNvPr id="11" name="Right Brace 10"/>
          <p:cNvSpPr/>
          <p:nvPr/>
        </p:nvSpPr>
        <p:spPr>
          <a:xfrm>
            <a:off x="4114800" y="20574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018311" y="2074333"/>
            <a:ext cx="3592289" cy="461665"/>
          </a:xfrm>
          <a:prstGeom prst="rect">
            <a:avLst/>
          </a:prstGeom>
          <a:noFill/>
        </p:spPr>
        <p:txBody>
          <a:bodyPr wrap="square" rtlCol="0">
            <a:spAutoFit/>
          </a:bodyPr>
          <a:lstStyle/>
          <a:p>
            <a:r>
              <a:rPr lang="en-US" i="1" dirty="0">
                <a:solidFill>
                  <a:schemeClr val="accent2"/>
                </a:solidFill>
              </a:rPr>
              <a:t>N</a:t>
            </a:r>
            <a:r>
              <a:rPr lang="en-US" baseline="-25000" dirty="0">
                <a:solidFill>
                  <a:schemeClr val="accent2"/>
                </a:solidFill>
              </a:rPr>
              <a:t>i</a:t>
            </a:r>
            <a:r>
              <a:rPr lang="en-US" baseline="30000" dirty="0">
                <a:solidFill>
                  <a:schemeClr val="accent2"/>
                </a:solidFill>
              </a:rPr>
              <a:t>2</a:t>
            </a:r>
            <a:r>
              <a:rPr lang="en-US" dirty="0">
                <a:solidFill>
                  <a:schemeClr val="accent2"/>
                </a:solidFill>
              </a:rPr>
              <a:t> threads per thread block</a:t>
            </a:r>
            <a:endParaRPr lang="en-US" sz="2000" i="1" dirty="0">
              <a:solidFill>
                <a:schemeClr val="accent2"/>
              </a:solidFill>
            </a:endParaRPr>
          </a:p>
        </p:txBody>
      </p:sp>
      <p:sp>
        <p:nvSpPr>
          <p:cNvPr id="14" name="Right Brace 13"/>
          <p:cNvSpPr/>
          <p:nvPr/>
        </p:nvSpPr>
        <p:spPr>
          <a:xfrm>
            <a:off x="6276220" y="2783531"/>
            <a:ext cx="446312" cy="1287923"/>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564687" y="3509664"/>
            <a:ext cx="1687289" cy="830997"/>
          </a:xfrm>
          <a:prstGeom prst="rect">
            <a:avLst/>
          </a:prstGeom>
          <a:noFill/>
        </p:spPr>
        <p:txBody>
          <a:bodyPr wrap="square" rtlCol="0">
            <a:spAutoFit/>
          </a:bodyPr>
          <a:lstStyle/>
          <a:p>
            <a:r>
              <a:rPr lang="en-US" dirty="0">
                <a:solidFill>
                  <a:schemeClr val="accent2"/>
                </a:solidFill>
              </a:rPr>
              <a:t>Each thread does this</a:t>
            </a:r>
            <a:endParaRPr lang="en-US" sz="2000" dirty="0">
              <a:solidFill>
                <a:schemeClr val="accent2"/>
              </a:solidFill>
            </a:endParaRPr>
          </a:p>
        </p:txBody>
      </p:sp>
    </p:spTree>
    <p:extLst>
      <p:ext uri="{BB962C8B-B14F-4D97-AF65-F5344CB8AC3E}">
        <p14:creationId xmlns:p14="http://schemas.microsoft.com/office/powerpoint/2010/main" val="3421327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505200"/>
            <a:ext cx="8111066" cy="2514600"/>
          </a:xfrm>
        </p:spPr>
        <p:txBody>
          <a:bodyPr/>
          <a:lstStyle/>
          <a:p>
            <a:pPr marL="571500" indent="-457200">
              <a:spcBef>
                <a:spcPts val="300"/>
              </a:spcBef>
            </a:pPr>
            <a:r>
              <a:rPr lang="en-US" sz="2400" dirty="0"/>
              <a:t>Have we fixed our race? Is there any way that two different threads can try to modify the same element in C?</a:t>
            </a:r>
          </a:p>
          <a:p>
            <a:pPr marL="971550" lvl="1" indent="-457200">
              <a:spcBef>
                <a:spcPts val="0"/>
              </a:spcBef>
            </a:pPr>
            <a:r>
              <a:rPr lang="en-US" sz="2000" dirty="0"/>
              <a:t>It is fixed.</a:t>
            </a:r>
          </a:p>
          <a:p>
            <a:pPr marL="971550" lvl="1" indent="-457200">
              <a:spcBef>
                <a:spcPts val="0"/>
              </a:spcBef>
            </a:pPr>
            <a:r>
              <a:rPr lang="en-US" sz="2000" dirty="0"/>
              <a:t>The only possible conflict occurs when different threads have the same </a:t>
            </a:r>
            <a:r>
              <a:rPr lang="en-US" sz="2000" i="1" dirty="0" err="1"/>
              <a:t>r</a:t>
            </a:r>
            <a:r>
              <a:rPr lang="en-US" sz="2000" baseline="-25000" dirty="0" err="1"/>
              <a:t>b</a:t>
            </a:r>
            <a:r>
              <a:rPr lang="en-US" sz="2000" dirty="0"/>
              <a:t>, </a:t>
            </a:r>
            <a:r>
              <a:rPr lang="en-US" sz="2000" i="1" dirty="0" err="1"/>
              <a:t>c</a:t>
            </a:r>
            <a:r>
              <a:rPr lang="en-US" sz="2000" baseline="-25000" dirty="0" err="1"/>
              <a:t>b</a:t>
            </a:r>
            <a:r>
              <a:rPr lang="en-US" sz="2000" dirty="0"/>
              <a:t>, </a:t>
            </a:r>
            <a:r>
              <a:rPr lang="en-US" sz="2000" i="1" dirty="0" err="1"/>
              <a:t>r</a:t>
            </a:r>
            <a:r>
              <a:rPr lang="en-US" sz="2000" i="1" baseline="-25000" dirty="0" err="1"/>
              <a:t>i</a:t>
            </a:r>
            <a:r>
              <a:rPr lang="en-US" sz="2000" dirty="0"/>
              <a:t> and </a:t>
            </a:r>
            <a:r>
              <a:rPr lang="en-US" sz="2000" i="1" dirty="0"/>
              <a:t>c</a:t>
            </a:r>
            <a:r>
              <a:rPr lang="en-US" sz="2000" i="1" baseline="-25000" dirty="0"/>
              <a:t>i</a:t>
            </a:r>
            <a:r>
              <a:rPr lang="en-US" sz="2000" dirty="0"/>
              <a:t> but different </a:t>
            </a:r>
            <a:r>
              <a:rPr lang="en-US" sz="2000" i="1" dirty="0"/>
              <a:t>k</a:t>
            </a:r>
            <a:r>
              <a:rPr lang="en-US" sz="2000" baseline="-25000" dirty="0"/>
              <a:t>b</a:t>
            </a:r>
            <a:r>
              <a:rPr lang="en-US" sz="2000" dirty="0"/>
              <a:t> or </a:t>
            </a:r>
            <a:r>
              <a:rPr lang="en-US" sz="2000" i="1" dirty="0" err="1"/>
              <a:t>k</a:t>
            </a:r>
            <a:r>
              <a:rPr lang="en-US" sz="2000" baseline="-25000" dirty="0" err="1"/>
              <a:t>i</a:t>
            </a:r>
            <a:r>
              <a:rPr lang="en-US" sz="2000" dirty="0"/>
              <a:t>.</a:t>
            </a:r>
          </a:p>
          <a:p>
            <a:pPr marL="571500" indent="-457200">
              <a:spcBef>
                <a:spcPts val="300"/>
              </a:spcBef>
            </a:pPr>
            <a:r>
              <a:rPr lang="en-US" sz="2400" dirty="0"/>
              <a:t>In this code, each single thread handles:</a:t>
            </a:r>
          </a:p>
          <a:p>
            <a:pPr marL="971550" lvl="1" indent="-457200">
              <a:spcBef>
                <a:spcPts val="0"/>
              </a:spcBef>
            </a:pPr>
            <a:r>
              <a:rPr lang="en-US" sz="2000" dirty="0"/>
              <a:t>one combination of </a:t>
            </a:r>
            <a:r>
              <a:rPr lang="en-US" sz="2000" i="1" dirty="0" err="1"/>
              <a:t>r</a:t>
            </a:r>
            <a:r>
              <a:rPr lang="en-US" sz="2000" baseline="-25000" dirty="0" err="1"/>
              <a:t>b</a:t>
            </a:r>
            <a:r>
              <a:rPr lang="en-US" sz="2000" dirty="0"/>
              <a:t>, </a:t>
            </a:r>
            <a:r>
              <a:rPr lang="en-US" sz="2000" i="1" dirty="0" err="1"/>
              <a:t>c</a:t>
            </a:r>
            <a:r>
              <a:rPr lang="en-US" sz="2000" baseline="-25000" dirty="0" err="1"/>
              <a:t>b</a:t>
            </a:r>
            <a:r>
              <a:rPr lang="en-US" sz="2000" dirty="0"/>
              <a:t>, </a:t>
            </a:r>
            <a:r>
              <a:rPr lang="en-US" sz="2000" i="1" dirty="0" err="1"/>
              <a:t>r</a:t>
            </a:r>
            <a:r>
              <a:rPr lang="en-US" sz="2000" i="1" baseline="-25000" dirty="0" err="1"/>
              <a:t>i</a:t>
            </a:r>
            <a:r>
              <a:rPr lang="en-US" sz="2000" dirty="0"/>
              <a:t> and </a:t>
            </a:r>
            <a:r>
              <a:rPr lang="en-US" sz="2000" i="1" dirty="0"/>
              <a:t>c</a:t>
            </a:r>
            <a:r>
              <a:rPr lang="en-US" sz="2000" i="1" baseline="-25000" dirty="0"/>
              <a:t>i</a:t>
            </a:r>
            <a:r>
              <a:rPr lang="en-US" sz="2000" dirty="0"/>
              <a:t> </a:t>
            </a:r>
          </a:p>
          <a:p>
            <a:pPr marL="971550" lvl="1" indent="-457200">
              <a:spcBef>
                <a:spcPts val="0"/>
              </a:spcBef>
            </a:pPr>
            <a:r>
              <a:rPr lang="en-US" sz="2000" dirty="0"/>
              <a:t>all values of </a:t>
            </a:r>
            <a:r>
              <a:rPr lang="en-US" sz="2000" i="1" dirty="0"/>
              <a:t>k</a:t>
            </a:r>
            <a:r>
              <a:rPr lang="en-US" sz="2000" baseline="-25000" dirty="0"/>
              <a:t>b</a:t>
            </a:r>
            <a:r>
              <a:rPr lang="en-US" sz="2000" dirty="0"/>
              <a:t> and </a:t>
            </a:r>
            <a:r>
              <a:rPr lang="en-US" sz="2000" i="1" dirty="0" err="1"/>
              <a:t>k</a:t>
            </a:r>
            <a:r>
              <a:rPr lang="en-US" sz="2000" baseline="-25000" dirty="0" err="1"/>
              <a:t>i</a:t>
            </a:r>
            <a:r>
              <a:rPr lang="en-US" sz="2000" dirty="0"/>
              <a:t> for that combination</a:t>
            </a:r>
          </a:p>
          <a:p>
            <a:pPr marL="571500" indent="-457200">
              <a:spcBef>
                <a:spcPts val="300"/>
              </a:spcBef>
            </a:pPr>
            <a:endParaRPr lang="en-US" sz="2000" dirty="0"/>
          </a:p>
          <a:p>
            <a:pPr marL="571500" indent="-457200">
              <a:spcBef>
                <a:spcPts val="0"/>
              </a:spcBef>
            </a:pPr>
            <a:endParaRPr lang="en-US" sz="24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3810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3"/>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4"/>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5"/>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6"/>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7"/>
            <a:r>
              <a:rPr lang="en-US" i="1" dirty="0"/>
              <a:t>r</a:t>
            </a:r>
            <a:r>
              <a:rPr lang="en-US" dirty="0"/>
              <a:t>=</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7"/>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12" name="Right Brace 11"/>
          <p:cNvSpPr/>
          <p:nvPr/>
        </p:nvSpPr>
        <p:spPr>
          <a:xfrm flipH="1">
            <a:off x="1306288" y="1219200"/>
            <a:ext cx="446312" cy="2207061"/>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6200" y="1917665"/>
            <a:ext cx="1611088" cy="1054135"/>
          </a:xfrm>
          <a:prstGeom prst="rect">
            <a:avLst/>
          </a:prstGeom>
          <a:noFill/>
        </p:spPr>
        <p:txBody>
          <a:bodyPr wrap="square" rtlCol="0">
            <a:spAutoFit/>
          </a:bodyPr>
          <a:lstStyle/>
          <a:p>
            <a:pPr>
              <a:lnSpc>
                <a:spcPts val="2500"/>
              </a:lnSpc>
            </a:pPr>
            <a:r>
              <a:rPr lang="en-US" dirty="0">
                <a:solidFill>
                  <a:schemeClr val="accent2"/>
                </a:solidFill>
              </a:rPr>
              <a:t>One thread block per </a:t>
            </a:r>
            <a:r>
              <a:rPr lang="en-US" i="1" dirty="0" err="1">
                <a:solidFill>
                  <a:schemeClr val="accent2"/>
                </a:solidFill>
              </a:rPr>
              <a:t>r</a:t>
            </a:r>
            <a:r>
              <a:rPr lang="en-US" baseline="-25000" dirty="0" err="1">
                <a:solidFill>
                  <a:schemeClr val="accent2"/>
                </a:solidFill>
              </a:rPr>
              <a:t>b</a:t>
            </a:r>
            <a:r>
              <a:rPr lang="en-US" dirty="0">
                <a:solidFill>
                  <a:schemeClr val="accent2"/>
                </a:solidFill>
              </a:rPr>
              <a:t>, </a:t>
            </a:r>
            <a:r>
              <a:rPr lang="en-US" i="1" dirty="0" err="1">
                <a:solidFill>
                  <a:schemeClr val="accent2"/>
                </a:solidFill>
              </a:rPr>
              <a:t>c</a:t>
            </a:r>
            <a:r>
              <a:rPr lang="en-US" baseline="-25000" dirty="0" err="1">
                <a:solidFill>
                  <a:schemeClr val="accent2"/>
                </a:solidFill>
              </a:rPr>
              <a:t>b</a:t>
            </a:r>
            <a:endParaRPr lang="en-US" dirty="0">
              <a:solidFill>
                <a:schemeClr val="accent2"/>
              </a:solidFill>
            </a:endParaRPr>
          </a:p>
        </p:txBody>
      </p:sp>
      <p:sp>
        <p:nvSpPr>
          <p:cNvPr id="11" name="Right Brace 10"/>
          <p:cNvSpPr/>
          <p:nvPr/>
        </p:nvSpPr>
        <p:spPr>
          <a:xfrm>
            <a:off x="4419600" y="16002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724400" y="1524000"/>
            <a:ext cx="3048000" cy="461665"/>
          </a:xfrm>
          <a:prstGeom prst="rect">
            <a:avLst/>
          </a:prstGeom>
          <a:noFill/>
        </p:spPr>
        <p:txBody>
          <a:bodyPr wrap="square" rtlCol="0">
            <a:spAutoFit/>
          </a:bodyPr>
          <a:lstStyle/>
          <a:p>
            <a:r>
              <a:rPr lang="en-US" i="1" dirty="0">
                <a:solidFill>
                  <a:schemeClr val="accent2"/>
                </a:solidFill>
              </a:rPr>
              <a:t>N</a:t>
            </a:r>
            <a:r>
              <a:rPr lang="en-US" baseline="-25000" dirty="0">
                <a:solidFill>
                  <a:schemeClr val="accent2"/>
                </a:solidFill>
              </a:rPr>
              <a:t>i</a:t>
            </a:r>
            <a:r>
              <a:rPr lang="en-US" baseline="30000" dirty="0">
                <a:solidFill>
                  <a:schemeClr val="accent2"/>
                </a:solidFill>
              </a:rPr>
              <a:t>2</a:t>
            </a:r>
            <a:r>
              <a:rPr lang="en-US" dirty="0">
                <a:solidFill>
                  <a:schemeClr val="accent2"/>
                </a:solidFill>
              </a:rPr>
              <a:t> threads each block</a:t>
            </a:r>
            <a:endParaRPr lang="en-US" sz="2000" i="1" dirty="0">
              <a:solidFill>
                <a:schemeClr val="accent2"/>
              </a:solidFill>
            </a:endParaRPr>
          </a:p>
        </p:txBody>
      </p:sp>
      <p:sp>
        <p:nvSpPr>
          <p:cNvPr id="15" name="TextBox 14"/>
          <p:cNvSpPr txBox="1"/>
          <p:nvPr/>
        </p:nvSpPr>
        <p:spPr>
          <a:xfrm>
            <a:off x="5029200" y="757535"/>
            <a:ext cx="2895600" cy="461665"/>
          </a:xfrm>
          <a:prstGeom prst="rect">
            <a:avLst/>
          </a:prstGeom>
          <a:noFill/>
        </p:spPr>
        <p:txBody>
          <a:bodyPr wrap="square" rtlCol="0">
            <a:spAutoFit/>
          </a:bodyPr>
          <a:lstStyle/>
          <a:p>
            <a:r>
              <a:rPr lang="en-US" dirty="0">
                <a:solidFill>
                  <a:schemeClr val="accent2"/>
                </a:solidFill>
              </a:rPr>
              <a:t>Each thread does this</a:t>
            </a:r>
            <a:endParaRPr lang="en-US" sz="2000" dirty="0">
              <a:solidFill>
                <a:schemeClr val="accent2"/>
              </a:solidFill>
            </a:endParaRPr>
          </a:p>
        </p:txBody>
      </p:sp>
      <p:cxnSp>
        <p:nvCxnSpPr>
          <p:cNvPr id="6" name="Straight Arrow Connector 5">
            <a:extLst>
              <a:ext uri="{FF2B5EF4-FFF2-40B4-BE49-F238E27FC236}">
                <a16:creationId xmlns:a16="http://schemas.microsoft.com/office/drawing/2014/main" xmlns="" id="{EE96F34C-160A-436B-8549-6A9A9DA7FB13}"/>
              </a:ext>
            </a:extLst>
          </p:cNvPr>
          <p:cNvCxnSpPr/>
          <p:nvPr/>
        </p:nvCxnSpPr>
        <p:spPr>
          <a:xfrm flipH="1">
            <a:off x="3962400" y="1066800"/>
            <a:ext cx="1143000" cy="3048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274FE27F-C095-4702-8F40-9314AC704159}"/>
              </a:ext>
            </a:extLst>
          </p:cNvPr>
          <p:cNvCxnSpPr/>
          <p:nvPr/>
        </p:nvCxnSpPr>
        <p:spPr>
          <a:xfrm flipH="1">
            <a:off x="5105400" y="1143000"/>
            <a:ext cx="1295400" cy="12954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5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004522"/>
            <a:ext cx="8111066" cy="2243878"/>
          </a:xfrm>
        </p:spPr>
        <p:txBody>
          <a:bodyPr/>
          <a:lstStyle/>
          <a:p>
            <a:pPr marL="571500" indent="-457200">
              <a:spcBef>
                <a:spcPts val="300"/>
              </a:spcBef>
            </a:pPr>
            <a:r>
              <a:rPr lang="en-US" sz="2400" dirty="0"/>
              <a:t>All of our high-level problems are now solved</a:t>
            </a:r>
          </a:p>
          <a:p>
            <a:pPr marL="571500" indent="-457200">
              <a:spcBef>
                <a:spcPts val="300"/>
              </a:spcBef>
            </a:pPr>
            <a:r>
              <a:rPr lang="en-US" sz="2400" dirty="0"/>
              <a:t>HW4 is to turn this into code, and run it on a GPU</a:t>
            </a:r>
            <a:endParaRPr lang="en-US" sz="2000" dirty="0"/>
          </a:p>
          <a:p>
            <a:pPr marL="571500" indent="-457200">
              <a:spcBef>
                <a:spcPts val="0"/>
              </a:spcBef>
            </a:pPr>
            <a:endParaRPr lang="en-US" sz="2400" dirty="0"/>
          </a:p>
        </p:txBody>
      </p:sp>
      <p:sp>
        <p:nvSpPr>
          <p:cNvPr id="4" name="Footer Placeholder 3"/>
          <p:cNvSpPr>
            <a:spLocks noGrp="1"/>
          </p:cNvSpPr>
          <p:nvPr>
            <p:ph type="ftr" sz="quarter" idx="11"/>
          </p:nvPr>
        </p:nvSpPr>
        <p:spPr>
          <a:xfrm>
            <a:off x="3124200" y="6248400"/>
            <a:ext cx="2895600" cy="457200"/>
          </a:xfrm>
        </p:spPr>
        <p:txBody>
          <a:bodyPr/>
          <a:lstStyle/>
          <a:p>
            <a:pPr>
              <a:defRPr/>
            </a:pPr>
            <a:r>
              <a:rPr lang="en-US" dirty="0"/>
              <a:t>EE 193 Joel </a:t>
            </a:r>
            <a:r>
              <a:rPr lang="en-US" dirty="0" err="1"/>
              <a:t>Grodstein</a:t>
            </a:r>
            <a:endParaRPr lang="en-US" dirty="0"/>
          </a:p>
        </p:txBody>
      </p:sp>
      <p:sp>
        <p:nvSpPr>
          <p:cNvPr id="8" name="TextBox 7"/>
          <p:cNvSpPr txBox="1"/>
          <p:nvPr/>
        </p:nvSpPr>
        <p:spPr>
          <a:xfrm>
            <a:off x="609600" y="381000"/>
            <a:ext cx="8229599" cy="3046988"/>
          </a:xfrm>
          <a:prstGeom prst="rect">
            <a:avLst/>
          </a:prstGeom>
          <a:noFill/>
        </p:spPr>
        <p:txBody>
          <a:bodyPr wrap="square" rtlCol="0">
            <a:spAutoFit/>
          </a:bodyPr>
          <a:lstStyle/>
          <a:p>
            <a:r>
              <a:rPr lang="en-US" dirty="0"/>
              <a:t>for </a:t>
            </a:r>
            <a:r>
              <a:rPr lang="en-US" i="1" dirty="0" err="1"/>
              <a:t>r</a:t>
            </a:r>
            <a:r>
              <a:rPr lang="en-US" baseline="-25000" dirty="0" err="1"/>
              <a:t>b</a:t>
            </a:r>
            <a:r>
              <a:rPr lang="en-US" dirty="0"/>
              <a:t>=0..</a:t>
            </a:r>
            <a:r>
              <a:rPr lang="en-US" i="1" dirty="0"/>
              <a:t>N</a:t>
            </a:r>
            <a:r>
              <a:rPr lang="en-US" baseline="-25000" dirty="0"/>
              <a:t>b</a:t>
            </a:r>
            <a:r>
              <a:rPr lang="en-US" dirty="0"/>
              <a:t>-1</a:t>
            </a:r>
          </a:p>
          <a:p>
            <a:pPr lvl="1"/>
            <a:r>
              <a:rPr lang="en-US" dirty="0"/>
              <a:t>for </a:t>
            </a:r>
            <a:r>
              <a:rPr lang="en-US" i="1" dirty="0" err="1"/>
              <a:t>c</a:t>
            </a:r>
            <a:r>
              <a:rPr lang="en-US" baseline="-25000" dirty="0" err="1"/>
              <a:t>b</a:t>
            </a:r>
            <a:r>
              <a:rPr lang="en-US" dirty="0"/>
              <a:t>=0..</a:t>
            </a:r>
            <a:r>
              <a:rPr lang="en-US" i="1" dirty="0"/>
              <a:t>N</a:t>
            </a:r>
            <a:r>
              <a:rPr lang="en-US" baseline="-25000" dirty="0"/>
              <a:t>b</a:t>
            </a:r>
            <a:r>
              <a:rPr lang="en-US" dirty="0"/>
              <a:t>-1</a:t>
            </a:r>
          </a:p>
          <a:p>
            <a:pPr lvl="3"/>
            <a:r>
              <a:rPr lang="en-US" dirty="0"/>
              <a:t>for </a:t>
            </a:r>
            <a:r>
              <a:rPr lang="en-US" i="1" dirty="0" err="1"/>
              <a:t>r</a:t>
            </a:r>
            <a:r>
              <a:rPr lang="en-US" baseline="-25000" dirty="0" err="1"/>
              <a:t>i</a:t>
            </a:r>
            <a:r>
              <a:rPr lang="en-US" dirty="0"/>
              <a:t>=0..</a:t>
            </a:r>
            <a:r>
              <a:rPr lang="en-US" i="1" dirty="0"/>
              <a:t>N</a:t>
            </a:r>
            <a:r>
              <a:rPr lang="en-US" baseline="-25000" dirty="0"/>
              <a:t>i</a:t>
            </a:r>
            <a:r>
              <a:rPr lang="en-US" dirty="0"/>
              <a:t>-1</a:t>
            </a:r>
            <a:endParaRPr lang="en-US" i="1" dirty="0"/>
          </a:p>
          <a:p>
            <a:pPr lvl="4"/>
            <a:r>
              <a:rPr lang="en-US" dirty="0"/>
              <a:t>for </a:t>
            </a:r>
            <a:r>
              <a:rPr lang="en-US" i="1" dirty="0"/>
              <a:t>c</a:t>
            </a:r>
            <a:r>
              <a:rPr lang="en-US" baseline="-25000" dirty="0"/>
              <a:t>i</a:t>
            </a:r>
            <a:r>
              <a:rPr lang="en-US" dirty="0"/>
              <a:t>=0..</a:t>
            </a:r>
            <a:r>
              <a:rPr lang="en-US" i="1" dirty="0"/>
              <a:t>N</a:t>
            </a:r>
            <a:r>
              <a:rPr lang="en-US" baseline="-25000" dirty="0"/>
              <a:t>i</a:t>
            </a:r>
            <a:r>
              <a:rPr lang="en-US" dirty="0"/>
              <a:t>-1</a:t>
            </a:r>
          </a:p>
          <a:p>
            <a:pPr lvl="5"/>
            <a:r>
              <a:rPr lang="en-US" dirty="0"/>
              <a:t>for </a:t>
            </a:r>
            <a:r>
              <a:rPr lang="en-US" i="1" dirty="0"/>
              <a:t>k</a:t>
            </a:r>
            <a:r>
              <a:rPr lang="en-US" baseline="-25000" dirty="0"/>
              <a:t>b</a:t>
            </a:r>
            <a:r>
              <a:rPr lang="en-US" dirty="0"/>
              <a:t>=0…</a:t>
            </a:r>
            <a:r>
              <a:rPr lang="en-US" i="1" dirty="0"/>
              <a:t>N</a:t>
            </a:r>
            <a:r>
              <a:rPr lang="en-US" baseline="-25000" dirty="0"/>
              <a:t>b</a:t>
            </a:r>
            <a:r>
              <a:rPr lang="en-US" dirty="0"/>
              <a:t>-1</a:t>
            </a:r>
          </a:p>
          <a:p>
            <a:pPr lvl="6"/>
            <a:r>
              <a:rPr lang="en-US" dirty="0"/>
              <a:t>for </a:t>
            </a:r>
            <a:r>
              <a:rPr lang="en-US" i="1" dirty="0" err="1"/>
              <a:t>k</a:t>
            </a:r>
            <a:r>
              <a:rPr lang="en-US" baseline="-25000" dirty="0" err="1"/>
              <a:t>i</a:t>
            </a:r>
            <a:r>
              <a:rPr lang="en-US" dirty="0"/>
              <a:t>=0..</a:t>
            </a:r>
            <a:r>
              <a:rPr lang="en-US" i="1" dirty="0"/>
              <a:t>N</a:t>
            </a:r>
            <a:r>
              <a:rPr lang="en-US" baseline="-25000" dirty="0"/>
              <a:t>i</a:t>
            </a:r>
            <a:r>
              <a:rPr lang="en-US" dirty="0"/>
              <a:t>-1</a:t>
            </a:r>
          </a:p>
          <a:p>
            <a:pPr lvl="6"/>
            <a:r>
              <a:rPr lang="en-US" i="1" dirty="0"/>
              <a:t>r</a:t>
            </a:r>
            <a:r>
              <a:rPr lang="en-US" dirty="0"/>
              <a:t>=</a:t>
            </a:r>
            <a:r>
              <a:rPr lang="en-US" i="1" dirty="0" err="1"/>
              <a:t>r</a:t>
            </a:r>
            <a:r>
              <a:rPr lang="en-US" baseline="-25000" dirty="0" err="1"/>
              <a:t>b</a:t>
            </a:r>
            <a:r>
              <a:rPr lang="en-US" dirty="0"/>
              <a:t>*</a:t>
            </a:r>
            <a:r>
              <a:rPr lang="en-US" i="1" dirty="0" err="1"/>
              <a:t>N</a:t>
            </a:r>
            <a:r>
              <a:rPr lang="en-US" baseline="-25000" dirty="0" err="1"/>
              <a:t>i</a:t>
            </a:r>
            <a:r>
              <a:rPr lang="en-US" dirty="0" err="1"/>
              <a:t>+</a:t>
            </a:r>
            <a:r>
              <a:rPr lang="en-US" i="1" dirty="0" err="1"/>
              <a:t>r</a:t>
            </a:r>
            <a:r>
              <a:rPr lang="en-US" baseline="-25000" dirty="0" err="1"/>
              <a:t>i</a:t>
            </a:r>
            <a:r>
              <a:rPr lang="en-US" dirty="0"/>
              <a:t>; </a:t>
            </a:r>
            <a:r>
              <a:rPr lang="en-US" i="1" dirty="0"/>
              <a:t>c</a:t>
            </a:r>
            <a:r>
              <a:rPr lang="en-US" dirty="0"/>
              <a:t>=</a:t>
            </a:r>
            <a:r>
              <a:rPr lang="en-US" i="1" dirty="0" err="1"/>
              <a:t>c</a:t>
            </a:r>
            <a:r>
              <a:rPr lang="en-US" baseline="-25000" dirty="0" err="1"/>
              <a:t>b</a:t>
            </a:r>
            <a:r>
              <a:rPr lang="en-US" dirty="0"/>
              <a:t>*</a:t>
            </a:r>
            <a:r>
              <a:rPr lang="en-US" i="1" dirty="0" err="1"/>
              <a:t>N</a:t>
            </a:r>
            <a:r>
              <a:rPr lang="en-US" baseline="-25000" dirty="0" err="1"/>
              <a:t>i</a:t>
            </a:r>
            <a:r>
              <a:rPr lang="en-US" dirty="0" err="1"/>
              <a:t>+</a:t>
            </a:r>
            <a:r>
              <a:rPr lang="en-US" i="1" dirty="0" err="1"/>
              <a:t>c</a:t>
            </a:r>
            <a:r>
              <a:rPr lang="en-US" baseline="-25000" dirty="0" err="1"/>
              <a:t>i</a:t>
            </a:r>
            <a:r>
              <a:rPr lang="en-US" dirty="0"/>
              <a:t>; </a:t>
            </a:r>
            <a:r>
              <a:rPr lang="en-US" i="1" dirty="0"/>
              <a:t>k</a:t>
            </a:r>
            <a:r>
              <a:rPr lang="en-US" dirty="0"/>
              <a:t> = </a:t>
            </a:r>
            <a:r>
              <a:rPr lang="en-US" i="1" dirty="0"/>
              <a:t>k</a:t>
            </a:r>
            <a:r>
              <a:rPr lang="en-US" baseline="-25000" dirty="0"/>
              <a:t>b</a:t>
            </a:r>
            <a:r>
              <a:rPr lang="en-US" dirty="0"/>
              <a:t>*</a:t>
            </a:r>
            <a:r>
              <a:rPr lang="en-US" i="1" dirty="0" err="1"/>
              <a:t>N</a:t>
            </a:r>
            <a:r>
              <a:rPr lang="en-US" baseline="-25000" dirty="0" err="1"/>
              <a:t>i</a:t>
            </a:r>
            <a:r>
              <a:rPr lang="en-US" dirty="0" err="1"/>
              <a:t>+</a:t>
            </a:r>
            <a:r>
              <a:rPr lang="en-US" i="1" dirty="0" err="1"/>
              <a:t>k</a:t>
            </a:r>
            <a:r>
              <a:rPr lang="en-US" baseline="-25000" dirty="0" err="1"/>
              <a:t>i</a:t>
            </a:r>
            <a:r>
              <a:rPr lang="en-US" dirty="0"/>
              <a:t>;</a:t>
            </a:r>
          </a:p>
          <a:p>
            <a:pPr lvl="6"/>
            <a:r>
              <a:rPr lang="en-US" i="1" dirty="0"/>
              <a:t>C</a:t>
            </a:r>
            <a:r>
              <a:rPr lang="en-US" dirty="0"/>
              <a:t>[</a:t>
            </a:r>
            <a:r>
              <a:rPr lang="en-US" i="1" dirty="0" err="1"/>
              <a:t>r</a:t>
            </a:r>
            <a:r>
              <a:rPr lang="en-US" dirty="0" err="1"/>
              <a:t>,</a:t>
            </a:r>
            <a:r>
              <a:rPr lang="en-US" i="1" dirty="0" err="1"/>
              <a:t>c</a:t>
            </a:r>
            <a:r>
              <a:rPr lang="en-US" dirty="0"/>
              <a:t>] += </a:t>
            </a:r>
            <a:r>
              <a:rPr lang="en-US" i="1" dirty="0"/>
              <a:t>A</a:t>
            </a:r>
            <a:r>
              <a:rPr lang="en-US" dirty="0"/>
              <a:t>[</a:t>
            </a:r>
            <a:r>
              <a:rPr lang="en-US" i="1" dirty="0" err="1"/>
              <a:t>r</a:t>
            </a:r>
            <a:r>
              <a:rPr lang="en-US" dirty="0" err="1"/>
              <a:t>,</a:t>
            </a:r>
            <a:r>
              <a:rPr lang="en-US" i="1" dirty="0" err="1"/>
              <a:t>k</a:t>
            </a:r>
            <a:r>
              <a:rPr lang="en-US" dirty="0"/>
              <a:t>]*</a:t>
            </a:r>
            <a:r>
              <a:rPr lang="en-US" i="1" dirty="0"/>
              <a:t>B</a:t>
            </a:r>
            <a:r>
              <a:rPr lang="en-US" dirty="0"/>
              <a:t>[</a:t>
            </a:r>
            <a:r>
              <a:rPr lang="en-US" i="1" dirty="0" err="1"/>
              <a:t>k,c</a:t>
            </a:r>
            <a:r>
              <a:rPr lang="en-US" dirty="0"/>
              <a:t>];</a:t>
            </a:r>
          </a:p>
        </p:txBody>
      </p:sp>
      <p:sp>
        <p:nvSpPr>
          <p:cNvPr id="12" name="Right Brace 11"/>
          <p:cNvSpPr/>
          <p:nvPr/>
        </p:nvSpPr>
        <p:spPr>
          <a:xfrm flipH="1">
            <a:off x="1306288" y="1219200"/>
            <a:ext cx="446312" cy="2207061"/>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6200" y="1917665"/>
            <a:ext cx="1611088" cy="1054135"/>
          </a:xfrm>
          <a:prstGeom prst="rect">
            <a:avLst/>
          </a:prstGeom>
          <a:noFill/>
        </p:spPr>
        <p:txBody>
          <a:bodyPr wrap="square" rtlCol="0">
            <a:spAutoFit/>
          </a:bodyPr>
          <a:lstStyle/>
          <a:p>
            <a:pPr>
              <a:lnSpc>
                <a:spcPts val="2500"/>
              </a:lnSpc>
            </a:pPr>
            <a:r>
              <a:rPr lang="en-US" dirty="0">
                <a:solidFill>
                  <a:schemeClr val="accent2"/>
                </a:solidFill>
              </a:rPr>
              <a:t>One thread block per </a:t>
            </a:r>
            <a:r>
              <a:rPr lang="en-US" i="1" dirty="0" err="1">
                <a:solidFill>
                  <a:schemeClr val="accent2"/>
                </a:solidFill>
              </a:rPr>
              <a:t>r</a:t>
            </a:r>
            <a:r>
              <a:rPr lang="en-US" baseline="-25000" dirty="0" err="1">
                <a:solidFill>
                  <a:schemeClr val="accent2"/>
                </a:solidFill>
              </a:rPr>
              <a:t>b</a:t>
            </a:r>
            <a:r>
              <a:rPr lang="en-US" dirty="0">
                <a:solidFill>
                  <a:schemeClr val="accent2"/>
                </a:solidFill>
              </a:rPr>
              <a:t>, </a:t>
            </a:r>
            <a:r>
              <a:rPr lang="en-US" i="1" dirty="0" err="1">
                <a:solidFill>
                  <a:schemeClr val="accent2"/>
                </a:solidFill>
              </a:rPr>
              <a:t>c</a:t>
            </a:r>
            <a:r>
              <a:rPr lang="en-US" baseline="-25000" dirty="0" err="1">
                <a:solidFill>
                  <a:schemeClr val="accent2"/>
                </a:solidFill>
              </a:rPr>
              <a:t>b</a:t>
            </a:r>
            <a:endParaRPr lang="en-US" dirty="0">
              <a:solidFill>
                <a:schemeClr val="accent2"/>
              </a:solidFill>
            </a:endParaRPr>
          </a:p>
        </p:txBody>
      </p:sp>
      <p:sp>
        <p:nvSpPr>
          <p:cNvPr id="11" name="Right Brace 10"/>
          <p:cNvSpPr/>
          <p:nvPr/>
        </p:nvSpPr>
        <p:spPr>
          <a:xfrm>
            <a:off x="4114800" y="1219200"/>
            <a:ext cx="446312" cy="685800"/>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018311" y="1236133"/>
            <a:ext cx="1687289" cy="461665"/>
          </a:xfrm>
          <a:prstGeom prst="rect">
            <a:avLst/>
          </a:prstGeom>
          <a:noFill/>
        </p:spPr>
        <p:txBody>
          <a:bodyPr wrap="square" rtlCol="0">
            <a:spAutoFit/>
          </a:bodyPr>
          <a:lstStyle/>
          <a:p>
            <a:r>
              <a:rPr lang="en-US" i="1" dirty="0">
                <a:solidFill>
                  <a:schemeClr val="accent2"/>
                </a:solidFill>
              </a:rPr>
              <a:t>N</a:t>
            </a:r>
            <a:r>
              <a:rPr lang="en-US" baseline="-25000" dirty="0">
                <a:solidFill>
                  <a:schemeClr val="accent2"/>
                </a:solidFill>
              </a:rPr>
              <a:t>i</a:t>
            </a:r>
            <a:r>
              <a:rPr lang="en-US" baseline="30000" dirty="0">
                <a:solidFill>
                  <a:schemeClr val="accent2"/>
                </a:solidFill>
              </a:rPr>
              <a:t>2</a:t>
            </a:r>
            <a:r>
              <a:rPr lang="en-US" dirty="0">
                <a:solidFill>
                  <a:schemeClr val="accent2"/>
                </a:solidFill>
              </a:rPr>
              <a:t> threads</a:t>
            </a:r>
            <a:endParaRPr lang="en-US" sz="2000" i="1" dirty="0">
              <a:solidFill>
                <a:schemeClr val="accent2"/>
              </a:solidFill>
            </a:endParaRPr>
          </a:p>
        </p:txBody>
      </p:sp>
      <p:sp>
        <p:nvSpPr>
          <p:cNvPr id="14" name="Right Brace 13"/>
          <p:cNvSpPr/>
          <p:nvPr/>
        </p:nvSpPr>
        <p:spPr>
          <a:xfrm>
            <a:off x="6189132" y="1905000"/>
            <a:ext cx="745068" cy="1619871"/>
          </a:xfrm>
          <a:prstGeom prst="rightBrac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564687" y="1988403"/>
            <a:ext cx="1687289" cy="830997"/>
          </a:xfrm>
          <a:prstGeom prst="rect">
            <a:avLst/>
          </a:prstGeom>
          <a:noFill/>
        </p:spPr>
        <p:txBody>
          <a:bodyPr wrap="square" rtlCol="0">
            <a:spAutoFit/>
          </a:bodyPr>
          <a:lstStyle/>
          <a:p>
            <a:r>
              <a:rPr lang="en-US" dirty="0">
                <a:solidFill>
                  <a:schemeClr val="accent2"/>
                </a:solidFill>
              </a:rPr>
              <a:t>Each thread does this</a:t>
            </a:r>
            <a:endParaRPr lang="en-US" sz="2000" dirty="0">
              <a:solidFill>
                <a:schemeClr val="accent2"/>
              </a:solidFill>
            </a:endParaRPr>
          </a:p>
        </p:txBody>
      </p:sp>
    </p:spTree>
    <p:extLst>
      <p:ext uri="{BB962C8B-B14F-4D97-AF65-F5344CB8AC3E}">
        <p14:creationId xmlns:p14="http://schemas.microsoft.com/office/powerpoint/2010/main" val="2850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Thread blocks</a:t>
            </a:r>
          </a:p>
        </p:txBody>
      </p:sp>
      <p:sp>
        <p:nvSpPr>
          <p:cNvPr id="3" name="Content Placeholder 2"/>
          <p:cNvSpPr>
            <a:spLocks noGrp="1"/>
          </p:cNvSpPr>
          <p:nvPr>
            <p:ph idx="1"/>
          </p:nvPr>
        </p:nvSpPr>
        <p:spPr>
          <a:xfrm>
            <a:off x="685800" y="4191000"/>
            <a:ext cx="8077200" cy="1295400"/>
          </a:xfrm>
        </p:spPr>
        <p:txBody>
          <a:bodyPr/>
          <a:lstStyle/>
          <a:p>
            <a:pPr>
              <a:lnSpc>
                <a:spcPts val="2500"/>
              </a:lnSpc>
            </a:pPr>
            <a:r>
              <a:rPr lang="en-US" sz="2400" dirty="0"/>
              <a:t>Each thread block computes one block of C</a:t>
            </a:r>
          </a:p>
          <a:p>
            <a:pPr>
              <a:lnSpc>
                <a:spcPts val="2500"/>
              </a:lnSpc>
            </a:pPr>
            <a:r>
              <a:rPr lang="en-US" sz="2400" dirty="0"/>
              <a:t>We’re giving our thread blocks a 2D indices (these correspond to </a:t>
            </a:r>
            <a:r>
              <a:rPr lang="en-US" sz="2400" i="1" dirty="0" err="1"/>
              <a:t>r</a:t>
            </a:r>
            <a:r>
              <a:rPr lang="en-US" sz="2400" baseline="-25000" dirty="0" err="1"/>
              <a:t>b</a:t>
            </a:r>
            <a:r>
              <a:rPr lang="en-US" sz="2400" i="1" dirty="0"/>
              <a:t>, </a:t>
            </a:r>
            <a:r>
              <a:rPr lang="en-US" sz="2400" i="1" dirty="0" err="1"/>
              <a:t>c</a:t>
            </a:r>
            <a:r>
              <a:rPr lang="en-US" sz="2400" baseline="-25000" dirty="0" err="1"/>
              <a:t>b</a:t>
            </a:r>
            <a:r>
              <a:rPr lang="en-US" sz="2400" dirty="0"/>
              <a:t>).</a:t>
            </a: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70" name="TextBox 69">
            <a:extLst>
              <a:ext uri="{FF2B5EF4-FFF2-40B4-BE49-F238E27FC236}">
                <a16:creationId xmlns:a16="http://schemas.microsoft.com/office/drawing/2014/main" xmlns="" id="{B848587B-9474-473B-BDD8-C712B8F24B9B}"/>
              </a:ext>
            </a:extLst>
          </p:cNvPr>
          <p:cNvSpPr txBox="1"/>
          <p:nvPr/>
        </p:nvSpPr>
        <p:spPr>
          <a:xfrm>
            <a:off x="2895600" y="2455218"/>
            <a:ext cx="457200" cy="461665"/>
          </a:xfrm>
          <a:prstGeom prst="rect">
            <a:avLst/>
          </a:prstGeom>
          <a:noFill/>
        </p:spPr>
        <p:txBody>
          <a:bodyPr wrap="square" rtlCol="0">
            <a:spAutoFit/>
          </a:bodyPr>
          <a:lstStyle/>
          <a:p>
            <a:r>
              <a:rPr lang="en-US" dirty="0"/>
              <a:t>=</a:t>
            </a:r>
          </a:p>
        </p:txBody>
      </p:sp>
      <p:sp>
        <p:nvSpPr>
          <p:cNvPr id="414" name="TextBox 413">
            <a:extLst>
              <a:ext uri="{FF2B5EF4-FFF2-40B4-BE49-F238E27FC236}">
                <a16:creationId xmlns:a16="http://schemas.microsoft.com/office/drawing/2014/main" xmlns="" id="{F48313E4-E41B-42E0-A22E-0D5D231BF96A}"/>
              </a:ext>
            </a:extLst>
          </p:cNvPr>
          <p:cNvSpPr txBox="1"/>
          <p:nvPr/>
        </p:nvSpPr>
        <p:spPr>
          <a:xfrm>
            <a:off x="5334000" y="2455218"/>
            <a:ext cx="457200" cy="461665"/>
          </a:xfrm>
          <a:prstGeom prst="rect">
            <a:avLst/>
          </a:prstGeom>
          <a:noFill/>
        </p:spPr>
        <p:txBody>
          <a:bodyPr wrap="square" rtlCol="0">
            <a:spAutoFit/>
          </a:bodyPr>
          <a:lstStyle/>
          <a:p>
            <a:r>
              <a:rPr lang="en-US" dirty="0"/>
              <a:t>*</a:t>
            </a:r>
          </a:p>
        </p:txBody>
      </p:sp>
      <p:sp>
        <p:nvSpPr>
          <p:cNvPr id="415" name="TextBox 414">
            <a:extLst>
              <a:ext uri="{FF2B5EF4-FFF2-40B4-BE49-F238E27FC236}">
                <a16:creationId xmlns:a16="http://schemas.microsoft.com/office/drawing/2014/main" xmlns="" id="{ADF6798F-6302-45D2-B576-345A596B5195}"/>
              </a:ext>
            </a:extLst>
          </p:cNvPr>
          <p:cNvSpPr txBox="1"/>
          <p:nvPr/>
        </p:nvSpPr>
        <p:spPr>
          <a:xfrm>
            <a:off x="1524000" y="1333500"/>
            <a:ext cx="457200" cy="461665"/>
          </a:xfrm>
          <a:prstGeom prst="rect">
            <a:avLst/>
          </a:prstGeom>
          <a:noFill/>
        </p:spPr>
        <p:txBody>
          <a:bodyPr wrap="square" rtlCol="0">
            <a:spAutoFit/>
          </a:bodyPr>
          <a:lstStyle/>
          <a:p>
            <a:r>
              <a:rPr lang="en-US" dirty="0"/>
              <a:t>C</a:t>
            </a:r>
          </a:p>
        </p:txBody>
      </p:sp>
      <p:sp>
        <p:nvSpPr>
          <p:cNvPr id="416" name="TextBox 415">
            <a:extLst>
              <a:ext uri="{FF2B5EF4-FFF2-40B4-BE49-F238E27FC236}">
                <a16:creationId xmlns:a16="http://schemas.microsoft.com/office/drawing/2014/main" xmlns="" id="{FD54AD7C-9FF6-4E96-B8D2-97C47C7553A8}"/>
              </a:ext>
            </a:extLst>
          </p:cNvPr>
          <p:cNvSpPr txBox="1"/>
          <p:nvPr/>
        </p:nvSpPr>
        <p:spPr>
          <a:xfrm>
            <a:off x="4038600" y="1333500"/>
            <a:ext cx="457200" cy="461665"/>
          </a:xfrm>
          <a:prstGeom prst="rect">
            <a:avLst/>
          </a:prstGeom>
          <a:noFill/>
        </p:spPr>
        <p:txBody>
          <a:bodyPr wrap="square" rtlCol="0">
            <a:spAutoFit/>
          </a:bodyPr>
          <a:lstStyle/>
          <a:p>
            <a:r>
              <a:rPr lang="en-US" dirty="0"/>
              <a:t>A</a:t>
            </a:r>
          </a:p>
        </p:txBody>
      </p:sp>
      <p:sp>
        <p:nvSpPr>
          <p:cNvPr id="417" name="TextBox 416">
            <a:extLst>
              <a:ext uri="{FF2B5EF4-FFF2-40B4-BE49-F238E27FC236}">
                <a16:creationId xmlns:a16="http://schemas.microsoft.com/office/drawing/2014/main" xmlns="" id="{D74D8E27-770B-40F6-949F-D55F15DB2DE4}"/>
              </a:ext>
            </a:extLst>
          </p:cNvPr>
          <p:cNvSpPr txBox="1"/>
          <p:nvPr/>
        </p:nvSpPr>
        <p:spPr>
          <a:xfrm>
            <a:off x="6553200" y="1333500"/>
            <a:ext cx="457200" cy="461665"/>
          </a:xfrm>
          <a:prstGeom prst="rect">
            <a:avLst/>
          </a:prstGeom>
          <a:noFill/>
        </p:spPr>
        <p:txBody>
          <a:bodyPr wrap="square" rtlCol="0">
            <a:spAutoFit/>
          </a:bodyPr>
          <a:lstStyle/>
          <a:p>
            <a:r>
              <a:rPr lang="en-US" dirty="0"/>
              <a:t>B</a:t>
            </a:r>
          </a:p>
        </p:txBody>
      </p:sp>
      <p:grpSp>
        <p:nvGrpSpPr>
          <p:cNvPr id="74" name="Group 73">
            <a:extLst>
              <a:ext uri="{FF2B5EF4-FFF2-40B4-BE49-F238E27FC236}">
                <a16:creationId xmlns:a16="http://schemas.microsoft.com/office/drawing/2014/main" xmlns="" id="{224A55CA-B4A4-4FB0-9FB9-19FE299D5DFC}"/>
              </a:ext>
            </a:extLst>
          </p:cNvPr>
          <p:cNvGrpSpPr/>
          <p:nvPr/>
        </p:nvGrpSpPr>
        <p:grpSpPr>
          <a:xfrm>
            <a:off x="909084" y="1766778"/>
            <a:ext cx="1834116" cy="1838544"/>
            <a:chOff x="909084" y="1780956"/>
            <a:chExt cx="1834116" cy="1838544"/>
          </a:xfrm>
        </p:grpSpPr>
        <p:sp>
          <p:nvSpPr>
            <p:cNvPr id="256" name="TextBox 255">
              <a:extLst>
                <a:ext uri="{FF2B5EF4-FFF2-40B4-BE49-F238E27FC236}">
                  <a16:creationId xmlns:a16="http://schemas.microsoft.com/office/drawing/2014/main" xmlns="" id="{29E7006C-A5EB-4911-9E73-28A3B5A2A971}"/>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45" name="TextBox 144">
              <a:extLst>
                <a:ext uri="{FF2B5EF4-FFF2-40B4-BE49-F238E27FC236}">
                  <a16:creationId xmlns:a16="http://schemas.microsoft.com/office/drawing/2014/main" xmlns="" id="{D49CB0BF-F7C7-41D7-AEF2-8AD057E55E55}"/>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46" name="TextBox 145">
              <a:extLst>
                <a:ext uri="{FF2B5EF4-FFF2-40B4-BE49-F238E27FC236}">
                  <a16:creationId xmlns:a16="http://schemas.microsoft.com/office/drawing/2014/main" xmlns="" id="{C9798629-5841-42FF-81C1-FC58CD61F62B}"/>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47" name="TextBox 146">
              <a:extLst>
                <a:ext uri="{FF2B5EF4-FFF2-40B4-BE49-F238E27FC236}">
                  <a16:creationId xmlns:a16="http://schemas.microsoft.com/office/drawing/2014/main" xmlns="" id="{2C3AFC3F-EE9E-4E2C-BE8B-CC45EDD43D07}"/>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48" name="TextBox 147">
              <a:extLst>
                <a:ext uri="{FF2B5EF4-FFF2-40B4-BE49-F238E27FC236}">
                  <a16:creationId xmlns:a16="http://schemas.microsoft.com/office/drawing/2014/main" xmlns="" id="{42132B4E-0341-4A30-86C3-2DE7E868A753}"/>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49" name="TextBox 148">
              <a:extLst>
                <a:ext uri="{FF2B5EF4-FFF2-40B4-BE49-F238E27FC236}">
                  <a16:creationId xmlns:a16="http://schemas.microsoft.com/office/drawing/2014/main" xmlns="" id="{DD4E0C2C-102B-4638-A998-8499E98AA4C2}"/>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0" name="TextBox 149">
              <a:extLst>
                <a:ext uri="{FF2B5EF4-FFF2-40B4-BE49-F238E27FC236}">
                  <a16:creationId xmlns:a16="http://schemas.microsoft.com/office/drawing/2014/main" xmlns="" id="{01DBC4A6-5249-446B-B8D3-CFF04C8ACAC9}"/>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1" name="TextBox 150">
              <a:extLst>
                <a:ext uri="{FF2B5EF4-FFF2-40B4-BE49-F238E27FC236}">
                  <a16:creationId xmlns:a16="http://schemas.microsoft.com/office/drawing/2014/main" xmlns="" id="{8CF3E2DD-2952-491C-8DD9-C0A38CDBFA9B}"/>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2" name="TextBox 151">
              <a:extLst>
                <a:ext uri="{FF2B5EF4-FFF2-40B4-BE49-F238E27FC236}">
                  <a16:creationId xmlns:a16="http://schemas.microsoft.com/office/drawing/2014/main" xmlns="" id="{567DF0A8-591F-401F-B2BA-157D71B298DC}"/>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3" name="TextBox 152">
              <a:extLst>
                <a:ext uri="{FF2B5EF4-FFF2-40B4-BE49-F238E27FC236}">
                  <a16:creationId xmlns:a16="http://schemas.microsoft.com/office/drawing/2014/main" xmlns="" id="{C63880BE-26AF-4ECC-B9F9-C052E563784D}"/>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4" name="TextBox 153">
              <a:extLst>
                <a:ext uri="{FF2B5EF4-FFF2-40B4-BE49-F238E27FC236}">
                  <a16:creationId xmlns:a16="http://schemas.microsoft.com/office/drawing/2014/main" xmlns="" id="{AE58AF52-2D63-467C-841E-178BC69E0F8E}"/>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5" name="TextBox 154">
              <a:extLst>
                <a:ext uri="{FF2B5EF4-FFF2-40B4-BE49-F238E27FC236}">
                  <a16:creationId xmlns:a16="http://schemas.microsoft.com/office/drawing/2014/main" xmlns="" id="{47A1A2AE-2AA5-4991-9E90-31126239DDD2}"/>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6" name="TextBox 155">
              <a:extLst>
                <a:ext uri="{FF2B5EF4-FFF2-40B4-BE49-F238E27FC236}">
                  <a16:creationId xmlns:a16="http://schemas.microsoft.com/office/drawing/2014/main" xmlns="" id="{396D9AB5-E666-4A48-B51D-C0B94AE0CE7C}"/>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7" name="TextBox 156">
              <a:extLst>
                <a:ext uri="{FF2B5EF4-FFF2-40B4-BE49-F238E27FC236}">
                  <a16:creationId xmlns:a16="http://schemas.microsoft.com/office/drawing/2014/main" xmlns="" id="{3DD4DFA6-442B-4700-8ED1-7BFE783116A2}"/>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8" name="TextBox 157">
              <a:extLst>
                <a:ext uri="{FF2B5EF4-FFF2-40B4-BE49-F238E27FC236}">
                  <a16:creationId xmlns:a16="http://schemas.microsoft.com/office/drawing/2014/main" xmlns="" id="{4D876077-1999-44A2-AD36-6D1849D853A8}"/>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59" name="TextBox 158">
              <a:extLst>
                <a:ext uri="{FF2B5EF4-FFF2-40B4-BE49-F238E27FC236}">
                  <a16:creationId xmlns:a16="http://schemas.microsoft.com/office/drawing/2014/main" xmlns="" id="{1557FA95-FC7A-411B-B515-86CE568C9DC2}"/>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0" name="TextBox 159">
              <a:extLst>
                <a:ext uri="{FF2B5EF4-FFF2-40B4-BE49-F238E27FC236}">
                  <a16:creationId xmlns:a16="http://schemas.microsoft.com/office/drawing/2014/main" xmlns="" id="{9963BFE5-DBAC-48F0-9965-4D4FA50420C5}"/>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1" name="TextBox 160">
              <a:extLst>
                <a:ext uri="{FF2B5EF4-FFF2-40B4-BE49-F238E27FC236}">
                  <a16:creationId xmlns:a16="http://schemas.microsoft.com/office/drawing/2014/main" xmlns="" id="{BB1B7E2F-AE33-40BB-AF4E-9405E99437DD}"/>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2" name="TextBox 161">
              <a:extLst>
                <a:ext uri="{FF2B5EF4-FFF2-40B4-BE49-F238E27FC236}">
                  <a16:creationId xmlns:a16="http://schemas.microsoft.com/office/drawing/2014/main" xmlns="" id="{0230FF21-44B4-4ED8-B8FD-44874B3F26F4}"/>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3" name="TextBox 162">
              <a:extLst>
                <a:ext uri="{FF2B5EF4-FFF2-40B4-BE49-F238E27FC236}">
                  <a16:creationId xmlns:a16="http://schemas.microsoft.com/office/drawing/2014/main" xmlns="" id="{D36FB5BA-33A6-4A12-B020-41DD896F2897}"/>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4" name="TextBox 163">
              <a:extLst>
                <a:ext uri="{FF2B5EF4-FFF2-40B4-BE49-F238E27FC236}">
                  <a16:creationId xmlns:a16="http://schemas.microsoft.com/office/drawing/2014/main" xmlns="" id="{83E327D0-4AFD-4309-891F-404FC687A6F7}"/>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5" name="TextBox 164">
              <a:extLst>
                <a:ext uri="{FF2B5EF4-FFF2-40B4-BE49-F238E27FC236}">
                  <a16:creationId xmlns:a16="http://schemas.microsoft.com/office/drawing/2014/main" xmlns="" id="{725BF6B6-7A84-4290-9A3D-FFA6B9101F24}"/>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6" name="TextBox 165">
              <a:extLst>
                <a:ext uri="{FF2B5EF4-FFF2-40B4-BE49-F238E27FC236}">
                  <a16:creationId xmlns:a16="http://schemas.microsoft.com/office/drawing/2014/main" xmlns="" id="{F1B62CBC-E85A-49CB-A19A-FBAE5A1F7C06}"/>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7" name="TextBox 166">
              <a:extLst>
                <a:ext uri="{FF2B5EF4-FFF2-40B4-BE49-F238E27FC236}">
                  <a16:creationId xmlns:a16="http://schemas.microsoft.com/office/drawing/2014/main" xmlns="" id="{A2A6F09C-9FCC-4FC5-A964-1D9C90D0932A}"/>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8" name="TextBox 167">
              <a:extLst>
                <a:ext uri="{FF2B5EF4-FFF2-40B4-BE49-F238E27FC236}">
                  <a16:creationId xmlns:a16="http://schemas.microsoft.com/office/drawing/2014/main" xmlns="" id="{AD8A888A-49F3-4947-B8ED-6DCC99E62BB0}"/>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9" name="TextBox 168">
              <a:extLst>
                <a:ext uri="{FF2B5EF4-FFF2-40B4-BE49-F238E27FC236}">
                  <a16:creationId xmlns:a16="http://schemas.microsoft.com/office/drawing/2014/main" xmlns="" id="{85443520-70BC-44E4-8E3D-C5008A93E39C}"/>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0" name="TextBox 169">
              <a:extLst>
                <a:ext uri="{FF2B5EF4-FFF2-40B4-BE49-F238E27FC236}">
                  <a16:creationId xmlns:a16="http://schemas.microsoft.com/office/drawing/2014/main" xmlns="" id="{CAC494F2-F14C-4EBB-9E76-DE3C8F71BC1D}"/>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1" name="TextBox 170">
              <a:extLst>
                <a:ext uri="{FF2B5EF4-FFF2-40B4-BE49-F238E27FC236}">
                  <a16:creationId xmlns:a16="http://schemas.microsoft.com/office/drawing/2014/main" xmlns="" id="{4A84E951-1C8A-4AA0-811B-7C4187A3F894}"/>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2" name="TextBox 171">
              <a:extLst>
                <a:ext uri="{FF2B5EF4-FFF2-40B4-BE49-F238E27FC236}">
                  <a16:creationId xmlns:a16="http://schemas.microsoft.com/office/drawing/2014/main" xmlns="" id="{23B50FD2-1FFC-4ECD-BAAA-31CFF51E5622}"/>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3" name="TextBox 172">
              <a:extLst>
                <a:ext uri="{FF2B5EF4-FFF2-40B4-BE49-F238E27FC236}">
                  <a16:creationId xmlns:a16="http://schemas.microsoft.com/office/drawing/2014/main" xmlns="" id="{68C9887F-AC14-440B-A1DD-82D2E946F08D}"/>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4" name="TextBox 173">
              <a:extLst>
                <a:ext uri="{FF2B5EF4-FFF2-40B4-BE49-F238E27FC236}">
                  <a16:creationId xmlns:a16="http://schemas.microsoft.com/office/drawing/2014/main" xmlns="" id="{3B7E677A-6B34-4FD7-B07A-5AF7925FF921}"/>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5" name="TextBox 174">
              <a:extLst>
                <a:ext uri="{FF2B5EF4-FFF2-40B4-BE49-F238E27FC236}">
                  <a16:creationId xmlns:a16="http://schemas.microsoft.com/office/drawing/2014/main" xmlns="" id="{A691B954-B055-46F2-81BC-14318A37878E}"/>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6" name="TextBox 175">
              <a:extLst>
                <a:ext uri="{FF2B5EF4-FFF2-40B4-BE49-F238E27FC236}">
                  <a16:creationId xmlns:a16="http://schemas.microsoft.com/office/drawing/2014/main" xmlns="" id="{EC744027-A0EC-405A-AF3C-D78CED4C5F49}"/>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7" name="TextBox 176">
              <a:extLst>
                <a:ext uri="{FF2B5EF4-FFF2-40B4-BE49-F238E27FC236}">
                  <a16:creationId xmlns:a16="http://schemas.microsoft.com/office/drawing/2014/main" xmlns="" id="{666B0A15-A0B0-4338-8783-917E8BF0293B}"/>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8" name="TextBox 177">
              <a:extLst>
                <a:ext uri="{FF2B5EF4-FFF2-40B4-BE49-F238E27FC236}">
                  <a16:creationId xmlns:a16="http://schemas.microsoft.com/office/drawing/2014/main" xmlns="" id="{A9E0A594-3794-4555-8C52-2E1BFB7683E2}"/>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9" name="TextBox 178">
              <a:extLst>
                <a:ext uri="{FF2B5EF4-FFF2-40B4-BE49-F238E27FC236}">
                  <a16:creationId xmlns:a16="http://schemas.microsoft.com/office/drawing/2014/main" xmlns="" id="{4A40D78E-728A-499E-B3C6-7971665D3EF3}"/>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0" name="TextBox 179">
              <a:extLst>
                <a:ext uri="{FF2B5EF4-FFF2-40B4-BE49-F238E27FC236}">
                  <a16:creationId xmlns:a16="http://schemas.microsoft.com/office/drawing/2014/main" xmlns="" id="{398A7394-0999-483A-BAA7-8789CBF85070}"/>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1" name="TextBox 180">
              <a:extLst>
                <a:ext uri="{FF2B5EF4-FFF2-40B4-BE49-F238E27FC236}">
                  <a16:creationId xmlns:a16="http://schemas.microsoft.com/office/drawing/2014/main" xmlns="" id="{5987758D-F854-4039-A267-98C92DD93C2A}"/>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2" name="TextBox 181">
              <a:extLst>
                <a:ext uri="{FF2B5EF4-FFF2-40B4-BE49-F238E27FC236}">
                  <a16:creationId xmlns:a16="http://schemas.microsoft.com/office/drawing/2014/main" xmlns="" id="{290E2008-FA4B-45B3-9A6F-D93035F3A0C1}"/>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3" name="TextBox 182">
              <a:extLst>
                <a:ext uri="{FF2B5EF4-FFF2-40B4-BE49-F238E27FC236}">
                  <a16:creationId xmlns:a16="http://schemas.microsoft.com/office/drawing/2014/main" xmlns="" id="{2D314729-1916-4E48-B34A-4D6CB2FC557F}"/>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4" name="TextBox 183">
              <a:extLst>
                <a:ext uri="{FF2B5EF4-FFF2-40B4-BE49-F238E27FC236}">
                  <a16:creationId xmlns:a16="http://schemas.microsoft.com/office/drawing/2014/main" xmlns="" id="{069ACAAB-36E0-4355-9DF9-76D932A33CF9}"/>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5" name="TextBox 184">
              <a:extLst>
                <a:ext uri="{FF2B5EF4-FFF2-40B4-BE49-F238E27FC236}">
                  <a16:creationId xmlns:a16="http://schemas.microsoft.com/office/drawing/2014/main" xmlns="" id="{0C8DBA34-7807-456A-8250-D8B924EB22BB}"/>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6" name="TextBox 185">
              <a:extLst>
                <a:ext uri="{FF2B5EF4-FFF2-40B4-BE49-F238E27FC236}">
                  <a16:creationId xmlns:a16="http://schemas.microsoft.com/office/drawing/2014/main" xmlns="" id="{52BF03F1-826F-4294-B8B2-32090FFCB1B2}"/>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7" name="TextBox 186">
              <a:extLst>
                <a:ext uri="{FF2B5EF4-FFF2-40B4-BE49-F238E27FC236}">
                  <a16:creationId xmlns:a16="http://schemas.microsoft.com/office/drawing/2014/main" xmlns="" id="{704A84C2-38A7-40E0-9149-3A4DD2A3DCB8}"/>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8" name="TextBox 187">
              <a:extLst>
                <a:ext uri="{FF2B5EF4-FFF2-40B4-BE49-F238E27FC236}">
                  <a16:creationId xmlns:a16="http://schemas.microsoft.com/office/drawing/2014/main" xmlns="" id="{AD7D3AFC-1FC6-4372-A3BE-8218D37E39A2}"/>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9" name="TextBox 188">
              <a:extLst>
                <a:ext uri="{FF2B5EF4-FFF2-40B4-BE49-F238E27FC236}">
                  <a16:creationId xmlns:a16="http://schemas.microsoft.com/office/drawing/2014/main" xmlns="" id="{30D49821-38E3-426A-B6EB-64FB41C36128}"/>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0" name="TextBox 189">
              <a:extLst>
                <a:ext uri="{FF2B5EF4-FFF2-40B4-BE49-F238E27FC236}">
                  <a16:creationId xmlns:a16="http://schemas.microsoft.com/office/drawing/2014/main" xmlns="" id="{71B4E020-3509-4C01-B0C5-6492E692BB79}"/>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1" name="TextBox 190">
              <a:extLst>
                <a:ext uri="{FF2B5EF4-FFF2-40B4-BE49-F238E27FC236}">
                  <a16:creationId xmlns:a16="http://schemas.microsoft.com/office/drawing/2014/main" xmlns="" id="{089D1A97-5E52-44C6-9473-BF84852D1B77}"/>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2" name="TextBox 191">
              <a:extLst>
                <a:ext uri="{FF2B5EF4-FFF2-40B4-BE49-F238E27FC236}">
                  <a16:creationId xmlns:a16="http://schemas.microsoft.com/office/drawing/2014/main" xmlns="" id="{2082B625-679A-4801-BB82-F097C65DAEA4}"/>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3" name="TextBox 192">
              <a:extLst>
                <a:ext uri="{FF2B5EF4-FFF2-40B4-BE49-F238E27FC236}">
                  <a16:creationId xmlns:a16="http://schemas.microsoft.com/office/drawing/2014/main" xmlns="" id="{F5703F05-2A3A-4234-BC36-C7B35CF83C10}"/>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4" name="TextBox 193">
              <a:extLst>
                <a:ext uri="{FF2B5EF4-FFF2-40B4-BE49-F238E27FC236}">
                  <a16:creationId xmlns:a16="http://schemas.microsoft.com/office/drawing/2014/main" xmlns="" id="{7AEEE4F8-B71E-4F6D-9DDF-B18FBB93CA45}"/>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5" name="TextBox 194">
              <a:extLst>
                <a:ext uri="{FF2B5EF4-FFF2-40B4-BE49-F238E27FC236}">
                  <a16:creationId xmlns:a16="http://schemas.microsoft.com/office/drawing/2014/main" xmlns="" id="{7C6BE934-3E93-482C-9023-406861685EAD}"/>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6" name="TextBox 195">
              <a:extLst>
                <a:ext uri="{FF2B5EF4-FFF2-40B4-BE49-F238E27FC236}">
                  <a16:creationId xmlns:a16="http://schemas.microsoft.com/office/drawing/2014/main" xmlns="" id="{44CBCF0E-392C-405E-B7FE-CEFD5CF57D91}"/>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7" name="TextBox 196">
              <a:extLst>
                <a:ext uri="{FF2B5EF4-FFF2-40B4-BE49-F238E27FC236}">
                  <a16:creationId xmlns:a16="http://schemas.microsoft.com/office/drawing/2014/main" xmlns="" id="{9EE68C54-BE70-4576-8D6E-5DC11A7EFDB3}"/>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8" name="TextBox 197">
              <a:extLst>
                <a:ext uri="{FF2B5EF4-FFF2-40B4-BE49-F238E27FC236}">
                  <a16:creationId xmlns:a16="http://schemas.microsoft.com/office/drawing/2014/main" xmlns="" id="{048A4F16-CE3F-4D9A-88B0-190C3D86E947}"/>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9" name="TextBox 198">
              <a:extLst>
                <a:ext uri="{FF2B5EF4-FFF2-40B4-BE49-F238E27FC236}">
                  <a16:creationId xmlns:a16="http://schemas.microsoft.com/office/drawing/2014/main" xmlns="" id="{295B2F97-22F9-43C2-88FD-651063C89C01}"/>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0" name="TextBox 199">
              <a:extLst>
                <a:ext uri="{FF2B5EF4-FFF2-40B4-BE49-F238E27FC236}">
                  <a16:creationId xmlns:a16="http://schemas.microsoft.com/office/drawing/2014/main" xmlns="" id="{D4BC436D-1302-4E7D-AE59-EBBFEB21B338}"/>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1" name="TextBox 200">
              <a:extLst>
                <a:ext uri="{FF2B5EF4-FFF2-40B4-BE49-F238E27FC236}">
                  <a16:creationId xmlns:a16="http://schemas.microsoft.com/office/drawing/2014/main" xmlns="" id="{7BDB5D60-EDE2-4452-9966-EDE055BE6F4F}"/>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2" name="TextBox 201">
              <a:extLst>
                <a:ext uri="{FF2B5EF4-FFF2-40B4-BE49-F238E27FC236}">
                  <a16:creationId xmlns:a16="http://schemas.microsoft.com/office/drawing/2014/main" xmlns="" id="{CDF495C2-AA90-4405-B8B0-06855D613689}"/>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3" name="TextBox 202">
              <a:extLst>
                <a:ext uri="{FF2B5EF4-FFF2-40B4-BE49-F238E27FC236}">
                  <a16:creationId xmlns:a16="http://schemas.microsoft.com/office/drawing/2014/main" xmlns="" id="{8699CEBE-A411-4CDD-B794-11A8638C766E}"/>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4" name="TextBox 203">
              <a:extLst>
                <a:ext uri="{FF2B5EF4-FFF2-40B4-BE49-F238E27FC236}">
                  <a16:creationId xmlns:a16="http://schemas.microsoft.com/office/drawing/2014/main" xmlns="" id="{B60F9C76-6EFC-4391-8459-09DF9F652958}"/>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5" name="TextBox 204">
              <a:extLst>
                <a:ext uri="{FF2B5EF4-FFF2-40B4-BE49-F238E27FC236}">
                  <a16:creationId xmlns:a16="http://schemas.microsoft.com/office/drawing/2014/main" xmlns="" id="{8ECC3415-EB44-41AC-8727-F7308F30DDC7}"/>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6" name="TextBox 205">
              <a:extLst>
                <a:ext uri="{FF2B5EF4-FFF2-40B4-BE49-F238E27FC236}">
                  <a16:creationId xmlns:a16="http://schemas.microsoft.com/office/drawing/2014/main" xmlns="" id="{7460596F-C668-428D-A8D9-953E2F4D987B}"/>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7" name="TextBox 206">
              <a:extLst>
                <a:ext uri="{FF2B5EF4-FFF2-40B4-BE49-F238E27FC236}">
                  <a16:creationId xmlns:a16="http://schemas.microsoft.com/office/drawing/2014/main" xmlns="" id="{E3A340C4-A58B-4D26-B757-53C0D2322A36}"/>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72" name="Straight Connector 71">
              <a:extLst>
                <a:ext uri="{FF2B5EF4-FFF2-40B4-BE49-F238E27FC236}">
                  <a16:creationId xmlns:a16="http://schemas.microsoft.com/office/drawing/2014/main" xmlns="" id="{95B56EEC-B44D-4271-976E-07D721009826}"/>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xmlns="" id="{6502813B-5646-40DD-848F-F58B3184F32A}"/>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xmlns="" id="{54A0681B-3763-4E94-AD39-5B018BC45249}"/>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xmlns="" id="{66CDA47B-47D1-4DF3-9653-32332CA7EE56}"/>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xmlns="" id="{A05697CC-89E0-47FC-93F7-153C9622ACDC}"/>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xmlns="" id="{69733B4F-D67F-45D1-9E28-3A629A8149B4}"/>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xmlns="" id="{F5AA5AE4-E45A-4E75-B3CD-59311E7984F8}"/>
              </a:ext>
            </a:extLst>
          </p:cNvPr>
          <p:cNvGrpSpPr/>
          <p:nvPr/>
        </p:nvGrpSpPr>
        <p:grpSpPr>
          <a:xfrm>
            <a:off x="3352800" y="1766778"/>
            <a:ext cx="1834116" cy="1838544"/>
            <a:chOff x="909084" y="1780956"/>
            <a:chExt cx="1834116" cy="1838544"/>
          </a:xfrm>
        </p:grpSpPr>
        <p:sp>
          <p:nvSpPr>
            <p:cNvPr id="424" name="TextBox 423">
              <a:extLst>
                <a:ext uri="{FF2B5EF4-FFF2-40B4-BE49-F238E27FC236}">
                  <a16:creationId xmlns:a16="http://schemas.microsoft.com/office/drawing/2014/main" xmlns="" id="{FCCFEA61-66AA-4288-AF45-792ADA454B3F}"/>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5" name="TextBox 424">
              <a:extLst>
                <a:ext uri="{FF2B5EF4-FFF2-40B4-BE49-F238E27FC236}">
                  <a16:creationId xmlns:a16="http://schemas.microsoft.com/office/drawing/2014/main" xmlns="" id="{725E9466-9728-4F7B-9408-D529FFBE4C9C}"/>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6" name="TextBox 425">
              <a:extLst>
                <a:ext uri="{FF2B5EF4-FFF2-40B4-BE49-F238E27FC236}">
                  <a16:creationId xmlns:a16="http://schemas.microsoft.com/office/drawing/2014/main" xmlns="" id="{6C87FC2A-F2FD-4871-A63A-F1345720C44D}"/>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7" name="TextBox 426">
              <a:extLst>
                <a:ext uri="{FF2B5EF4-FFF2-40B4-BE49-F238E27FC236}">
                  <a16:creationId xmlns:a16="http://schemas.microsoft.com/office/drawing/2014/main" xmlns="" id="{6DBE20EC-534F-4FA8-A29F-7CE966E8E3CE}"/>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8" name="TextBox 427">
              <a:extLst>
                <a:ext uri="{FF2B5EF4-FFF2-40B4-BE49-F238E27FC236}">
                  <a16:creationId xmlns:a16="http://schemas.microsoft.com/office/drawing/2014/main" xmlns="" id="{09B92DCE-6CF1-40AF-837F-A95B50CE9FAC}"/>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9" name="TextBox 428">
              <a:extLst>
                <a:ext uri="{FF2B5EF4-FFF2-40B4-BE49-F238E27FC236}">
                  <a16:creationId xmlns:a16="http://schemas.microsoft.com/office/drawing/2014/main" xmlns="" id="{F3C54CEC-C8D3-4474-9A76-8CC6DEE25328}"/>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0" name="TextBox 429">
              <a:extLst>
                <a:ext uri="{FF2B5EF4-FFF2-40B4-BE49-F238E27FC236}">
                  <a16:creationId xmlns:a16="http://schemas.microsoft.com/office/drawing/2014/main" xmlns="" id="{04C48A0B-162D-4EE6-805C-0BE77DA33EEC}"/>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1" name="TextBox 430">
              <a:extLst>
                <a:ext uri="{FF2B5EF4-FFF2-40B4-BE49-F238E27FC236}">
                  <a16:creationId xmlns:a16="http://schemas.microsoft.com/office/drawing/2014/main" xmlns="" id="{BA272670-C622-4C84-858F-770B87B7D9A2}"/>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2" name="TextBox 431">
              <a:extLst>
                <a:ext uri="{FF2B5EF4-FFF2-40B4-BE49-F238E27FC236}">
                  <a16:creationId xmlns:a16="http://schemas.microsoft.com/office/drawing/2014/main" xmlns="" id="{E672441E-187F-426A-8432-BEC8032F82BB}"/>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3" name="TextBox 432">
              <a:extLst>
                <a:ext uri="{FF2B5EF4-FFF2-40B4-BE49-F238E27FC236}">
                  <a16:creationId xmlns:a16="http://schemas.microsoft.com/office/drawing/2014/main" xmlns="" id="{E1676D98-86A0-44EA-8C0E-1DB6A23B1C1D}"/>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4" name="TextBox 433">
              <a:extLst>
                <a:ext uri="{FF2B5EF4-FFF2-40B4-BE49-F238E27FC236}">
                  <a16:creationId xmlns:a16="http://schemas.microsoft.com/office/drawing/2014/main" xmlns="" id="{3F93F8FA-AD5C-4311-B5C1-D36CF22D2049}"/>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5" name="TextBox 434">
              <a:extLst>
                <a:ext uri="{FF2B5EF4-FFF2-40B4-BE49-F238E27FC236}">
                  <a16:creationId xmlns:a16="http://schemas.microsoft.com/office/drawing/2014/main" xmlns="" id="{BCDF6787-0E9B-4D4C-92E1-4A539B771E2C}"/>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6" name="TextBox 435">
              <a:extLst>
                <a:ext uri="{FF2B5EF4-FFF2-40B4-BE49-F238E27FC236}">
                  <a16:creationId xmlns:a16="http://schemas.microsoft.com/office/drawing/2014/main" xmlns="" id="{6F23F42C-CF90-41F1-801C-53BA350A8944}"/>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7" name="TextBox 436">
              <a:extLst>
                <a:ext uri="{FF2B5EF4-FFF2-40B4-BE49-F238E27FC236}">
                  <a16:creationId xmlns:a16="http://schemas.microsoft.com/office/drawing/2014/main" xmlns="" id="{7E5FFB28-72A3-48C2-AC29-CF9569D87745}"/>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8" name="TextBox 437">
              <a:extLst>
                <a:ext uri="{FF2B5EF4-FFF2-40B4-BE49-F238E27FC236}">
                  <a16:creationId xmlns:a16="http://schemas.microsoft.com/office/drawing/2014/main" xmlns="" id="{570EFCC5-BF52-47BC-9EEB-E26676D6E040}"/>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9" name="TextBox 438">
              <a:extLst>
                <a:ext uri="{FF2B5EF4-FFF2-40B4-BE49-F238E27FC236}">
                  <a16:creationId xmlns:a16="http://schemas.microsoft.com/office/drawing/2014/main" xmlns="" id="{38E8D3AE-E422-49FB-9E62-E71C67E85295}"/>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0" name="TextBox 439">
              <a:extLst>
                <a:ext uri="{FF2B5EF4-FFF2-40B4-BE49-F238E27FC236}">
                  <a16:creationId xmlns:a16="http://schemas.microsoft.com/office/drawing/2014/main" xmlns="" id="{E7A15463-F6E9-458A-AF06-0E813C709A3E}"/>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1" name="TextBox 440">
              <a:extLst>
                <a:ext uri="{FF2B5EF4-FFF2-40B4-BE49-F238E27FC236}">
                  <a16:creationId xmlns:a16="http://schemas.microsoft.com/office/drawing/2014/main" xmlns="" id="{8405C5C9-8136-4F2C-8B01-1DEF44329969}"/>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2" name="TextBox 441">
              <a:extLst>
                <a:ext uri="{FF2B5EF4-FFF2-40B4-BE49-F238E27FC236}">
                  <a16:creationId xmlns:a16="http://schemas.microsoft.com/office/drawing/2014/main" xmlns="" id="{F75F431B-3CC8-487B-9972-E45DFA7BB4A6}"/>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3" name="TextBox 442">
              <a:extLst>
                <a:ext uri="{FF2B5EF4-FFF2-40B4-BE49-F238E27FC236}">
                  <a16:creationId xmlns:a16="http://schemas.microsoft.com/office/drawing/2014/main" xmlns="" id="{58EA1957-7F66-46CF-BA0A-029B53731019}"/>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4" name="TextBox 443">
              <a:extLst>
                <a:ext uri="{FF2B5EF4-FFF2-40B4-BE49-F238E27FC236}">
                  <a16:creationId xmlns:a16="http://schemas.microsoft.com/office/drawing/2014/main" xmlns="" id="{53C32BCF-D4C6-413E-9E08-92DD5FF8F02F}"/>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5" name="TextBox 444">
              <a:extLst>
                <a:ext uri="{FF2B5EF4-FFF2-40B4-BE49-F238E27FC236}">
                  <a16:creationId xmlns:a16="http://schemas.microsoft.com/office/drawing/2014/main" xmlns="" id="{A230DEC6-9DE2-4FFF-A027-C67C47E8B64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6" name="TextBox 445">
              <a:extLst>
                <a:ext uri="{FF2B5EF4-FFF2-40B4-BE49-F238E27FC236}">
                  <a16:creationId xmlns:a16="http://schemas.microsoft.com/office/drawing/2014/main" xmlns="" id="{969BB297-3695-4CB9-A9B9-A5DD625DF341}"/>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7" name="TextBox 446">
              <a:extLst>
                <a:ext uri="{FF2B5EF4-FFF2-40B4-BE49-F238E27FC236}">
                  <a16:creationId xmlns:a16="http://schemas.microsoft.com/office/drawing/2014/main" xmlns="" id="{8290799F-EE4F-4D66-AA73-8D06D24E78F7}"/>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8" name="TextBox 447">
              <a:extLst>
                <a:ext uri="{FF2B5EF4-FFF2-40B4-BE49-F238E27FC236}">
                  <a16:creationId xmlns:a16="http://schemas.microsoft.com/office/drawing/2014/main" xmlns="" id="{84A76D3D-D9AB-48E5-8D18-B0AC3948A7D2}"/>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9" name="TextBox 448">
              <a:extLst>
                <a:ext uri="{FF2B5EF4-FFF2-40B4-BE49-F238E27FC236}">
                  <a16:creationId xmlns:a16="http://schemas.microsoft.com/office/drawing/2014/main" xmlns="" id="{218DCB6D-DFCE-410E-8933-056462AC2875}"/>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0" name="TextBox 449">
              <a:extLst>
                <a:ext uri="{FF2B5EF4-FFF2-40B4-BE49-F238E27FC236}">
                  <a16:creationId xmlns:a16="http://schemas.microsoft.com/office/drawing/2014/main" xmlns="" id="{9FB48026-220E-4D4D-85FC-FD3767D9E6E8}"/>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1" name="TextBox 450">
              <a:extLst>
                <a:ext uri="{FF2B5EF4-FFF2-40B4-BE49-F238E27FC236}">
                  <a16:creationId xmlns:a16="http://schemas.microsoft.com/office/drawing/2014/main" xmlns="" id="{8A713639-9166-4C46-877F-D88FCB699EA5}"/>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2" name="TextBox 451">
              <a:extLst>
                <a:ext uri="{FF2B5EF4-FFF2-40B4-BE49-F238E27FC236}">
                  <a16:creationId xmlns:a16="http://schemas.microsoft.com/office/drawing/2014/main" xmlns="" id="{0ECBA496-66A1-4304-9346-0BF42451EBDF}"/>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3" name="TextBox 452">
              <a:extLst>
                <a:ext uri="{FF2B5EF4-FFF2-40B4-BE49-F238E27FC236}">
                  <a16:creationId xmlns:a16="http://schemas.microsoft.com/office/drawing/2014/main" xmlns="" id="{A1852547-4AE7-4435-B2C2-3840A7F3D29D}"/>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4" name="TextBox 453">
              <a:extLst>
                <a:ext uri="{FF2B5EF4-FFF2-40B4-BE49-F238E27FC236}">
                  <a16:creationId xmlns:a16="http://schemas.microsoft.com/office/drawing/2014/main" xmlns="" id="{28907296-9C22-4D4B-A578-FCA7B4012EA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5" name="TextBox 454">
              <a:extLst>
                <a:ext uri="{FF2B5EF4-FFF2-40B4-BE49-F238E27FC236}">
                  <a16:creationId xmlns:a16="http://schemas.microsoft.com/office/drawing/2014/main" xmlns="" id="{75002637-04A6-42E1-B18C-BDB0F6B10464}"/>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6" name="TextBox 455">
              <a:extLst>
                <a:ext uri="{FF2B5EF4-FFF2-40B4-BE49-F238E27FC236}">
                  <a16:creationId xmlns:a16="http://schemas.microsoft.com/office/drawing/2014/main" xmlns="" id="{280AFC8D-97B8-4350-B5A1-994E13AC2ADA}"/>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7" name="TextBox 456">
              <a:extLst>
                <a:ext uri="{FF2B5EF4-FFF2-40B4-BE49-F238E27FC236}">
                  <a16:creationId xmlns:a16="http://schemas.microsoft.com/office/drawing/2014/main" xmlns="" id="{53533968-F668-4ACE-98F7-06EA5FB54953}"/>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8" name="TextBox 457">
              <a:extLst>
                <a:ext uri="{FF2B5EF4-FFF2-40B4-BE49-F238E27FC236}">
                  <a16:creationId xmlns:a16="http://schemas.microsoft.com/office/drawing/2014/main" xmlns="" id="{24656F60-D180-48C8-98F3-51E8EB900165}"/>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9" name="TextBox 458">
              <a:extLst>
                <a:ext uri="{FF2B5EF4-FFF2-40B4-BE49-F238E27FC236}">
                  <a16:creationId xmlns:a16="http://schemas.microsoft.com/office/drawing/2014/main" xmlns="" id="{E782D810-74BA-4927-9122-D8C201EC942A}"/>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0" name="TextBox 459">
              <a:extLst>
                <a:ext uri="{FF2B5EF4-FFF2-40B4-BE49-F238E27FC236}">
                  <a16:creationId xmlns:a16="http://schemas.microsoft.com/office/drawing/2014/main" xmlns="" id="{DB89F859-452F-4A52-8047-193390C3EA99}"/>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1" name="TextBox 460">
              <a:extLst>
                <a:ext uri="{FF2B5EF4-FFF2-40B4-BE49-F238E27FC236}">
                  <a16:creationId xmlns:a16="http://schemas.microsoft.com/office/drawing/2014/main" xmlns="" id="{20C0BE1C-048E-42F6-AB53-08350CD2B863}"/>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2" name="TextBox 461">
              <a:extLst>
                <a:ext uri="{FF2B5EF4-FFF2-40B4-BE49-F238E27FC236}">
                  <a16:creationId xmlns:a16="http://schemas.microsoft.com/office/drawing/2014/main" xmlns="" id="{86975BDD-13F5-465E-AAD1-95FBB56E8FB3}"/>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3" name="TextBox 462">
              <a:extLst>
                <a:ext uri="{FF2B5EF4-FFF2-40B4-BE49-F238E27FC236}">
                  <a16:creationId xmlns:a16="http://schemas.microsoft.com/office/drawing/2014/main" xmlns="" id="{5201F271-0F61-4D09-97D4-93995892F42B}"/>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4" name="TextBox 463">
              <a:extLst>
                <a:ext uri="{FF2B5EF4-FFF2-40B4-BE49-F238E27FC236}">
                  <a16:creationId xmlns:a16="http://schemas.microsoft.com/office/drawing/2014/main" xmlns="" id="{F17FBD4E-939D-469C-8610-A9A00B9F5632}"/>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5" name="TextBox 464">
              <a:extLst>
                <a:ext uri="{FF2B5EF4-FFF2-40B4-BE49-F238E27FC236}">
                  <a16:creationId xmlns:a16="http://schemas.microsoft.com/office/drawing/2014/main" xmlns="" id="{02F7565D-BB7C-4BBD-BA1A-2E0569EC1323}"/>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6" name="TextBox 465">
              <a:extLst>
                <a:ext uri="{FF2B5EF4-FFF2-40B4-BE49-F238E27FC236}">
                  <a16:creationId xmlns:a16="http://schemas.microsoft.com/office/drawing/2014/main" xmlns="" id="{D976A1B6-7B52-4225-B819-3EE1F53EC48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7" name="TextBox 466">
              <a:extLst>
                <a:ext uri="{FF2B5EF4-FFF2-40B4-BE49-F238E27FC236}">
                  <a16:creationId xmlns:a16="http://schemas.microsoft.com/office/drawing/2014/main" xmlns="" id="{0FE76956-C442-4B68-9216-2DEE42EC686B}"/>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8" name="TextBox 467">
              <a:extLst>
                <a:ext uri="{FF2B5EF4-FFF2-40B4-BE49-F238E27FC236}">
                  <a16:creationId xmlns:a16="http://schemas.microsoft.com/office/drawing/2014/main" xmlns="" id="{80C038FC-2152-464E-B9AA-D3890E436628}"/>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9" name="TextBox 468">
              <a:extLst>
                <a:ext uri="{FF2B5EF4-FFF2-40B4-BE49-F238E27FC236}">
                  <a16:creationId xmlns:a16="http://schemas.microsoft.com/office/drawing/2014/main" xmlns="" id="{72F9A083-40B5-46A2-951B-2237C066C0E5}"/>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0" name="TextBox 469">
              <a:extLst>
                <a:ext uri="{FF2B5EF4-FFF2-40B4-BE49-F238E27FC236}">
                  <a16:creationId xmlns:a16="http://schemas.microsoft.com/office/drawing/2014/main" xmlns="" id="{FE8B03B6-3EAA-4B8A-BE54-E785F830B92A}"/>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1" name="TextBox 470">
              <a:extLst>
                <a:ext uri="{FF2B5EF4-FFF2-40B4-BE49-F238E27FC236}">
                  <a16:creationId xmlns:a16="http://schemas.microsoft.com/office/drawing/2014/main" xmlns="" id="{D5CDA55D-2BD6-4CEE-B14A-CCFB973DB1C2}"/>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2" name="TextBox 471">
              <a:extLst>
                <a:ext uri="{FF2B5EF4-FFF2-40B4-BE49-F238E27FC236}">
                  <a16:creationId xmlns:a16="http://schemas.microsoft.com/office/drawing/2014/main" xmlns="" id="{592DE309-63BB-4BD6-9352-34C0BDD9B453}"/>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3" name="TextBox 472">
              <a:extLst>
                <a:ext uri="{FF2B5EF4-FFF2-40B4-BE49-F238E27FC236}">
                  <a16:creationId xmlns:a16="http://schemas.microsoft.com/office/drawing/2014/main" xmlns="" id="{9853BB9E-C850-435D-9DB8-5C00E5F19C6D}"/>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4" name="TextBox 473">
              <a:extLst>
                <a:ext uri="{FF2B5EF4-FFF2-40B4-BE49-F238E27FC236}">
                  <a16:creationId xmlns:a16="http://schemas.microsoft.com/office/drawing/2014/main" xmlns="" id="{A67976EF-9397-4CAA-AB14-1EB65D9003C2}"/>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5" name="TextBox 474">
              <a:extLst>
                <a:ext uri="{FF2B5EF4-FFF2-40B4-BE49-F238E27FC236}">
                  <a16:creationId xmlns:a16="http://schemas.microsoft.com/office/drawing/2014/main" xmlns="" id="{CDCBBC94-2967-4C2A-947F-5A7DB77B9978}"/>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6" name="TextBox 475">
              <a:extLst>
                <a:ext uri="{FF2B5EF4-FFF2-40B4-BE49-F238E27FC236}">
                  <a16:creationId xmlns:a16="http://schemas.microsoft.com/office/drawing/2014/main" xmlns="" id="{B5FCD568-885A-49E1-9982-DECA9AFEBC67}"/>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7" name="TextBox 476">
              <a:extLst>
                <a:ext uri="{FF2B5EF4-FFF2-40B4-BE49-F238E27FC236}">
                  <a16:creationId xmlns:a16="http://schemas.microsoft.com/office/drawing/2014/main" xmlns="" id="{378E0BD9-E642-4E04-983C-FF186D708AC4}"/>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8" name="TextBox 477">
              <a:extLst>
                <a:ext uri="{FF2B5EF4-FFF2-40B4-BE49-F238E27FC236}">
                  <a16:creationId xmlns:a16="http://schemas.microsoft.com/office/drawing/2014/main" xmlns="" id="{27480F25-7525-4AA3-A08B-B5ECB2776FB8}"/>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9" name="TextBox 478">
              <a:extLst>
                <a:ext uri="{FF2B5EF4-FFF2-40B4-BE49-F238E27FC236}">
                  <a16:creationId xmlns:a16="http://schemas.microsoft.com/office/drawing/2014/main" xmlns="" id="{2340E852-9538-4C12-A0FA-9AED3AC60A78}"/>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0" name="TextBox 479">
              <a:extLst>
                <a:ext uri="{FF2B5EF4-FFF2-40B4-BE49-F238E27FC236}">
                  <a16:creationId xmlns:a16="http://schemas.microsoft.com/office/drawing/2014/main" xmlns="" id="{D4EC9A10-E696-4E6F-AB51-B71809FBE3D6}"/>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1" name="TextBox 480">
              <a:extLst>
                <a:ext uri="{FF2B5EF4-FFF2-40B4-BE49-F238E27FC236}">
                  <a16:creationId xmlns:a16="http://schemas.microsoft.com/office/drawing/2014/main" xmlns="" id="{1F0DE03E-A260-41C1-B3DA-6457719EC45D}"/>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2" name="TextBox 481">
              <a:extLst>
                <a:ext uri="{FF2B5EF4-FFF2-40B4-BE49-F238E27FC236}">
                  <a16:creationId xmlns:a16="http://schemas.microsoft.com/office/drawing/2014/main" xmlns="" id="{35EA7C4E-16F6-4E32-B343-C62E1807BD57}"/>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3" name="TextBox 482">
              <a:extLst>
                <a:ext uri="{FF2B5EF4-FFF2-40B4-BE49-F238E27FC236}">
                  <a16:creationId xmlns:a16="http://schemas.microsoft.com/office/drawing/2014/main" xmlns="" id="{334970F8-993E-4A76-9217-BE0EF011096D}"/>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4" name="TextBox 483">
              <a:extLst>
                <a:ext uri="{FF2B5EF4-FFF2-40B4-BE49-F238E27FC236}">
                  <a16:creationId xmlns:a16="http://schemas.microsoft.com/office/drawing/2014/main" xmlns="" id="{5A7C6E94-3A6F-4F44-B3BB-32E81D8E3769}"/>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5" name="TextBox 484">
              <a:extLst>
                <a:ext uri="{FF2B5EF4-FFF2-40B4-BE49-F238E27FC236}">
                  <a16:creationId xmlns:a16="http://schemas.microsoft.com/office/drawing/2014/main" xmlns="" id="{7F86004D-6CB3-4275-B5FF-C809BE43751A}"/>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6" name="TextBox 485">
              <a:extLst>
                <a:ext uri="{FF2B5EF4-FFF2-40B4-BE49-F238E27FC236}">
                  <a16:creationId xmlns:a16="http://schemas.microsoft.com/office/drawing/2014/main" xmlns="" id="{BD8DCA74-4D1E-4670-921F-BB77914C8035}"/>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7" name="TextBox 486">
              <a:extLst>
                <a:ext uri="{FF2B5EF4-FFF2-40B4-BE49-F238E27FC236}">
                  <a16:creationId xmlns:a16="http://schemas.microsoft.com/office/drawing/2014/main" xmlns="" id="{07373ECD-CB7F-4B8C-83E3-F36F35C9432D}"/>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488" name="Straight Connector 487">
              <a:extLst>
                <a:ext uri="{FF2B5EF4-FFF2-40B4-BE49-F238E27FC236}">
                  <a16:creationId xmlns:a16="http://schemas.microsoft.com/office/drawing/2014/main" xmlns="" id="{74F9CA52-16AA-42FF-810A-3E6F205479D8}"/>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xmlns="" id="{00BE6B8E-CB24-410C-84E1-3D6B36355BB6}"/>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xmlns="" id="{5EF40245-E905-46B9-B836-4104811A9856}"/>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xmlns="" id="{7E2B37BF-5EAC-4CDC-A565-FEA9ED19C44C}"/>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xmlns="" id="{379CF3F6-2149-4616-ABCB-72C053392EBD}"/>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xmlns="" id="{FFD73752-CDD8-4F92-8526-1C666064F044}"/>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xmlns="" id="{00723022-1030-46CF-839B-81D402C62E06}"/>
              </a:ext>
            </a:extLst>
          </p:cNvPr>
          <p:cNvGrpSpPr/>
          <p:nvPr/>
        </p:nvGrpSpPr>
        <p:grpSpPr>
          <a:xfrm>
            <a:off x="5785884" y="1766778"/>
            <a:ext cx="1834116" cy="1838544"/>
            <a:chOff x="909084" y="1780956"/>
            <a:chExt cx="1834116" cy="1838544"/>
          </a:xfrm>
        </p:grpSpPr>
        <p:sp>
          <p:nvSpPr>
            <p:cNvPr id="495" name="TextBox 494">
              <a:extLst>
                <a:ext uri="{FF2B5EF4-FFF2-40B4-BE49-F238E27FC236}">
                  <a16:creationId xmlns:a16="http://schemas.microsoft.com/office/drawing/2014/main" xmlns="" id="{B9C8FD8D-06D4-46C8-9126-C49539E1CE61}"/>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6" name="TextBox 495">
              <a:extLst>
                <a:ext uri="{FF2B5EF4-FFF2-40B4-BE49-F238E27FC236}">
                  <a16:creationId xmlns:a16="http://schemas.microsoft.com/office/drawing/2014/main" xmlns="" id="{C7A9ECAD-66FC-42A6-824A-2EF712312550}"/>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7" name="TextBox 496">
              <a:extLst>
                <a:ext uri="{FF2B5EF4-FFF2-40B4-BE49-F238E27FC236}">
                  <a16:creationId xmlns:a16="http://schemas.microsoft.com/office/drawing/2014/main" xmlns="" id="{C3EC39DF-9596-4644-8C3C-7E703DC3CD52}"/>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8" name="TextBox 497">
              <a:extLst>
                <a:ext uri="{FF2B5EF4-FFF2-40B4-BE49-F238E27FC236}">
                  <a16:creationId xmlns:a16="http://schemas.microsoft.com/office/drawing/2014/main" xmlns="" id="{BE23E390-6F96-47A3-AFF6-16F0F872033D}"/>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9" name="TextBox 498">
              <a:extLst>
                <a:ext uri="{FF2B5EF4-FFF2-40B4-BE49-F238E27FC236}">
                  <a16:creationId xmlns:a16="http://schemas.microsoft.com/office/drawing/2014/main" xmlns="" id="{20C975DF-D099-4FFC-8273-F57C82A11F12}"/>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0" name="TextBox 499">
              <a:extLst>
                <a:ext uri="{FF2B5EF4-FFF2-40B4-BE49-F238E27FC236}">
                  <a16:creationId xmlns:a16="http://schemas.microsoft.com/office/drawing/2014/main" xmlns="" id="{8EE05D4F-3191-448E-87D4-F497CB02DE20}"/>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1" name="TextBox 500">
              <a:extLst>
                <a:ext uri="{FF2B5EF4-FFF2-40B4-BE49-F238E27FC236}">
                  <a16:creationId xmlns:a16="http://schemas.microsoft.com/office/drawing/2014/main" xmlns="" id="{C5803797-6E36-476C-B1B2-E4C0F769A4BD}"/>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2" name="TextBox 501">
              <a:extLst>
                <a:ext uri="{FF2B5EF4-FFF2-40B4-BE49-F238E27FC236}">
                  <a16:creationId xmlns:a16="http://schemas.microsoft.com/office/drawing/2014/main" xmlns="" id="{A5DD1E24-ADFE-414E-B1FA-9AEBB248F700}"/>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3" name="TextBox 502">
              <a:extLst>
                <a:ext uri="{FF2B5EF4-FFF2-40B4-BE49-F238E27FC236}">
                  <a16:creationId xmlns:a16="http://schemas.microsoft.com/office/drawing/2014/main" xmlns="" id="{21C3AABD-E603-49A9-93E1-710917ED87BA}"/>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4" name="TextBox 503">
              <a:extLst>
                <a:ext uri="{FF2B5EF4-FFF2-40B4-BE49-F238E27FC236}">
                  <a16:creationId xmlns:a16="http://schemas.microsoft.com/office/drawing/2014/main" xmlns="" id="{BDED6B53-7D4B-49BE-9CCC-668FC6E5A7C5}"/>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5" name="TextBox 504">
              <a:extLst>
                <a:ext uri="{FF2B5EF4-FFF2-40B4-BE49-F238E27FC236}">
                  <a16:creationId xmlns:a16="http://schemas.microsoft.com/office/drawing/2014/main" xmlns="" id="{D5FD5C46-C0DA-4D31-9777-75E590FCDA84}"/>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6" name="TextBox 505">
              <a:extLst>
                <a:ext uri="{FF2B5EF4-FFF2-40B4-BE49-F238E27FC236}">
                  <a16:creationId xmlns:a16="http://schemas.microsoft.com/office/drawing/2014/main" xmlns="" id="{66AF20C8-7F71-4F61-B858-1EC618712482}"/>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7" name="TextBox 506">
              <a:extLst>
                <a:ext uri="{FF2B5EF4-FFF2-40B4-BE49-F238E27FC236}">
                  <a16:creationId xmlns:a16="http://schemas.microsoft.com/office/drawing/2014/main" xmlns="" id="{C234E539-7334-411A-AFEF-3FD7EE948D01}"/>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8" name="TextBox 507">
              <a:extLst>
                <a:ext uri="{FF2B5EF4-FFF2-40B4-BE49-F238E27FC236}">
                  <a16:creationId xmlns:a16="http://schemas.microsoft.com/office/drawing/2014/main" xmlns="" id="{EE8144FF-77E8-4847-A285-E102FDAC0BC7}"/>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9" name="TextBox 508">
              <a:extLst>
                <a:ext uri="{FF2B5EF4-FFF2-40B4-BE49-F238E27FC236}">
                  <a16:creationId xmlns:a16="http://schemas.microsoft.com/office/drawing/2014/main" xmlns="" id="{FFD00CBD-2C51-4BBD-920E-4A8554B3A14C}"/>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0" name="TextBox 509">
              <a:extLst>
                <a:ext uri="{FF2B5EF4-FFF2-40B4-BE49-F238E27FC236}">
                  <a16:creationId xmlns:a16="http://schemas.microsoft.com/office/drawing/2014/main" xmlns="" id="{6DA95719-0C6A-4176-97BC-AFB8F9420B40}"/>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1" name="TextBox 510">
              <a:extLst>
                <a:ext uri="{FF2B5EF4-FFF2-40B4-BE49-F238E27FC236}">
                  <a16:creationId xmlns:a16="http://schemas.microsoft.com/office/drawing/2014/main" xmlns="" id="{009F22A9-4234-47E6-BC99-B39BFB195665}"/>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2" name="TextBox 511">
              <a:extLst>
                <a:ext uri="{FF2B5EF4-FFF2-40B4-BE49-F238E27FC236}">
                  <a16:creationId xmlns:a16="http://schemas.microsoft.com/office/drawing/2014/main" xmlns="" id="{6FC46103-9972-412D-985C-4E86B308EEB4}"/>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3" name="TextBox 512">
              <a:extLst>
                <a:ext uri="{FF2B5EF4-FFF2-40B4-BE49-F238E27FC236}">
                  <a16:creationId xmlns:a16="http://schemas.microsoft.com/office/drawing/2014/main" xmlns="" id="{DBACC74C-3DC9-432B-A0A3-A969A95B473A}"/>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4" name="TextBox 513">
              <a:extLst>
                <a:ext uri="{FF2B5EF4-FFF2-40B4-BE49-F238E27FC236}">
                  <a16:creationId xmlns:a16="http://schemas.microsoft.com/office/drawing/2014/main" xmlns="" id="{F548EB81-25CB-4FE9-801E-AF6E88EA9B13}"/>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5" name="TextBox 514">
              <a:extLst>
                <a:ext uri="{FF2B5EF4-FFF2-40B4-BE49-F238E27FC236}">
                  <a16:creationId xmlns:a16="http://schemas.microsoft.com/office/drawing/2014/main" xmlns="" id="{67929B8E-A245-4BB9-B027-B9E41CD4CE14}"/>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6" name="TextBox 515">
              <a:extLst>
                <a:ext uri="{FF2B5EF4-FFF2-40B4-BE49-F238E27FC236}">
                  <a16:creationId xmlns:a16="http://schemas.microsoft.com/office/drawing/2014/main" xmlns="" id="{52891AAF-3A91-4412-934B-71928E806FE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7" name="TextBox 516">
              <a:extLst>
                <a:ext uri="{FF2B5EF4-FFF2-40B4-BE49-F238E27FC236}">
                  <a16:creationId xmlns:a16="http://schemas.microsoft.com/office/drawing/2014/main" xmlns="" id="{12A827A8-F959-4167-BE85-77140B441FE7}"/>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8" name="TextBox 517">
              <a:extLst>
                <a:ext uri="{FF2B5EF4-FFF2-40B4-BE49-F238E27FC236}">
                  <a16:creationId xmlns:a16="http://schemas.microsoft.com/office/drawing/2014/main" xmlns="" id="{741CF149-2DA0-4738-98CC-52DE53ACD568}"/>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9" name="TextBox 518">
              <a:extLst>
                <a:ext uri="{FF2B5EF4-FFF2-40B4-BE49-F238E27FC236}">
                  <a16:creationId xmlns:a16="http://schemas.microsoft.com/office/drawing/2014/main" xmlns="" id="{AC54C84F-468E-468E-B127-41D1AF7AACBA}"/>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0" name="TextBox 519">
              <a:extLst>
                <a:ext uri="{FF2B5EF4-FFF2-40B4-BE49-F238E27FC236}">
                  <a16:creationId xmlns:a16="http://schemas.microsoft.com/office/drawing/2014/main" xmlns="" id="{04A76C26-6B87-415C-A4B4-F795D5B8EADC}"/>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1" name="TextBox 520">
              <a:extLst>
                <a:ext uri="{FF2B5EF4-FFF2-40B4-BE49-F238E27FC236}">
                  <a16:creationId xmlns:a16="http://schemas.microsoft.com/office/drawing/2014/main" xmlns="" id="{164C2C82-7474-417F-8252-4FA1F9F3521D}"/>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2" name="TextBox 521">
              <a:extLst>
                <a:ext uri="{FF2B5EF4-FFF2-40B4-BE49-F238E27FC236}">
                  <a16:creationId xmlns:a16="http://schemas.microsoft.com/office/drawing/2014/main" xmlns="" id="{A938C29F-062D-427A-A949-8C647BBC5E53}"/>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3" name="TextBox 522">
              <a:extLst>
                <a:ext uri="{FF2B5EF4-FFF2-40B4-BE49-F238E27FC236}">
                  <a16:creationId xmlns:a16="http://schemas.microsoft.com/office/drawing/2014/main" xmlns="" id="{AE174A28-1A9F-4FFD-94FF-7967396450F0}"/>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4" name="TextBox 523">
              <a:extLst>
                <a:ext uri="{FF2B5EF4-FFF2-40B4-BE49-F238E27FC236}">
                  <a16:creationId xmlns:a16="http://schemas.microsoft.com/office/drawing/2014/main" xmlns="" id="{B6D0193E-EACE-446E-BE42-17B60860CFBA}"/>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5" name="TextBox 524">
              <a:extLst>
                <a:ext uri="{FF2B5EF4-FFF2-40B4-BE49-F238E27FC236}">
                  <a16:creationId xmlns:a16="http://schemas.microsoft.com/office/drawing/2014/main" xmlns="" id="{34C84050-709A-42CA-8012-FBC347E85A9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6" name="TextBox 525">
              <a:extLst>
                <a:ext uri="{FF2B5EF4-FFF2-40B4-BE49-F238E27FC236}">
                  <a16:creationId xmlns:a16="http://schemas.microsoft.com/office/drawing/2014/main" xmlns="" id="{E3383593-34EB-4103-991A-ACCEDA76FCB0}"/>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7" name="TextBox 526">
              <a:extLst>
                <a:ext uri="{FF2B5EF4-FFF2-40B4-BE49-F238E27FC236}">
                  <a16:creationId xmlns:a16="http://schemas.microsoft.com/office/drawing/2014/main" xmlns="" id="{8AE8D359-2537-464A-AA1D-C7DC7EAB3FB3}"/>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8" name="TextBox 527">
              <a:extLst>
                <a:ext uri="{FF2B5EF4-FFF2-40B4-BE49-F238E27FC236}">
                  <a16:creationId xmlns:a16="http://schemas.microsoft.com/office/drawing/2014/main" xmlns="" id="{7B20DB13-0E96-4115-8523-763E916DCCF9}"/>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9" name="TextBox 528">
              <a:extLst>
                <a:ext uri="{FF2B5EF4-FFF2-40B4-BE49-F238E27FC236}">
                  <a16:creationId xmlns:a16="http://schemas.microsoft.com/office/drawing/2014/main" xmlns="" id="{246D0A03-14BD-462E-BE03-2C74215FD6CE}"/>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0" name="TextBox 529">
              <a:extLst>
                <a:ext uri="{FF2B5EF4-FFF2-40B4-BE49-F238E27FC236}">
                  <a16:creationId xmlns:a16="http://schemas.microsoft.com/office/drawing/2014/main" xmlns="" id="{2DA4F0A2-5617-4421-97AF-49C8AF24054D}"/>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1" name="TextBox 530">
              <a:extLst>
                <a:ext uri="{FF2B5EF4-FFF2-40B4-BE49-F238E27FC236}">
                  <a16:creationId xmlns:a16="http://schemas.microsoft.com/office/drawing/2014/main" xmlns="" id="{948CCF0C-EFCB-44C2-81A2-01AC86D5D247}"/>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2" name="TextBox 531">
              <a:extLst>
                <a:ext uri="{FF2B5EF4-FFF2-40B4-BE49-F238E27FC236}">
                  <a16:creationId xmlns:a16="http://schemas.microsoft.com/office/drawing/2014/main" xmlns="" id="{D523EAC8-457B-432D-A33C-294FFB83C679}"/>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3" name="TextBox 532">
              <a:extLst>
                <a:ext uri="{FF2B5EF4-FFF2-40B4-BE49-F238E27FC236}">
                  <a16:creationId xmlns:a16="http://schemas.microsoft.com/office/drawing/2014/main" xmlns="" id="{FE1EC248-DB61-443D-83DD-3D6FA86B70C6}"/>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4" name="TextBox 533">
              <a:extLst>
                <a:ext uri="{FF2B5EF4-FFF2-40B4-BE49-F238E27FC236}">
                  <a16:creationId xmlns:a16="http://schemas.microsoft.com/office/drawing/2014/main" xmlns="" id="{88D8AE42-01F0-4591-9265-8A202D1EE787}"/>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5" name="TextBox 534">
              <a:extLst>
                <a:ext uri="{FF2B5EF4-FFF2-40B4-BE49-F238E27FC236}">
                  <a16:creationId xmlns:a16="http://schemas.microsoft.com/office/drawing/2014/main" xmlns="" id="{9CADF596-1549-450F-8C9A-C0E5076A47E5}"/>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6" name="TextBox 535">
              <a:extLst>
                <a:ext uri="{FF2B5EF4-FFF2-40B4-BE49-F238E27FC236}">
                  <a16:creationId xmlns:a16="http://schemas.microsoft.com/office/drawing/2014/main" xmlns="" id="{673C73BF-3CEC-41BC-841F-4E7F2DA40560}"/>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7" name="TextBox 536">
              <a:extLst>
                <a:ext uri="{FF2B5EF4-FFF2-40B4-BE49-F238E27FC236}">
                  <a16:creationId xmlns:a16="http://schemas.microsoft.com/office/drawing/2014/main" xmlns="" id="{6C10E5DE-B28F-4E83-9C71-A051BAA8202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8" name="TextBox 537">
              <a:extLst>
                <a:ext uri="{FF2B5EF4-FFF2-40B4-BE49-F238E27FC236}">
                  <a16:creationId xmlns:a16="http://schemas.microsoft.com/office/drawing/2014/main" xmlns="" id="{48DD0E28-8BFA-49DD-B770-02D7BCF49180}"/>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9" name="TextBox 538">
              <a:extLst>
                <a:ext uri="{FF2B5EF4-FFF2-40B4-BE49-F238E27FC236}">
                  <a16:creationId xmlns:a16="http://schemas.microsoft.com/office/drawing/2014/main" xmlns="" id="{61303766-9CC3-45ED-8BEA-C259EAE6FB04}"/>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0" name="TextBox 539">
              <a:extLst>
                <a:ext uri="{FF2B5EF4-FFF2-40B4-BE49-F238E27FC236}">
                  <a16:creationId xmlns:a16="http://schemas.microsoft.com/office/drawing/2014/main" xmlns="" id="{D5209EA1-7CBE-4424-959B-85222D7F67A4}"/>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1" name="TextBox 540">
              <a:extLst>
                <a:ext uri="{FF2B5EF4-FFF2-40B4-BE49-F238E27FC236}">
                  <a16:creationId xmlns:a16="http://schemas.microsoft.com/office/drawing/2014/main" xmlns="" id="{C7BEA9D5-2FE8-41FB-822E-5F9B24D42746}"/>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2" name="TextBox 541">
              <a:extLst>
                <a:ext uri="{FF2B5EF4-FFF2-40B4-BE49-F238E27FC236}">
                  <a16:creationId xmlns:a16="http://schemas.microsoft.com/office/drawing/2014/main" xmlns="" id="{B0861550-8C4D-453E-A8DE-95D29CE1DA2F}"/>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3" name="TextBox 542">
              <a:extLst>
                <a:ext uri="{FF2B5EF4-FFF2-40B4-BE49-F238E27FC236}">
                  <a16:creationId xmlns:a16="http://schemas.microsoft.com/office/drawing/2014/main" xmlns="" id="{2B56E16C-7B77-4F2C-B160-C58D06BA73F4}"/>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4" name="TextBox 543">
              <a:extLst>
                <a:ext uri="{FF2B5EF4-FFF2-40B4-BE49-F238E27FC236}">
                  <a16:creationId xmlns:a16="http://schemas.microsoft.com/office/drawing/2014/main" xmlns="" id="{B3D8D9B3-C285-4BBD-BBE6-5E17551BF8CE}"/>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5" name="TextBox 544">
              <a:extLst>
                <a:ext uri="{FF2B5EF4-FFF2-40B4-BE49-F238E27FC236}">
                  <a16:creationId xmlns:a16="http://schemas.microsoft.com/office/drawing/2014/main" xmlns="" id="{B68C7A19-A667-496B-9C70-AD6676132220}"/>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6" name="TextBox 545">
              <a:extLst>
                <a:ext uri="{FF2B5EF4-FFF2-40B4-BE49-F238E27FC236}">
                  <a16:creationId xmlns:a16="http://schemas.microsoft.com/office/drawing/2014/main" xmlns="" id="{E1009730-74D5-4FB3-9D26-C4FFB2FFCEBA}"/>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7" name="TextBox 546">
              <a:extLst>
                <a:ext uri="{FF2B5EF4-FFF2-40B4-BE49-F238E27FC236}">
                  <a16:creationId xmlns:a16="http://schemas.microsoft.com/office/drawing/2014/main" xmlns="" id="{84555EB2-E480-4956-8663-D275A779721C}"/>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8" name="TextBox 547">
              <a:extLst>
                <a:ext uri="{FF2B5EF4-FFF2-40B4-BE49-F238E27FC236}">
                  <a16:creationId xmlns:a16="http://schemas.microsoft.com/office/drawing/2014/main" xmlns="" id="{455C3301-AD85-4436-A017-726852369812}"/>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9" name="TextBox 548">
              <a:extLst>
                <a:ext uri="{FF2B5EF4-FFF2-40B4-BE49-F238E27FC236}">
                  <a16:creationId xmlns:a16="http://schemas.microsoft.com/office/drawing/2014/main" xmlns="" id="{5921ECE0-2472-474A-AB4A-4CF388E495C7}"/>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0" name="TextBox 549">
              <a:extLst>
                <a:ext uri="{FF2B5EF4-FFF2-40B4-BE49-F238E27FC236}">
                  <a16:creationId xmlns:a16="http://schemas.microsoft.com/office/drawing/2014/main" xmlns="" id="{30D57A97-D785-4755-9B8B-49882BBD19A4}"/>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1" name="TextBox 550">
              <a:extLst>
                <a:ext uri="{FF2B5EF4-FFF2-40B4-BE49-F238E27FC236}">
                  <a16:creationId xmlns:a16="http://schemas.microsoft.com/office/drawing/2014/main" xmlns="" id="{00D6587B-6C69-4C08-B981-52A8AFFF07D8}"/>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2" name="TextBox 551">
              <a:extLst>
                <a:ext uri="{FF2B5EF4-FFF2-40B4-BE49-F238E27FC236}">
                  <a16:creationId xmlns:a16="http://schemas.microsoft.com/office/drawing/2014/main" xmlns="" id="{2D42A625-8420-453E-B667-CFB9FE15E984}"/>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3" name="TextBox 552">
              <a:extLst>
                <a:ext uri="{FF2B5EF4-FFF2-40B4-BE49-F238E27FC236}">
                  <a16:creationId xmlns:a16="http://schemas.microsoft.com/office/drawing/2014/main" xmlns="" id="{E2FE9A0A-8EFF-4A1C-9942-49FD16F74BCB}"/>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4" name="TextBox 553">
              <a:extLst>
                <a:ext uri="{FF2B5EF4-FFF2-40B4-BE49-F238E27FC236}">
                  <a16:creationId xmlns:a16="http://schemas.microsoft.com/office/drawing/2014/main" xmlns="" id="{340B4B82-6A77-4803-B200-3037654B4E2A}"/>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5" name="TextBox 554">
              <a:extLst>
                <a:ext uri="{FF2B5EF4-FFF2-40B4-BE49-F238E27FC236}">
                  <a16:creationId xmlns:a16="http://schemas.microsoft.com/office/drawing/2014/main" xmlns="" id="{240BB63E-F1E2-4476-8091-85CF4B1BF365}"/>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6" name="TextBox 555">
              <a:extLst>
                <a:ext uri="{FF2B5EF4-FFF2-40B4-BE49-F238E27FC236}">
                  <a16:creationId xmlns:a16="http://schemas.microsoft.com/office/drawing/2014/main" xmlns="" id="{9D15B243-A333-4628-9084-6C45A28AFA22}"/>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7" name="TextBox 556">
              <a:extLst>
                <a:ext uri="{FF2B5EF4-FFF2-40B4-BE49-F238E27FC236}">
                  <a16:creationId xmlns:a16="http://schemas.microsoft.com/office/drawing/2014/main" xmlns="" id="{ABC26FA6-478A-4714-ACE0-6B32FB40939D}"/>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8" name="TextBox 557">
              <a:extLst>
                <a:ext uri="{FF2B5EF4-FFF2-40B4-BE49-F238E27FC236}">
                  <a16:creationId xmlns:a16="http://schemas.microsoft.com/office/drawing/2014/main" xmlns="" id="{A8259E47-31B2-4C92-87F6-7EAFE60A59B3}"/>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559" name="Straight Connector 558">
              <a:extLst>
                <a:ext uri="{FF2B5EF4-FFF2-40B4-BE49-F238E27FC236}">
                  <a16:creationId xmlns:a16="http://schemas.microsoft.com/office/drawing/2014/main" xmlns="" id="{30C70315-00F5-44DD-B080-FC5BF4FBD2EB}"/>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xmlns="" id="{FCE6B970-9047-4F4F-9EDF-8A56B7DF8D5A}"/>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xmlns="" id="{26665271-E718-438F-8825-B40A5F2E1C69}"/>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xmlns="" id="{1EB3E03D-DE39-48A4-8594-17EA60F5AABF}"/>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xmlns="" id="{50D2EA28-EDFE-43A1-A12A-C0A6EA274C2C}"/>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xmlns="" id="{EE510037-AACF-48BB-96BF-D0CAC3D58CCD}"/>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xmlns="" id="{FB02DF63-BD6E-4409-A280-540A8629B3C1}"/>
              </a:ext>
            </a:extLst>
          </p:cNvPr>
          <p:cNvSpPr txBox="1"/>
          <p:nvPr/>
        </p:nvSpPr>
        <p:spPr>
          <a:xfrm>
            <a:off x="1066800" y="2057400"/>
            <a:ext cx="1600200" cy="461665"/>
          </a:xfrm>
          <a:prstGeom prst="rect">
            <a:avLst/>
          </a:prstGeom>
          <a:noFill/>
        </p:spPr>
        <p:txBody>
          <a:bodyPr wrap="square" rtlCol="0">
            <a:spAutoFit/>
          </a:bodyPr>
          <a:lstStyle/>
          <a:p>
            <a:r>
              <a:rPr lang="en-US" dirty="0">
                <a:solidFill>
                  <a:schemeClr val="accent2"/>
                </a:solidFill>
              </a:rPr>
              <a:t>0,0        0,1</a:t>
            </a:r>
          </a:p>
        </p:txBody>
      </p:sp>
      <p:sp>
        <p:nvSpPr>
          <p:cNvPr id="565" name="TextBox 564">
            <a:extLst>
              <a:ext uri="{FF2B5EF4-FFF2-40B4-BE49-F238E27FC236}">
                <a16:creationId xmlns:a16="http://schemas.microsoft.com/office/drawing/2014/main" xmlns="" id="{91641C20-0C87-4CB1-B745-4E1B73C21F2A}"/>
              </a:ext>
            </a:extLst>
          </p:cNvPr>
          <p:cNvSpPr txBox="1"/>
          <p:nvPr/>
        </p:nvSpPr>
        <p:spPr>
          <a:xfrm>
            <a:off x="1066800" y="2891135"/>
            <a:ext cx="1600200" cy="461665"/>
          </a:xfrm>
          <a:prstGeom prst="rect">
            <a:avLst/>
          </a:prstGeom>
          <a:noFill/>
        </p:spPr>
        <p:txBody>
          <a:bodyPr wrap="square" rtlCol="0">
            <a:spAutoFit/>
          </a:bodyPr>
          <a:lstStyle/>
          <a:p>
            <a:r>
              <a:rPr lang="en-US" dirty="0">
                <a:solidFill>
                  <a:schemeClr val="accent2"/>
                </a:solidFill>
              </a:rPr>
              <a:t>1,0        1,1</a:t>
            </a:r>
          </a:p>
        </p:txBody>
      </p:sp>
    </p:spTree>
    <p:extLst>
      <p:ext uri="{BB962C8B-B14F-4D97-AF65-F5344CB8AC3E}">
        <p14:creationId xmlns:p14="http://schemas.microsoft.com/office/powerpoint/2010/main" val="27086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Threads in a thread block</a:t>
            </a:r>
          </a:p>
        </p:txBody>
      </p:sp>
      <p:sp>
        <p:nvSpPr>
          <p:cNvPr id="3" name="Content Placeholder 2"/>
          <p:cNvSpPr>
            <a:spLocks noGrp="1"/>
          </p:cNvSpPr>
          <p:nvPr>
            <p:ph idx="1"/>
          </p:nvPr>
        </p:nvSpPr>
        <p:spPr>
          <a:xfrm>
            <a:off x="685800" y="4191000"/>
            <a:ext cx="8077200" cy="1295400"/>
          </a:xfrm>
        </p:spPr>
        <p:txBody>
          <a:bodyPr/>
          <a:lstStyle/>
          <a:p>
            <a:pPr>
              <a:lnSpc>
                <a:spcPts val="2500"/>
              </a:lnSpc>
            </a:pPr>
            <a:r>
              <a:rPr lang="en-US" sz="2400" dirty="0"/>
              <a:t>Each thread computes one element of C</a:t>
            </a:r>
          </a:p>
          <a:p>
            <a:pPr>
              <a:lnSpc>
                <a:spcPts val="2500"/>
              </a:lnSpc>
            </a:pPr>
            <a:r>
              <a:rPr lang="en-US" sz="2400" dirty="0"/>
              <a:t>We’re giving our threads 2D indices within a thread block (these correspond to </a:t>
            </a:r>
            <a:r>
              <a:rPr lang="en-US" sz="2400" i="1" dirty="0" err="1"/>
              <a:t>r</a:t>
            </a:r>
            <a:r>
              <a:rPr lang="en-US" sz="2400" baseline="-25000" dirty="0" err="1"/>
              <a:t>i</a:t>
            </a:r>
            <a:r>
              <a:rPr lang="en-US" sz="2400" i="1" dirty="0"/>
              <a:t>, c</a:t>
            </a:r>
            <a:r>
              <a:rPr lang="en-US" sz="2400" baseline="-25000" dirty="0"/>
              <a:t>i</a:t>
            </a:r>
            <a:r>
              <a:rPr lang="en-US" sz="2400" dirty="0"/>
              <a:t>).</a:t>
            </a:r>
          </a:p>
          <a:p>
            <a:pPr>
              <a:lnSpc>
                <a:spcPts val="2500"/>
              </a:lnSpc>
            </a:pPr>
            <a:r>
              <a:rPr lang="en-US" sz="2400" dirty="0"/>
              <a:t>Note each of the 4 thread blocks has 16 threads, numbered 0,0 to 3,3.</a:t>
            </a: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70" name="TextBox 69">
            <a:extLst>
              <a:ext uri="{FF2B5EF4-FFF2-40B4-BE49-F238E27FC236}">
                <a16:creationId xmlns:a16="http://schemas.microsoft.com/office/drawing/2014/main" xmlns="" id="{B848587B-9474-473B-BDD8-C712B8F24B9B}"/>
              </a:ext>
            </a:extLst>
          </p:cNvPr>
          <p:cNvSpPr txBox="1"/>
          <p:nvPr/>
        </p:nvSpPr>
        <p:spPr>
          <a:xfrm>
            <a:off x="2895600" y="2455218"/>
            <a:ext cx="457200" cy="461665"/>
          </a:xfrm>
          <a:prstGeom prst="rect">
            <a:avLst/>
          </a:prstGeom>
          <a:noFill/>
        </p:spPr>
        <p:txBody>
          <a:bodyPr wrap="square" rtlCol="0">
            <a:spAutoFit/>
          </a:bodyPr>
          <a:lstStyle/>
          <a:p>
            <a:r>
              <a:rPr lang="en-US" dirty="0"/>
              <a:t>=</a:t>
            </a:r>
          </a:p>
        </p:txBody>
      </p:sp>
      <p:sp>
        <p:nvSpPr>
          <p:cNvPr id="414" name="TextBox 413">
            <a:extLst>
              <a:ext uri="{FF2B5EF4-FFF2-40B4-BE49-F238E27FC236}">
                <a16:creationId xmlns:a16="http://schemas.microsoft.com/office/drawing/2014/main" xmlns="" id="{F48313E4-E41B-42E0-A22E-0D5D231BF96A}"/>
              </a:ext>
            </a:extLst>
          </p:cNvPr>
          <p:cNvSpPr txBox="1"/>
          <p:nvPr/>
        </p:nvSpPr>
        <p:spPr>
          <a:xfrm>
            <a:off x="5334000" y="2455218"/>
            <a:ext cx="457200" cy="461665"/>
          </a:xfrm>
          <a:prstGeom prst="rect">
            <a:avLst/>
          </a:prstGeom>
          <a:noFill/>
        </p:spPr>
        <p:txBody>
          <a:bodyPr wrap="square" rtlCol="0">
            <a:spAutoFit/>
          </a:bodyPr>
          <a:lstStyle/>
          <a:p>
            <a:r>
              <a:rPr lang="en-US" dirty="0"/>
              <a:t>*</a:t>
            </a:r>
          </a:p>
        </p:txBody>
      </p:sp>
      <p:sp>
        <p:nvSpPr>
          <p:cNvPr id="415" name="TextBox 414">
            <a:extLst>
              <a:ext uri="{FF2B5EF4-FFF2-40B4-BE49-F238E27FC236}">
                <a16:creationId xmlns:a16="http://schemas.microsoft.com/office/drawing/2014/main" xmlns="" id="{ADF6798F-6302-45D2-B576-345A596B5195}"/>
              </a:ext>
            </a:extLst>
          </p:cNvPr>
          <p:cNvSpPr txBox="1"/>
          <p:nvPr/>
        </p:nvSpPr>
        <p:spPr>
          <a:xfrm>
            <a:off x="1524000" y="1390144"/>
            <a:ext cx="457200" cy="461665"/>
          </a:xfrm>
          <a:prstGeom prst="rect">
            <a:avLst/>
          </a:prstGeom>
          <a:noFill/>
        </p:spPr>
        <p:txBody>
          <a:bodyPr wrap="square" rtlCol="0">
            <a:spAutoFit/>
          </a:bodyPr>
          <a:lstStyle/>
          <a:p>
            <a:r>
              <a:rPr lang="en-US" dirty="0"/>
              <a:t>C</a:t>
            </a:r>
          </a:p>
        </p:txBody>
      </p:sp>
      <p:sp>
        <p:nvSpPr>
          <p:cNvPr id="416" name="TextBox 415">
            <a:extLst>
              <a:ext uri="{FF2B5EF4-FFF2-40B4-BE49-F238E27FC236}">
                <a16:creationId xmlns:a16="http://schemas.microsoft.com/office/drawing/2014/main" xmlns="" id="{FD54AD7C-9FF6-4E96-B8D2-97C47C7553A8}"/>
              </a:ext>
            </a:extLst>
          </p:cNvPr>
          <p:cNvSpPr txBox="1"/>
          <p:nvPr/>
        </p:nvSpPr>
        <p:spPr>
          <a:xfrm>
            <a:off x="4038600" y="1333500"/>
            <a:ext cx="457200" cy="461665"/>
          </a:xfrm>
          <a:prstGeom prst="rect">
            <a:avLst/>
          </a:prstGeom>
          <a:noFill/>
        </p:spPr>
        <p:txBody>
          <a:bodyPr wrap="square" rtlCol="0">
            <a:spAutoFit/>
          </a:bodyPr>
          <a:lstStyle/>
          <a:p>
            <a:r>
              <a:rPr lang="en-US" dirty="0"/>
              <a:t>A</a:t>
            </a:r>
          </a:p>
        </p:txBody>
      </p:sp>
      <p:sp>
        <p:nvSpPr>
          <p:cNvPr id="417" name="TextBox 416">
            <a:extLst>
              <a:ext uri="{FF2B5EF4-FFF2-40B4-BE49-F238E27FC236}">
                <a16:creationId xmlns:a16="http://schemas.microsoft.com/office/drawing/2014/main" xmlns="" id="{D74D8E27-770B-40F6-949F-D55F15DB2DE4}"/>
              </a:ext>
            </a:extLst>
          </p:cNvPr>
          <p:cNvSpPr txBox="1"/>
          <p:nvPr/>
        </p:nvSpPr>
        <p:spPr>
          <a:xfrm>
            <a:off x="6553200" y="1333500"/>
            <a:ext cx="457200" cy="461665"/>
          </a:xfrm>
          <a:prstGeom prst="rect">
            <a:avLst/>
          </a:prstGeom>
          <a:noFill/>
        </p:spPr>
        <p:txBody>
          <a:bodyPr wrap="square" rtlCol="0">
            <a:spAutoFit/>
          </a:bodyPr>
          <a:lstStyle/>
          <a:p>
            <a:r>
              <a:rPr lang="en-US" dirty="0"/>
              <a:t>B</a:t>
            </a:r>
          </a:p>
        </p:txBody>
      </p:sp>
      <p:sp>
        <p:nvSpPr>
          <p:cNvPr id="256" name="TextBox 255">
            <a:extLst>
              <a:ext uri="{FF2B5EF4-FFF2-40B4-BE49-F238E27FC236}">
                <a16:creationId xmlns:a16="http://schemas.microsoft.com/office/drawing/2014/main" xmlns="" id="{29E7006C-A5EB-4911-9E73-28A3B5A2A971}"/>
              </a:ext>
            </a:extLst>
          </p:cNvPr>
          <p:cNvSpPr txBox="1"/>
          <p:nvPr/>
        </p:nvSpPr>
        <p:spPr>
          <a:xfrm>
            <a:off x="18254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00</a:t>
            </a:r>
          </a:p>
        </p:txBody>
      </p:sp>
      <p:sp>
        <p:nvSpPr>
          <p:cNvPr id="145" name="TextBox 144">
            <a:extLst>
              <a:ext uri="{FF2B5EF4-FFF2-40B4-BE49-F238E27FC236}">
                <a16:creationId xmlns:a16="http://schemas.microsoft.com/office/drawing/2014/main" xmlns="" id="{D49CB0BF-F7C7-41D7-AEF2-8AD057E55E55}"/>
              </a:ext>
            </a:extLst>
          </p:cNvPr>
          <p:cNvSpPr txBox="1"/>
          <p:nvPr/>
        </p:nvSpPr>
        <p:spPr>
          <a:xfrm>
            <a:off x="20540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01</a:t>
            </a:r>
          </a:p>
        </p:txBody>
      </p:sp>
      <p:sp>
        <p:nvSpPr>
          <p:cNvPr id="146" name="TextBox 145">
            <a:extLst>
              <a:ext uri="{FF2B5EF4-FFF2-40B4-BE49-F238E27FC236}">
                <a16:creationId xmlns:a16="http://schemas.microsoft.com/office/drawing/2014/main" xmlns="" id="{C9798629-5841-42FF-81C1-FC58CD61F62B}"/>
              </a:ext>
            </a:extLst>
          </p:cNvPr>
          <p:cNvSpPr txBox="1"/>
          <p:nvPr/>
        </p:nvSpPr>
        <p:spPr>
          <a:xfrm>
            <a:off x="18254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10</a:t>
            </a:r>
          </a:p>
        </p:txBody>
      </p:sp>
      <p:sp>
        <p:nvSpPr>
          <p:cNvPr id="147" name="TextBox 146">
            <a:extLst>
              <a:ext uri="{FF2B5EF4-FFF2-40B4-BE49-F238E27FC236}">
                <a16:creationId xmlns:a16="http://schemas.microsoft.com/office/drawing/2014/main" xmlns="" id="{2C3AFC3F-EE9E-4E2C-BE8B-CC45EDD43D07}"/>
              </a:ext>
            </a:extLst>
          </p:cNvPr>
          <p:cNvSpPr txBox="1"/>
          <p:nvPr/>
        </p:nvSpPr>
        <p:spPr>
          <a:xfrm>
            <a:off x="20540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11</a:t>
            </a:r>
          </a:p>
        </p:txBody>
      </p:sp>
      <p:sp>
        <p:nvSpPr>
          <p:cNvPr id="148" name="TextBox 147">
            <a:extLst>
              <a:ext uri="{FF2B5EF4-FFF2-40B4-BE49-F238E27FC236}">
                <a16:creationId xmlns:a16="http://schemas.microsoft.com/office/drawing/2014/main" xmlns="" id="{42132B4E-0341-4A30-86C3-2DE7E868A753}"/>
              </a:ext>
            </a:extLst>
          </p:cNvPr>
          <p:cNvSpPr txBox="1"/>
          <p:nvPr/>
        </p:nvSpPr>
        <p:spPr>
          <a:xfrm>
            <a:off x="22826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02</a:t>
            </a:r>
          </a:p>
        </p:txBody>
      </p:sp>
      <p:sp>
        <p:nvSpPr>
          <p:cNvPr id="149" name="TextBox 148">
            <a:extLst>
              <a:ext uri="{FF2B5EF4-FFF2-40B4-BE49-F238E27FC236}">
                <a16:creationId xmlns:a16="http://schemas.microsoft.com/office/drawing/2014/main" xmlns="" id="{DD4E0C2C-102B-4638-A998-8499E98AA4C2}"/>
              </a:ext>
            </a:extLst>
          </p:cNvPr>
          <p:cNvSpPr txBox="1"/>
          <p:nvPr/>
        </p:nvSpPr>
        <p:spPr>
          <a:xfrm>
            <a:off x="25112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03</a:t>
            </a:r>
          </a:p>
        </p:txBody>
      </p:sp>
      <p:sp>
        <p:nvSpPr>
          <p:cNvPr id="150" name="TextBox 149">
            <a:extLst>
              <a:ext uri="{FF2B5EF4-FFF2-40B4-BE49-F238E27FC236}">
                <a16:creationId xmlns:a16="http://schemas.microsoft.com/office/drawing/2014/main" xmlns="" id="{01DBC4A6-5249-446B-B8D3-CFF04C8ACAC9}"/>
              </a:ext>
            </a:extLst>
          </p:cNvPr>
          <p:cNvSpPr txBox="1"/>
          <p:nvPr/>
        </p:nvSpPr>
        <p:spPr>
          <a:xfrm>
            <a:off x="22826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12</a:t>
            </a:r>
          </a:p>
        </p:txBody>
      </p:sp>
      <p:sp>
        <p:nvSpPr>
          <p:cNvPr id="151" name="TextBox 150">
            <a:extLst>
              <a:ext uri="{FF2B5EF4-FFF2-40B4-BE49-F238E27FC236}">
                <a16:creationId xmlns:a16="http://schemas.microsoft.com/office/drawing/2014/main" xmlns="" id="{8CF3E2DD-2952-491C-8DD9-C0A38CDBFA9B}"/>
              </a:ext>
            </a:extLst>
          </p:cNvPr>
          <p:cNvSpPr txBox="1"/>
          <p:nvPr/>
        </p:nvSpPr>
        <p:spPr>
          <a:xfrm>
            <a:off x="25112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13</a:t>
            </a:r>
          </a:p>
        </p:txBody>
      </p:sp>
      <p:sp>
        <p:nvSpPr>
          <p:cNvPr id="152" name="TextBox 151">
            <a:extLst>
              <a:ext uri="{FF2B5EF4-FFF2-40B4-BE49-F238E27FC236}">
                <a16:creationId xmlns:a16="http://schemas.microsoft.com/office/drawing/2014/main" xmlns="" id="{567DF0A8-591F-401F-B2BA-157D71B298DC}"/>
              </a:ext>
            </a:extLst>
          </p:cNvPr>
          <p:cNvSpPr txBox="1"/>
          <p:nvPr/>
        </p:nvSpPr>
        <p:spPr>
          <a:xfrm>
            <a:off x="18254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20</a:t>
            </a:r>
          </a:p>
        </p:txBody>
      </p:sp>
      <p:sp>
        <p:nvSpPr>
          <p:cNvPr id="153" name="TextBox 152">
            <a:extLst>
              <a:ext uri="{FF2B5EF4-FFF2-40B4-BE49-F238E27FC236}">
                <a16:creationId xmlns:a16="http://schemas.microsoft.com/office/drawing/2014/main" xmlns="" id="{C63880BE-26AF-4ECC-B9F9-C052E563784D}"/>
              </a:ext>
            </a:extLst>
          </p:cNvPr>
          <p:cNvSpPr txBox="1"/>
          <p:nvPr/>
        </p:nvSpPr>
        <p:spPr>
          <a:xfrm>
            <a:off x="20540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21</a:t>
            </a:r>
          </a:p>
        </p:txBody>
      </p:sp>
      <p:sp>
        <p:nvSpPr>
          <p:cNvPr id="154" name="TextBox 153">
            <a:extLst>
              <a:ext uri="{FF2B5EF4-FFF2-40B4-BE49-F238E27FC236}">
                <a16:creationId xmlns:a16="http://schemas.microsoft.com/office/drawing/2014/main" xmlns="" id="{AE58AF52-2D63-467C-841E-178BC69E0F8E}"/>
              </a:ext>
            </a:extLst>
          </p:cNvPr>
          <p:cNvSpPr txBox="1"/>
          <p:nvPr/>
        </p:nvSpPr>
        <p:spPr>
          <a:xfrm>
            <a:off x="18254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30</a:t>
            </a:r>
          </a:p>
        </p:txBody>
      </p:sp>
      <p:sp>
        <p:nvSpPr>
          <p:cNvPr id="155" name="TextBox 154">
            <a:extLst>
              <a:ext uri="{FF2B5EF4-FFF2-40B4-BE49-F238E27FC236}">
                <a16:creationId xmlns:a16="http://schemas.microsoft.com/office/drawing/2014/main" xmlns="" id="{47A1A2AE-2AA5-4991-9E90-31126239DDD2}"/>
              </a:ext>
            </a:extLst>
          </p:cNvPr>
          <p:cNvSpPr txBox="1"/>
          <p:nvPr/>
        </p:nvSpPr>
        <p:spPr>
          <a:xfrm>
            <a:off x="20540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31</a:t>
            </a:r>
          </a:p>
        </p:txBody>
      </p:sp>
      <p:sp>
        <p:nvSpPr>
          <p:cNvPr id="156" name="TextBox 155">
            <a:extLst>
              <a:ext uri="{FF2B5EF4-FFF2-40B4-BE49-F238E27FC236}">
                <a16:creationId xmlns:a16="http://schemas.microsoft.com/office/drawing/2014/main" xmlns="" id="{396D9AB5-E666-4A48-B51D-C0B94AE0CE7C}"/>
              </a:ext>
            </a:extLst>
          </p:cNvPr>
          <p:cNvSpPr txBox="1"/>
          <p:nvPr/>
        </p:nvSpPr>
        <p:spPr>
          <a:xfrm>
            <a:off x="22826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22</a:t>
            </a:r>
          </a:p>
        </p:txBody>
      </p:sp>
      <p:sp>
        <p:nvSpPr>
          <p:cNvPr id="157" name="TextBox 156">
            <a:extLst>
              <a:ext uri="{FF2B5EF4-FFF2-40B4-BE49-F238E27FC236}">
                <a16:creationId xmlns:a16="http://schemas.microsoft.com/office/drawing/2014/main" xmlns="" id="{3DD4DFA6-442B-4700-8ED1-7BFE783116A2}"/>
              </a:ext>
            </a:extLst>
          </p:cNvPr>
          <p:cNvSpPr txBox="1"/>
          <p:nvPr/>
        </p:nvSpPr>
        <p:spPr>
          <a:xfrm>
            <a:off x="25112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23</a:t>
            </a:r>
          </a:p>
        </p:txBody>
      </p:sp>
      <p:sp>
        <p:nvSpPr>
          <p:cNvPr id="158" name="TextBox 157">
            <a:extLst>
              <a:ext uri="{FF2B5EF4-FFF2-40B4-BE49-F238E27FC236}">
                <a16:creationId xmlns:a16="http://schemas.microsoft.com/office/drawing/2014/main" xmlns="" id="{4D876077-1999-44A2-AD36-6D1849D853A8}"/>
              </a:ext>
            </a:extLst>
          </p:cNvPr>
          <p:cNvSpPr txBox="1"/>
          <p:nvPr/>
        </p:nvSpPr>
        <p:spPr>
          <a:xfrm>
            <a:off x="22826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32</a:t>
            </a:r>
          </a:p>
        </p:txBody>
      </p:sp>
      <p:sp>
        <p:nvSpPr>
          <p:cNvPr id="159" name="TextBox 158">
            <a:extLst>
              <a:ext uri="{FF2B5EF4-FFF2-40B4-BE49-F238E27FC236}">
                <a16:creationId xmlns:a16="http://schemas.microsoft.com/office/drawing/2014/main" xmlns="" id="{1557FA95-FC7A-411B-B515-86CE568C9DC2}"/>
              </a:ext>
            </a:extLst>
          </p:cNvPr>
          <p:cNvSpPr txBox="1"/>
          <p:nvPr/>
        </p:nvSpPr>
        <p:spPr>
          <a:xfrm>
            <a:off x="25112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33</a:t>
            </a:r>
          </a:p>
        </p:txBody>
      </p:sp>
      <p:sp>
        <p:nvSpPr>
          <p:cNvPr id="160" name="TextBox 159">
            <a:extLst>
              <a:ext uri="{FF2B5EF4-FFF2-40B4-BE49-F238E27FC236}">
                <a16:creationId xmlns:a16="http://schemas.microsoft.com/office/drawing/2014/main" xmlns="" id="{9963BFE5-DBAC-48F0-9965-4D4FA50420C5}"/>
              </a:ext>
            </a:extLst>
          </p:cNvPr>
          <p:cNvSpPr txBox="1"/>
          <p:nvPr/>
        </p:nvSpPr>
        <p:spPr>
          <a:xfrm>
            <a:off x="9144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1" name="TextBox 160">
            <a:extLst>
              <a:ext uri="{FF2B5EF4-FFF2-40B4-BE49-F238E27FC236}">
                <a16:creationId xmlns:a16="http://schemas.microsoft.com/office/drawing/2014/main" xmlns="" id="{BB1B7E2F-AE33-40BB-AF4E-9405E99437DD}"/>
              </a:ext>
            </a:extLst>
          </p:cNvPr>
          <p:cNvSpPr txBox="1"/>
          <p:nvPr/>
        </p:nvSpPr>
        <p:spPr>
          <a:xfrm>
            <a:off x="11430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2" name="TextBox 161">
            <a:extLst>
              <a:ext uri="{FF2B5EF4-FFF2-40B4-BE49-F238E27FC236}">
                <a16:creationId xmlns:a16="http://schemas.microsoft.com/office/drawing/2014/main" xmlns="" id="{0230FF21-44B4-4ED8-B8FD-44874B3F26F4}"/>
              </a:ext>
            </a:extLst>
          </p:cNvPr>
          <p:cNvSpPr txBox="1"/>
          <p:nvPr/>
        </p:nvSpPr>
        <p:spPr>
          <a:xfrm>
            <a:off x="9144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3" name="TextBox 162">
            <a:extLst>
              <a:ext uri="{FF2B5EF4-FFF2-40B4-BE49-F238E27FC236}">
                <a16:creationId xmlns:a16="http://schemas.microsoft.com/office/drawing/2014/main" xmlns="" id="{D36FB5BA-33A6-4A12-B020-41DD896F2897}"/>
              </a:ext>
            </a:extLst>
          </p:cNvPr>
          <p:cNvSpPr txBox="1"/>
          <p:nvPr/>
        </p:nvSpPr>
        <p:spPr>
          <a:xfrm>
            <a:off x="11430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4" name="TextBox 163">
            <a:extLst>
              <a:ext uri="{FF2B5EF4-FFF2-40B4-BE49-F238E27FC236}">
                <a16:creationId xmlns:a16="http://schemas.microsoft.com/office/drawing/2014/main" xmlns="" id="{83E327D0-4AFD-4309-891F-404FC687A6F7}"/>
              </a:ext>
            </a:extLst>
          </p:cNvPr>
          <p:cNvSpPr txBox="1"/>
          <p:nvPr/>
        </p:nvSpPr>
        <p:spPr>
          <a:xfrm>
            <a:off x="13716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5" name="TextBox 164">
            <a:extLst>
              <a:ext uri="{FF2B5EF4-FFF2-40B4-BE49-F238E27FC236}">
                <a16:creationId xmlns:a16="http://schemas.microsoft.com/office/drawing/2014/main" xmlns="" id="{725BF6B6-7A84-4290-9A3D-FFA6B9101F24}"/>
              </a:ext>
            </a:extLst>
          </p:cNvPr>
          <p:cNvSpPr txBox="1"/>
          <p:nvPr/>
        </p:nvSpPr>
        <p:spPr>
          <a:xfrm>
            <a:off x="16002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6" name="TextBox 165">
            <a:extLst>
              <a:ext uri="{FF2B5EF4-FFF2-40B4-BE49-F238E27FC236}">
                <a16:creationId xmlns:a16="http://schemas.microsoft.com/office/drawing/2014/main" xmlns="" id="{F1B62CBC-E85A-49CB-A19A-FBAE5A1F7C06}"/>
              </a:ext>
            </a:extLst>
          </p:cNvPr>
          <p:cNvSpPr txBox="1"/>
          <p:nvPr/>
        </p:nvSpPr>
        <p:spPr>
          <a:xfrm>
            <a:off x="13716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7" name="TextBox 166">
            <a:extLst>
              <a:ext uri="{FF2B5EF4-FFF2-40B4-BE49-F238E27FC236}">
                <a16:creationId xmlns:a16="http://schemas.microsoft.com/office/drawing/2014/main" xmlns="" id="{A2A6F09C-9FCC-4FC5-A964-1D9C90D0932A}"/>
              </a:ext>
            </a:extLst>
          </p:cNvPr>
          <p:cNvSpPr txBox="1"/>
          <p:nvPr/>
        </p:nvSpPr>
        <p:spPr>
          <a:xfrm>
            <a:off x="16002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8" name="TextBox 167">
            <a:extLst>
              <a:ext uri="{FF2B5EF4-FFF2-40B4-BE49-F238E27FC236}">
                <a16:creationId xmlns:a16="http://schemas.microsoft.com/office/drawing/2014/main" xmlns="" id="{AD8A888A-49F3-4947-B8ED-6DCC99E62BB0}"/>
              </a:ext>
            </a:extLst>
          </p:cNvPr>
          <p:cNvSpPr txBox="1"/>
          <p:nvPr/>
        </p:nvSpPr>
        <p:spPr>
          <a:xfrm>
            <a:off x="9144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9" name="TextBox 168">
            <a:extLst>
              <a:ext uri="{FF2B5EF4-FFF2-40B4-BE49-F238E27FC236}">
                <a16:creationId xmlns:a16="http://schemas.microsoft.com/office/drawing/2014/main" xmlns="" id="{85443520-70BC-44E4-8E3D-C5008A93E39C}"/>
              </a:ext>
            </a:extLst>
          </p:cNvPr>
          <p:cNvSpPr txBox="1"/>
          <p:nvPr/>
        </p:nvSpPr>
        <p:spPr>
          <a:xfrm>
            <a:off x="11430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0" name="TextBox 169">
            <a:extLst>
              <a:ext uri="{FF2B5EF4-FFF2-40B4-BE49-F238E27FC236}">
                <a16:creationId xmlns:a16="http://schemas.microsoft.com/office/drawing/2014/main" xmlns="" id="{CAC494F2-F14C-4EBB-9E76-DE3C8F71BC1D}"/>
              </a:ext>
            </a:extLst>
          </p:cNvPr>
          <p:cNvSpPr txBox="1"/>
          <p:nvPr/>
        </p:nvSpPr>
        <p:spPr>
          <a:xfrm>
            <a:off x="9144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1" name="TextBox 170">
            <a:extLst>
              <a:ext uri="{FF2B5EF4-FFF2-40B4-BE49-F238E27FC236}">
                <a16:creationId xmlns:a16="http://schemas.microsoft.com/office/drawing/2014/main" xmlns="" id="{4A84E951-1C8A-4AA0-811B-7C4187A3F894}"/>
              </a:ext>
            </a:extLst>
          </p:cNvPr>
          <p:cNvSpPr txBox="1"/>
          <p:nvPr/>
        </p:nvSpPr>
        <p:spPr>
          <a:xfrm>
            <a:off x="11430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2" name="TextBox 171">
            <a:extLst>
              <a:ext uri="{FF2B5EF4-FFF2-40B4-BE49-F238E27FC236}">
                <a16:creationId xmlns:a16="http://schemas.microsoft.com/office/drawing/2014/main" xmlns="" id="{23B50FD2-1FFC-4ECD-BAAA-31CFF51E5622}"/>
              </a:ext>
            </a:extLst>
          </p:cNvPr>
          <p:cNvSpPr txBox="1"/>
          <p:nvPr/>
        </p:nvSpPr>
        <p:spPr>
          <a:xfrm>
            <a:off x="13716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3" name="TextBox 172">
            <a:extLst>
              <a:ext uri="{FF2B5EF4-FFF2-40B4-BE49-F238E27FC236}">
                <a16:creationId xmlns:a16="http://schemas.microsoft.com/office/drawing/2014/main" xmlns="" id="{68C9887F-AC14-440B-A1DD-82D2E946F08D}"/>
              </a:ext>
            </a:extLst>
          </p:cNvPr>
          <p:cNvSpPr txBox="1"/>
          <p:nvPr/>
        </p:nvSpPr>
        <p:spPr>
          <a:xfrm>
            <a:off x="16002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4" name="TextBox 173">
            <a:extLst>
              <a:ext uri="{FF2B5EF4-FFF2-40B4-BE49-F238E27FC236}">
                <a16:creationId xmlns:a16="http://schemas.microsoft.com/office/drawing/2014/main" xmlns="" id="{3B7E677A-6B34-4FD7-B07A-5AF7925FF921}"/>
              </a:ext>
            </a:extLst>
          </p:cNvPr>
          <p:cNvSpPr txBox="1"/>
          <p:nvPr/>
        </p:nvSpPr>
        <p:spPr>
          <a:xfrm>
            <a:off x="13716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5" name="TextBox 174">
            <a:extLst>
              <a:ext uri="{FF2B5EF4-FFF2-40B4-BE49-F238E27FC236}">
                <a16:creationId xmlns:a16="http://schemas.microsoft.com/office/drawing/2014/main" xmlns="" id="{A691B954-B055-46F2-81BC-14318A37878E}"/>
              </a:ext>
            </a:extLst>
          </p:cNvPr>
          <p:cNvSpPr txBox="1"/>
          <p:nvPr/>
        </p:nvSpPr>
        <p:spPr>
          <a:xfrm>
            <a:off x="16002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6" name="TextBox 175">
            <a:extLst>
              <a:ext uri="{FF2B5EF4-FFF2-40B4-BE49-F238E27FC236}">
                <a16:creationId xmlns:a16="http://schemas.microsoft.com/office/drawing/2014/main" xmlns="" id="{EC744027-A0EC-405A-AF3C-D78CED4C5F49}"/>
              </a:ext>
            </a:extLst>
          </p:cNvPr>
          <p:cNvSpPr txBox="1"/>
          <p:nvPr/>
        </p:nvSpPr>
        <p:spPr>
          <a:xfrm>
            <a:off x="9144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7" name="TextBox 176">
            <a:extLst>
              <a:ext uri="{FF2B5EF4-FFF2-40B4-BE49-F238E27FC236}">
                <a16:creationId xmlns:a16="http://schemas.microsoft.com/office/drawing/2014/main" xmlns="" id="{666B0A15-A0B0-4338-8783-917E8BF0293B}"/>
              </a:ext>
            </a:extLst>
          </p:cNvPr>
          <p:cNvSpPr txBox="1"/>
          <p:nvPr/>
        </p:nvSpPr>
        <p:spPr>
          <a:xfrm>
            <a:off x="11430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8" name="TextBox 177">
            <a:extLst>
              <a:ext uri="{FF2B5EF4-FFF2-40B4-BE49-F238E27FC236}">
                <a16:creationId xmlns:a16="http://schemas.microsoft.com/office/drawing/2014/main" xmlns="" id="{A9E0A594-3794-4555-8C52-2E1BFB7683E2}"/>
              </a:ext>
            </a:extLst>
          </p:cNvPr>
          <p:cNvSpPr txBox="1"/>
          <p:nvPr/>
        </p:nvSpPr>
        <p:spPr>
          <a:xfrm>
            <a:off x="9144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9" name="TextBox 178">
            <a:extLst>
              <a:ext uri="{FF2B5EF4-FFF2-40B4-BE49-F238E27FC236}">
                <a16:creationId xmlns:a16="http://schemas.microsoft.com/office/drawing/2014/main" xmlns="" id="{4A40D78E-728A-499E-B3C6-7971665D3EF3}"/>
              </a:ext>
            </a:extLst>
          </p:cNvPr>
          <p:cNvSpPr txBox="1"/>
          <p:nvPr/>
        </p:nvSpPr>
        <p:spPr>
          <a:xfrm>
            <a:off x="11430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0" name="TextBox 179">
            <a:extLst>
              <a:ext uri="{FF2B5EF4-FFF2-40B4-BE49-F238E27FC236}">
                <a16:creationId xmlns:a16="http://schemas.microsoft.com/office/drawing/2014/main" xmlns="" id="{398A7394-0999-483A-BAA7-8789CBF85070}"/>
              </a:ext>
            </a:extLst>
          </p:cNvPr>
          <p:cNvSpPr txBox="1"/>
          <p:nvPr/>
        </p:nvSpPr>
        <p:spPr>
          <a:xfrm>
            <a:off x="13716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1" name="TextBox 180">
            <a:extLst>
              <a:ext uri="{FF2B5EF4-FFF2-40B4-BE49-F238E27FC236}">
                <a16:creationId xmlns:a16="http://schemas.microsoft.com/office/drawing/2014/main" xmlns="" id="{5987758D-F854-4039-A267-98C92DD93C2A}"/>
              </a:ext>
            </a:extLst>
          </p:cNvPr>
          <p:cNvSpPr txBox="1"/>
          <p:nvPr/>
        </p:nvSpPr>
        <p:spPr>
          <a:xfrm>
            <a:off x="16002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2" name="TextBox 181">
            <a:extLst>
              <a:ext uri="{FF2B5EF4-FFF2-40B4-BE49-F238E27FC236}">
                <a16:creationId xmlns:a16="http://schemas.microsoft.com/office/drawing/2014/main" xmlns="" id="{290E2008-FA4B-45B3-9A6F-D93035F3A0C1}"/>
              </a:ext>
            </a:extLst>
          </p:cNvPr>
          <p:cNvSpPr txBox="1"/>
          <p:nvPr/>
        </p:nvSpPr>
        <p:spPr>
          <a:xfrm>
            <a:off x="13716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3" name="TextBox 182">
            <a:extLst>
              <a:ext uri="{FF2B5EF4-FFF2-40B4-BE49-F238E27FC236}">
                <a16:creationId xmlns:a16="http://schemas.microsoft.com/office/drawing/2014/main" xmlns="" id="{2D314729-1916-4E48-B34A-4D6CB2FC557F}"/>
              </a:ext>
            </a:extLst>
          </p:cNvPr>
          <p:cNvSpPr txBox="1"/>
          <p:nvPr/>
        </p:nvSpPr>
        <p:spPr>
          <a:xfrm>
            <a:off x="16002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4" name="TextBox 183">
            <a:extLst>
              <a:ext uri="{FF2B5EF4-FFF2-40B4-BE49-F238E27FC236}">
                <a16:creationId xmlns:a16="http://schemas.microsoft.com/office/drawing/2014/main" xmlns="" id="{069ACAAB-36E0-4355-9DF9-76D932A33CF9}"/>
              </a:ext>
            </a:extLst>
          </p:cNvPr>
          <p:cNvSpPr txBox="1"/>
          <p:nvPr/>
        </p:nvSpPr>
        <p:spPr>
          <a:xfrm>
            <a:off x="9144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5" name="TextBox 184">
            <a:extLst>
              <a:ext uri="{FF2B5EF4-FFF2-40B4-BE49-F238E27FC236}">
                <a16:creationId xmlns:a16="http://schemas.microsoft.com/office/drawing/2014/main" xmlns="" id="{0C8DBA34-7807-456A-8250-D8B924EB22BB}"/>
              </a:ext>
            </a:extLst>
          </p:cNvPr>
          <p:cNvSpPr txBox="1"/>
          <p:nvPr/>
        </p:nvSpPr>
        <p:spPr>
          <a:xfrm>
            <a:off x="11430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6" name="TextBox 185">
            <a:extLst>
              <a:ext uri="{FF2B5EF4-FFF2-40B4-BE49-F238E27FC236}">
                <a16:creationId xmlns:a16="http://schemas.microsoft.com/office/drawing/2014/main" xmlns="" id="{52BF03F1-826F-4294-B8B2-32090FFCB1B2}"/>
              </a:ext>
            </a:extLst>
          </p:cNvPr>
          <p:cNvSpPr txBox="1"/>
          <p:nvPr/>
        </p:nvSpPr>
        <p:spPr>
          <a:xfrm>
            <a:off x="9144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7" name="TextBox 186">
            <a:extLst>
              <a:ext uri="{FF2B5EF4-FFF2-40B4-BE49-F238E27FC236}">
                <a16:creationId xmlns:a16="http://schemas.microsoft.com/office/drawing/2014/main" xmlns="" id="{704A84C2-38A7-40E0-9149-3A4DD2A3DCB8}"/>
              </a:ext>
            </a:extLst>
          </p:cNvPr>
          <p:cNvSpPr txBox="1"/>
          <p:nvPr/>
        </p:nvSpPr>
        <p:spPr>
          <a:xfrm>
            <a:off x="11430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8" name="TextBox 187">
            <a:extLst>
              <a:ext uri="{FF2B5EF4-FFF2-40B4-BE49-F238E27FC236}">
                <a16:creationId xmlns:a16="http://schemas.microsoft.com/office/drawing/2014/main" xmlns="" id="{AD7D3AFC-1FC6-4372-A3BE-8218D37E39A2}"/>
              </a:ext>
            </a:extLst>
          </p:cNvPr>
          <p:cNvSpPr txBox="1"/>
          <p:nvPr/>
        </p:nvSpPr>
        <p:spPr>
          <a:xfrm>
            <a:off x="13716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9" name="TextBox 188">
            <a:extLst>
              <a:ext uri="{FF2B5EF4-FFF2-40B4-BE49-F238E27FC236}">
                <a16:creationId xmlns:a16="http://schemas.microsoft.com/office/drawing/2014/main" xmlns="" id="{30D49821-38E3-426A-B6EB-64FB41C36128}"/>
              </a:ext>
            </a:extLst>
          </p:cNvPr>
          <p:cNvSpPr txBox="1"/>
          <p:nvPr/>
        </p:nvSpPr>
        <p:spPr>
          <a:xfrm>
            <a:off x="16002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0" name="TextBox 189">
            <a:extLst>
              <a:ext uri="{FF2B5EF4-FFF2-40B4-BE49-F238E27FC236}">
                <a16:creationId xmlns:a16="http://schemas.microsoft.com/office/drawing/2014/main" xmlns="" id="{71B4E020-3509-4C01-B0C5-6492E692BB79}"/>
              </a:ext>
            </a:extLst>
          </p:cNvPr>
          <p:cNvSpPr txBox="1"/>
          <p:nvPr/>
        </p:nvSpPr>
        <p:spPr>
          <a:xfrm>
            <a:off x="13716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1" name="TextBox 190">
            <a:extLst>
              <a:ext uri="{FF2B5EF4-FFF2-40B4-BE49-F238E27FC236}">
                <a16:creationId xmlns:a16="http://schemas.microsoft.com/office/drawing/2014/main" xmlns="" id="{089D1A97-5E52-44C6-9473-BF84852D1B77}"/>
              </a:ext>
            </a:extLst>
          </p:cNvPr>
          <p:cNvSpPr txBox="1"/>
          <p:nvPr/>
        </p:nvSpPr>
        <p:spPr>
          <a:xfrm>
            <a:off x="16002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2" name="TextBox 191">
            <a:extLst>
              <a:ext uri="{FF2B5EF4-FFF2-40B4-BE49-F238E27FC236}">
                <a16:creationId xmlns:a16="http://schemas.microsoft.com/office/drawing/2014/main" xmlns="" id="{2082B625-679A-4801-BB82-F097C65DAEA4}"/>
              </a:ext>
            </a:extLst>
          </p:cNvPr>
          <p:cNvSpPr txBox="1"/>
          <p:nvPr/>
        </p:nvSpPr>
        <p:spPr>
          <a:xfrm>
            <a:off x="18288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3" name="TextBox 192">
            <a:extLst>
              <a:ext uri="{FF2B5EF4-FFF2-40B4-BE49-F238E27FC236}">
                <a16:creationId xmlns:a16="http://schemas.microsoft.com/office/drawing/2014/main" xmlns="" id="{F5703F05-2A3A-4234-BC36-C7B35CF83C10}"/>
              </a:ext>
            </a:extLst>
          </p:cNvPr>
          <p:cNvSpPr txBox="1"/>
          <p:nvPr/>
        </p:nvSpPr>
        <p:spPr>
          <a:xfrm>
            <a:off x="20574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4" name="TextBox 193">
            <a:extLst>
              <a:ext uri="{FF2B5EF4-FFF2-40B4-BE49-F238E27FC236}">
                <a16:creationId xmlns:a16="http://schemas.microsoft.com/office/drawing/2014/main" xmlns="" id="{7AEEE4F8-B71E-4F6D-9DDF-B18FBB93CA45}"/>
              </a:ext>
            </a:extLst>
          </p:cNvPr>
          <p:cNvSpPr txBox="1"/>
          <p:nvPr/>
        </p:nvSpPr>
        <p:spPr>
          <a:xfrm>
            <a:off x="18288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5" name="TextBox 194">
            <a:extLst>
              <a:ext uri="{FF2B5EF4-FFF2-40B4-BE49-F238E27FC236}">
                <a16:creationId xmlns:a16="http://schemas.microsoft.com/office/drawing/2014/main" xmlns="" id="{7C6BE934-3E93-482C-9023-406861685EAD}"/>
              </a:ext>
            </a:extLst>
          </p:cNvPr>
          <p:cNvSpPr txBox="1"/>
          <p:nvPr/>
        </p:nvSpPr>
        <p:spPr>
          <a:xfrm>
            <a:off x="20574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6" name="TextBox 195">
            <a:extLst>
              <a:ext uri="{FF2B5EF4-FFF2-40B4-BE49-F238E27FC236}">
                <a16:creationId xmlns:a16="http://schemas.microsoft.com/office/drawing/2014/main" xmlns="" id="{44CBCF0E-392C-405E-B7FE-CEFD5CF57D91}"/>
              </a:ext>
            </a:extLst>
          </p:cNvPr>
          <p:cNvSpPr txBox="1"/>
          <p:nvPr/>
        </p:nvSpPr>
        <p:spPr>
          <a:xfrm>
            <a:off x="22860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7" name="TextBox 196">
            <a:extLst>
              <a:ext uri="{FF2B5EF4-FFF2-40B4-BE49-F238E27FC236}">
                <a16:creationId xmlns:a16="http://schemas.microsoft.com/office/drawing/2014/main" xmlns="" id="{9EE68C54-BE70-4576-8D6E-5DC11A7EFDB3}"/>
              </a:ext>
            </a:extLst>
          </p:cNvPr>
          <p:cNvSpPr txBox="1"/>
          <p:nvPr/>
        </p:nvSpPr>
        <p:spPr>
          <a:xfrm>
            <a:off x="25146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8" name="TextBox 197">
            <a:extLst>
              <a:ext uri="{FF2B5EF4-FFF2-40B4-BE49-F238E27FC236}">
                <a16:creationId xmlns:a16="http://schemas.microsoft.com/office/drawing/2014/main" xmlns="" id="{048A4F16-CE3F-4D9A-88B0-190C3D86E947}"/>
              </a:ext>
            </a:extLst>
          </p:cNvPr>
          <p:cNvSpPr txBox="1"/>
          <p:nvPr/>
        </p:nvSpPr>
        <p:spPr>
          <a:xfrm>
            <a:off x="22860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9" name="TextBox 198">
            <a:extLst>
              <a:ext uri="{FF2B5EF4-FFF2-40B4-BE49-F238E27FC236}">
                <a16:creationId xmlns:a16="http://schemas.microsoft.com/office/drawing/2014/main" xmlns="" id="{295B2F97-22F9-43C2-88FD-651063C89C01}"/>
              </a:ext>
            </a:extLst>
          </p:cNvPr>
          <p:cNvSpPr txBox="1"/>
          <p:nvPr/>
        </p:nvSpPr>
        <p:spPr>
          <a:xfrm>
            <a:off x="25146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0" name="TextBox 199">
            <a:extLst>
              <a:ext uri="{FF2B5EF4-FFF2-40B4-BE49-F238E27FC236}">
                <a16:creationId xmlns:a16="http://schemas.microsoft.com/office/drawing/2014/main" xmlns="" id="{D4BC436D-1302-4E7D-AE59-EBBFEB21B338}"/>
              </a:ext>
            </a:extLst>
          </p:cNvPr>
          <p:cNvSpPr txBox="1"/>
          <p:nvPr/>
        </p:nvSpPr>
        <p:spPr>
          <a:xfrm>
            <a:off x="18288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1" name="TextBox 200">
            <a:extLst>
              <a:ext uri="{FF2B5EF4-FFF2-40B4-BE49-F238E27FC236}">
                <a16:creationId xmlns:a16="http://schemas.microsoft.com/office/drawing/2014/main" xmlns="" id="{7BDB5D60-EDE2-4452-9966-EDE055BE6F4F}"/>
              </a:ext>
            </a:extLst>
          </p:cNvPr>
          <p:cNvSpPr txBox="1"/>
          <p:nvPr/>
        </p:nvSpPr>
        <p:spPr>
          <a:xfrm>
            <a:off x="20574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2" name="TextBox 201">
            <a:extLst>
              <a:ext uri="{FF2B5EF4-FFF2-40B4-BE49-F238E27FC236}">
                <a16:creationId xmlns:a16="http://schemas.microsoft.com/office/drawing/2014/main" xmlns="" id="{CDF495C2-AA90-4405-B8B0-06855D613689}"/>
              </a:ext>
            </a:extLst>
          </p:cNvPr>
          <p:cNvSpPr txBox="1"/>
          <p:nvPr/>
        </p:nvSpPr>
        <p:spPr>
          <a:xfrm>
            <a:off x="18288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3" name="TextBox 202">
            <a:extLst>
              <a:ext uri="{FF2B5EF4-FFF2-40B4-BE49-F238E27FC236}">
                <a16:creationId xmlns:a16="http://schemas.microsoft.com/office/drawing/2014/main" xmlns="" id="{8699CEBE-A411-4CDD-B794-11A8638C766E}"/>
              </a:ext>
            </a:extLst>
          </p:cNvPr>
          <p:cNvSpPr txBox="1"/>
          <p:nvPr/>
        </p:nvSpPr>
        <p:spPr>
          <a:xfrm>
            <a:off x="20574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4" name="TextBox 203">
            <a:extLst>
              <a:ext uri="{FF2B5EF4-FFF2-40B4-BE49-F238E27FC236}">
                <a16:creationId xmlns:a16="http://schemas.microsoft.com/office/drawing/2014/main" xmlns="" id="{B60F9C76-6EFC-4391-8459-09DF9F652958}"/>
              </a:ext>
            </a:extLst>
          </p:cNvPr>
          <p:cNvSpPr txBox="1"/>
          <p:nvPr/>
        </p:nvSpPr>
        <p:spPr>
          <a:xfrm>
            <a:off x="22860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5" name="TextBox 204">
            <a:extLst>
              <a:ext uri="{FF2B5EF4-FFF2-40B4-BE49-F238E27FC236}">
                <a16:creationId xmlns:a16="http://schemas.microsoft.com/office/drawing/2014/main" xmlns="" id="{8ECC3415-EB44-41AC-8727-F7308F30DDC7}"/>
              </a:ext>
            </a:extLst>
          </p:cNvPr>
          <p:cNvSpPr txBox="1"/>
          <p:nvPr/>
        </p:nvSpPr>
        <p:spPr>
          <a:xfrm>
            <a:off x="25146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6" name="TextBox 205">
            <a:extLst>
              <a:ext uri="{FF2B5EF4-FFF2-40B4-BE49-F238E27FC236}">
                <a16:creationId xmlns:a16="http://schemas.microsoft.com/office/drawing/2014/main" xmlns="" id="{7460596F-C668-428D-A8D9-953E2F4D987B}"/>
              </a:ext>
            </a:extLst>
          </p:cNvPr>
          <p:cNvSpPr txBox="1"/>
          <p:nvPr/>
        </p:nvSpPr>
        <p:spPr>
          <a:xfrm>
            <a:off x="22860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7" name="TextBox 206">
            <a:extLst>
              <a:ext uri="{FF2B5EF4-FFF2-40B4-BE49-F238E27FC236}">
                <a16:creationId xmlns:a16="http://schemas.microsoft.com/office/drawing/2014/main" xmlns="" id="{E3A340C4-A58B-4D26-B757-53C0D2322A36}"/>
              </a:ext>
            </a:extLst>
          </p:cNvPr>
          <p:cNvSpPr txBox="1"/>
          <p:nvPr/>
        </p:nvSpPr>
        <p:spPr>
          <a:xfrm>
            <a:off x="25146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72" name="Straight Connector 71">
            <a:extLst>
              <a:ext uri="{FF2B5EF4-FFF2-40B4-BE49-F238E27FC236}">
                <a16:creationId xmlns:a16="http://schemas.microsoft.com/office/drawing/2014/main" xmlns="" id="{95B56EEC-B44D-4271-976E-07D721009826}"/>
              </a:ext>
            </a:extLst>
          </p:cNvPr>
          <p:cNvCxnSpPr>
            <a:cxnSpLocks/>
          </p:cNvCxnSpPr>
          <p:nvPr/>
        </p:nvCxnSpPr>
        <p:spPr>
          <a:xfrm>
            <a:off x="909084" y="3595578"/>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xmlns="" id="{6502813B-5646-40DD-848F-F58B3184F32A}"/>
              </a:ext>
            </a:extLst>
          </p:cNvPr>
          <p:cNvCxnSpPr>
            <a:cxnSpLocks/>
          </p:cNvCxnSpPr>
          <p:nvPr/>
        </p:nvCxnSpPr>
        <p:spPr>
          <a:xfrm>
            <a:off x="914400" y="2690034"/>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xmlns="" id="{54A0681B-3763-4E94-AD39-5B018BC45249}"/>
              </a:ext>
            </a:extLst>
          </p:cNvPr>
          <p:cNvCxnSpPr>
            <a:cxnSpLocks/>
          </p:cNvCxnSpPr>
          <p:nvPr/>
        </p:nvCxnSpPr>
        <p:spPr>
          <a:xfrm>
            <a:off x="914400" y="1766778"/>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xmlns="" id="{66CDA47B-47D1-4DF3-9653-32332CA7EE56}"/>
              </a:ext>
            </a:extLst>
          </p:cNvPr>
          <p:cNvCxnSpPr>
            <a:cxnSpLocks/>
          </p:cNvCxnSpPr>
          <p:nvPr/>
        </p:nvCxnSpPr>
        <p:spPr>
          <a:xfrm rot="5400000">
            <a:off x="1828800" y="2681757"/>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xmlns="" id="{A05697CC-89E0-47FC-93F7-153C9622ACDC}"/>
              </a:ext>
            </a:extLst>
          </p:cNvPr>
          <p:cNvCxnSpPr>
            <a:cxnSpLocks/>
          </p:cNvCxnSpPr>
          <p:nvPr/>
        </p:nvCxnSpPr>
        <p:spPr>
          <a:xfrm rot="5400000">
            <a:off x="0" y="2688513"/>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xmlns="" id="{69733B4F-D67F-45D1-9E28-3A629A8149B4}"/>
              </a:ext>
            </a:extLst>
          </p:cNvPr>
          <p:cNvCxnSpPr>
            <a:cxnSpLocks/>
          </p:cNvCxnSpPr>
          <p:nvPr/>
        </p:nvCxnSpPr>
        <p:spPr>
          <a:xfrm rot="5400000">
            <a:off x="920187" y="2688513"/>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3" name="Group 422">
            <a:extLst>
              <a:ext uri="{FF2B5EF4-FFF2-40B4-BE49-F238E27FC236}">
                <a16:creationId xmlns:a16="http://schemas.microsoft.com/office/drawing/2014/main" xmlns="" id="{F5AA5AE4-E45A-4E75-B3CD-59311E7984F8}"/>
              </a:ext>
            </a:extLst>
          </p:cNvPr>
          <p:cNvGrpSpPr/>
          <p:nvPr/>
        </p:nvGrpSpPr>
        <p:grpSpPr>
          <a:xfrm>
            <a:off x="3352800" y="1766778"/>
            <a:ext cx="1834116" cy="1838544"/>
            <a:chOff x="909084" y="1780956"/>
            <a:chExt cx="1834116" cy="1838544"/>
          </a:xfrm>
        </p:grpSpPr>
        <p:sp>
          <p:nvSpPr>
            <p:cNvPr id="424" name="TextBox 423">
              <a:extLst>
                <a:ext uri="{FF2B5EF4-FFF2-40B4-BE49-F238E27FC236}">
                  <a16:creationId xmlns:a16="http://schemas.microsoft.com/office/drawing/2014/main" xmlns="" id="{FCCFEA61-66AA-4288-AF45-792ADA454B3F}"/>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5" name="TextBox 424">
              <a:extLst>
                <a:ext uri="{FF2B5EF4-FFF2-40B4-BE49-F238E27FC236}">
                  <a16:creationId xmlns:a16="http://schemas.microsoft.com/office/drawing/2014/main" xmlns="" id="{725E9466-9728-4F7B-9408-D529FFBE4C9C}"/>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6" name="TextBox 425">
              <a:extLst>
                <a:ext uri="{FF2B5EF4-FFF2-40B4-BE49-F238E27FC236}">
                  <a16:creationId xmlns:a16="http://schemas.microsoft.com/office/drawing/2014/main" xmlns="" id="{6C87FC2A-F2FD-4871-A63A-F1345720C44D}"/>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7" name="TextBox 426">
              <a:extLst>
                <a:ext uri="{FF2B5EF4-FFF2-40B4-BE49-F238E27FC236}">
                  <a16:creationId xmlns:a16="http://schemas.microsoft.com/office/drawing/2014/main" xmlns="" id="{6DBE20EC-534F-4FA8-A29F-7CE966E8E3CE}"/>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8" name="TextBox 427">
              <a:extLst>
                <a:ext uri="{FF2B5EF4-FFF2-40B4-BE49-F238E27FC236}">
                  <a16:creationId xmlns:a16="http://schemas.microsoft.com/office/drawing/2014/main" xmlns="" id="{09B92DCE-6CF1-40AF-837F-A95B50CE9FAC}"/>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9" name="TextBox 428">
              <a:extLst>
                <a:ext uri="{FF2B5EF4-FFF2-40B4-BE49-F238E27FC236}">
                  <a16:creationId xmlns:a16="http://schemas.microsoft.com/office/drawing/2014/main" xmlns="" id="{F3C54CEC-C8D3-4474-9A76-8CC6DEE25328}"/>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0" name="TextBox 429">
              <a:extLst>
                <a:ext uri="{FF2B5EF4-FFF2-40B4-BE49-F238E27FC236}">
                  <a16:creationId xmlns:a16="http://schemas.microsoft.com/office/drawing/2014/main" xmlns="" id="{04C48A0B-162D-4EE6-805C-0BE77DA33EEC}"/>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1" name="TextBox 430">
              <a:extLst>
                <a:ext uri="{FF2B5EF4-FFF2-40B4-BE49-F238E27FC236}">
                  <a16:creationId xmlns:a16="http://schemas.microsoft.com/office/drawing/2014/main" xmlns="" id="{BA272670-C622-4C84-858F-770B87B7D9A2}"/>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2" name="TextBox 431">
              <a:extLst>
                <a:ext uri="{FF2B5EF4-FFF2-40B4-BE49-F238E27FC236}">
                  <a16:creationId xmlns:a16="http://schemas.microsoft.com/office/drawing/2014/main" xmlns="" id="{E672441E-187F-426A-8432-BEC8032F82BB}"/>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3" name="TextBox 432">
              <a:extLst>
                <a:ext uri="{FF2B5EF4-FFF2-40B4-BE49-F238E27FC236}">
                  <a16:creationId xmlns:a16="http://schemas.microsoft.com/office/drawing/2014/main" xmlns="" id="{E1676D98-86A0-44EA-8C0E-1DB6A23B1C1D}"/>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4" name="TextBox 433">
              <a:extLst>
                <a:ext uri="{FF2B5EF4-FFF2-40B4-BE49-F238E27FC236}">
                  <a16:creationId xmlns:a16="http://schemas.microsoft.com/office/drawing/2014/main" xmlns="" id="{3F93F8FA-AD5C-4311-B5C1-D36CF22D2049}"/>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5" name="TextBox 434">
              <a:extLst>
                <a:ext uri="{FF2B5EF4-FFF2-40B4-BE49-F238E27FC236}">
                  <a16:creationId xmlns:a16="http://schemas.microsoft.com/office/drawing/2014/main" xmlns="" id="{BCDF6787-0E9B-4D4C-92E1-4A539B771E2C}"/>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6" name="TextBox 435">
              <a:extLst>
                <a:ext uri="{FF2B5EF4-FFF2-40B4-BE49-F238E27FC236}">
                  <a16:creationId xmlns:a16="http://schemas.microsoft.com/office/drawing/2014/main" xmlns="" id="{6F23F42C-CF90-41F1-801C-53BA350A8944}"/>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7" name="TextBox 436">
              <a:extLst>
                <a:ext uri="{FF2B5EF4-FFF2-40B4-BE49-F238E27FC236}">
                  <a16:creationId xmlns:a16="http://schemas.microsoft.com/office/drawing/2014/main" xmlns="" id="{7E5FFB28-72A3-48C2-AC29-CF9569D87745}"/>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8" name="TextBox 437">
              <a:extLst>
                <a:ext uri="{FF2B5EF4-FFF2-40B4-BE49-F238E27FC236}">
                  <a16:creationId xmlns:a16="http://schemas.microsoft.com/office/drawing/2014/main" xmlns="" id="{570EFCC5-BF52-47BC-9EEB-E26676D6E040}"/>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9" name="TextBox 438">
              <a:extLst>
                <a:ext uri="{FF2B5EF4-FFF2-40B4-BE49-F238E27FC236}">
                  <a16:creationId xmlns:a16="http://schemas.microsoft.com/office/drawing/2014/main" xmlns="" id="{38E8D3AE-E422-49FB-9E62-E71C67E85295}"/>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0" name="TextBox 439">
              <a:extLst>
                <a:ext uri="{FF2B5EF4-FFF2-40B4-BE49-F238E27FC236}">
                  <a16:creationId xmlns:a16="http://schemas.microsoft.com/office/drawing/2014/main" xmlns="" id="{E7A15463-F6E9-458A-AF06-0E813C709A3E}"/>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1" name="TextBox 440">
              <a:extLst>
                <a:ext uri="{FF2B5EF4-FFF2-40B4-BE49-F238E27FC236}">
                  <a16:creationId xmlns:a16="http://schemas.microsoft.com/office/drawing/2014/main" xmlns="" id="{8405C5C9-8136-4F2C-8B01-1DEF44329969}"/>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2" name="TextBox 441">
              <a:extLst>
                <a:ext uri="{FF2B5EF4-FFF2-40B4-BE49-F238E27FC236}">
                  <a16:creationId xmlns:a16="http://schemas.microsoft.com/office/drawing/2014/main" xmlns="" id="{F75F431B-3CC8-487B-9972-E45DFA7BB4A6}"/>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3" name="TextBox 442">
              <a:extLst>
                <a:ext uri="{FF2B5EF4-FFF2-40B4-BE49-F238E27FC236}">
                  <a16:creationId xmlns:a16="http://schemas.microsoft.com/office/drawing/2014/main" xmlns="" id="{58EA1957-7F66-46CF-BA0A-029B53731019}"/>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4" name="TextBox 443">
              <a:extLst>
                <a:ext uri="{FF2B5EF4-FFF2-40B4-BE49-F238E27FC236}">
                  <a16:creationId xmlns:a16="http://schemas.microsoft.com/office/drawing/2014/main" xmlns="" id="{53C32BCF-D4C6-413E-9E08-92DD5FF8F02F}"/>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5" name="TextBox 444">
              <a:extLst>
                <a:ext uri="{FF2B5EF4-FFF2-40B4-BE49-F238E27FC236}">
                  <a16:creationId xmlns:a16="http://schemas.microsoft.com/office/drawing/2014/main" xmlns="" id="{A230DEC6-9DE2-4FFF-A027-C67C47E8B64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6" name="TextBox 445">
              <a:extLst>
                <a:ext uri="{FF2B5EF4-FFF2-40B4-BE49-F238E27FC236}">
                  <a16:creationId xmlns:a16="http://schemas.microsoft.com/office/drawing/2014/main" xmlns="" id="{969BB297-3695-4CB9-A9B9-A5DD625DF341}"/>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7" name="TextBox 446">
              <a:extLst>
                <a:ext uri="{FF2B5EF4-FFF2-40B4-BE49-F238E27FC236}">
                  <a16:creationId xmlns:a16="http://schemas.microsoft.com/office/drawing/2014/main" xmlns="" id="{8290799F-EE4F-4D66-AA73-8D06D24E78F7}"/>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8" name="TextBox 447">
              <a:extLst>
                <a:ext uri="{FF2B5EF4-FFF2-40B4-BE49-F238E27FC236}">
                  <a16:creationId xmlns:a16="http://schemas.microsoft.com/office/drawing/2014/main" xmlns="" id="{84A76D3D-D9AB-48E5-8D18-B0AC3948A7D2}"/>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9" name="TextBox 448">
              <a:extLst>
                <a:ext uri="{FF2B5EF4-FFF2-40B4-BE49-F238E27FC236}">
                  <a16:creationId xmlns:a16="http://schemas.microsoft.com/office/drawing/2014/main" xmlns="" id="{218DCB6D-DFCE-410E-8933-056462AC2875}"/>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0" name="TextBox 449">
              <a:extLst>
                <a:ext uri="{FF2B5EF4-FFF2-40B4-BE49-F238E27FC236}">
                  <a16:creationId xmlns:a16="http://schemas.microsoft.com/office/drawing/2014/main" xmlns="" id="{9FB48026-220E-4D4D-85FC-FD3767D9E6E8}"/>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1" name="TextBox 450">
              <a:extLst>
                <a:ext uri="{FF2B5EF4-FFF2-40B4-BE49-F238E27FC236}">
                  <a16:creationId xmlns:a16="http://schemas.microsoft.com/office/drawing/2014/main" xmlns="" id="{8A713639-9166-4C46-877F-D88FCB699EA5}"/>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2" name="TextBox 451">
              <a:extLst>
                <a:ext uri="{FF2B5EF4-FFF2-40B4-BE49-F238E27FC236}">
                  <a16:creationId xmlns:a16="http://schemas.microsoft.com/office/drawing/2014/main" xmlns="" id="{0ECBA496-66A1-4304-9346-0BF42451EBDF}"/>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3" name="TextBox 452">
              <a:extLst>
                <a:ext uri="{FF2B5EF4-FFF2-40B4-BE49-F238E27FC236}">
                  <a16:creationId xmlns:a16="http://schemas.microsoft.com/office/drawing/2014/main" xmlns="" id="{A1852547-4AE7-4435-B2C2-3840A7F3D29D}"/>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4" name="TextBox 453">
              <a:extLst>
                <a:ext uri="{FF2B5EF4-FFF2-40B4-BE49-F238E27FC236}">
                  <a16:creationId xmlns:a16="http://schemas.microsoft.com/office/drawing/2014/main" xmlns="" id="{28907296-9C22-4D4B-A578-FCA7B4012EA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5" name="TextBox 454">
              <a:extLst>
                <a:ext uri="{FF2B5EF4-FFF2-40B4-BE49-F238E27FC236}">
                  <a16:creationId xmlns:a16="http://schemas.microsoft.com/office/drawing/2014/main" xmlns="" id="{75002637-04A6-42E1-B18C-BDB0F6B10464}"/>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6" name="TextBox 455">
              <a:extLst>
                <a:ext uri="{FF2B5EF4-FFF2-40B4-BE49-F238E27FC236}">
                  <a16:creationId xmlns:a16="http://schemas.microsoft.com/office/drawing/2014/main" xmlns="" id="{280AFC8D-97B8-4350-B5A1-994E13AC2ADA}"/>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7" name="TextBox 456">
              <a:extLst>
                <a:ext uri="{FF2B5EF4-FFF2-40B4-BE49-F238E27FC236}">
                  <a16:creationId xmlns:a16="http://schemas.microsoft.com/office/drawing/2014/main" xmlns="" id="{53533968-F668-4ACE-98F7-06EA5FB54953}"/>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8" name="TextBox 457">
              <a:extLst>
                <a:ext uri="{FF2B5EF4-FFF2-40B4-BE49-F238E27FC236}">
                  <a16:creationId xmlns:a16="http://schemas.microsoft.com/office/drawing/2014/main" xmlns="" id="{24656F60-D180-48C8-98F3-51E8EB900165}"/>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9" name="TextBox 458">
              <a:extLst>
                <a:ext uri="{FF2B5EF4-FFF2-40B4-BE49-F238E27FC236}">
                  <a16:creationId xmlns:a16="http://schemas.microsoft.com/office/drawing/2014/main" xmlns="" id="{E782D810-74BA-4927-9122-D8C201EC942A}"/>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0" name="TextBox 459">
              <a:extLst>
                <a:ext uri="{FF2B5EF4-FFF2-40B4-BE49-F238E27FC236}">
                  <a16:creationId xmlns:a16="http://schemas.microsoft.com/office/drawing/2014/main" xmlns="" id="{DB89F859-452F-4A52-8047-193390C3EA99}"/>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1" name="TextBox 460">
              <a:extLst>
                <a:ext uri="{FF2B5EF4-FFF2-40B4-BE49-F238E27FC236}">
                  <a16:creationId xmlns:a16="http://schemas.microsoft.com/office/drawing/2014/main" xmlns="" id="{20C0BE1C-048E-42F6-AB53-08350CD2B863}"/>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2" name="TextBox 461">
              <a:extLst>
                <a:ext uri="{FF2B5EF4-FFF2-40B4-BE49-F238E27FC236}">
                  <a16:creationId xmlns:a16="http://schemas.microsoft.com/office/drawing/2014/main" xmlns="" id="{86975BDD-13F5-465E-AAD1-95FBB56E8FB3}"/>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3" name="TextBox 462">
              <a:extLst>
                <a:ext uri="{FF2B5EF4-FFF2-40B4-BE49-F238E27FC236}">
                  <a16:creationId xmlns:a16="http://schemas.microsoft.com/office/drawing/2014/main" xmlns="" id="{5201F271-0F61-4D09-97D4-93995892F42B}"/>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4" name="TextBox 463">
              <a:extLst>
                <a:ext uri="{FF2B5EF4-FFF2-40B4-BE49-F238E27FC236}">
                  <a16:creationId xmlns:a16="http://schemas.microsoft.com/office/drawing/2014/main" xmlns="" id="{F17FBD4E-939D-469C-8610-A9A00B9F5632}"/>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5" name="TextBox 464">
              <a:extLst>
                <a:ext uri="{FF2B5EF4-FFF2-40B4-BE49-F238E27FC236}">
                  <a16:creationId xmlns:a16="http://schemas.microsoft.com/office/drawing/2014/main" xmlns="" id="{02F7565D-BB7C-4BBD-BA1A-2E0569EC1323}"/>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6" name="TextBox 465">
              <a:extLst>
                <a:ext uri="{FF2B5EF4-FFF2-40B4-BE49-F238E27FC236}">
                  <a16:creationId xmlns:a16="http://schemas.microsoft.com/office/drawing/2014/main" xmlns="" id="{D976A1B6-7B52-4225-B819-3EE1F53EC48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7" name="TextBox 466">
              <a:extLst>
                <a:ext uri="{FF2B5EF4-FFF2-40B4-BE49-F238E27FC236}">
                  <a16:creationId xmlns:a16="http://schemas.microsoft.com/office/drawing/2014/main" xmlns="" id="{0FE76956-C442-4B68-9216-2DEE42EC686B}"/>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8" name="TextBox 467">
              <a:extLst>
                <a:ext uri="{FF2B5EF4-FFF2-40B4-BE49-F238E27FC236}">
                  <a16:creationId xmlns:a16="http://schemas.microsoft.com/office/drawing/2014/main" xmlns="" id="{80C038FC-2152-464E-B9AA-D3890E436628}"/>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9" name="TextBox 468">
              <a:extLst>
                <a:ext uri="{FF2B5EF4-FFF2-40B4-BE49-F238E27FC236}">
                  <a16:creationId xmlns:a16="http://schemas.microsoft.com/office/drawing/2014/main" xmlns="" id="{72F9A083-40B5-46A2-951B-2237C066C0E5}"/>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0" name="TextBox 469">
              <a:extLst>
                <a:ext uri="{FF2B5EF4-FFF2-40B4-BE49-F238E27FC236}">
                  <a16:creationId xmlns:a16="http://schemas.microsoft.com/office/drawing/2014/main" xmlns="" id="{FE8B03B6-3EAA-4B8A-BE54-E785F830B92A}"/>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1" name="TextBox 470">
              <a:extLst>
                <a:ext uri="{FF2B5EF4-FFF2-40B4-BE49-F238E27FC236}">
                  <a16:creationId xmlns:a16="http://schemas.microsoft.com/office/drawing/2014/main" xmlns="" id="{D5CDA55D-2BD6-4CEE-B14A-CCFB973DB1C2}"/>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2" name="TextBox 471">
              <a:extLst>
                <a:ext uri="{FF2B5EF4-FFF2-40B4-BE49-F238E27FC236}">
                  <a16:creationId xmlns:a16="http://schemas.microsoft.com/office/drawing/2014/main" xmlns="" id="{592DE309-63BB-4BD6-9352-34C0BDD9B453}"/>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3" name="TextBox 472">
              <a:extLst>
                <a:ext uri="{FF2B5EF4-FFF2-40B4-BE49-F238E27FC236}">
                  <a16:creationId xmlns:a16="http://schemas.microsoft.com/office/drawing/2014/main" xmlns="" id="{9853BB9E-C850-435D-9DB8-5C00E5F19C6D}"/>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4" name="TextBox 473">
              <a:extLst>
                <a:ext uri="{FF2B5EF4-FFF2-40B4-BE49-F238E27FC236}">
                  <a16:creationId xmlns:a16="http://schemas.microsoft.com/office/drawing/2014/main" xmlns="" id="{A67976EF-9397-4CAA-AB14-1EB65D9003C2}"/>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5" name="TextBox 474">
              <a:extLst>
                <a:ext uri="{FF2B5EF4-FFF2-40B4-BE49-F238E27FC236}">
                  <a16:creationId xmlns:a16="http://schemas.microsoft.com/office/drawing/2014/main" xmlns="" id="{CDCBBC94-2967-4C2A-947F-5A7DB77B9978}"/>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6" name="TextBox 475">
              <a:extLst>
                <a:ext uri="{FF2B5EF4-FFF2-40B4-BE49-F238E27FC236}">
                  <a16:creationId xmlns:a16="http://schemas.microsoft.com/office/drawing/2014/main" xmlns="" id="{B5FCD568-885A-49E1-9982-DECA9AFEBC67}"/>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7" name="TextBox 476">
              <a:extLst>
                <a:ext uri="{FF2B5EF4-FFF2-40B4-BE49-F238E27FC236}">
                  <a16:creationId xmlns:a16="http://schemas.microsoft.com/office/drawing/2014/main" xmlns="" id="{378E0BD9-E642-4E04-983C-FF186D708AC4}"/>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8" name="TextBox 477">
              <a:extLst>
                <a:ext uri="{FF2B5EF4-FFF2-40B4-BE49-F238E27FC236}">
                  <a16:creationId xmlns:a16="http://schemas.microsoft.com/office/drawing/2014/main" xmlns="" id="{27480F25-7525-4AA3-A08B-B5ECB2776FB8}"/>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9" name="TextBox 478">
              <a:extLst>
                <a:ext uri="{FF2B5EF4-FFF2-40B4-BE49-F238E27FC236}">
                  <a16:creationId xmlns:a16="http://schemas.microsoft.com/office/drawing/2014/main" xmlns="" id="{2340E852-9538-4C12-A0FA-9AED3AC60A78}"/>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0" name="TextBox 479">
              <a:extLst>
                <a:ext uri="{FF2B5EF4-FFF2-40B4-BE49-F238E27FC236}">
                  <a16:creationId xmlns:a16="http://schemas.microsoft.com/office/drawing/2014/main" xmlns="" id="{D4EC9A10-E696-4E6F-AB51-B71809FBE3D6}"/>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1" name="TextBox 480">
              <a:extLst>
                <a:ext uri="{FF2B5EF4-FFF2-40B4-BE49-F238E27FC236}">
                  <a16:creationId xmlns:a16="http://schemas.microsoft.com/office/drawing/2014/main" xmlns="" id="{1F0DE03E-A260-41C1-B3DA-6457719EC45D}"/>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2" name="TextBox 481">
              <a:extLst>
                <a:ext uri="{FF2B5EF4-FFF2-40B4-BE49-F238E27FC236}">
                  <a16:creationId xmlns:a16="http://schemas.microsoft.com/office/drawing/2014/main" xmlns="" id="{35EA7C4E-16F6-4E32-B343-C62E1807BD57}"/>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3" name="TextBox 482">
              <a:extLst>
                <a:ext uri="{FF2B5EF4-FFF2-40B4-BE49-F238E27FC236}">
                  <a16:creationId xmlns:a16="http://schemas.microsoft.com/office/drawing/2014/main" xmlns="" id="{334970F8-993E-4A76-9217-BE0EF011096D}"/>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4" name="TextBox 483">
              <a:extLst>
                <a:ext uri="{FF2B5EF4-FFF2-40B4-BE49-F238E27FC236}">
                  <a16:creationId xmlns:a16="http://schemas.microsoft.com/office/drawing/2014/main" xmlns="" id="{5A7C6E94-3A6F-4F44-B3BB-32E81D8E3769}"/>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5" name="TextBox 484">
              <a:extLst>
                <a:ext uri="{FF2B5EF4-FFF2-40B4-BE49-F238E27FC236}">
                  <a16:creationId xmlns:a16="http://schemas.microsoft.com/office/drawing/2014/main" xmlns="" id="{7F86004D-6CB3-4275-B5FF-C809BE43751A}"/>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6" name="TextBox 485">
              <a:extLst>
                <a:ext uri="{FF2B5EF4-FFF2-40B4-BE49-F238E27FC236}">
                  <a16:creationId xmlns:a16="http://schemas.microsoft.com/office/drawing/2014/main" xmlns="" id="{BD8DCA74-4D1E-4670-921F-BB77914C8035}"/>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7" name="TextBox 486">
              <a:extLst>
                <a:ext uri="{FF2B5EF4-FFF2-40B4-BE49-F238E27FC236}">
                  <a16:creationId xmlns:a16="http://schemas.microsoft.com/office/drawing/2014/main" xmlns="" id="{07373ECD-CB7F-4B8C-83E3-F36F35C9432D}"/>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488" name="Straight Connector 487">
              <a:extLst>
                <a:ext uri="{FF2B5EF4-FFF2-40B4-BE49-F238E27FC236}">
                  <a16:creationId xmlns:a16="http://schemas.microsoft.com/office/drawing/2014/main" xmlns="" id="{74F9CA52-16AA-42FF-810A-3E6F205479D8}"/>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xmlns="" id="{00BE6B8E-CB24-410C-84E1-3D6B36355BB6}"/>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xmlns="" id="{5EF40245-E905-46B9-B836-4104811A9856}"/>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xmlns="" id="{7E2B37BF-5EAC-4CDC-A565-FEA9ED19C44C}"/>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xmlns="" id="{379CF3F6-2149-4616-ABCB-72C053392EBD}"/>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xmlns="" id="{FFD73752-CDD8-4F92-8526-1C666064F044}"/>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xmlns="" id="{00723022-1030-46CF-839B-81D402C62E06}"/>
              </a:ext>
            </a:extLst>
          </p:cNvPr>
          <p:cNvGrpSpPr/>
          <p:nvPr/>
        </p:nvGrpSpPr>
        <p:grpSpPr>
          <a:xfrm>
            <a:off x="5785884" y="1766778"/>
            <a:ext cx="1834116" cy="1838544"/>
            <a:chOff x="909084" y="1780956"/>
            <a:chExt cx="1834116" cy="1838544"/>
          </a:xfrm>
        </p:grpSpPr>
        <p:sp>
          <p:nvSpPr>
            <p:cNvPr id="495" name="TextBox 494">
              <a:extLst>
                <a:ext uri="{FF2B5EF4-FFF2-40B4-BE49-F238E27FC236}">
                  <a16:creationId xmlns:a16="http://schemas.microsoft.com/office/drawing/2014/main" xmlns="" id="{B9C8FD8D-06D4-46C8-9126-C49539E1CE61}"/>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6" name="TextBox 495">
              <a:extLst>
                <a:ext uri="{FF2B5EF4-FFF2-40B4-BE49-F238E27FC236}">
                  <a16:creationId xmlns:a16="http://schemas.microsoft.com/office/drawing/2014/main" xmlns="" id="{C7A9ECAD-66FC-42A6-824A-2EF712312550}"/>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7" name="TextBox 496">
              <a:extLst>
                <a:ext uri="{FF2B5EF4-FFF2-40B4-BE49-F238E27FC236}">
                  <a16:creationId xmlns:a16="http://schemas.microsoft.com/office/drawing/2014/main" xmlns="" id="{C3EC39DF-9596-4644-8C3C-7E703DC3CD52}"/>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8" name="TextBox 497">
              <a:extLst>
                <a:ext uri="{FF2B5EF4-FFF2-40B4-BE49-F238E27FC236}">
                  <a16:creationId xmlns:a16="http://schemas.microsoft.com/office/drawing/2014/main" xmlns="" id="{BE23E390-6F96-47A3-AFF6-16F0F872033D}"/>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9" name="TextBox 498">
              <a:extLst>
                <a:ext uri="{FF2B5EF4-FFF2-40B4-BE49-F238E27FC236}">
                  <a16:creationId xmlns:a16="http://schemas.microsoft.com/office/drawing/2014/main" xmlns="" id="{20C975DF-D099-4FFC-8273-F57C82A11F12}"/>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0" name="TextBox 499">
              <a:extLst>
                <a:ext uri="{FF2B5EF4-FFF2-40B4-BE49-F238E27FC236}">
                  <a16:creationId xmlns:a16="http://schemas.microsoft.com/office/drawing/2014/main" xmlns="" id="{8EE05D4F-3191-448E-87D4-F497CB02DE20}"/>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1" name="TextBox 500">
              <a:extLst>
                <a:ext uri="{FF2B5EF4-FFF2-40B4-BE49-F238E27FC236}">
                  <a16:creationId xmlns:a16="http://schemas.microsoft.com/office/drawing/2014/main" xmlns="" id="{C5803797-6E36-476C-B1B2-E4C0F769A4BD}"/>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2" name="TextBox 501">
              <a:extLst>
                <a:ext uri="{FF2B5EF4-FFF2-40B4-BE49-F238E27FC236}">
                  <a16:creationId xmlns:a16="http://schemas.microsoft.com/office/drawing/2014/main" xmlns="" id="{A5DD1E24-ADFE-414E-B1FA-9AEBB248F700}"/>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3" name="TextBox 502">
              <a:extLst>
                <a:ext uri="{FF2B5EF4-FFF2-40B4-BE49-F238E27FC236}">
                  <a16:creationId xmlns:a16="http://schemas.microsoft.com/office/drawing/2014/main" xmlns="" id="{21C3AABD-E603-49A9-93E1-710917ED87BA}"/>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4" name="TextBox 503">
              <a:extLst>
                <a:ext uri="{FF2B5EF4-FFF2-40B4-BE49-F238E27FC236}">
                  <a16:creationId xmlns:a16="http://schemas.microsoft.com/office/drawing/2014/main" xmlns="" id="{BDED6B53-7D4B-49BE-9CCC-668FC6E5A7C5}"/>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5" name="TextBox 504">
              <a:extLst>
                <a:ext uri="{FF2B5EF4-FFF2-40B4-BE49-F238E27FC236}">
                  <a16:creationId xmlns:a16="http://schemas.microsoft.com/office/drawing/2014/main" xmlns="" id="{D5FD5C46-C0DA-4D31-9777-75E590FCDA84}"/>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6" name="TextBox 505">
              <a:extLst>
                <a:ext uri="{FF2B5EF4-FFF2-40B4-BE49-F238E27FC236}">
                  <a16:creationId xmlns:a16="http://schemas.microsoft.com/office/drawing/2014/main" xmlns="" id="{66AF20C8-7F71-4F61-B858-1EC618712482}"/>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7" name="TextBox 506">
              <a:extLst>
                <a:ext uri="{FF2B5EF4-FFF2-40B4-BE49-F238E27FC236}">
                  <a16:creationId xmlns:a16="http://schemas.microsoft.com/office/drawing/2014/main" xmlns="" id="{C234E539-7334-411A-AFEF-3FD7EE948D01}"/>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8" name="TextBox 507">
              <a:extLst>
                <a:ext uri="{FF2B5EF4-FFF2-40B4-BE49-F238E27FC236}">
                  <a16:creationId xmlns:a16="http://schemas.microsoft.com/office/drawing/2014/main" xmlns="" id="{EE8144FF-77E8-4847-A285-E102FDAC0BC7}"/>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9" name="TextBox 508">
              <a:extLst>
                <a:ext uri="{FF2B5EF4-FFF2-40B4-BE49-F238E27FC236}">
                  <a16:creationId xmlns:a16="http://schemas.microsoft.com/office/drawing/2014/main" xmlns="" id="{FFD00CBD-2C51-4BBD-920E-4A8554B3A14C}"/>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0" name="TextBox 509">
              <a:extLst>
                <a:ext uri="{FF2B5EF4-FFF2-40B4-BE49-F238E27FC236}">
                  <a16:creationId xmlns:a16="http://schemas.microsoft.com/office/drawing/2014/main" xmlns="" id="{6DA95719-0C6A-4176-97BC-AFB8F9420B40}"/>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1" name="TextBox 510">
              <a:extLst>
                <a:ext uri="{FF2B5EF4-FFF2-40B4-BE49-F238E27FC236}">
                  <a16:creationId xmlns:a16="http://schemas.microsoft.com/office/drawing/2014/main" xmlns="" id="{009F22A9-4234-47E6-BC99-B39BFB195665}"/>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2" name="TextBox 511">
              <a:extLst>
                <a:ext uri="{FF2B5EF4-FFF2-40B4-BE49-F238E27FC236}">
                  <a16:creationId xmlns:a16="http://schemas.microsoft.com/office/drawing/2014/main" xmlns="" id="{6FC46103-9972-412D-985C-4E86B308EEB4}"/>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3" name="TextBox 512">
              <a:extLst>
                <a:ext uri="{FF2B5EF4-FFF2-40B4-BE49-F238E27FC236}">
                  <a16:creationId xmlns:a16="http://schemas.microsoft.com/office/drawing/2014/main" xmlns="" id="{DBACC74C-3DC9-432B-A0A3-A969A95B473A}"/>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4" name="TextBox 513">
              <a:extLst>
                <a:ext uri="{FF2B5EF4-FFF2-40B4-BE49-F238E27FC236}">
                  <a16:creationId xmlns:a16="http://schemas.microsoft.com/office/drawing/2014/main" xmlns="" id="{F548EB81-25CB-4FE9-801E-AF6E88EA9B13}"/>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5" name="TextBox 514">
              <a:extLst>
                <a:ext uri="{FF2B5EF4-FFF2-40B4-BE49-F238E27FC236}">
                  <a16:creationId xmlns:a16="http://schemas.microsoft.com/office/drawing/2014/main" xmlns="" id="{67929B8E-A245-4BB9-B027-B9E41CD4CE14}"/>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6" name="TextBox 515">
              <a:extLst>
                <a:ext uri="{FF2B5EF4-FFF2-40B4-BE49-F238E27FC236}">
                  <a16:creationId xmlns:a16="http://schemas.microsoft.com/office/drawing/2014/main" xmlns="" id="{52891AAF-3A91-4412-934B-71928E806FE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7" name="TextBox 516">
              <a:extLst>
                <a:ext uri="{FF2B5EF4-FFF2-40B4-BE49-F238E27FC236}">
                  <a16:creationId xmlns:a16="http://schemas.microsoft.com/office/drawing/2014/main" xmlns="" id="{12A827A8-F959-4167-BE85-77140B441FE7}"/>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8" name="TextBox 517">
              <a:extLst>
                <a:ext uri="{FF2B5EF4-FFF2-40B4-BE49-F238E27FC236}">
                  <a16:creationId xmlns:a16="http://schemas.microsoft.com/office/drawing/2014/main" xmlns="" id="{741CF149-2DA0-4738-98CC-52DE53ACD568}"/>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9" name="TextBox 518">
              <a:extLst>
                <a:ext uri="{FF2B5EF4-FFF2-40B4-BE49-F238E27FC236}">
                  <a16:creationId xmlns:a16="http://schemas.microsoft.com/office/drawing/2014/main" xmlns="" id="{AC54C84F-468E-468E-B127-41D1AF7AACBA}"/>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0" name="TextBox 519">
              <a:extLst>
                <a:ext uri="{FF2B5EF4-FFF2-40B4-BE49-F238E27FC236}">
                  <a16:creationId xmlns:a16="http://schemas.microsoft.com/office/drawing/2014/main" xmlns="" id="{04A76C26-6B87-415C-A4B4-F795D5B8EADC}"/>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1" name="TextBox 520">
              <a:extLst>
                <a:ext uri="{FF2B5EF4-FFF2-40B4-BE49-F238E27FC236}">
                  <a16:creationId xmlns:a16="http://schemas.microsoft.com/office/drawing/2014/main" xmlns="" id="{164C2C82-7474-417F-8252-4FA1F9F3521D}"/>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2" name="TextBox 521">
              <a:extLst>
                <a:ext uri="{FF2B5EF4-FFF2-40B4-BE49-F238E27FC236}">
                  <a16:creationId xmlns:a16="http://schemas.microsoft.com/office/drawing/2014/main" xmlns="" id="{A938C29F-062D-427A-A949-8C647BBC5E53}"/>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3" name="TextBox 522">
              <a:extLst>
                <a:ext uri="{FF2B5EF4-FFF2-40B4-BE49-F238E27FC236}">
                  <a16:creationId xmlns:a16="http://schemas.microsoft.com/office/drawing/2014/main" xmlns="" id="{AE174A28-1A9F-4FFD-94FF-7967396450F0}"/>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4" name="TextBox 523">
              <a:extLst>
                <a:ext uri="{FF2B5EF4-FFF2-40B4-BE49-F238E27FC236}">
                  <a16:creationId xmlns:a16="http://schemas.microsoft.com/office/drawing/2014/main" xmlns="" id="{B6D0193E-EACE-446E-BE42-17B60860CFBA}"/>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5" name="TextBox 524">
              <a:extLst>
                <a:ext uri="{FF2B5EF4-FFF2-40B4-BE49-F238E27FC236}">
                  <a16:creationId xmlns:a16="http://schemas.microsoft.com/office/drawing/2014/main" xmlns="" id="{34C84050-709A-42CA-8012-FBC347E85A9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6" name="TextBox 525">
              <a:extLst>
                <a:ext uri="{FF2B5EF4-FFF2-40B4-BE49-F238E27FC236}">
                  <a16:creationId xmlns:a16="http://schemas.microsoft.com/office/drawing/2014/main" xmlns="" id="{E3383593-34EB-4103-991A-ACCEDA76FCB0}"/>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7" name="TextBox 526">
              <a:extLst>
                <a:ext uri="{FF2B5EF4-FFF2-40B4-BE49-F238E27FC236}">
                  <a16:creationId xmlns:a16="http://schemas.microsoft.com/office/drawing/2014/main" xmlns="" id="{8AE8D359-2537-464A-AA1D-C7DC7EAB3FB3}"/>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8" name="TextBox 527">
              <a:extLst>
                <a:ext uri="{FF2B5EF4-FFF2-40B4-BE49-F238E27FC236}">
                  <a16:creationId xmlns:a16="http://schemas.microsoft.com/office/drawing/2014/main" xmlns="" id="{7B20DB13-0E96-4115-8523-763E916DCCF9}"/>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9" name="TextBox 528">
              <a:extLst>
                <a:ext uri="{FF2B5EF4-FFF2-40B4-BE49-F238E27FC236}">
                  <a16:creationId xmlns:a16="http://schemas.microsoft.com/office/drawing/2014/main" xmlns="" id="{246D0A03-14BD-462E-BE03-2C74215FD6CE}"/>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0" name="TextBox 529">
              <a:extLst>
                <a:ext uri="{FF2B5EF4-FFF2-40B4-BE49-F238E27FC236}">
                  <a16:creationId xmlns:a16="http://schemas.microsoft.com/office/drawing/2014/main" xmlns="" id="{2DA4F0A2-5617-4421-97AF-49C8AF24054D}"/>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1" name="TextBox 530">
              <a:extLst>
                <a:ext uri="{FF2B5EF4-FFF2-40B4-BE49-F238E27FC236}">
                  <a16:creationId xmlns:a16="http://schemas.microsoft.com/office/drawing/2014/main" xmlns="" id="{948CCF0C-EFCB-44C2-81A2-01AC86D5D247}"/>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2" name="TextBox 531">
              <a:extLst>
                <a:ext uri="{FF2B5EF4-FFF2-40B4-BE49-F238E27FC236}">
                  <a16:creationId xmlns:a16="http://schemas.microsoft.com/office/drawing/2014/main" xmlns="" id="{D523EAC8-457B-432D-A33C-294FFB83C679}"/>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3" name="TextBox 532">
              <a:extLst>
                <a:ext uri="{FF2B5EF4-FFF2-40B4-BE49-F238E27FC236}">
                  <a16:creationId xmlns:a16="http://schemas.microsoft.com/office/drawing/2014/main" xmlns="" id="{FE1EC248-DB61-443D-83DD-3D6FA86B70C6}"/>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4" name="TextBox 533">
              <a:extLst>
                <a:ext uri="{FF2B5EF4-FFF2-40B4-BE49-F238E27FC236}">
                  <a16:creationId xmlns:a16="http://schemas.microsoft.com/office/drawing/2014/main" xmlns="" id="{88D8AE42-01F0-4591-9265-8A202D1EE787}"/>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5" name="TextBox 534">
              <a:extLst>
                <a:ext uri="{FF2B5EF4-FFF2-40B4-BE49-F238E27FC236}">
                  <a16:creationId xmlns:a16="http://schemas.microsoft.com/office/drawing/2014/main" xmlns="" id="{9CADF596-1549-450F-8C9A-C0E5076A47E5}"/>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6" name="TextBox 535">
              <a:extLst>
                <a:ext uri="{FF2B5EF4-FFF2-40B4-BE49-F238E27FC236}">
                  <a16:creationId xmlns:a16="http://schemas.microsoft.com/office/drawing/2014/main" xmlns="" id="{673C73BF-3CEC-41BC-841F-4E7F2DA40560}"/>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7" name="TextBox 536">
              <a:extLst>
                <a:ext uri="{FF2B5EF4-FFF2-40B4-BE49-F238E27FC236}">
                  <a16:creationId xmlns:a16="http://schemas.microsoft.com/office/drawing/2014/main" xmlns="" id="{6C10E5DE-B28F-4E83-9C71-A051BAA8202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8" name="TextBox 537">
              <a:extLst>
                <a:ext uri="{FF2B5EF4-FFF2-40B4-BE49-F238E27FC236}">
                  <a16:creationId xmlns:a16="http://schemas.microsoft.com/office/drawing/2014/main" xmlns="" id="{48DD0E28-8BFA-49DD-B770-02D7BCF49180}"/>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9" name="TextBox 538">
              <a:extLst>
                <a:ext uri="{FF2B5EF4-FFF2-40B4-BE49-F238E27FC236}">
                  <a16:creationId xmlns:a16="http://schemas.microsoft.com/office/drawing/2014/main" xmlns="" id="{61303766-9CC3-45ED-8BEA-C259EAE6FB04}"/>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0" name="TextBox 539">
              <a:extLst>
                <a:ext uri="{FF2B5EF4-FFF2-40B4-BE49-F238E27FC236}">
                  <a16:creationId xmlns:a16="http://schemas.microsoft.com/office/drawing/2014/main" xmlns="" id="{D5209EA1-7CBE-4424-959B-85222D7F67A4}"/>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1" name="TextBox 540">
              <a:extLst>
                <a:ext uri="{FF2B5EF4-FFF2-40B4-BE49-F238E27FC236}">
                  <a16:creationId xmlns:a16="http://schemas.microsoft.com/office/drawing/2014/main" xmlns="" id="{C7BEA9D5-2FE8-41FB-822E-5F9B24D42746}"/>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2" name="TextBox 541">
              <a:extLst>
                <a:ext uri="{FF2B5EF4-FFF2-40B4-BE49-F238E27FC236}">
                  <a16:creationId xmlns:a16="http://schemas.microsoft.com/office/drawing/2014/main" xmlns="" id="{B0861550-8C4D-453E-A8DE-95D29CE1DA2F}"/>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3" name="TextBox 542">
              <a:extLst>
                <a:ext uri="{FF2B5EF4-FFF2-40B4-BE49-F238E27FC236}">
                  <a16:creationId xmlns:a16="http://schemas.microsoft.com/office/drawing/2014/main" xmlns="" id="{2B56E16C-7B77-4F2C-B160-C58D06BA73F4}"/>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4" name="TextBox 543">
              <a:extLst>
                <a:ext uri="{FF2B5EF4-FFF2-40B4-BE49-F238E27FC236}">
                  <a16:creationId xmlns:a16="http://schemas.microsoft.com/office/drawing/2014/main" xmlns="" id="{B3D8D9B3-C285-4BBD-BBE6-5E17551BF8CE}"/>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5" name="TextBox 544">
              <a:extLst>
                <a:ext uri="{FF2B5EF4-FFF2-40B4-BE49-F238E27FC236}">
                  <a16:creationId xmlns:a16="http://schemas.microsoft.com/office/drawing/2014/main" xmlns="" id="{B68C7A19-A667-496B-9C70-AD6676132220}"/>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6" name="TextBox 545">
              <a:extLst>
                <a:ext uri="{FF2B5EF4-FFF2-40B4-BE49-F238E27FC236}">
                  <a16:creationId xmlns:a16="http://schemas.microsoft.com/office/drawing/2014/main" xmlns="" id="{E1009730-74D5-4FB3-9D26-C4FFB2FFCEBA}"/>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7" name="TextBox 546">
              <a:extLst>
                <a:ext uri="{FF2B5EF4-FFF2-40B4-BE49-F238E27FC236}">
                  <a16:creationId xmlns:a16="http://schemas.microsoft.com/office/drawing/2014/main" xmlns="" id="{84555EB2-E480-4956-8663-D275A779721C}"/>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8" name="TextBox 547">
              <a:extLst>
                <a:ext uri="{FF2B5EF4-FFF2-40B4-BE49-F238E27FC236}">
                  <a16:creationId xmlns:a16="http://schemas.microsoft.com/office/drawing/2014/main" xmlns="" id="{455C3301-AD85-4436-A017-726852369812}"/>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9" name="TextBox 548">
              <a:extLst>
                <a:ext uri="{FF2B5EF4-FFF2-40B4-BE49-F238E27FC236}">
                  <a16:creationId xmlns:a16="http://schemas.microsoft.com/office/drawing/2014/main" xmlns="" id="{5921ECE0-2472-474A-AB4A-4CF388E495C7}"/>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0" name="TextBox 549">
              <a:extLst>
                <a:ext uri="{FF2B5EF4-FFF2-40B4-BE49-F238E27FC236}">
                  <a16:creationId xmlns:a16="http://schemas.microsoft.com/office/drawing/2014/main" xmlns="" id="{30D57A97-D785-4755-9B8B-49882BBD19A4}"/>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1" name="TextBox 550">
              <a:extLst>
                <a:ext uri="{FF2B5EF4-FFF2-40B4-BE49-F238E27FC236}">
                  <a16:creationId xmlns:a16="http://schemas.microsoft.com/office/drawing/2014/main" xmlns="" id="{00D6587B-6C69-4C08-B981-52A8AFFF07D8}"/>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2" name="TextBox 551">
              <a:extLst>
                <a:ext uri="{FF2B5EF4-FFF2-40B4-BE49-F238E27FC236}">
                  <a16:creationId xmlns:a16="http://schemas.microsoft.com/office/drawing/2014/main" xmlns="" id="{2D42A625-8420-453E-B667-CFB9FE15E984}"/>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3" name="TextBox 552">
              <a:extLst>
                <a:ext uri="{FF2B5EF4-FFF2-40B4-BE49-F238E27FC236}">
                  <a16:creationId xmlns:a16="http://schemas.microsoft.com/office/drawing/2014/main" xmlns="" id="{E2FE9A0A-8EFF-4A1C-9942-49FD16F74BCB}"/>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4" name="TextBox 553">
              <a:extLst>
                <a:ext uri="{FF2B5EF4-FFF2-40B4-BE49-F238E27FC236}">
                  <a16:creationId xmlns:a16="http://schemas.microsoft.com/office/drawing/2014/main" xmlns="" id="{340B4B82-6A77-4803-B200-3037654B4E2A}"/>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5" name="TextBox 554">
              <a:extLst>
                <a:ext uri="{FF2B5EF4-FFF2-40B4-BE49-F238E27FC236}">
                  <a16:creationId xmlns:a16="http://schemas.microsoft.com/office/drawing/2014/main" xmlns="" id="{240BB63E-F1E2-4476-8091-85CF4B1BF365}"/>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6" name="TextBox 555">
              <a:extLst>
                <a:ext uri="{FF2B5EF4-FFF2-40B4-BE49-F238E27FC236}">
                  <a16:creationId xmlns:a16="http://schemas.microsoft.com/office/drawing/2014/main" xmlns="" id="{9D15B243-A333-4628-9084-6C45A28AFA22}"/>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7" name="TextBox 556">
              <a:extLst>
                <a:ext uri="{FF2B5EF4-FFF2-40B4-BE49-F238E27FC236}">
                  <a16:creationId xmlns:a16="http://schemas.microsoft.com/office/drawing/2014/main" xmlns="" id="{ABC26FA6-478A-4714-ACE0-6B32FB40939D}"/>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8" name="TextBox 557">
              <a:extLst>
                <a:ext uri="{FF2B5EF4-FFF2-40B4-BE49-F238E27FC236}">
                  <a16:creationId xmlns:a16="http://schemas.microsoft.com/office/drawing/2014/main" xmlns="" id="{A8259E47-31B2-4C92-87F6-7EAFE60A59B3}"/>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559" name="Straight Connector 558">
              <a:extLst>
                <a:ext uri="{FF2B5EF4-FFF2-40B4-BE49-F238E27FC236}">
                  <a16:creationId xmlns:a16="http://schemas.microsoft.com/office/drawing/2014/main" xmlns="" id="{30C70315-00F5-44DD-B080-FC5BF4FBD2EB}"/>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xmlns="" id="{FCE6B970-9047-4F4F-9EDF-8A56B7DF8D5A}"/>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xmlns="" id="{26665271-E718-438F-8825-B40A5F2E1C69}"/>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xmlns="" id="{1EB3E03D-DE39-48A4-8594-17EA60F5AABF}"/>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xmlns="" id="{50D2EA28-EDFE-43A1-A12A-C0A6EA274C2C}"/>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xmlns="" id="{EE510037-AACF-48BB-96BF-D0CAC3D58CCD}"/>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34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Which parts of A and B are used</a:t>
            </a:r>
          </a:p>
        </p:txBody>
      </p:sp>
      <p:sp>
        <p:nvSpPr>
          <p:cNvPr id="3" name="Content Placeholder 2"/>
          <p:cNvSpPr>
            <a:spLocks noGrp="1"/>
          </p:cNvSpPr>
          <p:nvPr>
            <p:ph idx="1"/>
          </p:nvPr>
        </p:nvSpPr>
        <p:spPr>
          <a:xfrm>
            <a:off x="685800" y="4191000"/>
            <a:ext cx="8077200" cy="1295400"/>
          </a:xfrm>
        </p:spPr>
        <p:txBody>
          <a:bodyPr/>
          <a:lstStyle/>
          <a:p>
            <a:pPr>
              <a:lnSpc>
                <a:spcPts val="2500"/>
              </a:lnSpc>
            </a:pPr>
            <a:r>
              <a:rPr lang="en-US" sz="2400" dirty="0"/>
              <a:t>Each output block needs values from whole row of blocks from </a:t>
            </a:r>
            <a:r>
              <a:rPr lang="en-US" sz="2400" i="1" dirty="0"/>
              <a:t>A</a:t>
            </a:r>
            <a:r>
              <a:rPr lang="en-US" sz="2400" dirty="0"/>
              <a:t> and a whole column of blocks from </a:t>
            </a:r>
            <a:r>
              <a:rPr lang="en-US" sz="2400" i="1" dirty="0"/>
              <a:t>B</a:t>
            </a:r>
            <a:r>
              <a:rPr lang="en-US" sz="2400" dirty="0"/>
              <a:t>.</a:t>
            </a:r>
          </a:p>
          <a:p>
            <a:pPr>
              <a:lnSpc>
                <a:spcPts val="2500"/>
              </a:lnSpc>
            </a:pPr>
            <a:r>
              <a:rPr lang="en-US" sz="2400" dirty="0"/>
              <a:t>When </a:t>
            </a:r>
            <a:r>
              <a:rPr lang="en-US" sz="2400" i="1" dirty="0"/>
              <a:t>k</a:t>
            </a:r>
            <a:r>
              <a:rPr lang="en-US" sz="2400" baseline="-25000" dirty="0"/>
              <a:t>b</a:t>
            </a:r>
            <a:r>
              <a:rPr lang="en-US" sz="2400" dirty="0"/>
              <a:t>=0, one pair of blocks is in shared memory for this thread block; when </a:t>
            </a:r>
            <a:r>
              <a:rPr lang="en-US" sz="2400" i="1" dirty="0"/>
              <a:t>k</a:t>
            </a:r>
            <a:r>
              <a:rPr lang="en-US" sz="2400" baseline="-25000" dirty="0"/>
              <a:t>b</a:t>
            </a:r>
            <a:r>
              <a:rPr lang="en-US" sz="2400" dirty="0"/>
              <a:t>=1, we must swap the other pair of blocks into shared memory instead.</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70" name="TextBox 69">
            <a:extLst>
              <a:ext uri="{FF2B5EF4-FFF2-40B4-BE49-F238E27FC236}">
                <a16:creationId xmlns:a16="http://schemas.microsoft.com/office/drawing/2014/main" xmlns="" id="{B848587B-9474-473B-BDD8-C712B8F24B9B}"/>
              </a:ext>
            </a:extLst>
          </p:cNvPr>
          <p:cNvSpPr txBox="1"/>
          <p:nvPr/>
        </p:nvSpPr>
        <p:spPr>
          <a:xfrm>
            <a:off x="2895600" y="2455218"/>
            <a:ext cx="457200" cy="461665"/>
          </a:xfrm>
          <a:prstGeom prst="rect">
            <a:avLst/>
          </a:prstGeom>
          <a:noFill/>
        </p:spPr>
        <p:txBody>
          <a:bodyPr wrap="square" rtlCol="0">
            <a:spAutoFit/>
          </a:bodyPr>
          <a:lstStyle/>
          <a:p>
            <a:r>
              <a:rPr lang="en-US" dirty="0"/>
              <a:t>=</a:t>
            </a:r>
          </a:p>
        </p:txBody>
      </p:sp>
      <p:sp>
        <p:nvSpPr>
          <p:cNvPr id="414" name="TextBox 413">
            <a:extLst>
              <a:ext uri="{FF2B5EF4-FFF2-40B4-BE49-F238E27FC236}">
                <a16:creationId xmlns:a16="http://schemas.microsoft.com/office/drawing/2014/main" xmlns="" id="{F48313E4-E41B-42E0-A22E-0D5D231BF96A}"/>
              </a:ext>
            </a:extLst>
          </p:cNvPr>
          <p:cNvSpPr txBox="1"/>
          <p:nvPr/>
        </p:nvSpPr>
        <p:spPr>
          <a:xfrm>
            <a:off x="5334000" y="2455218"/>
            <a:ext cx="457200" cy="461665"/>
          </a:xfrm>
          <a:prstGeom prst="rect">
            <a:avLst/>
          </a:prstGeom>
          <a:noFill/>
        </p:spPr>
        <p:txBody>
          <a:bodyPr wrap="square" rtlCol="0">
            <a:spAutoFit/>
          </a:bodyPr>
          <a:lstStyle/>
          <a:p>
            <a:r>
              <a:rPr lang="en-US" dirty="0"/>
              <a:t>*</a:t>
            </a:r>
          </a:p>
        </p:txBody>
      </p:sp>
      <p:sp>
        <p:nvSpPr>
          <p:cNvPr id="415" name="TextBox 414">
            <a:extLst>
              <a:ext uri="{FF2B5EF4-FFF2-40B4-BE49-F238E27FC236}">
                <a16:creationId xmlns:a16="http://schemas.microsoft.com/office/drawing/2014/main" xmlns="" id="{ADF6798F-6302-45D2-B576-345A596B5195}"/>
              </a:ext>
            </a:extLst>
          </p:cNvPr>
          <p:cNvSpPr txBox="1"/>
          <p:nvPr/>
        </p:nvSpPr>
        <p:spPr>
          <a:xfrm>
            <a:off x="1524000" y="1390144"/>
            <a:ext cx="457200" cy="461665"/>
          </a:xfrm>
          <a:prstGeom prst="rect">
            <a:avLst/>
          </a:prstGeom>
          <a:noFill/>
        </p:spPr>
        <p:txBody>
          <a:bodyPr wrap="square" rtlCol="0">
            <a:spAutoFit/>
          </a:bodyPr>
          <a:lstStyle/>
          <a:p>
            <a:r>
              <a:rPr lang="en-US" dirty="0"/>
              <a:t>C</a:t>
            </a:r>
          </a:p>
        </p:txBody>
      </p:sp>
      <p:sp>
        <p:nvSpPr>
          <p:cNvPr id="416" name="TextBox 415">
            <a:extLst>
              <a:ext uri="{FF2B5EF4-FFF2-40B4-BE49-F238E27FC236}">
                <a16:creationId xmlns:a16="http://schemas.microsoft.com/office/drawing/2014/main" xmlns="" id="{FD54AD7C-9FF6-4E96-B8D2-97C47C7553A8}"/>
              </a:ext>
            </a:extLst>
          </p:cNvPr>
          <p:cNvSpPr txBox="1"/>
          <p:nvPr/>
        </p:nvSpPr>
        <p:spPr>
          <a:xfrm>
            <a:off x="4038600" y="1333500"/>
            <a:ext cx="457200" cy="461665"/>
          </a:xfrm>
          <a:prstGeom prst="rect">
            <a:avLst/>
          </a:prstGeom>
          <a:noFill/>
        </p:spPr>
        <p:txBody>
          <a:bodyPr wrap="square" rtlCol="0">
            <a:spAutoFit/>
          </a:bodyPr>
          <a:lstStyle/>
          <a:p>
            <a:r>
              <a:rPr lang="en-US" dirty="0"/>
              <a:t>A</a:t>
            </a:r>
          </a:p>
        </p:txBody>
      </p:sp>
      <p:sp>
        <p:nvSpPr>
          <p:cNvPr id="417" name="TextBox 416">
            <a:extLst>
              <a:ext uri="{FF2B5EF4-FFF2-40B4-BE49-F238E27FC236}">
                <a16:creationId xmlns:a16="http://schemas.microsoft.com/office/drawing/2014/main" xmlns="" id="{D74D8E27-770B-40F6-949F-D55F15DB2DE4}"/>
              </a:ext>
            </a:extLst>
          </p:cNvPr>
          <p:cNvSpPr txBox="1"/>
          <p:nvPr/>
        </p:nvSpPr>
        <p:spPr>
          <a:xfrm>
            <a:off x="6553200" y="1333500"/>
            <a:ext cx="457200" cy="461665"/>
          </a:xfrm>
          <a:prstGeom prst="rect">
            <a:avLst/>
          </a:prstGeom>
          <a:noFill/>
        </p:spPr>
        <p:txBody>
          <a:bodyPr wrap="square" rtlCol="0">
            <a:spAutoFit/>
          </a:bodyPr>
          <a:lstStyle/>
          <a:p>
            <a:r>
              <a:rPr lang="en-US" dirty="0"/>
              <a:t>B</a:t>
            </a:r>
          </a:p>
        </p:txBody>
      </p:sp>
      <p:sp>
        <p:nvSpPr>
          <p:cNvPr id="256" name="TextBox 255">
            <a:extLst>
              <a:ext uri="{FF2B5EF4-FFF2-40B4-BE49-F238E27FC236}">
                <a16:creationId xmlns:a16="http://schemas.microsoft.com/office/drawing/2014/main" xmlns="" id="{29E7006C-A5EB-4911-9E73-28A3B5A2A971}"/>
              </a:ext>
            </a:extLst>
          </p:cNvPr>
          <p:cNvSpPr txBox="1"/>
          <p:nvPr/>
        </p:nvSpPr>
        <p:spPr>
          <a:xfrm>
            <a:off x="18254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00</a:t>
            </a:r>
          </a:p>
        </p:txBody>
      </p:sp>
      <p:sp>
        <p:nvSpPr>
          <p:cNvPr id="145" name="TextBox 144">
            <a:extLst>
              <a:ext uri="{FF2B5EF4-FFF2-40B4-BE49-F238E27FC236}">
                <a16:creationId xmlns:a16="http://schemas.microsoft.com/office/drawing/2014/main" xmlns="" id="{D49CB0BF-F7C7-41D7-AEF2-8AD057E55E55}"/>
              </a:ext>
            </a:extLst>
          </p:cNvPr>
          <p:cNvSpPr txBox="1"/>
          <p:nvPr/>
        </p:nvSpPr>
        <p:spPr>
          <a:xfrm>
            <a:off x="20540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01</a:t>
            </a:r>
          </a:p>
        </p:txBody>
      </p:sp>
      <p:sp>
        <p:nvSpPr>
          <p:cNvPr id="146" name="TextBox 145">
            <a:extLst>
              <a:ext uri="{FF2B5EF4-FFF2-40B4-BE49-F238E27FC236}">
                <a16:creationId xmlns:a16="http://schemas.microsoft.com/office/drawing/2014/main" xmlns="" id="{C9798629-5841-42FF-81C1-FC58CD61F62B}"/>
              </a:ext>
            </a:extLst>
          </p:cNvPr>
          <p:cNvSpPr txBox="1"/>
          <p:nvPr/>
        </p:nvSpPr>
        <p:spPr>
          <a:xfrm>
            <a:off x="18254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10</a:t>
            </a:r>
          </a:p>
        </p:txBody>
      </p:sp>
      <p:sp>
        <p:nvSpPr>
          <p:cNvPr id="147" name="TextBox 146">
            <a:extLst>
              <a:ext uri="{FF2B5EF4-FFF2-40B4-BE49-F238E27FC236}">
                <a16:creationId xmlns:a16="http://schemas.microsoft.com/office/drawing/2014/main" xmlns="" id="{2C3AFC3F-EE9E-4E2C-BE8B-CC45EDD43D07}"/>
              </a:ext>
            </a:extLst>
          </p:cNvPr>
          <p:cNvSpPr txBox="1"/>
          <p:nvPr/>
        </p:nvSpPr>
        <p:spPr>
          <a:xfrm>
            <a:off x="20540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11</a:t>
            </a:r>
          </a:p>
        </p:txBody>
      </p:sp>
      <p:sp>
        <p:nvSpPr>
          <p:cNvPr id="148" name="TextBox 147">
            <a:extLst>
              <a:ext uri="{FF2B5EF4-FFF2-40B4-BE49-F238E27FC236}">
                <a16:creationId xmlns:a16="http://schemas.microsoft.com/office/drawing/2014/main" xmlns="" id="{42132B4E-0341-4A30-86C3-2DE7E868A753}"/>
              </a:ext>
            </a:extLst>
          </p:cNvPr>
          <p:cNvSpPr txBox="1"/>
          <p:nvPr/>
        </p:nvSpPr>
        <p:spPr>
          <a:xfrm>
            <a:off x="22826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02</a:t>
            </a:r>
          </a:p>
        </p:txBody>
      </p:sp>
      <p:sp>
        <p:nvSpPr>
          <p:cNvPr id="149" name="TextBox 148">
            <a:extLst>
              <a:ext uri="{FF2B5EF4-FFF2-40B4-BE49-F238E27FC236}">
                <a16:creationId xmlns:a16="http://schemas.microsoft.com/office/drawing/2014/main" xmlns="" id="{DD4E0C2C-102B-4638-A998-8499E98AA4C2}"/>
              </a:ext>
            </a:extLst>
          </p:cNvPr>
          <p:cNvSpPr txBox="1"/>
          <p:nvPr/>
        </p:nvSpPr>
        <p:spPr>
          <a:xfrm>
            <a:off x="25112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03</a:t>
            </a:r>
          </a:p>
        </p:txBody>
      </p:sp>
      <p:sp>
        <p:nvSpPr>
          <p:cNvPr id="150" name="TextBox 149">
            <a:extLst>
              <a:ext uri="{FF2B5EF4-FFF2-40B4-BE49-F238E27FC236}">
                <a16:creationId xmlns:a16="http://schemas.microsoft.com/office/drawing/2014/main" xmlns="" id="{01DBC4A6-5249-446B-B8D3-CFF04C8ACAC9}"/>
              </a:ext>
            </a:extLst>
          </p:cNvPr>
          <p:cNvSpPr txBox="1"/>
          <p:nvPr/>
        </p:nvSpPr>
        <p:spPr>
          <a:xfrm>
            <a:off x="22826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12</a:t>
            </a:r>
          </a:p>
        </p:txBody>
      </p:sp>
      <p:sp>
        <p:nvSpPr>
          <p:cNvPr id="151" name="TextBox 150">
            <a:extLst>
              <a:ext uri="{FF2B5EF4-FFF2-40B4-BE49-F238E27FC236}">
                <a16:creationId xmlns:a16="http://schemas.microsoft.com/office/drawing/2014/main" xmlns="" id="{8CF3E2DD-2952-491C-8DD9-C0A38CDBFA9B}"/>
              </a:ext>
            </a:extLst>
          </p:cNvPr>
          <p:cNvSpPr txBox="1"/>
          <p:nvPr/>
        </p:nvSpPr>
        <p:spPr>
          <a:xfrm>
            <a:off x="25112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13</a:t>
            </a:r>
          </a:p>
        </p:txBody>
      </p:sp>
      <p:sp>
        <p:nvSpPr>
          <p:cNvPr id="152" name="TextBox 151">
            <a:extLst>
              <a:ext uri="{FF2B5EF4-FFF2-40B4-BE49-F238E27FC236}">
                <a16:creationId xmlns:a16="http://schemas.microsoft.com/office/drawing/2014/main" xmlns="" id="{567DF0A8-591F-401F-B2BA-157D71B298DC}"/>
              </a:ext>
            </a:extLst>
          </p:cNvPr>
          <p:cNvSpPr txBox="1"/>
          <p:nvPr/>
        </p:nvSpPr>
        <p:spPr>
          <a:xfrm>
            <a:off x="18254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20</a:t>
            </a:r>
          </a:p>
        </p:txBody>
      </p:sp>
      <p:sp>
        <p:nvSpPr>
          <p:cNvPr id="153" name="TextBox 152">
            <a:extLst>
              <a:ext uri="{FF2B5EF4-FFF2-40B4-BE49-F238E27FC236}">
                <a16:creationId xmlns:a16="http://schemas.microsoft.com/office/drawing/2014/main" xmlns="" id="{C63880BE-26AF-4ECC-B9F9-C052E563784D}"/>
              </a:ext>
            </a:extLst>
          </p:cNvPr>
          <p:cNvSpPr txBox="1"/>
          <p:nvPr/>
        </p:nvSpPr>
        <p:spPr>
          <a:xfrm>
            <a:off x="20540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21</a:t>
            </a:r>
          </a:p>
        </p:txBody>
      </p:sp>
      <p:sp>
        <p:nvSpPr>
          <p:cNvPr id="154" name="TextBox 153">
            <a:extLst>
              <a:ext uri="{FF2B5EF4-FFF2-40B4-BE49-F238E27FC236}">
                <a16:creationId xmlns:a16="http://schemas.microsoft.com/office/drawing/2014/main" xmlns="" id="{AE58AF52-2D63-467C-841E-178BC69E0F8E}"/>
              </a:ext>
            </a:extLst>
          </p:cNvPr>
          <p:cNvSpPr txBox="1"/>
          <p:nvPr/>
        </p:nvSpPr>
        <p:spPr>
          <a:xfrm>
            <a:off x="18254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30</a:t>
            </a:r>
          </a:p>
        </p:txBody>
      </p:sp>
      <p:sp>
        <p:nvSpPr>
          <p:cNvPr id="155" name="TextBox 154">
            <a:extLst>
              <a:ext uri="{FF2B5EF4-FFF2-40B4-BE49-F238E27FC236}">
                <a16:creationId xmlns:a16="http://schemas.microsoft.com/office/drawing/2014/main" xmlns="" id="{47A1A2AE-2AA5-4991-9E90-31126239DDD2}"/>
              </a:ext>
            </a:extLst>
          </p:cNvPr>
          <p:cNvSpPr txBox="1"/>
          <p:nvPr/>
        </p:nvSpPr>
        <p:spPr>
          <a:xfrm>
            <a:off x="20540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31</a:t>
            </a:r>
          </a:p>
        </p:txBody>
      </p:sp>
      <p:sp>
        <p:nvSpPr>
          <p:cNvPr id="156" name="TextBox 155">
            <a:extLst>
              <a:ext uri="{FF2B5EF4-FFF2-40B4-BE49-F238E27FC236}">
                <a16:creationId xmlns:a16="http://schemas.microsoft.com/office/drawing/2014/main" xmlns="" id="{396D9AB5-E666-4A48-B51D-C0B94AE0CE7C}"/>
              </a:ext>
            </a:extLst>
          </p:cNvPr>
          <p:cNvSpPr txBox="1"/>
          <p:nvPr/>
        </p:nvSpPr>
        <p:spPr>
          <a:xfrm>
            <a:off x="22826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22</a:t>
            </a:r>
          </a:p>
        </p:txBody>
      </p:sp>
      <p:sp>
        <p:nvSpPr>
          <p:cNvPr id="157" name="TextBox 156">
            <a:extLst>
              <a:ext uri="{FF2B5EF4-FFF2-40B4-BE49-F238E27FC236}">
                <a16:creationId xmlns:a16="http://schemas.microsoft.com/office/drawing/2014/main" xmlns="" id="{3DD4DFA6-442B-4700-8ED1-7BFE783116A2}"/>
              </a:ext>
            </a:extLst>
          </p:cNvPr>
          <p:cNvSpPr txBox="1"/>
          <p:nvPr/>
        </p:nvSpPr>
        <p:spPr>
          <a:xfrm>
            <a:off x="25112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23</a:t>
            </a:r>
          </a:p>
        </p:txBody>
      </p:sp>
      <p:sp>
        <p:nvSpPr>
          <p:cNvPr id="158" name="TextBox 157">
            <a:extLst>
              <a:ext uri="{FF2B5EF4-FFF2-40B4-BE49-F238E27FC236}">
                <a16:creationId xmlns:a16="http://schemas.microsoft.com/office/drawing/2014/main" xmlns="" id="{4D876077-1999-44A2-AD36-6D1849D853A8}"/>
              </a:ext>
            </a:extLst>
          </p:cNvPr>
          <p:cNvSpPr txBox="1"/>
          <p:nvPr/>
        </p:nvSpPr>
        <p:spPr>
          <a:xfrm>
            <a:off x="22826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32</a:t>
            </a:r>
          </a:p>
        </p:txBody>
      </p:sp>
      <p:sp>
        <p:nvSpPr>
          <p:cNvPr id="159" name="TextBox 158">
            <a:extLst>
              <a:ext uri="{FF2B5EF4-FFF2-40B4-BE49-F238E27FC236}">
                <a16:creationId xmlns:a16="http://schemas.microsoft.com/office/drawing/2014/main" xmlns="" id="{1557FA95-FC7A-411B-B515-86CE568C9DC2}"/>
              </a:ext>
            </a:extLst>
          </p:cNvPr>
          <p:cNvSpPr txBox="1"/>
          <p:nvPr/>
        </p:nvSpPr>
        <p:spPr>
          <a:xfrm>
            <a:off x="25112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33</a:t>
            </a:r>
          </a:p>
        </p:txBody>
      </p:sp>
      <p:sp>
        <p:nvSpPr>
          <p:cNvPr id="160" name="TextBox 159">
            <a:extLst>
              <a:ext uri="{FF2B5EF4-FFF2-40B4-BE49-F238E27FC236}">
                <a16:creationId xmlns:a16="http://schemas.microsoft.com/office/drawing/2014/main" xmlns="" id="{9963BFE5-DBAC-48F0-9965-4D4FA50420C5}"/>
              </a:ext>
            </a:extLst>
          </p:cNvPr>
          <p:cNvSpPr txBox="1"/>
          <p:nvPr/>
        </p:nvSpPr>
        <p:spPr>
          <a:xfrm>
            <a:off x="9144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1" name="TextBox 160">
            <a:extLst>
              <a:ext uri="{FF2B5EF4-FFF2-40B4-BE49-F238E27FC236}">
                <a16:creationId xmlns:a16="http://schemas.microsoft.com/office/drawing/2014/main" xmlns="" id="{BB1B7E2F-AE33-40BB-AF4E-9405E99437DD}"/>
              </a:ext>
            </a:extLst>
          </p:cNvPr>
          <p:cNvSpPr txBox="1"/>
          <p:nvPr/>
        </p:nvSpPr>
        <p:spPr>
          <a:xfrm>
            <a:off x="11430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2" name="TextBox 161">
            <a:extLst>
              <a:ext uri="{FF2B5EF4-FFF2-40B4-BE49-F238E27FC236}">
                <a16:creationId xmlns:a16="http://schemas.microsoft.com/office/drawing/2014/main" xmlns="" id="{0230FF21-44B4-4ED8-B8FD-44874B3F26F4}"/>
              </a:ext>
            </a:extLst>
          </p:cNvPr>
          <p:cNvSpPr txBox="1"/>
          <p:nvPr/>
        </p:nvSpPr>
        <p:spPr>
          <a:xfrm>
            <a:off x="9144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3" name="TextBox 162">
            <a:extLst>
              <a:ext uri="{FF2B5EF4-FFF2-40B4-BE49-F238E27FC236}">
                <a16:creationId xmlns:a16="http://schemas.microsoft.com/office/drawing/2014/main" xmlns="" id="{D36FB5BA-33A6-4A12-B020-41DD896F2897}"/>
              </a:ext>
            </a:extLst>
          </p:cNvPr>
          <p:cNvSpPr txBox="1"/>
          <p:nvPr/>
        </p:nvSpPr>
        <p:spPr>
          <a:xfrm>
            <a:off x="11430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4" name="TextBox 163">
            <a:extLst>
              <a:ext uri="{FF2B5EF4-FFF2-40B4-BE49-F238E27FC236}">
                <a16:creationId xmlns:a16="http://schemas.microsoft.com/office/drawing/2014/main" xmlns="" id="{83E327D0-4AFD-4309-891F-404FC687A6F7}"/>
              </a:ext>
            </a:extLst>
          </p:cNvPr>
          <p:cNvSpPr txBox="1"/>
          <p:nvPr/>
        </p:nvSpPr>
        <p:spPr>
          <a:xfrm>
            <a:off x="13716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5" name="TextBox 164">
            <a:extLst>
              <a:ext uri="{FF2B5EF4-FFF2-40B4-BE49-F238E27FC236}">
                <a16:creationId xmlns:a16="http://schemas.microsoft.com/office/drawing/2014/main" xmlns="" id="{725BF6B6-7A84-4290-9A3D-FFA6B9101F24}"/>
              </a:ext>
            </a:extLst>
          </p:cNvPr>
          <p:cNvSpPr txBox="1"/>
          <p:nvPr/>
        </p:nvSpPr>
        <p:spPr>
          <a:xfrm>
            <a:off x="16002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6" name="TextBox 165">
            <a:extLst>
              <a:ext uri="{FF2B5EF4-FFF2-40B4-BE49-F238E27FC236}">
                <a16:creationId xmlns:a16="http://schemas.microsoft.com/office/drawing/2014/main" xmlns="" id="{F1B62CBC-E85A-49CB-A19A-FBAE5A1F7C06}"/>
              </a:ext>
            </a:extLst>
          </p:cNvPr>
          <p:cNvSpPr txBox="1"/>
          <p:nvPr/>
        </p:nvSpPr>
        <p:spPr>
          <a:xfrm>
            <a:off x="13716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7" name="TextBox 166">
            <a:extLst>
              <a:ext uri="{FF2B5EF4-FFF2-40B4-BE49-F238E27FC236}">
                <a16:creationId xmlns:a16="http://schemas.microsoft.com/office/drawing/2014/main" xmlns="" id="{A2A6F09C-9FCC-4FC5-A964-1D9C90D0932A}"/>
              </a:ext>
            </a:extLst>
          </p:cNvPr>
          <p:cNvSpPr txBox="1"/>
          <p:nvPr/>
        </p:nvSpPr>
        <p:spPr>
          <a:xfrm>
            <a:off x="16002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8" name="TextBox 167">
            <a:extLst>
              <a:ext uri="{FF2B5EF4-FFF2-40B4-BE49-F238E27FC236}">
                <a16:creationId xmlns:a16="http://schemas.microsoft.com/office/drawing/2014/main" xmlns="" id="{AD8A888A-49F3-4947-B8ED-6DCC99E62BB0}"/>
              </a:ext>
            </a:extLst>
          </p:cNvPr>
          <p:cNvSpPr txBox="1"/>
          <p:nvPr/>
        </p:nvSpPr>
        <p:spPr>
          <a:xfrm>
            <a:off x="9144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9" name="TextBox 168">
            <a:extLst>
              <a:ext uri="{FF2B5EF4-FFF2-40B4-BE49-F238E27FC236}">
                <a16:creationId xmlns:a16="http://schemas.microsoft.com/office/drawing/2014/main" xmlns="" id="{85443520-70BC-44E4-8E3D-C5008A93E39C}"/>
              </a:ext>
            </a:extLst>
          </p:cNvPr>
          <p:cNvSpPr txBox="1"/>
          <p:nvPr/>
        </p:nvSpPr>
        <p:spPr>
          <a:xfrm>
            <a:off x="11430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0" name="TextBox 169">
            <a:extLst>
              <a:ext uri="{FF2B5EF4-FFF2-40B4-BE49-F238E27FC236}">
                <a16:creationId xmlns:a16="http://schemas.microsoft.com/office/drawing/2014/main" xmlns="" id="{CAC494F2-F14C-4EBB-9E76-DE3C8F71BC1D}"/>
              </a:ext>
            </a:extLst>
          </p:cNvPr>
          <p:cNvSpPr txBox="1"/>
          <p:nvPr/>
        </p:nvSpPr>
        <p:spPr>
          <a:xfrm>
            <a:off x="9144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1" name="TextBox 170">
            <a:extLst>
              <a:ext uri="{FF2B5EF4-FFF2-40B4-BE49-F238E27FC236}">
                <a16:creationId xmlns:a16="http://schemas.microsoft.com/office/drawing/2014/main" xmlns="" id="{4A84E951-1C8A-4AA0-811B-7C4187A3F894}"/>
              </a:ext>
            </a:extLst>
          </p:cNvPr>
          <p:cNvSpPr txBox="1"/>
          <p:nvPr/>
        </p:nvSpPr>
        <p:spPr>
          <a:xfrm>
            <a:off x="11430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2" name="TextBox 171">
            <a:extLst>
              <a:ext uri="{FF2B5EF4-FFF2-40B4-BE49-F238E27FC236}">
                <a16:creationId xmlns:a16="http://schemas.microsoft.com/office/drawing/2014/main" xmlns="" id="{23B50FD2-1FFC-4ECD-BAAA-31CFF51E5622}"/>
              </a:ext>
            </a:extLst>
          </p:cNvPr>
          <p:cNvSpPr txBox="1"/>
          <p:nvPr/>
        </p:nvSpPr>
        <p:spPr>
          <a:xfrm>
            <a:off x="13716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3" name="TextBox 172">
            <a:extLst>
              <a:ext uri="{FF2B5EF4-FFF2-40B4-BE49-F238E27FC236}">
                <a16:creationId xmlns:a16="http://schemas.microsoft.com/office/drawing/2014/main" xmlns="" id="{68C9887F-AC14-440B-A1DD-82D2E946F08D}"/>
              </a:ext>
            </a:extLst>
          </p:cNvPr>
          <p:cNvSpPr txBox="1"/>
          <p:nvPr/>
        </p:nvSpPr>
        <p:spPr>
          <a:xfrm>
            <a:off x="16002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4" name="TextBox 173">
            <a:extLst>
              <a:ext uri="{FF2B5EF4-FFF2-40B4-BE49-F238E27FC236}">
                <a16:creationId xmlns:a16="http://schemas.microsoft.com/office/drawing/2014/main" xmlns="" id="{3B7E677A-6B34-4FD7-B07A-5AF7925FF921}"/>
              </a:ext>
            </a:extLst>
          </p:cNvPr>
          <p:cNvSpPr txBox="1"/>
          <p:nvPr/>
        </p:nvSpPr>
        <p:spPr>
          <a:xfrm>
            <a:off x="13716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5" name="TextBox 174">
            <a:extLst>
              <a:ext uri="{FF2B5EF4-FFF2-40B4-BE49-F238E27FC236}">
                <a16:creationId xmlns:a16="http://schemas.microsoft.com/office/drawing/2014/main" xmlns="" id="{A691B954-B055-46F2-81BC-14318A37878E}"/>
              </a:ext>
            </a:extLst>
          </p:cNvPr>
          <p:cNvSpPr txBox="1"/>
          <p:nvPr/>
        </p:nvSpPr>
        <p:spPr>
          <a:xfrm>
            <a:off x="16002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6" name="TextBox 175">
            <a:extLst>
              <a:ext uri="{FF2B5EF4-FFF2-40B4-BE49-F238E27FC236}">
                <a16:creationId xmlns:a16="http://schemas.microsoft.com/office/drawing/2014/main" xmlns="" id="{EC744027-A0EC-405A-AF3C-D78CED4C5F49}"/>
              </a:ext>
            </a:extLst>
          </p:cNvPr>
          <p:cNvSpPr txBox="1"/>
          <p:nvPr/>
        </p:nvSpPr>
        <p:spPr>
          <a:xfrm>
            <a:off x="9144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7" name="TextBox 176">
            <a:extLst>
              <a:ext uri="{FF2B5EF4-FFF2-40B4-BE49-F238E27FC236}">
                <a16:creationId xmlns:a16="http://schemas.microsoft.com/office/drawing/2014/main" xmlns="" id="{666B0A15-A0B0-4338-8783-917E8BF0293B}"/>
              </a:ext>
            </a:extLst>
          </p:cNvPr>
          <p:cNvSpPr txBox="1"/>
          <p:nvPr/>
        </p:nvSpPr>
        <p:spPr>
          <a:xfrm>
            <a:off x="11430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8" name="TextBox 177">
            <a:extLst>
              <a:ext uri="{FF2B5EF4-FFF2-40B4-BE49-F238E27FC236}">
                <a16:creationId xmlns:a16="http://schemas.microsoft.com/office/drawing/2014/main" xmlns="" id="{A9E0A594-3794-4555-8C52-2E1BFB7683E2}"/>
              </a:ext>
            </a:extLst>
          </p:cNvPr>
          <p:cNvSpPr txBox="1"/>
          <p:nvPr/>
        </p:nvSpPr>
        <p:spPr>
          <a:xfrm>
            <a:off x="9144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9" name="TextBox 178">
            <a:extLst>
              <a:ext uri="{FF2B5EF4-FFF2-40B4-BE49-F238E27FC236}">
                <a16:creationId xmlns:a16="http://schemas.microsoft.com/office/drawing/2014/main" xmlns="" id="{4A40D78E-728A-499E-B3C6-7971665D3EF3}"/>
              </a:ext>
            </a:extLst>
          </p:cNvPr>
          <p:cNvSpPr txBox="1"/>
          <p:nvPr/>
        </p:nvSpPr>
        <p:spPr>
          <a:xfrm>
            <a:off x="11430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0" name="TextBox 179">
            <a:extLst>
              <a:ext uri="{FF2B5EF4-FFF2-40B4-BE49-F238E27FC236}">
                <a16:creationId xmlns:a16="http://schemas.microsoft.com/office/drawing/2014/main" xmlns="" id="{398A7394-0999-483A-BAA7-8789CBF85070}"/>
              </a:ext>
            </a:extLst>
          </p:cNvPr>
          <p:cNvSpPr txBox="1"/>
          <p:nvPr/>
        </p:nvSpPr>
        <p:spPr>
          <a:xfrm>
            <a:off x="13716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1" name="TextBox 180">
            <a:extLst>
              <a:ext uri="{FF2B5EF4-FFF2-40B4-BE49-F238E27FC236}">
                <a16:creationId xmlns:a16="http://schemas.microsoft.com/office/drawing/2014/main" xmlns="" id="{5987758D-F854-4039-A267-98C92DD93C2A}"/>
              </a:ext>
            </a:extLst>
          </p:cNvPr>
          <p:cNvSpPr txBox="1"/>
          <p:nvPr/>
        </p:nvSpPr>
        <p:spPr>
          <a:xfrm>
            <a:off x="16002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2" name="TextBox 181">
            <a:extLst>
              <a:ext uri="{FF2B5EF4-FFF2-40B4-BE49-F238E27FC236}">
                <a16:creationId xmlns:a16="http://schemas.microsoft.com/office/drawing/2014/main" xmlns="" id="{290E2008-FA4B-45B3-9A6F-D93035F3A0C1}"/>
              </a:ext>
            </a:extLst>
          </p:cNvPr>
          <p:cNvSpPr txBox="1"/>
          <p:nvPr/>
        </p:nvSpPr>
        <p:spPr>
          <a:xfrm>
            <a:off x="13716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3" name="TextBox 182">
            <a:extLst>
              <a:ext uri="{FF2B5EF4-FFF2-40B4-BE49-F238E27FC236}">
                <a16:creationId xmlns:a16="http://schemas.microsoft.com/office/drawing/2014/main" xmlns="" id="{2D314729-1916-4E48-B34A-4D6CB2FC557F}"/>
              </a:ext>
            </a:extLst>
          </p:cNvPr>
          <p:cNvSpPr txBox="1"/>
          <p:nvPr/>
        </p:nvSpPr>
        <p:spPr>
          <a:xfrm>
            <a:off x="16002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4" name="TextBox 183">
            <a:extLst>
              <a:ext uri="{FF2B5EF4-FFF2-40B4-BE49-F238E27FC236}">
                <a16:creationId xmlns:a16="http://schemas.microsoft.com/office/drawing/2014/main" xmlns="" id="{069ACAAB-36E0-4355-9DF9-76D932A33CF9}"/>
              </a:ext>
            </a:extLst>
          </p:cNvPr>
          <p:cNvSpPr txBox="1"/>
          <p:nvPr/>
        </p:nvSpPr>
        <p:spPr>
          <a:xfrm>
            <a:off x="9144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5" name="TextBox 184">
            <a:extLst>
              <a:ext uri="{FF2B5EF4-FFF2-40B4-BE49-F238E27FC236}">
                <a16:creationId xmlns:a16="http://schemas.microsoft.com/office/drawing/2014/main" xmlns="" id="{0C8DBA34-7807-456A-8250-D8B924EB22BB}"/>
              </a:ext>
            </a:extLst>
          </p:cNvPr>
          <p:cNvSpPr txBox="1"/>
          <p:nvPr/>
        </p:nvSpPr>
        <p:spPr>
          <a:xfrm>
            <a:off x="11430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6" name="TextBox 185">
            <a:extLst>
              <a:ext uri="{FF2B5EF4-FFF2-40B4-BE49-F238E27FC236}">
                <a16:creationId xmlns:a16="http://schemas.microsoft.com/office/drawing/2014/main" xmlns="" id="{52BF03F1-826F-4294-B8B2-32090FFCB1B2}"/>
              </a:ext>
            </a:extLst>
          </p:cNvPr>
          <p:cNvSpPr txBox="1"/>
          <p:nvPr/>
        </p:nvSpPr>
        <p:spPr>
          <a:xfrm>
            <a:off x="9144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7" name="TextBox 186">
            <a:extLst>
              <a:ext uri="{FF2B5EF4-FFF2-40B4-BE49-F238E27FC236}">
                <a16:creationId xmlns:a16="http://schemas.microsoft.com/office/drawing/2014/main" xmlns="" id="{704A84C2-38A7-40E0-9149-3A4DD2A3DCB8}"/>
              </a:ext>
            </a:extLst>
          </p:cNvPr>
          <p:cNvSpPr txBox="1"/>
          <p:nvPr/>
        </p:nvSpPr>
        <p:spPr>
          <a:xfrm>
            <a:off x="11430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8" name="TextBox 187">
            <a:extLst>
              <a:ext uri="{FF2B5EF4-FFF2-40B4-BE49-F238E27FC236}">
                <a16:creationId xmlns:a16="http://schemas.microsoft.com/office/drawing/2014/main" xmlns="" id="{AD7D3AFC-1FC6-4372-A3BE-8218D37E39A2}"/>
              </a:ext>
            </a:extLst>
          </p:cNvPr>
          <p:cNvSpPr txBox="1"/>
          <p:nvPr/>
        </p:nvSpPr>
        <p:spPr>
          <a:xfrm>
            <a:off x="13716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9" name="TextBox 188">
            <a:extLst>
              <a:ext uri="{FF2B5EF4-FFF2-40B4-BE49-F238E27FC236}">
                <a16:creationId xmlns:a16="http://schemas.microsoft.com/office/drawing/2014/main" xmlns="" id="{30D49821-38E3-426A-B6EB-64FB41C36128}"/>
              </a:ext>
            </a:extLst>
          </p:cNvPr>
          <p:cNvSpPr txBox="1"/>
          <p:nvPr/>
        </p:nvSpPr>
        <p:spPr>
          <a:xfrm>
            <a:off x="16002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0" name="TextBox 189">
            <a:extLst>
              <a:ext uri="{FF2B5EF4-FFF2-40B4-BE49-F238E27FC236}">
                <a16:creationId xmlns:a16="http://schemas.microsoft.com/office/drawing/2014/main" xmlns="" id="{71B4E020-3509-4C01-B0C5-6492E692BB79}"/>
              </a:ext>
            </a:extLst>
          </p:cNvPr>
          <p:cNvSpPr txBox="1"/>
          <p:nvPr/>
        </p:nvSpPr>
        <p:spPr>
          <a:xfrm>
            <a:off x="13716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1" name="TextBox 190">
            <a:extLst>
              <a:ext uri="{FF2B5EF4-FFF2-40B4-BE49-F238E27FC236}">
                <a16:creationId xmlns:a16="http://schemas.microsoft.com/office/drawing/2014/main" xmlns="" id="{089D1A97-5E52-44C6-9473-BF84852D1B77}"/>
              </a:ext>
            </a:extLst>
          </p:cNvPr>
          <p:cNvSpPr txBox="1"/>
          <p:nvPr/>
        </p:nvSpPr>
        <p:spPr>
          <a:xfrm>
            <a:off x="16002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2" name="TextBox 191">
            <a:extLst>
              <a:ext uri="{FF2B5EF4-FFF2-40B4-BE49-F238E27FC236}">
                <a16:creationId xmlns:a16="http://schemas.microsoft.com/office/drawing/2014/main" xmlns="" id="{2082B625-679A-4801-BB82-F097C65DAEA4}"/>
              </a:ext>
            </a:extLst>
          </p:cNvPr>
          <p:cNvSpPr txBox="1"/>
          <p:nvPr/>
        </p:nvSpPr>
        <p:spPr>
          <a:xfrm>
            <a:off x="18288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3" name="TextBox 192">
            <a:extLst>
              <a:ext uri="{FF2B5EF4-FFF2-40B4-BE49-F238E27FC236}">
                <a16:creationId xmlns:a16="http://schemas.microsoft.com/office/drawing/2014/main" xmlns="" id="{F5703F05-2A3A-4234-BC36-C7B35CF83C10}"/>
              </a:ext>
            </a:extLst>
          </p:cNvPr>
          <p:cNvSpPr txBox="1"/>
          <p:nvPr/>
        </p:nvSpPr>
        <p:spPr>
          <a:xfrm>
            <a:off x="20574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4" name="TextBox 193">
            <a:extLst>
              <a:ext uri="{FF2B5EF4-FFF2-40B4-BE49-F238E27FC236}">
                <a16:creationId xmlns:a16="http://schemas.microsoft.com/office/drawing/2014/main" xmlns="" id="{7AEEE4F8-B71E-4F6D-9DDF-B18FBB93CA45}"/>
              </a:ext>
            </a:extLst>
          </p:cNvPr>
          <p:cNvSpPr txBox="1"/>
          <p:nvPr/>
        </p:nvSpPr>
        <p:spPr>
          <a:xfrm>
            <a:off x="18288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5" name="TextBox 194">
            <a:extLst>
              <a:ext uri="{FF2B5EF4-FFF2-40B4-BE49-F238E27FC236}">
                <a16:creationId xmlns:a16="http://schemas.microsoft.com/office/drawing/2014/main" xmlns="" id="{7C6BE934-3E93-482C-9023-406861685EAD}"/>
              </a:ext>
            </a:extLst>
          </p:cNvPr>
          <p:cNvSpPr txBox="1"/>
          <p:nvPr/>
        </p:nvSpPr>
        <p:spPr>
          <a:xfrm>
            <a:off x="20574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6" name="TextBox 195">
            <a:extLst>
              <a:ext uri="{FF2B5EF4-FFF2-40B4-BE49-F238E27FC236}">
                <a16:creationId xmlns:a16="http://schemas.microsoft.com/office/drawing/2014/main" xmlns="" id="{44CBCF0E-392C-405E-B7FE-CEFD5CF57D91}"/>
              </a:ext>
            </a:extLst>
          </p:cNvPr>
          <p:cNvSpPr txBox="1"/>
          <p:nvPr/>
        </p:nvSpPr>
        <p:spPr>
          <a:xfrm>
            <a:off x="22860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7" name="TextBox 196">
            <a:extLst>
              <a:ext uri="{FF2B5EF4-FFF2-40B4-BE49-F238E27FC236}">
                <a16:creationId xmlns:a16="http://schemas.microsoft.com/office/drawing/2014/main" xmlns="" id="{9EE68C54-BE70-4576-8D6E-5DC11A7EFDB3}"/>
              </a:ext>
            </a:extLst>
          </p:cNvPr>
          <p:cNvSpPr txBox="1"/>
          <p:nvPr/>
        </p:nvSpPr>
        <p:spPr>
          <a:xfrm>
            <a:off x="25146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8" name="TextBox 197">
            <a:extLst>
              <a:ext uri="{FF2B5EF4-FFF2-40B4-BE49-F238E27FC236}">
                <a16:creationId xmlns:a16="http://schemas.microsoft.com/office/drawing/2014/main" xmlns="" id="{048A4F16-CE3F-4D9A-88B0-190C3D86E947}"/>
              </a:ext>
            </a:extLst>
          </p:cNvPr>
          <p:cNvSpPr txBox="1"/>
          <p:nvPr/>
        </p:nvSpPr>
        <p:spPr>
          <a:xfrm>
            <a:off x="22860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9" name="TextBox 198">
            <a:extLst>
              <a:ext uri="{FF2B5EF4-FFF2-40B4-BE49-F238E27FC236}">
                <a16:creationId xmlns:a16="http://schemas.microsoft.com/office/drawing/2014/main" xmlns="" id="{295B2F97-22F9-43C2-88FD-651063C89C01}"/>
              </a:ext>
            </a:extLst>
          </p:cNvPr>
          <p:cNvSpPr txBox="1"/>
          <p:nvPr/>
        </p:nvSpPr>
        <p:spPr>
          <a:xfrm>
            <a:off x="25146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0" name="TextBox 199">
            <a:extLst>
              <a:ext uri="{FF2B5EF4-FFF2-40B4-BE49-F238E27FC236}">
                <a16:creationId xmlns:a16="http://schemas.microsoft.com/office/drawing/2014/main" xmlns="" id="{D4BC436D-1302-4E7D-AE59-EBBFEB21B338}"/>
              </a:ext>
            </a:extLst>
          </p:cNvPr>
          <p:cNvSpPr txBox="1"/>
          <p:nvPr/>
        </p:nvSpPr>
        <p:spPr>
          <a:xfrm>
            <a:off x="18288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1" name="TextBox 200">
            <a:extLst>
              <a:ext uri="{FF2B5EF4-FFF2-40B4-BE49-F238E27FC236}">
                <a16:creationId xmlns:a16="http://schemas.microsoft.com/office/drawing/2014/main" xmlns="" id="{7BDB5D60-EDE2-4452-9966-EDE055BE6F4F}"/>
              </a:ext>
            </a:extLst>
          </p:cNvPr>
          <p:cNvSpPr txBox="1"/>
          <p:nvPr/>
        </p:nvSpPr>
        <p:spPr>
          <a:xfrm>
            <a:off x="20574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2" name="TextBox 201">
            <a:extLst>
              <a:ext uri="{FF2B5EF4-FFF2-40B4-BE49-F238E27FC236}">
                <a16:creationId xmlns:a16="http://schemas.microsoft.com/office/drawing/2014/main" xmlns="" id="{CDF495C2-AA90-4405-B8B0-06855D613689}"/>
              </a:ext>
            </a:extLst>
          </p:cNvPr>
          <p:cNvSpPr txBox="1"/>
          <p:nvPr/>
        </p:nvSpPr>
        <p:spPr>
          <a:xfrm>
            <a:off x="18288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3" name="TextBox 202">
            <a:extLst>
              <a:ext uri="{FF2B5EF4-FFF2-40B4-BE49-F238E27FC236}">
                <a16:creationId xmlns:a16="http://schemas.microsoft.com/office/drawing/2014/main" xmlns="" id="{8699CEBE-A411-4CDD-B794-11A8638C766E}"/>
              </a:ext>
            </a:extLst>
          </p:cNvPr>
          <p:cNvSpPr txBox="1"/>
          <p:nvPr/>
        </p:nvSpPr>
        <p:spPr>
          <a:xfrm>
            <a:off x="20574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4" name="TextBox 203">
            <a:extLst>
              <a:ext uri="{FF2B5EF4-FFF2-40B4-BE49-F238E27FC236}">
                <a16:creationId xmlns:a16="http://schemas.microsoft.com/office/drawing/2014/main" xmlns="" id="{B60F9C76-6EFC-4391-8459-09DF9F652958}"/>
              </a:ext>
            </a:extLst>
          </p:cNvPr>
          <p:cNvSpPr txBox="1"/>
          <p:nvPr/>
        </p:nvSpPr>
        <p:spPr>
          <a:xfrm>
            <a:off x="22860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5" name="TextBox 204">
            <a:extLst>
              <a:ext uri="{FF2B5EF4-FFF2-40B4-BE49-F238E27FC236}">
                <a16:creationId xmlns:a16="http://schemas.microsoft.com/office/drawing/2014/main" xmlns="" id="{8ECC3415-EB44-41AC-8727-F7308F30DDC7}"/>
              </a:ext>
            </a:extLst>
          </p:cNvPr>
          <p:cNvSpPr txBox="1"/>
          <p:nvPr/>
        </p:nvSpPr>
        <p:spPr>
          <a:xfrm>
            <a:off x="25146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6" name="TextBox 205">
            <a:extLst>
              <a:ext uri="{FF2B5EF4-FFF2-40B4-BE49-F238E27FC236}">
                <a16:creationId xmlns:a16="http://schemas.microsoft.com/office/drawing/2014/main" xmlns="" id="{7460596F-C668-428D-A8D9-953E2F4D987B}"/>
              </a:ext>
            </a:extLst>
          </p:cNvPr>
          <p:cNvSpPr txBox="1"/>
          <p:nvPr/>
        </p:nvSpPr>
        <p:spPr>
          <a:xfrm>
            <a:off x="22860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7" name="TextBox 206">
            <a:extLst>
              <a:ext uri="{FF2B5EF4-FFF2-40B4-BE49-F238E27FC236}">
                <a16:creationId xmlns:a16="http://schemas.microsoft.com/office/drawing/2014/main" xmlns="" id="{E3A340C4-A58B-4D26-B757-53C0D2322A36}"/>
              </a:ext>
            </a:extLst>
          </p:cNvPr>
          <p:cNvSpPr txBox="1"/>
          <p:nvPr/>
        </p:nvSpPr>
        <p:spPr>
          <a:xfrm>
            <a:off x="25146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72" name="Straight Connector 71">
            <a:extLst>
              <a:ext uri="{FF2B5EF4-FFF2-40B4-BE49-F238E27FC236}">
                <a16:creationId xmlns:a16="http://schemas.microsoft.com/office/drawing/2014/main" xmlns="" id="{95B56EEC-B44D-4271-976E-07D721009826}"/>
              </a:ext>
            </a:extLst>
          </p:cNvPr>
          <p:cNvCxnSpPr>
            <a:cxnSpLocks/>
          </p:cNvCxnSpPr>
          <p:nvPr/>
        </p:nvCxnSpPr>
        <p:spPr>
          <a:xfrm>
            <a:off x="909084" y="3595578"/>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xmlns="" id="{6502813B-5646-40DD-848F-F58B3184F32A}"/>
              </a:ext>
            </a:extLst>
          </p:cNvPr>
          <p:cNvCxnSpPr>
            <a:cxnSpLocks/>
          </p:cNvCxnSpPr>
          <p:nvPr/>
        </p:nvCxnSpPr>
        <p:spPr>
          <a:xfrm>
            <a:off x="914400" y="2690034"/>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xmlns="" id="{54A0681B-3763-4E94-AD39-5B018BC45249}"/>
              </a:ext>
            </a:extLst>
          </p:cNvPr>
          <p:cNvCxnSpPr>
            <a:cxnSpLocks/>
          </p:cNvCxnSpPr>
          <p:nvPr/>
        </p:nvCxnSpPr>
        <p:spPr>
          <a:xfrm>
            <a:off x="914400" y="1766778"/>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xmlns="" id="{66CDA47B-47D1-4DF3-9653-32332CA7EE56}"/>
              </a:ext>
            </a:extLst>
          </p:cNvPr>
          <p:cNvCxnSpPr>
            <a:cxnSpLocks/>
          </p:cNvCxnSpPr>
          <p:nvPr/>
        </p:nvCxnSpPr>
        <p:spPr>
          <a:xfrm rot="5400000">
            <a:off x="1828800" y="2681757"/>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xmlns="" id="{A05697CC-89E0-47FC-93F7-153C9622ACDC}"/>
              </a:ext>
            </a:extLst>
          </p:cNvPr>
          <p:cNvCxnSpPr>
            <a:cxnSpLocks/>
          </p:cNvCxnSpPr>
          <p:nvPr/>
        </p:nvCxnSpPr>
        <p:spPr>
          <a:xfrm rot="5400000">
            <a:off x="0" y="2688513"/>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xmlns="" id="{69733B4F-D67F-45D1-9E28-3A629A8149B4}"/>
              </a:ext>
            </a:extLst>
          </p:cNvPr>
          <p:cNvCxnSpPr>
            <a:cxnSpLocks/>
          </p:cNvCxnSpPr>
          <p:nvPr/>
        </p:nvCxnSpPr>
        <p:spPr>
          <a:xfrm rot="5400000">
            <a:off x="920187" y="2688513"/>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3" name="Group 422">
            <a:extLst>
              <a:ext uri="{FF2B5EF4-FFF2-40B4-BE49-F238E27FC236}">
                <a16:creationId xmlns:a16="http://schemas.microsoft.com/office/drawing/2014/main" xmlns="" id="{F5AA5AE4-E45A-4E75-B3CD-59311E7984F8}"/>
              </a:ext>
            </a:extLst>
          </p:cNvPr>
          <p:cNvGrpSpPr/>
          <p:nvPr/>
        </p:nvGrpSpPr>
        <p:grpSpPr>
          <a:xfrm>
            <a:off x="3352800" y="1766778"/>
            <a:ext cx="1834116" cy="1838544"/>
            <a:chOff x="909084" y="1780956"/>
            <a:chExt cx="1834116" cy="1838544"/>
          </a:xfrm>
        </p:grpSpPr>
        <p:sp>
          <p:nvSpPr>
            <p:cNvPr id="424" name="TextBox 423">
              <a:extLst>
                <a:ext uri="{FF2B5EF4-FFF2-40B4-BE49-F238E27FC236}">
                  <a16:creationId xmlns:a16="http://schemas.microsoft.com/office/drawing/2014/main" xmlns="" id="{FCCFEA61-66AA-4288-AF45-792ADA454B3F}"/>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5" name="TextBox 424">
              <a:extLst>
                <a:ext uri="{FF2B5EF4-FFF2-40B4-BE49-F238E27FC236}">
                  <a16:creationId xmlns:a16="http://schemas.microsoft.com/office/drawing/2014/main" xmlns="" id="{725E9466-9728-4F7B-9408-D529FFBE4C9C}"/>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6" name="TextBox 425">
              <a:extLst>
                <a:ext uri="{FF2B5EF4-FFF2-40B4-BE49-F238E27FC236}">
                  <a16:creationId xmlns:a16="http://schemas.microsoft.com/office/drawing/2014/main" xmlns="" id="{6C87FC2A-F2FD-4871-A63A-F1345720C44D}"/>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7" name="TextBox 426">
              <a:extLst>
                <a:ext uri="{FF2B5EF4-FFF2-40B4-BE49-F238E27FC236}">
                  <a16:creationId xmlns:a16="http://schemas.microsoft.com/office/drawing/2014/main" xmlns="" id="{6DBE20EC-534F-4FA8-A29F-7CE966E8E3CE}"/>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8" name="TextBox 427">
              <a:extLst>
                <a:ext uri="{FF2B5EF4-FFF2-40B4-BE49-F238E27FC236}">
                  <a16:creationId xmlns:a16="http://schemas.microsoft.com/office/drawing/2014/main" xmlns="" id="{09B92DCE-6CF1-40AF-837F-A95B50CE9FAC}"/>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9" name="TextBox 428">
              <a:extLst>
                <a:ext uri="{FF2B5EF4-FFF2-40B4-BE49-F238E27FC236}">
                  <a16:creationId xmlns:a16="http://schemas.microsoft.com/office/drawing/2014/main" xmlns="" id="{F3C54CEC-C8D3-4474-9A76-8CC6DEE25328}"/>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0" name="TextBox 429">
              <a:extLst>
                <a:ext uri="{FF2B5EF4-FFF2-40B4-BE49-F238E27FC236}">
                  <a16:creationId xmlns:a16="http://schemas.microsoft.com/office/drawing/2014/main" xmlns="" id="{04C48A0B-162D-4EE6-805C-0BE77DA33EEC}"/>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1" name="TextBox 430">
              <a:extLst>
                <a:ext uri="{FF2B5EF4-FFF2-40B4-BE49-F238E27FC236}">
                  <a16:creationId xmlns:a16="http://schemas.microsoft.com/office/drawing/2014/main" xmlns="" id="{BA272670-C622-4C84-858F-770B87B7D9A2}"/>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2" name="TextBox 431">
              <a:extLst>
                <a:ext uri="{FF2B5EF4-FFF2-40B4-BE49-F238E27FC236}">
                  <a16:creationId xmlns:a16="http://schemas.microsoft.com/office/drawing/2014/main" xmlns="" id="{E672441E-187F-426A-8432-BEC8032F82BB}"/>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3" name="TextBox 432">
              <a:extLst>
                <a:ext uri="{FF2B5EF4-FFF2-40B4-BE49-F238E27FC236}">
                  <a16:creationId xmlns:a16="http://schemas.microsoft.com/office/drawing/2014/main" xmlns="" id="{E1676D98-86A0-44EA-8C0E-1DB6A23B1C1D}"/>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4" name="TextBox 433">
              <a:extLst>
                <a:ext uri="{FF2B5EF4-FFF2-40B4-BE49-F238E27FC236}">
                  <a16:creationId xmlns:a16="http://schemas.microsoft.com/office/drawing/2014/main" xmlns="" id="{3F93F8FA-AD5C-4311-B5C1-D36CF22D2049}"/>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5" name="TextBox 434">
              <a:extLst>
                <a:ext uri="{FF2B5EF4-FFF2-40B4-BE49-F238E27FC236}">
                  <a16:creationId xmlns:a16="http://schemas.microsoft.com/office/drawing/2014/main" xmlns="" id="{BCDF6787-0E9B-4D4C-92E1-4A539B771E2C}"/>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6" name="TextBox 435">
              <a:extLst>
                <a:ext uri="{FF2B5EF4-FFF2-40B4-BE49-F238E27FC236}">
                  <a16:creationId xmlns:a16="http://schemas.microsoft.com/office/drawing/2014/main" xmlns="" id="{6F23F42C-CF90-41F1-801C-53BA350A8944}"/>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7" name="TextBox 436">
              <a:extLst>
                <a:ext uri="{FF2B5EF4-FFF2-40B4-BE49-F238E27FC236}">
                  <a16:creationId xmlns:a16="http://schemas.microsoft.com/office/drawing/2014/main" xmlns="" id="{7E5FFB28-72A3-48C2-AC29-CF9569D87745}"/>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8" name="TextBox 437">
              <a:extLst>
                <a:ext uri="{FF2B5EF4-FFF2-40B4-BE49-F238E27FC236}">
                  <a16:creationId xmlns:a16="http://schemas.microsoft.com/office/drawing/2014/main" xmlns="" id="{570EFCC5-BF52-47BC-9EEB-E26676D6E040}"/>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9" name="TextBox 438">
              <a:extLst>
                <a:ext uri="{FF2B5EF4-FFF2-40B4-BE49-F238E27FC236}">
                  <a16:creationId xmlns:a16="http://schemas.microsoft.com/office/drawing/2014/main" xmlns="" id="{38E8D3AE-E422-49FB-9E62-E71C67E85295}"/>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0" name="TextBox 439">
              <a:extLst>
                <a:ext uri="{FF2B5EF4-FFF2-40B4-BE49-F238E27FC236}">
                  <a16:creationId xmlns:a16="http://schemas.microsoft.com/office/drawing/2014/main" xmlns="" id="{E7A15463-F6E9-458A-AF06-0E813C709A3E}"/>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1" name="TextBox 440">
              <a:extLst>
                <a:ext uri="{FF2B5EF4-FFF2-40B4-BE49-F238E27FC236}">
                  <a16:creationId xmlns:a16="http://schemas.microsoft.com/office/drawing/2014/main" xmlns="" id="{8405C5C9-8136-4F2C-8B01-1DEF44329969}"/>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2" name="TextBox 441">
              <a:extLst>
                <a:ext uri="{FF2B5EF4-FFF2-40B4-BE49-F238E27FC236}">
                  <a16:creationId xmlns:a16="http://schemas.microsoft.com/office/drawing/2014/main" xmlns="" id="{F75F431B-3CC8-487B-9972-E45DFA7BB4A6}"/>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3" name="TextBox 442">
              <a:extLst>
                <a:ext uri="{FF2B5EF4-FFF2-40B4-BE49-F238E27FC236}">
                  <a16:creationId xmlns:a16="http://schemas.microsoft.com/office/drawing/2014/main" xmlns="" id="{58EA1957-7F66-46CF-BA0A-029B53731019}"/>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4" name="TextBox 443">
              <a:extLst>
                <a:ext uri="{FF2B5EF4-FFF2-40B4-BE49-F238E27FC236}">
                  <a16:creationId xmlns:a16="http://schemas.microsoft.com/office/drawing/2014/main" xmlns="" id="{53C32BCF-D4C6-413E-9E08-92DD5FF8F02F}"/>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5" name="TextBox 444">
              <a:extLst>
                <a:ext uri="{FF2B5EF4-FFF2-40B4-BE49-F238E27FC236}">
                  <a16:creationId xmlns:a16="http://schemas.microsoft.com/office/drawing/2014/main" xmlns="" id="{A230DEC6-9DE2-4FFF-A027-C67C47E8B64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6" name="TextBox 445">
              <a:extLst>
                <a:ext uri="{FF2B5EF4-FFF2-40B4-BE49-F238E27FC236}">
                  <a16:creationId xmlns:a16="http://schemas.microsoft.com/office/drawing/2014/main" xmlns="" id="{969BB297-3695-4CB9-A9B9-A5DD625DF341}"/>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7" name="TextBox 446">
              <a:extLst>
                <a:ext uri="{FF2B5EF4-FFF2-40B4-BE49-F238E27FC236}">
                  <a16:creationId xmlns:a16="http://schemas.microsoft.com/office/drawing/2014/main" xmlns="" id="{8290799F-EE4F-4D66-AA73-8D06D24E78F7}"/>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8" name="TextBox 447">
              <a:extLst>
                <a:ext uri="{FF2B5EF4-FFF2-40B4-BE49-F238E27FC236}">
                  <a16:creationId xmlns:a16="http://schemas.microsoft.com/office/drawing/2014/main" xmlns="" id="{84A76D3D-D9AB-48E5-8D18-B0AC3948A7D2}"/>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9" name="TextBox 448">
              <a:extLst>
                <a:ext uri="{FF2B5EF4-FFF2-40B4-BE49-F238E27FC236}">
                  <a16:creationId xmlns:a16="http://schemas.microsoft.com/office/drawing/2014/main" xmlns="" id="{218DCB6D-DFCE-410E-8933-056462AC2875}"/>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0" name="TextBox 449">
              <a:extLst>
                <a:ext uri="{FF2B5EF4-FFF2-40B4-BE49-F238E27FC236}">
                  <a16:creationId xmlns:a16="http://schemas.microsoft.com/office/drawing/2014/main" xmlns="" id="{9FB48026-220E-4D4D-85FC-FD3767D9E6E8}"/>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1" name="TextBox 450">
              <a:extLst>
                <a:ext uri="{FF2B5EF4-FFF2-40B4-BE49-F238E27FC236}">
                  <a16:creationId xmlns:a16="http://schemas.microsoft.com/office/drawing/2014/main" xmlns="" id="{8A713639-9166-4C46-877F-D88FCB699EA5}"/>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2" name="TextBox 451">
              <a:extLst>
                <a:ext uri="{FF2B5EF4-FFF2-40B4-BE49-F238E27FC236}">
                  <a16:creationId xmlns:a16="http://schemas.microsoft.com/office/drawing/2014/main" xmlns="" id="{0ECBA496-66A1-4304-9346-0BF42451EBDF}"/>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3" name="TextBox 452">
              <a:extLst>
                <a:ext uri="{FF2B5EF4-FFF2-40B4-BE49-F238E27FC236}">
                  <a16:creationId xmlns:a16="http://schemas.microsoft.com/office/drawing/2014/main" xmlns="" id="{A1852547-4AE7-4435-B2C2-3840A7F3D29D}"/>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4" name="TextBox 453">
              <a:extLst>
                <a:ext uri="{FF2B5EF4-FFF2-40B4-BE49-F238E27FC236}">
                  <a16:creationId xmlns:a16="http://schemas.microsoft.com/office/drawing/2014/main" xmlns="" id="{28907296-9C22-4D4B-A578-FCA7B4012EA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5" name="TextBox 454">
              <a:extLst>
                <a:ext uri="{FF2B5EF4-FFF2-40B4-BE49-F238E27FC236}">
                  <a16:creationId xmlns:a16="http://schemas.microsoft.com/office/drawing/2014/main" xmlns="" id="{75002637-04A6-42E1-B18C-BDB0F6B10464}"/>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6" name="TextBox 455">
              <a:extLst>
                <a:ext uri="{FF2B5EF4-FFF2-40B4-BE49-F238E27FC236}">
                  <a16:creationId xmlns:a16="http://schemas.microsoft.com/office/drawing/2014/main" xmlns="" id="{280AFC8D-97B8-4350-B5A1-994E13AC2ADA}"/>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7" name="TextBox 456">
              <a:extLst>
                <a:ext uri="{FF2B5EF4-FFF2-40B4-BE49-F238E27FC236}">
                  <a16:creationId xmlns:a16="http://schemas.microsoft.com/office/drawing/2014/main" xmlns="" id="{53533968-F668-4ACE-98F7-06EA5FB54953}"/>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8" name="TextBox 457">
              <a:extLst>
                <a:ext uri="{FF2B5EF4-FFF2-40B4-BE49-F238E27FC236}">
                  <a16:creationId xmlns:a16="http://schemas.microsoft.com/office/drawing/2014/main" xmlns="" id="{24656F60-D180-48C8-98F3-51E8EB900165}"/>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9" name="TextBox 458">
              <a:extLst>
                <a:ext uri="{FF2B5EF4-FFF2-40B4-BE49-F238E27FC236}">
                  <a16:creationId xmlns:a16="http://schemas.microsoft.com/office/drawing/2014/main" xmlns="" id="{E782D810-74BA-4927-9122-D8C201EC942A}"/>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0" name="TextBox 459">
              <a:extLst>
                <a:ext uri="{FF2B5EF4-FFF2-40B4-BE49-F238E27FC236}">
                  <a16:creationId xmlns:a16="http://schemas.microsoft.com/office/drawing/2014/main" xmlns="" id="{DB89F859-452F-4A52-8047-193390C3EA99}"/>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1" name="TextBox 460">
              <a:extLst>
                <a:ext uri="{FF2B5EF4-FFF2-40B4-BE49-F238E27FC236}">
                  <a16:creationId xmlns:a16="http://schemas.microsoft.com/office/drawing/2014/main" xmlns="" id="{20C0BE1C-048E-42F6-AB53-08350CD2B863}"/>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2" name="TextBox 461">
              <a:extLst>
                <a:ext uri="{FF2B5EF4-FFF2-40B4-BE49-F238E27FC236}">
                  <a16:creationId xmlns:a16="http://schemas.microsoft.com/office/drawing/2014/main" xmlns="" id="{86975BDD-13F5-465E-AAD1-95FBB56E8FB3}"/>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3" name="TextBox 462">
              <a:extLst>
                <a:ext uri="{FF2B5EF4-FFF2-40B4-BE49-F238E27FC236}">
                  <a16:creationId xmlns:a16="http://schemas.microsoft.com/office/drawing/2014/main" xmlns="" id="{5201F271-0F61-4D09-97D4-93995892F42B}"/>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4" name="TextBox 463">
              <a:extLst>
                <a:ext uri="{FF2B5EF4-FFF2-40B4-BE49-F238E27FC236}">
                  <a16:creationId xmlns:a16="http://schemas.microsoft.com/office/drawing/2014/main" xmlns="" id="{F17FBD4E-939D-469C-8610-A9A00B9F5632}"/>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5" name="TextBox 464">
              <a:extLst>
                <a:ext uri="{FF2B5EF4-FFF2-40B4-BE49-F238E27FC236}">
                  <a16:creationId xmlns:a16="http://schemas.microsoft.com/office/drawing/2014/main" xmlns="" id="{02F7565D-BB7C-4BBD-BA1A-2E0569EC1323}"/>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6" name="TextBox 465">
              <a:extLst>
                <a:ext uri="{FF2B5EF4-FFF2-40B4-BE49-F238E27FC236}">
                  <a16:creationId xmlns:a16="http://schemas.microsoft.com/office/drawing/2014/main" xmlns="" id="{D976A1B6-7B52-4225-B819-3EE1F53EC48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7" name="TextBox 466">
              <a:extLst>
                <a:ext uri="{FF2B5EF4-FFF2-40B4-BE49-F238E27FC236}">
                  <a16:creationId xmlns:a16="http://schemas.microsoft.com/office/drawing/2014/main" xmlns="" id="{0FE76956-C442-4B68-9216-2DEE42EC686B}"/>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8" name="TextBox 467">
              <a:extLst>
                <a:ext uri="{FF2B5EF4-FFF2-40B4-BE49-F238E27FC236}">
                  <a16:creationId xmlns:a16="http://schemas.microsoft.com/office/drawing/2014/main" xmlns="" id="{80C038FC-2152-464E-B9AA-D3890E436628}"/>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9" name="TextBox 468">
              <a:extLst>
                <a:ext uri="{FF2B5EF4-FFF2-40B4-BE49-F238E27FC236}">
                  <a16:creationId xmlns:a16="http://schemas.microsoft.com/office/drawing/2014/main" xmlns="" id="{72F9A083-40B5-46A2-951B-2237C066C0E5}"/>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0" name="TextBox 469">
              <a:extLst>
                <a:ext uri="{FF2B5EF4-FFF2-40B4-BE49-F238E27FC236}">
                  <a16:creationId xmlns:a16="http://schemas.microsoft.com/office/drawing/2014/main" xmlns="" id="{FE8B03B6-3EAA-4B8A-BE54-E785F830B92A}"/>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1" name="TextBox 470">
              <a:extLst>
                <a:ext uri="{FF2B5EF4-FFF2-40B4-BE49-F238E27FC236}">
                  <a16:creationId xmlns:a16="http://schemas.microsoft.com/office/drawing/2014/main" xmlns="" id="{D5CDA55D-2BD6-4CEE-B14A-CCFB973DB1C2}"/>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2" name="TextBox 471">
              <a:extLst>
                <a:ext uri="{FF2B5EF4-FFF2-40B4-BE49-F238E27FC236}">
                  <a16:creationId xmlns:a16="http://schemas.microsoft.com/office/drawing/2014/main" xmlns="" id="{592DE309-63BB-4BD6-9352-34C0BDD9B453}"/>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3" name="TextBox 472">
              <a:extLst>
                <a:ext uri="{FF2B5EF4-FFF2-40B4-BE49-F238E27FC236}">
                  <a16:creationId xmlns:a16="http://schemas.microsoft.com/office/drawing/2014/main" xmlns="" id="{9853BB9E-C850-435D-9DB8-5C00E5F19C6D}"/>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4" name="TextBox 473">
              <a:extLst>
                <a:ext uri="{FF2B5EF4-FFF2-40B4-BE49-F238E27FC236}">
                  <a16:creationId xmlns:a16="http://schemas.microsoft.com/office/drawing/2014/main" xmlns="" id="{A67976EF-9397-4CAA-AB14-1EB65D9003C2}"/>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5" name="TextBox 474">
              <a:extLst>
                <a:ext uri="{FF2B5EF4-FFF2-40B4-BE49-F238E27FC236}">
                  <a16:creationId xmlns:a16="http://schemas.microsoft.com/office/drawing/2014/main" xmlns="" id="{CDCBBC94-2967-4C2A-947F-5A7DB77B9978}"/>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6" name="TextBox 475">
              <a:extLst>
                <a:ext uri="{FF2B5EF4-FFF2-40B4-BE49-F238E27FC236}">
                  <a16:creationId xmlns:a16="http://schemas.microsoft.com/office/drawing/2014/main" xmlns="" id="{B5FCD568-885A-49E1-9982-DECA9AFEBC67}"/>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7" name="TextBox 476">
              <a:extLst>
                <a:ext uri="{FF2B5EF4-FFF2-40B4-BE49-F238E27FC236}">
                  <a16:creationId xmlns:a16="http://schemas.microsoft.com/office/drawing/2014/main" xmlns="" id="{378E0BD9-E642-4E04-983C-FF186D708AC4}"/>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8" name="TextBox 477">
              <a:extLst>
                <a:ext uri="{FF2B5EF4-FFF2-40B4-BE49-F238E27FC236}">
                  <a16:creationId xmlns:a16="http://schemas.microsoft.com/office/drawing/2014/main" xmlns="" id="{27480F25-7525-4AA3-A08B-B5ECB2776FB8}"/>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9" name="TextBox 478">
              <a:extLst>
                <a:ext uri="{FF2B5EF4-FFF2-40B4-BE49-F238E27FC236}">
                  <a16:creationId xmlns:a16="http://schemas.microsoft.com/office/drawing/2014/main" xmlns="" id="{2340E852-9538-4C12-A0FA-9AED3AC60A78}"/>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0" name="TextBox 479">
              <a:extLst>
                <a:ext uri="{FF2B5EF4-FFF2-40B4-BE49-F238E27FC236}">
                  <a16:creationId xmlns:a16="http://schemas.microsoft.com/office/drawing/2014/main" xmlns="" id="{D4EC9A10-E696-4E6F-AB51-B71809FBE3D6}"/>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1" name="TextBox 480">
              <a:extLst>
                <a:ext uri="{FF2B5EF4-FFF2-40B4-BE49-F238E27FC236}">
                  <a16:creationId xmlns:a16="http://schemas.microsoft.com/office/drawing/2014/main" xmlns="" id="{1F0DE03E-A260-41C1-B3DA-6457719EC45D}"/>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2" name="TextBox 481">
              <a:extLst>
                <a:ext uri="{FF2B5EF4-FFF2-40B4-BE49-F238E27FC236}">
                  <a16:creationId xmlns:a16="http://schemas.microsoft.com/office/drawing/2014/main" xmlns="" id="{35EA7C4E-16F6-4E32-B343-C62E1807BD57}"/>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3" name="TextBox 482">
              <a:extLst>
                <a:ext uri="{FF2B5EF4-FFF2-40B4-BE49-F238E27FC236}">
                  <a16:creationId xmlns:a16="http://schemas.microsoft.com/office/drawing/2014/main" xmlns="" id="{334970F8-993E-4A76-9217-BE0EF011096D}"/>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4" name="TextBox 483">
              <a:extLst>
                <a:ext uri="{FF2B5EF4-FFF2-40B4-BE49-F238E27FC236}">
                  <a16:creationId xmlns:a16="http://schemas.microsoft.com/office/drawing/2014/main" xmlns="" id="{5A7C6E94-3A6F-4F44-B3BB-32E81D8E3769}"/>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5" name="TextBox 484">
              <a:extLst>
                <a:ext uri="{FF2B5EF4-FFF2-40B4-BE49-F238E27FC236}">
                  <a16:creationId xmlns:a16="http://schemas.microsoft.com/office/drawing/2014/main" xmlns="" id="{7F86004D-6CB3-4275-B5FF-C809BE43751A}"/>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6" name="TextBox 485">
              <a:extLst>
                <a:ext uri="{FF2B5EF4-FFF2-40B4-BE49-F238E27FC236}">
                  <a16:creationId xmlns:a16="http://schemas.microsoft.com/office/drawing/2014/main" xmlns="" id="{BD8DCA74-4D1E-4670-921F-BB77914C8035}"/>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7" name="TextBox 486">
              <a:extLst>
                <a:ext uri="{FF2B5EF4-FFF2-40B4-BE49-F238E27FC236}">
                  <a16:creationId xmlns:a16="http://schemas.microsoft.com/office/drawing/2014/main" xmlns="" id="{07373ECD-CB7F-4B8C-83E3-F36F35C9432D}"/>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488" name="Straight Connector 487">
              <a:extLst>
                <a:ext uri="{FF2B5EF4-FFF2-40B4-BE49-F238E27FC236}">
                  <a16:creationId xmlns:a16="http://schemas.microsoft.com/office/drawing/2014/main" xmlns="" id="{74F9CA52-16AA-42FF-810A-3E6F205479D8}"/>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xmlns="" id="{00BE6B8E-CB24-410C-84E1-3D6B36355BB6}"/>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xmlns="" id="{5EF40245-E905-46B9-B836-4104811A9856}"/>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xmlns="" id="{7E2B37BF-5EAC-4CDC-A565-FEA9ED19C44C}"/>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xmlns="" id="{379CF3F6-2149-4616-ABCB-72C053392EBD}"/>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xmlns="" id="{FFD73752-CDD8-4F92-8526-1C666064F044}"/>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xmlns="" id="{00723022-1030-46CF-839B-81D402C62E06}"/>
              </a:ext>
            </a:extLst>
          </p:cNvPr>
          <p:cNvGrpSpPr/>
          <p:nvPr/>
        </p:nvGrpSpPr>
        <p:grpSpPr>
          <a:xfrm>
            <a:off x="5785884" y="1766778"/>
            <a:ext cx="1834116" cy="1838544"/>
            <a:chOff x="909084" y="1780956"/>
            <a:chExt cx="1834116" cy="1838544"/>
          </a:xfrm>
        </p:grpSpPr>
        <p:sp>
          <p:nvSpPr>
            <p:cNvPr id="495" name="TextBox 494">
              <a:extLst>
                <a:ext uri="{FF2B5EF4-FFF2-40B4-BE49-F238E27FC236}">
                  <a16:creationId xmlns:a16="http://schemas.microsoft.com/office/drawing/2014/main" xmlns="" id="{B9C8FD8D-06D4-46C8-9126-C49539E1CE61}"/>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6" name="TextBox 495">
              <a:extLst>
                <a:ext uri="{FF2B5EF4-FFF2-40B4-BE49-F238E27FC236}">
                  <a16:creationId xmlns:a16="http://schemas.microsoft.com/office/drawing/2014/main" xmlns="" id="{C7A9ECAD-66FC-42A6-824A-2EF712312550}"/>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7" name="TextBox 496">
              <a:extLst>
                <a:ext uri="{FF2B5EF4-FFF2-40B4-BE49-F238E27FC236}">
                  <a16:creationId xmlns:a16="http://schemas.microsoft.com/office/drawing/2014/main" xmlns="" id="{C3EC39DF-9596-4644-8C3C-7E703DC3CD52}"/>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8" name="TextBox 497">
              <a:extLst>
                <a:ext uri="{FF2B5EF4-FFF2-40B4-BE49-F238E27FC236}">
                  <a16:creationId xmlns:a16="http://schemas.microsoft.com/office/drawing/2014/main" xmlns="" id="{BE23E390-6F96-47A3-AFF6-16F0F872033D}"/>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9" name="TextBox 498">
              <a:extLst>
                <a:ext uri="{FF2B5EF4-FFF2-40B4-BE49-F238E27FC236}">
                  <a16:creationId xmlns:a16="http://schemas.microsoft.com/office/drawing/2014/main" xmlns="" id="{20C975DF-D099-4FFC-8273-F57C82A11F12}"/>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0" name="TextBox 499">
              <a:extLst>
                <a:ext uri="{FF2B5EF4-FFF2-40B4-BE49-F238E27FC236}">
                  <a16:creationId xmlns:a16="http://schemas.microsoft.com/office/drawing/2014/main" xmlns="" id="{8EE05D4F-3191-448E-87D4-F497CB02DE20}"/>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1" name="TextBox 500">
              <a:extLst>
                <a:ext uri="{FF2B5EF4-FFF2-40B4-BE49-F238E27FC236}">
                  <a16:creationId xmlns:a16="http://schemas.microsoft.com/office/drawing/2014/main" xmlns="" id="{C5803797-6E36-476C-B1B2-E4C0F769A4BD}"/>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2" name="TextBox 501">
              <a:extLst>
                <a:ext uri="{FF2B5EF4-FFF2-40B4-BE49-F238E27FC236}">
                  <a16:creationId xmlns:a16="http://schemas.microsoft.com/office/drawing/2014/main" xmlns="" id="{A5DD1E24-ADFE-414E-B1FA-9AEBB248F700}"/>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3" name="TextBox 502">
              <a:extLst>
                <a:ext uri="{FF2B5EF4-FFF2-40B4-BE49-F238E27FC236}">
                  <a16:creationId xmlns:a16="http://schemas.microsoft.com/office/drawing/2014/main" xmlns="" id="{21C3AABD-E603-49A9-93E1-710917ED87BA}"/>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4" name="TextBox 503">
              <a:extLst>
                <a:ext uri="{FF2B5EF4-FFF2-40B4-BE49-F238E27FC236}">
                  <a16:creationId xmlns:a16="http://schemas.microsoft.com/office/drawing/2014/main" xmlns="" id="{BDED6B53-7D4B-49BE-9CCC-668FC6E5A7C5}"/>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5" name="TextBox 504">
              <a:extLst>
                <a:ext uri="{FF2B5EF4-FFF2-40B4-BE49-F238E27FC236}">
                  <a16:creationId xmlns:a16="http://schemas.microsoft.com/office/drawing/2014/main" xmlns="" id="{D5FD5C46-C0DA-4D31-9777-75E590FCDA84}"/>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6" name="TextBox 505">
              <a:extLst>
                <a:ext uri="{FF2B5EF4-FFF2-40B4-BE49-F238E27FC236}">
                  <a16:creationId xmlns:a16="http://schemas.microsoft.com/office/drawing/2014/main" xmlns="" id="{66AF20C8-7F71-4F61-B858-1EC618712482}"/>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7" name="TextBox 506">
              <a:extLst>
                <a:ext uri="{FF2B5EF4-FFF2-40B4-BE49-F238E27FC236}">
                  <a16:creationId xmlns:a16="http://schemas.microsoft.com/office/drawing/2014/main" xmlns="" id="{C234E539-7334-411A-AFEF-3FD7EE948D01}"/>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8" name="TextBox 507">
              <a:extLst>
                <a:ext uri="{FF2B5EF4-FFF2-40B4-BE49-F238E27FC236}">
                  <a16:creationId xmlns:a16="http://schemas.microsoft.com/office/drawing/2014/main" xmlns="" id="{EE8144FF-77E8-4847-A285-E102FDAC0BC7}"/>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9" name="TextBox 508">
              <a:extLst>
                <a:ext uri="{FF2B5EF4-FFF2-40B4-BE49-F238E27FC236}">
                  <a16:creationId xmlns:a16="http://schemas.microsoft.com/office/drawing/2014/main" xmlns="" id="{FFD00CBD-2C51-4BBD-920E-4A8554B3A14C}"/>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0" name="TextBox 509">
              <a:extLst>
                <a:ext uri="{FF2B5EF4-FFF2-40B4-BE49-F238E27FC236}">
                  <a16:creationId xmlns:a16="http://schemas.microsoft.com/office/drawing/2014/main" xmlns="" id="{6DA95719-0C6A-4176-97BC-AFB8F9420B40}"/>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1" name="TextBox 510">
              <a:extLst>
                <a:ext uri="{FF2B5EF4-FFF2-40B4-BE49-F238E27FC236}">
                  <a16:creationId xmlns:a16="http://schemas.microsoft.com/office/drawing/2014/main" xmlns="" id="{009F22A9-4234-47E6-BC99-B39BFB195665}"/>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2" name="TextBox 511">
              <a:extLst>
                <a:ext uri="{FF2B5EF4-FFF2-40B4-BE49-F238E27FC236}">
                  <a16:creationId xmlns:a16="http://schemas.microsoft.com/office/drawing/2014/main" xmlns="" id="{6FC46103-9972-412D-985C-4E86B308EEB4}"/>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3" name="TextBox 512">
              <a:extLst>
                <a:ext uri="{FF2B5EF4-FFF2-40B4-BE49-F238E27FC236}">
                  <a16:creationId xmlns:a16="http://schemas.microsoft.com/office/drawing/2014/main" xmlns="" id="{DBACC74C-3DC9-432B-A0A3-A969A95B473A}"/>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4" name="TextBox 513">
              <a:extLst>
                <a:ext uri="{FF2B5EF4-FFF2-40B4-BE49-F238E27FC236}">
                  <a16:creationId xmlns:a16="http://schemas.microsoft.com/office/drawing/2014/main" xmlns="" id="{F548EB81-25CB-4FE9-801E-AF6E88EA9B13}"/>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5" name="TextBox 514">
              <a:extLst>
                <a:ext uri="{FF2B5EF4-FFF2-40B4-BE49-F238E27FC236}">
                  <a16:creationId xmlns:a16="http://schemas.microsoft.com/office/drawing/2014/main" xmlns="" id="{67929B8E-A245-4BB9-B027-B9E41CD4CE14}"/>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6" name="TextBox 515">
              <a:extLst>
                <a:ext uri="{FF2B5EF4-FFF2-40B4-BE49-F238E27FC236}">
                  <a16:creationId xmlns:a16="http://schemas.microsoft.com/office/drawing/2014/main" xmlns="" id="{52891AAF-3A91-4412-934B-71928E806FE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7" name="TextBox 516">
              <a:extLst>
                <a:ext uri="{FF2B5EF4-FFF2-40B4-BE49-F238E27FC236}">
                  <a16:creationId xmlns:a16="http://schemas.microsoft.com/office/drawing/2014/main" xmlns="" id="{12A827A8-F959-4167-BE85-77140B441FE7}"/>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8" name="TextBox 517">
              <a:extLst>
                <a:ext uri="{FF2B5EF4-FFF2-40B4-BE49-F238E27FC236}">
                  <a16:creationId xmlns:a16="http://schemas.microsoft.com/office/drawing/2014/main" xmlns="" id="{741CF149-2DA0-4738-98CC-52DE53ACD568}"/>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9" name="TextBox 518">
              <a:extLst>
                <a:ext uri="{FF2B5EF4-FFF2-40B4-BE49-F238E27FC236}">
                  <a16:creationId xmlns:a16="http://schemas.microsoft.com/office/drawing/2014/main" xmlns="" id="{AC54C84F-468E-468E-B127-41D1AF7AACBA}"/>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0" name="TextBox 519">
              <a:extLst>
                <a:ext uri="{FF2B5EF4-FFF2-40B4-BE49-F238E27FC236}">
                  <a16:creationId xmlns:a16="http://schemas.microsoft.com/office/drawing/2014/main" xmlns="" id="{04A76C26-6B87-415C-A4B4-F795D5B8EADC}"/>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1" name="TextBox 520">
              <a:extLst>
                <a:ext uri="{FF2B5EF4-FFF2-40B4-BE49-F238E27FC236}">
                  <a16:creationId xmlns:a16="http://schemas.microsoft.com/office/drawing/2014/main" xmlns="" id="{164C2C82-7474-417F-8252-4FA1F9F3521D}"/>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2" name="TextBox 521">
              <a:extLst>
                <a:ext uri="{FF2B5EF4-FFF2-40B4-BE49-F238E27FC236}">
                  <a16:creationId xmlns:a16="http://schemas.microsoft.com/office/drawing/2014/main" xmlns="" id="{A938C29F-062D-427A-A949-8C647BBC5E53}"/>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3" name="TextBox 522">
              <a:extLst>
                <a:ext uri="{FF2B5EF4-FFF2-40B4-BE49-F238E27FC236}">
                  <a16:creationId xmlns:a16="http://schemas.microsoft.com/office/drawing/2014/main" xmlns="" id="{AE174A28-1A9F-4FFD-94FF-7967396450F0}"/>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4" name="TextBox 523">
              <a:extLst>
                <a:ext uri="{FF2B5EF4-FFF2-40B4-BE49-F238E27FC236}">
                  <a16:creationId xmlns:a16="http://schemas.microsoft.com/office/drawing/2014/main" xmlns="" id="{B6D0193E-EACE-446E-BE42-17B60860CFBA}"/>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5" name="TextBox 524">
              <a:extLst>
                <a:ext uri="{FF2B5EF4-FFF2-40B4-BE49-F238E27FC236}">
                  <a16:creationId xmlns:a16="http://schemas.microsoft.com/office/drawing/2014/main" xmlns="" id="{34C84050-709A-42CA-8012-FBC347E85A9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6" name="TextBox 525">
              <a:extLst>
                <a:ext uri="{FF2B5EF4-FFF2-40B4-BE49-F238E27FC236}">
                  <a16:creationId xmlns:a16="http://schemas.microsoft.com/office/drawing/2014/main" xmlns="" id="{E3383593-34EB-4103-991A-ACCEDA76FCB0}"/>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7" name="TextBox 526">
              <a:extLst>
                <a:ext uri="{FF2B5EF4-FFF2-40B4-BE49-F238E27FC236}">
                  <a16:creationId xmlns:a16="http://schemas.microsoft.com/office/drawing/2014/main" xmlns="" id="{8AE8D359-2537-464A-AA1D-C7DC7EAB3FB3}"/>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8" name="TextBox 527">
              <a:extLst>
                <a:ext uri="{FF2B5EF4-FFF2-40B4-BE49-F238E27FC236}">
                  <a16:creationId xmlns:a16="http://schemas.microsoft.com/office/drawing/2014/main" xmlns="" id="{7B20DB13-0E96-4115-8523-763E916DCCF9}"/>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9" name="TextBox 528">
              <a:extLst>
                <a:ext uri="{FF2B5EF4-FFF2-40B4-BE49-F238E27FC236}">
                  <a16:creationId xmlns:a16="http://schemas.microsoft.com/office/drawing/2014/main" xmlns="" id="{246D0A03-14BD-462E-BE03-2C74215FD6CE}"/>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0" name="TextBox 529">
              <a:extLst>
                <a:ext uri="{FF2B5EF4-FFF2-40B4-BE49-F238E27FC236}">
                  <a16:creationId xmlns:a16="http://schemas.microsoft.com/office/drawing/2014/main" xmlns="" id="{2DA4F0A2-5617-4421-97AF-49C8AF24054D}"/>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1" name="TextBox 530">
              <a:extLst>
                <a:ext uri="{FF2B5EF4-FFF2-40B4-BE49-F238E27FC236}">
                  <a16:creationId xmlns:a16="http://schemas.microsoft.com/office/drawing/2014/main" xmlns="" id="{948CCF0C-EFCB-44C2-81A2-01AC86D5D247}"/>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2" name="TextBox 531">
              <a:extLst>
                <a:ext uri="{FF2B5EF4-FFF2-40B4-BE49-F238E27FC236}">
                  <a16:creationId xmlns:a16="http://schemas.microsoft.com/office/drawing/2014/main" xmlns="" id="{D523EAC8-457B-432D-A33C-294FFB83C679}"/>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3" name="TextBox 532">
              <a:extLst>
                <a:ext uri="{FF2B5EF4-FFF2-40B4-BE49-F238E27FC236}">
                  <a16:creationId xmlns:a16="http://schemas.microsoft.com/office/drawing/2014/main" xmlns="" id="{FE1EC248-DB61-443D-83DD-3D6FA86B70C6}"/>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4" name="TextBox 533">
              <a:extLst>
                <a:ext uri="{FF2B5EF4-FFF2-40B4-BE49-F238E27FC236}">
                  <a16:creationId xmlns:a16="http://schemas.microsoft.com/office/drawing/2014/main" xmlns="" id="{88D8AE42-01F0-4591-9265-8A202D1EE787}"/>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5" name="TextBox 534">
              <a:extLst>
                <a:ext uri="{FF2B5EF4-FFF2-40B4-BE49-F238E27FC236}">
                  <a16:creationId xmlns:a16="http://schemas.microsoft.com/office/drawing/2014/main" xmlns="" id="{9CADF596-1549-450F-8C9A-C0E5076A47E5}"/>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6" name="TextBox 535">
              <a:extLst>
                <a:ext uri="{FF2B5EF4-FFF2-40B4-BE49-F238E27FC236}">
                  <a16:creationId xmlns:a16="http://schemas.microsoft.com/office/drawing/2014/main" xmlns="" id="{673C73BF-3CEC-41BC-841F-4E7F2DA40560}"/>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7" name="TextBox 536">
              <a:extLst>
                <a:ext uri="{FF2B5EF4-FFF2-40B4-BE49-F238E27FC236}">
                  <a16:creationId xmlns:a16="http://schemas.microsoft.com/office/drawing/2014/main" xmlns="" id="{6C10E5DE-B28F-4E83-9C71-A051BAA8202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8" name="TextBox 537">
              <a:extLst>
                <a:ext uri="{FF2B5EF4-FFF2-40B4-BE49-F238E27FC236}">
                  <a16:creationId xmlns:a16="http://schemas.microsoft.com/office/drawing/2014/main" xmlns="" id="{48DD0E28-8BFA-49DD-B770-02D7BCF49180}"/>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9" name="TextBox 538">
              <a:extLst>
                <a:ext uri="{FF2B5EF4-FFF2-40B4-BE49-F238E27FC236}">
                  <a16:creationId xmlns:a16="http://schemas.microsoft.com/office/drawing/2014/main" xmlns="" id="{61303766-9CC3-45ED-8BEA-C259EAE6FB04}"/>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0" name="TextBox 539">
              <a:extLst>
                <a:ext uri="{FF2B5EF4-FFF2-40B4-BE49-F238E27FC236}">
                  <a16:creationId xmlns:a16="http://schemas.microsoft.com/office/drawing/2014/main" xmlns="" id="{D5209EA1-7CBE-4424-959B-85222D7F67A4}"/>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1" name="TextBox 540">
              <a:extLst>
                <a:ext uri="{FF2B5EF4-FFF2-40B4-BE49-F238E27FC236}">
                  <a16:creationId xmlns:a16="http://schemas.microsoft.com/office/drawing/2014/main" xmlns="" id="{C7BEA9D5-2FE8-41FB-822E-5F9B24D42746}"/>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2" name="TextBox 541">
              <a:extLst>
                <a:ext uri="{FF2B5EF4-FFF2-40B4-BE49-F238E27FC236}">
                  <a16:creationId xmlns:a16="http://schemas.microsoft.com/office/drawing/2014/main" xmlns="" id="{B0861550-8C4D-453E-A8DE-95D29CE1DA2F}"/>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3" name="TextBox 542">
              <a:extLst>
                <a:ext uri="{FF2B5EF4-FFF2-40B4-BE49-F238E27FC236}">
                  <a16:creationId xmlns:a16="http://schemas.microsoft.com/office/drawing/2014/main" xmlns="" id="{2B56E16C-7B77-4F2C-B160-C58D06BA73F4}"/>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4" name="TextBox 543">
              <a:extLst>
                <a:ext uri="{FF2B5EF4-FFF2-40B4-BE49-F238E27FC236}">
                  <a16:creationId xmlns:a16="http://schemas.microsoft.com/office/drawing/2014/main" xmlns="" id="{B3D8D9B3-C285-4BBD-BBE6-5E17551BF8CE}"/>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5" name="TextBox 544">
              <a:extLst>
                <a:ext uri="{FF2B5EF4-FFF2-40B4-BE49-F238E27FC236}">
                  <a16:creationId xmlns:a16="http://schemas.microsoft.com/office/drawing/2014/main" xmlns="" id="{B68C7A19-A667-496B-9C70-AD6676132220}"/>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6" name="TextBox 545">
              <a:extLst>
                <a:ext uri="{FF2B5EF4-FFF2-40B4-BE49-F238E27FC236}">
                  <a16:creationId xmlns:a16="http://schemas.microsoft.com/office/drawing/2014/main" xmlns="" id="{E1009730-74D5-4FB3-9D26-C4FFB2FFCEBA}"/>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7" name="TextBox 546">
              <a:extLst>
                <a:ext uri="{FF2B5EF4-FFF2-40B4-BE49-F238E27FC236}">
                  <a16:creationId xmlns:a16="http://schemas.microsoft.com/office/drawing/2014/main" xmlns="" id="{84555EB2-E480-4956-8663-D275A779721C}"/>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8" name="TextBox 547">
              <a:extLst>
                <a:ext uri="{FF2B5EF4-FFF2-40B4-BE49-F238E27FC236}">
                  <a16:creationId xmlns:a16="http://schemas.microsoft.com/office/drawing/2014/main" xmlns="" id="{455C3301-AD85-4436-A017-726852369812}"/>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9" name="TextBox 548">
              <a:extLst>
                <a:ext uri="{FF2B5EF4-FFF2-40B4-BE49-F238E27FC236}">
                  <a16:creationId xmlns:a16="http://schemas.microsoft.com/office/drawing/2014/main" xmlns="" id="{5921ECE0-2472-474A-AB4A-4CF388E495C7}"/>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0" name="TextBox 549">
              <a:extLst>
                <a:ext uri="{FF2B5EF4-FFF2-40B4-BE49-F238E27FC236}">
                  <a16:creationId xmlns:a16="http://schemas.microsoft.com/office/drawing/2014/main" xmlns="" id="{30D57A97-D785-4755-9B8B-49882BBD19A4}"/>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1" name="TextBox 550">
              <a:extLst>
                <a:ext uri="{FF2B5EF4-FFF2-40B4-BE49-F238E27FC236}">
                  <a16:creationId xmlns:a16="http://schemas.microsoft.com/office/drawing/2014/main" xmlns="" id="{00D6587B-6C69-4C08-B981-52A8AFFF07D8}"/>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2" name="TextBox 551">
              <a:extLst>
                <a:ext uri="{FF2B5EF4-FFF2-40B4-BE49-F238E27FC236}">
                  <a16:creationId xmlns:a16="http://schemas.microsoft.com/office/drawing/2014/main" xmlns="" id="{2D42A625-8420-453E-B667-CFB9FE15E984}"/>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3" name="TextBox 552">
              <a:extLst>
                <a:ext uri="{FF2B5EF4-FFF2-40B4-BE49-F238E27FC236}">
                  <a16:creationId xmlns:a16="http://schemas.microsoft.com/office/drawing/2014/main" xmlns="" id="{E2FE9A0A-8EFF-4A1C-9942-49FD16F74BCB}"/>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4" name="TextBox 553">
              <a:extLst>
                <a:ext uri="{FF2B5EF4-FFF2-40B4-BE49-F238E27FC236}">
                  <a16:creationId xmlns:a16="http://schemas.microsoft.com/office/drawing/2014/main" xmlns="" id="{340B4B82-6A77-4803-B200-3037654B4E2A}"/>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5" name="TextBox 554">
              <a:extLst>
                <a:ext uri="{FF2B5EF4-FFF2-40B4-BE49-F238E27FC236}">
                  <a16:creationId xmlns:a16="http://schemas.microsoft.com/office/drawing/2014/main" xmlns="" id="{240BB63E-F1E2-4476-8091-85CF4B1BF365}"/>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6" name="TextBox 555">
              <a:extLst>
                <a:ext uri="{FF2B5EF4-FFF2-40B4-BE49-F238E27FC236}">
                  <a16:creationId xmlns:a16="http://schemas.microsoft.com/office/drawing/2014/main" xmlns="" id="{9D15B243-A333-4628-9084-6C45A28AFA22}"/>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7" name="TextBox 556">
              <a:extLst>
                <a:ext uri="{FF2B5EF4-FFF2-40B4-BE49-F238E27FC236}">
                  <a16:creationId xmlns:a16="http://schemas.microsoft.com/office/drawing/2014/main" xmlns="" id="{ABC26FA6-478A-4714-ACE0-6B32FB40939D}"/>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8" name="TextBox 557">
              <a:extLst>
                <a:ext uri="{FF2B5EF4-FFF2-40B4-BE49-F238E27FC236}">
                  <a16:creationId xmlns:a16="http://schemas.microsoft.com/office/drawing/2014/main" xmlns="" id="{A8259E47-31B2-4C92-87F6-7EAFE60A59B3}"/>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559" name="Straight Connector 558">
              <a:extLst>
                <a:ext uri="{FF2B5EF4-FFF2-40B4-BE49-F238E27FC236}">
                  <a16:creationId xmlns:a16="http://schemas.microsoft.com/office/drawing/2014/main" xmlns="" id="{30C70315-00F5-44DD-B080-FC5BF4FBD2EB}"/>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xmlns="" id="{FCE6B970-9047-4F4F-9EDF-8A56B7DF8D5A}"/>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xmlns="" id="{26665271-E718-438F-8825-B40A5F2E1C69}"/>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xmlns="" id="{1EB3E03D-DE39-48A4-8594-17EA60F5AABF}"/>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xmlns="" id="{50D2EA28-EDFE-43A1-A12A-C0A6EA274C2C}"/>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xmlns="" id="{EE510037-AACF-48BB-96BF-D0CAC3D58CCD}"/>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xmlns="" id="{76AC58E0-F7ED-438B-8D56-553AAA0159C5}"/>
              </a:ext>
            </a:extLst>
          </p:cNvPr>
          <p:cNvSpPr/>
          <p:nvPr/>
        </p:nvSpPr>
        <p:spPr>
          <a:xfrm>
            <a:off x="3429000" y="1828799"/>
            <a:ext cx="1780248" cy="772555"/>
          </a:xfrm>
          <a:prstGeom prst="rect">
            <a:avLst/>
          </a:prstGeom>
          <a:solidFill>
            <a:schemeClr val="accent2"/>
          </a:solid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xmlns="" id="{3ED102F0-C24E-425C-A88D-F34F5B92F6B2}"/>
              </a:ext>
            </a:extLst>
          </p:cNvPr>
          <p:cNvSpPr/>
          <p:nvPr/>
        </p:nvSpPr>
        <p:spPr>
          <a:xfrm>
            <a:off x="6729876" y="1804524"/>
            <a:ext cx="890124" cy="1776876"/>
          </a:xfrm>
          <a:prstGeom prst="rect">
            <a:avLst/>
          </a:prstGeom>
          <a:solidFill>
            <a:schemeClr val="accent2"/>
          </a:solid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B5F1494-A9AC-4C9A-B3C7-AAA6D9F34620}"/>
              </a:ext>
            </a:extLst>
          </p:cNvPr>
          <p:cNvSpPr txBox="1"/>
          <p:nvPr/>
        </p:nvSpPr>
        <p:spPr>
          <a:xfrm>
            <a:off x="3429000" y="1905000"/>
            <a:ext cx="1828800" cy="461665"/>
          </a:xfrm>
          <a:prstGeom prst="rect">
            <a:avLst/>
          </a:prstGeom>
          <a:noFill/>
        </p:spPr>
        <p:txBody>
          <a:bodyPr wrap="square" rtlCol="0">
            <a:spAutoFit/>
          </a:bodyPr>
          <a:lstStyle/>
          <a:p>
            <a:r>
              <a:rPr lang="en-US" i="1" dirty="0">
                <a:solidFill>
                  <a:srgbClr val="FFFF00"/>
                </a:solidFill>
              </a:rPr>
              <a:t>k</a:t>
            </a:r>
            <a:r>
              <a:rPr lang="en-US" baseline="-25000" dirty="0">
                <a:solidFill>
                  <a:srgbClr val="FFFF00"/>
                </a:solidFill>
              </a:rPr>
              <a:t>b</a:t>
            </a:r>
            <a:r>
              <a:rPr lang="en-US" dirty="0">
                <a:solidFill>
                  <a:srgbClr val="FFFF00"/>
                </a:solidFill>
              </a:rPr>
              <a:t>=0     </a:t>
            </a:r>
            <a:r>
              <a:rPr lang="en-US" i="1" dirty="0">
                <a:solidFill>
                  <a:srgbClr val="FFFF00"/>
                </a:solidFill>
              </a:rPr>
              <a:t>k</a:t>
            </a:r>
            <a:r>
              <a:rPr lang="en-US" baseline="-25000" dirty="0">
                <a:solidFill>
                  <a:srgbClr val="FFFF00"/>
                </a:solidFill>
              </a:rPr>
              <a:t>b</a:t>
            </a:r>
            <a:r>
              <a:rPr lang="en-US" dirty="0">
                <a:solidFill>
                  <a:srgbClr val="FFFF00"/>
                </a:solidFill>
              </a:rPr>
              <a:t>=1</a:t>
            </a:r>
            <a:endParaRPr lang="en-US" i="1" dirty="0">
              <a:solidFill>
                <a:srgbClr val="FFFF00"/>
              </a:solidFill>
            </a:endParaRPr>
          </a:p>
        </p:txBody>
      </p:sp>
      <p:sp>
        <p:nvSpPr>
          <p:cNvPr id="225" name="TextBox 224">
            <a:extLst>
              <a:ext uri="{FF2B5EF4-FFF2-40B4-BE49-F238E27FC236}">
                <a16:creationId xmlns:a16="http://schemas.microsoft.com/office/drawing/2014/main" xmlns="" id="{B863C917-F1B2-493F-82E3-B0AA89504DF3}"/>
              </a:ext>
            </a:extLst>
          </p:cNvPr>
          <p:cNvSpPr txBox="1"/>
          <p:nvPr/>
        </p:nvSpPr>
        <p:spPr>
          <a:xfrm>
            <a:off x="6781800" y="1981200"/>
            <a:ext cx="762000" cy="1292662"/>
          </a:xfrm>
          <a:prstGeom prst="rect">
            <a:avLst/>
          </a:prstGeom>
          <a:noFill/>
        </p:spPr>
        <p:txBody>
          <a:bodyPr wrap="square" rtlCol="0">
            <a:spAutoFit/>
          </a:bodyPr>
          <a:lstStyle/>
          <a:p>
            <a:r>
              <a:rPr lang="en-US" i="1" dirty="0">
                <a:solidFill>
                  <a:srgbClr val="FFFF00"/>
                </a:solidFill>
              </a:rPr>
              <a:t>k</a:t>
            </a:r>
            <a:r>
              <a:rPr lang="en-US" baseline="-25000" dirty="0">
                <a:solidFill>
                  <a:srgbClr val="FFFF00"/>
                </a:solidFill>
              </a:rPr>
              <a:t>b</a:t>
            </a:r>
            <a:r>
              <a:rPr lang="en-US" dirty="0">
                <a:solidFill>
                  <a:srgbClr val="FFFF00"/>
                </a:solidFill>
              </a:rPr>
              <a:t>=0</a:t>
            </a:r>
          </a:p>
          <a:p>
            <a:pPr>
              <a:spcBef>
                <a:spcPts val="3600"/>
              </a:spcBef>
            </a:pPr>
            <a:r>
              <a:rPr lang="en-US" i="1" dirty="0">
                <a:solidFill>
                  <a:srgbClr val="FFFF00"/>
                </a:solidFill>
              </a:rPr>
              <a:t>k</a:t>
            </a:r>
            <a:r>
              <a:rPr lang="en-US" baseline="-25000" dirty="0">
                <a:solidFill>
                  <a:srgbClr val="FFFF00"/>
                </a:solidFill>
              </a:rPr>
              <a:t>b</a:t>
            </a:r>
            <a:r>
              <a:rPr lang="en-US" dirty="0">
                <a:solidFill>
                  <a:srgbClr val="FFFF00"/>
                </a:solidFill>
              </a:rPr>
              <a:t>=1</a:t>
            </a:r>
            <a:endParaRPr lang="en-US" i="1" dirty="0">
              <a:solidFill>
                <a:srgbClr val="FFFF00"/>
              </a:solidFill>
            </a:endParaRPr>
          </a:p>
        </p:txBody>
      </p:sp>
    </p:spTree>
    <p:extLst>
      <p:ext uri="{BB962C8B-B14F-4D97-AF65-F5344CB8AC3E}">
        <p14:creationId xmlns:p14="http://schemas.microsoft.com/office/powerpoint/2010/main" val="11599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Which parts of A and B are used</a:t>
            </a:r>
          </a:p>
        </p:txBody>
      </p:sp>
      <p:sp>
        <p:nvSpPr>
          <p:cNvPr id="3" name="Content Placeholder 2"/>
          <p:cNvSpPr>
            <a:spLocks noGrp="1"/>
          </p:cNvSpPr>
          <p:nvPr>
            <p:ph idx="1"/>
          </p:nvPr>
        </p:nvSpPr>
        <p:spPr>
          <a:xfrm>
            <a:off x="533400" y="4038600"/>
            <a:ext cx="8229600" cy="2209800"/>
          </a:xfrm>
        </p:spPr>
        <p:txBody>
          <a:bodyPr/>
          <a:lstStyle/>
          <a:p>
            <a:pPr>
              <a:lnSpc>
                <a:spcPts val="2500"/>
              </a:lnSpc>
            </a:pPr>
            <a:r>
              <a:rPr lang="en-US" sz="2400" dirty="0"/>
              <a:t>Each thread computes one element of C</a:t>
            </a:r>
          </a:p>
          <a:p>
            <a:pPr>
              <a:lnSpc>
                <a:spcPts val="2500"/>
              </a:lnSpc>
            </a:pPr>
            <a:r>
              <a:rPr lang="en-US" sz="2400" dirty="0"/>
              <a:t>It uses an entire row from </a:t>
            </a:r>
            <a:r>
              <a:rPr lang="en-US" sz="2400" i="1" dirty="0"/>
              <a:t>A</a:t>
            </a:r>
            <a:r>
              <a:rPr lang="en-US" sz="2400" dirty="0"/>
              <a:t> and an entire column from </a:t>
            </a:r>
            <a:r>
              <a:rPr lang="en-US" sz="2400" i="1" dirty="0"/>
              <a:t>B</a:t>
            </a:r>
          </a:p>
          <a:p>
            <a:pPr>
              <a:lnSpc>
                <a:spcPts val="2500"/>
              </a:lnSpc>
            </a:pPr>
            <a:r>
              <a:rPr lang="en-US" sz="2400" dirty="0"/>
              <a:t>All 16 threads in a thread block are working (in principle) at the same time.</a:t>
            </a:r>
          </a:p>
          <a:p>
            <a:pPr>
              <a:lnSpc>
                <a:spcPts val="2500"/>
              </a:lnSpc>
            </a:pPr>
            <a:r>
              <a:rPr lang="en-US" sz="2400" dirty="0"/>
              <a:t>All 4 thread blocks are working (in principle) at the same time. </a:t>
            </a: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70" name="TextBox 69">
            <a:extLst>
              <a:ext uri="{FF2B5EF4-FFF2-40B4-BE49-F238E27FC236}">
                <a16:creationId xmlns:a16="http://schemas.microsoft.com/office/drawing/2014/main" xmlns="" id="{B848587B-9474-473B-BDD8-C712B8F24B9B}"/>
              </a:ext>
            </a:extLst>
          </p:cNvPr>
          <p:cNvSpPr txBox="1"/>
          <p:nvPr/>
        </p:nvSpPr>
        <p:spPr>
          <a:xfrm>
            <a:off x="2895600" y="2455218"/>
            <a:ext cx="457200" cy="461665"/>
          </a:xfrm>
          <a:prstGeom prst="rect">
            <a:avLst/>
          </a:prstGeom>
          <a:noFill/>
        </p:spPr>
        <p:txBody>
          <a:bodyPr wrap="square" rtlCol="0">
            <a:spAutoFit/>
          </a:bodyPr>
          <a:lstStyle/>
          <a:p>
            <a:r>
              <a:rPr lang="en-US" dirty="0"/>
              <a:t>=</a:t>
            </a:r>
          </a:p>
        </p:txBody>
      </p:sp>
      <p:sp>
        <p:nvSpPr>
          <p:cNvPr id="414" name="TextBox 413">
            <a:extLst>
              <a:ext uri="{FF2B5EF4-FFF2-40B4-BE49-F238E27FC236}">
                <a16:creationId xmlns:a16="http://schemas.microsoft.com/office/drawing/2014/main" xmlns="" id="{F48313E4-E41B-42E0-A22E-0D5D231BF96A}"/>
              </a:ext>
            </a:extLst>
          </p:cNvPr>
          <p:cNvSpPr txBox="1"/>
          <p:nvPr/>
        </p:nvSpPr>
        <p:spPr>
          <a:xfrm>
            <a:off x="5334000" y="2455218"/>
            <a:ext cx="457200" cy="461665"/>
          </a:xfrm>
          <a:prstGeom prst="rect">
            <a:avLst/>
          </a:prstGeom>
          <a:noFill/>
        </p:spPr>
        <p:txBody>
          <a:bodyPr wrap="square" rtlCol="0">
            <a:spAutoFit/>
          </a:bodyPr>
          <a:lstStyle/>
          <a:p>
            <a:r>
              <a:rPr lang="en-US" dirty="0"/>
              <a:t>*</a:t>
            </a:r>
          </a:p>
        </p:txBody>
      </p:sp>
      <p:sp>
        <p:nvSpPr>
          <p:cNvPr id="415" name="TextBox 414">
            <a:extLst>
              <a:ext uri="{FF2B5EF4-FFF2-40B4-BE49-F238E27FC236}">
                <a16:creationId xmlns:a16="http://schemas.microsoft.com/office/drawing/2014/main" xmlns="" id="{ADF6798F-6302-45D2-B576-345A596B5195}"/>
              </a:ext>
            </a:extLst>
          </p:cNvPr>
          <p:cNvSpPr txBox="1"/>
          <p:nvPr/>
        </p:nvSpPr>
        <p:spPr>
          <a:xfrm>
            <a:off x="1524000" y="1390144"/>
            <a:ext cx="457200" cy="461665"/>
          </a:xfrm>
          <a:prstGeom prst="rect">
            <a:avLst/>
          </a:prstGeom>
          <a:noFill/>
        </p:spPr>
        <p:txBody>
          <a:bodyPr wrap="square" rtlCol="0">
            <a:spAutoFit/>
          </a:bodyPr>
          <a:lstStyle/>
          <a:p>
            <a:r>
              <a:rPr lang="en-US" dirty="0"/>
              <a:t>C</a:t>
            </a:r>
          </a:p>
        </p:txBody>
      </p:sp>
      <p:sp>
        <p:nvSpPr>
          <p:cNvPr id="416" name="TextBox 415">
            <a:extLst>
              <a:ext uri="{FF2B5EF4-FFF2-40B4-BE49-F238E27FC236}">
                <a16:creationId xmlns:a16="http://schemas.microsoft.com/office/drawing/2014/main" xmlns="" id="{FD54AD7C-9FF6-4E96-B8D2-97C47C7553A8}"/>
              </a:ext>
            </a:extLst>
          </p:cNvPr>
          <p:cNvSpPr txBox="1"/>
          <p:nvPr/>
        </p:nvSpPr>
        <p:spPr>
          <a:xfrm>
            <a:off x="4038600" y="1333500"/>
            <a:ext cx="457200" cy="461665"/>
          </a:xfrm>
          <a:prstGeom prst="rect">
            <a:avLst/>
          </a:prstGeom>
          <a:noFill/>
        </p:spPr>
        <p:txBody>
          <a:bodyPr wrap="square" rtlCol="0">
            <a:spAutoFit/>
          </a:bodyPr>
          <a:lstStyle/>
          <a:p>
            <a:r>
              <a:rPr lang="en-US" dirty="0"/>
              <a:t>A</a:t>
            </a:r>
          </a:p>
        </p:txBody>
      </p:sp>
      <p:sp>
        <p:nvSpPr>
          <p:cNvPr id="417" name="TextBox 416">
            <a:extLst>
              <a:ext uri="{FF2B5EF4-FFF2-40B4-BE49-F238E27FC236}">
                <a16:creationId xmlns:a16="http://schemas.microsoft.com/office/drawing/2014/main" xmlns="" id="{D74D8E27-770B-40F6-949F-D55F15DB2DE4}"/>
              </a:ext>
            </a:extLst>
          </p:cNvPr>
          <p:cNvSpPr txBox="1"/>
          <p:nvPr/>
        </p:nvSpPr>
        <p:spPr>
          <a:xfrm>
            <a:off x="6553200" y="1333500"/>
            <a:ext cx="457200" cy="461665"/>
          </a:xfrm>
          <a:prstGeom prst="rect">
            <a:avLst/>
          </a:prstGeom>
          <a:noFill/>
        </p:spPr>
        <p:txBody>
          <a:bodyPr wrap="square" rtlCol="0">
            <a:spAutoFit/>
          </a:bodyPr>
          <a:lstStyle/>
          <a:p>
            <a:r>
              <a:rPr lang="en-US" dirty="0"/>
              <a:t>B</a:t>
            </a:r>
          </a:p>
        </p:txBody>
      </p:sp>
      <p:sp>
        <p:nvSpPr>
          <p:cNvPr id="256" name="TextBox 255">
            <a:extLst>
              <a:ext uri="{FF2B5EF4-FFF2-40B4-BE49-F238E27FC236}">
                <a16:creationId xmlns:a16="http://schemas.microsoft.com/office/drawing/2014/main" xmlns="" id="{29E7006C-A5EB-4911-9E73-28A3B5A2A971}"/>
              </a:ext>
            </a:extLst>
          </p:cNvPr>
          <p:cNvSpPr txBox="1"/>
          <p:nvPr/>
        </p:nvSpPr>
        <p:spPr>
          <a:xfrm>
            <a:off x="18254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00</a:t>
            </a:r>
          </a:p>
        </p:txBody>
      </p:sp>
      <p:sp>
        <p:nvSpPr>
          <p:cNvPr id="145" name="TextBox 144">
            <a:extLst>
              <a:ext uri="{FF2B5EF4-FFF2-40B4-BE49-F238E27FC236}">
                <a16:creationId xmlns:a16="http://schemas.microsoft.com/office/drawing/2014/main" xmlns="" id="{D49CB0BF-F7C7-41D7-AEF2-8AD057E55E55}"/>
              </a:ext>
            </a:extLst>
          </p:cNvPr>
          <p:cNvSpPr txBox="1"/>
          <p:nvPr/>
        </p:nvSpPr>
        <p:spPr>
          <a:xfrm>
            <a:off x="20540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01</a:t>
            </a:r>
          </a:p>
        </p:txBody>
      </p:sp>
      <p:sp>
        <p:nvSpPr>
          <p:cNvPr id="146" name="TextBox 145">
            <a:extLst>
              <a:ext uri="{FF2B5EF4-FFF2-40B4-BE49-F238E27FC236}">
                <a16:creationId xmlns:a16="http://schemas.microsoft.com/office/drawing/2014/main" xmlns="" id="{C9798629-5841-42FF-81C1-FC58CD61F62B}"/>
              </a:ext>
            </a:extLst>
          </p:cNvPr>
          <p:cNvSpPr txBox="1"/>
          <p:nvPr/>
        </p:nvSpPr>
        <p:spPr>
          <a:xfrm>
            <a:off x="18254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10</a:t>
            </a:r>
          </a:p>
        </p:txBody>
      </p:sp>
      <p:sp>
        <p:nvSpPr>
          <p:cNvPr id="147" name="TextBox 146">
            <a:extLst>
              <a:ext uri="{FF2B5EF4-FFF2-40B4-BE49-F238E27FC236}">
                <a16:creationId xmlns:a16="http://schemas.microsoft.com/office/drawing/2014/main" xmlns="" id="{2C3AFC3F-EE9E-4E2C-BE8B-CC45EDD43D07}"/>
              </a:ext>
            </a:extLst>
          </p:cNvPr>
          <p:cNvSpPr txBox="1"/>
          <p:nvPr/>
        </p:nvSpPr>
        <p:spPr>
          <a:xfrm>
            <a:off x="20540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11</a:t>
            </a:r>
          </a:p>
        </p:txBody>
      </p:sp>
      <p:sp>
        <p:nvSpPr>
          <p:cNvPr id="148" name="TextBox 147">
            <a:extLst>
              <a:ext uri="{FF2B5EF4-FFF2-40B4-BE49-F238E27FC236}">
                <a16:creationId xmlns:a16="http://schemas.microsoft.com/office/drawing/2014/main" xmlns="" id="{42132B4E-0341-4A30-86C3-2DE7E868A753}"/>
              </a:ext>
            </a:extLst>
          </p:cNvPr>
          <p:cNvSpPr txBox="1"/>
          <p:nvPr/>
        </p:nvSpPr>
        <p:spPr>
          <a:xfrm>
            <a:off x="22826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02</a:t>
            </a:r>
          </a:p>
        </p:txBody>
      </p:sp>
      <p:sp>
        <p:nvSpPr>
          <p:cNvPr id="149" name="TextBox 148">
            <a:extLst>
              <a:ext uri="{FF2B5EF4-FFF2-40B4-BE49-F238E27FC236}">
                <a16:creationId xmlns:a16="http://schemas.microsoft.com/office/drawing/2014/main" xmlns="" id="{DD4E0C2C-102B-4638-A998-8499E98AA4C2}"/>
              </a:ext>
            </a:extLst>
          </p:cNvPr>
          <p:cNvSpPr txBox="1"/>
          <p:nvPr/>
        </p:nvSpPr>
        <p:spPr>
          <a:xfrm>
            <a:off x="2511228" y="17768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03</a:t>
            </a:r>
          </a:p>
        </p:txBody>
      </p:sp>
      <p:sp>
        <p:nvSpPr>
          <p:cNvPr id="150" name="TextBox 149">
            <a:extLst>
              <a:ext uri="{FF2B5EF4-FFF2-40B4-BE49-F238E27FC236}">
                <a16:creationId xmlns:a16="http://schemas.microsoft.com/office/drawing/2014/main" xmlns="" id="{01DBC4A6-5249-446B-B8D3-CFF04C8ACAC9}"/>
              </a:ext>
            </a:extLst>
          </p:cNvPr>
          <p:cNvSpPr txBox="1"/>
          <p:nvPr/>
        </p:nvSpPr>
        <p:spPr>
          <a:xfrm>
            <a:off x="22826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12</a:t>
            </a:r>
          </a:p>
        </p:txBody>
      </p:sp>
      <p:sp>
        <p:nvSpPr>
          <p:cNvPr id="151" name="TextBox 150">
            <a:extLst>
              <a:ext uri="{FF2B5EF4-FFF2-40B4-BE49-F238E27FC236}">
                <a16:creationId xmlns:a16="http://schemas.microsoft.com/office/drawing/2014/main" xmlns="" id="{8CF3E2DD-2952-491C-8DD9-C0A38CDBFA9B}"/>
              </a:ext>
            </a:extLst>
          </p:cNvPr>
          <p:cNvSpPr txBox="1"/>
          <p:nvPr/>
        </p:nvSpPr>
        <p:spPr>
          <a:xfrm>
            <a:off x="2511228" y="20054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13</a:t>
            </a:r>
          </a:p>
        </p:txBody>
      </p:sp>
      <p:sp>
        <p:nvSpPr>
          <p:cNvPr id="152" name="TextBox 151">
            <a:extLst>
              <a:ext uri="{FF2B5EF4-FFF2-40B4-BE49-F238E27FC236}">
                <a16:creationId xmlns:a16="http://schemas.microsoft.com/office/drawing/2014/main" xmlns="" id="{567DF0A8-591F-401F-B2BA-157D71B298DC}"/>
              </a:ext>
            </a:extLst>
          </p:cNvPr>
          <p:cNvSpPr txBox="1"/>
          <p:nvPr/>
        </p:nvSpPr>
        <p:spPr>
          <a:xfrm>
            <a:off x="18254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20</a:t>
            </a:r>
          </a:p>
        </p:txBody>
      </p:sp>
      <p:sp>
        <p:nvSpPr>
          <p:cNvPr id="153" name="TextBox 152">
            <a:extLst>
              <a:ext uri="{FF2B5EF4-FFF2-40B4-BE49-F238E27FC236}">
                <a16:creationId xmlns:a16="http://schemas.microsoft.com/office/drawing/2014/main" xmlns="" id="{C63880BE-26AF-4ECC-B9F9-C052E563784D}"/>
              </a:ext>
            </a:extLst>
          </p:cNvPr>
          <p:cNvSpPr txBox="1"/>
          <p:nvPr/>
        </p:nvSpPr>
        <p:spPr>
          <a:xfrm>
            <a:off x="20540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21</a:t>
            </a:r>
          </a:p>
        </p:txBody>
      </p:sp>
      <p:sp>
        <p:nvSpPr>
          <p:cNvPr id="154" name="TextBox 153">
            <a:extLst>
              <a:ext uri="{FF2B5EF4-FFF2-40B4-BE49-F238E27FC236}">
                <a16:creationId xmlns:a16="http://schemas.microsoft.com/office/drawing/2014/main" xmlns="" id="{AE58AF52-2D63-467C-841E-178BC69E0F8E}"/>
              </a:ext>
            </a:extLst>
          </p:cNvPr>
          <p:cNvSpPr txBox="1"/>
          <p:nvPr/>
        </p:nvSpPr>
        <p:spPr>
          <a:xfrm>
            <a:off x="18254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rgbClr val="FF0000"/>
                </a:solidFill>
              </a:rPr>
              <a:t>30</a:t>
            </a:r>
          </a:p>
        </p:txBody>
      </p:sp>
      <p:sp>
        <p:nvSpPr>
          <p:cNvPr id="155" name="TextBox 154">
            <a:extLst>
              <a:ext uri="{FF2B5EF4-FFF2-40B4-BE49-F238E27FC236}">
                <a16:creationId xmlns:a16="http://schemas.microsoft.com/office/drawing/2014/main" xmlns="" id="{47A1A2AE-2AA5-4991-9E90-31126239DDD2}"/>
              </a:ext>
            </a:extLst>
          </p:cNvPr>
          <p:cNvSpPr txBox="1"/>
          <p:nvPr/>
        </p:nvSpPr>
        <p:spPr>
          <a:xfrm>
            <a:off x="20540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31</a:t>
            </a:r>
          </a:p>
        </p:txBody>
      </p:sp>
      <p:sp>
        <p:nvSpPr>
          <p:cNvPr id="156" name="TextBox 155">
            <a:extLst>
              <a:ext uri="{FF2B5EF4-FFF2-40B4-BE49-F238E27FC236}">
                <a16:creationId xmlns:a16="http://schemas.microsoft.com/office/drawing/2014/main" xmlns="" id="{396D9AB5-E666-4A48-B51D-C0B94AE0CE7C}"/>
              </a:ext>
            </a:extLst>
          </p:cNvPr>
          <p:cNvSpPr txBox="1"/>
          <p:nvPr/>
        </p:nvSpPr>
        <p:spPr>
          <a:xfrm>
            <a:off x="22826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22</a:t>
            </a:r>
          </a:p>
        </p:txBody>
      </p:sp>
      <p:sp>
        <p:nvSpPr>
          <p:cNvPr id="157" name="TextBox 156">
            <a:extLst>
              <a:ext uri="{FF2B5EF4-FFF2-40B4-BE49-F238E27FC236}">
                <a16:creationId xmlns:a16="http://schemas.microsoft.com/office/drawing/2014/main" xmlns="" id="{3DD4DFA6-442B-4700-8ED1-7BFE783116A2}"/>
              </a:ext>
            </a:extLst>
          </p:cNvPr>
          <p:cNvSpPr txBox="1"/>
          <p:nvPr/>
        </p:nvSpPr>
        <p:spPr>
          <a:xfrm>
            <a:off x="2511228" y="22340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23</a:t>
            </a:r>
          </a:p>
        </p:txBody>
      </p:sp>
      <p:sp>
        <p:nvSpPr>
          <p:cNvPr id="158" name="TextBox 157">
            <a:extLst>
              <a:ext uri="{FF2B5EF4-FFF2-40B4-BE49-F238E27FC236}">
                <a16:creationId xmlns:a16="http://schemas.microsoft.com/office/drawing/2014/main" xmlns="" id="{4D876077-1999-44A2-AD36-6D1849D853A8}"/>
              </a:ext>
            </a:extLst>
          </p:cNvPr>
          <p:cNvSpPr txBox="1"/>
          <p:nvPr/>
        </p:nvSpPr>
        <p:spPr>
          <a:xfrm>
            <a:off x="22826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32</a:t>
            </a:r>
          </a:p>
        </p:txBody>
      </p:sp>
      <p:sp>
        <p:nvSpPr>
          <p:cNvPr id="159" name="TextBox 158">
            <a:extLst>
              <a:ext uri="{FF2B5EF4-FFF2-40B4-BE49-F238E27FC236}">
                <a16:creationId xmlns:a16="http://schemas.microsoft.com/office/drawing/2014/main" xmlns="" id="{1557FA95-FC7A-411B-B515-86CE568C9DC2}"/>
              </a:ext>
            </a:extLst>
          </p:cNvPr>
          <p:cNvSpPr txBox="1"/>
          <p:nvPr/>
        </p:nvSpPr>
        <p:spPr>
          <a:xfrm>
            <a:off x="2511228" y="2462676"/>
            <a:ext cx="228600" cy="228600"/>
          </a:xfrm>
          <a:prstGeom prst="rect">
            <a:avLst/>
          </a:prstGeom>
          <a:noFill/>
          <a:ln>
            <a:solidFill>
              <a:schemeClr val="tx1"/>
            </a:solidFill>
          </a:ln>
        </p:spPr>
        <p:txBody>
          <a:bodyPr wrap="none" lIns="0" tIns="0" rIns="0" bIns="0" rtlCol="0">
            <a:noAutofit/>
          </a:bodyPr>
          <a:lstStyle/>
          <a:p>
            <a:pPr algn="ctr"/>
            <a:r>
              <a:rPr lang="en-US" sz="1800" dirty="0">
                <a:solidFill>
                  <a:schemeClr val="accent2"/>
                </a:solidFill>
              </a:rPr>
              <a:t>33</a:t>
            </a:r>
          </a:p>
        </p:txBody>
      </p:sp>
      <p:sp>
        <p:nvSpPr>
          <p:cNvPr id="160" name="TextBox 159">
            <a:extLst>
              <a:ext uri="{FF2B5EF4-FFF2-40B4-BE49-F238E27FC236}">
                <a16:creationId xmlns:a16="http://schemas.microsoft.com/office/drawing/2014/main" xmlns="" id="{9963BFE5-DBAC-48F0-9965-4D4FA50420C5}"/>
              </a:ext>
            </a:extLst>
          </p:cNvPr>
          <p:cNvSpPr txBox="1"/>
          <p:nvPr/>
        </p:nvSpPr>
        <p:spPr>
          <a:xfrm>
            <a:off x="9144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1" name="TextBox 160">
            <a:extLst>
              <a:ext uri="{FF2B5EF4-FFF2-40B4-BE49-F238E27FC236}">
                <a16:creationId xmlns:a16="http://schemas.microsoft.com/office/drawing/2014/main" xmlns="" id="{BB1B7E2F-AE33-40BB-AF4E-9405E99437DD}"/>
              </a:ext>
            </a:extLst>
          </p:cNvPr>
          <p:cNvSpPr txBox="1"/>
          <p:nvPr/>
        </p:nvSpPr>
        <p:spPr>
          <a:xfrm>
            <a:off x="11430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2" name="TextBox 161">
            <a:extLst>
              <a:ext uri="{FF2B5EF4-FFF2-40B4-BE49-F238E27FC236}">
                <a16:creationId xmlns:a16="http://schemas.microsoft.com/office/drawing/2014/main" xmlns="" id="{0230FF21-44B4-4ED8-B8FD-44874B3F26F4}"/>
              </a:ext>
            </a:extLst>
          </p:cNvPr>
          <p:cNvSpPr txBox="1"/>
          <p:nvPr/>
        </p:nvSpPr>
        <p:spPr>
          <a:xfrm>
            <a:off x="9144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3" name="TextBox 162">
            <a:extLst>
              <a:ext uri="{FF2B5EF4-FFF2-40B4-BE49-F238E27FC236}">
                <a16:creationId xmlns:a16="http://schemas.microsoft.com/office/drawing/2014/main" xmlns="" id="{D36FB5BA-33A6-4A12-B020-41DD896F2897}"/>
              </a:ext>
            </a:extLst>
          </p:cNvPr>
          <p:cNvSpPr txBox="1"/>
          <p:nvPr/>
        </p:nvSpPr>
        <p:spPr>
          <a:xfrm>
            <a:off x="11430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4" name="TextBox 163">
            <a:extLst>
              <a:ext uri="{FF2B5EF4-FFF2-40B4-BE49-F238E27FC236}">
                <a16:creationId xmlns:a16="http://schemas.microsoft.com/office/drawing/2014/main" xmlns="" id="{83E327D0-4AFD-4309-891F-404FC687A6F7}"/>
              </a:ext>
            </a:extLst>
          </p:cNvPr>
          <p:cNvSpPr txBox="1"/>
          <p:nvPr/>
        </p:nvSpPr>
        <p:spPr>
          <a:xfrm>
            <a:off x="13716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5" name="TextBox 164">
            <a:extLst>
              <a:ext uri="{FF2B5EF4-FFF2-40B4-BE49-F238E27FC236}">
                <a16:creationId xmlns:a16="http://schemas.microsoft.com/office/drawing/2014/main" xmlns="" id="{725BF6B6-7A84-4290-9A3D-FFA6B9101F24}"/>
              </a:ext>
            </a:extLst>
          </p:cNvPr>
          <p:cNvSpPr txBox="1"/>
          <p:nvPr/>
        </p:nvSpPr>
        <p:spPr>
          <a:xfrm>
            <a:off x="1600200" y="17768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6" name="TextBox 165">
            <a:extLst>
              <a:ext uri="{FF2B5EF4-FFF2-40B4-BE49-F238E27FC236}">
                <a16:creationId xmlns:a16="http://schemas.microsoft.com/office/drawing/2014/main" xmlns="" id="{F1B62CBC-E85A-49CB-A19A-FBAE5A1F7C06}"/>
              </a:ext>
            </a:extLst>
          </p:cNvPr>
          <p:cNvSpPr txBox="1"/>
          <p:nvPr/>
        </p:nvSpPr>
        <p:spPr>
          <a:xfrm>
            <a:off x="13716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7" name="TextBox 166">
            <a:extLst>
              <a:ext uri="{FF2B5EF4-FFF2-40B4-BE49-F238E27FC236}">
                <a16:creationId xmlns:a16="http://schemas.microsoft.com/office/drawing/2014/main" xmlns="" id="{A2A6F09C-9FCC-4FC5-A964-1D9C90D0932A}"/>
              </a:ext>
            </a:extLst>
          </p:cNvPr>
          <p:cNvSpPr txBox="1"/>
          <p:nvPr/>
        </p:nvSpPr>
        <p:spPr>
          <a:xfrm>
            <a:off x="1600200" y="20054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8" name="TextBox 167">
            <a:extLst>
              <a:ext uri="{FF2B5EF4-FFF2-40B4-BE49-F238E27FC236}">
                <a16:creationId xmlns:a16="http://schemas.microsoft.com/office/drawing/2014/main" xmlns="" id="{AD8A888A-49F3-4947-B8ED-6DCC99E62BB0}"/>
              </a:ext>
            </a:extLst>
          </p:cNvPr>
          <p:cNvSpPr txBox="1"/>
          <p:nvPr/>
        </p:nvSpPr>
        <p:spPr>
          <a:xfrm>
            <a:off x="9144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69" name="TextBox 168">
            <a:extLst>
              <a:ext uri="{FF2B5EF4-FFF2-40B4-BE49-F238E27FC236}">
                <a16:creationId xmlns:a16="http://schemas.microsoft.com/office/drawing/2014/main" xmlns="" id="{85443520-70BC-44E4-8E3D-C5008A93E39C}"/>
              </a:ext>
            </a:extLst>
          </p:cNvPr>
          <p:cNvSpPr txBox="1"/>
          <p:nvPr/>
        </p:nvSpPr>
        <p:spPr>
          <a:xfrm>
            <a:off x="11430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0" name="TextBox 169">
            <a:extLst>
              <a:ext uri="{FF2B5EF4-FFF2-40B4-BE49-F238E27FC236}">
                <a16:creationId xmlns:a16="http://schemas.microsoft.com/office/drawing/2014/main" xmlns="" id="{CAC494F2-F14C-4EBB-9E76-DE3C8F71BC1D}"/>
              </a:ext>
            </a:extLst>
          </p:cNvPr>
          <p:cNvSpPr txBox="1"/>
          <p:nvPr/>
        </p:nvSpPr>
        <p:spPr>
          <a:xfrm>
            <a:off x="9144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1" name="TextBox 170">
            <a:extLst>
              <a:ext uri="{FF2B5EF4-FFF2-40B4-BE49-F238E27FC236}">
                <a16:creationId xmlns:a16="http://schemas.microsoft.com/office/drawing/2014/main" xmlns="" id="{4A84E951-1C8A-4AA0-811B-7C4187A3F894}"/>
              </a:ext>
            </a:extLst>
          </p:cNvPr>
          <p:cNvSpPr txBox="1"/>
          <p:nvPr/>
        </p:nvSpPr>
        <p:spPr>
          <a:xfrm>
            <a:off x="11430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2" name="TextBox 171">
            <a:extLst>
              <a:ext uri="{FF2B5EF4-FFF2-40B4-BE49-F238E27FC236}">
                <a16:creationId xmlns:a16="http://schemas.microsoft.com/office/drawing/2014/main" xmlns="" id="{23B50FD2-1FFC-4ECD-BAAA-31CFF51E5622}"/>
              </a:ext>
            </a:extLst>
          </p:cNvPr>
          <p:cNvSpPr txBox="1"/>
          <p:nvPr/>
        </p:nvSpPr>
        <p:spPr>
          <a:xfrm>
            <a:off x="13716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3" name="TextBox 172">
            <a:extLst>
              <a:ext uri="{FF2B5EF4-FFF2-40B4-BE49-F238E27FC236}">
                <a16:creationId xmlns:a16="http://schemas.microsoft.com/office/drawing/2014/main" xmlns="" id="{68C9887F-AC14-440B-A1DD-82D2E946F08D}"/>
              </a:ext>
            </a:extLst>
          </p:cNvPr>
          <p:cNvSpPr txBox="1"/>
          <p:nvPr/>
        </p:nvSpPr>
        <p:spPr>
          <a:xfrm>
            <a:off x="1600200" y="22340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4" name="TextBox 173">
            <a:extLst>
              <a:ext uri="{FF2B5EF4-FFF2-40B4-BE49-F238E27FC236}">
                <a16:creationId xmlns:a16="http://schemas.microsoft.com/office/drawing/2014/main" xmlns="" id="{3B7E677A-6B34-4FD7-B07A-5AF7925FF921}"/>
              </a:ext>
            </a:extLst>
          </p:cNvPr>
          <p:cNvSpPr txBox="1"/>
          <p:nvPr/>
        </p:nvSpPr>
        <p:spPr>
          <a:xfrm>
            <a:off x="13716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5" name="TextBox 174">
            <a:extLst>
              <a:ext uri="{FF2B5EF4-FFF2-40B4-BE49-F238E27FC236}">
                <a16:creationId xmlns:a16="http://schemas.microsoft.com/office/drawing/2014/main" xmlns="" id="{A691B954-B055-46F2-81BC-14318A37878E}"/>
              </a:ext>
            </a:extLst>
          </p:cNvPr>
          <p:cNvSpPr txBox="1"/>
          <p:nvPr/>
        </p:nvSpPr>
        <p:spPr>
          <a:xfrm>
            <a:off x="1600200" y="2462676"/>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6" name="TextBox 175">
            <a:extLst>
              <a:ext uri="{FF2B5EF4-FFF2-40B4-BE49-F238E27FC236}">
                <a16:creationId xmlns:a16="http://schemas.microsoft.com/office/drawing/2014/main" xmlns="" id="{EC744027-A0EC-405A-AF3C-D78CED4C5F49}"/>
              </a:ext>
            </a:extLst>
          </p:cNvPr>
          <p:cNvSpPr txBox="1"/>
          <p:nvPr/>
        </p:nvSpPr>
        <p:spPr>
          <a:xfrm>
            <a:off x="9144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7" name="TextBox 176">
            <a:extLst>
              <a:ext uri="{FF2B5EF4-FFF2-40B4-BE49-F238E27FC236}">
                <a16:creationId xmlns:a16="http://schemas.microsoft.com/office/drawing/2014/main" xmlns="" id="{666B0A15-A0B0-4338-8783-917E8BF0293B}"/>
              </a:ext>
            </a:extLst>
          </p:cNvPr>
          <p:cNvSpPr txBox="1"/>
          <p:nvPr/>
        </p:nvSpPr>
        <p:spPr>
          <a:xfrm>
            <a:off x="11430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8" name="TextBox 177">
            <a:extLst>
              <a:ext uri="{FF2B5EF4-FFF2-40B4-BE49-F238E27FC236}">
                <a16:creationId xmlns:a16="http://schemas.microsoft.com/office/drawing/2014/main" xmlns="" id="{A9E0A594-3794-4555-8C52-2E1BFB7683E2}"/>
              </a:ext>
            </a:extLst>
          </p:cNvPr>
          <p:cNvSpPr txBox="1"/>
          <p:nvPr/>
        </p:nvSpPr>
        <p:spPr>
          <a:xfrm>
            <a:off x="9144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79" name="TextBox 178">
            <a:extLst>
              <a:ext uri="{FF2B5EF4-FFF2-40B4-BE49-F238E27FC236}">
                <a16:creationId xmlns:a16="http://schemas.microsoft.com/office/drawing/2014/main" xmlns="" id="{4A40D78E-728A-499E-B3C6-7971665D3EF3}"/>
              </a:ext>
            </a:extLst>
          </p:cNvPr>
          <p:cNvSpPr txBox="1"/>
          <p:nvPr/>
        </p:nvSpPr>
        <p:spPr>
          <a:xfrm>
            <a:off x="11430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0" name="TextBox 179">
            <a:extLst>
              <a:ext uri="{FF2B5EF4-FFF2-40B4-BE49-F238E27FC236}">
                <a16:creationId xmlns:a16="http://schemas.microsoft.com/office/drawing/2014/main" xmlns="" id="{398A7394-0999-483A-BAA7-8789CBF85070}"/>
              </a:ext>
            </a:extLst>
          </p:cNvPr>
          <p:cNvSpPr txBox="1"/>
          <p:nvPr/>
        </p:nvSpPr>
        <p:spPr>
          <a:xfrm>
            <a:off x="13716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1" name="TextBox 180">
            <a:extLst>
              <a:ext uri="{FF2B5EF4-FFF2-40B4-BE49-F238E27FC236}">
                <a16:creationId xmlns:a16="http://schemas.microsoft.com/office/drawing/2014/main" xmlns="" id="{5987758D-F854-4039-A267-98C92DD93C2A}"/>
              </a:ext>
            </a:extLst>
          </p:cNvPr>
          <p:cNvSpPr txBox="1"/>
          <p:nvPr/>
        </p:nvSpPr>
        <p:spPr>
          <a:xfrm>
            <a:off x="16002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2" name="TextBox 181">
            <a:extLst>
              <a:ext uri="{FF2B5EF4-FFF2-40B4-BE49-F238E27FC236}">
                <a16:creationId xmlns:a16="http://schemas.microsoft.com/office/drawing/2014/main" xmlns="" id="{290E2008-FA4B-45B3-9A6F-D93035F3A0C1}"/>
              </a:ext>
            </a:extLst>
          </p:cNvPr>
          <p:cNvSpPr txBox="1"/>
          <p:nvPr/>
        </p:nvSpPr>
        <p:spPr>
          <a:xfrm>
            <a:off x="13716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3" name="TextBox 182">
            <a:extLst>
              <a:ext uri="{FF2B5EF4-FFF2-40B4-BE49-F238E27FC236}">
                <a16:creationId xmlns:a16="http://schemas.microsoft.com/office/drawing/2014/main" xmlns="" id="{2D314729-1916-4E48-B34A-4D6CB2FC557F}"/>
              </a:ext>
            </a:extLst>
          </p:cNvPr>
          <p:cNvSpPr txBox="1"/>
          <p:nvPr/>
        </p:nvSpPr>
        <p:spPr>
          <a:xfrm>
            <a:off x="16002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4" name="TextBox 183">
            <a:extLst>
              <a:ext uri="{FF2B5EF4-FFF2-40B4-BE49-F238E27FC236}">
                <a16:creationId xmlns:a16="http://schemas.microsoft.com/office/drawing/2014/main" xmlns="" id="{069ACAAB-36E0-4355-9DF9-76D932A33CF9}"/>
              </a:ext>
            </a:extLst>
          </p:cNvPr>
          <p:cNvSpPr txBox="1"/>
          <p:nvPr/>
        </p:nvSpPr>
        <p:spPr>
          <a:xfrm>
            <a:off x="9144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5" name="TextBox 184">
            <a:extLst>
              <a:ext uri="{FF2B5EF4-FFF2-40B4-BE49-F238E27FC236}">
                <a16:creationId xmlns:a16="http://schemas.microsoft.com/office/drawing/2014/main" xmlns="" id="{0C8DBA34-7807-456A-8250-D8B924EB22BB}"/>
              </a:ext>
            </a:extLst>
          </p:cNvPr>
          <p:cNvSpPr txBox="1"/>
          <p:nvPr/>
        </p:nvSpPr>
        <p:spPr>
          <a:xfrm>
            <a:off x="11430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6" name="TextBox 185">
            <a:extLst>
              <a:ext uri="{FF2B5EF4-FFF2-40B4-BE49-F238E27FC236}">
                <a16:creationId xmlns:a16="http://schemas.microsoft.com/office/drawing/2014/main" xmlns="" id="{52BF03F1-826F-4294-B8B2-32090FFCB1B2}"/>
              </a:ext>
            </a:extLst>
          </p:cNvPr>
          <p:cNvSpPr txBox="1"/>
          <p:nvPr/>
        </p:nvSpPr>
        <p:spPr>
          <a:xfrm>
            <a:off x="9144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7" name="TextBox 186">
            <a:extLst>
              <a:ext uri="{FF2B5EF4-FFF2-40B4-BE49-F238E27FC236}">
                <a16:creationId xmlns:a16="http://schemas.microsoft.com/office/drawing/2014/main" xmlns="" id="{704A84C2-38A7-40E0-9149-3A4DD2A3DCB8}"/>
              </a:ext>
            </a:extLst>
          </p:cNvPr>
          <p:cNvSpPr txBox="1"/>
          <p:nvPr/>
        </p:nvSpPr>
        <p:spPr>
          <a:xfrm>
            <a:off x="11430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8" name="TextBox 187">
            <a:extLst>
              <a:ext uri="{FF2B5EF4-FFF2-40B4-BE49-F238E27FC236}">
                <a16:creationId xmlns:a16="http://schemas.microsoft.com/office/drawing/2014/main" xmlns="" id="{AD7D3AFC-1FC6-4372-A3BE-8218D37E39A2}"/>
              </a:ext>
            </a:extLst>
          </p:cNvPr>
          <p:cNvSpPr txBox="1"/>
          <p:nvPr/>
        </p:nvSpPr>
        <p:spPr>
          <a:xfrm>
            <a:off x="13716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89" name="TextBox 188">
            <a:extLst>
              <a:ext uri="{FF2B5EF4-FFF2-40B4-BE49-F238E27FC236}">
                <a16:creationId xmlns:a16="http://schemas.microsoft.com/office/drawing/2014/main" xmlns="" id="{30D49821-38E3-426A-B6EB-64FB41C36128}"/>
              </a:ext>
            </a:extLst>
          </p:cNvPr>
          <p:cNvSpPr txBox="1"/>
          <p:nvPr/>
        </p:nvSpPr>
        <p:spPr>
          <a:xfrm>
            <a:off x="16002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0" name="TextBox 189">
            <a:extLst>
              <a:ext uri="{FF2B5EF4-FFF2-40B4-BE49-F238E27FC236}">
                <a16:creationId xmlns:a16="http://schemas.microsoft.com/office/drawing/2014/main" xmlns="" id="{71B4E020-3509-4C01-B0C5-6492E692BB79}"/>
              </a:ext>
            </a:extLst>
          </p:cNvPr>
          <p:cNvSpPr txBox="1"/>
          <p:nvPr/>
        </p:nvSpPr>
        <p:spPr>
          <a:xfrm>
            <a:off x="13716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1" name="TextBox 190">
            <a:extLst>
              <a:ext uri="{FF2B5EF4-FFF2-40B4-BE49-F238E27FC236}">
                <a16:creationId xmlns:a16="http://schemas.microsoft.com/office/drawing/2014/main" xmlns="" id="{089D1A97-5E52-44C6-9473-BF84852D1B77}"/>
              </a:ext>
            </a:extLst>
          </p:cNvPr>
          <p:cNvSpPr txBox="1"/>
          <p:nvPr/>
        </p:nvSpPr>
        <p:spPr>
          <a:xfrm>
            <a:off x="16002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2" name="TextBox 191">
            <a:extLst>
              <a:ext uri="{FF2B5EF4-FFF2-40B4-BE49-F238E27FC236}">
                <a16:creationId xmlns:a16="http://schemas.microsoft.com/office/drawing/2014/main" xmlns="" id="{2082B625-679A-4801-BB82-F097C65DAEA4}"/>
              </a:ext>
            </a:extLst>
          </p:cNvPr>
          <p:cNvSpPr txBox="1"/>
          <p:nvPr/>
        </p:nvSpPr>
        <p:spPr>
          <a:xfrm>
            <a:off x="18288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3" name="TextBox 192">
            <a:extLst>
              <a:ext uri="{FF2B5EF4-FFF2-40B4-BE49-F238E27FC236}">
                <a16:creationId xmlns:a16="http://schemas.microsoft.com/office/drawing/2014/main" xmlns="" id="{F5703F05-2A3A-4234-BC36-C7B35CF83C10}"/>
              </a:ext>
            </a:extLst>
          </p:cNvPr>
          <p:cNvSpPr txBox="1"/>
          <p:nvPr/>
        </p:nvSpPr>
        <p:spPr>
          <a:xfrm>
            <a:off x="20574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4" name="TextBox 193">
            <a:extLst>
              <a:ext uri="{FF2B5EF4-FFF2-40B4-BE49-F238E27FC236}">
                <a16:creationId xmlns:a16="http://schemas.microsoft.com/office/drawing/2014/main" xmlns="" id="{7AEEE4F8-B71E-4F6D-9DDF-B18FBB93CA45}"/>
              </a:ext>
            </a:extLst>
          </p:cNvPr>
          <p:cNvSpPr txBox="1"/>
          <p:nvPr/>
        </p:nvSpPr>
        <p:spPr>
          <a:xfrm>
            <a:off x="18288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5" name="TextBox 194">
            <a:extLst>
              <a:ext uri="{FF2B5EF4-FFF2-40B4-BE49-F238E27FC236}">
                <a16:creationId xmlns:a16="http://schemas.microsoft.com/office/drawing/2014/main" xmlns="" id="{7C6BE934-3E93-482C-9023-406861685EAD}"/>
              </a:ext>
            </a:extLst>
          </p:cNvPr>
          <p:cNvSpPr txBox="1"/>
          <p:nvPr/>
        </p:nvSpPr>
        <p:spPr>
          <a:xfrm>
            <a:off x="20574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6" name="TextBox 195">
            <a:extLst>
              <a:ext uri="{FF2B5EF4-FFF2-40B4-BE49-F238E27FC236}">
                <a16:creationId xmlns:a16="http://schemas.microsoft.com/office/drawing/2014/main" xmlns="" id="{44CBCF0E-392C-405E-B7FE-CEFD5CF57D91}"/>
              </a:ext>
            </a:extLst>
          </p:cNvPr>
          <p:cNvSpPr txBox="1"/>
          <p:nvPr/>
        </p:nvSpPr>
        <p:spPr>
          <a:xfrm>
            <a:off x="22860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7" name="TextBox 196">
            <a:extLst>
              <a:ext uri="{FF2B5EF4-FFF2-40B4-BE49-F238E27FC236}">
                <a16:creationId xmlns:a16="http://schemas.microsoft.com/office/drawing/2014/main" xmlns="" id="{9EE68C54-BE70-4576-8D6E-5DC11A7EFDB3}"/>
              </a:ext>
            </a:extLst>
          </p:cNvPr>
          <p:cNvSpPr txBox="1"/>
          <p:nvPr/>
        </p:nvSpPr>
        <p:spPr>
          <a:xfrm>
            <a:off x="2514600" y="26909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8" name="TextBox 197">
            <a:extLst>
              <a:ext uri="{FF2B5EF4-FFF2-40B4-BE49-F238E27FC236}">
                <a16:creationId xmlns:a16="http://schemas.microsoft.com/office/drawing/2014/main" xmlns="" id="{048A4F16-CE3F-4D9A-88B0-190C3D86E947}"/>
              </a:ext>
            </a:extLst>
          </p:cNvPr>
          <p:cNvSpPr txBox="1"/>
          <p:nvPr/>
        </p:nvSpPr>
        <p:spPr>
          <a:xfrm>
            <a:off x="22860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199" name="TextBox 198">
            <a:extLst>
              <a:ext uri="{FF2B5EF4-FFF2-40B4-BE49-F238E27FC236}">
                <a16:creationId xmlns:a16="http://schemas.microsoft.com/office/drawing/2014/main" xmlns="" id="{295B2F97-22F9-43C2-88FD-651063C89C01}"/>
              </a:ext>
            </a:extLst>
          </p:cNvPr>
          <p:cNvSpPr txBox="1"/>
          <p:nvPr/>
        </p:nvSpPr>
        <p:spPr>
          <a:xfrm>
            <a:off x="2514600" y="29195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0" name="TextBox 199">
            <a:extLst>
              <a:ext uri="{FF2B5EF4-FFF2-40B4-BE49-F238E27FC236}">
                <a16:creationId xmlns:a16="http://schemas.microsoft.com/office/drawing/2014/main" xmlns="" id="{D4BC436D-1302-4E7D-AE59-EBBFEB21B338}"/>
              </a:ext>
            </a:extLst>
          </p:cNvPr>
          <p:cNvSpPr txBox="1"/>
          <p:nvPr/>
        </p:nvSpPr>
        <p:spPr>
          <a:xfrm>
            <a:off x="18288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1" name="TextBox 200">
            <a:extLst>
              <a:ext uri="{FF2B5EF4-FFF2-40B4-BE49-F238E27FC236}">
                <a16:creationId xmlns:a16="http://schemas.microsoft.com/office/drawing/2014/main" xmlns="" id="{7BDB5D60-EDE2-4452-9966-EDE055BE6F4F}"/>
              </a:ext>
            </a:extLst>
          </p:cNvPr>
          <p:cNvSpPr txBox="1"/>
          <p:nvPr/>
        </p:nvSpPr>
        <p:spPr>
          <a:xfrm>
            <a:off x="20574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2" name="TextBox 201">
            <a:extLst>
              <a:ext uri="{FF2B5EF4-FFF2-40B4-BE49-F238E27FC236}">
                <a16:creationId xmlns:a16="http://schemas.microsoft.com/office/drawing/2014/main" xmlns="" id="{CDF495C2-AA90-4405-B8B0-06855D613689}"/>
              </a:ext>
            </a:extLst>
          </p:cNvPr>
          <p:cNvSpPr txBox="1"/>
          <p:nvPr/>
        </p:nvSpPr>
        <p:spPr>
          <a:xfrm>
            <a:off x="18288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3" name="TextBox 202">
            <a:extLst>
              <a:ext uri="{FF2B5EF4-FFF2-40B4-BE49-F238E27FC236}">
                <a16:creationId xmlns:a16="http://schemas.microsoft.com/office/drawing/2014/main" xmlns="" id="{8699CEBE-A411-4CDD-B794-11A8638C766E}"/>
              </a:ext>
            </a:extLst>
          </p:cNvPr>
          <p:cNvSpPr txBox="1"/>
          <p:nvPr/>
        </p:nvSpPr>
        <p:spPr>
          <a:xfrm>
            <a:off x="20574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4" name="TextBox 203">
            <a:extLst>
              <a:ext uri="{FF2B5EF4-FFF2-40B4-BE49-F238E27FC236}">
                <a16:creationId xmlns:a16="http://schemas.microsoft.com/office/drawing/2014/main" xmlns="" id="{B60F9C76-6EFC-4391-8459-09DF9F652958}"/>
              </a:ext>
            </a:extLst>
          </p:cNvPr>
          <p:cNvSpPr txBox="1"/>
          <p:nvPr/>
        </p:nvSpPr>
        <p:spPr>
          <a:xfrm>
            <a:off x="22860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5" name="TextBox 204">
            <a:extLst>
              <a:ext uri="{FF2B5EF4-FFF2-40B4-BE49-F238E27FC236}">
                <a16:creationId xmlns:a16="http://schemas.microsoft.com/office/drawing/2014/main" xmlns="" id="{8ECC3415-EB44-41AC-8727-F7308F30DDC7}"/>
              </a:ext>
            </a:extLst>
          </p:cNvPr>
          <p:cNvSpPr txBox="1"/>
          <p:nvPr/>
        </p:nvSpPr>
        <p:spPr>
          <a:xfrm>
            <a:off x="2514600" y="31481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6" name="TextBox 205">
            <a:extLst>
              <a:ext uri="{FF2B5EF4-FFF2-40B4-BE49-F238E27FC236}">
                <a16:creationId xmlns:a16="http://schemas.microsoft.com/office/drawing/2014/main" xmlns="" id="{7460596F-C668-428D-A8D9-953E2F4D987B}"/>
              </a:ext>
            </a:extLst>
          </p:cNvPr>
          <p:cNvSpPr txBox="1"/>
          <p:nvPr/>
        </p:nvSpPr>
        <p:spPr>
          <a:xfrm>
            <a:off x="22860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207" name="TextBox 206">
            <a:extLst>
              <a:ext uri="{FF2B5EF4-FFF2-40B4-BE49-F238E27FC236}">
                <a16:creationId xmlns:a16="http://schemas.microsoft.com/office/drawing/2014/main" xmlns="" id="{E3A340C4-A58B-4D26-B757-53C0D2322A36}"/>
              </a:ext>
            </a:extLst>
          </p:cNvPr>
          <p:cNvSpPr txBox="1"/>
          <p:nvPr/>
        </p:nvSpPr>
        <p:spPr>
          <a:xfrm>
            <a:off x="2514600" y="3376722"/>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72" name="Straight Connector 71">
            <a:extLst>
              <a:ext uri="{FF2B5EF4-FFF2-40B4-BE49-F238E27FC236}">
                <a16:creationId xmlns:a16="http://schemas.microsoft.com/office/drawing/2014/main" xmlns="" id="{95B56EEC-B44D-4271-976E-07D721009826}"/>
              </a:ext>
            </a:extLst>
          </p:cNvPr>
          <p:cNvCxnSpPr>
            <a:cxnSpLocks/>
          </p:cNvCxnSpPr>
          <p:nvPr/>
        </p:nvCxnSpPr>
        <p:spPr>
          <a:xfrm>
            <a:off x="909084" y="3595578"/>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xmlns="" id="{6502813B-5646-40DD-848F-F58B3184F32A}"/>
              </a:ext>
            </a:extLst>
          </p:cNvPr>
          <p:cNvCxnSpPr>
            <a:cxnSpLocks/>
          </p:cNvCxnSpPr>
          <p:nvPr/>
        </p:nvCxnSpPr>
        <p:spPr>
          <a:xfrm>
            <a:off x="914400" y="2690034"/>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xmlns="" id="{54A0681B-3763-4E94-AD39-5B018BC45249}"/>
              </a:ext>
            </a:extLst>
          </p:cNvPr>
          <p:cNvCxnSpPr>
            <a:cxnSpLocks/>
          </p:cNvCxnSpPr>
          <p:nvPr/>
        </p:nvCxnSpPr>
        <p:spPr>
          <a:xfrm>
            <a:off x="914400" y="1766778"/>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xmlns="" id="{66CDA47B-47D1-4DF3-9653-32332CA7EE56}"/>
              </a:ext>
            </a:extLst>
          </p:cNvPr>
          <p:cNvCxnSpPr>
            <a:cxnSpLocks/>
          </p:cNvCxnSpPr>
          <p:nvPr/>
        </p:nvCxnSpPr>
        <p:spPr>
          <a:xfrm rot="5400000">
            <a:off x="1828800" y="2681757"/>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xmlns="" id="{A05697CC-89E0-47FC-93F7-153C9622ACDC}"/>
              </a:ext>
            </a:extLst>
          </p:cNvPr>
          <p:cNvCxnSpPr>
            <a:cxnSpLocks/>
          </p:cNvCxnSpPr>
          <p:nvPr/>
        </p:nvCxnSpPr>
        <p:spPr>
          <a:xfrm rot="5400000">
            <a:off x="0" y="2688513"/>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xmlns="" id="{69733B4F-D67F-45D1-9E28-3A629A8149B4}"/>
              </a:ext>
            </a:extLst>
          </p:cNvPr>
          <p:cNvCxnSpPr>
            <a:cxnSpLocks/>
          </p:cNvCxnSpPr>
          <p:nvPr/>
        </p:nvCxnSpPr>
        <p:spPr>
          <a:xfrm rot="5400000">
            <a:off x="920187" y="2688513"/>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3" name="Group 422">
            <a:extLst>
              <a:ext uri="{FF2B5EF4-FFF2-40B4-BE49-F238E27FC236}">
                <a16:creationId xmlns:a16="http://schemas.microsoft.com/office/drawing/2014/main" xmlns="" id="{F5AA5AE4-E45A-4E75-B3CD-59311E7984F8}"/>
              </a:ext>
            </a:extLst>
          </p:cNvPr>
          <p:cNvGrpSpPr/>
          <p:nvPr/>
        </p:nvGrpSpPr>
        <p:grpSpPr>
          <a:xfrm>
            <a:off x="3352800" y="1766778"/>
            <a:ext cx="1834116" cy="1838544"/>
            <a:chOff x="909084" y="1780956"/>
            <a:chExt cx="1834116" cy="1838544"/>
          </a:xfrm>
        </p:grpSpPr>
        <p:sp>
          <p:nvSpPr>
            <p:cNvPr id="424" name="TextBox 423">
              <a:extLst>
                <a:ext uri="{FF2B5EF4-FFF2-40B4-BE49-F238E27FC236}">
                  <a16:creationId xmlns:a16="http://schemas.microsoft.com/office/drawing/2014/main" xmlns="" id="{FCCFEA61-66AA-4288-AF45-792ADA454B3F}"/>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5" name="TextBox 424">
              <a:extLst>
                <a:ext uri="{FF2B5EF4-FFF2-40B4-BE49-F238E27FC236}">
                  <a16:creationId xmlns:a16="http://schemas.microsoft.com/office/drawing/2014/main" xmlns="" id="{725E9466-9728-4F7B-9408-D529FFBE4C9C}"/>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6" name="TextBox 425">
              <a:extLst>
                <a:ext uri="{FF2B5EF4-FFF2-40B4-BE49-F238E27FC236}">
                  <a16:creationId xmlns:a16="http://schemas.microsoft.com/office/drawing/2014/main" xmlns="" id="{6C87FC2A-F2FD-4871-A63A-F1345720C44D}"/>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7" name="TextBox 426">
              <a:extLst>
                <a:ext uri="{FF2B5EF4-FFF2-40B4-BE49-F238E27FC236}">
                  <a16:creationId xmlns:a16="http://schemas.microsoft.com/office/drawing/2014/main" xmlns="" id="{6DBE20EC-534F-4FA8-A29F-7CE966E8E3CE}"/>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8" name="TextBox 427">
              <a:extLst>
                <a:ext uri="{FF2B5EF4-FFF2-40B4-BE49-F238E27FC236}">
                  <a16:creationId xmlns:a16="http://schemas.microsoft.com/office/drawing/2014/main" xmlns="" id="{09B92DCE-6CF1-40AF-837F-A95B50CE9FAC}"/>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29" name="TextBox 428">
              <a:extLst>
                <a:ext uri="{FF2B5EF4-FFF2-40B4-BE49-F238E27FC236}">
                  <a16:creationId xmlns:a16="http://schemas.microsoft.com/office/drawing/2014/main" xmlns="" id="{F3C54CEC-C8D3-4474-9A76-8CC6DEE25328}"/>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0" name="TextBox 429">
              <a:extLst>
                <a:ext uri="{FF2B5EF4-FFF2-40B4-BE49-F238E27FC236}">
                  <a16:creationId xmlns:a16="http://schemas.microsoft.com/office/drawing/2014/main" xmlns="" id="{04C48A0B-162D-4EE6-805C-0BE77DA33EEC}"/>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1" name="TextBox 430">
              <a:extLst>
                <a:ext uri="{FF2B5EF4-FFF2-40B4-BE49-F238E27FC236}">
                  <a16:creationId xmlns:a16="http://schemas.microsoft.com/office/drawing/2014/main" xmlns="" id="{BA272670-C622-4C84-858F-770B87B7D9A2}"/>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2" name="TextBox 431">
              <a:extLst>
                <a:ext uri="{FF2B5EF4-FFF2-40B4-BE49-F238E27FC236}">
                  <a16:creationId xmlns:a16="http://schemas.microsoft.com/office/drawing/2014/main" xmlns="" id="{E672441E-187F-426A-8432-BEC8032F82BB}"/>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3" name="TextBox 432">
              <a:extLst>
                <a:ext uri="{FF2B5EF4-FFF2-40B4-BE49-F238E27FC236}">
                  <a16:creationId xmlns:a16="http://schemas.microsoft.com/office/drawing/2014/main" xmlns="" id="{E1676D98-86A0-44EA-8C0E-1DB6A23B1C1D}"/>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4" name="TextBox 433">
              <a:extLst>
                <a:ext uri="{FF2B5EF4-FFF2-40B4-BE49-F238E27FC236}">
                  <a16:creationId xmlns:a16="http://schemas.microsoft.com/office/drawing/2014/main" xmlns="" id="{3F93F8FA-AD5C-4311-B5C1-D36CF22D2049}"/>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5" name="TextBox 434">
              <a:extLst>
                <a:ext uri="{FF2B5EF4-FFF2-40B4-BE49-F238E27FC236}">
                  <a16:creationId xmlns:a16="http://schemas.microsoft.com/office/drawing/2014/main" xmlns="" id="{BCDF6787-0E9B-4D4C-92E1-4A539B771E2C}"/>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6" name="TextBox 435">
              <a:extLst>
                <a:ext uri="{FF2B5EF4-FFF2-40B4-BE49-F238E27FC236}">
                  <a16:creationId xmlns:a16="http://schemas.microsoft.com/office/drawing/2014/main" xmlns="" id="{6F23F42C-CF90-41F1-801C-53BA350A8944}"/>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7" name="TextBox 436">
              <a:extLst>
                <a:ext uri="{FF2B5EF4-FFF2-40B4-BE49-F238E27FC236}">
                  <a16:creationId xmlns:a16="http://schemas.microsoft.com/office/drawing/2014/main" xmlns="" id="{7E5FFB28-72A3-48C2-AC29-CF9569D87745}"/>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8" name="TextBox 437">
              <a:extLst>
                <a:ext uri="{FF2B5EF4-FFF2-40B4-BE49-F238E27FC236}">
                  <a16:creationId xmlns:a16="http://schemas.microsoft.com/office/drawing/2014/main" xmlns="" id="{570EFCC5-BF52-47BC-9EEB-E26676D6E040}"/>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39" name="TextBox 438">
              <a:extLst>
                <a:ext uri="{FF2B5EF4-FFF2-40B4-BE49-F238E27FC236}">
                  <a16:creationId xmlns:a16="http://schemas.microsoft.com/office/drawing/2014/main" xmlns="" id="{38E8D3AE-E422-49FB-9E62-E71C67E85295}"/>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0" name="TextBox 439">
              <a:extLst>
                <a:ext uri="{FF2B5EF4-FFF2-40B4-BE49-F238E27FC236}">
                  <a16:creationId xmlns:a16="http://schemas.microsoft.com/office/drawing/2014/main" xmlns="" id="{E7A15463-F6E9-458A-AF06-0E813C709A3E}"/>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1" name="TextBox 440">
              <a:extLst>
                <a:ext uri="{FF2B5EF4-FFF2-40B4-BE49-F238E27FC236}">
                  <a16:creationId xmlns:a16="http://schemas.microsoft.com/office/drawing/2014/main" xmlns="" id="{8405C5C9-8136-4F2C-8B01-1DEF44329969}"/>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2" name="TextBox 441">
              <a:extLst>
                <a:ext uri="{FF2B5EF4-FFF2-40B4-BE49-F238E27FC236}">
                  <a16:creationId xmlns:a16="http://schemas.microsoft.com/office/drawing/2014/main" xmlns="" id="{F75F431B-3CC8-487B-9972-E45DFA7BB4A6}"/>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3" name="TextBox 442">
              <a:extLst>
                <a:ext uri="{FF2B5EF4-FFF2-40B4-BE49-F238E27FC236}">
                  <a16:creationId xmlns:a16="http://schemas.microsoft.com/office/drawing/2014/main" xmlns="" id="{58EA1957-7F66-46CF-BA0A-029B53731019}"/>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4" name="TextBox 443">
              <a:extLst>
                <a:ext uri="{FF2B5EF4-FFF2-40B4-BE49-F238E27FC236}">
                  <a16:creationId xmlns:a16="http://schemas.microsoft.com/office/drawing/2014/main" xmlns="" id="{53C32BCF-D4C6-413E-9E08-92DD5FF8F02F}"/>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5" name="TextBox 444">
              <a:extLst>
                <a:ext uri="{FF2B5EF4-FFF2-40B4-BE49-F238E27FC236}">
                  <a16:creationId xmlns:a16="http://schemas.microsoft.com/office/drawing/2014/main" xmlns="" id="{A230DEC6-9DE2-4FFF-A027-C67C47E8B64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6" name="TextBox 445">
              <a:extLst>
                <a:ext uri="{FF2B5EF4-FFF2-40B4-BE49-F238E27FC236}">
                  <a16:creationId xmlns:a16="http://schemas.microsoft.com/office/drawing/2014/main" xmlns="" id="{969BB297-3695-4CB9-A9B9-A5DD625DF341}"/>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7" name="TextBox 446">
              <a:extLst>
                <a:ext uri="{FF2B5EF4-FFF2-40B4-BE49-F238E27FC236}">
                  <a16:creationId xmlns:a16="http://schemas.microsoft.com/office/drawing/2014/main" xmlns="" id="{8290799F-EE4F-4D66-AA73-8D06D24E78F7}"/>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8" name="TextBox 447">
              <a:extLst>
                <a:ext uri="{FF2B5EF4-FFF2-40B4-BE49-F238E27FC236}">
                  <a16:creationId xmlns:a16="http://schemas.microsoft.com/office/drawing/2014/main" xmlns="" id="{84A76D3D-D9AB-48E5-8D18-B0AC3948A7D2}"/>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49" name="TextBox 448">
              <a:extLst>
                <a:ext uri="{FF2B5EF4-FFF2-40B4-BE49-F238E27FC236}">
                  <a16:creationId xmlns:a16="http://schemas.microsoft.com/office/drawing/2014/main" xmlns="" id="{218DCB6D-DFCE-410E-8933-056462AC2875}"/>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0" name="TextBox 449">
              <a:extLst>
                <a:ext uri="{FF2B5EF4-FFF2-40B4-BE49-F238E27FC236}">
                  <a16:creationId xmlns:a16="http://schemas.microsoft.com/office/drawing/2014/main" xmlns="" id="{9FB48026-220E-4D4D-85FC-FD3767D9E6E8}"/>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1" name="TextBox 450">
              <a:extLst>
                <a:ext uri="{FF2B5EF4-FFF2-40B4-BE49-F238E27FC236}">
                  <a16:creationId xmlns:a16="http://schemas.microsoft.com/office/drawing/2014/main" xmlns="" id="{8A713639-9166-4C46-877F-D88FCB699EA5}"/>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2" name="TextBox 451">
              <a:extLst>
                <a:ext uri="{FF2B5EF4-FFF2-40B4-BE49-F238E27FC236}">
                  <a16:creationId xmlns:a16="http://schemas.microsoft.com/office/drawing/2014/main" xmlns="" id="{0ECBA496-66A1-4304-9346-0BF42451EBDF}"/>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3" name="TextBox 452">
              <a:extLst>
                <a:ext uri="{FF2B5EF4-FFF2-40B4-BE49-F238E27FC236}">
                  <a16:creationId xmlns:a16="http://schemas.microsoft.com/office/drawing/2014/main" xmlns="" id="{A1852547-4AE7-4435-B2C2-3840A7F3D29D}"/>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4" name="TextBox 453">
              <a:extLst>
                <a:ext uri="{FF2B5EF4-FFF2-40B4-BE49-F238E27FC236}">
                  <a16:creationId xmlns:a16="http://schemas.microsoft.com/office/drawing/2014/main" xmlns="" id="{28907296-9C22-4D4B-A578-FCA7B4012EA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5" name="TextBox 454">
              <a:extLst>
                <a:ext uri="{FF2B5EF4-FFF2-40B4-BE49-F238E27FC236}">
                  <a16:creationId xmlns:a16="http://schemas.microsoft.com/office/drawing/2014/main" xmlns="" id="{75002637-04A6-42E1-B18C-BDB0F6B10464}"/>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6" name="TextBox 455">
              <a:extLst>
                <a:ext uri="{FF2B5EF4-FFF2-40B4-BE49-F238E27FC236}">
                  <a16:creationId xmlns:a16="http://schemas.microsoft.com/office/drawing/2014/main" xmlns="" id="{280AFC8D-97B8-4350-B5A1-994E13AC2ADA}"/>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7" name="TextBox 456">
              <a:extLst>
                <a:ext uri="{FF2B5EF4-FFF2-40B4-BE49-F238E27FC236}">
                  <a16:creationId xmlns:a16="http://schemas.microsoft.com/office/drawing/2014/main" xmlns="" id="{53533968-F668-4ACE-98F7-06EA5FB54953}"/>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8" name="TextBox 457">
              <a:extLst>
                <a:ext uri="{FF2B5EF4-FFF2-40B4-BE49-F238E27FC236}">
                  <a16:creationId xmlns:a16="http://schemas.microsoft.com/office/drawing/2014/main" xmlns="" id="{24656F60-D180-48C8-98F3-51E8EB900165}"/>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59" name="TextBox 458">
              <a:extLst>
                <a:ext uri="{FF2B5EF4-FFF2-40B4-BE49-F238E27FC236}">
                  <a16:creationId xmlns:a16="http://schemas.microsoft.com/office/drawing/2014/main" xmlns="" id="{E782D810-74BA-4927-9122-D8C201EC942A}"/>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0" name="TextBox 459">
              <a:extLst>
                <a:ext uri="{FF2B5EF4-FFF2-40B4-BE49-F238E27FC236}">
                  <a16:creationId xmlns:a16="http://schemas.microsoft.com/office/drawing/2014/main" xmlns="" id="{DB89F859-452F-4A52-8047-193390C3EA99}"/>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1" name="TextBox 460">
              <a:extLst>
                <a:ext uri="{FF2B5EF4-FFF2-40B4-BE49-F238E27FC236}">
                  <a16:creationId xmlns:a16="http://schemas.microsoft.com/office/drawing/2014/main" xmlns="" id="{20C0BE1C-048E-42F6-AB53-08350CD2B863}"/>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2" name="TextBox 461">
              <a:extLst>
                <a:ext uri="{FF2B5EF4-FFF2-40B4-BE49-F238E27FC236}">
                  <a16:creationId xmlns:a16="http://schemas.microsoft.com/office/drawing/2014/main" xmlns="" id="{86975BDD-13F5-465E-AAD1-95FBB56E8FB3}"/>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3" name="TextBox 462">
              <a:extLst>
                <a:ext uri="{FF2B5EF4-FFF2-40B4-BE49-F238E27FC236}">
                  <a16:creationId xmlns:a16="http://schemas.microsoft.com/office/drawing/2014/main" xmlns="" id="{5201F271-0F61-4D09-97D4-93995892F42B}"/>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4" name="TextBox 463">
              <a:extLst>
                <a:ext uri="{FF2B5EF4-FFF2-40B4-BE49-F238E27FC236}">
                  <a16:creationId xmlns:a16="http://schemas.microsoft.com/office/drawing/2014/main" xmlns="" id="{F17FBD4E-939D-469C-8610-A9A00B9F5632}"/>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5" name="TextBox 464">
              <a:extLst>
                <a:ext uri="{FF2B5EF4-FFF2-40B4-BE49-F238E27FC236}">
                  <a16:creationId xmlns:a16="http://schemas.microsoft.com/office/drawing/2014/main" xmlns="" id="{02F7565D-BB7C-4BBD-BA1A-2E0569EC1323}"/>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6" name="TextBox 465">
              <a:extLst>
                <a:ext uri="{FF2B5EF4-FFF2-40B4-BE49-F238E27FC236}">
                  <a16:creationId xmlns:a16="http://schemas.microsoft.com/office/drawing/2014/main" xmlns="" id="{D976A1B6-7B52-4225-B819-3EE1F53EC48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7" name="TextBox 466">
              <a:extLst>
                <a:ext uri="{FF2B5EF4-FFF2-40B4-BE49-F238E27FC236}">
                  <a16:creationId xmlns:a16="http://schemas.microsoft.com/office/drawing/2014/main" xmlns="" id="{0FE76956-C442-4B68-9216-2DEE42EC686B}"/>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8" name="TextBox 467">
              <a:extLst>
                <a:ext uri="{FF2B5EF4-FFF2-40B4-BE49-F238E27FC236}">
                  <a16:creationId xmlns:a16="http://schemas.microsoft.com/office/drawing/2014/main" xmlns="" id="{80C038FC-2152-464E-B9AA-D3890E436628}"/>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69" name="TextBox 468">
              <a:extLst>
                <a:ext uri="{FF2B5EF4-FFF2-40B4-BE49-F238E27FC236}">
                  <a16:creationId xmlns:a16="http://schemas.microsoft.com/office/drawing/2014/main" xmlns="" id="{72F9A083-40B5-46A2-951B-2237C066C0E5}"/>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0" name="TextBox 469">
              <a:extLst>
                <a:ext uri="{FF2B5EF4-FFF2-40B4-BE49-F238E27FC236}">
                  <a16:creationId xmlns:a16="http://schemas.microsoft.com/office/drawing/2014/main" xmlns="" id="{FE8B03B6-3EAA-4B8A-BE54-E785F830B92A}"/>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1" name="TextBox 470">
              <a:extLst>
                <a:ext uri="{FF2B5EF4-FFF2-40B4-BE49-F238E27FC236}">
                  <a16:creationId xmlns:a16="http://schemas.microsoft.com/office/drawing/2014/main" xmlns="" id="{D5CDA55D-2BD6-4CEE-B14A-CCFB973DB1C2}"/>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2" name="TextBox 471">
              <a:extLst>
                <a:ext uri="{FF2B5EF4-FFF2-40B4-BE49-F238E27FC236}">
                  <a16:creationId xmlns:a16="http://schemas.microsoft.com/office/drawing/2014/main" xmlns="" id="{592DE309-63BB-4BD6-9352-34C0BDD9B453}"/>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3" name="TextBox 472">
              <a:extLst>
                <a:ext uri="{FF2B5EF4-FFF2-40B4-BE49-F238E27FC236}">
                  <a16:creationId xmlns:a16="http://schemas.microsoft.com/office/drawing/2014/main" xmlns="" id="{9853BB9E-C850-435D-9DB8-5C00E5F19C6D}"/>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4" name="TextBox 473">
              <a:extLst>
                <a:ext uri="{FF2B5EF4-FFF2-40B4-BE49-F238E27FC236}">
                  <a16:creationId xmlns:a16="http://schemas.microsoft.com/office/drawing/2014/main" xmlns="" id="{A67976EF-9397-4CAA-AB14-1EB65D9003C2}"/>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5" name="TextBox 474">
              <a:extLst>
                <a:ext uri="{FF2B5EF4-FFF2-40B4-BE49-F238E27FC236}">
                  <a16:creationId xmlns:a16="http://schemas.microsoft.com/office/drawing/2014/main" xmlns="" id="{CDCBBC94-2967-4C2A-947F-5A7DB77B9978}"/>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6" name="TextBox 475">
              <a:extLst>
                <a:ext uri="{FF2B5EF4-FFF2-40B4-BE49-F238E27FC236}">
                  <a16:creationId xmlns:a16="http://schemas.microsoft.com/office/drawing/2014/main" xmlns="" id="{B5FCD568-885A-49E1-9982-DECA9AFEBC67}"/>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7" name="TextBox 476">
              <a:extLst>
                <a:ext uri="{FF2B5EF4-FFF2-40B4-BE49-F238E27FC236}">
                  <a16:creationId xmlns:a16="http://schemas.microsoft.com/office/drawing/2014/main" xmlns="" id="{378E0BD9-E642-4E04-983C-FF186D708AC4}"/>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8" name="TextBox 477">
              <a:extLst>
                <a:ext uri="{FF2B5EF4-FFF2-40B4-BE49-F238E27FC236}">
                  <a16:creationId xmlns:a16="http://schemas.microsoft.com/office/drawing/2014/main" xmlns="" id="{27480F25-7525-4AA3-A08B-B5ECB2776FB8}"/>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79" name="TextBox 478">
              <a:extLst>
                <a:ext uri="{FF2B5EF4-FFF2-40B4-BE49-F238E27FC236}">
                  <a16:creationId xmlns:a16="http://schemas.microsoft.com/office/drawing/2014/main" xmlns="" id="{2340E852-9538-4C12-A0FA-9AED3AC60A78}"/>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0" name="TextBox 479">
              <a:extLst>
                <a:ext uri="{FF2B5EF4-FFF2-40B4-BE49-F238E27FC236}">
                  <a16:creationId xmlns:a16="http://schemas.microsoft.com/office/drawing/2014/main" xmlns="" id="{D4EC9A10-E696-4E6F-AB51-B71809FBE3D6}"/>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1" name="TextBox 480">
              <a:extLst>
                <a:ext uri="{FF2B5EF4-FFF2-40B4-BE49-F238E27FC236}">
                  <a16:creationId xmlns:a16="http://schemas.microsoft.com/office/drawing/2014/main" xmlns="" id="{1F0DE03E-A260-41C1-B3DA-6457719EC45D}"/>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2" name="TextBox 481">
              <a:extLst>
                <a:ext uri="{FF2B5EF4-FFF2-40B4-BE49-F238E27FC236}">
                  <a16:creationId xmlns:a16="http://schemas.microsoft.com/office/drawing/2014/main" xmlns="" id="{35EA7C4E-16F6-4E32-B343-C62E1807BD57}"/>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3" name="TextBox 482">
              <a:extLst>
                <a:ext uri="{FF2B5EF4-FFF2-40B4-BE49-F238E27FC236}">
                  <a16:creationId xmlns:a16="http://schemas.microsoft.com/office/drawing/2014/main" xmlns="" id="{334970F8-993E-4A76-9217-BE0EF011096D}"/>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4" name="TextBox 483">
              <a:extLst>
                <a:ext uri="{FF2B5EF4-FFF2-40B4-BE49-F238E27FC236}">
                  <a16:creationId xmlns:a16="http://schemas.microsoft.com/office/drawing/2014/main" xmlns="" id="{5A7C6E94-3A6F-4F44-B3BB-32E81D8E3769}"/>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5" name="TextBox 484">
              <a:extLst>
                <a:ext uri="{FF2B5EF4-FFF2-40B4-BE49-F238E27FC236}">
                  <a16:creationId xmlns:a16="http://schemas.microsoft.com/office/drawing/2014/main" xmlns="" id="{7F86004D-6CB3-4275-B5FF-C809BE43751A}"/>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6" name="TextBox 485">
              <a:extLst>
                <a:ext uri="{FF2B5EF4-FFF2-40B4-BE49-F238E27FC236}">
                  <a16:creationId xmlns:a16="http://schemas.microsoft.com/office/drawing/2014/main" xmlns="" id="{BD8DCA74-4D1E-4670-921F-BB77914C8035}"/>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87" name="TextBox 486">
              <a:extLst>
                <a:ext uri="{FF2B5EF4-FFF2-40B4-BE49-F238E27FC236}">
                  <a16:creationId xmlns:a16="http://schemas.microsoft.com/office/drawing/2014/main" xmlns="" id="{07373ECD-CB7F-4B8C-83E3-F36F35C9432D}"/>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488" name="Straight Connector 487">
              <a:extLst>
                <a:ext uri="{FF2B5EF4-FFF2-40B4-BE49-F238E27FC236}">
                  <a16:creationId xmlns:a16="http://schemas.microsoft.com/office/drawing/2014/main" xmlns="" id="{74F9CA52-16AA-42FF-810A-3E6F205479D8}"/>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xmlns="" id="{00BE6B8E-CB24-410C-84E1-3D6B36355BB6}"/>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xmlns="" id="{5EF40245-E905-46B9-B836-4104811A9856}"/>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xmlns="" id="{7E2B37BF-5EAC-4CDC-A565-FEA9ED19C44C}"/>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xmlns="" id="{379CF3F6-2149-4616-ABCB-72C053392EBD}"/>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xmlns="" id="{FFD73752-CDD8-4F92-8526-1C666064F044}"/>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xmlns="" id="{00723022-1030-46CF-839B-81D402C62E06}"/>
              </a:ext>
            </a:extLst>
          </p:cNvPr>
          <p:cNvGrpSpPr/>
          <p:nvPr/>
        </p:nvGrpSpPr>
        <p:grpSpPr>
          <a:xfrm>
            <a:off x="5785884" y="1766778"/>
            <a:ext cx="1834116" cy="1838544"/>
            <a:chOff x="909084" y="1780956"/>
            <a:chExt cx="1834116" cy="1838544"/>
          </a:xfrm>
        </p:grpSpPr>
        <p:sp>
          <p:nvSpPr>
            <p:cNvPr id="495" name="TextBox 494">
              <a:extLst>
                <a:ext uri="{FF2B5EF4-FFF2-40B4-BE49-F238E27FC236}">
                  <a16:creationId xmlns:a16="http://schemas.microsoft.com/office/drawing/2014/main" xmlns="" id="{B9C8FD8D-06D4-46C8-9126-C49539E1CE61}"/>
                </a:ext>
              </a:extLst>
            </p:cNvPr>
            <p:cNvSpPr txBox="1"/>
            <p:nvPr/>
          </p:nvSpPr>
          <p:spPr>
            <a:xfrm>
              <a:off x="914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6" name="TextBox 495">
              <a:extLst>
                <a:ext uri="{FF2B5EF4-FFF2-40B4-BE49-F238E27FC236}">
                  <a16:creationId xmlns:a16="http://schemas.microsoft.com/office/drawing/2014/main" xmlns="" id="{C7A9ECAD-66FC-42A6-824A-2EF712312550}"/>
                </a:ext>
              </a:extLst>
            </p:cNvPr>
            <p:cNvSpPr txBox="1"/>
            <p:nvPr/>
          </p:nvSpPr>
          <p:spPr>
            <a:xfrm>
              <a:off x="1143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7" name="TextBox 496">
              <a:extLst>
                <a:ext uri="{FF2B5EF4-FFF2-40B4-BE49-F238E27FC236}">
                  <a16:creationId xmlns:a16="http://schemas.microsoft.com/office/drawing/2014/main" xmlns="" id="{C3EC39DF-9596-4644-8C3C-7E703DC3CD52}"/>
                </a:ext>
              </a:extLst>
            </p:cNvPr>
            <p:cNvSpPr txBox="1"/>
            <p:nvPr/>
          </p:nvSpPr>
          <p:spPr>
            <a:xfrm>
              <a:off x="914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8" name="TextBox 497">
              <a:extLst>
                <a:ext uri="{FF2B5EF4-FFF2-40B4-BE49-F238E27FC236}">
                  <a16:creationId xmlns:a16="http://schemas.microsoft.com/office/drawing/2014/main" xmlns="" id="{BE23E390-6F96-47A3-AFF6-16F0F872033D}"/>
                </a:ext>
              </a:extLst>
            </p:cNvPr>
            <p:cNvSpPr txBox="1"/>
            <p:nvPr/>
          </p:nvSpPr>
          <p:spPr>
            <a:xfrm>
              <a:off x="1143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499" name="TextBox 498">
              <a:extLst>
                <a:ext uri="{FF2B5EF4-FFF2-40B4-BE49-F238E27FC236}">
                  <a16:creationId xmlns:a16="http://schemas.microsoft.com/office/drawing/2014/main" xmlns="" id="{20C975DF-D099-4FFC-8273-F57C82A11F12}"/>
                </a:ext>
              </a:extLst>
            </p:cNvPr>
            <p:cNvSpPr txBox="1"/>
            <p:nvPr/>
          </p:nvSpPr>
          <p:spPr>
            <a:xfrm>
              <a:off x="1371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0" name="TextBox 499">
              <a:extLst>
                <a:ext uri="{FF2B5EF4-FFF2-40B4-BE49-F238E27FC236}">
                  <a16:creationId xmlns:a16="http://schemas.microsoft.com/office/drawing/2014/main" xmlns="" id="{8EE05D4F-3191-448E-87D4-F497CB02DE20}"/>
                </a:ext>
              </a:extLst>
            </p:cNvPr>
            <p:cNvSpPr txBox="1"/>
            <p:nvPr/>
          </p:nvSpPr>
          <p:spPr>
            <a:xfrm>
              <a:off x="16002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1" name="TextBox 500">
              <a:extLst>
                <a:ext uri="{FF2B5EF4-FFF2-40B4-BE49-F238E27FC236}">
                  <a16:creationId xmlns:a16="http://schemas.microsoft.com/office/drawing/2014/main" xmlns="" id="{C5803797-6E36-476C-B1B2-E4C0F769A4BD}"/>
                </a:ext>
              </a:extLst>
            </p:cNvPr>
            <p:cNvSpPr txBox="1"/>
            <p:nvPr/>
          </p:nvSpPr>
          <p:spPr>
            <a:xfrm>
              <a:off x="1371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2" name="TextBox 501">
              <a:extLst>
                <a:ext uri="{FF2B5EF4-FFF2-40B4-BE49-F238E27FC236}">
                  <a16:creationId xmlns:a16="http://schemas.microsoft.com/office/drawing/2014/main" xmlns="" id="{A5DD1E24-ADFE-414E-B1FA-9AEBB248F700}"/>
                </a:ext>
              </a:extLst>
            </p:cNvPr>
            <p:cNvSpPr txBox="1"/>
            <p:nvPr/>
          </p:nvSpPr>
          <p:spPr>
            <a:xfrm>
              <a:off x="16002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3" name="TextBox 502">
              <a:extLst>
                <a:ext uri="{FF2B5EF4-FFF2-40B4-BE49-F238E27FC236}">
                  <a16:creationId xmlns:a16="http://schemas.microsoft.com/office/drawing/2014/main" xmlns="" id="{21C3AABD-E603-49A9-93E1-710917ED87BA}"/>
                </a:ext>
              </a:extLst>
            </p:cNvPr>
            <p:cNvSpPr txBox="1"/>
            <p:nvPr/>
          </p:nvSpPr>
          <p:spPr>
            <a:xfrm>
              <a:off x="914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4" name="TextBox 503">
              <a:extLst>
                <a:ext uri="{FF2B5EF4-FFF2-40B4-BE49-F238E27FC236}">
                  <a16:creationId xmlns:a16="http://schemas.microsoft.com/office/drawing/2014/main" xmlns="" id="{BDED6B53-7D4B-49BE-9CCC-668FC6E5A7C5}"/>
                </a:ext>
              </a:extLst>
            </p:cNvPr>
            <p:cNvSpPr txBox="1"/>
            <p:nvPr/>
          </p:nvSpPr>
          <p:spPr>
            <a:xfrm>
              <a:off x="1143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5" name="TextBox 504">
              <a:extLst>
                <a:ext uri="{FF2B5EF4-FFF2-40B4-BE49-F238E27FC236}">
                  <a16:creationId xmlns:a16="http://schemas.microsoft.com/office/drawing/2014/main" xmlns="" id="{D5FD5C46-C0DA-4D31-9777-75E590FCDA84}"/>
                </a:ext>
              </a:extLst>
            </p:cNvPr>
            <p:cNvSpPr txBox="1"/>
            <p:nvPr/>
          </p:nvSpPr>
          <p:spPr>
            <a:xfrm>
              <a:off x="914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6" name="TextBox 505">
              <a:extLst>
                <a:ext uri="{FF2B5EF4-FFF2-40B4-BE49-F238E27FC236}">
                  <a16:creationId xmlns:a16="http://schemas.microsoft.com/office/drawing/2014/main" xmlns="" id="{66AF20C8-7F71-4F61-B858-1EC618712482}"/>
                </a:ext>
              </a:extLst>
            </p:cNvPr>
            <p:cNvSpPr txBox="1"/>
            <p:nvPr/>
          </p:nvSpPr>
          <p:spPr>
            <a:xfrm>
              <a:off x="1143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7" name="TextBox 506">
              <a:extLst>
                <a:ext uri="{FF2B5EF4-FFF2-40B4-BE49-F238E27FC236}">
                  <a16:creationId xmlns:a16="http://schemas.microsoft.com/office/drawing/2014/main" xmlns="" id="{C234E539-7334-411A-AFEF-3FD7EE948D01}"/>
                </a:ext>
              </a:extLst>
            </p:cNvPr>
            <p:cNvSpPr txBox="1"/>
            <p:nvPr/>
          </p:nvSpPr>
          <p:spPr>
            <a:xfrm>
              <a:off x="1371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8" name="TextBox 507">
              <a:extLst>
                <a:ext uri="{FF2B5EF4-FFF2-40B4-BE49-F238E27FC236}">
                  <a16:creationId xmlns:a16="http://schemas.microsoft.com/office/drawing/2014/main" xmlns="" id="{EE8144FF-77E8-4847-A285-E102FDAC0BC7}"/>
                </a:ext>
              </a:extLst>
            </p:cNvPr>
            <p:cNvSpPr txBox="1"/>
            <p:nvPr/>
          </p:nvSpPr>
          <p:spPr>
            <a:xfrm>
              <a:off x="16002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09" name="TextBox 508">
              <a:extLst>
                <a:ext uri="{FF2B5EF4-FFF2-40B4-BE49-F238E27FC236}">
                  <a16:creationId xmlns:a16="http://schemas.microsoft.com/office/drawing/2014/main" xmlns="" id="{FFD00CBD-2C51-4BBD-920E-4A8554B3A14C}"/>
                </a:ext>
              </a:extLst>
            </p:cNvPr>
            <p:cNvSpPr txBox="1"/>
            <p:nvPr/>
          </p:nvSpPr>
          <p:spPr>
            <a:xfrm>
              <a:off x="1371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0" name="TextBox 509">
              <a:extLst>
                <a:ext uri="{FF2B5EF4-FFF2-40B4-BE49-F238E27FC236}">
                  <a16:creationId xmlns:a16="http://schemas.microsoft.com/office/drawing/2014/main" xmlns="" id="{6DA95719-0C6A-4176-97BC-AFB8F9420B40}"/>
                </a:ext>
              </a:extLst>
            </p:cNvPr>
            <p:cNvSpPr txBox="1"/>
            <p:nvPr/>
          </p:nvSpPr>
          <p:spPr>
            <a:xfrm>
              <a:off x="16002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1" name="TextBox 510">
              <a:extLst>
                <a:ext uri="{FF2B5EF4-FFF2-40B4-BE49-F238E27FC236}">
                  <a16:creationId xmlns:a16="http://schemas.microsoft.com/office/drawing/2014/main" xmlns="" id="{009F22A9-4234-47E6-BC99-B39BFB195665}"/>
                </a:ext>
              </a:extLst>
            </p:cNvPr>
            <p:cNvSpPr txBox="1"/>
            <p:nvPr/>
          </p:nvSpPr>
          <p:spPr>
            <a:xfrm>
              <a:off x="18288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2" name="TextBox 511">
              <a:extLst>
                <a:ext uri="{FF2B5EF4-FFF2-40B4-BE49-F238E27FC236}">
                  <a16:creationId xmlns:a16="http://schemas.microsoft.com/office/drawing/2014/main" xmlns="" id="{6FC46103-9972-412D-985C-4E86B308EEB4}"/>
                </a:ext>
              </a:extLst>
            </p:cNvPr>
            <p:cNvSpPr txBox="1"/>
            <p:nvPr/>
          </p:nvSpPr>
          <p:spPr>
            <a:xfrm>
              <a:off x="20574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3" name="TextBox 512">
              <a:extLst>
                <a:ext uri="{FF2B5EF4-FFF2-40B4-BE49-F238E27FC236}">
                  <a16:creationId xmlns:a16="http://schemas.microsoft.com/office/drawing/2014/main" xmlns="" id="{DBACC74C-3DC9-432B-A0A3-A969A95B473A}"/>
                </a:ext>
              </a:extLst>
            </p:cNvPr>
            <p:cNvSpPr txBox="1"/>
            <p:nvPr/>
          </p:nvSpPr>
          <p:spPr>
            <a:xfrm>
              <a:off x="18288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4" name="TextBox 513">
              <a:extLst>
                <a:ext uri="{FF2B5EF4-FFF2-40B4-BE49-F238E27FC236}">
                  <a16:creationId xmlns:a16="http://schemas.microsoft.com/office/drawing/2014/main" xmlns="" id="{F548EB81-25CB-4FE9-801E-AF6E88EA9B13}"/>
                </a:ext>
              </a:extLst>
            </p:cNvPr>
            <p:cNvSpPr txBox="1"/>
            <p:nvPr/>
          </p:nvSpPr>
          <p:spPr>
            <a:xfrm>
              <a:off x="20574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5" name="TextBox 514">
              <a:extLst>
                <a:ext uri="{FF2B5EF4-FFF2-40B4-BE49-F238E27FC236}">
                  <a16:creationId xmlns:a16="http://schemas.microsoft.com/office/drawing/2014/main" xmlns="" id="{67929B8E-A245-4BB9-B027-B9E41CD4CE14}"/>
                </a:ext>
              </a:extLst>
            </p:cNvPr>
            <p:cNvSpPr txBox="1"/>
            <p:nvPr/>
          </p:nvSpPr>
          <p:spPr>
            <a:xfrm>
              <a:off x="22860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6" name="TextBox 515">
              <a:extLst>
                <a:ext uri="{FF2B5EF4-FFF2-40B4-BE49-F238E27FC236}">
                  <a16:creationId xmlns:a16="http://schemas.microsoft.com/office/drawing/2014/main" xmlns="" id="{52891AAF-3A91-4412-934B-71928E806FE6}"/>
                </a:ext>
              </a:extLst>
            </p:cNvPr>
            <p:cNvSpPr txBox="1"/>
            <p:nvPr/>
          </p:nvSpPr>
          <p:spPr>
            <a:xfrm>
              <a:off x="2514600" y="1790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7" name="TextBox 516">
              <a:extLst>
                <a:ext uri="{FF2B5EF4-FFF2-40B4-BE49-F238E27FC236}">
                  <a16:creationId xmlns:a16="http://schemas.microsoft.com/office/drawing/2014/main" xmlns="" id="{12A827A8-F959-4167-BE85-77140B441FE7}"/>
                </a:ext>
              </a:extLst>
            </p:cNvPr>
            <p:cNvSpPr txBox="1"/>
            <p:nvPr/>
          </p:nvSpPr>
          <p:spPr>
            <a:xfrm>
              <a:off x="22860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8" name="TextBox 517">
              <a:extLst>
                <a:ext uri="{FF2B5EF4-FFF2-40B4-BE49-F238E27FC236}">
                  <a16:creationId xmlns:a16="http://schemas.microsoft.com/office/drawing/2014/main" xmlns="" id="{741CF149-2DA0-4738-98CC-52DE53ACD568}"/>
                </a:ext>
              </a:extLst>
            </p:cNvPr>
            <p:cNvSpPr txBox="1"/>
            <p:nvPr/>
          </p:nvSpPr>
          <p:spPr>
            <a:xfrm>
              <a:off x="2514600" y="2019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19" name="TextBox 518">
              <a:extLst>
                <a:ext uri="{FF2B5EF4-FFF2-40B4-BE49-F238E27FC236}">
                  <a16:creationId xmlns:a16="http://schemas.microsoft.com/office/drawing/2014/main" xmlns="" id="{AC54C84F-468E-468E-B127-41D1AF7AACBA}"/>
                </a:ext>
              </a:extLst>
            </p:cNvPr>
            <p:cNvSpPr txBox="1"/>
            <p:nvPr/>
          </p:nvSpPr>
          <p:spPr>
            <a:xfrm>
              <a:off x="18288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0" name="TextBox 519">
              <a:extLst>
                <a:ext uri="{FF2B5EF4-FFF2-40B4-BE49-F238E27FC236}">
                  <a16:creationId xmlns:a16="http://schemas.microsoft.com/office/drawing/2014/main" xmlns="" id="{04A76C26-6B87-415C-A4B4-F795D5B8EADC}"/>
                </a:ext>
              </a:extLst>
            </p:cNvPr>
            <p:cNvSpPr txBox="1"/>
            <p:nvPr/>
          </p:nvSpPr>
          <p:spPr>
            <a:xfrm>
              <a:off x="20574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1" name="TextBox 520">
              <a:extLst>
                <a:ext uri="{FF2B5EF4-FFF2-40B4-BE49-F238E27FC236}">
                  <a16:creationId xmlns:a16="http://schemas.microsoft.com/office/drawing/2014/main" xmlns="" id="{164C2C82-7474-417F-8252-4FA1F9F3521D}"/>
                </a:ext>
              </a:extLst>
            </p:cNvPr>
            <p:cNvSpPr txBox="1"/>
            <p:nvPr/>
          </p:nvSpPr>
          <p:spPr>
            <a:xfrm>
              <a:off x="18288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2" name="TextBox 521">
              <a:extLst>
                <a:ext uri="{FF2B5EF4-FFF2-40B4-BE49-F238E27FC236}">
                  <a16:creationId xmlns:a16="http://schemas.microsoft.com/office/drawing/2014/main" xmlns="" id="{A938C29F-062D-427A-A949-8C647BBC5E53}"/>
                </a:ext>
              </a:extLst>
            </p:cNvPr>
            <p:cNvSpPr txBox="1"/>
            <p:nvPr/>
          </p:nvSpPr>
          <p:spPr>
            <a:xfrm>
              <a:off x="20574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3" name="TextBox 522">
              <a:extLst>
                <a:ext uri="{FF2B5EF4-FFF2-40B4-BE49-F238E27FC236}">
                  <a16:creationId xmlns:a16="http://schemas.microsoft.com/office/drawing/2014/main" xmlns="" id="{AE174A28-1A9F-4FFD-94FF-7967396450F0}"/>
                </a:ext>
              </a:extLst>
            </p:cNvPr>
            <p:cNvSpPr txBox="1"/>
            <p:nvPr/>
          </p:nvSpPr>
          <p:spPr>
            <a:xfrm>
              <a:off x="22860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4" name="TextBox 523">
              <a:extLst>
                <a:ext uri="{FF2B5EF4-FFF2-40B4-BE49-F238E27FC236}">
                  <a16:creationId xmlns:a16="http://schemas.microsoft.com/office/drawing/2014/main" xmlns="" id="{B6D0193E-EACE-446E-BE42-17B60860CFBA}"/>
                </a:ext>
              </a:extLst>
            </p:cNvPr>
            <p:cNvSpPr txBox="1"/>
            <p:nvPr/>
          </p:nvSpPr>
          <p:spPr>
            <a:xfrm>
              <a:off x="2514600" y="2247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5" name="TextBox 524">
              <a:extLst>
                <a:ext uri="{FF2B5EF4-FFF2-40B4-BE49-F238E27FC236}">
                  <a16:creationId xmlns:a16="http://schemas.microsoft.com/office/drawing/2014/main" xmlns="" id="{34C84050-709A-42CA-8012-FBC347E85A94}"/>
                </a:ext>
              </a:extLst>
            </p:cNvPr>
            <p:cNvSpPr txBox="1"/>
            <p:nvPr/>
          </p:nvSpPr>
          <p:spPr>
            <a:xfrm>
              <a:off x="22860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6" name="TextBox 525">
              <a:extLst>
                <a:ext uri="{FF2B5EF4-FFF2-40B4-BE49-F238E27FC236}">
                  <a16:creationId xmlns:a16="http://schemas.microsoft.com/office/drawing/2014/main" xmlns="" id="{E3383593-34EB-4103-991A-ACCEDA76FCB0}"/>
                </a:ext>
              </a:extLst>
            </p:cNvPr>
            <p:cNvSpPr txBox="1"/>
            <p:nvPr/>
          </p:nvSpPr>
          <p:spPr>
            <a:xfrm>
              <a:off x="2514600" y="24765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7" name="TextBox 526">
              <a:extLst>
                <a:ext uri="{FF2B5EF4-FFF2-40B4-BE49-F238E27FC236}">
                  <a16:creationId xmlns:a16="http://schemas.microsoft.com/office/drawing/2014/main" xmlns="" id="{8AE8D359-2537-464A-AA1D-C7DC7EAB3FB3}"/>
                </a:ext>
              </a:extLst>
            </p:cNvPr>
            <p:cNvSpPr txBox="1"/>
            <p:nvPr/>
          </p:nvSpPr>
          <p:spPr>
            <a:xfrm>
              <a:off x="914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8" name="TextBox 527">
              <a:extLst>
                <a:ext uri="{FF2B5EF4-FFF2-40B4-BE49-F238E27FC236}">
                  <a16:creationId xmlns:a16="http://schemas.microsoft.com/office/drawing/2014/main" xmlns="" id="{7B20DB13-0E96-4115-8523-763E916DCCF9}"/>
                </a:ext>
              </a:extLst>
            </p:cNvPr>
            <p:cNvSpPr txBox="1"/>
            <p:nvPr/>
          </p:nvSpPr>
          <p:spPr>
            <a:xfrm>
              <a:off x="1143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29" name="TextBox 528">
              <a:extLst>
                <a:ext uri="{FF2B5EF4-FFF2-40B4-BE49-F238E27FC236}">
                  <a16:creationId xmlns:a16="http://schemas.microsoft.com/office/drawing/2014/main" xmlns="" id="{246D0A03-14BD-462E-BE03-2C74215FD6CE}"/>
                </a:ext>
              </a:extLst>
            </p:cNvPr>
            <p:cNvSpPr txBox="1"/>
            <p:nvPr/>
          </p:nvSpPr>
          <p:spPr>
            <a:xfrm>
              <a:off x="914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0" name="TextBox 529">
              <a:extLst>
                <a:ext uri="{FF2B5EF4-FFF2-40B4-BE49-F238E27FC236}">
                  <a16:creationId xmlns:a16="http://schemas.microsoft.com/office/drawing/2014/main" xmlns="" id="{2DA4F0A2-5617-4421-97AF-49C8AF24054D}"/>
                </a:ext>
              </a:extLst>
            </p:cNvPr>
            <p:cNvSpPr txBox="1"/>
            <p:nvPr/>
          </p:nvSpPr>
          <p:spPr>
            <a:xfrm>
              <a:off x="1143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1" name="TextBox 530">
              <a:extLst>
                <a:ext uri="{FF2B5EF4-FFF2-40B4-BE49-F238E27FC236}">
                  <a16:creationId xmlns:a16="http://schemas.microsoft.com/office/drawing/2014/main" xmlns="" id="{948CCF0C-EFCB-44C2-81A2-01AC86D5D247}"/>
                </a:ext>
              </a:extLst>
            </p:cNvPr>
            <p:cNvSpPr txBox="1"/>
            <p:nvPr/>
          </p:nvSpPr>
          <p:spPr>
            <a:xfrm>
              <a:off x="1371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2" name="TextBox 531">
              <a:extLst>
                <a:ext uri="{FF2B5EF4-FFF2-40B4-BE49-F238E27FC236}">
                  <a16:creationId xmlns:a16="http://schemas.microsoft.com/office/drawing/2014/main" xmlns="" id="{D523EAC8-457B-432D-A33C-294FFB83C679}"/>
                </a:ext>
              </a:extLst>
            </p:cNvPr>
            <p:cNvSpPr txBox="1"/>
            <p:nvPr/>
          </p:nvSpPr>
          <p:spPr>
            <a:xfrm>
              <a:off x="16002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3" name="TextBox 532">
              <a:extLst>
                <a:ext uri="{FF2B5EF4-FFF2-40B4-BE49-F238E27FC236}">
                  <a16:creationId xmlns:a16="http://schemas.microsoft.com/office/drawing/2014/main" xmlns="" id="{FE1EC248-DB61-443D-83DD-3D6FA86B70C6}"/>
                </a:ext>
              </a:extLst>
            </p:cNvPr>
            <p:cNvSpPr txBox="1"/>
            <p:nvPr/>
          </p:nvSpPr>
          <p:spPr>
            <a:xfrm>
              <a:off x="1371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4" name="TextBox 533">
              <a:extLst>
                <a:ext uri="{FF2B5EF4-FFF2-40B4-BE49-F238E27FC236}">
                  <a16:creationId xmlns:a16="http://schemas.microsoft.com/office/drawing/2014/main" xmlns="" id="{88D8AE42-01F0-4591-9265-8A202D1EE787}"/>
                </a:ext>
              </a:extLst>
            </p:cNvPr>
            <p:cNvSpPr txBox="1"/>
            <p:nvPr/>
          </p:nvSpPr>
          <p:spPr>
            <a:xfrm>
              <a:off x="16002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5" name="TextBox 534">
              <a:extLst>
                <a:ext uri="{FF2B5EF4-FFF2-40B4-BE49-F238E27FC236}">
                  <a16:creationId xmlns:a16="http://schemas.microsoft.com/office/drawing/2014/main" xmlns="" id="{9CADF596-1549-450F-8C9A-C0E5076A47E5}"/>
                </a:ext>
              </a:extLst>
            </p:cNvPr>
            <p:cNvSpPr txBox="1"/>
            <p:nvPr/>
          </p:nvSpPr>
          <p:spPr>
            <a:xfrm>
              <a:off x="914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6" name="TextBox 535">
              <a:extLst>
                <a:ext uri="{FF2B5EF4-FFF2-40B4-BE49-F238E27FC236}">
                  <a16:creationId xmlns:a16="http://schemas.microsoft.com/office/drawing/2014/main" xmlns="" id="{673C73BF-3CEC-41BC-841F-4E7F2DA40560}"/>
                </a:ext>
              </a:extLst>
            </p:cNvPr>
            <p:cNvSpPr txBox="1"/>
            <p:nvPr/>
          </p:nvSpPr>
          <p:spPr>
            <a:xfrm>
              <a:off x="1143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7" name="TextBox 536">
              <a:extLst>
                <a:ext uri="{FF2B5EF4-FFF2-40B4-BE49-F238E27FC236}">
                  <a16:creationId xmlns:a16="http://schemas.microsoft.com/office/drawing/2014/main" xmlns="" id="{6C10E5DE-B28F-4E83-9C71-A051BAA82028}"/>
                </a:ext>
              </a:extLst>
            </p:cNvPr>
            <p:cNvSpPr txBox="1"/>
            <p:nvPr/>
          </p:nvSpPr>
          <p:spPr>
            <a:xfrm>
              <a:off x="914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8" name="TextBox 537">
              <a:extLst>
                <a:ext uri="{FF2B5EF4-FFF2-40B4-BE49-F238E27FC236}">
                  <a16:creationId xmlns:a16="http://schemas.microsoft.com/office/drawing/2014/main" xmlns="" id="{48DD0E28-8BFA-49DD-B770-02D7BCF49180}"/>
                </a:ext>
              </a:extLst>
            </p:cNvPr>
            <p:cNvSpPr txBox="1"/>
            <p:nvPr/>
          </p:nvSpPr>
          <p:spPr>
            <a:xfrm>
              <a:off x="1143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39" name="TextBox 538">
              <a:extLst>
                <a:ext uri="{FF2B5EF4-FFF2-40B4-BE49-F238E27FC236}">
                  <a16:creationId xmlns:a16="http://schemas.microsoft.com/office/drawing/2014/main" xmlns="" id="{61303766-9CC3-45ED-8BEA-C259EAE6FB04}"/>
                </a:ext>
              </a:extLst>
            </p:cNvPr>
            <p:cNvSpPr txBox="1"/>
            <p:nvPr/>
          </p:nvSpPr>
          <p:spPr>
            <a:xfrm>
              <a:off x="1371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0" name="TextBox 539">
              <a:extLst>
                <a:ext uri="{FF2B5EF4-FFF2-40B4-BE49-F238E27FC236}">
                  <a16:creationId xmlns:a16="http://schemas.microsoft.com/office/drawing/2014/main" xmlns="" id="{D5209EA1-7CBE-4424-959B-85222D7F67A4}"/>
                </a:ext>
              </a:extLst>
            </p:cNvPr>
            <p:cNvSpPr txBox="1"/>
            <p:nvPr/>
          </p:nvSpPr>
          <p:spPr>
            <a:xfrm>
              <a:off x="16002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1" name="TextBox 540">
              <a:extLst>
                <a:ext uri="{FF2B5EF4-FFF2-40B4-BE49-F238E27FC236}">
                  <a16:creationId xmlns:a16="http://schemas.microsoft.com/office/drawing/2014/main" xmlns="" id="{C7BEA9D5-2FE8-41FB-822E-5F9B24D42746}"/>
                </a:ext>
              </a:extLst>
            </p:cNvPr>
            <p:cNvSpPr txBox="1"/>
            <p:nvPr/>
          </p:nvSpPr>
          <p:spPr>
            <a:xfrm>
              <a:off x="1371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2" name="TextBox 541">
              <a:extLst>
                <a:ext uri="{FF2B5EF4-FFF2-40B4-BE49-F238E27FC236}">
                  <a16:creationId xmlns:a16="http://schemas.microsoft.com/office/drawing/2014/main" xmlns="" id="{B0861550-8C4D-453E-A8DE-95D29CE1DA2F}"/>
                </a:ext>
              </a:extLst>
            </p:cNvPr>
            <p:cNvSpPr txBox="1"/>
            <p:nvPr/>
          </p:nvSpPr>
          <p:spPr>
            <a:xfrm>
              <a:off x="16002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3" name="TextBox 542">
              <a:extLst>
                <a:ext uri="{FF2B5EF4-FFF2-40B4-BE49-F238E27FC236}">
                  <a16:creationId xmlns:a16="http://schemas.microsoft.com/office/drawing/2014/main" xmlns="" id="{2B56E16C-7B77-4F2C-B160-C58D06BA73F4}"/>
                </a:ext>
              </a:extLst>
            </p:cNvPr>
            <p:cNvSpPr txBox="1"/>
            <p:nvPr/>
          </p:nvSpPr>
          <p:spPr>
            <a:xfrm>
              <a:off x="18288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4" name="TextBox 543">
              <a:extLst>
                <a:ext uri="{FF2B5EF4-FFF2-40B4-BE49-F238E27FC236}">
                  <a16:creationId xmlns:a16="http://schemas.microsoft.com/office/drawing/2014/main" xmlns="" id="{B3D8D9B3-C285-4BBD-BBE6-5E17551BF8CE}"/>
                </a:ext>
              </a:extLst>
            </p:cNvPr>
            <p:cNvSpPr txBox="1"/>
            <p:nvPr/>
          </p:nvSpPr>
          <p:spPr>
            <a:xfrm>
              <a:off x="20574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5" name="TextBox 544">
              <a:extLst>
                <a:ext uri="{FF2B5EF4-FFF2-40B4-BE49-F238E27FC236}">
                  <a16:creationId xmlns:a16="http://schemas.microsoft.com/office/drawing/2014/main" xmlns="" id="{B68C7A19-A667-496B-9C70-AD6676132220}"/>
                </a:ext>
              </a:extLst>
            </p:cNvPr>
            <p:cNvSpPr txBox="1"/>
            <p:nvPr/>
          </p:nvSpPr>
          <p:spPr>
            <a:xfrm>
              <a:off x="18288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6" name="TextBox 545">
              <a:extLst>
                <a:ext uri="{FF2B5EF4-FFF2-40B4-BE49-F238E27FC236}">
                  <a16:creationId xmlns:a16="http://schemas.microsoft.com/office/drawing/2014/main" xmlns="" id="{E1009730-74D5-4FB3-9D26-C4FFB2FFCEBA}"/>
                </a:ext>
              </a:extLst>
            </p:cNvPr>
            <p:cNvSpPr txBox="1"/>
            <p:nvPr/>
          </p:nvSpPr>
          <p:spPr>
            <a:xfrm>
              <a:off x="20574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7" name="TextBox 546">
              <a:extLst>
                <a:ext uri="{FF2B5EF4-FFF2-40B4-BE49-F238E27FC236}">
                  <a16:creationId xmlns:a16="http://schemas.microsoft.com/office/drawing/2014/main" xmlns="" id="{84555EB2-E480-4956-8663-D275A779721C}"/>
                </a:ext>
              </a:extLst>
            </p:cNvPr>
            <p:cNvSpPr txBox="1"/>
            <p:nvPr/>
          </p:nvSpPr>
          <p:spPr>
            <a:xfrm>
              <a:off x="22860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8" name="TextBox 547">
              <a:extLst>
                <a:ext uri="{FF2B5EF4-FFF2-40B4-BE49-F238E27FC236}">
                  <a16:creationId xmlns:a16="http://schemas.microsoft.com/office/drawing/2014/main" xmlns="" id="{455C3301-AD85-4436-A017-726852369812}"/>
                </a:ext>
              </a:extLst>
            </p:cNvPr>
            <p:cNvSpPr txBox="1"/>
            <p:nvPr/>
          </p:nvSpPr>
          <p:spPr>
            <a:xfrm>
              <a:off x="2514600" y="27051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49" name="TextBox 548">
              <a:extLst>
                <a:ext uri="{FF2B5EF4-FFF2-40B4-BE49-F238E27FC236}">
                  <a16:creationId xmlns:a16="http://schemas.microsoft.com/office/drawing/2014/main" xmlns="" id="{5921ECE0-2472-474A-AB4A-4CF388E495C7}"/>
                </a:ext>
              </a:extLst>
            </p:cNvPr>
            <p:cNvSpPr txBox="1"/>
            <p:nvPr/>
          </p:nvSpPr>
          <p:spPr>
            <a:xfrm>
              <a:off x="22860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0" name="TextBox 549">
              <a:extLst>
                <a:ext uri="{FF2B5EF4-FFF2-40B4-BE49-F238E27FC236}">
                  <a16:creationId xmlns:a16="http://schemas.microsoft.com/office/drawing/2014/main" xmlns="" id="{30D57A97-D785-4755-9B8B-49882BBD19A4}"/>
                </a:ext>
              </a:extLst>
            </p:cNvPr>
            <p:cNvSpPr txBox="1"/>
            <p:nvPr/>
          </p:nvSpPr>
          <p:spPr>
            <a:xfrm>
              <a:off x="2514600" y="29337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1" name="TextBox 550">
              <a:extLst>
                <a:ext uri="{FF2B5EF4-FFF2-40B4-BE49-F238E27FC236}">
                  <a16:creationId xmlns:a16="http://schemas.microsoft.com/office/drawing/2014/main" xmlns="" id="{00D6587B-6C69-4C08-B981-52A8AFFF07D8}"/>
                </a:ext>
              </a:extLst>
            </p:cNvPr>
            <p:cNvSpPr txBox="1"/>
            <p:nvPr/>
          </p:nvSpPr>
          <p:spPr>
            <a:xfrm>
              <a:off x="18288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2" name="TextBox 551">
              <a:extLst>
                <a:ext uri="{FF2B5EF4-FFF2-40B4-BE49-F238E27FC236}">
                  <a16:creationId xmlns:a16="http://schemas.microsoft.com/office/drawing/2014/main" xmlns="" id="{2D42A625-8420-453E-B667-CFB9FE15E984}"/>
                </a:ext>
              </a:extLst>
            </p:cNvPr>
            <p:cNvSpPr txBox="1"/>
            <p:nvPr/>
          </p:nvSpPr>
          <p:spPr>
            <a:xfrm>
              <a:off x="20574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3" name="TextBox 552">
              <a:extLst>
                <a:ext uri="{FF2B5EF4-FFF2-40B4-BE49-F238E27FC236}">
                  <a16:creationId xmlns:a16="http://schemas.microsoft.com/office/drawing/2014/main" xmlns="" id="{E2FE9A0A-8EFF-4A1C-9942-49FD16F74BCB}"/>
                </a:ext>
              </a:extLst>
            </p:cNvPr>
            <p:cNvSpPr txBox="1"/>
            <p:nvPr/>
          </p:nvSpPr>
          <p:spPr>
            <a:xfrm>
              <a:off x="18288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4" name="TextBox 553">
              <a:extLst>
                <a:ext uri="{FF2B5EF4-FFF2-40B4-BE49-F238E27FC236}">
                  <a16:creationId xmlns:a16="http://schemas.microsoft.com/office/drawing/2014/main" xmlns="" id="{340B4B82-6A77-4803-B200-3037654B4E2A}"/>
                </a:ext>
              </a:extLst>
            </p:cNvPr>
            <p:cNvSpPr txBox="1"/>
            <p:nvPr/>
          </p:nvSpPr>
          <p:spPr>
            <a:xfrm>
              <a:off x="20574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5" name="TextBox 554">
              <a:extLst>
                <a:ext uri="{FF2B5EF4-FFF2-40B4-BE49-F238E27FC236}">
                  <a16:creationId xmlns:a16="http://schemas.microsoft.com/office/drawing/2014/main" xmlns="" id="{240BB63E-F1E2-4476-8091-85CF4B1BF365}"/>
                </a:ext>
              </a:extLst>
            </p:cNvPr>
            <p:cNvSpPr txBox="1"/>
            <p:nvPr/>
          </p:nvSpPr>
          <p:spPr>
            <a:xfrm>
              <a:off x="22860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6" name="TextBox 555">
              <a:extLst>
                <a:ext uri="{FF2B5EF4-FFF2-40B4-BE49-F238E27FC236}">
                  <a16:creationId xmlns:a16="http://schemas.microsoft.com/office/drawing/2014/main" xmlns="" id="{9D15B243-A333-4628-9084-6C45A28AFA22}"/>
                </a:ext>
              </a:extLst>
            </p:cNvPr>
            <p:cNvSpPr txBox="1"/>
            <p:nvPr/>
          </p:nvSpPr>
          <p:spPr>
            <a:xfrm>
              <a:off x="2514600" y="31623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7" name="TextBox 556">
              <a:extLst>
                <a:ext uri="{FF2B5EF4-FFF2-40B4-BE49-F238E27FC236}">
                  <a16:creationId xmlns:a16="http://schemas.microsoft.com/office/drawing/2014/main" xmlns="" id="{ABC26FA6-478A-4714-ACE0-6B32FB40939D}"/>
                </a:ext>
              </a:extLst>
            </p:cNvPr>
            <p:cNvSpPr txBox="1"/>
            <p:nvPr/>
          </p:nvSpPr>
          <p:spPr>
            <a:xfrm>
              <a:off x="22860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sp>
          <p:nvSpPr>
            <p:cNvPr id="558" name="TextBox 557">
              <a:extLst>
                <a:ext uri="{FF2B5EF4-FFF2-40B4-BE49-F238E27FC236}">
                  <a16:creationId xmlns:a16="http://schemas.microsoft.com/office/drawing/2014/main" xmlns="" id="{A8259E47-31B2-4C92-87F6-7EAFE60A59B3}"/>
                </a:ext>
              </a:extLst>
            </p:cNvPr>
            <p:cNvSpPr txBox="1"/>
            <p:nvPr/>
          </p:nvSpPr>
          <p:spPr>
            <a:xfrm>
              <a:off x="2514600" y="3390900"/>
              <a:ext cx="228600" cy="228600"/>
            </a:xfrm>
            <a:prstGeom prst="rect">
              <a:avLst/>
            </a:prstGeom>
            <a:noFill/>
            <a:ln>
              <a:solidFill>
                <a:schemeClr val="tx1"/>
              </a:solidFill>
            </a:ln>
          </p:spPr>
          <p:txBody>
            <a:bodyPr wrap="none" lIns="0" tIns="0" rIns="0" bIns="0" rtlCol="0">
              <a:noAutofit/>
            </a:bodyPr>
            <a:lstStyle/>
            <a:p>
              <a:pPr algn="ctr"/>
              <a:endParaRPr lang="en-US" sz="1800" dirty="0"/>
            </a:p>
          </p:txBody>
        </p:sp>
        <p:cxnSp>
          <p:nvCxnSpPr>
            <p:cNvPr id="559" name="Straight Connector 558">
              <a:extLst>
                <a:ext uri="{FF2B5EF4-FFF2-40B4-BE49-F238E27FC236}">
                  <a16:creationId xmlns:a16="http://schemas.microsoft.com/office/drawing/2014/main" xmlns="" id="{30C70315-00F5-44DD-B080-FC5BF4FBD2EB}"/>
                </a:ext>
              </a:extLst>
            </p:cNvPr>
            <p:cNvCxnSpPr>
              <a:cxnSpLocks/>
            </p:cNvCxnSpPr>
            <p:nvPr/>
          </p:nvCxnSpPr>
          <p:spPr>
            <a:xfrm>
              <a:off x="909084" y="36097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xmlns="" id="{FCE6B970-9047-4F4F-9EDF-8A56B7DF8D5A}"/>
                </a:ext>
              </a:extLst>
            </p:cNvPr>
            <p:cNvCxnSpPr>
              <a:cxnSpLocks/>
            </p:cNvCxnSpPr>
            <p:nvPr/>
          </p:nvCxnSpPr>
          <p:spPr>
            <a:xfrm>
              <a:off x="914400" y="2704212"/>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xmlns="" id="{26665271-E718-438F-8825-B40A5F2E1C69}"/>
                </a:ext>
              </a:extLst>
            </p:cNvPr>
            <p:cNvCxnSpPr>
              <a:cxnSpLocks/>
            </p:cNvCxnSpPr>
            <p:nvPr/>
          </p:nvCxnSpPr>
          <p:spPr>
            <a:xfrm>
              <a:off x="914400" y="1780956"/>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xmlns="" id="{1EB3E03D-DE39-48A4-8594-17EA60F5AABF}"/>
                </a:ext>
              </a:extLst>
            </p:cNvPr>
            <p:cNvCxnSpPr>
              <a:cxnSpLocks/>
            </p:cNvCxnSpPr>
            <p:nvPr/>
          </p:nvCxnSpPr>
          <p:spPr>
            <a:xfrm rot="5400000">
              <a:off x="1828800" y="2695935"/>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xmlns="" id="{50D2EA28-EDFE-43A1-A12A-C0A6EA274C2C}"/>
                </a:ext>
              </a:extLst>
            </p:cNvPr>
            <p:cNvCxnSpPr>
              <a:cxnSpLocks/>
            </p:cNvCxnSpPr>
            <p:nvPr/>
          </p:nvCxnSpPr>
          <p:spPr>
            <a:xfrm rot="5400000">
              <a:off x="0"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xmlns="" id="{EE510037-AACF-48BB-96BF-D0CAC3D58CCD}"/>
                </a:ext>
              </a:extLst>
            </p:cNvPr>
            <p:cNvCxnSpPr>
              <a:cxnSpLocks/>
            </p:cNvCxnSpPr>
            <p:nvPr/>
          </p:nvCxnSpPr>
          <p:spPr>
            <a:xfrm rot="5400000">
              <a:off x="920187" y="2702691"/>
              <a:ext cx="1828800"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xmlns="" id="{76AC58E0-F7ED-438B-8D56-553AAA0159C5}"/>
              </a:ext>
            </a:extLst>
          </p:cNvPr>
          <p:cNvSpPr/>
          <p:nvPr/>
        </p:nvSpPr>
        <p:spPr>
          <a:xfrm>
            <a:off x="3429000" y="1828799"/>
            <a:ext cx="1780248" cy="772555"/>
          </a:xfrm>
          <a:prstGeom prst="rect">
            <a:avLst/>
          </a:prstGeom>
          <a:solidFill>
            <a:schemeClr val="accent2"/>
          </a:solid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xmlns="" id="{3ED102F0-C24E-425C-A88D-F34F5B92F6B2}"/>
              </a:ext>
            </a:extLst>
          </p:cNvPr>
          <p:cNvSpPr/>
          <p:nvPr/>
        </p:nvSpPr>
        <p:spPr>
          <a:xfrm>
            <a:off x="6729876" y="1804524"/>
            <a:ext cx="890124" cy="1776876"/>
          </a:xfrm>
          <a:prstGeom prst="rect">
            <a:avLst/>
          </a:prstGeom>
          <a:solidFill>
            <a:schemeClr val="accent2"/>
          </a:solid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B5F1494-A9AC-4C9A-B3C7-AAA6D9F34620}"/>
              </a:ext>
            </a:extLst>
          </p:cNvPr>
          <p:cNvSpPr txBox="1"/>
          <p:nvPr/>
        </p:nvSpPr>
        <p:spPr>
          <a:xfrm>
            <a:off x="3429000" y="1905000"/>
            <a:ext cx="1828800" cy="461665"/>
          </a:xfrm>
          <a:prstGeom prst="rect">
            <a:avLst/>
          </a:prstGeom>
          <a:noFill/>
        </p:spPr>
        <p:txBody>
          <a:bodyPr wrap="square" rtlCol="0">
            <a:spAutoFit/>
          </a:bodyPr>
          <a:lstStyle/>
          <a:p>
            <a:r>
              <a:rPr lang="en-US" i="1" dirty="0">
                <a:solidFill>
                  <a:srgbClr val="FFFF00"/>
                </a:solidFill>
              </a:rPr>
              <a:t>k</a:t>
            </a:r>
            <a:r>
              <a:rPr lang="en-US" baseline="-25000" dirty="0">
                <a:solidFill>
                  <a:srgbClr val="FFFF00"/>
                </a:solidFill>
              </a:rPr>
              <a:t>b</a:t>
            </a:r>
            <a:r>
              <a:rPr lang="en-US" dirty="0">
                <a:solidFill>
                  <a:srgbClr val="FFFF00"/>
                </a:solidFill>
              </a:rPr>
              <a:t>=0     </a:t>
            </a:r>
            <a:r>
              <a:rPr lang="en-US" i="1" dirty="0">
                <a:solidFill>
                  <a:srgbClr val="FFFF00"/>
                </a:solidFill>
              </a:rPr>
              <a:t>k</a:t>
            </a:r>
            <a:r>
              <a:rPr lang="en-US" baseline="-25000" dirty="0">
                <a:solidFill>
                  <a:srgbClr val="FFFF00"/>
                </a:solidFill>
              </a:rPr>
              <a:t>b</a:t>
            </a:r>
            <a:r>
              <a:rPr lang="en-US" dirty="0">
                <a:solidFill>
                  <a:srgbClr val="FFFF00"/>
                </a:solidFill>
              </a:rPr>
              <a:t>=1</a:t>
            </a:r>
            <a:endParaRPr lang="en-US" i="1" dirty="0">
              <a:solidFill>
                <a:srgbClr val="FFFF00"/>
              </a:solidFill>
            </a:endParaRPr>
          </a:p>
        </p:txBody>
      </p:sp>
      <p:sp>
        <p:nvSpPr>
          <p:cNvPr id="225" name="TextBox 224">
            <a:extLst>
              <a:ext uri="{FF2B5EF4-FFF2-40B4-BE49-F238E27FC236}">
                <a16:creationId xmlns:a16="http://schemas.microsoft.com/office/drawing/2014/main" xmlns="" id="{B863C917-F1B2-493F-82E3-B0AA89504DF3}"/>
              </a:ext>
            </a:extLst>
          </p:cNvPr>
          <p:cNvSpPr txBox="1"/>
          <p:nvPr/>
        </p:nvSpPr>
        <p:spPr>
          <a:xfrm>
            <a:off x="6781800" y="1981200"/>
            <a:ext cx="762000" cy="1292662"/>
          </a:xfrm>
          <a:prstGeom prst="rect">
            <a:avLst/>
          </a:prstGeom>
          <a:noFill/>
        </p:spPr>
        <p:txBody>
          <a:bodyPr wrap="square" rtlCol="0">
            <a:spAutoFit/>
          </a:bodyPr>
          <a:lstStyle/>
          <a:p>
            <a:r>
              <a:rPr lang="en-US" i="1" dirty="0">
                <a:solidFill>
                  <a:srgbClr val="FFFF00"/>
                </a:solidFill>
              </a:rPr>
              <a:t>k</a:t>
            </a:r>
            <a:r>
              <a:rPr lang="en-US" baseline="-25000" dirty="0">
                <a:solidFill>
                  <a:srgbClr val="FFFF00"/>
                </a:solidFill>
              </a:rPr>
              <a:t>b</a:t>
            </a:r>
            <a:r>
              <a:rPr lang="en-US" dirty="0">
                <a:solidFill>
                  <a:srgbClr val="FFFF00"/>
                </a:solidFill>
              </a:rPr>
              <a:t>=0</a:t>
            </a:r>
          </a:p>
          <a:p>
            <a:pPr>
              <a:spcBef>
                <a:spcPts val="3600"/>
              </a:spcBef>
            </a:pPr>
            <a:r>
              <a:rPr lang="en-US" i="1" dirty="0">
                <a:solidFill>
                  <a:srgbClr val="FFFF00"/>
                </a:solidFill>
              </a:rPr>
              <a:t>k</a:t>
            </a:r>
            <a:r>
              <a:rPr lang="en-US" baseline="-25000" dirty="0">
                <a:solidFill>
                  <a:srgbClr val="FFFF00"/>
                </a:solidFill>
              </a:rPr>
              <a:t>b</a:t>
            </a:r>
            <a:r>
              <a:rPr lang="en-US" dirty="0">
                <a:solidFill>
                  <a:srgbClr val="FFFF00"/>
                </a:solidFill>
              </a:rPr>
              <a:t>=1</a:t>
            </a:r>
            <a:endParaRPr lang="en-US" i="1" dirty="0">
              <a:solidFill>
                <a:srgbClr val="FFFF00"/>
              </a:solidFill>
            </a:endParaRPr>
          </a:p>
        </p:txBody>
      </p:sp>
      <p:sp>
        <p:nvSpPr>
          <p:cNvPr id="7" name="Rectangle 6">
            <a:extLst>
              <a:ext uri="{FF2B5EF4-FFF2-40B4-BE49-F238E27FC236}">
                <a16:creationId xmlns:a16="http://schemas.microsoft.com/office/drawing/2014/main" xmlns="" id="{483F2E3D-8DF9-4ACA-8C9E-27628BB0ECAA}"/>
              </a:ext>
            </a:extLst>
          </p:cNvPr>
          <p:cNvSpPr/>
          <p:nvPr/>
        </p:nvSpPr>
        <p:spPr>
          <a:xfrm>
            <a:off x="3429000" y="2438400"/>
            <a:ext cx="1752600" cy="152400"/>
          </a:xfrm>
          <a:prstGeom prst="rect">
            <a:avLst/>
          </a:prstGeom>
          <a:solidFill>
            <a:srgbClr val="FF0000"/>
          </a:solid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xmlns="" id="{B0A9D861-661E-4797-A501-9156B0022764}"/>
              </a:ext>
            </a:extLst>
          </p:cNvPr>
          <p:cNvSpPr/>
          <p:nvPr/>
        </p:nvSpPr>
        <p:spPr>
          <a:xfrm>
            <a:off x="6717064" y="1828800"/>
            <a:ext cx="152400" cy="1752600"/>
          </a:xfrm>
          <a:prstGeom prst="rect">
            <a:avLst/>
          </a:prstGeom>
          <a:solidFill>
            <a:srgbClr val="FF0000"/>
          </a:solid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6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660B8-3BF1-4525-82CF-D8AE63214ED9}"/>
              </a:ext>
            </a:extLst>
          </p:cNvPr>
          <p:cNvSpPr>
            <a:spLocks noGrp="1"/>
          </p:cNvSpPr>
          <p:nvPr>
            <p:ph type="title"/>
          </p:nvPr>
        </p:nvSpPr>
        <p:spPr/>
        <p:txBody>
          <a:bodyPr/>
          <a:lstStyle/>
          <a:p>
            <a:r>
              <a:rPr lang="en-US" dirty="0"/>
              <a:t>In-class example, part 1</a:t>
            </a:r>
          </a:p>
        </p:txBody>
      </p:sp>
      <p:sp>
        <p:nvSpPr>
          <p:cNvPr id="4" name="Footer Placeholder 3">
            <a:extLst>
              <a:ext uri="{FF2B5EF4-FFF2-40B4-BE49-F238E27FC236}">
                <a16:creationId xmlns:a16="http://schemas.microsoft.com/office/drawing/2014/main" xmlns="" id="{4CC7E0F4-2E9E-4ED8-8C71-1D690AF64957}"/>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xmlns="" id="{A6A8B1A5-EE05-40D9-B2EA-4184FC6816D5}"/>
              </a:ext>
            </a:extLst>
          </p:cNvPr>
          <p:cNvSpPr txBox="1"/>
          <p:nvPr/>
        </p:nvSpPr>
        <p:spPr>
          <a:xfrm>
            <a:off x="533400" y="1143000"/>
            <a:ext cx="6477000" cy="4401205"/>
          </a:xfrm>
          <a:prstGeom prst="rect">
            <a:avLst/>
          </a:prstGeom>
          <a:noFill/>
        </p:spPr>
        <p:txBody>
          <a:bodyPr wrap="square" rtlCol="0">
            <a:spAutoFit/>
          </a:bodyPr>
          <a:lstStyle/>
          <a:p>
            <a:r>
              <a:rPr lang="en-US" sz="2000" dirty="0"/>
              <a:t>__ global__ </a:t>
            </a:r>
            <a:r>
              <a:rPr lang="en-US" sz="2000" dirty="0" err="1"/>
              <a:t>one_thread</a:t>
            </a:r>
            <a:r>
              <a:rPr lang="en-US" sz="2000" dirty="0"/>
              <a:t> (float *</a:t>
            </a:r>
            <a:r>
              <a:rPr lang="en-US" sz="2000" i="1" dirty="0" err="1"/>
              <a:t>d_A</a:t>
            </a:r>
            <a:r>
              <a:rPr lang="en-US" sz="2000" dirty="0"/>
              <a:t>, float *</a:t>
            </a:r>
            <a:r>
              <a:rPr lang="en-US" sz="2000" i="1" dirty="0" err="1"/>
              <a:t>d_B</a:t>
            </a:r>
            <a:r>
              <a:rPr lang="en-US" sz="2000" dirty="0"/>
              <a:t>, float *</a:t>
            </a:r>
            <a:r>
              <a:rPr lang="en-US" sz="2000" i="1" dirty="0" err="1"/>
              <a:t>d_C</a:t>
            </a:r>
            <a:r>
              <a:rPr lang="en-US" sz="2000" dirty="0"/>
              <a:t>) {</a:t>
            </a:r>
          </a:p>
          <a:p>
            <a:pPr lvl="1"/>
            <a:r>
              <a:rPr lang="en-US" sz="2000" i="1" dirty="0" err="1"/>
              <a:t>r</a:t>
            </a:r>
            <a:r>
              <a:rPr lang="en-US" sz="2000" baseline="-25000" dirty="0" err="1"/>
              <a:t>b</a:t>
            </a:r>
            <a:r>
              <a:rPr lang="en-US" sz="2000" dirty="0"/>
              <a:t>=</a:t>
            </a:r>
            <a:r>
              <a:rPr lang="en-US" sz="2000" dirty="0" err="1"/>
              <a:t>blockIdx.x</a:t>
            </a:r>
            <a:r>
              <a:rPr lang="en-US" sz="2000" dirty="0"/>
              <a:t>; </a:t>
            </a:r>
            <a:r>
              <a:rPr lang="en-US" sz="2000" i="1" dirty="0" err="1"/>
              <a:t>c</a:t>
            </a:r>
            <a:r>
              <a:rPr lang="en-US" sz="2000" baseline="-25000" dirty="0" err="1"/>
              <a:t>b</a:t>
            </a:r>
            <a:r>
              <a:rPr lang="en-US" sz="2000" dirty="0"/>
              <a:t>=</a:t>
            </a:r>
            <a:r>
              <a:rPr lang="en-US" sz="2000" dirty="0" err="1"/>
              <a:t>blockIdx.y</a:t>
            </a:r>
            <a:r>
              <a:rPr lang="en-US" sz="2000" dirty="0"/>
              <a:t>, </a:t>
            </a:r>
            <a:r>
              <a:rPr lang="en-US" sz="2000" i="1" dirty="0"/>
              <a:t>k</a:t>
            </a:r>
            <a:r>
              <a:rPr lang="en-US" sz="2000" baseline="-25000" dirty="0"/>
              <a:t>b</a:t>
            </a:r>
            <a:r>
              <a:rPr lang="en-US" sz="2000" dirty="0"/>
              <a:t>=</a:t>
            </a:r>
            <a:r>
              <a:rPr lang="en-US" sz="2000" dirty="0" err="1"/>
              <a:t>blockIdx.z</a:t>
            </a:r>
            <a:r>
              <a:rPr lang="en-US" sz="2000" dirty="0"/>
              <a:t>;</a:t>
            </a:r>
          </a:p>
          <a:p>
            <a:pPr lvl="1"/>
            <a:r>
              <a:rPr lang="en-US" sz="2000" i="1" dirty="0" err="1"/>
              <a:t>r</a:t>
            </a:r>
            <a:r>
              <a:rPr lang="en-US" sz="2000" baseline="-25000" dirty="0" err="1"/>
              <a:t>i</a:t>
            </a:r>
            <a:r>
              <a:rPr lang="en-US" sz="2000" dirty="0"/>
              <a:t> =</a:t>
            </a:r>
            <a:r>
              <a:rPr lang="en-US" sz="2000" dirty="0" err="1"/>
              <a:t>threadIdx.x</a:t>
            </a:r>
            <a:r>
              <a:rPr lang="en-US" sz="2000" dirty="0"/>
              <a:t>; </a:t>
            </a:r>
            <a:r>
              <a:rPr lang="en-US" sz="2000" i="1" dirty="0"/>
              <a:t>c</a:t>
            </a:r>
            <a:r>
              <a:rPr lang="en-US" sz="2000" baseline="-25000" dirty="0"/>
              <a:t>i</a:t>
            </a:r>
            <a:r>
              <a:rPr lang="en-US" sz="2000" dirty="0"/>
              <a:t>=</a:t>
            </a:r>
            <a:r>
              <a:rPr lang="en-US" sz="2000" dirty="0" err="1"/>
              <a:t>threadIdx.y</a:t>
            </a:r>
            <a:r>
              <a:rPr lang="en-US" sz="2000" dirty="0"/>
              <a:t>;</a:t>
            </a:r>
            <a:endParaRPr lang="en-US" sz="2000" baseline="-25000" dirty="0"/>
          </a:p>
          <a:p>
            <a:pPr lvl="1"/>
            <a:r>
              <a:rPr lang="en-US" sz="2000" dirty="0"/>
              <a:t>__shared__ float </a:t>
            </a:r>
            <a:r>
              <a:rPr lang="en-US" sz="2000" i="1" dirty="0"/>
              <a:t>SA</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 </a:t>
            </a:r>
            <a:r>
              <a:rPr lang="en-US" sz="2000" i="1" dirty="0"/>
              <a:t>SB</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 </a:t>
            </a:r>
            <a:r>
              <a:rPr lang="en-US" sz="2000" i="1" dirty="0"/>
              <a:t>SC</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a:t>
            </a:r>
          </a:p>
          <a:p>
            <a:pPr lvl="1"/>
            <a:r>
              <a:rPr lang="en-US" sz="2000" i="1" dirty="0"/>
              <a:t>SA</a:t>
            </a:r>
            <a:r>
              <a:rPr lang="en-US" sz="2000" dirty="0"/>
              <a:t>[</a:t>
            </a:r>
            <a:r>
              <a:rPr lang="en-US" sz="2000" i="1" dirty="0" err="1"/>
              <a:t>r</a:t>
            </a:r>
            <a:r>
              <a:rPr lang="en-US" sz="2000" baseline="-25000" dirty="0" err="1"/>
              <a:t>i</a:t>
            </a:r>
            <a:r>
              <a:rPr lang="en-US" sz="2000" dirty="0"/>
              <a:t>, </a:t>
            </a:r>
            <a:r>
              <a:rPr lang="en-US" sz="2000" i="1" dirty="0"/>
              <a:t>c</a:t>
            </a:r>
            <a:r>
              <a:rPr lang="en-US" sz="2000" baseline="-25000" dirty="0"/>
              <a:t>i</a:t>
            </a:r>
            <a:r>
              <a:rPr lang="en-US" sz="2000" dirty="0"/>
              <a:t>] = </a:t>
            </a:r>
            <a:r>
              <a:rPr lang="en-US" sz="2000" i="1" dirty="0" err="1"/>
              <a:t>dA</a:t>
            </a:r>
            <a:r>
              <a:rPr lang="en-US" sz="2000" dirty="0"/>
              <a:t>[f(</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i="1" dirty="0" err="1"/>
              <a:t>,r</a:t>
            </a:r>
            <a:r>
              <a:rPr lang="en-US" sz="2000" baseline="-25000" dirty="0" err="1"/>
              <a:t>b</a:t>
            </a:r>
            <a:r>
              <a:rPr lang="en-US" sz="2000" i="1" dirty="0" err="1"/>
              <a:t>,k</a:t>
            </a:r>
            <a:r>
              <a:rPr lang="en-US" sz="2000" baseline="-25000" dirty="0" err="1"/>
              <a:t>b</a:t>
            </a:r>
            <a:r>
              <a:rPr lang="en-US" sz="2000" dirty="0"/>
              <a:t>)];</a:t>
            </a:r>
          </a:p>
          <a:p>
            <a:pPr lvl="1"/>
            <a:r>
              <a:rPr lang="en-US" sz="2000" i="1" dirty="0"/>
              <a:t>SB</a:t>
            </a:r>
            <a:r>
              <a:rPr lang="en-US" sz="2000" dirty="0"/>
              <a:t>[</a:t>
            </a:r>
            <a:r>
              <a:rPr lang="en-US" sz="2000" i="1" dirty="0" err="1"/>
              <a:t>r</a:t>
            </a:r>
            <a:r>
              <a:rPr lang="en-US" sz="2000" baseline="-25000" dirty="0" err="1"/>
              <a:t>i</a:t>
            </a:r>
            <a:r>
              <a:rPr lang="en-US" sz="2000" dirty="0"/>
              <a:t>, </a:t>
            </a:r>
            <a:r>
              <a:rPr lang="en-US" sz="2000" i="1" dirty="0"/>
              <a:t>c</a:t>
            </a:r>
            <a:r>
              <a:rPr lang="en-US" sz="2000" baseline="-25000" dirty="0"/>
              <a:t>i</a:t>
            </a:r>
            <a:r>
              <a:rPr lang="en-US" sz="2000" dirty="0"/>
              <a:t>] = </a:t>
            </a:r>
            <a:r>
              <a:rPr lang="en-US" sz="2000" i="1" dirty="0"/>
              <a:t>dB</a:t>
            </a:r>
            <a:r>
              <a:rPr lang="en-US" sz="2000" dirty="0"/>
              <a:t>[f(</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i="1" dirty="0" err="1"/>
              <a:t>,k</a:t>
            </a:r>
            <a:r>
              <a:rPr lang="en-US" sz="2000" baseline="-25000" dirty="0" err="1"/>
              <a:t>b</a:t>
            </a:r>
            <a:r>
              <a:rPr lang="en-US" sz="2000" i="1" dirty="0" err="1"/>
              <a:t>,c</a:t>
            </a:r>
            <a:r>
              <a:rPr lang="en-US" sz="2000" baseline="-25000" dirty="0" err="1"/>
              <a:t>b</a:t>
            </a:r>
            <a:r>
              <a:rPr lang="en-US" sz="2000" dirty="0"/>
              <a:t>)];</a:t>
            </a:r>
          </a:p>
          <a:p>
            <a:pPr lvl="1"/>
            <a:r>
              <a:rPr lang="en-US" sz="2000" dirty="0"/>
              <a:t>__</a:t>
            </a:r>
            <a:r>
              <a:rPr lang="en-US" sz="2000" dirty="0" err="1"/>
              <a:t>syncthreads</a:t>
            </a:r>
            <a:r>
              <a:rPr lang="en-US" sz="2000" dirty="0"/>
              <a:t>();</a:t>
            </a:r>
            <a:endParaRPr lang="en-US" sz="2000" i="1" dirty="0"/>
          </a:p>
          <a:p>
            <a:pPr lvl="1"/>
            <a:r>
              <a:rPr lang="en-US" sz="2000" dirty="0"/>
              <a:t>for </a:t>
            </a:r>
            <a:r>
              <a:rPr lang="en-US" sz="2000" i="1" dirty="0" err="1"/>
              <a:t>k</a:t>
            </a:r>
            <a:r>
              <a:rPr lang="en-US" sz="2000" baseline="-25000" dirty="0" err="1"/>
              <a:t>i</a:t>
            </a:r>
            <a:r>
              <a:rPr lang="en-US" sz="2000" dirty="0"/>
              <a:t>=0..</a:t>
            </a:r>
            <a:r>
              <a:rPr lang="en-US" sz="2000" i="1" dirty="0"/>
              <a:t>N</a:t>
            </a:r>
            <a:r>
              <a:rPr lang="en-US" sz="2000" baseline="-25000" dirty="0"/>
              <a:t>i</a:t>
            </a:r>
            <a:r>
              <a:rPr lang="en-US" sz="2000" dirty="0"/>
              <a:t>-1</a:t>
            </a:r>
          </a:p>
          <a:p>
            <a:pPr lvl="2"/>
            <a:r>
              <a:rPr lang="en-US" sz="2000" i="1" dirty="0"/>
              <a:t>SC</a:t>
            </a:r>
            <a:r>
              <a:rPr lang="en-US" sz="2000" dirty="0"/>
              <a:t>[</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dirty="0"/>
              <a:t>] += </a:t>
            </a:r>
            <a:r>
              <a:rPr lang="en-US" sz="2000" i="1" dirty="0"/>
              <a:t>SA</a:t>
            </a:r>
            <a:r>
              <a:rPr lang="en-US" sz="2000" dirty="0"/>
              <a:t>[</a:t>
            </a:r>
            <a:r>
              <a:rPr lang="en-US" sz="2000" i="1" dirty="0" err="1"/>
              <a:t>r</a:t>
            </a:r>
            <a:r>
              <a:rPr lang="en-US" sz="2000" baseline="-25000" dirty="0" err="1"/>
              <a:t>i</a:t>
            </a:r>
            <a:r>
              <a:rPr lang="en-US" sz="2000" dirty="0" err="1"/>
              <a:t>,</a:t>
            </a:r>
            <a:r>
              <a:rPr lang="en-US" sz="2000" i="1" dirty="0" err="1"/>
              <a:t>k</a:t>
            </a:r>
            <a:r>
              <a:rPr lang="en-US" sz="2000" baseline="-25000" dirty="0" err="1"/>
              <a:t>i</a:t>
            </a:r>
            <a:r>
              <a:rPr lang="en-US" sz="2000" dirty="0"/>
              <a:t>]*</a:t>
            </a:r>
            <a:r>
              <a:rPr lang="en-US" sz="2000" i="1" dirty="0"/>
              <a:t>SB</a:t>
            </a:r>
            <a:r>
              <a:rPr lang="en-US" sz="2000" dirty="0"/>
              <a:t>[</a:t>
            </a:r>
            <a:r>
              <a:rPr lang="en-US" sz="2000" i="1" dirty="0" err="1"/>
              <a:t>k</a:t>
            </a:r>
            <a:r>
              <a:rPr lang="en-US" sz="2000" baseline="-25000" dirty="0" err="1"/>
              <a:t>i</a:t>
            </a:r>
            <a:r>
              <a:rPr lang="en-US" sz="2000" i="1" dirty="0" err="1"/>
              <a:t>,c</a:t>
            </a:r>
            <a:r>
              <a:rPr lang="en-US" sz="2000" baseline="-25000" dirty="0" err="1"/>
              <a:t>i</a:t>
            </a:r>
            <a:r>
              <a:rPr lang="en-US" sz="2000" dirty="0"/>
              <a:t>];</a:t>
            </a:r>
          </a:p>
          <a:p>
            <a:r>
              <a:rPr lang="en-US" sz="2000" dirty="0"/>
              <a:t>}</a:t>
            </a:r>
          </a:p>
          <a:p>
            <a:r>
              <a:rPr lang="en-US" sz="2000" dirty="0"/>
              <a:t>main() {</a:t>
            </a:r>
          </a:p>
          <a:p>
            <a:pPr lvl="1"/>
            <a:r>
              <a:rPr lang="en-US" sz="2000" dirty="0"/>
              <a:t>dim3 </a:t>
            </a:r>
            <a:r>
              <a:rPr lang="en-US" sz="2000" dirty="0" err="1"/>
              <a:t>thBlocks</a:t>
            </a:r>
            <a:r>
              <a:rPr lang="en-US" sz="2000" dirty="0"/>
              <a:t> (</a:t>
            </a:r>
            <a:r>
              <a:rPr lang="en-US" sz="2000" i="1" dirty="0" err="1"/>
              <a:t>N</a:t>
            </a:r>
            <a:r>
              <a:rPr lang="en-US" sz="2000" baseline="-25000" dirty="0" err="1"/>
              <a:t>b</a:t>
            </a:r>
            <a:r>
              <a:rPr lang="en-US" sz="2000" dirty="0" err="1"/>
              <a:t>,</a:t>
            </a:r>
            <a:r>
              <a:rPr lang="en-US" sz="2000" i="1" dirty="0" err="1"/>
              <a:t>N</a:t>
            </a:r>
            <a:r>
              <a:rPr lang="en-US" sz="2000" baseline="-25000" dirty="0" err="1"/>
              <a:t>b</a:t>
            </a:r>
            <a:r>
              <a:rPr lang="en-US" sz="2000" dirty="0" err="1"/>
              <a:t>,</a:t>
            </a:r>
            <a:r>
              <a:rPr lang="en-US" sz="2000" i="1" dirty="0" err="1"/>
              <a:t>N</a:t>
            </a:r>
            <a:r>
              <a:rPr lang="en-US" sz="2000" baseline="-25000" dirty="0" err="1"/>
              <a:t>b</a:t>
            </a:r>
            <a:r>
              <a:rPr lang="en-US" sz="2000" dirty="0"/>
              <a:t>), threads (</a:t>
            </a:r>
            <a:r>
              <a:rPr lang="en-US" sz="2000" i="1" dirty="0" err="1"/>
              <a:t>N</a:t>
            </a:r>
            <a:r>
              <a:rPr lang="en-US" sz="2000" baseline="-25000" dirty="0" err="1"/>
              <a:t>i</a:t>
            </a:r>
            <a:r>
              <a:rPr lang="en-US" sz="2000" dirty="0" err="1"/>
              <a:t>,</a:t>
            </a:r>
            <a:r>
              <a:rPr lang="en-US" sz="2000" i="1" dirty="0" err="1"/>
              <a:t>N</a:t>
            </a:r>
            <a:r>
              <a:rPr lang="en-US" sz="2000" baseline="-25000" dirty="0" err="1"/>
              <a:t>i</a:t>
            </a:r>
            <a:r>
              <a:rPr lang="en-US" sz="2000" dirty="0"/>
              <a:t>)</a:t>
            </a:r>
          </a:p>
          <a:p>
            <a:pPr lvl="1"/>
            <a:r>
              <a:rPr lang="en-US" sz="2000" dirty="0" err="1"/>
              <a:t>one_thread</a:t>
            </a:r>
            <a:r>
              <a:rPr lang="en-US" sz="2000" dirty="0"/>
              <a:t> &lt;&lt;&lt;</a:t>
            </a:r>
            <a:r>
              <a:rPr lang="en-US" sz="2000" dirty="0" err="1"/>
              <a:t>thBlocks</a:t>
            </a:r>
            <a:r>
              <a:rPr lang="en-US" sz="2000" dirty="0"/>
              <a:t>, threads&gt;&gt;&gt; (</a:t>
            </a:r>
            <a:r>
              <a:rPr lang="en-US" sz="2000" i="1" dirty="0" err="1"/>
              <a:t>d_A</a:t>
            </a:r>
            <a:r>
              <a:rPr lang="en-US" sz="2000" dirty="0"/>
              <a:t>, </a:t>
            </a:r>
            <a:r>
              <a:rPr lang="en-US" sz="2000" i="1" dirty="0" err="1"/>
              <a:t>d_B</a:t>
            </a:r>
            <a:r>
              <a:rPr lang="en-US" sz="2000" dirty="0"/>
              <a:t>, </a:t>
            </a:r>
            <a:r>
              <a:rPr lang="en-US" sz="2000" i="1" dirty="0" err="1"/>
              <a:t>d_C</a:t>
            </a:r>
            <a:r>
              <a:rPr lang="en-US" sz="2000" dirty="0"/>
              <a:t>)</a:t>
            </a:r>
            <a:endParaRPr lang="en-US" sz="2000" i="1" dirty="0"/>
          </a:p>
          <a:p>
            <a:r>
              <a:rPr lang="en-US" sz="2000" dirty="0"/>
              <a:t>}</a:t>
            </a:r>
          </a:p>
        </p:txBody>
      </p:sp>
      <p:sp>
        <p:nvSpPr>
          <p:cNvPr id="6" name="TextBox 5">
            <a:extLst>
              <a:ext uri="{FF2B5EF4-FFF2-40B4-BE49-F238E27FC236}">
                <a16:creationId xmlns:a16="http://schemas.microsoft.com/office/drawing/2014/main" xmlns="" id="{FA417654-4F5E-469D-A7CB-80734279A9B5}"/>
              </a:ext>
            </a:extLst>
          </p:cNvPr>
          <p:cNvSpPr txBox="1"/>
          <p:nvPr/>
        </p:nvSpPr>
        <p:spPr>
          <a:xfrm>
            <a:off x="6700155" y="1384608"/>
            <a:ext cx="2443845" cy="1054135"/>
          </a:xfrm>
          <a:prstGeom prst="rect">
            <a:avLst/>
          </a:prstGeom>
          <a:noFill/>
        </p:spPr>
        <p:txBody>
          <a:bodyPr wrap="square" rtlCol="0">
            <a:spAutoFit/>
          </a:bodyPr>
          <a:lstStyle/>
          <a:p>
            <a:pPr>
              <a:lnSpc>
                <a:spcPts val="2500"/>
              </a:lnSpc>
            </a:pPr>
            <a:r>
              <a:rPr lang="en-US" sz="2000" i="1" dirty="0">
                <a:solidFill>
                  <a:schemeClr val="accent2"/>
                </a:solidFill>
              </a:rPr>
              <a:t>k</a:t>
            </a:r>
            <a:r>
              <a:rPr lang="en-US" sz="2000" baseline="-25000" dirty="0">
                <a:solidFill>
                  <a:schemeClr val="accent2"/>
                </a:solidFill>
              </a:rPr>
              <a:t>b</a:t>
            </a:r>
            <a:r>
              <a:rPr lang="en-US" sz="2000" dirty="0">
                <a:solidFill>
                  <a:schemeClr val="accent2"/>
                </a:solidFill>
              </a:rPr>
              <a:t> is no longer passed to us (one thread block per </a:t>
            </a:r>
            <a:r>
              <a:rPr lang="en-US" sz="2000" i="1" dirty="0" err="1">
                <a:solidFill>
                  <a:schemeClr val="accent2"/>
                </a:solidFill>
              </a:rPr>
              <a:t>r</a:t>
            </a:r>
            <a:r>
              <a:rPr lang="en-US" sz="2000" baseline="-25000" dirty="0" err="1">
                <a:solidFill>
                  <a:schemeClr val="accent2"/>
                </a:solidFill>
              </a:rPr>
              <a:t>b</a:t>
            </a:r>
            <a:r>
              <a:rPr lang="en-US" sz="2000" dirty="0">
                <a:solidFill>
                  <a:schemeClr val="accent2"/>
                </a:solidFill>
              </a:rPr>
              <a:t>, </a:t>
            </a:r>
            <a:r>
              <a:rPr lang="en-US" sz="2000" i="1" dirty="0" err="1">
                <a:solidFill>
                  <a:schemeClr val="accent2"/>
                </a:solidFill>
              </a:rPr>
              <a:t>c</a:t>
            </a:r>
            <a:r>
              <a:rPr lang="en-US" sz="2000" baseline="-25000" dirty="0" err="1">
                <a:solidFill>
                  <a:schemeClr val="accent2"/>
                </a:solidFill>
              </a:rPr>
              <a:t>b</a:t>
            </a:r>
            <a:r>
              <a:rPr lang="en-US" sz="2000" dirty="0">
                <a:solidFill>
                  <a:schemeClr val="accent2"/>
                </a:solidFill>
              </a:rPr>
              <a:t>)</a:t>
            </a:r>
          </a:p>
        </p:txBody>
      </p:sp>
      <p:cxnSp>
        <p:nvCxnSpPr>
          <p:cNvPr id="7" name="Straight Arrow Connector 6">
            <a:extLst>
              <a:ext uri="{FF2B5EF4-FFF2-40B4-BE49-F238E27FC236}">
                <a16:creationId xmlns:a16="http://schemas.microsoft.com/office/drawing/2014/main" xmlns="" id="{57625990-2669-4BDF-BD71-76E252AB0422}"/>
              </a:ext>
            </a:extLst>
          </p:cNvPr>
          <p:cNvCxnSpPr/>
          <p:nvPr/>
        </p:nvCxnSpPr>
        <p:spPr>
          <a:xfrm flipH="1">
            <a:off x="5791200" y="1747828"/>
            <a:ext cx="908956" cy="477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558C68F-053F-450D-A5E2-5B05FD3B7130}"/>
              </a:ext>
            </a:extLst>
          </p:cNvPr>
          <p:cNvSpPr txBox="1"/>
          <p:nvPr/>
        </p:nvSpPr>
        <p:spPr>
          <a:xfrm>
            <a:off x="6870138" y="2487661"/>
            <a:ext cx="1588062" cy="733534"/>
          </a:xfrm>
          <a:prstGeom prst="rect">
            <a:avLst/>
          </a:prstGeom>
          <a:noFill/>
        </p:spPr>
        <p:txBody>
          <a:bodyPr wrap="square" rtlCol="0">
            <a:spAutoFit/>
          </a:bodyPr>
          <a:lstStyle/>
          <a:p>
            <a:pPr>
              <a:lnSpc>
                <a:spcPts val="2500"/>
              </a:lnSpc>
            </a:pPr>
            <a:r>
              <a:rPr lang="en-US" sz="2000" dirty="0">
                <a:solidFill>
                  <a:schemeClr val="accent2"/>
                </a:solidFill>
              </a:rPr>
              <a:t>We need a loop for </a:t>
            </a:r>
            <a:r>
              <a:rPr lang="en-US" sz="2000" i="1" dirty="0">
                <a:solidFill>
                  <a:schemeClr val="accent2"/>
                </a:solidFill>
              </a:rPr>
              <a:t>k</a:t>
            </a:r>
            <a:r>
              <a:rPr lang="en-US" sz="2000" baseline="-25000" dirty="0">
                <a:solidFill>
                  <a:schemeClr val="accent2"/>
                </a:solidFill>
              </a:rPr>
              <a:t>b</a:t>
            </a:r>
            <a:endParaRPr lang="en-US" sz="2000" dirty="0">
              <a:solidFill>
                <a:schemeClr val="accent2"/>
              </a:solidFill>
            </a:endParaRPr>
          </a:p>
        </p:txBody>
      </p:sp>
      <p:cxnSp>
        <p:nvCxnSpPr>
          <p:cNvPr id="9" name="Straight Arrow Connector 8">
            <a:extLst>
              <a:ext uri="{FF2B5EF4-FFF2-40B4-BE49-F238E27FC236}">
                <a16:creationId xmlns:a16="http://schemas.microsoft.com/office/drawing/2014/main" xmlns="" id="{812A319D-3898-4D4F-90BC-80E38DDF6170}"/>
              </a:ext>
            </a:extLst>
          </p:cNvPr>
          <p:cNvCxnSpPr/>
          <p:nvPr/>
        </p:nvCxnSpPr>
        <p:spPr>
          <a:xfrm flipH="1" flipV="1">
            <a:off x="4191000" y="2487661"/>
            <a:ext cx="2667001" cy="36322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43B3C4E2-567A-43F5-96C7-1ED3F8B191A4}"/>
              </a:ext>
            </a:extLst>
          </p:cNvPr>
          <p:cNvSpPr txBox="1"/>
          <p:nvPr/>
        </p:nvSpPr>
        <p:spPr>
          <a:xfrm>
            <a:off x="6743700" y="3692688"/>
            <a:ext cx="2095500" cy="733534"/>
          </a:xfrm>
          <a:prstGeom prst="rect">
            <a:avLst/>
          </a:prstGeom>
          <a:noFill/>
        </p:spPr>
        <p:txBody>
          <a:bodyPr wrap="square" rtlCol="0">
            <a:spAutoFit/>
          </a:bodyPr>
          <a:lstStyle/>
          <a:p>
            <a:pPr>
              <a:lnSpc>
                <a:spcPts val="2500"/>
              </a:lnSpc>
            </a:pPr>
            <a:r>
              <a:rPr lang="en-US" sz="2000" dirty="0">
                <a:solidFill>
                  <a:schemeClr val="accent2"/>
                </a:solidFill>
              </a:rPr>
              <a:t>Need to understand this </a:t>
            </a:r>
            <a:r>
              <a:rPr lang="en-US" sz="2000" dirty="0">
                <a:solidFill>
                  <a:schemeClr val="accent2"/>
                </a:solidFill>
                <a:sym typeface="Wingdings" panose="05000000000000000000" pitchFamily="2" charset="2"/>
              </a:rPr>
              <a:t></a:t>
            </a:r>
            <a:endParaRPr lang="en-US" sz="2000" dirty="0">
              <a:solidFill>
                <a:schemeClr val="accent2"/>
              </a:solidFill>
            </a:endParaRPr>
          </a:p>
        </p:txBody>
      </p:sp>
      <p:cxnSp>
        <p:nvCxnSpPr>
          <p:cNvPr id="11" name="Straight Arrow Connector 10">
            <a:extLst>
              <a:ext uri="{FF2B5EF4-FFF2-40B4-BE49-F238E27FC236}">
                <a16:creationId xmlns:a16="http://schemas.microsoft.com/office/drawing/2014/main" xmlns="" id="{F4C8C27B-D205-4FA6-A230-2907D015C950}"/>
              </a:ext>
            </a:extLst>
          </p:cNvPr>
          <p:cNvCxnSpPr/>
          <p:nvPr/>
        </p:nvCxnSpPr>
        <p:spPr>
          <a:xfrm flipH="1" flipV="1">
            <a:off x="3657601" y="2677218"/>
            <a:ext cx="3042555" cy="113278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37591164-A0D8-4FD8-91F1-8FF078C138A8}"/>
              </a:ext>
            </a:extLst>
          </p:cNvPr>
          <p:cNvCxnSpPr>
            <a:cxnSpLocks/>
          </p:cNvCxnSpPr>
          <p:nvPr/>
        </p:nvCxnSpPr>
        <p:spPr>
          <a:xfrm flipH="1">
            <a:off x="3657600" y="1905000"/>
            <a:ext cx="3048000" cy="2667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660B8-3BF1-4525-82CF-D8AE63214ED9}"/>
              </a:ext>
            </a:extLst>
          </p:cNvPr>
          <p:cNvSpPr>
            <a:spLocks noGrp="1"/>
          </p:cNvSpPr>
          <p:nvPr>
            <p:ph type="title"/>
          </p:nvPr>
        </p:nvSpPr>
        <p:spPr/>
        <p:txBody>
          <a:bodyPr/>
          <a:lstStyle/>
          <a:p>
            <a:r>
              <a:rPr lang="en-US" dirty="0"/>
              <a:t>In-class example, part 2</a:t>
            </a:r>
          </a:p>
        </p:txBody>
      </p:sp>
      <p:sp>
        <p:nvSpPr>
          <p:cNvPr id="4" name="Footer Placeholder 3">
            <a:extLst>
              <a:ext uri="{FF2B5EF4-FFF2-40B4-BE49-F238E27FC236}">
                <a16:creationId xmlns:a16="http://schemas.microsoft.com/office/drawing/2014/main" xmlns="" id="{4CC7E0F4-2E9E-4ED8-8C71-1D690AF64957}"/>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xmlns="" id="{A6A8B1A5-EE05-40D9-B2EA-4184FC6816D5}"/>
              </a:ext>
            </a:extLst>
          </p:cNvPr>
          <p:cNvSpPr txBox="1"/>
          <p:nvPr/>
        </p:nvSpPr>
        <p:spPr>
          <a:xfrm>
            <a:off x="533400" y="1143000"/>
            <a:ext cx="6477000" cy="5016758"/>
          </a:xfrm>
          <a:prstGeom prst="rect">
            <a:avLst/>
          </a:prstGeom>
          <a:noFill/>
        </p:spPr>
        <p:txBody>
          <a:bodyPr wrap="square" rtlCol="0">
            <a:spAutoFit/>
          </a:bodyPr>
          <a:lstStyle/>
          <a:p>
            <a:r>
              <a:rPr lang="en-US" sz="2000" dirty="0"/>
              <a:t>__ global__ </a:t>
            </a:r>
            <a:r>
              <a:rPr lang="en-US" sz="2000" dirty="0" err="1"/>
              <a:t>one_thread</a:t>
            </a:r>
            <a:r>
              <a:rPr lang="en-US" sz="2000" dirty="0"/>
              <a:t> (float *</a:t>
            </a:r>
            <a:r>
              <a:rPr lang="en-US" sz="2000" i="1" dirty="0" err="1"/>
              <a:t>d_A</a:t>
            </a:r>
            <a:r>
              <a:rPr lang="en-US" sz="2000" dirty="0"/>
              <a:t>, float *</a:t>
            </a:r>
            <a:r>
              <a:rPr lang="en-US" sz="2000" i="1" dirty="0" err="1"/>
              <a:t>d_B</a:t>
            </a:r>
            <a:r>
              <a:rPr lang="en-US" sz="2000" dirty="0"/>
              <a:t>, float *</a:t>
            </a:r>
            <a:r>
              <a:rPr lang="en-US" sz="2000" i="1" dirty="0" err="1"/>
              <a:t>d_C</a:t>
            </a:r>
            <a:r>
              <a:rPr lang="en-US" sz="2000" dirty="0"/>
              <a:t>) {</a:t>
            </a:r>
          </a:p>
          <a:p>
            <a:pPr lvl="1"/>
            <a:r>
              <a:rPr lang="en-US" sz="2000" i="1" dirty="0" err="1"/>
              <a:t>r</a:t>
            </a:r>
            <a:r>
              <a:rPr lang="en-US" sz="2000" baseline="-25000" dirty="0" err="1"/>
              <a:t>b</a:t>
            </a:r>
            <a:r>
              <a:rPr lang="en-US" sz="2000" dirty="0"/>
              <a:t>=</a:t>
            </a:r>
            <a:r>
              <a:rPr lang="en-US" sz="2000" dirty="0" err="1"/>
              <a:t>blockIdx.x</a:t>
            </a:r>
            <a:r>
              <a:rPr lang="en-US" sz="2000" dirty="0"/>
              <a:t>; </a:t>
            </a:r>
            <a:r>
              <a:rPr lang="en-US" sz="2000" i="1" dirty="0" err="1"/>
              <a:t>c</a:t>
            </a:r>
            <a:r>
              <a:rPr lang="en-US" sz="2000" baseline="-25000" dirty="0" err="1"/>
              <a:t>b</a:t>
            </a:r>
            <a:r>
              <a:rPr lang="en-US" sz="2000" dirty="0"/>
              <a:t>=</a:t>
            </a:r>
            <a:r>
              <a:rPr lang="en-US" sz="2000" dirty="0" err="1"/>
              <a:t>blockIdx.y</a:t>
            </a:r>
            <a:r>
              <a:rPr lang="en-US" sz="2000" dirty="0"/>
              <a:t>;</a:t>
            </a:r>
          </a:p>
          <a:p>
            <a:pPr lvl="1"/>
            <a:r>
              <a:rPr lang="en-US" sz="2000" i="1" dirty="0" err="1"/>
              <a:t>r</a:t>
            </a:r>
            <a:r>
              <a:rPr lang="en-US" sz="2000" baseline="-25000" dirty="0" err="1"/>
              <a:t>i</a:t>
            </a:r>
            <a:r>
              <a:rPr lang="en-US" sz="2000" dirty="0"/>
              <a:t> =</a:t>
            </a:r>
            <a:r>
              <a:rPr lang="en-US" sz="2000" dirty="0" err="1"/>
              <a:t>threadIdx.x</a:t>
            </a:r>
            <a:r>
              <a:rPr lang="en-US" sz="2000" dirty="0"/>
              <a:t>; </a:t>
            </a:r>
            <a:r>
              <a:rPr lang="en-US" sz="2000" i="1" dirty="0"/>
              <a:t>c</a:t>
            </a:r>
            <a:r>
              <a:rPr lang="en-US" sz="2000" baseline="-25000" dirty="0"/>
              <a:t>i</a:t>
            </a:r>
            <a:r>
              <a:rPr lang="en-US" sz="2000" dirty="0"/>
              <a:t>=</a:t>
            </a:r>
            <a:r>
              <a:rPr lang="en-US" sz="2000" dirty="0" err="1"/>
              <a:t>threadIdx.y</a:t>
            </a:r>
            <a:r>
              <a:rPr lang="en-US" sz="2000" dirty="0"/>
              <a:t>;</a:t>
            </a:r>
            <a:endParaRPr lang="en-US" sz="2000" baseline="-25000" dirty="0"/>
          </a:p>
          <a:p>
            <a:pPr lvl="1"/>
            <a:r>
              <a:rPr lang="en-US" sz="2000" dirty="0"/>
              <a:t>__shared__ float </a:t>
            </a:r>
            <a:r>
              <a:rPr lang="en-US" sz="2000" i="1" dirty="0"/>
              <a:t>SA</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 </a:t>
            </a:r>
            <a:r>
              <a:rPr lang="en-US" sz="2000" i="1" dirty="0"/>
              <a:t>SB</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 </a:t>
            </a:r>
            <a:r>
              <a:rPr lang="en-US" sz="2000" i="1" dirty="0"/>
              <a:t>SC</a:t>
            </a:r>
            <a:r>
              <a:rPr lang="en-US" sz="2000" dirty="0"/>
              <a:t>[</a:t>
            </a:r>
            <a:r>
              <a:rPr lang="en-US" sz="2000" i="1" dirty="0"/>
              <a:t>N</a:t>
            </a:r>
            <a:r>
              <a:rPr lang="en-US" sz="2000" baseline="-25000" dirty="0"/>
              <a:t>i</a:t>
            </a:r>
            <a:r>
              <a:rPr lang="en-US" sz="2000" dirty="0"/>
              <a:t>][</a:t>
            </a:r>
            <a:r>
              <a:rPr lang="en-US" sz="2000" i="1" dirty="0"/>
              <a:t>N</a:t>
            </a:r>
            <a:r>
              <a:rPr lang="en-US" sz="2000" baseline="-25000" dirty="0"/>
              <a:t>i</a:t>
            </a:r>
            <a:r>
              <a:rPr lang="en-US" sz="2000" dirty="0"/>
              <a:t>];</a:t>
            </a:r>
          </a:p>
          <a:p>
            <a:pPr lvl="1"/>
            <a:r>
              <a:rPr lang="en-US" sz="2000" dirty="0"/>
              <a:t>for </a:t>
            </a:r>
            <a:r>
              <a:rPr lang="en-US" sz="2000" i="1" dirty="0"/>
              <a:t>k</a:t>
            </a:r>
            <a:r>
              <a:rPr lang="en-US" sz="2000" baseline="-25000" dirty="0"/>
              <a:t>b</a:t>
            </a:r>
            <a:r>
              <a:rPr lang="en-US" sz="2000" dirty="0"/>
              <a:t>=0..</a:t>
            </a:r>
            <a:r>
              <a:rPr lang="en-US" sz="2000" i="1" dirty="0"/>
              <a:t>N</a:t>
            </a:r>
            <a:r>
              <a:rPr lang="en-US" sz="2000" baseline="-25000" dirty="0"/>
              <a:t>b</a:t>
            </a:r>
            <a:r>
              <a:rPr lang="en-US" sz="2000" dirty="0"/>
              <a:t>-1 {</a:t>
            </a:r>
          </a:p>
          <a:p>
            <a:pPr lvl="2"/>
            <a:r>
              <a:rPr lang="en-US" sz="2000" i="1" dirty="0"/>
              <a:t>SA</a:t>
            </a:r>
            <a:r>
              <a:rPr lang="en-US" sz="2000" dirty="0"/>
              <a:t>[</a:t>
            </a:r>
            <a:r>
              <a:rPr lang="en-US" sz="2000" i="1" dirty="0" err="1"/>
              <a:t>r</a:t>
            </a:r>
            <a:r>
              <a:rPr lang="en-US" sz="2000" baseline="-25000" dirty="0" err="1"/>
              <a:t>i</a:t>
            </a:r>
            <a:r>
              <a:rPr lang="en-US" sz="2000" dirty="0"/>
              <a:t>, </a:t>
            </a:r>
            <a:r>
              <a:rPr lang="en-US" sz="2000" i="1" dirty="0"/>
              <a:t>c</a:t>
            </a:r>
            <a:r>
              <a:rPr lang="en-US" sz="2000" baseline="-25000" dirty="0"/>
              <a:t>i</a:t>
            </a:r>
            <a:r>
              <a:rPr lang="en-US" sz="2000" dirty="0"/>
              <a:t>] = </a:t>
            </a:r>
            <a:r>
              <a:rPr lang="en-US" sz="2000" i="1" dirty="0" err="1"/>
              <a:t>dA</a:t>
            </a:r>
            <a:r>
              <a:rPr lang="en-US" sz="2000" dirty="0"/>
              <a:t>[f(</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i="1" dirty="0" err="1"/>
              <a:t>,r</a:t>
            </a:r>
            <a:r>
              <a:rPr lang="en-US" sz="2000" baseline="-25000" dirty="0" err="1"/>
              <a:t>b</a:t>
            </a:r>
            <a:r>
              <a:rPr lang="en-US" sz="2000" i="1" dirty="0" err="1"/>
              <a:t>,k</a:t>
            </a:r>
            <a:r>
              <a:rPr lang="en-US" sz="2000" baseline="-25000" dirty="0" err="1"/>
              <a:t>b</a:t>
            </a:r>
            <a:r>
              <a:rPr lang="en-US" sz="2000" dirty="0"/>
              <a:t>)];</a:t>
            </a:r>
          </a:p>
          <a:p>
            <a:pPr lvl="2"/>
            <a:r>
              <a:rPr lang="en-US" sz="2000" i="1" dirty="0"/>
              <a:t>SB</a:t>
            </a:r>
            <a:r>
              <a:rPr lang="en-US" sz="2000" dirty="0"/>
              <a:t>[</a:t>
            </a:r>
            <a:r>
              <a:rPr lang="en-US" sz="2000" i="1" dirty="0" err="1"/>
              <a:t>r</a:t>
            </a:r>
            <a:r>
              <a:rPr lang="en-US" sz="2000" baseline="-25000" dirty="0" err="1"/>
              <a:t>i</a:t>
            </a:r>
            <a:r>
              <a:rPr lang="en-US" sz="2000" dirty="0"/>
              <a:t>, </a:t>
            </a:r>
            <a:r>
              <a:rPr lang="en-US" sz="2000" i="1" dirty="0"/>
              <a:t>c</a:t>
            </a:r>
            <a:r>
              <a:rPr lang="en-US" sz="2000" baseline="-25000" dirty="0"/>
              <a:t>i</a:t>
            </a:r>
            <a:r>
              <a:rPr lang="en-US" sz="2000" dirty="0"/>
              <a:t>] = </a:t>
            </a:r>
            <a:r>
              <a:rPr lang="en-US" sz="2000" i="1" dirty="0"/>
              <a:t>dB</a:t>
            </a:r>
            <a:r>
              <a:rPr lang="en-US" sz="2000" dirty="0"/>
              <a:t>[f(</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i="1" dirty="0" err="1"/>
              <a:t>,k</a:t>
            </a:r>
            <a:r>
              <a:rPr lang="en-US" sz="2000" baseline="-25000" dirty="0" err="1"/>
              <a:t>b</a:t>
            </a:r>
            <a:r>
              <a:rPr lang="en-US" sz="2000" i="1" dirty="0" err="1"/>
              <a:t>,c</a:t>
            </a:r>
            <a:r>
              <a:rPr lang="en-US" sz="2000" baseline="-25000" dirty="0" err="1"/>
              <a:t>b</a:t>
            </a:r>
            <a:r>
              <a:rPr lang="en-US" sz="2000" dirty="0"/>
              <a:t>)];</a:t>
            </a:r>
          </a:p>
          <a:p>
            <a:pPr lvl="2"/>
            <a:r>
              <a:rPr lang="en-US" sz="2000" dirty="0"/>
              <a:t>__</a:t>
            </a:r>
            <a:r>
              <a:rPr lang="en-US" sz="2000" dirty="0" err="1"/>
              <a:t>syncthreads</a:t>
            </a:r>
            <a:r>
              <a:rPr lang="en-US" sz="2000" dirty="0"/>
              <a:t>();</a:t>
            </a:r>
            <a:endParaRPr lang="en-US" sz="2000" i="1" dirty="0"/>
          </a:p>
          <a:p>
            <a:pPr lvl="2"/>
            <a:r>
              <a:rPr lang="en-US" sz="2000" dirty="0"/>
              <a:t>for </a:t>
            </a:r>
            <a:r>
              <a:rPr lang="en-US" sz="2000" i="1" dirty="0" err="1"/>
              <a:t>k</a:t>
            </a:r>
            <a:r>
              <a:rPr lang="en-US" sz="2000" baseline="-25000" dirty="0" err="1"/>
              <a:t>i</a:t>
            </a:r>
            <a:r>
              <a:rPr lang="en-US" sz="2000" dirty="0"/>
              <a:t>=0..</a:t>
            </a:r>
            <a:r>
              <a:rPr lang="en-US" sz="2000" i="1" dirty="0"/>
              <a:t>N</a:t>
            </a:r>
            <a:r>
              <a:rPr lang="en-US" sz="2000" baseline="-25000" dirty="0"/>
              <a:t>i</a:t>
            </a:r>
            <a:r>
              <a:rPr lang="en-US" sz="2000" dirty="0"/>
              <a:t>-1</a:t>
            </a:r>
          </a:p>
          <a:p>
            <a:pPr lvl="3"/>
            <a:r>
              <a:rPr lang="en-US" sz="2000" i="1" dirty="0"/>
              <a:t>SC</a:t>
            </a:r>
            <a:r>
              <a:rPr lang="en-US" sz="2000" dirty="0"/>
              <a:t>[</a:t>
            </a:r>
            <a:r>
              <a:rPr lang="en-US" sz="2000" i="1" dirty="0" err="1"/>
              <a:t>r</a:t>
            </a:r>
            <a:r>
              <a:rPr lang="en-US" sz="2000" baseline="-25000" dirty="0" err="1"/>
              <a:t>i</a:t>
            </a:r>
            <a:r>
              <a:rPr lang="en-US" sz="2000" dirty="0" err="1"/>
              <a:t>,</a:t>
            </a:r>
            <a:r>
              <a:rPr lang="en-US" sz="2000" i="1" dirty="0" err="1"/>
              <a:t>c</a:t>
            </a:r>
            <a:r>
              <a:rPr lang="en-US" sz="2000" baseline="-25000" dirty="0" err="1"/>
              <a:t>i</a:t>
            </a:r>
            <a:r>
              <a:rPr lang="en-US" sz="2000" dirty="0"/>
              <a:t>] += </a:t>
            </a:r>
            <a:r>
              <a:rPr lang="en-US" sz="2000" i="1" dirty="0"/>
              <a:t>SA</a:t>
            </a:r>
            <a:r>
              <a:rPr lang="en-US" sz="2000" dirty="0"/>
              <a:t>[</a:t>
            </a:r>
            <a:r>
              <a:rPr lang="en-US" sz="2000" i="1" dirty="0" err="1"/>
              <a:t>r</a:t>
            </a:r>
            <a:r>
              <a:rPr lang="en-US" sz="2000" baseline="-25000" dirty="0" err="1"/>
              <a:t>i</a:t>
            </a:r>
            <a:r>
              <a:rPr lang="en-US" sz="2000" dirty="0" err="1"/>
              <a:t>,</a:t>
            </a:r>
            <a:r>
              <a:rPr lang="en-US" sz="2000" i="1" dirty="0" err="1"/>
              <a:t>k</a:t>
            </a:r>
            <a:r>
              <a:rPr lang="en-US" sz="2000" baseline="-25000" dirty="0" err="1"/>
              <a:t>i</a:t>
            </a:r>
            <a:r>
              <a:rPr lang="en-US" sz="2000" dirty="0"/>
              <a:t>]*</a:t>
            </a:r>
            <a:r>
              <a:rPr lang="en-US" sz="2000" i="1" dirty="0"/>
              <a:t>SB</a:t>
            </a:r>
            <a:r>
              <a:rPr lang="en-US" sz="2000" dirty="0"/>
              <a:t>[</a:t>
            </a:r>
            <a:r>
              <a:rPr lang="en-US" sz="2000" i="1" dirty="0" err="1"/>
              <a:t>k</a:t>
            </a:r>
            <a:r>
              <a:rPr lang="en-US" sz="2000" baseline="-25000" dirty="0" err="1"/>
              <a:t>i</a:t>
            </a:r>
            <a:r>
              <a:rPr lang="en-US" sz="2000" i="1" dirty="0" err="1"/>
              <a:t>,c</a:t>
            </a:r>
            <a:r>
              <a:rPr lang="en-US" sz="2000" baseline="-25000" dirty="0" err="1"/>
              <a:t>i</a:t>
            </a:r>
            <a:r>
              <a:rPr lang="en-US" sz="2000" dirty="0"/>
              <a:t>];</a:t>
            </a:r>
          </a:p>
          <a:p>
            <a:pPr lvl="1"/>
            <a:r>
              <a:rPr lang="en-US" sz="2000" dirty="0"/>
              <a:t>}</a:t>
            </a:r>
          </a:p>
          <a:p>
            <a:r>
              <a:rPr lang="en-US" sz="2000" dirty="0"/>
              <a:t>}</a:t>
            </a:r>
          </a:p>
          <a:p>
            <a:r>
              <a:rPr lang="en-US" sz="2000" dirty="0"/>
              <a:t>main() {</a:t>
            </a:r>
          </a:p>
          <a:p>
            <a:pPr lvl="1"/>
            <a:r>
              <a:rPr lang="en-US" sz="2000" dirty="0"/>
              <a:t>dim3 </a:t>
            </a:r>
            <a:r>
              <a:rPr lang="en-US" sz="2000" dirty="0" err="1"/>
              <a:t>thBlocks</a:t>
            </a:r>
            <a:r>
              <a:rPr lang="en-US" sz="2000" dirty="0"/>
              <a:t> (</a:t>
            </a:r>
            <a:r>
              <a:rPr lang="en-US" sz="2000" i="1" dirty="0" err="1"/>
              <a:t>N</a:t>
            </a:r>
            <a:r>
              <a:rPr lang="en-US" sz="2000" baseline="-25000" dirty="0" err="1"/>
              <a:t>b</a:t>
            </a:r>
            <a:r>
              <a:rPr lang="en-US" sz="2000" dirty="0" err="1"/>
              <a:t>,</a:t>
            </a:r>
            <a:r>
              <a:rPr lang="en-US" sz="2000" i="1" dirty="0" err="1"/>
              <a:t>N</a:t>
            </a:r>
            <a:r>
              <a:rPr lang="en-US" sz="2000" baseline="-25000" dirty="0" err="1"/>
              <a:t>b</a:t>
            </a:r>
            <a:r>
              <a:rPr lang="en-US" sz="2000" dirty="0"/>
              <a:t>), threads (</a:t>
            </a:r>
            <a:r>
              <a:rPr lang="en-US" sz="2000" i="1" dirty="0" err="1"/>
              <a:t>N</a:t>
            </a:r>
            <a:r>
              <a:rPr lang="en-US" sz="2000" baseline="-25000" dirty="0" err="1"/>
              <a:t>i</a:t>
            </a:r>
            <a:r>
              <a:rPr lang="en-US" sz="2000" dirty="0" err="1"/>
              <a:t>,</a:t>
            </a:r>
            <a:r>
              <a:rPr lang="en-US" sz="2000" i="1" dirty="0" err="1"/>
              <a:t>N</a:t>
            </a:r>
            <a:r>
              <a:rPr lang="en-US" sz="2000" baseline="-25000" dirty="0" err="1"/>
              <a:t>i</a:t>
            </a:r>
            <a:r>
              <a:rPr lang="en-US" sz="2000" dirty="0"/>
              <a:t>)</a:t>
            </a:r>
          </a:p>
          <a:p>
            <a:pPr lvl="1"/>
            <a:r>
              <a:rPr lang="en-US" sz="2000" dirty="0" err="1"/>
              <a:t>one_thread</a:t>
            </a:r>
            <a:r>
              <a:rPr lang="en-US" sz="2000" dirty="0"/>
              <a:t> &lt;&lt;&lt;</a:t>
            </a:r>
            <a:r>
              <a:rPr lang="en-US" sz="2000" dirty="0" err="1"/>
              <a:t>thBlocks</a:t>
            </a:r>
            <a:r>
              <a:rPr lang="en-US" sz="2000" dirty="0"/>
              <a:t>, threads&gt;&gt;&gt; (</a:t>
            </a:r>
            <a:r>
              <a:rPr lang="en-US" sz="2000" i="1" dirty="0" err="1"/>
              <a:t>d_A</a:t>
            </a:r>
            <a:r>
              <a:rPr lang="en-US" sz="2000" dirty="0"/>
              <a:t>, </a:t>
            </a:r>
            <a:r>
              <a:rPr lang="en-US" sz="2000" i="1" dirty="0" err="1"/>
              <a:t>d_B</a:t>
            </a:r>
            <a:r>
              <a:rPr lang="en-US" sz="2000" dirty="0"/>
              <a:t>, </a:t>
            </a:r>
            <a:r>
              <a:rPr lang="en-US" sz="2000" i="1" dirty="0" err="1"/>
              <a:t>d_C</a:t>
            </a:r>
            <a:r>
              <a:rPr lang="en-US" sz="2000" dirty="0"/>
              <a:t>)</a:t>
            </a:r>
            <a:endParaRPr lang="en-US" sz="2000" i="1" dirty="0"/>
          </a:p>
          <a:p>
            <a:r>
              <a:rPr lang="en-US" sz="2000" dirty="0"/>
              <a:t>}</a:t>
            </a:r>
          </a:p>
        </p:txBody>
      </p:sp>
      <p:sp>
        <p:nvSpPr>
          <p:cNvPr id="8" name="TextBox 7">
            <a:extLst>
              <a:ext uri="{FF2B5EF4-FFF2-40B4-BE49-F238E27FC236}">
                <a16:creationId xmlns:a16="http://schemas.microsoft.com/office/drawing/2014/main" xmlns="" id="{E558C68F-053F-450D-A5E2-5B05FD3B7130}"/>
              </a:ext>
            </a:extLst>
          </p:cNvPr>
          <p:cNvSpPr txBox="1"/>
          <p:nvPr/>
        </p:nvSpPr>
        <p:spPr>
          <a:xfrm>
            <a:off x="5791200" y="2590800"/>
            <a:ext cx="3124200" cy="1374735"/>
          </a:xfrm>
          <a:prstGeom prst="rect">
            <a:avLst/>
          </a:prstGeom>
          <a:noFill/>
        </p:spPr>
        <p:txBody>
          <a:bodyPr wrap="square" rtlCol="0">
            <a:spAutoFit/>
          </a:bodyPr>
          <a:lstStyle/>
          <a:p>
            <a:pPr>
              <a:lnSpc>
                <a:spcPts val="2500"/>
              </a:lnSpc>
            </a:pPr>
            <a:r>
              <a:rPr lang="en-US" sz="2000" dirty="0">
                <a:solidFill>
                  <a:schemeClr val="accent2"/>
                </a:solidFill>
              </a:rPr>
              <a:t>Make sure that all threads in this block are finished with the old </a:t>
            </a:r>
            <a:r>
              <a:rPr lang="en-US" sz="2000" i="1" dirty="0">
                <a:solidFill>
                  <a:schemeClr val="accent2"/>
                </a:solidFill>
              </a:rPr>
              <a:t>k</a:t>
            </a:r>
            <a:r>
              <a:rPr lang="en-US" sz="2000" baseline="-25000" dirty="0">
                <a:solidFill>
                  <a:schemeClr val="accent2"/>
                </a:solidFill>
              </a:rPr>
              <a:t>b</a:t>
            </a:r>
            <a:r>
              <a:rPr lang="en-US" sz="2000" dirty="0">
                <a:solidFill>
                  <a:schemeClr val="accent2"/>
                </a:solidFill>
              </a:rPr>
              <a:t> before loading the blocks for this </a:t>
            </a:r>
            <a:r>
              <a:rPr lang="en-US" sz="2000" i="1" dirty="0">
                <a:solidFill>
                  <a:schemeClr val="accent2"/>
                </a:solidFill>
              </a:rPr>
              <a:t>k</a:t>
            </a:r>
            <a:r>
              <a:rPr lang="en-US" sz="2000" baseline="-25000" dirty="0">
                <a:solidFill>
                  <a:schemeClr val="accent2"/>
                </a:solidFill>
              </a:rPr>
              <a:t>b</a:t>
            </a:r>
            <a:endParaRPr lang="en-US" sz="2000" dirty="0">
              <a:solidFill>
                <a:schemeClr val="accent2"/>
              </a:solidFill>
            </a:endParaRPr>
          </a:p>
        </p:txBody>
      </p:sp>
      <p:cxnSp>
        <p:nvCxnSpPr>
          <p:cNvPr id="9" name="Straight Arrow Connector 8">
            <a:extLst>
              <a:ext uri="{FF2B5EF4-FFF2-40B4-BE49-F238E27FC236}">
                <a16:creationId xmlns:a16="http://schemas.microsoft.com/office/drawing/2014/main" xmlns="" id="{812A319D-3898-4D4F-90BC-80E38DDF6170}"/>
              </a:ext>
            </a:extLst>
          </p:cNvPr>
          <p:cNvCxnSpPr>
            <a:cxnSpLocks/>
          </p:cNvCxnSpPr>
          <p:nvPr/>
        </p:nvCxnSpPr>
        <p:spPr>
          <a:xfrm flipH="1">
            <a:off x="4572000" y="3048000"/>
            <a:ext cx="12192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43B3C4E2-567A-43F5-96C7-1ED3F8B191A4}"/>
              </a:ext>
            </a:extLst>
          </p:cNvPr>
          <p:cNvSpPr txBox="1"/>
          <p:nvPr/>
        </p:nvSpPr>
        <p:spPr>
          <a:xfrm>
            <a:off x="2819400" y="4343400"/>
            <a:ext cx="1676400" cy="733534"/>
          </a:xfrm>
          <a:prstGeom prst="rect">
            <a:avLst/>
          </a:prstGeom>
          <a:noFill/>
        </p:spPr>
        <p:txBody>
          <a:bodyPr wrap="square" rtlCol="0">
            <a:spAutoFit/>
          </a:bodyPr>
          <a:lstStyle/>
          <a:p>
            <a:pPr>
              <a:lnSpc>
                <a:spcPts val="2500"/>
              </a:lnSpc>
            </a:pPr>
            <a:r>
              <a:rPr lang="en-US" sz="2000" dirty="0">
                <a:solidFill>
                  <a:schemeClr val="accent2"/>
                </a:solidFill>
              </a:rPr>
              <a:t>Write data back to </a:t>
            </a:r>
            <a:r>
              <a:rPr lang="en-US" sz="2000" i="1" dirty="0" err="1">
                <a:solidFill>
                  <a:schemeClr val="accent2"/>
                </a:solidFill>
              </a:rPr>
              <a:t>d_C</a:t>
            </a:r>
            <a:r>
              <a:rPr lang="en-US" sz="2000" dirty="0">
                <a:solidFill>
                  <a:schemeClr val="accent2"/>
                </a:solidFill>
              </a:rPr>
              <a:t>.</a:t>
            </a:r>
          </a:p>
        </p:txBody>
      </p:sp>
      <p:cxnSp>
        <p:nvCxnSpPr>
          <p:cNvPr id="11" name="Straight Arrow Connector 10">
            <a:extLst>
              <a:ext uri="{FF2B5EF4-FFF2-40B4-BE49-F238E27FC236}">
                <a16:creationId xmlns:a16="http://schemas.microsoft.com/office/drawing/2014/main" xmlns="" id="{F4C8C27B-D205-4FA6-A230-2907D015C950}"/>
              </a:ext>
            </a:extLst>
          </p:cNvPr>
          <p:cNvCxnSpPr>
            <a:cxnSpLocks/>
            <a:stCxn id="10" idx="1"/>
          </p:cNvCxnSpPr>
          <p:nvPr/>
        </p:nvCxnSpPr>
        <p:spPr>
          <a:xfrm flipH="1" flipV="1">
            <a:off x="1524000" y="4343401"/>
            <a:ext cx="1295400" cy="36676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4A464B8-678F-4922-A7AE-60FA231126DC}"/>
              </a:ext>
            </a:extLst>
          </p:cNvPr>
          <p:cNvSpPr txBox="1"/>
          <p:nvPr/>
        </p:nvSpPr>
        <p:spPr>
          <a:xfrm>
            <a:off x="5580807" y="4038600"/>
            <a:ext cx="3563193" cy="1374735"/>
          </a:xfrm>
          <a:prstGeom prst="rect">
            <a:avLst/>
          </a:prstGeom>
          <a:noFill/>
        </p:spPr>
        <p:txBody>
          <a:bodyPr wrap="square" rtlCol="0">
            <a:spAutoFit/>
          </a:bodyPr>
          <a:lstStyle/>
          <a:p>
            <a:pPr>
              <a:lnSpc>
                <a:spcPts val="2500"/>
              </a:lnSpc>
            </a:pPr>
            <a:r>
              <a:rPr lang="en-US" sz="2000" dirty="0">
                <a:solidFill>
                  <a:schemeClr val="accent2"/>
                </a:solidFill>
              </a:rPr>
              <a:t>Each thread does </a:t>
            </a:r>
            <a:r>
              <a:rPr lang="en-US" sz="2000" i="1" dirty="0">
                <a:solidFill>
                  <a:schemeClr val="accent2"/>
                </a:solidFill>
              </a:rPr>
              <a:t>all</a:t>
            </a:r>
            <a:r>
              <a:rPr lang="en-US" sz="2000" dirty="0">
                <a:solidFill>
                  <a:schemeClr val="accent2"/>
                </a:solidFill>
              </a:rPr>
              <a:t> of the work to calculate one element of </a:t>
            </a:r>
            <a:r>
              <a:rPr lang="en-US" sz="2000" i="1" dirty="0">
                <a:solidFill>
                  <a:schemeClr val="accent2"/>
                </a:solidFill>
              </a:rPr>
              <a:t>C</a:t>
            </a:r>
            <a:r>
              <a:rPr lang="en-US" sz="2000" dirty="0">
                <a:solidFill>
                  <a:schemeClr val="accent2"/>
                </a:solidFill>
              </a:rPr>
              <a:t>. Do we need </a:t>
            </a:r>
            <a:r>
              <a:rPr lang="en-US" sz="2000" i="1" dirty="0">
                <a:solidFill>
                  <a:schemeClr val="accent2"/>
                </a:solidFill>
              </a:rPr>
              <a:t>SC</a:t>
            </a:r>
            <a:r>
              <a:rPr lang="en-US" sz="2000" dirty="0">
                <a:solidFill>
                  <a:schemeClr val="accent2"/>
                </a:solidFill>
              </a:rPr>
              <a:t> at all, or just one variable “sum” per thread?</a:t>
            </a:r>
          </a:p>
        </p:txBody>
      </p:sp>
      <p:cxnSp>
        <p:nvCxnSpPr>
          <p:cNvPr id="20" name="Straight Arrow Connector 19">
            <a:extLst>
              <a:ext uri="{FF2B5EF4-FFF2-40B4-BE49-F238E27FC236}">
                <a16:creationId xmlns:a16="http://schemas.microsoft.com/office/drawing/2014/main" xmlns="" id="{6682E9B3-AEF7-4B26-8ACF-BBEA73957FC3}"/>
              </a:ext>
            </a:extLst>
          </p:cNvPr>
          <p:cNvCxnSpPr>
            <a:cxnSpLocks/>
          </p:cNvCxnSpPr>
          <p:nvPr/>
        </p:nvCxnSpPr>
        <p:spPr>
          <a:xfrm flipH="1" flipV="1">
            <a:off x="2819400" y="4267202"/>
            <a:ext cx="2743200" cy="45719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0092CDD5-0D58-4C21-8030-4C90B674B30D}"/>
              </a:ext>
            </a:extLst>
          </p:cNvPr>
          <p:cNvSpPr txBox="1"/>
          <p:nvPr/>
        </p:nvSpPr>
        <p:spPr>
          <a:xfrm>
            <a:off x="7010400" y="1676400"/>
            <a:ext cx="1524000" cy="733534"/>
          </a:xfrm>
          <a:prstGeom prst="rect">
            <a:avLst/>
          </a:prstGeom>
          <a:noFill/>
        </p:spPr>
        <p:txBody>
          <a:bodyPr wrap="square" rtlCol="0">
            <a:spAutoFit/>
          </a:bodyPr>
          <a:lstStyle/>
          <a:p>
            <a:pPr>
              <a:lnSpc>
                <a:spcPts val="2500"/>
              </a:lnSpc>
            </a:pPr>
            <a:r>
              <a:rPr lang="en-US" sz="2000" dirty="0">
                <a:solidFill>
                  <a:schemeClr val="accent2"/>
                </a:solidFill>
              </a:rPr>
              <a:t>What is this function?</a:t>
            </a:r>
          </a:p>
        </p:txBody>
      </p:sp>
      <p:cxnSp>
        <p:nvCxnSpPr>
          <p:cNvPr id="25" name="Straight Arrow Connector 24">
            <a:extLst>
              <a:ext uri="{FF2B5EF4-FFF2-40B4-BE49-F238E27FC236}">
                <a16:creationId xmlns:a16="http://schemas.microsoft.com/office/drawing/2014/main" xmlns="" id="{AAFB49AE-9EC1-4974-ADCF-190C19D7B571}"/>
              </a:ext>
            </a:extLst>
          </p:cNvPr>
          <p:cNvCxnSpPr>
            <a:cxnSpLocks/>
            <a:stCxn id="24" idx="1"/>
          </p:cNvCxnSpPr>
          <p:nvPr/>
        </p:nvCxnSpPr>
        <p:spPr>
          <a:xfrm flipH="1">
            <a:off x="4038600" y="2043167"/>
            <a:ext cx="2971800" cy="7000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a:t>
            </a:r>
          </a:p>
        </p:txBody>
      </p:sp>
      <p:sp>
        <p:nvSpPr>
          <p:cNvPr id="3" name="Content Placeholder 2"/>
          <p:cNvSpPr>
            <a:spLocks noGrp="1"/>
          </p:cNvSpPr>
          <p:nvPr>
            <p:ph idx="1"/>
          </p:nvPr>
        </p:nvSpPr>
        <p:spPr>
          <a:xfrm>
            <a:off x="685800" y="1219200"/>
            <a:ext cx="7772400" cy="5029200"/>
          </a:xfrm>
        </p:spPr>
        <p:txBody>
          <a:bodyPr/>
          <a:lstStyle/>
          <a:p>
            <a:r>
              <a:rPr lang="en-US" sz="2000" dirty="0"/>
              <a:t>An </a:t>
            </a:r>
            <a:r>
              <a:rPr lang="en-US" sz="2000" i="1" dirty="0" err="1"/>
              <a:t>N</a:t>
            </a:r>
            <a:r>
              <a:rPr lang="en-US" sz="2000" dirty="0" err="1"/>
              <a:t>x</a:t>
            </a:r>
            <a:r>
              <a:rPr lang="en-US" sz="2000" i="1" dirty="0" err="1"/>
              <a:t>N</a:t>
            </a:r>
            <a:r>
              <a:rPr lang="en-US" sz="2000" dirty="0"/>
              <a:t> matrix multiply:</a:t>
            </a:r>
          </a:p>
          <a:p>
            <a:pPr lvl="1">
              <a:spcBef>
                <a:spcPts val="0"/>
              </a:spcBef>
            </a:pPr>
            <a:r>
              <a:rPr lang="en-US" sz="1800" dirty="0"/>
              <a:t>uses 3</a:t>
            </a:r>
            <a:r>
              <a:rPr lang="en-US" sz="1800" i="1" dirty="0"/>
              <a:t>N</a:t>
            </a:r>
            <a:r>
              <a:rPr lang="en-US" sz="1800" baseline="30000" dirty="0"/>
              <a:t>2</a:t>
            </a:r>
            <a:r>
              <a:rPr lang="en-US" sz="1800" dirty="0"/>
              <a:t> floats</a:t>
            </a:r>
          </a:p>
          <a:p>
            <a:pPr lvl="1">
              <a:spcBef>
                <a:spcPts val="0"/>
              </a:spcBef>
            </a:pPr>
            <a:r>
              <a:rPr lang="en-US" sz="1800" dirty="0"/>
              <a:t>requires </a:t>
            </a:r>
            <a:r>
              <a:rPr lang="en-US" sz="1800" dirty="0">
                <a:sym typeface="Symbol" panose="05050102010706020507" pitchFamily="18" charset="2"/>
              </a:rPr>
              <a:t></a:t>
            </a:r>
            <a:r>
              <a:rPr lang="en-US" sz="1800" i="1" dirty="0"/>
              <a:t>N</a:t>
            </a:r>
            <a:r>
              <a:rPr lang="en-US" sz="1800" baseline="30000" dirty="0"/>
              <a:t>3</a:t>
            </a:r>
            <a:r>
              <a:rPr lang="en-US" sz="1800" dirty="0"/>
              <a:t> FLOPs</a:t>
            </a:r>
          </a:p>
          <a:p>
            <a:pPr>
              <a:spcBef>
                <a:spcPts val="0"/>
              </a:spcBef>
            </a:pPr>
            <a:r>
              <a:rPr lang="en-US" sz="2000" dirty="0"/>
              <a:t>For block matrix, the above is true for each block triplet.</a:t>
            </a:r>
          </a:p>
          <a:p>
            <a:pPr>
              <a:spcBef>
                <a:spcPts val="0"/>
              </a:spcBef>
            </a:pPr>
            <a:r>
              <a:rPr lang="en-US" sz="2000" dirty="0"/>
              <a:t>The NVidia Pascal has 64 KB of shared mem per SM. What size blocks can fit in there, and what is the  computes/memory ratio for that block size?</a:t>
            </a:r>
          </a:p>
          <a:p>
            <a:pPr lvl="1">
              <a:spcBef>
                <a:spcPts val="0"/>
              </a:spcBef>
            </a:pPr>
            <a:r>
              <a:rPr lang="en-US" sz="1800" dirty="0"/>
              <a:t>64KB = ?? floats</a:t>
            </a:r>
          </a:p>
          <a:p>
            <a:pPr lvl="1">
              <a:spcBef>
                <a:spcPts val="0"/>
              </a:spcBef>
            </a:pPr>
            <a:r>
              <a:rPr lang="en-US" sz="1800" dirty="0"/>
              <a:t>That's 3 blocks of ?? floats each</a:t>
            </a:r>
          </a:p>
          <a:p>
            <a:pPr lvl="1">
              <a:spcBef>
                <a:spcPts val="0"/>
              </a:spcBef>
            </a:pPr>
            <a:r>
              <a:rPr lang="en-US" sz="1800" dirty="0"/>
              <a:t>?? floats = ?? block size.</a:t>
            </a:r>
          </a:p>
          <a:p>
            <a:pPr lvl="1">
              <a:spcBef>
                <a:spcPts val="0"/>
              </a:spcBef>
            </a:pPr>
            <a:r>
              <a:rPr lang="en-US" sz="1800" dirty="0"/>
              <a:t># of computes = ??</a:t>
            </a:r>
            <a:r>
              <a:rPr lang="en-US" sz="1800" baseline="30000" dirty="0"/>
              <a:t>3</a:t>
            </a:r>
            <a:r>
              <a:rPr lang="en-US" sz="1800" dirty="0"/>
              <a:t> </a:t>
            </a:r>
            <a:r>
              <a:rPr lang="en-US" sz="1800" dirty="0">
                <a:sym typeface="Symbol" panose="05050102010706020507" pitchFamily="18" charset="2"/>
              </a:rPr>
              <a:t></a:t>
            </a:r>
            <a:r>
              <a:rPr lang="en-US" sz="1800" dirty="0"/>
              <a:t> ??</a:t>
            </a:r>
          </a:p>
          <a:p>
            <a:pPr lvl="1">
              <a:spcBef>
                <a:spcPts val="0"/>
              </a:spcBef>
            </a:pPr>
            <a:r>
              <a:rPr lang="en-US" sz="1800" dirty="0"/>
              <a:t>Amount of data required = 3*??</a:t>
            </a:r>
            <a:r>
              <a:rPr lang="en-US" sz="1800" baseline="30000" dirty="0"/>
              <a:t>2</a:t>
            </a:r>
            <a:r>
              <a:rPr lang="en-US" sz="1800" dirty="0"/>
              <a:t> </a:t>
            </a:r>
            <a:r>
              <a:rPr lang="en-US" sz="1800" dirty="0">
                <a:sym typeface="Symbol" panose="05050102010706020507" pitchFamily="18" charset="2"/>
              </a:rPr>
              <a:t></a:t>
            </a:r>
            <a:r>
              <a:rPr lang="en-US" sz="1800" dirty="0"/>
              <a:t> ??</a:t>
            </a:r>
          </a:p>
          <a:p>
            <a:pPr lvl="1">
              <a:spcBef>
                <a:spcPts val="0"/>
              </a:spcBef>
            </a:pPr>
            <a:r>
              <a:rPr lang="en-US" sz="1800" dirty="0"/>
              <a:t>Ratio≡ (computes/sec)/(bytes/sec) = ??/?? </a:t>
            </a:r>
            <a:r>
              <a:rPr lang="en-US" sz="1800" dirty="0">
                <a:sym typeface="Symbol" panose="05050102010706020507" pitchFamily="18" charset="2"/>
              </a:rPr>
              <a:t> ??</a:t>
            </a:r>
          </a:p>
          <a:p>
            <a:pPr>
              <a:spcBef>
                <a:spcPts val="0"/>
              </a:spcBef>
            </a:pPr>
            <a:r>
              <a:rPr lang="en-US" sz="2000" dirty="0">
                <a:sym typeface="Symbol" panose="05050102010706020507" pitchFamily="18" charset="2"/>
              </a:rPr>
              <a:t>It's not quite 50x, but still enough to keep most of the cores busy most of the time.</a:t>
            </a:r>
          </a:p>
          <a:p>
            <a:pPr lvl="1">
              <a:spcBef>
                <a:spcPts val="0"/>
              </a:spcBef>
            </a:pPr>
            <a:r>
              <a:rPr lang="en-US" sz="1600" dirty="0">
                <a:sym typeface="Symbol" panose="05050102010706020507" pitchFamily="18" charset="2"/>
              </a:rPr>
              <a:t>And remember that some of the blocks don’t need to be fully in cache</a:t>
            </a:r>
            <a:endParaRPr lang="en-US" sz="16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5" name="TextBox 4">
            <a:extLst>
              <a:ext uri="{FF2B5EF4-FFF2-40B4-BE49-F238E27FC236}">
                <a16:creationId xmlns:a16="http://schemas.microsoft.com/office/drawing/2014/main" xmlns="" id="{CF1E521B-F330-4DB5-B5F3-04CD4C0DF5CB}"/>
              </a:ext>
            </a:extLst>
          </p:cNvPr>
          <p:cNvSpPr txBox="1"/>
          <p:nvPr/>
        </p:nvSpPr>
        <p:spPr>
          <a:xfrm>
            <a:off x="2286000" y="3276600"/>
            <a:ext cx="1295400" cy="369332"/>
          </a:xfrm>
          <a:prstGeom prst="rect">
            <a:avLst/>
          </a:prstGeom>
          <a:solidFill>
            <a:schemeClr val="bg1"/>
          </a:solidFill>
        </p:spPr>
        <p:txBody>
          <a:bodyPr wrap="square" rtlCol="0">
            <a:spAutoFit/>
          </a:bodyPr>
          <a:lstStyle/>
          <a:p>
            <a:r>
              <a:rPr lang="en-US" sz="1800" dirty="0">
                <a:solidFill>
                  <a:schemeClr val="accent2"/>
                </a:solidFill>
              </a:rPr>
              <a:t>16K floats</a:t>
            </a:r>
            <a:endParaRPr lang="en-US" dirty="0">
              <a:solidFill>
                <a:schemeClr val="accent2"/>
              </a:solidFill>
            </a:endParaRPr>
          </a:p>
        </p:txBody>
      </p:sp>
      <p:sp>
        <p:nvSpPr>
          <p:cNvPr id="7" name="TextBox 6">
            <a:extLst>
              <a:ext uri="{FF2B5EF4-FFF2-40B4-BE49-F238E27FC236}">
                <a16:creationId xmlns:a16="http://schemas.microsoft.com/office/drawing/2014/main" xmlns="" id="{96443E39-79D9-496D-9EF0-CF06CE0D8BA2}"/>
              </a:ext>
            </a:extLst>
          </p:cNvPr>
          <p:cNvSpPr txBox="1"/>
          <p:nvPr/>
        </p:nvSpPr>
        <p:spPr>
          <a:xfrm>
            <a:off x="3200400" y="3564469"/>
            <a:ext cx="1752600" cy="369332"/>
          </a:xfrm>
          <a:prstGeom prst="rect">
            <a:avLst/>
          </a:prstGeom>
          <a:solidFill>
            <a:schemeClr val="bg1"/>
          </a:solidFill>
        </p:spPr>
        <p:txBody>
          <a:bodyPr wrap="square" rtlCol="0">
            <a:spAutoFit/>
          </a:bodyPr>
          <a:lstStyle/>
          <a:p>
            <a:r>
              <a:rPr lang="en-US" sz="1800" dirty="0">
                <a:solidFill>
                  <a:schemeClr val="accent2"/>
                </a:solidFill>
              </a:rPr>
              <a:t>5333 floats each</a:t>
            </a:r>
            <a:endParaRPr lang="en-US" dirty="0">
              <a:solidFill>
                <a:schemeClr val="accent2"/>
              </a:solidFill>
            </a:endParaRPr>
          </a:p>
        </p:txBody>
      </p:sp>
      <p:sp>
        <p:nvSpPr>
          <p:cNvPr id="8" name="TextBox 7">
            <a:extLst>
              <a:ext uri="{FF2B5EF4-FFF2-40B4-BE49-F238E27FC236}">
                <a16:creationId xmlns:a16="http://schemas.microsoft.com/office/drawing/2014/main" xmlns="" id="{33442DB2-D679-4EA1-88EF-0ECD1971B913}"/>
              </a:ext>
            </a:extLst>
          </p:cNvPr>
          <p:cNvSpPr txBox="1"/>
          <p:nvPr/>
        </p:nvSpPr>
        <p:spPr>
          <a:xfrm>
            <a:off x="1524000" y="3826937"/>
            <a:ext cx="3048000" cy="369332"/>
          </a:xfrm>
          <a:prstGeom prst="rect">
            <a:avLst/>
          </a:prstGeom>
          <a:solidFill>
            <a:schemeClr val="bg1"/>
          </a:solidFill>
        </p:spPr>
        <p:txBody>
          <a:bodyPr wrap="square" lIns="0" rtlCol="0">
            <a:spAutoFit/>
          </a:bodyPr>
          <a:lstStyle/>
          <a:p>
            <a:r>
              <a:rPr lang="en-US" sz="1800" dirty="0">
                <a:solidFill>
                  <a:schemeClr val="accent2"/>
                </a:solidFill>
              </a:rPr>
              <a:t>5333 floats = 73x73 block size</a:t>
            </a:r>
            <a:endParaRPr lang="en-US" dirty="0">
              <a:solidFill>
                <a:schemeClr val="accent2"/>
              </a:solidFill>
            </a:endParaRPr>
          </a:p>
        </p:txBody>
      </p:sp>
      <p:sp>
        <p:nvSpPr>
          <p:cNvPr id="9" name="TextBox 8">
            <a:extLst>
              <a:ext uri="{FF2B5EF4-FFF2-40B4-BE49-F238E27FC236}">
                <a16:creationId xmlns:a16="http://schemas.microsoft.com/office/drawing/2014/main" xmlns="" id="{35CDBAE9-C909-4BDE-8808-7BF9126E5574}"/>
              </a:ext>
            </a:extLst>
          </p:cNvPr>
          <p:cNvSpPr txBox="1"/>
          <p:nvPr/>
        </p:nvSpPr>
        <p:spPr>
          <a:xfrm>
            <a:off x="3048000" y="4114800"/>
            <a:ext cx="1600200" cy="369332"/>
          </a:xfrm>
          <a:prstGeom prst="rect">
            <a:avLst/>
          </a:prstGeom>
          <a:solidFill>
            <a:schemeClr val="bg1"/>
          </a:solidFill>
        </p:spPr>
        <p:txBody>
          <a:bodyPr wrap="square" lIns="0" rtlCol="0">
            <a:spAutoFit/>
          </a:bodyPr>
          <a:lstStyle/>
          <a:p>
            <a:r>
              <a:rPr lang="en-US" sz="1800" dirty="0">
                <a:solidFill>
                  <a:schemeClr val="accent2"/>
                </a:solidFill>
              </a:rPr>
              <a:t>73</a:t>
            </a:r>
            <a:r>
              <a:rPr lang="en-US" sz="1800" baseline="30000" dirty="0">
                <a:solidFill>
                  <a:schemeClr val="accent2"/>
                </a:solidFill>
              </a:rPr>
              <a:t>3</a:t>
            </a:r>
            <a:r>
              <a:rPr lang="en-US" sz="1800" dirty="0">
                <a:solidFill>
                  <a:schemeClr val="accent2"/>
                </a:solidFill>
              </a:rPr>
              <a:t> = 390000</a:t>
            </a:r>
            <a:endParaRPr lang="en-US" dirty="0">
              <a:solidFill>
                <a:schemeClr val="accent2"/>
              </a:solidFill>
            </a:endParaRPr>
          </a:p>
        </p:txBody>
      </p:sp>
      <p:sp>
        <p:nvSpPr>
          <p:cNvPr id="10" name="TextBox 9">
            <a:extLst>
              <a:ext uri="{FF2B5EF4-FFF2-40B4-BE49-F238E27FC236}">
                <a16:creationId xmlns:a16="http://schemas.microsoft.com/office/drawing/2014/main" xmlns="" id="{A3BC5E29-37F3-4ED5-97B3-140A474ECD06}"/>
              </a:ext>
            </a:extLst>
          </p:cNvPr>
          <p:cNvSpPr txBox="1"/>
          <p:nvPr/>
        </p:nvSpPr>
        <p:spPr>
          <a:xfrm>
            <a:off x="4038600" y="4397400"/>
            <a:ext cx="1600200" cy="369332"/>
          </a:xfrm>
          <a:prstGeom prst="rect">
            <a:avLst/>
          </a:prstGeom>
          <a:solidFill>
            <a:schemeClr val="bg1"/>
          </a:solidFill>
        </p:spPr>
        <p:txBody>
          <a:bodyPr wrap="square" lIns="0" rtlCol="0">
            <a:spAutoFit/>
          </a:bodyPr>
          <a:lstStyle/>
          <a:p>
            <a:r>
              <a:rPr lang="en-US" sz="1800" dirty="0">
                <a:solidFill>
                  <a:schemeClr val="accent2"/>
                </a:solidFill>
              </a:rPr>
              <a:t>3*73</a:t>
            </a:r>
            <a:r>
              <a:rPr lang="en-US" sz="1800" baseline="30000" dirty="0">
                <a:solidFill>
                  <a:schemeClr val="accent2"/>
                </a:solidFill>
              </a:rPr>
              <a:t>2</a:t>
            </a:r>
            <a:r>
              <a:rPr lang="en-US" sz="1800" dirty="0">
                <a:solidFill>
                  <a:schemeClr val="accent2"/>
                </a:solidFill>
              </a:rPr>
              <a:t> = 16000</a:t>
            </a:r>
            <a:endParaRPr lang="en-US" dirty="0">
              <a:solidFill>
                <a:schemeClr val="accent2"/>
              </a:solidFill>
            </a:endParaRPr>
          </a:p>
        </p:txBody>
      </p:sp>
      <p:sp>
        <p:nvSpPr>
          <p:cNvPr id="11" name="TextBox 10">
            <a:extLst>
              <a:ext uri="{FF2B5EF4-FFF2-40B4-BE49-F238E27FC236}">
                <a16:creationId xmlns:a16="http://schemas.microsoft.com/office/drawing/2014/main" xmlns="" id="{21F831AC-5FAE-4445-9412-A7E2260B971D}"/>
              </a:ext>
            </a:extLst>
          </p:cNvPr>
          <p:cNvSpPr txBox="1"/>
          <p:nvPr/>
        </p:nvSpPr>
        <p:spPr>
          <a:xfrm>
            <a:off x="4876800" y="4673601"/>
            <a:ext cx="2057400" cy="369332"/>
          </a:xfrm>
          <a:prstGeom prst="rect">
            <a:avLst/>
          </a:prstGeom>
          <a:solidFill>
            <a:schemeClr val="bg1"/>
          </a:solidFill>
        </p:spPr>
        <p:txBody>
          <a:bodyPr wrap="square" lIns="0" rtlCol="0">
            <a:spAutoFit/>
          </a:bodyPr>
          <a:lstStyle/>
          <a:p>
            <a:r>
              <a:rPr lang="en-US" sz="1800" dirty="0">
                <a:solidFill>
                  <a:schemeClr val="accent2"/>
                </a:solidFill>
              </a:rPr>
              <a:t>390000/16000 </a:t>
            </a:r>
            <a:r>
              <a:rPr lang="en-US" sz="1800" dirty="0">
                <a:solidFill>
                  <a:schemeClr val="accent2"/>
                </a:solidFill>
                <a:sym typeface="Symbol" panose="05050102010706020507" pitchFamily="18" charset="2"/>
              </a:rPr>
              <a:t> 24</a:t>
            </a:r>
            <a:endParaRPr lang="en-US" dirty="0">
              <a:solidFill>
                <a:schemeClr val="accent2"/>
              </a:solidFill>
            </a:endParaRPr>
          </a:p>
        </p:txBody>
      </p:sp>
    </p:spTree>
    <p:extLst>
      <p:ext uri="{BB962C8B-B14F-4D97-AF65-F5344CB8AC3E}">
        <p14:creationId xmlns:p14="http://schemas.microsoft.com/office/powerpoint/2010/main" val="17932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L1 and L2 caches, local mem</a:t>
            </a:r>
          </a:p>
        </p:txBody>
      </p:sp>
      <p:sp>
        <p:nvSpPr>
          <p:cNvPr id="3" name="Content Placeholder 2"/>
          <p:cNvSpPr>
            <a:spLocks noGrp="1"/>
          </p:cNvSpPr>
          <p:nvPr>
            <p:ph idx="1"/>
          </p:nvPr>
        </p:nvSpPr>
        <p:spPr/>
        <p:txBody>
          <a:bodyPr/>
          <a:lstStyle/>
          <a:p>
            <a:r>
              <a:rPr lang="en-US" sz="2400" dirty="0"/>
              <a:t>Most GPUs actually do have caches (just not very big).</a:t>
            </a:r>
          </a:p>
          <a:p>
            <a:r>
              <a:rPr lang="en-US" sz="2400" dirty="0"/>
              <a:t>Pascal:</a:t>
            </a:r>
          </a:p>
          <a:p>
            <a:pPr lvl="1">
              <a:spcBef>
                <a:spcPts val="0"/>
              </a:spcBef>
            </a:pPr>
            <a:r>
              <a:rPr lang="en-US" sz="2000" dirty="0"/>
              <a:t>24KB(?) L1 cache/SM (HSX=256K/core).</a:t>
            </a:r>
          </a:p>
          <a:p>
            <a:pPr lvl="1">
              <a:spcBef>
                <a:spcPts val="0"/>
              </a:spcBef>
            </a:pPr>
            <a:r>
              <a:rPr lang="en-US" sz="2000" dirty="0"/>
              <a:t>4MB L2 cache/die (HSX=2.5MB/core)</a:t>
            </a:r>
          </a:p>
          <a:p>
            <a:r>
              <a:rPr lang="en-US" sz="2400" dirty="0"/>
              <a:t>Why bother with an L1?</a:t>
            </a:r>
          </a:p>
          <a:p>
            <a:pPr lvl="1">
              <a:spcBef>
                <a:spcPts val="0"/>
              </a:spcBef>
            </a:pPr>
            <a:r>
              <a:rPr lang="en-US" sz="2000" dirty="0"/>
              <a:t>Primarily useful for thread-local variables (if you don't have enough registers, and do have temporal locality)</a:t>
            </a:r>
          </a:p>
          <a:p>
            <a:pPr lvl="1">
              <a:spcBef>
                <a:spcPts val="0"/>
              </a:spcBef>
            </a:pPr>
            <a:r>
              <a:rPr lang="en-US" sz="2000" dirty="0"/>
              <a:t>Big enough to give "reasonable" performance if you don’t take too much time optimizing for shared memory.</a:t>
            </a:r>
          </a:p>
          <a:p>
            <a:pPr lvl="1">
              <a:spcBef>
                <a:spcPts val="0"/>
              </a:spcBef>
            </a:pPr>
            <a:r>
              <a:rPr lang="en-US" sz="2000" dirty="0"/>
              <a:t>L1 is not coherent!</a:t>
            </a:r>
          </a:p>
          <a:p>
            <a:pPr>
              <a:spcBef>
                <a:spcPts val="0"/>
              </a:spcBef>
            </a:pPr>
            <a:r>
              <a:rPr lang="en-US" sz="2400" dirty="0"/>
              <a:t>Why bother with an L2?</a:t>
            </a:r>
          </a:p>
          <a:p>
            <a:pPr lvl="1">
              <a:spcBef>
                <a:spcPts val="0"/>
              </a:spcBef>
            </a:pPr>
            <a:r>
              <a:rPr lang="en-US" sz="2000" dirty="0"/>
              <a:t>L2 can be useful to even out </a:t>
            </a:r>
            <a:r>
              <a:rPr lang="en-US" sz="2000" dirty="0" err="1"/>
              <a:t>bursty</a:t>
            </a:r>
            <a:r>
              <a:rPr lang="en-US" sz="2000" dirty="0"/>
              <a:t> memory requests</a:t>
            </a:r>
          </a:p>
          <a:p>
            <a:pPr lvl="1">
              <a:spcBef>
                <a:spcPts val="0"/>
              </a:spcBef>
            </a:pPr>
            <a:r>
              <a:rPr lang="en-US" sz="2000" dirty="0"/>
              <a:t>May even be able to hold some blocks for reuse across SMs.</a:t>
            </a:r>
          </a:p>
          <a:p>
            <a:pPr lvl="1"/>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7824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functions</a:t>
            </a:r>
          </a:p>
        </p:txBody>
      </p:sp>
      <p:sp>
        <p:nvSpPr>
          <p:cNvPr id="3" name="Content Placeholder 2"/>
          <p:cNvSpPr>
            <a:spLocks noGrp="1"/>
          </p:cNvSpPr>
          <p:nvPr>
            <p:ph idx="1"/>
          </p:nvPr>
        </p:nvSpPr>
        <p:spPr/>
        <p:txBody>
          <a:bodyPr/>
          <a:lstStyle/>
          <a:p>
            <a:r>
              <a:rPr lang="en-US" dirty="0"/>
              <a:t>Three types of functions:</a:t>
            </a:r>
          </a:p>
          <a:p>
            <a:pPr lvl="1">
              <a:spcBef>
                <a:spcPts val="0"/>
              </a:spcBef>
            </a:pPr>
            <a:r>
              <a:rPr lang="en-US" dirty="0"/>
              <a:t>__host__ is the default; functions that live on the CPU.</a:t>
            </a:r>
          </a:p>
          <a:p>
            <a:pPr lvl="1">
              <a:spcBef>
                <a:spcPts val="0"/>
              </a:spcBef>
            </a:pPr>
            <a:r>
              <a:rPr lang="en-US" dirty="0"/>
              <a:t>__device__ is a function that lives on the GPU </a:t>
            </a:r>
            <a:r>
              <a:rPr lang="en-US" i="1" dirty="0"/>
              <a:t>and can only be called from other GPU functions</a:t>
            </a:r>
            <a:endParaRPr lang="en-US" dirty="0"/>
          </a:p>
          <a:p>
            <a:pPr lvl="1">
              <a:spcBef>
                <a:spcPts val="0"/>
              </a:spcBef>
            </a:pPr>
            <a:r>
              <a:rPr lang="en-US" dirty="0"/>
              <a:t>__global__ is a function that lives on the GPU </a:t>
            </a:r>
            <a:r>
              <a:rPr lang="en-US" i="1" dirty="0"/>
              <a:t>and can be called from the CPU</a:t>
            </a:r>
            <a:r>
              <a:rPr lang="en-US" dirty="0"/>
              <a:t>. This is often called a </a:t>
            </a:r>
            <a:r>
              <a:rPr lang="en-US" i="1" dirty="0"/>
              <a:t>kernel</a:t>
            </a:r>
            <a:r>
              <a:rPr lang="en-US" dirty="0"/>
              <a:t> function.</a:t>
            </a:r>
            <a:r>
              <a:rPr lang="en-US" i="1" dirty="0"/>
              <a:t> </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466483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variables</a:t>
            </a:r>
          </a:p>
        </p:txBody>
      </p:sp>
      <p:sp>
        <p:nvSpPr>
          <p:cNvPr id="3" name="Content Placeholder 2"/>
          <p:cNvSpPr>
            <a:spLocks noGrp="1"/>
          </p:cNvSpPr>
          <p:nvPr>
            <p:ph idx="1"/>
          </p:nvPr>
        </p:nvSpPr>
        <p:spPr/>
        <p:txBody>
          <a:bodyPr/>
          <a:lstStyle/>
          <a:p>
            <a:r>
              <a:rPr lang="en-US" dirty="0"/>
              <a:t>A function that lives on the GPU (i.e., __device__ and __system__) can qualify its variables in various ways:</a:t>
            </a:r>
          </a:p>
          <a:p>
            <a:pPr lvl="1">
              <a:spcBef>
                <a:spcPts val="0"/>
              </a:spcBef>
            </a:pPr>
            <a:r>
              <a:rPr lang="en-US" dirty="0"/>
              <a:t>unqualified: a simple variable lives in a register; if it's an array it lives in shared memory.</a:t>
            </a:r>
          </a:p>
          <a:p>
            <a:pPr lvl="1">
              <a:spcBef>
                <a:spcPts val="0"/>
              </a:spcBef>
            </a:pPr>
            <a:r>
              <a:rPr lang="en-US" dirty="0"/>
              <a:t>__shared__: we've already seen this; the variable lives in shared memory.</a:t>
            </a:r>
          </a:p>
          <a:p>
            <a:pPr lvl="1">
              <a:spcBef>
                <a:spcPts val="0"/>
              </a:spcBef>
            </a:pPr>
            <a:r>
              <a:rPr lang="en-US" dirty="0"/>
              <a:t>__device__: one copy, lives in GPU memory and is shared by every thread across all blocks. It can still be cached in L2 or L1. Remember, though, that L1 is not coherent!</a:t>
            </a:r>
          </a:p>
          <a:p>
            <a:pPr lvl="1"/>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27255970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11ABB-BD07-4022-A5E4-5A50EBB2B72F}"/>
              </a:ext>
            </a:extLst>
          </p:cNvPr>
          <p:cNvSpPr>
            <a:spLocks noGrp="1"/>
          </p:cNvSpPr>
          <p:nvPr>
            <p:ph type="title"/>
          </p:nvPr>
        </p:nvSpPr>
        <p:spPr/>
        <p:txBody>
          <a:bodyPr/>
          <a:lstStyle/>
          <a:p>
            <a:r>
              <a:rPr lang="en-US" dirty="0"/>
              <a:t>Shared-memory banks</a:t>
            </a:r>
          </a:p>
        </p:txBody>
      </p:sp>
      <p:sp>
        <p:nvSpPr>
          <p:cNvPr id="3" name="Content Placeholder 2">
            <a:extLst>
              <a:ext uri="{FF2B5EF4-FFF2-40B4-BE49-F238E27FC236}">
                <a16:creationId xmlns:a16="http://schemas.microsoft.com/office/drawing/2014/main" xmlns="" id="{07157FDE-DDF6-4BAE-ADB3-B914A79EBF9E}"/>
              </a:ext>
            </a:extLst>
          </p:cNvPr>
          <p:cNvSpPr>
            <a:spLocks noGrp="1"/>
          </p:cNvSpPr>
          <p:nvPr>
            <p:ph idx="1"/>
          </p:nvPr>
        </p:nvSpPr>
        <p:spPr/>
        <p:txBody>
          <a:bodyPr/>
          <a:lstStyle/>
          <a:p>
            <a:r>
              <a:rPr lang="en-US" dirty="0"/>
              <a:t>What are banks?</a:t>
            </a:r>
          </a:p>
          <a:p>
            <a:pPr lvl="1">
              <a:spcBef>
                <a:spcPts val="0"/>
              </a:spcBef>
            </a:pPr>
            <a:r>
              <a:rPr lang="en-US" dirty="0"/>
              <a:t>One large memory (like shared memory) gets divided into multiple small pieces.</a:t>
            </a:r>
          </a:p>
          <a:p>
            <a:r>
              <a:rPr lang="en-US" dirty="0"/>
              <a:t>Why have banks?</a:t>
            </a:r>
          </a:p>
          <a:p>
            <a:pPr lvl="1">
              <a:spcBef>
                <a:spcPts val="0"/>
              </a:spcBef>
            </a:pPr>
            <a:r>
              <a:rPr lang="en-US" dirty="0"/>
              <a:t>Often, physical reasons (loading, RC)</a:t>
            </a:r>
          </a:p>
          <a:p>
            <a:pPr lvl="1">
              <a:spcBef>
                <a:spcPts val="0"/>
              </a:spcBef>
            </a:pPr>
            <a:r>
              <a:rPr lang="en-US" dirty="0"/>
              <a:t>But a GPU has more reasons</a:t>
            </a:r>
          </a:p>
        </p:txBody>
      </p:sp>
      <p:sp>
        <p:nvSpPr>
          <p:cNvPr id="4" name="Footer Placeholder 3">
            <a:extLst>
              <a:ext uri="{FF2B5EF4-FFF2-40B4-BE49-F238E27FC236}">
                <a16:creationId xmlns:a16="http://schemas.microsoft.com/office/drawing/2014/main" xmlns="" id="{EA4B6994-365B-4336-B5C1-BEE381A1FCA2}"/>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0499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40934-2F48-43B0-AC8F-DB3C35ED5210}"/>
              </a:ext>
            </a:extLst>
          </p:cNvPr>
          <p:cNvSpPr>
            <a:spLocks noGrp="1"/>
          </p:cNvSpPr>
          <p:nvPr>
            <p:ph type="title"/>
          </p:nvPr>
        </p:nvSpPr>
        <p:spPr/>
        <p:txBody>
          <a:bodyPr/>
          <a:lstStyle/>
          <a:p>
            <a:r>
              <a:rPr lang="en-US" dirty="0"/>
              <a:t>CPU requirements</a:t>
            </a:r>
          </a:p>
        </p:txBody>
      </p:sp>
      <p:sp>
        <p:nvSpPr>
          <p:cNvPr id="3" name="Content Placeholder 2">
            <a:extLst>
              <a:ext uri="{FF2B5EF4-FFF2-40B4-BE49-F238E27FC236}">
                <a16:creationId xmlns:a16="http://schemas.microsoft.com/office/drawing/2014/main" xmlns="" id="{05506A8D-508D-4F0D-9A36-ACBE84C36AA1}"/>
              </a:ext>
            </a:extLst>
          </p:cNvPr>
          <p:cNvSpPr>
            <a:spLocks noGrp="1"/>
          </p:cNvSpPr>
          <p:nvPr>
            <p:ph idx="1"/>
          </p:nvPr>
        </p:nvSpPr>
        <p:spPr>
          <a:xfrm>
            <a:off x="685800" y="1371600"/>
            <a:ext cx="7696200" cy="609600"/>
          </a:xfrm>
        </p:spPr>
        <p:txBody>
          <a:bodyPr/>
          <a:lstStyle/>
          <a:p>
            <a:r>
              <a:rPr lang="en-US" sz="2400" dirty="0"/>
              <a:t>What we really want for a CPU L1 cache</a:t>
            </a:r>
          </a:p>
        </p:txBody>
      </p:sp>
      <p:sp>
        <p:nvSpPr>
          <p:cNvPr id="4" name="Footer Placeholder 3">
            <a:extLst>
              <a:ext uri="{FF2B5EF4-FFF2-40B4-BE49-F238E27FC236}">
                <a16:creationId xmlns:a16="http://schemas.microsoft.com/office/drawing/2014/main" xmlns="" id="{96FC9E36-5003-40F6-BF5F-826CE33FA3D7}"/>
              </a:ext>
            </a:extLst>
          </p:cNvPr>
          <p:cNvSpPr>
            <a:spLocks noGrp="1"/>
          </p:cNvSpPr>
          <p:nvPr>
            <p:ph type="ftr" sz="quarter" idx="11"/>
          </p:nvPr>
        </p:nvSpPr>
        <p:spPr/>
        <p:txBody>
          <a:bodyPr/>
          <a:lstStyle/>
          <a:p>
            <a:pPr>
              <a:defRPr/>
            </a:pPr>
            <a:r>
              <a:rPr lang="en-US"/>
              <a:t>EE 193 Joel Grodstein</a:t>
            </a:r>
            <a:endParaRPr lang="en-US" dirty="0"/>
          </a:p>
        </p:txBody>
      </p:sp>
      <p:sp>
        <p:nvSpPr>
          <p:cNvPr id="6" name="TextBox 5">
            <a:extLst>
              <a:ext uri="{FF2B5EF4-FFF2-40B4-BE49-F238E27FC236}">
                <a16:creationId xmlns:a16="http://schemas.microsoft.com/office/drawing/2014/main" xmlns="" id="{E6BED76A-6494-4119-928B-FA26DB792B07}"/>
              </a:ext>
            </a:extLst>
          </p:cNvPr>
          <p:cNvSpPr txBox="1"/>
          <p:nvPr/>
        </p:nvSpPr>
        <p:spPr>
          <a:xfrm>
            <a:off x="5486400" y="1752600"/>
            <a:ext cx="1219200" cy="461665"/>
          </a:xfrm>
          <a:prstGeom prst="rect">
            <a:avLst/>
          </a:prstGeom>
          <a:noFill/>
        </p:spPr>
        <p:txBody>
          <a:bodyPr wrap="square" rtlCol="0">
            <a:spAutoFit/>
          </a:bodyPr>
          <a:lstStyle/>
          <a:p>
            <a:r>
              <a:rPr lang="en-US" dirty="0">
                <a:solidFill>
                  <a:schemeClr val="accent2"/>
                </a:solidFill>
              </a:rPr>
              <a:t>memory</a:t>
            </a:r>
          </a:p>
        </p:txBody>
      </p:sp>
      <p:sp>
        <p:nvSpPr>
          <p:cNvPr id="7" name="Rectangle 6">
            <a:extLst>
              <a:ext uri="{FF2B5EF4-FFF2-40B4-BE49-F238E27FC236}">
                <a16:creationId xmlns:a16="http://schemas.microsoft.com/office/drawing/2014/main" xmlns="" id="{DB4487F3-8D7D-4B47-B5C1-1EA8F356D385}"/>
              </a:ext>
            </a:extLst>
          </p:cNvPr>
          <p:cNvSpPr/>
          <p:nvPr/>
        </p:nvSpPr>
        <p:spPr>
          <a:xfrm>
            <a:off x="5181600" y="2138064"/>
            <a:ext cx="1752600" cy="1905001"/>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B8A1C6C-89C3-4619-A6D0-0292D645C797}"/>
              </a:ext>
            </a:extLst>
          </p:cNvPr>
          <p:cNvSpPr txBox="1"/>
          <p:nvPr/>
        </p:nvSpPr>
        <p:spPr>
          <a:xfrm>
            <a:off x="5181600" y="2142530"/>
            <a:ext cx="1219200" cy="461665"/>
          </a:xfrm>
          <a:prstGeom prst="rect">
            <a:avLst/>
          </a:prstGeom>
          <a:noFill/>
        </p:spPr>
        <p:txBody>
          <a:bodyPr wrap="square" rtlCol="0">
            <a:spAutoFit/>
          </a:bodyPr>
          <a:lstStyle/>
          <a:p>
            <a:r>
              <a:rPr lang="en-US" dirty="0">
                <a:solidFill>
                  <a:schemeClr val="accent2"/>
                </a:solidFill>
              </a:rPr>
              <a:t>address</a:t>
            </a:r>
          </a:p>
        </p:txBody>
      </p:sp>
      <p:sp>
        <p:nvSpPr>
          <p:cNvPr id="9" name="TextBox 8">
            <a:extLst>
              <a:ext uri="{FF2B5EF4-FFF2-40B4-BE49-F238E27FC236}">
                <a16:creationId xmlns:a16="http://schemas.microsoft.com/office/drawing/2014/main" xmlns="" id="{F3A1AF2C-C69F-4309-B78D-01714C0FD4FD}"/>
              </a:ext>
            </a:extLst>
          </p:cNvPr>
          <p:cNvSpPr txBox="1"/>
          <p:nvPr/>
        </p:nvSpPr>
        <p:spPr>
          <a:xfrm>
            <a:off x="5181600" y="2442865"/>
            <a:ext cx="838200" cy="461665"/>
          </a:xfrm>
          <a:prstGeom prst="rect">
            <a:avLst/>
          </a:prstGeom>
          <a:noFill/>
        </p:spPr>
        <p:txBody>
          <a:bodyPr wrap="square" rtlCol="0">
            <a:spAutoFit/>
          </a:bodyPr>
          <a:lstStyle/>
          <a:p>
            <a:r>
              <a:rPr lang="en-US" dirty="0">
                <a:solidFill>
                  <a:schemeClr val="accent2"/>
                </a:solidFill>
              </a:rPr>
              <a:t>data</a:t>
            </a:r>
          </a:p>
        </p:txBody>
      </p:sp>
      <p:sp>
        <p:nvSpPr>
          <p:cNvPr id="10" name="Rectangle 9">
            <a:extLst>
              <a:ext uri="{FF2B5EF4-FFF2-40B4-BE49-F238E27FC236}">
                <a16:creationId xmlns:a16="http://schemas.microsoft.com/office/drawing/2014/main" xmlns="" id="{4B417ACA-1479-430E-A974-5EF8049B877B}"/>
              </a:ext>
            </a:extLst>
          </p:cNvPr>
          <p:cNvSpPr/>
          <p:nvPr/>
        </p:nvSpPr>
        <p:spPr>
          <a:xfrm>
            <a:off x="1752600" y="2138065"/>
            <a:ext cx="1828800" cy="838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E48D162-D713-4E4B-9750-BC333CA73529}"/>
              </a:ext>
            </a:extLst>
          </p:cNvPr>
          <p:cNvSpPr txBox="1"/>
          <p:nvPr/>
        </p:nvSpPr>
        <p:spPr>
          <a:xfrm>
            <a:off x="1676400" y="2057400"/>
            <a:ext cx="1295400" cy="461665"/>
          </a:xfrm>
          <a:prstGeom prst="rect">
            <a:avLst/>
          </a:prstGeom>
          <a:noFill/>
        </p:spPr>
        <p:txBody>
          <a:bodyPr wrap="square" rtlCol="0">
            <a:spAutoFit/>
          </a:bodyPr>
          <a:lstStyle/>
          <a:p>
            <a:r>
              <a:rPr lang="en-US" dirty="0">
                <a:solidFill>
                  <a:schemeClr val="accent2"/>
                </a:solidFill>
              </a:rPr>
              <a:t>thread0</a:t>
            </a:r>
          </a:p>
        </p:txBody>
      </p:sp>
      <p:cxnSp>
        <p:nvCxnSpPr>
          <p:cNvPr id="13" name="Straight Arrow Connector 12">
            <a:extLst>
              <a:ext uri="{FF2B5EF4-FFF2-40B4-BE49-F238E27FC236}">
                <a16:creationId xmlns:a16="http://schemas.microsoft.com/office/drawing/2014/main" xmlns="" id="{04443786-2120-40EB-92A0-5B73472E1802}"/>
              </a:ext>
            </a:extLst>
          </p:cNvPr>
          <p:cNvCxnSpPr>
            <a:cxnSpLocks/>
          </p:cNvCxnSpPr>
          <p:nvPr/>
        </p:nvCxnSpPr>
        <p:spPr>
          <a:xfrm>
            <a:off x="3581400" y="24406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6EEB544B-8F0A-4481-BEFB-003E39EB47F3}"/>
              </a:ext>
            </a:extLst>
          </p:cNvPr>
          <p:cNvCxnSpPr>
            <a:cxnSpLocks/>
          </p:cNvCxnSpPr>
          <p:nvPr/>
        </p:nvCxnSpPr>
        <p:spPr>
          <a:xfrm flipH="1">
            <a:off x="3581400" y="2703833"/>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1FFA121D-99F6-4DA5-9F81-F4B54D60B27A}"/>
              </a:ext>
            </a:extLst>
          </p:cNvPr>
          <p:cNvSpPr txBox="1">
            <a:spLocks/>
          </p:cNvSpPr>
          <p:nvPr/>
        </p:nvSpPr>
        <p:spPr bwMode="auto">
          <a:xfrm>
            <a:off x="685800" y="4343400"/>
            <a:ext cx="769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Nice model, but we still have to build it.</a:t>
            </a:r>
          </a:p>
          <a:p>
            <a:r>
              <a:rPr lang="en-US" sz="2400" kern="0" dirty="0"/>
              <a:t>GPU shared memory: the same problem, bigger scale</a:t>
            </a:r>
          </a:p>
          <a:p>
            <a:pPr lvl="1">
              <a:spcBef>
                <a:spcPts val="0"/>
              </a:spcBef>
            </a:pPr>
            <a:r>
              <a:rPr lang="en-US" sz="2000" kern="0" dirty="0"/>
              <a:t>Every thread in a warp will want to access memory all at once</a:t>
            </a:r>
          </a:p>
          <a:p>
            <a:pPr lvl="1">
              <a:spcBef>
                <a:spcPts val="0"/>
              </a:spcBef>
            </a:pPr>
            <a:r>
              <a:rPr lang="en-US" sz="2000" kern="0" dirty="0"/>
              <a:t>That’s 32 threads!</a:t>
            </a:r>
          </a:p>
        </p:txBody>
      </p:sp>
      <p:sp>
        <p:nvSpPr>
          <p:cNvPr id="16" name="TextBox 15">
            <a:extLst>
              <a:ext uri="{FF2B5EF4-FFF2-40B4-BE49-F238E27FC236}">
                <a16:creationId xmlns:a16="http://schemas.microsoft.com/office/drawing/2014/main" xmlns="" id="{985ECBF6-5D59-478B-A094-4B7867ADD67E}"/>
              </a:ext>
            </a:extLst>
          </p:cNvPr>
          <p:cNvSpPr txBox="1"/>
          <p:nvPr/>
        </p:nvSpPr>
        <p:spPr>
          <a:xfrm>
            <a:off x="5181600" y="3204865"/>
            <a:ext cx="1219200" cy="461665"/>
          </a:xfrm>
          <a:prstGeom prst="rect">
            <a:avLst/>
          </a:prstGeom>
          <a:noFill/>
        </p:spPr>
        <p:txBody>
          <a:bodyPr wrap="square" rtlCol="0">
            <a:spAutoFit/>
          </a:bodyPr>
          <a:lstStyle/>
          <a:p>
            <a:r>
              <a:rPr lang="en-US" dirty="0">
                <a:solidFill>
                  <a:schemeClr val="accent2"/>
                </a:solidFill>
              </a:rPr>
              <a:t>address</a:t>
            </a:r>
          </a:p>
        </p:txBody>
      </p:sp>
      <p:sp>
        <p:nvSpPr>
          <p:cNvPr id="17" name="TextBox 16">
            <a:extLst>
              <a:ext uri="{FF2B5EF4-FFF2-40B4-BE49-F238E27FC236}">
                <a16:creationId xmlns:a16="http://schemas.microsoft.com/office/drawing/2014/main" xmlns="" id="{334085DE-6094-412F-AFB4-4BDBEC2E2C9B}"/>
              </a:ext>
            </a:extLst>
          </p:cNvPr>
          <p:cNvSpPr txBox="1"/>
          <p:nvPr/>
        </p:nvSpPr>
        <p:spPr>
          <a:xfrm>
            <a:off x="5181600" y="3505200"/>
            <a:ext cx="838200" cy="461665"/>
          </a:xfrm>
          <a:prstGeom prst="rect">
            <a:avLst/>
          </a:prstGeom>
          <a:noFill/>
        </p:spPr>
        <p:txBody>
          <a:bodyPr wrap="square" rtlCol="0">
            <a:spAutoFit/>
          </a:bodyPr>
          <a:lstStyle/>
          <a:p>
            <a:r>
              <a:rPr lang="en-US" dirty="0">
                <a:solidFill>
                  <a:schemeClr val="accent2"/>
                </a:solidFill>
              </a:rPr>
              <a:t>data</a:t>
            </a:r>
          </a:p>
        </p:txBody>
      </p:sp>
      <p:sp>
        <p:nvSpPr>
          <p:cNvPr id="18" name="Rectangle 17">
            <a:extLst>
              <a:ext uri="{FF2B5EF4-FFF2-40B4-BE49-F238E27FC236}">
                <a16:creationId xmlns:a16="http://schemas.microsoft.com/office/drawing/2014/main" xmlns="" id="{5E430521-9CEB-47F7-89D2-9443A69FF560}"/>
              </a:ext>
            </a:extLst>
          </p:cNvPr>
          <p:cNvSpPr/>
          <p:nvPr/>
        </p:nvSpPr>
        <p:spPr>
          <a:xfrm>
            <a:off x="1752600" y="3204865"/>
            <a:ext cx="1828800" cy="838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C9B56945-E4A1-4E36-B35E-5FD5B369E0F9}"/>
              </a:ext>
            </a:extLst>
          </p:cNvPr>
          <p:cNvCxnSpPr>
            <a:cxnSpLocks/>
          </p:cNvCxnSpPr>
          <p:nvPr/>
        </p:nvCxnSpPr>
        <p:spPr>
          <a:xfrm>
            <a:off x="3581400" y="35096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672164DA-A999-4B0E-81B7-417FC04ACD71}"/>
              </a:ext>
            </a:extLst>
          </p:cNvPr>
          <p:cNvCxnSpPr>
            <a:cxnSpLocks/>
          </p:cNvCxnSpPr>
          <p:nvPr/>
        </p:nvCxnSpPr>
        <p:spPr>
          <a:xfrm flipH="1">
            <a:off x="3581400" y="3772866"/>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85D4AC17-37C8-4648-889D-A38762EE642A}"/>
              </a:ext>
            </a:extLst>
          </p:cNvPr>
          <p:cNvSpPr txBox="1"/>
          <p:nvPr/>
        </p:nvSpPr>
        <p:spPr>
          <a:xfrm>
            <a:off x="1676400" y="3200400"/>
            <a:ext cx="1295400" cy="461665"/>
          </a:xfrm>
          <a:prstGeom prst="rect">
            <a:avLst/>
          </a:prstGeom>
          <a:noFill/>
        </p:spPr>
        <p:txBody>
          <a:bodyPr wrap="square" rtlCol="0">
            <a:spAutoFit/>
          </a:bodyPr>
          <a:lstStyle/>
          <a:p>
            <a:r>
              <a:rPr lang="en-US" dirty="0">
                <a:solidFill>
                  <a:schemeClr val="accent2"/>
                </a:solidFill>
              </a:rPr>
              <a:t>thread1</a:t>
            </a:r>
          </a:p>
        </p:txBody>
      </p:sp>
    </p:spTree>
    <p:extLst>
      <p:ext uri="{BB962C8B-B14F-4D97-AF65-F5344CB8AC3E}">
        <p14:creationId xmlns:p14="http://schemas.microsoft.com/office/powerpoint/2010/main" val="15750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40934-2F48-43B0-AC8F-DB3C35ED5210}"/>
              </a:ext>
            </a:extLst>
          </p:cNvPr>
          <p:cNvSpPr>
            <a:spLocks noGrp="1"/>
          </p:cNvSpPr>
          <p:nvPr>
            <p:ph type="title"/>
          </p:nvPr>
        </p:nvSpPr>
        <p:spPr/>
        <p:txBody>
          <a:bodyPr/>
          <a:lstStyle/>
          <a:p>
            <a:r>
              <a:rPr lang="en-US" dirty="0"/>
              <a:t>GPU requirements</a:t>
            </a:r>
          </a:p>
        </p:txBody>
      </p:sp>
      <p:sp>
        <p:nvSpPr>
          <p:cNvPr id="3" name="Content Placeholder 2">
            <a:extLst>
              <a:ext uri="{FF2B5EF4-FFF2-40B4-BE49-F238E27FC236}">
                <a16:creationId xmlns:a16="http://schemas.microsoft.com/office/drawing/2014/main" xmlns="" id="{05506A8D-508D-4F0D-9A36-ACBE84C36AA1}"/>
              </a:ext>
            </a:extLst>
          </p:cNvPr>
          <p:cNvSpPr>
            <a:spLocks noGrp="1"/>
          </p:cNvSpPr>
          <p:nvPr>
            <p:ph idx="1"/>
          </p:nvPr>
        </p:nvSpPr>
        <p:spPr>
          <a:xfrm>
            <a:off x="1219200" y="3657600"/>
            <a:ext cx="7696200" cy="2514600"/>
          </a:xfrm>
        </p:spPr>
        <p:txBody>
          <a:bodyPr/>
          <a:lstStyle/>
          <a:p>
            <a:r>
              <a:rPr lang="en-US" sz="2400" dirty="0"/>
              <a:t>All threads in a warp execute the same instruction</a:t>
            </a:r>
          </a:p>
          <a:p>
            <a:r>
              <a:rPr lang="en-US" sz="2400" dirty="0"/>
              <a:t>If it’s a load… they all want to access shared mem at once</a:t>
            </a:r>
          </a:p>
          <a:p>
            <a:r>
              <a:rPr lang="en-US" sz="2400" dirty="0"/>
              <a:t>How do we build a memory that can do this?</a:t>
            </a:r>
          </a:p>
        </p:txBody>
      </p:sp>
      <p:sp>
        <p:nvSpPr>
          <p:cNvPr id="4" name="Footer Placeholder 3">
            <a:extLst>
              <a:ext uri="{FF2B5EF4-FFF2-40B4-BE49-F238E27FC236}">
                <a16:creationId xmlns:a16="http://schemas.microsoft.com/office/drawing/2014/main" xmlns="" id="{96FC9E36-5003-40F6-BF5F-826CE33FA3D7}"/>
              </a:ext>
            </a:extLst>
          </p:cNvPr>
          <p:cNvSpPr>
            <a:spLocks noGrp="1"/>
          </p:cNvSpPr>
          <p:nvPr>
            <p:ph type="ftr" sz="quarter" idx="11"/>
          </p:nvPr>
        </p:nvSpPr>
        <p:spPr/>
        <p:txBody>
          <a:bodyPr/>
          <a:lstStyle/>
          <a:p>
            <a:pPr>
              <a:defRPr/>
            </a:pPr>
            <a:r>
              <a:rPr lang="en-US"/>
              <a:t>EE 193 Joel Grodstein</a:t>
            </a:r>
            <a:endParaRPr lang="en-US" dirty="0"/>
          </a:p>
        </p:txBody>
      </p:sp>
      <p:sp>
        <p:nvSpPr>
          <p:cNvPr id="16" name="Rectangle 15">
            <a:extLst>
              <a:ext uri="{FF2B5EF4-FFF2-40B4-BE49-F238E27FC236}">
                <a16:creationId xmlns:a16="http://schemas.microsoft.com/office/drawing/2014/main" xmlns="" id="{ABDCEFF1-12DF-401E-ACE6-9B634BA22AA7}"/>
              </a:ext>
            </a:extLst>
          </p:cNvPr>
          <p:cNvSpPr/>
          <p:nvPr/>
        </p:nvSpPr>
        <p:spPr>
          <a:xfrm>
            <a:off x="4724400" y="1528464"/>
            <a:ext cx="3352800" cy="1905001"/>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4C60AB-648B-4B37-A21A-837408ADBD09}"/>
              </a:ext>
            </a:extLst>
          </p:cNvPr>
          <p:cNvSpPr txBox="1"/>
          <p:nvPr/>
        </p:nvSpPr>
        <p:spPr>
          <a:xfrm>
            <a:off x="4724400" y="1524838"/>
            <a:ext cx="1219200" cy="605294"/>
          </a:xfrm>
          <a:prstGeom prst="rect">
            <a:avLst/>
          </a:prstGeom>
          <a:noFill/>
        </p:spPr>
        <p:txBody>
          <a:bodyPr wrap="square" rtlCol="0">
            <a:spAutoFit/>
          </a:bodyPr>
          <a:lstStyle/>
          <a:p>
            <a:pPr>
              <a:lnSpc>
                <a:spcPts val="2000"/>
              </a:lnSpc>
            </a:pPr>
            <a:r>
              <a:rPr lang="en-US" sz="2000" dirty="0">
                <a:solidFill>
                  <a:schemeClr val="accent2"/>
                </a:solidFill>
              </a:rPr>
              <a:t>address</a:t>
            </a:r>
          </a:p>
          <a:p>
            <a:pPr>
              <a:lnSpc>
                <a:spcPts val="2000"/>
              </a:lnSpc>
            </a:pPr>
            <a:r>
              <a:rPr lang="en-US" sz="2000" dirty="0">
                <a:solidFill>
                  <a:schemeClr val="accent2"/>
                </a:solidFill>
              </a:rPr>
              <a:t>data</a:t>
            </a:r>
          </a:p>
        </p:txBody>
      </p:sp>
      <p:sp>
        <p:nvSpPr>
          <p:cNvPr id="19" name="Rectangle 18">
            <a:extLst>
              <a:ext uri="{FF2B5EF4-FFF2-40B4-BE49-F238E27FC236}">
                <a16:creationId xmlns:a16="http://schemas.microsoft.com/office/drawing/2014/main" xmlns="" id="{76D7C139-F28B-4923-BBC3-02A70313DA10}"/>
              </a:ext>
            </a:extLst>
          </p:cNvPr>
          <p:cNvSpPr/>
          <p:nvPr/>
        </p:nvSpPr>
        <p:spPr>
          <a:xfrm>
            <a:off x="1295400" y="1604665"/>
            <a:ext cx="1828800" cy="457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B6321C9-2D8E-4E85-B818-3C152CC2C003}"/>
              </a:ext>
            </a:extLst>
          </p:cNvPr>
          <p:cNvSpPr txBox="1"/>
          <p:nvPr/>
        </p:nvSpPr>
        <p:spPr>
          <a:xfrm>
            <a:off x="1219200" y="1515908"/>
            <a:ext cx="1295400" cy="461665"/>
          </a:xfrm>
          <a:prstGeom prst="rect">
            <a:avLst/>
          </a:prstGeom>
          <a:noFill/>
        </p:spPr>
        <p:txBody>
          <a:bodyPr wrap="square" rtlCol="0">
            <a:spAutoFit/>
          </a:bodyPr>
          <a:lstStyle/>
          <a:p>
            <a:r>
              <a:rPr lang="en-US" dirty="0">
                <a:solidFill>
                  <a:schemeClr val="accent2"/>
                </a:solidFill>
              </a:rPr>
              <a:t>thread0</a:t>
            </a:r>
          </a:p>
        </p:txBody>
      </p:sp>
      <p:cxnSp>
        <p:nvCxnSpPr>
          <p:cNvPr id="21" name="Straight Arrow Connector 20">
            <a:extLst>
              <a:ext uri="{FF2B5EF4-FFF2-40B4-BE49-F238E27FC236}">
                <a16:creationId xmlns:a16="http://schemas.microsoft.com/office/drawing/2014/main" xmlns="" id="{12AD6797-4F78-4E2E-8394-B9968492C779}"/>
              </a:ext>
            </a:extLst>
          </p:cNvPr>
          <p:cNvCxnSpPr>
            <a:cxnSpLocks/>
          </p:cNvCxnSpPr>
          <p:nvPr/>
        </p:nvCxnSpPr>
        <p:spPr>
          <a:xfrm>
            <a:off x="3124200" y="17570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6334F36-B81E-49AC-98D8-818E989F20E0}"/>
              </a:ext>
            </a:extLst>
          </p:cNvPr>
          <p:cNvCxnSpPr>
            <a:cxnSpLocks/>
          </p:cNvCxnSpPr>
          <p:nvPr/>
        </p:nvCxnSpPr>
        <p:spPr>
          <a:xfrm flipH="1">
            <a:off x="3124200" y="19094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699AB7D-D348-4E6B-95E0-F2DA159FAAE7}"/>
              </a:ext>
            </a:extLst>
          </p:cNvPr>
          <p:cNvCxnSpPr>
            <a:cxnSpLocks/>
          </p:cNvCxnSpPr>
          <p:nvPr/>
        </p:nvCxnSpPr>
        <p:spPr>
          <a:xfrm>
            <a:off x="3124200" y="31264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1F786E4-A81B-473C-80E3-DCB76B4E1E93}"/>
              </a:ext>
            </a:extLst>
          </p:cNvPr>
          <p:cNvCxnSpPr>
            <a:cxnSpLocks/>
          </p:cNvCxnSpPr>
          <p:nvPr/>
        </p:nvCxnSpPr>
        <p:spPr>
          <a:xfrm flipH="1">
            <a:off x="3124200" y="32788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0E2F582A-EC67-48E4-85BE-38A80D00F7A9}"/>
              </a:ext>
            </a:extLst>
          </p:cNvPr>
          <p:cNvSpPr txBox="1"/>
          <p:nvPr/>
        </p:nvSpPr>
        <p:spPr>
          <a:xfrm>
            <a:off x="1219200" y="2895600"/>
            <a:ext cx="1295400" cy="461665"/>
          </a:xfrm>
          <a:prstGeom prst="rect">
            <a:avLst/>
          </a:prstGeom>
          <a:noFill/>
        </p:spPr>
        <p:txBody>
          <a:bodyPr wrap="square" rtlCol="0">
            <a:spAutoFit/>
          </a:bodyPr>
          <a:lstStyle/>
          <a:p>
            <a:r>
              <a:rPr lang="en-US" dirty="0">
                <a:solidFill>
                  <a:schemeClr val="accent2"/>
                </a:solidFill>
              </a:rPr>
              <a:t>thread31</a:t>
            </a:r>
          </a:p>
        </p:txBody>
      </p:sp>
      <p:sp>
        <p:nvSpPr>
          <p:cNvPr id="29" name="TextBox 28">
            <a:extLst>
              <a:ext uri="{FF2B5EF4-FFF2-40B4-BE49-F238E27FC236}">
                <a16:creationId xmlns:a16="http://schemas.microsoft.com/office/drawing/2014/main" xmlns="" id="{3A9CCAE1-021B-40B5-91F2-EB9235DB3D38}"/>
              </a:ext>
            </a:extLst>
          </p:cNvPr>
          <p:cNvSpPr txBox="1"/>
          <p:nvPr/>
        </p:nvSpPr>
        <p:spPr>
          <a:xfrm>
            <a:off x="5029200" y="1143000"/>
            <a:ext cx="1219200" cy="461665"/>
          </a:xfrm>
          <a:prstGeom prst="rect">
            <a:avLst/>
          </a:prstGeom>
          <a:noFill/>
        </p:spPr>
        <p:txBody>
          <a:bodyPr wrap="square" rtlCol="0">
            <a:spAutoFit/>
          </a:bodyPr>
          <a:lstStyle/>
          <a:p>
            <a:r>
              <a:rPr lang="en-US" dirty="0">
                <a:solidFill>
                  <a:schemeClr val="accent2"/>
                </a:solidFill>
              </a:rPr>
              <a:t>memory</a:t>
            </a:r>
          </a:p>
        </p:txBody>
      </p:sp>
      <p:sp>
        <p:nvSpPr>
          <p:cNvPr id="34" name="TextBox 33">
            <a:extLst>
              <a:ext uri="{FF2B5EF4-FFF2-40B4-BE49-F238E27FC236}">
                <a16:creationId xmlns:a16="http://schemas.microsoft.com/office/drawing/2014/main" xmlns="" id="{39A35F53-50B4-4281-938F-B503873EB89C}"/>
              </a:ext>
            </a:extLst>
          </p:cNvPr>
          <p:cNvSpPr txBox="1"/>
          <p:nvPr/>
        </p:nvSpPr>
        <p:spPr>
          <a:xfrm rot="5400000">
            <a:off x="2019299" y="2296196"/>
            <a:ext cx="381001" cy="457200"/>
          </a:xfrm>
          <a:prstGeom prst="rect">
            <a:avLst/>
          </a:prstGeom>
          <a:noFill/>
        </p:spPr>
        <p:txBody>
          <a:bodyPr wrap="square" rtlCol="0">
            <a:spAutoFit/>
          </a:bodyPr>
          <a:lstStyle/>
          <a:p>
            <a:r>
              <a:rPr lang="en-US" dirty="0">
                <a:solidFill>
                  <a:schemeClr val="accent2"/>
                </a:solidFill>
              </a:rPr>
              <a:t>…</a:t>
            </a:r>
          </a:p>
        </p:txBody>
      </p:sp>
      <p:sp>
        <p:nvSpPr>
          <p:cNvPr id="36" name="Rectangle 35">
            <a:extLst>
              <a:ext uri="{FF2B5EF4-FFF2-40B4-BE49-F238E27FC236}">
                <a16:creationId xmlns:a16="http://schemas.microsoft.com/office/drawing/2014/main" xmlns="" id="{219F5C66-4B8A-4A53-9FF5-5CDE846A22D8}"/>
              </a:ext>
            </a:extLst>
          </p:cNvPr>
          <p:cNvSpPr/>
          <p:nvPr/>
        </p:nvSpPr>
        <p:spPr>
          <a:xfrm>
            <a:off x="1295400" y="2976265"/>
            <a:ext cx="1828800" cy="457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45846FC9-C003-4021-AA0D-D31501949D80}"/>
              </a:ext>
            </a:extLst>
          </p:cNvPr>
          <p:cNvSpPr txBox="1"/>
          <p:nvPr/>
        </p:nvSpPr>
        <p:spPr>
          <a:xfrm rot="5400000">
            <a:off x="4762500" y="2236182"/>
            <a:ext cx="381001" cy="457200"/>
          </a:xfrm>
          <a:prstGeom prst="rect">
            <a:avLst/>
          </a:prstGeom>
          <a:noFill/>
        </p:spPr>
        <p:txBody>
          <a:bodyPr wrap="square" rtlCol="0">
            <a:spAutoFit/>
          </a:bodyPr>
          <a:lstStyle/>
          <a:p>
            <a:r>
              <a:rPr lang="en-US" dirty="0">
                <a:solidFill>
                  <a:schemeClr val="accent2"/>
                </a:solidFill>
              </a:rPr>
              <a:t>…</a:t>
            </a:r>
          </a:p>
        </p:txBody>
      </p:sp>
      <p:sp>
        <p:nvSpPr>
          <p:cNvPr id="38" name="TextBox 37">
            <a:extLst>
              <a:ext uri="{FF2B5EF4-FFF2-40B4-BE49-F238E27FC236}">
                <a16:creationId xmlns:a16="http://schemas.microsoft.com/office/drawing/2014/main" xmlns="" id="{896A4AF0-15F2-4325-B634-A6C399114C13}"/>
              </a:ext>
            </a:extLst>
          </p:cNvPr>
          <p:cNvSpPr txBox="1"/>
          <p:nvPr/>
        </p:nvSpPr>
        <p:spPr>
          <a:xfrm>
            <a:off x="4724400" y="2900065"/>
            <a:ext cx="1219200" cy="605294"/>
          </a:xfrm>
          <a:prstGeom prst="rect">
            <a:avLst/>
          </a:prstGeom>
          <a:noFill/>
        </p:spPr>
        <p:txBody>
          <a:bodyPr wrap="square" rtlCol="0">
            <a:spAutoFit/>
          </a:bodyPr>
          <a:lstStyle/>
          <a:p>
            <a:pPr>
              <a:lnSpc>
                <a:spcPts val="2000"/>
              </a:lnSpc>
            </a:pPr>
            <a:r>
              <a:rPr lang="en-US" sz="2000" dirty="0">
                <a:solidFill>
                  <a:schemeClr val="accent2"/>
                </a:solidFill>
              </a:rPr>
              <a:t>address</a:t>
            </a:r>
          </a:p>
          <a:p>
            <a:pPr>
              <a:lnSpc>
                <a:spcPts val="2000"/>
              </a:lnSpc>
            </a:pPr>
            <a:r>
              <a:rPr lang="en-US" sz="2000" dirty="0">
                <a:solidFill>
                  <a:schemeClr val="accent2"/>
                </a:solidFill>
              </a:rPr>
              <a:t>data</a:t>
            </a:r>
          </a:p>
        </p:txBody>
      </p:sp>
    </p:spTree>
    <p:extLst>
      <p:ext uri="{BB962C8B-B14F-4D97-AF65-F5344CB8AC3E}">
        <p14:creationId xmlns:p14="http://schemas.microsoft.com/office/powerpoint/2010/main" val="33132526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40934-2F48-43B0-AC8F-DB3C35ED5210}"/>
              </a:ext>
            </a:extLst>
          </p:cNvPr>
          <p:cNvSpPr>
            <a:spLocks noGrp="1"/>
          </p:cNvSpPr>
          <p:nvPr>
            <p:ph type="title"/>
          </p:nvPr>
        </p:nvSpPr>
        <p:spPr/>
        <p:txBody>
          <a:bodyPr/>
          <a:lstStyle/>
          <a:p>
            <a:r>
              <a:rPr lang="en-US" dirty="0"/>
              <a:t>Banks are the answer</a:t>
            </a:r>
          </a:p>
        </p:txBody>
      </p:sp>
      <p:sp>
        <p:nvSpPr>
          <p:cNvPr id="3" name="Content Placeholder 2">
            <a:extLst>
              <a:ext uri="{FF2B5EF4-FFF2-40B4-BE49-F238E27FC236}">
                <a16:creationId xmlns:a16="http://schemas.microsoft.com/office/drawing/2014/main" xmlns="" id="{05506A8D-508D-4F0D-9A36-ACBE84C36AA1}"/>
              </a:ext>
            </a:extLst>
          </p:cNvPr>
          <p:cNvSpPr>
            <a:spLocks noGrp="1"/>
          </p:cNvSpPr>
          <p:nvPr>
            <p:ph idx="1"/>
          </p:nvPr>
        </p:nvSpPr>
        <p:spPr>
          <a:xfrm>
            <a:off x="685800" y="1447800"/>
            <a:ext cx="7696200" cy="762000"/>
          </a:xfrm>
        </p:spPr>
        <p:txBody>
          <a:bodyPr/>
          <a:lstStyle/>
          <a:p>
            <a:r>
              <a:rPr lang="en-US" dirty="0"/>
              <a:t>Banks is to allow simultaneous access to different addresses.</a:t>
            </a:r>
          </a:p>
        </p:txBody>
      </p:sp>
      <p:sp>
        <p:nvSpPr>
          <p:cNvPr id="4" name="Footer Placeholder 3">
            <a:extLst>
              <a:ext uri="{FF2B5EF4-FFF2-40B4-BE49-F238E27FC236}">
                <a16:creationId xmlns:a16="http://schemas.microsoft.com/office/drawing/2014/main" xmlns="" id="{96FC9E36-5003-40F6-BF5F-826CE33FA3D7}"/>
              </a:ext>
            </a:extLst>
          </p:cNvPr>
          <p:cNvSpPr>
            <a:spLocks noGrp="1"/>
          </p:cNvSpPr>
          <p:nvPr>
            <p:ph type="ftr" sz="quarter" idx="11"/>
          </p:nvPr>
        </p:nvSpPr>
        <p:spPr/>
        <p:txBody>
          <a:bodyPr/>
          <a:lstStyle/>
          <a:p>
            <a:pPr>
              <a:defRPr/>
            </a:pPr>
            <a:r>
              <a:rPr lang="en-US"/>
              <a:t>EE 193 Joel Grodstein</a:t>
            </a:r>
            <a:endParaRPr lang="en-US" dirty="0"/>
          </a:p>
        </p:txBody>
      </p:sp>
      <p:sp>
        <p:nvSpPr>
          <p:cNvPr id="15" name="Content Placeholder 2">
            <a:extLst>
              <a:ext uri="{FF2B5EF4-FFF2-40B4-BE49-F238E27FC236}">
                <a16:creationId xmlns:a16="http://schemas.microsoft.com/office/drawing/2014/main" xmlns="" id="{1FFA121D-99F6-4DA5-9F81-F4B54D60B27A}"/>
              </a:ext>
            </a:extLst>
          </p:cNvPr>
          <p:cNvSpPr txBox="1">
            <a:spLocks/>
          </p:cNvSpPr>
          <p:nvPr/>
        </p:nvSpPr>
        <p:spPr bwMode="auto">
          <a:xfrm>
            <a:off x="838200" y="4343400"/>
            <a:ext cx="769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Each bank is a separate little memory</a:t>
            </a:r>
          </a:p>
          <a:p>
            <a:r>
              <a:rPr lang="en-US" kern="0" dirty="0"/>
              <a:t>Both threads can access memory at once (as long as they use different banks)</a:t>
            </a:r>
          </a:p>
          <a:p>
            <a:r>
              <a:rPr lang="en-US" kern="0" dirty="0"/>
              <a:t>Life is copacetic… but what about a GPU?</a:t>
            </a:r>
          </a:p>
        </p:txBody>
      </p:sp>
      <p:sp>
        <p:nvSpPr>
          <p:cNvPr id="16" name="Rectangle 15">
            <a:extLst>
              <a:ext uri="{FF2B5EF4-FFF2-40B4-BE49-F238E27FC236}">
                <a16:creationId xmlns:a16="http://schemas.microsoft.com/office/drawing/2014/main" xmlns="" id="{ABDCEFF1-12DF-401E-ACE6-9B634BA22AA7}"/>
              </a:ext>
            </a:extLst>
          </p:cNvPr>
          <p:cNvSpPr/>
          <p:nvPr/>
        </p:nvSpPr>
        <p:spPr>
          <a:xfrm>
            <a:off x="5181600" y="2438399"/>
            <a:ext cx="3352800" cy="1905001"/>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4C60AB-648B-4B37-A21A-837408ADBD09}"/>
              </a:ext>
            </a:extLst>
          </p:cNvPr>
          <p:cNvSpPr txBox="1"/>
          <p:nvPr/>
        </p:nvSpPr>
        <p:spPr>
          <a:xfrm>
            <a:off x="5181600" y="2442865"/>
            <a:ext cx="1219200" cy="461665"/>
          </a:xfrm>
          <a:prstGeom prst="rect">
            <a:avLst/>
          </a:prstGeom>
          <a:noFill/>
        </p:spPr>
        <p:txBody>
          <a:bodyPr wrap="square" rtlCol="0">
            <a:spAutoFit/>
          </a:bodyPr>
          <a:lstStyle/>
          <a:p>
            <a:r>
              <a:rPr lang="en-US" dirty="0">
                <a:solidFill>
                  <a:schemeClr val="accent2"/>
                </a:solidFill>
              </a:rPr>
              <a:t>address</a:t>
            </a:r>
          </a:p>
        </p:txBody>
      </p:sp>
      <p:sp>
        <p:nvSpPr>
          <p:cNvPr id="18" name="TextBox 17">
            <a:extLst>
              <a:ext uri="{FF2B5EF4-FFF2-40B4-BE49-F238E27FC236}">
                <a16:creationId xmlns:a16="http://schemas.microsoft.com/office/drawing/2014/main" xmlns="" id="{49278B1C-30AD-4E5F-9452-8D8123E54BCE}"/>
              </a:ext>
            </a:extLst>
          </p:cNvPr>
          <p:cNvSpPr txBox="1"/>
          <p:nvPr/>
        </p:nvSpPr>
        <p:spPr>
          <a:xfrm>
            <a:off x="5181600" y="2743200"/>
            <a:ext cx="838200" cy="461665"/>
          </a:xfrm>
          <a:prstGeom prst="rect">
            <a:avLst/>
          </a:prstGeom>
          <a:noFill/>
        </p:spPr>
        <p:txBody>
          <a:bodyPr wrap="square" rtlCol="0">
            <a:spAutoFit/>
          </a:bodyPr>
          <a:lstStyle/>
          <a:p>
            <a:r>
              <a:rPr lang="en-US" dirty="0">
                <a:solidFill>
                  <a:schemeClr val="accent2"/>
                </a:solidFill>
              </a:rPr>
              <a:t>data</a:t>
            </a:r>
          </a:p>
        </p:txBody>
      </p:sp>
      <p:sp>
        <p:nvSpPr>
          <p:cNvPr id="19" name="Rectangle 18">
            <a:extLst>
              <a:ext uri="{FF2B5EF4-FFF2-40B4-BE49-F238E27FC236}">
                <a16:creationId xmlns:a16="http://schemas.microsoft.com/office/drawing/2014/main" xmlns="" id="{76D7C139-F28B-4923-BBC3-02A70313DA10}"/>
              </a:ext>
            </a:extLst>
          </p:cNvPr>
          <p:cNvSpPr/>
          <p:nvPr/>
        </p:nvSpPr>
        <p:spPr>
          <a:xfrm>
            <a:off x="1752600" y="2438400"/>
            <a:ext cx="1828800" cy="838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B6321C9-2D8E-4E85-B818-3C152CC2C003}"/>
              </a:ext>
            </a:extLst>
          </p:cNvPr>
          <p:cNvSpPr txBox="1"/>
          <p:nvPr/>
        </p:nvSpPr>
        <p:spPr>
          <a:xfrm>
            <a:off x="1676400" y="2357735"/>
            <a:ext cx="1295400" cy="461665"/>
          </a:xfrm>
          <a:prstGeom prst="rect">
            <a:avLst/>
          </a:prstGeom>
          <a:noFill/>
        </p:spPr>
        <p:txBody>
          <a:bodyPr wrap="square" rtlCol="0">
            <a:spAutoFit/>
          </a:bodyPr>
          <a:lstStyle/>
          <a:p>
            <a:r>
              <a:rPr lang="en-US" dirty="0">
                <a:solidFill>
                  <a:schemeClr val="accent2"/>
                </a:solidFill>
              </a:rPr>
              <a:t>thread0</a:t>
            </a:r>
          </a:p>
        </p:txBody>
      </p:sp>
      <p:cxnSp>
        <p:nvCxnSpPr>
          <p:cNvPr id="21" name="Straight Arrow Connector 20">
            <a:extLst>
              <a:ext uri="{FF2B5EF4-FFF2-40B4-BE49-F238E27FC236}">
                <a16:creationId xmlns:a16="http://schemas.microsoft.com/office/drawing/2014/main" xmlns="" id="{12AD6797-4F78-4E2E-8394-B9968492C779}"/>
              </a:ext>
            </a:extLst>
          </p:cNvPr>
          <p:cNvCxnSpPr>
            <a:cxnSpLocks/>
          </p:cNvCxnSpPr>
          <p:nvPr/>
        </p:nvCxnSpPr>
        <p:spPr>
          <a:xfrm>
            <a:off x="3581400" y="2740967"/>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6334F36-B81E-49AC-98D8-818E989F20E0}"/>
              </a:ext>
            </a:extLst>
          </p:cNvPr>
          <p:cNvCxnSpPr>
            <a:cxnSpLocks/>
          </p:cNvCxnSpPr>
          <p:nvPr/>
        </p:nvCxnSpPr>
        <p:spPr>
          <a:xfrm flipH="1">
            <a:off x="3581400" y="3004168"/>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9451F99E-CEEE-4AAE-83D1-253EFF75CCAA}"/>
              </a:ext>
            </a:extLst>
          </p:cNvPr>
          <p:cNvSpPr txBox="1"/>
          <p:nvPr/>
        </p:nvSpPr>
        <p:spPr>
          <a:xfrm>
            <a:off x="5181600" y="3505200"/>
            <a:ext cx="1219200" cy="461665"/>
          </a:xfrm>
          <a:prstGeom prst="rect">
            <a:avLst/>
          </a:prstGeom>
          <a:noFill/>
        </p:spPr>
        <p:txBody>
          <a:bodyPr wrap="square" rtlCol="0">
            <a:spAutoFit/>
          </a:bodyPr>
          <a:lstStyle/>
          <a:p>
            <a:r>
              <a:rPr lang="en-US" dirty="0">
                <a:solidFill>
                  <a:schemeClr val="accent2"/>
                </a:solidFill>
              </a:rPr>
              <a:t>address</a:t>
            </a:r>
          </a:p>
        </p:txBody>
      </p:sp>
      <p:sp>
        <p:nvSpPr>
          <p:cNvPr id="24" name="TextBox 23">
            <a:extLst>
              <a:ext uri="{FF2B5EF4-FFF2-40B4-BE49-F238E27FC236}">
                <a16:creationId xmlns:a16="http://schemas.microsoft.com/office/drawing/2014/main" xmlns="" id="{D9FF11E9-293E-4081-A378-8DC6ADCF8C6D}"/>
              </a:ext>
            </a:extLst>
          </p:cNvPr>
          <p:cNvSpPr txBox="1"/>
          <p:nvPr/>
        </p:nvSpPr>
        <p:spPr>
          <a:xfrm>
            <a:off x="5181600" y="3805535"/>
            <a:ext cx="838200" cy="461665"/>
          </a:xfrm>
          <a:prstGeom prst="rect">
            <a:avLst/>
          </a:prstGeom>
          <a:noFill/>
        </p:spPr>
        <p:txBody>
          <a:bodyPr wrap="square" rtlCol="0">
            <a:spAutoFit/>
          </a:bodyPr>
          <a:lstStyle/>
          <a:p>
            <a:r>
              <a:rPr lang="en-US" dirty="0">
                <a:solidFill>
                  <a:schemeClr val="accent2"/>
                </a:solidFill>
              </a:rPr>
              <a:t>data</a:t>
            </a:r>
          </a:p>
        </p:txBody>
      </p:sp>
      <p:sp>
        <p:nvSpPr>
          <p:cNvPr id="25" name="Rectangle 24">
            <a:extLst>
              <a:ext uri="{FF2B5EF4-FFF2-40B4-BE49-F238E27FC236}">
                <a16:creationId xmlns:a16="http://schemas.microsoft.com/office/drawing/2014/main" xmlns="" id="{D99F6605-2B42-4521-951F-917F9DC81445}"/>
              </a:ext>
            </a:extLst>
          </p:cNvPr>
          <p:cNvSpPr/>
          <p:nvPr/>
        </p:nvSpPr>
        <p:spPr>
          <a:xfrm>
            <a:off x="1752600" y="3505200"/>
            <a:ext cx="1828800" cy="838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xmlns="" id="{4699AB7D-D348-4E6B-95E0-F2DA159FAAE7}"/>
              </a:ext>
            </a:extLst>
          </p:cNvPr>
          <p:cNvCxnSpPr>
            <a:cxnSpLocks/>
          </p:cNvCxnSpPr>
          <p:nvPr/>
        </p:nvCxnSpPr>
        <p:spPr>
          <a:xfrm>
            <a:off x="3581400" y="3810000"/>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1F786E4-A81B-473C-80E3-DCB76B4E1E93}"/>
              </a:ext>
            </a:extLst>
          </p:cNvPr>
          <p:cNvCxnSpPr>
            <a:cxnSpLocks/>
          </p:cNvCxnSpPr>
          <p:nvPr/>
        </p:nvCxnSpPr>
        <p:spPr>
          <a:xfrm flipH="1">
            <a:off x="3581400" y="4073201"/>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0E2F582A-EC67-48E4-85BE-38A80D00F7A9}"/>
              </a:ext>
            </a:extLst>
          </p:cNvPr>
          <p:cNvSpPr txBox="1"/>
          <p:nvPr/>
        </p:nvSpPr>
        <p:spPr>
          <a:xfrm>
            <a:off x="1676400" y="3500735"/>
            <a:ext cx="1295400" cy="461665"/>
          </a:xfrm>
          <a:prstGeom prst="rect">
            <a:avLst/>
          </a:prstGeom>
          <a:noFill/>
        </p:spPr>
        <p:txBody>
          <a:bodyPr wrap="square" rtlCol="0">
            <a:spAutoFit/>
          </a:bodyPr>
          <a:lstStyle/>
          <a:p>
            <a:r>
              <a:rPr lang="en-US" dirty="0">
                <a:solidFill>
                  <a:schemeClr val="accent2"/>
                </a:solidFill>
              </a:rPr>
              <a:t>thread1</a:t>
            </a:r>
          </a:p>
        </p:txBody>
      </p:sp>
      <p:sp>
        <p:nvSpPr>
          <p:cNvPr id="29" name="TextBox 28">
            <a:extLst>
              <a:ext uri="{FF2B5EF4-FFF2-40B4-BE49-F238E27FC236}">
                <a16:creationId xmlns:a16="http://schemas.microsoft.com/office/drawing/2014/main" xmlns="" id="{3A9CCAE1-021B-40B5-91F2-EB9235DB3D38}"/>
              </a:ext>
            </a:extLst>
          </p:cNvPr>
          <p:cNvSpPr txBox="1"/>
          <p:nvPr/>
        </p:nvSpPr>
        <p:spPr>
          <a:xfrm>
            <a:off x="5486400" y="2052935"/>
            <a:ext cx="1219200" cy="461665"/>
          </a:xfrm>
          <a:prstGeom prst="rect">
            <a:avLst/>
          </a:prstGeom>
          <a:noFill/>
        </p:spPr>
        <p:txBody>
          <a:bodyPr wrap="square" rtlCol="0">
            <a:spAutoFit/>
          </a:bodyPr>
          <a:lstStyle/>
          <a:p>
            <a:r>
              <a:rPr lang="en-US" dirty="0">
                <a:solidFill>
                  <a:schemeClr val="accent2"/>
                </a:solidFill>
              </a:rPr>
              <a:t>memory</a:t>
            </a:r>
          </a:p>
        </p:txBody>
      </p:sp>
      <p:sp>
        <p:nvSpPr>
          <p:cNvPr id="30" name="TextBox 29">
            <a:extLst>
              <a:ext uri="{FF2B5EF4-FFF2-40B4-BE49-F238E27FC236}">
                <a16:creationId xmlns:a16="http://schemas.microsoft.com/office/drawing/2014/main" xmlns="" id="{DC5BA6F9-9EB6-4727-9EDC-09BE2B9B0606}"/>
              </a:ext>
            </a:extLst>
          </p:cNvPr>
          <p:cNvSpPr txBox="1"/>
          <p:nvPr/>
        </p:nvSpPr>
        <p:spPr>
          <a:xfrm>
            <a:off x="7239000" y="2490324"/>
            <a:ext cx="1143000" cy="461665"/>
          </a:xfrm>
          <a:prstGeom prst="rect">
            <a:avLst/>
          </a:prstGeom>
          <a:noFill/>
          <a:ln>
            <a:solidFill>
              <a:schemeClr val="accent2"/>
            </a:solidFill>
          </a:ln>
        </p:spPr>
        <p:txBody>
          <a:bodyPr wrap="square" rtlCol="0">
            <a:spAutoFit/>
          </a:bodyPr>
          <a:lstStyle/>
          <a:p>
            <a:r>
              <a:rPr lang="en-US" dirty="0">
                <a:solidFill>
                  <a:schemeClr val="accent2"/>
                </a:solidFill>
              </a:rPr>
              <a:t>bank0</a:t>
            </a:r>
          </a:p>
        </p:txBody>
      </p:sp>
      <p:sp>
        <p:nvSpPr>
          <p:cNvPr id="31" name="TextBox 30">
            <a:extLst>
              <a:ext uri="{FF2B5EF4-FFF2-40B4-BE49-F238E27FC236}">
                <a16:creationId xmlns:a16="http://schemas.microsoft.com/office/drawing/2014/main" xmlns="" id="{A8A95401-E66A-4B78-8E0F-EB6FDF50A58D}"/>
              </a:ext>
            </a:extLst>
          </p:cNvPr>
          <p:cNvSpPr txBox="1"/>
          <p:nvPr/>
        </p:nvSpPr>
        <p:spPr>
          <a:xfrm>
            <a:off x="7239000" y="3023724"/>
            <a:ext cx="1143000" cy="461665"/>
          </a:xfrm>
          <a:prstGeom prst="rect">
            <a:avLst/>
          </a:prstGeom>
          <a:noFill/>
          <a:ln>
            <a:solidFill>
              <a:schemeClr val="accent2"/>
            </a:solidFill>
          </a:ln>
        </p:spPr>
        <p:txBody>
          <a:bodyPr wrap="square" rtlCol="0">
            <a:spAutoFit/>
          </a:bodyPr>
          <a:lstStyle/>
          <a:p>
            <a:r>
              <a:rPr lang="en-US" dirty="0">
                <a:solidFill>
                  <a:schemeClr val="accent2"/>
                </a:solidFill>
              </a:rPr>
              <a:t>bank1</a:t>
            </a:r>
          </a:p>
        </p:txBody>
      </p:sp>
      <p:sp>
        <p:nvSpPr>
          <p:cNvPr id="32" name="TextBox 31">
            <a:extLst>
              <a:ext uri="{FF2B5EF4-FFF2-40B4-BE49-F238E27FC236}">
                <a16:creationId xmlns:a16="http://schemas.microsoft.com/office/drawing/2014/main" xmlns="" id="{176828F8-3C30-4985-B8B2-397C00E96FF3}"/>
              </a:ext>
            </a:extLst>
          </p:cNvPr>
          <p:cNvSpPr txBox="1"/>
          <p:nvPr/>
        </p:nvSpPr>
        <p:spPr>
          <a:xfrm>
            <a:off x="7239000" y="3857459"/>
            <a:ext cx="1143000" cy="461665"/>
          </a:xfrm>
          <a:prstGeom prst="rect">
            <a:avLst/>
          </a:prstGeom>
          <a:noFill/>
          <a:ln>
            <a:solidFill>
              <a:schemeClr val="accent2"/>
            </a:solidFill>
          </a:ln>
        </p:spPr>
        <p:txBody>
          <a:bodyPr wrap="square" rtlCol="0">
            <a:spAutoFit/>
          </a:bodyPr>
          <a:lstStyle/>
          <a:p>
            <a:r>
              <a:rPr lang="en-US" dirty="0">
                <a:solidFill>
                  <a:schemeClr val="accent2"/>
                </a:solidFill>
              </a:rPr>
              <a:t>bank31</a:t>
            </a:r>
          </a:p>
        </p:txBody>
      </p:sp>
      <p:sp>
        <p:nvSpPr>
          <p:cNvPr id="33" name="TextBox 32">
            <a:extLst>
              <a:ext uri="{FF2B5EF4-FFF2-40B4-BE49-F238E27FC236}">
                <a16:creationId xmlns:a16="http://schemas.microsoft.com/office/drawing/2014/main" xmlns="" id="{7F83D0B0-C51F-4217-8F49-219FA2848212}"/>
              </a:ext>
            </a:extLst>
          </p:cNvPr>
          <p:cNvSpPr txBox="1"/>
          <p:nvPr/>
        </p:nvSpPr>
        <p:spPr>
          <a:xfrm rot="5400000">
            <a:off x="7658099" y="3394271"/>
            <a:ext cx="381001" cy="457200"/>
          </a:xfrm>
          <a:prstGeom prst="rect">
            <a:avLst/>
          </a:prstGeom>
          <a:noFill/>
        </p:spPr>
        <p:txBody>
          <a:bodyPr wrap="square" rtlCol="0">
            <a:spAutoFit/>
          </a:bodyPr>
          <a:lstStyle/>
          <a:p>
            <a:r>
              <a:rPr lang="en-US" dirty="0">
                <a:solidFill>
                  <a:schemeClr val="accent2"/>
                </a:solidFill>
              </a:rPr>
              <a:t>…</a:t>
            </a:r>
          </a:p>
        </p:txBody>
      </p:sp>
      <p:sp>
        <p:nvSpPr>
          <p:cNvPr id="35" name="TextBox 34">
            <a:extLst>
              <a:ext uri="{FF2B5EF4-FFF2-40B4-BE49-F238E27FC236}">
                <a16:creationId xmlns:a16="http://schemas.microsoft.com/office/drawing/2014/main" xmlns="" id="{6A869CED-4BEF-4F35-93CD-1945D59F58C7}"/>
              </a:ext>
            </a:extLst>
          </p:cNvPr>
          <p:cNvSpPr txBox="1"/>
          <p:nvPr/>
        </p:nvSpPr>
        <p:spPr>
          <a:xfrm>
            <a:off x="5943600" y="3119735"/>
            <a:ext cx="1219200" cy="461665"/>
          </a:xfrm>
          <a:prstGeom prst="rect">
            <a:avLst/>
          </a:prstGeom>
          <a:noFill/>
        </p:spPr>
        <p:txBody>
          <a:bodyPr wrap="square" rtlCol="0">
            <a:spAutoFit/>
          </a:bodyPr>
          <a:lstStyle/>
          <a:p>
            <a:r>
              <a:rPr lang="en-US" dirty="0">
                <a:solidFill>
                  <a:schemeClr val="accent2"/>
                </a:solidFill>
              </a:rPr>
              <a:t>WIRES</a:t>
            </a:r>
          </a:p>
        </p:txBody>
      </p:sp>
    </p:spTree>
    <p:extLst>
      <p:ext uri="{BB962C8B-B14F-4D97-AF65-F5344CB8AC3E}">
        <p14:creationId xmlns:p14="http://schemas.microsoft.com/office/powerpoint/2010/main" val="6720129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40934-2F48-43B0-AC8F-DB3C35ED5210}"/>
              </a:ext>
            </a:extLst>
          </p:cNvPr>
          <p:cNvSpPr>
            <a:spLocks noGrp="1"/>
          </p:cNvSpPr>
          <p:nvPr>
            <p:ph type="title"/>
          </p:nvPr>
        </p:nvSpPr>
        <p:spPr/>
        <p:txBody>
          <a:bodyPr/>
          <a:lstStyle/>
          <a:p>
            <a:r>
              <a:rPr lang="en-US" dirty="0"/>
              <a:t>Onto a GPU</a:t>
            </a:r>
          </a:p>
        </p:txBody>
      </p:sp>
      <p:sp>
        <p:nvSpPr>
          <p:cNvPr id="3" name="Content Placeholder 2">
            <a:extLst>
              <a:ext uri="{FF2B5EF4-FFF2-40B4-BE49-F238E27FC236}">
                <a16:creationId xmlns:a16="http://schemas.microsoft.com/office/drawing/2014/main" xmlns="" id="{05506A8D-508D-4F0D-9A36-ACBE84C36AA1}"/>
              </a:ext>
            </a:extLst>
          </p:cNvPr>
          <p:cNvSpPr>
            <a:spLocks noGrp="1"/>
          </p:cNvSpPr>
          <p:nvPr>
            <p:ph idx="1"/>
          </p:nvPr>
        </p:nvSpPr>
        <p:spPr>
          <a:xfrm>
            <a:off x="1219200" y="3657600"/>
            <a:ext cx="7696200" cy="2514600"/>
          </a:xfrm>
        </p:spPr>
        <p:txBody>
          <a:bodyPr/>
          <a:lstStyle/>
          <a:p>
            <a:r>
              <a:rPr lang="en-US" sz="2400" dirty="0"/>
              <a:t>It works for a GPU, too</a:t>
            </a:r>
          </a:p>
          <a:p>
            <a:r>
              <a:rPr lang="en-US" sz="2400" dirty="0"/>
              <a:t>Most GPUs have 32 banks in shared memory</a:t>
            </a:r>
          </a:p>
        </p:txBody>
      </p:sp>
      <p:sp>
        <p:nvSpPr>
          <p:cNvPr id="4" name="Footer Placeholder 3">
            <a:extLst>
              <a:ext uri="{FF2B5EF4-FFF2-40B4-BE49-F238E27FC236}">
                <a16:creationId xmlns:a16="http://schemas.microsoft.com/office/drawing/2014/main" xmlns="" id="{96FC9E36-5003-40F6-BF5F-826CE33FA3D7}"/>
              </a:ext>
            </a:extLst>
          </p:cNvPr>
          <p:cNvSpPr>
            <a:spLocks noGrp="1"/>
          </p:cNvSpPr>
          <p:nvPr>
            <p:ph type="ftr" sz="quarter" idx="11"/>
          </p:nvPr>
        </p:nvSpPr>
        <p:spPr/>
        <p:txBody>
          <a:bodyPr/>
          <a:lstStyle/>
          <a:p>
            <a:pPr>
              <a:defRPr/>
            </a:pPr>
            <a:r>
              <a:rPr lang="en-US"/>
              <a:t>EE 193 Joel Grodstein</a:t>
            </a:r>
            <a:endParaRPr lang="en-US" dirty="0"/>
          </a:p>
        </p:txBody>
      </p:sp>
      <p:sp>
        <p:nvSpPr>
          <p:cNvPr id="16" name="Rectangle 15">
            <a:extLst>
              <a:ext uri="{FF2B5EF4-FFF2-40B4-BE49-F238E27FC236}">
                <a16:creationId xmlns:a16="http://schemas.microsoft.com/office/drawing/2014/main" xmlns="" id="{ABDCEFF1-12DF-401E-ACE6-9B634BA22AA7}"/>
              </a:ext>
            </a:extLst>
          </p:cNvPr>
          <p:cNvSpPr/>
          <p:nvPr/>
        </p:nvSpPr>
        <p:spPr>
          <a:xfrm>
            <a:off x="4724400" y="1528464"/>
            <a:ext cx="3352800" cy="1905001"/>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4C60AB-648B-4B37-A21A-837408ADBD09}"/>
              </a:ext>
            </a:extLst>
          </p:cNvPr>
          <p:cNvSpPr txBox="1"/>
          <p:nvPr/>
        </p:nvSpPr>
        <p:spPr>
          <a:xfrm>
            <a:off x="4724400" y="1524838"/>
            <a:ext cx="1219200" cy="605294"/>
          </a:xfrm>
          <a:prstGeom prst="rect">
            <a:avLst/>
          </a:prstGeom>
          <a:noFill/>
        </p:spPr>
        <p:txBody>
          <a:bodyPr wrap="square" rtlCol="0">
            <a:spAutoFit/>
          </a:bodyPr>
          <a:lstStyle/>
          <a:p>
            <a:pPr>
              <a:lnSpc>
                <a:spcPts val="2000"/>
              </a:lnSpc>
            </a:pPr>
            <a:r>
              <a:rPr lang="en-US" sz="2000" dirty="0">
                <a:solidFill>
                  <a:schemeClr val="accent2"/>
                </a:solidFill>
              </a:rPr>
              <a:t>address</a:t>
            </a:r>
          </a:p>
          <a:p>
            <a:pPr>
              <a:lnSpc>
                <a:spcPts val="2000"/>
              </a:lnSpc>
            </a:pPr>
            <a:r>
              <a:rPr lang="en-US" sz="2000" dirty="0">
                <a:solidFill>
                  <a:schemeClr val="accent2"/>
                </a:solidFill>
              </a:rPr>
              <a:t>data</a:t>
            </a:r>
          </a:p>
        </p:txBody>
      </p:sp>
      <p:sp>
        <p:nvSpPr>
          <p:cNvPr id="19" name="Rectangle 18">
            <a:extLst>
              <a:ext uri="{FF2B5EF4-FFF2-40B4-BE49-F238E27FC236}">
                <a16:creationId xmlns:a16="http://schemas.microsoft.com/office/drawing/2014/main" xmlns="" id="{76D7C139-F28B-4923-BBC3-02A70313DA10}"/>
              </a:ext>
            </a:extLst>
          </p:cNvPr>
          <p:cNvSpPr/>
          <p:nvPr/>
        </p:nvSpPr>
        <p:spPr>
          <a:xfrm>
            <a:off x="1295400" y="1604665"/>
            <a:ext cx="1828800" cy="457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B6321C9-2D8E-4E85-B818-3C152CC2C003}"/>
              </a:ext>
            </a:extLst>
          </p:cNvPr>
          <p:cNvSpPr txBox="1"/>
          <p:nvPr/>
        </p:nvSpPr>
        <p:spPr>
          <a:xfrm>
            <a:off x="1219200" y="1515908"/>
            <a:ext cx="1295400" cy="461665"/>
          </a:xfrm>
          <a:prstGeom prst="rect">
            <a:avLst/>
          </a:prstGeom>
          <a:noFill/>
        </p:spPr>
        <p:txBody>
          <a:bodyPr wrap="square" rtlCol="0">
            <a:spAutoFit/>
          </a:bodyPr>
          <a:lstStyle/>
          <a:p>
            <a:r>
              <a:rPr lang="en-US" dirty="0">
                <a:solidFill>
                  <a:schemeClr val="accent2"/>
                </a:solidFill>
              </a:rPr>
              <a:t>thread0</a:t>
            </a:r>
          </a:p>
        </p:txBody>
      </p:sp>
      <p:cxnSp>
        <p:nvCxnSpPr>
          <p:cNvPr id="21" name="Straight Arrow Connector 20">
            <a:extLst>
              <a:ext uri="{FF2B5EF4-FFF2-40B4-BE49-F238E27FC236}">
                <a16:creationId xmlns:a16="http://schemas.microsoft.com/office/drawing/2014/main" xmlns="" id="{12AD6797-4F78-4E2E-8394-B9968492C779}"/>
              </a:ext>
            </a:extLst>
          </p:cNvPr>
          <p:cNvCxnSpPr>
            <a:cxnSpLocks/>
          </p:cNvCxnSpPr>
          <p:nvPr/>
        </p:nvCxnSpPr>
        <p:spPr>
          <a:xfrm>
            <a:off x="3124200" y="17570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6334F36-B81E-49AC-98D8-818E989F20E0}"/>
              </a:ext>
            </a:extLst>
          </p:cNvPr>
          <p:cNvCxnSpPr>
            <a:cxnSpLocks/>
          </p:cNvCxnSpPr>
          <p:nvPr/>
        </p:nvCxnSpPr>
        <p:spPr>
          <a:xfrm flipH="1">
            <a:off x="3124200" y="19094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699AB7D-D348-4E6B-95E0-F2DA159FAAE7}"/>
              </a:ext>
            </a:extLst>
          </p:cNvPr>
          <p:cNvCxnSpPr>
            <a:cxnSpLocks/>
          </p:cNvCxnSpPr>
          <p:nvPr/>
        </p:nvCxnSpPr>
        <p:spPr>
          <a:xfrm>
            <a:off x="3124200" y="31264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1F786E4-A81B-473C-80E3-DCB76B4E1E93}"/>
              </a:ext>
            </a:extLst>
          </p:cNvPr>
          <p:cNvCxnSpPr>
            <a:cxnSpLocks/>
          </p:cNvCxnSpPr>
          <p:nvPr/>
        </p:nvCxnSpPr>
        <p:spPr>
          <a:xfrm flipH="1">
            <a:off x="3124200" y="32788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0E2F582A-EC67-48E4-85BE-38A80D00F7A9}"/>
              </a:ext>
            </a:extLst>
          </p:cNvPr>
          <p:cNvSpPr txBox="1"/>
          <p:nvPr/>
        </p:nvSpPr>
        <p:spPr>
          <a:xfrm>
            <a:off x="1219200" y="2895600"/>
            <a:ext cx="1295400" cy="461665"/>
          </a:xfrm>
          <a:prstGeom prst="rect">
            <a:avLst/>
          </a:prstGeom>
          <a:noFill/>
        </p:spPr>
        <p:txBody>
          <a:bodyPr wrap="square" rtlCol="0">
            <a:spAutoFit/>
          </a:bodyPr>
          <a:lstStyle/>
          <a:p>
            <a:r>
              <a:rPr lang="en-US" dirty="0">
                <a:solidFill>
                  <a:schemeClr val="accent2"/>
                </a:solidFill>
              </a:rPr>
              <a:t>thread31</a:t>
            </a:r>
          </a:p>
        </p:txBody>
      </p:sp>
      <p:sp>
        <p:nvSpPr>
          <p:cNvPr id="29" name="TextBox 28">
            <a:extLst>
              <a:ext uri="{FF2B5EF4-FFF2-40B4-BE49-F238E27FC236}">
                <a16:creationId xmlns:a16="http://schemas.microsoft.com/office/drawing/2014/main" xmlns="" id="{3A9CCAE1-021B-40B5-91F2-EB9235DB3D38}"/>
              </a:ext>
            </a:extLst>
          </p:cNvPr>
          <p:cNvSpPr txBox="1"/>
          <p:nvPr/>
        </p:nvSpPr>
        <p:spPr>
          <a:xfrm>
            <a:off x="5029200" y="1143000"/>
            <a:ext cx="1219200" cy="461665"/>
          </a:xfrm>
          <a:prstGeom prst="rect">
            <a:avLst/>
          </a:prstGeom>
          <a:noFill/>
        </p:spPr>
        <p:txBody>
          <a:bodyPr wrap="square" rtlCol="0">
            <a:spAutoFit/>
          </a:bodyPr>
          <a:lstStyle/>
          <a:p>
            <a:r>
              <a:rPr lang="en-US" dirty="0">
                <a:solidFill>
                  <a:schemeClr val="accent2"/>
                </a:solidFill>
              </a:rPr>
              <a:t>memory</a:t>
            </a:r>
          </a:p>
        </p:txBody>
      </p:sp>
      <p:sp>
        <p:nvSpPr>
          <p:cNvPr id="30" name="TextBox 29">
            <a:extLst>
              <a:ext uri="{FF2B5EF4-FFF2-40B4-BE49-F238E27FC236}">
                <a16:creationId xmlns:a16="http://schemas.microsoft.com/office/drawing/2014/main" xmlns="" id="{DC5BA6F9-9EB6-4727-9EDC-09BE2B9B0606}"/>
              </a:ext>
            </a:extLst>
          </p:cNvPr>
          <p:cNvSpPr txBox="1"/>
          <p:nvPr/>
        </p:nvSpPr>
        <p:spPr>
          <a:xfrm>
            <a:off x="6781800" y="1580389"/>
            <a:ext cx="1143000" cy="461665"/>
          </a:xfrm>
          <a:prstGeom prst="rect">
            <a:avLst/>
          </a:prstGeom>
          <a:noFill/>
          <a:ln>
            <a:solidFill>
              <a:schemeClr val="accent2"/>
            </a:solidFill>
          </a:ln>
        </p:spPr>
        <p:txBody>
          <a:bodyPr wrap="square" rtlCol="0">
            <a:spAutoFit/>
          </a:bodyPr>
          <a:lstStyle/>
          <a:p>
            <a:r>
              <a:rPr lang="en-US" dirty="0">
                <a:solidFill>
                  <a:schemeClr val="accent2"/>
                </a:solidFill>
              </a:rPr>
              <a:t>bank0</a:t>
            </a:r>
          </a:p>
        </p:txBody>
      </p:sp>
      <p:sp>
        <p:nvSpPr>
          <p:cNvPr id="31" name="TextBox 30">
            <a:extLst>
              <a:ext uri="{FF2B5EF4-FFF2-40B4-BE49-F238E27FC236}">
                <a16:creationId xmlns:a16="http://schemas.microsoft.com/office/drawing/2014/main" xmlns="" id="{A8A95401-E66A-4B78-8E0F-EB6FDF50A58D}"/>
              </a:ext>
            </a:extLst>
          </p:cNvPr>
          <p:cNvSpPr txBox="1"/>
          <p:nvPr/>
        </p:nvSpPr>
        <p:spPr>
          <a:xfrm>
            <a:off x="6781800" y="2113789"/>
            <a:ext cx="1143000" cy="461665"/>
          </a:xfrm>
          <a:prstGeom prst="rect">
            <a:avLst/>
          </a:prstGeom>
          <a:noFill/>
          <a:ln>
            <a:solidFill>
              <a:schemeClr val="accent2"/>
            </a:solidFill>
          </a:ln>
        </p:spPr>
        <p:txBody>
          <a:bodyPr wrap="square" rtlCol="0">
            <a:spAutoFit/>
          </a:bodyPr>
          <a:lstStyle/>
          <a:p>
            <a:r>
              <a:rPr lang="en-US" dirty="0">
                <a:solidFill>
                  <a:schemeClr val="accent2"/>
                </a:solidFill>
              </a:rPr>
              <a:t>bank1</a:t>
            </a:r>
          </a:p>
        </p:txBody>
      </p:sp>
      <p:sp>
        <p:nvSpPr>
          <p:cNvPr id="32" name="TextBox 31">
            <a:extLst>
              <a:ext uri="{FF2B5EF4-FFF2-40B4-BE49-F238E27FC236}">
                <a16:creationId xmlns:a16="http://schemas.microsoft.com/office/drawing/2014/main" xmlns="" id="{176828F8-3C30-4985-B8B2-397C00E96FF3}"/>
              </a:ext>
            </a:extLst>
          </p:cNvPr>
          <p:cNvSpPr txBox="1"/>
          <p:nvPr/>
        </p:nvSpPr>
        <p:spPr>
          <a:xfrm>
            <a:off x="6781800" y="2947524"/>
            <a:ext cx="1143000" cy="461665"/>
          </a:xfrm>
          <a:prstGeom prst="rect">
            <a:avLst/>
          </a:prstGeom>
          <a:noFill/>
          <a:ln>
            <a:solidFill>
              <a:schemeClr val="accent2"/>
            </a:solidFill>
          </a:ln>
        </p:spPr>
        <p:txBody>
          <a:bodyPr wrap="square" rtlCol="0">
            <a:spAutoFit/>
          </a:bodyPr>
          <a:lstStyle/>
          <a:p>
            <a:r>
              <a:rPr lang="en-US" dirty="0">
                <a:solidFill>
                  <a:schemeClr val="accent2"/>
                </a:solidFill>
              </a:rPr>
              <a:t>bank31</a:t>
            </a:r>
          </a:p>
        </p:txBody>
      </p:sp>
      <p:sp>
        <p:nvSpPr>
          <p:cNvPr id="33" name="TextBox 32">
            <a:extLst>
              <a:ext uri="{FF2B5EF4-FFF2-40B4-BE49-F238E27FC236}">
                <a16:creationId xmlns:a16="http://schemas.microsoft.com/office/drawing/2014/main" xmlns="" id="{7F83D0B0-C51F-4217-8F49-219FA2848212}"/>
              </a:ext>
            </a:extLst>
          </p:cNvPr>
          <p:cNvSpPr txBox="1"/>
          <p:nvPr/>
        </p:nvSpPr>
        <p:spPr>
          <a:xfrm rot="5400000">
            <a:off x="7200899" y="2484336"/>
            <a:ext cx="381001" cy="457200"/>
          </a:xfrm>
          <a:prstGeom prst="rect">
            <a:avLst/>
          </a:prstGeom>
          <a:noFill/>
        </p:spPr>
        <p:txBody>
          <a:bodyPr wrap="square" rtlCol="0">
            <a:spAutoFit/>
          </a:bodyPr>
          <a:lstStyle/>
          <a:p>
            <a:r>
              <a:rPr lang="en-US" dirty="0">
                <a:solidFill>
                  <a:schemeClr val="accent2"/>
                </a:solidFill>
              </a:rPr>
              <a:t>…</a:t>
            </a:r>
          </a:p>
        </p:txBody>
      </p:sp>
      <p:sp>
        <p:nvSpPr>
          <p:cNvPr id="35" name="TextBox 34">
            <a:extLst>
              <a:ext uri="{FF2B5EF4-FFF2-40B4-BE49-F238E27FC236}">
                <a16:creationId xmlns:a16="http://schemas.microsoft.com/office/drawing/2014/main" xmlns="" id="{6A869CED-4BEF-4F35-93CD-1945D59F58C7}"/>
              </a:ext>
            </a:extLst>
          </p:cNvPr>
          <p:cNvSpPr txBox="1"/>
          <p:nvPr/>
        </p:nvSpPr>
        <p:spPr>
          <a:xfrm>
            <a:off x="5486400" y="1833265"/>
            <a:ext cx="1219200" cy="1200329"/>
          </a:xfrm>
          <a:prstGeom prst="rect">
            <a:avLst/>
          </a:prstGeom>
          <a:noFill/>
        </p:spPr>
        <p:txBody>
          <a:bodyPr wrap="square" rtlCol="0">
            <a:spAutoFit/>
          </a:bodyPr>
          <a:lstStyle/>
          <a:p>
            <a:r>
              <a:rPr lang="en-US" dirty="0">
                <a:solidFill>
                  <a:schemeClr val="accent2"/>
                </a:solidFill>
              </a:rPr>
              <a:t>WIRES,</a:t>
            </a:r>
          </a:p>
          <a:p>
            <a:r>
              <a:rPr lang="en-US" dirty="0">
                <a:solidFill>
                  <a:schemeClr val="accent2"/>
                </a:solidFill>
              </a:rPr>
              <a:t>WIRES,</a:t>
            </a:r>
          </a:p>
          <a:p>
            <a:r>
              <a:rPr lang="en-US" dirty="0">
                <a:solidFill>
                  <a:schemeClr val="accent2"/>
                </a:solidFill>
              </a:rPr>
              <a:t>WIRES</a:t>
            </a:r>
          </a:p>
        </p:txBody>
      </p:sp>
      <p:sp>
        <p:nvSpPr>
          <p:cNvPr id="34" name="TextBox 33">
            <a:extLst>
              <a:ext uri="{FF2B5EF4-FFF2-40B4-BE49-F238E27FC236}">
                <a16:creationId xmlns:a16="http://schemas.microsoft.com/office/drawing/2014/main" xmlns="" id="{39A35F53-50B4-4281-938F-B503873EB89C}"/>
              </a:ext>
            </a:extLst>
          </p:cNvPr>
          <p:cNvSpPr txBox="1"/>
          <p:nvPr/>
        </p:nvSpPr>
        <p:spPr>
          <a:xfrm rot="5400000">
            <a:off x="2019299" y="2296196"/>
            <a:ext cx="381001" cy="457200"/>
          </a:xfrm>
          <a:prstGeom prst="rect">
            <a:avLst/>
          </a:prstGeom>
          <a:noFill/>
        </p:spPr>
        <p:txBody>
          <a:bodyPr wrap="square" rtlCol="0">
            <a:spAutoFit/>
          </a:bodyPr>
          <a:lstStyle/>
          <a:p>
            <a:r>
              <a:rPr lang="en-US" dirty="0">
                <a:solidFill>
                  <a:schemeClr val="accent2"/>
                </a:solidFill>
              </a:rPr>
              <a:t>…</a:t>
            </a:r>
          </a:p>
        </p:txBody>
      </p:sp>
      <p:sp>
        <p:nvSpPr>
          <p:cNvPr id="36" name="Rectangle 35">
            <a:extLst>
              <a:ext uri="{FF2B5EF4-FFF2-40B4-BE49-F238E27FC236}">
                <a16:creationId xmlns:a16="http://schemas.microsoft.com/office/drawing/2014/main" xmlns="" id="{219F5C66-4B8A-4A53-9FF5-5CDE846A22D8}"/>
              </a:ext>
            </a:extLst>
          </p:cNvPr>
          <p:cNvSpPr/>
          <p:nvPr/>
        </p:nvSpPr>
        <p:spPr>
          <a:xfrm>
            <a:off x="1295400" y="2976265"/>
            <a:ext cx="1828800" cy="457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45846FC9-C003-4021-AA0D-D31501949D80}"/>
              </a:ext>
            </a:extLst>
          </p:cNvPr>
          <p:cNvSpPr txBox="1"/>
          <p:nvPr/>
        </p:nvSpPr>
        <p:spPr>
          <a:xfrm rot="5400000">
            <a:off x="4762500" y="2236182"/>
            <a:ext cx="381001" cy="457200"/>
          </a:xfrm>
          <a:prstGeom prst="rect">
            <a:avLst/>
          </a:prstGeom>
          <a:noFill/>
        </p:spPr>
        <p:txBody>
          <a:bodyPr wrap="square" rtlCol="0">
            <a:spAutoFit/>
          </a:bodyPr>
          <a:lstStyle/>
          <a:p>
            <a:r>
              <a:rPr lang="en-US" dirty="0">
                <a:solidFill>
                  <a:schemeClr val="accent2"/>
                </a:solidFill>
              </a:rPr>
              <a:t>…</a:t>
            </a:r>
          </a:p>
        </p:txBody>
      </p:sp>
      <p:sp>
        <p:nvSpPr>
          <p:cNvPr id="38" name="TextBox 37">
            <a:extLst>
              <a:ext uri="{FF2B5EF4-FFF2-40B4-BE49-F238E27FC236}">
                <a16:creationId xmlns:a16="http://schemas.microsoft.com/office/drawing/2014/main" xmlns="" id="{896A4AF0-15F2-4325-B634-A6C399114C13}"/>
              </a:ext>
            </a:extLst>
          </p:cNvPr>
          <p:cNvSpPr txBox="1"/>
          <p:nvPr/>
        </p:nvSpPr>
        <p:spPr>
          <a:xfrm>
            <a:off x="4724400" y="2900065"/>
            <a:ext cx="1219200" cy="605294"/>
          </a:xfrm>
          <a:prstGeom prst="rect">
            <a:avLst/>
          </a:prstGeom>
          <a:noFill/>
        </p:spPr>
        <p:txBody>
          <a:bodyPr wrap="square" rtlCol="0">
            <a:spAutoFit/>
          </a:bodyPr>
          <a:lstStyle/>
          <a:p>
            <a:pPr>
              <a:lnSpc>
                <a:spcPts val="2000"/>
              </a:lnSpc>
            </a:pPr>
            <a:r>
              <a:rPr lang="en-US" sz="2000" dirty="0">
                <a:solidFill>
                  <a:schemeClr val="accent2"/>
                </a:solidFill>
              </a:rPr>
              <a:t>address</a:t>
            </a:r>
          </a:p>
          <a:p>
            <a:pPr>
              <a:lnSpc>
                <a:spcPts val="2000"/>
              </a:lnSpc>
            </a:pPr>
            <a:r>
              <a:rPr lang="en-US" sz="2000" dirty="0">
                <a:solidFill>
                  <a:schemeClr val="accent2"/>
                </a:solidFill>
              </a:rPr>
              <a:t>data</a:t>
            </a:r>
          </a:p>
        </p:txBody>
      </p:sp>
      <p:sp>
        <p:nvSpPr>
          <p:cNvPr id="24" name="TextBox 23">
            <a:extLst>
              <a:ext uri="{FF2B5EF4-FFF2-40B4-BE49-F238E27FC236}">
                <a16:creationId xmlns:a16="http://schemas.microsoft.com/office/drawing/2014/main" xmlns="" id="{281D4BCB-AB98-43D8-BE23-8065B37F70C6}"/>
              </a:ext>
            </a:extLst>
          </p:cNvPr>
          <p:cNvSpPr txBox="1"/>
          <p:nvPr/>
        </p:nvSpPr>
        <p:spPr>
          <a:xfrm>
            <a:off x="1295400" y="4572000"/>
            <a:ext cx="4419600" cy="1631216"/>
          </a:xfrm>
          <a:prstGeom prst="rect">
            <a:avLst/>
          </a:prstGeom>
          <a:noFill/>
          <a:ln>
            <a:solidFill>
              <a:schemeClr val="accent2"/>
            </a:solidFill>
          </a:ln>
        </p:spPr>
        <p:txBody>
          <a:bodyPr wrap="square" rtlCol="0">
            <a:spAutoFit/>
          </a:bodyPr>
          <a:lstStyle/>
          <a:p>
            <a:pPr algn="ctr"/>
            <a:r>
              <a:rPr lang="en-US" sz="1800" b="1" dirty="0">
                <a:solidFill>
                  <a:schemeClr val="accent2"/>
                </a:solidFill>
              </a:rPr>
              <a:t>THE RULES</a:t>
            </a:r>
          </a:p>
          <a:p>
            <a:r>
              <a:rPr lang="en-US" sz="1800" dirty="0"/>
              <a:t>All 32 threads in a warp can access at once: if</a:t>
            </a:r>
          </a:p>
          <a:p>
            <a:pPr marL="800100" lvl="1" indent="-342900">
              <a:spcBef>
                <a:spcPts val="0"/>
              </a:spcBef>
              <a:buFont typeface="Arial" panose="020B0604020202020204" pitchFamily="34" charset="0"/>
              <a:buChar char="•"/>
            </a:pPr>
            <a:r>
              <a:rPr lang="en-US" sz="1600" dirty="0"/>
              <a:t>each one accesses a different bank, or</a:t>
            </a:r>
          </a:p>
          <a:p>
            <a:pPr marL="800100" lvl="1" indent="-342900">
              <a:spcBef>
                <a:spcPts val="0"/>
              </a:spcBef>
              <a:buFont typeface="Arial" panose="020B0604020202020204" pitchFamily="34" charset="0"/>
              <a:buChar char="•"/>
            </a:pPr>
            <a:r>
              <a:rPr lang="en-US" sz="1600" dirty="0"/>
              <a:t>two threads can access the same bank IF they’re both accessing the same memory line (which is 4B wide)</a:t>
            </a:r>
          </a:p>
        </p:txBody>
      </p:sp>
      <p:sp>
        <p:nvSpPr>
          <p:cNvPr id="5" name="TextBox 4">
            <a:extLst>
              <a:ext uri="{FF2B5EF4-FFF2-40B4-BE49-F238E27FC236}">
                <a16:creationId xmlns:a16="http://schemas.microsoft.com/office/drawing/2014/main" xmlns="" id="{2319D78A-8944-4158-9FAC-AA356CC76CB4}"/>
              </a:ext>
            </a:extLst>
          </p:cNvPr>
          <p:cNvSpPr txBox="1"/>
          <p:nvPr/>
        </p:nvSpPr>
        <p:spPr>
          <a:xfrm>
            <a:off x="6553200" y="4876800"/>
            <a:ext cx="2057400" cy="830997"/>
          </a:xfrm>
          <a:prstGeom prst="rect">
            <a:avLst/>
          </a:prstGeom>
          <a:noFill/>
        </p:spPr>
        <p:txBody>
          <a:bodyPr wrap="square" rtlCol="0">
            <a:spAutoFit/>
          </a:bodyPr>
          <a:lstStyle/>
          <a:p>
            <a:r>
              <a:rPr lang="en-US" dirty="0"/>
              <a:t>What if you break them?</a:t>
            </a:r>
          </a:p>
        </p:txBody>
      </p:sp>
    </p:spTree>
    <p:extLst>
      <p:ext uri="{BB962C8B-B14F-4D97-AF65-F5344CB8AC3E}">
        <p14:creationId xmlns:p14="http://schemas.microsoft.com/office/powerpoint/2010/main" val="19876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506A8D-508D-4F0D-9A36-ACBE84C36AA1}"/>
              </a:ext>
            </a:extLst>
          </p:cNvPr>
          <p:cNvSpPr>
            <a:spLocks noGrp="1"/>
          </p:cNvSpPr>
          <p:nvPr>
            <p:ph idx="1"/>
          </p:nvPr>
        </p:nvSpPr>
        <p:spPr>
          <a:xfrm>
            <a:off x="914400" y="4495800"/>
            <a:ext cx="7696200" cy="1676400"/>
          </a:xfrm>
        </p:spPr>
        <p:txBody>
          <a:bodyPr/>
          <a:lstStyle/>
          <a:p>
            <a:pPr>
              <a:spcBef>
                <a:spcPts val="0"/>
              </a:spcBef>
            </a:pPr>
            <a:r>
              <a:rPr lang="en-US" sz="2400" dirty="0"/>
              <a:t>Break the rules → accesses are serialized</a:t>
            </a:r>
          </a:p>
          <a:p>
            <a:pPr lvl="1">
              <a:spcBef>
                <a:spcPts val="0"/>
              </a:spcBef>
            </a:pPr>
            <a:r>
              <a:rPr lang="en-US" sz="2000" dirty="0"/>
              <a:t>Any bank can only access one address at a time. Period</a:t>
            </a:r>
          </a:p>
          <a:p>
            <a:pPr lvl="1">
              <a:spcBef>
                <a:spcPts val="0"/>
              </a:spcBef>
            </a:pPr>
            <a:r>
              <a:rPr lang="en-US" sz="2000" dirty="0"/>
              <a:t>Break the rules and your code still works – but slowly</a:t>
            </a:r>
          </a:p>
          <a:p>
            <a:pPr lvl="1">
              <a:spcBef>
                <a:spcPts val="0"/>
              </a:spcBef>
            </a:pPr>
            <a:r>
              <a:rPr lang="en-US" sz="2000" dirty="0"/>
              <a:t>And that’s not why you’re using a GPU, is it?</a:t>
            </a:r>
          </a:p>
        </p:txBody>
      </p:sp>
      <p:sp>
        <p:nvSpPr>
          <p:cNvPr id="4" name="Footer Placeholder 3">
            <a:extLst>
              <a:ext uri="{FF2B5EF4-FFF2-40B4-BE49-F238E27FC236}">
                <a16:creationId xmlns:a16="http://schemas.microsoft.com/office/drawing/2014/main" xmlns="" id="{96FC9E36-5003-40F6-BF5F-826CE33FA3D7}"/>
              </a:ext>
            </a:extLst>
          </p:cNvPr>
          <p:cNvSpPr>
            <a:spLocks noGrp="1"/>
          </p:cNvSpPr>
          <p:nvPr>
            <p:ph type="ftr" sz="quarter" idx="11"/>
          </p:nvPr>
        </p:nvSpPr>
        <p:spPr/>
        <p:txBody>
          <a:bodyPr/>
          <a:lstStyle/>
          <a:p>
            <a:pPr>
              <a:defRPr/>
            </a:pPr>
            <a:r>
              <a:rPr lang="en-US"/>
              <a:t>EE 193 Joel Grodstein</a:t>
            </a:r>
            <a:endParaRPr lang="en-US" dirty="0"/>
          </a:p>
        </p:txBody>
      </p:sp>
      <p:sp>
        <p:nvSpPr>
          <p:cNvPr id="16" name="Rectangle 15">
            <a:extLst>
              <a:ext uri="{FF2B5EF4-FFF2-40B4-BE49-F238E27FC236}">
                <a16:creationId xmlns:a16="http://schemas.microsoft.com/office/drawing/2014/main" xmlns="" id="{ABDCEFF1-12DF-401E-ACE6-9B634BA22AA7}"/>
              </a:ext>
            </a:extLst>
          </p:cNvPr>
          <p:cNvSpPr/>
          <p:nvPr/>
        </p:nvSpPr>
        <p:spPr>
          <a:xfrm>
            <a:off x="4724400" y="537864"/>
            <a:ext cx="3352800" cy="1905001"/>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4C60AB-648B-4B37-A21A-837408ADBD09}"/>
              </a:ext>
            </a:extLst>
          </p:cNvPr>
          <p:cNvSpPr txBox="1"/>
          <p:nvPr/>
        </p:nvSpPr>
        <p:spPr>
          <a:xfrm>
            <a:off x="4724400" y="534238"/>
            <a:ext cx="1219200" cy="605294"/>
          </a:xfrm>
          <a:prstGeom prst="rect">
            <a:avLst/>
          </a:prstGeom>
          <a:noFill/>
        </p:spPr>
        <p:txBody>
          <a:bodyPr wrap="square" rtlCol="0">
            <a:spAutoFit/>
          </a:bodyPr>
          <a:lstStyle/>
          <a:p>
            <a:pPr>
              <a:lnSpc>
                <a:spcPts val="2000"/>
              </a:lnSpc>
            </a:pPr>
            <a:r>
              <a:rPr lang="en-US" sz="2000" dirty="0">
                <a:solidFill>
                  <a:schemeClr val="accent2"/>
                </a:solidFill>
              </a:rPr>
              <a:t>address</a:t>
            </a:r>
          </a:p>
          <a:p>
            <a:pPr>
              <a:lnSpc>
                <a:spcPts val="2000"/>
              </a:lnSpc>
            </a:pPr>
            <a:r>
              <a:rPr lang="en-US" sz="2000" dirty="0">
                <a:solidFill>
                  <a:schemeClr val="accent2"/>
                </a:solidFill>
              </a:rPr>
              <a:t>data</a:t>
            </a:r>
          </a:p>
        </p:txBody>
      </p:sp>
      <p:sp>
        <p:nvSpPr>
          <p:cNvPr id="19" name="Rectangle 18">
            <a:extLst>
              <a:ext uri="{FF2B5EF4-FFF2-40B4-BE49-F238E27FC236}">
                <a16:creationId xmlns:a16="http://schemas.microsoft.com/office/drawing/2014/main" xmlns="" id="{76D7C139-F28B-4923-BBC3-02A70313DA10}"/>
              </a:ext>
            </a:extLst>
          </p:cNvPr>
          <p:cNvSpPr/>
          <p:nvPr/>
        </p:nvSpPr>
        <p:spPr>
          <a:xfrm>
            <a:off x="1295400" y="614065"/>
            <a:ext cx="1828800" cy="457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B6321C9-2D8E-4E85-B818-3C152CC2C003}"/>
              </a:ext>
            </a:extLst>
          </p:cNvPr>
          <p:cNvSpPr txBox="1"/>
          <p:nvPr/>
        </p:nvSpPr>
        <p:spPr>
          <a:xfrm>
            <a:off x="1219200" y="525308"/>
            <a:ext cx="1295400" cy="461665"/>
          </a:xfrm>
          <a:prstGeom prst="rect">
            <a:avLst/>
          </a:prstGeom>
          <a:noFill/>
        </p:spPr>
        <p:txBody>
          <a:bodyPr wrap="square" rtlCol="0">
            <a:spAutoFit/>
          </a:bodyPr>
          <a:lstStyle/>
          <a:p>
            <a:r>
              <a:rPr lang="en-US" dirty="0">
                <a:solidFill>
                  <a:schemeClr val="accent2"/>
                </a:solidFill>
              </a:rPr>
              <a:t>thread0</a:t>
            </a:r>
          </a:p>
        </p:txBody>
      </p:sp>
      <p:cxnSp>
        <p:nvCxnSpPr>
          <p:cNvPr id="21" name="Straight Arrow Connector 20">
            <a:extLst>
              <a:ext uri="{FF2B5EF4-FFF2-40B4-BE49-F238E27FC236}">
                <a16:creationId xmlns:a16="http://schemas.microsoft.com/office/drawing/2014/main" xmlns="" id="{12AD6797-4F78-4E2E-8394-B9968492C779}"/>
              </a:ext>
            </a:extLst>
          </p:cNvPr>
          <p:cNvCxnSpPr>
            <a:cxnSpLocks/>
          </p:cNvCxnSpPr>
          <p:nvPr/>
        </p:nvCxnSpPr>
        <p:spPr>
          <a:xfrm>
            <a:off x="3124200" y="7664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6334F36-B81E-49AC-98D8-818E989F20E0}"/>
              </a:ext>
            </a:extLst>
          </p:cNvPr>
          <p:cNvCxnSpPr>
            <a:cxnSpLocks/>
          </p:cNvCxnSpPr>
          <p:nvPr/>
        </p:nvCxnSpPr>
        <p:spPr>
          <a:xfrm flipH="1">
            <a:off x="3124200" y="918865"/>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699AB7D-D348-4E6B-95E0-F2DA159FAAE7}"/>
              </a:ext>
            </a:extLst>
          </p:cNvPr>
          <p:cNvCxnSpPr>
            <a:cxnSpLocks/>
          </p:cNvCxnSpPr>
          <p:nvPr/>
        </p:nvCxnSpPr>
        <p:spPr>
          <a:xfrm>
            <a:off x="3124200" y="21358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1F786E4-A81B-473C-80E3-DCB76B4E1E93}"/>
              </a:ext>
            </a:extLst>
          </p:cNvPr>
          <p:cNvCxnSpPr>
            <a:cxnSpLocks/>
          </p:cNvCxnSpPr>
          <p:nvPr/>
        </p:nvCxnSpPr>
        <p:spPr>
          <a:xfrm flipH="1">
            <a:off x="3124200" y="2288232"/>
            <a:ext cx="1600200" cy="2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0E2F582A-EC67-48E4-85BE-38A80D00F7A9}"/>
              </a:ext>
            </a:extLst>
          </p:cNvPr>
          <p:cNvSpPr txBox="1"/>
          <p:nvPr/>
        </p:nvSpPr>
        <p:spPr>
          <a:xfrm>
            <a:off x="1219200" y="1905000"/>
            <a:ext cx="1295400" cy="461665"/>
          </a:xfrm>
          <a:prstGeom prst="rect">
            <a:avLst/>
          </a:prstGeom>
          <a:noFill/>
        </p:spPr>
        <p:txBody>
          <a:bodyPr wrap="square" rtlCol="0">
            <a:spAutoFit/>
          </a:bodyPr>
          <a:lstStyle/>
          <a:p>
            <a:r>
              <a:rPr lang="en-US" dirty="0">
                <a:solidFill>
                  <a:schemeClr val="accent2"/>
                </a:solidFill>
              </a:rPr>
              <a:t>thread31</a:t>
            </a:r>
          </a:p>
        </p:txBody>
      </p:sp>
      <p:sp>
        <p:nvSpPr>
          <p:cNvPr id="29" name="TextBox 28">
            <a:extLst>
              <a:ext uri="{FF2B5EF4-FFF2-40B4-BE49-F238E27FC236}">
                <a16:creationId xmlns:a16="http://schemas.microsoft.com/office/drawing/2014/main" xmlns="" id="{3A9CCAE1-021B-40B5-91F2-EB9235DB3D38}"/>
              </a:ext>
            </a:extLst>
          </p:cNvPr>
          <p:cNvSpPr txBox="1"/>
          <p:nvPr/>
        </p:nvSpPr>
        <p:spPr>
          <a:xfrm>
            <a:off x="5029200" y="152400"/>
            <a:ext cx="1219200" cy="461665"/>
          </a:xfrm>
          <a:prstGeom prst="rect">
            <a:avLst/>
          </a:prstGeom>
          <a:noFill/>
        </p:spPr>
        <p:txBody>
          <a:bodyPr wrap="square" rtlCol="0">
            <a:spAutoFit/>
          </a:bodyPr>
          <a:lstStyle/>
          <a:p>
            <a:r>
              <a:rPr lang="en-US" dirty="0">
                <a:solidFill>
                  <a:schemeClr val="accent2"/>
                </a:solidFill>
              </a:rPr>
              <a:t>memory</a:t>
            </a:r>
          </a:p>
        </p:txBody>
      </p:sp>
      <p:sp>
        <p:nvSpPr>
          <p:cNvPr id="30" name="TextBox 29">
            <a:extLst>
              <a:ext uri="{FF2B5EF4-FFF2-40B4-BE49-F238E27FC236}">
                <a16:creationId xmlns:a16="http://schemas.microsoft.com/office/drawing/2014/main" xmlns="" id="{DC5BA6F9-9EB6-4727-9EDC-09BE2B9B0606}"/>
              </a:ext>
            </a:extLst>
          </p:cNvPr>
          <p:cNvSpPr txBox="1"/>
          <p:nvPr/>
        </p:nvSpPr>
        <p:spPr>
          <a:xfrm>
            <a:off x="6781800" y="589789"/>
            <a:ext cx="1143000" cy="461665"/>
          </a:xfrm>
          <a:prstGeom prst="rect">
            <a:avLst/>
          </a:prstGeom>
          <a:noFill/>
          <a:ln>
            <a:solidFill>
              <a:schemeClr val="accent2"/>
            </a:solidFill>
          </a:ln>
        </p:spPr>
        <p:txBody>
          <a:bodyPr wrap="square" rtlCol="0">
            <a:spAutoFit/>
          </a:bodyPr>
          <a:lstStyle/>
          <a:p>
            <a:r>
              <a:rPr lang="en-US" dirty="0">
                <a:solidFill>
                  <a:schemeClr val="accent2"/>
                </a:solidFill>
              </a:rPr>
              <a:t>bank0</a:t>
            </a:r>
          </a:p>
        </p:txBody>
      </p:sp>
      <p:sp>
        <p:nvSpPr>
          <p:cNvPr id="31" name="TextBox 30">
            <a:extLst>
              <a:ext uri="{FF2B5EF4-FFF2-40B4-BE49-F238E27FC236}">
                <a16:creationId xmlns:a16="http://schemas.microsoft.com/office/drawing/2014/main" xmlns="" id="{A8A95401-E66A-4B78-8E0F-EB6FDF50A58D}"/>
              </a:ext>
            </a:extLst>
          </p:cNvPr>
          <p:cNvSpPr txBox="1"/>
          <p:nvPr/>
        </p:nvSpPr>
        <p:spPr>
          <a:xfrm>
            <a:off x="6781800" y="1123189"/>
            <a:ext cx="1143000" cy="461665"/>
          </a:xfrm>
          <a:prstGeom prst="rect">
            <a:avLst/>
          </a:prstGeom>
          <a:noFill/>
          <a:ln>
            <a:solidFill>
              <a:schemeClr val="accent2"/>
            </a:solidFill>
          </a:ln>
        </p:spPr>
        <p:txBody>
          <a:bodyPr wrap="square" rtlCol="0">
            <a:spAutoFit/>
          </a:bodyPr>
          <a:lstStyle/>
          <a:p>
            <a:r>
              <a:rPr lang="en-US" dirty="0">
                <a:solidFill>
                  <a:schemeClr val="accent2"/>
                </a:solidFill>
              </a:rPr>
              <a:t>bank1</a:t>
            </a:r>
          </a:p>
        </p:txBody>
      </p:sp>
      <p:sp>
        <p:nvSpPr>
          <p:cNvPr id="32" name="TextBox 31">
            <a:extLst>
              <a:ext uri="{FF2B5EF4-FFF2-40B4-BE49-F238E27FC236}">
                <a16:creationId xmlns:a16="http://schemas.microsoft.com/office/drawing/2014/main" xmlns="" id="{176828F8-3C30-4985-B8B2-397C00E96FF3}"/>
              </a:ext>
            </a:extLst>
          </p:cNvPr>
          <p:cNvSpPr txBox="1"/>
          <p:nvPr/>
        </p:nvSpPr>
        <p:spPr>
          <a:xfrm>
            <a:off x="6781800" y="1956924"/>
            <a:ext cx="1143000" cy="461665"/>
          </a:xfrm>
          <a:prstGeom prst="rect">
            <a:avLst/>
          </a:prstGeom>
          <a:noFill/>
          <a:ln>
            <a:solidFill>
              <a:schemeClr val="accent2"/>
            </a:solidFill>
          </a:ln>
        </p:spPr>
        <p:txBody>
          <a:bodyPr wrap="square" rtlCol="0">
            <a:spAutoFit/>
          </a:bodyPr>
          <a:lstStyle/>
          <a:p>
            <a:r>
              <a:rPr lang="en-US" dirty="0">
                <a:solidFill>
                  <a:schemeClr val="accent2"/>
                </a:solidFill>
              </a:rPr>
              <a:t>bank31</a:t>
            </a:r>
          </a:p>
        </p:txBody>
      </p:sp>
      <p:sp>
        <p:nvSpPr>
          <p:cNvPr id="33" name="TextBox 32">
            <a:extLst>
              <a:ext uri="{FF2B5EF4-FFF2-40B4-BE49-F238E27FC236}">
                <a16:creationId xmlns:a16="http://schemas.microsoft.com/office/drawing/2014/main" xmlns="" id="{7F83D0B0-C51F-4217-8F49-219FA2848212}"/>
              </a:ext>
            </a:extLst>
          </p:cNvPr>
          <p:cNvSpPr txBox="1"/>
          <p:nvPr/>
        </p:nvSpPr>
        <p:spPr>
          <a:xfrm rot="5400000">
            <a:off x="7200899" y="1493736"/>
            <a:ext cx="381001" cy="457200"/>
          </a:xfrm>
          <a:prstGeom prst="rect">
            <a:avLst/>
          </a:prstGeom>
          <a:noFill/>
        </p:spPr>
        <p:txBody>
          <a:bodyPr wrap="square" rtlCol="0">
            <a:spAutoFit/>
          </a:bodyPr>
          <a:lstStyle/>
          <a:p>
            <a:r>
              <a:rPr lang="en-US" dirty="0">
                <a:solidFill>
                  <a:schemeClr val="accent2"/>
                </a:solidFill>
              </a:rPr>
              <a:t>…</a:t>
            </a:r>
          </a:p>
        </p:txBody>
      </p:sp>
      <p:sp>
        <p:nvSpPr>
          <p:cNvPr id="35" name="TextBox 34">
            <a:extLst>
              <a:ext uri="{FF2B5EF4-FFF2-40B4-BE49-F238E27FC236}">
                <a16:creationId xmlns:a16="http://schemas.microsoft.com/office/drawing/2014/main" xmlns="" id="{6A869CED-4BEF-4F35-93CD-1945D59F58C7}"/>
              </a:ext>
            </a:extLst>
          </p:cNvPr>
          <p:cNvSpPr txBox="1"/>
          <p:nvPr/>
        </p:nvSpPr>
        <p:spPr>
          <a:xfrm>
            <a:off x="5486400" y="842665"/>
            <a:ext cx="1219200" cy="1200329"/>
          </a:xfrm>
          <a:prstGeom prst="rect">
            <a:avLst/>
          </a:prstGeom>
          <a:noFill/>
        </p:spPr>
        <p:txBody>
          <a:bodyPr wrap="square" rtlCol="0">
            <a:spAutoFit/>
          </a:bodyPr>
          <a:lstStyle/>
          <a:p>
            <a:r>
              <a:rPr lang="en-US" dirty="0">
                <a:solidFill>
                  <a:schemeClr val="accent2"/>
                </a:solidFill>
              </a:rPr>
              <a:t>WIRES,</a:t>
            </a:r>
          </a:p>
          <a:p>
            <a:r>
              <a:rPr lang="en-US" dirty="0">
                <a:solidFill>
                  <a:schemeClr val="accent2"/>
                </a:solidFill>
              </a:rPr>
              <a:t>WIRES,</a:t>
            </a:r>
          </a:p>
          <a:p>
            <a:r>
              <a:rPr lang="en-US" dirty="0">
                <a:solidFill>
                  <a:schemeClr val="accent2"/>
                </a:solidFill>
              </a:rPr>
              <a:t>WIRES</a:t>
            </a:r>
          </a:p>
        </p:txBody>
      </p:sp>
      <p:sp>
        <p:nvSpPr>
          <p:cNvPr id="34" name="TextBox 33">
            <a:extLst>
              <a:ext uri="{FF2B5EF4-FFF2-40B4-BE49-F238E27FC236}">
                <a16:creationId xmlns:a16="http://schemas.microsoft.com/office/drawing/2014/main" xmlns="" id="{39A35F53-50B4-4281-938F-B503873EB89C}"/>
              </a:ext>
            </a:extLst>
          </p:cNvPr>
          <p:cNvSpPr txBox="1"/>
          <p:nvPr/>
        </p:nvSpPr>
        <p:spPr>
          <a:xfrm rot="5400000">
            <a:off x="2019299" y="1305596"/>
            <a:ext cx="381001" cy="457200"/>
          </a:xfrm>
          <a:prstGeom prst="rect">
            <a:avLst/>
          </a:prstGeom>
          <a:noFill/>
        </p:spPr>
        <p:txBody>
          <a:bodyPr wrap="square" rtlCol="0">
            <a:spAutoFit/>
          </a:bodyPr>
          <a:lstStyle/>
          <a:p>
            <a:r>
              <a:rPr lang="en-US" dirty="0">
                <a:solidFill>
                  <a:schemeClr val="accent2"/>
                </a:solidFill>
              </a:rPr>
              <a:t>…</a:t>
            </a:r>
          </a:p>
        </p:txBody>
      </p:sp>
      <p:sp>
        <p:nvSpPr>
          <p:cNvPr id="36" name="Rectangle 35">
            <a:extLst>
              <a:ext uri="{FF2B5EF4-FFF2-40B4-BE49-F238E27FC236}">
                <a16:creationId xmlns:a16="http://schemas.microsoft.com/office/drawing/2014/main" xmlns="" id="{219F5C66-4B8A-4A53-9FF5-5CDE846A22D8}"/>
              </a:ext>
            </a:extLst>
          </p:cNvPr>
          <p:cNvSpPr/>
          <p:nvPr/>
        </p:nvSpPr>
        <p:spPr>
          <a:xfrm>
            <a:off x="1295400" y="1985665"/>
            <a:ext cx="1828800" cy="4572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45846FC9-C003-4021-AA0D-D31501949D80}"/>
              </a:ext>
            </a:extLst>
          </p:cNvPr>
          <p:cNvSpPr txBox="1"/>
          <p:nvPr/>
        </p:nvSpPr>
        <p:spPr>
          <a:xfrm rot="5400000">
            <a:off x="4762500" y="1245582"/>
            <a:ext cx="381001" cy="457200"/>
          </a:xfrm>
          <a:prstGeom prst="rect">
            <a:avLst/>
          </a:prstGeom>
          <a:noFill/>
        </p:spPr>
        <p:txBody>
          <a:bodyPr wrap="square" rtlCol="0">
            <a:spAutoFit/>
          </a:bodyPr>
          <a:lstStyle/>
          <a:p>
            <a:r>
              <a:rPr lang="en-US" dirty="0">
                <a:solidFill>
                  <a:schemeClr val="accent2"/>
                </a:solidFill>
              </a:rPr>
              <a:t>…</a:t>
            </a:r>
          </a:p>
        </p:txBody>
      </p:sp>
      <p:sp>
        <p:nvSpPr>
          <p:cNvPr id="38" name="TextBox 37">
            <a:extLst>
              <a:ext uri="{FF2B5EF4-FFF2-40B4-BE49-F238E27FC236}">
                <a16:creationId xmlns:a16="http://schemas.microsoft.com/office/drawing/2014/main" xmlns="" id="{896A4AF0-15F2-4325-B634-A6C399114C13}"/>
              </a:ext>
            </a:extLst>
          </p:cNvPr>
          <p:cNvSpPr txBox="1"/>
          <p:nvPr/>
        </p:nvSpPr>
        <p:spPr>
          <a:xfrm>
            <a:off x="4724400" y="1909465"/>
            <a:ext cx="1219200" cy="605294"/>
          </a:xfrm>
          <a:prstGeom prst="rect">
            <a:avLst/>
          </a:prstGeom>
          <a:noFill/>
        </p:spPr>
        <p:txBody>
          <a:bodyPr wrap="square" rtlCol="0">
            <a:spAutoFit/>
          </a:bodyPr>
          <a:lstStyle/>
          <a:p>
            <a:pPr>
              <a:lnSpc>
                <a:spcPts val="2000"/>
              </a:lnSpc>
            </a:pPr>
            <a:r>
              <a:rPr lang="en-US" sz="2000" dirty="0">
                <a:solidFill>
                  <a:schemeClr val="accent2"/>
                </a:solidFill>
              </a:rPr>
              <a:t>address</a:t>
            </a:r>
          </a:p>
          <a:p>
            <a:pPr>
              <a:lnSpc>
                <a:spcPts val="2000"/>
              </a:lnSpc>
            </a:pPr>
            <a:r>
              <a:rPr lang="en-US" sz="2000" dirty="0">
                <a:solidFill>
                  <a:schemeClr val="accent2"/>
                </a:solidFill>
              </a:rPr>
              <a:t>data</a:t>
            </a:r>
          </a:p>
        </p:txBody>
      </p:sp>
      <p:sp>
        <p:nvSpPr>
          <p:cNvPr id="24" name="TextBox 23">
            <a:extLst>
              <a:ext uri="{FF2B5EF4-FFF2-40B4-BE49-F238E27FC236}">
                <a16:creationId xmlns:a16="http://schemas.microsoft.com/office/drawing/2014/main" xmlns="" id="{3AD99123-DA2B-435E-A6B0-97AB2AF16C40}"/>
              </a:ext>
            </a:extLst>
          </p:cNvPr>
          <p:cNvSpPr txBox="1"/>
          <p:nvPr/>
        </p:nvSpPr>
        <p:spPr>
          <a:xfrm>
            <a:off x="4495800" y="2667000"/>
            <a:ext cx="4419600" cy="1631216"/>
          </a:xfrm>
          <a:prstGeom prst="rect">
            <a:avLst/>
          </a:prstGeom>
          <a:noFill/>
          <a:ln>
            <a:solidFill>
              <a:schemeClr val="accent2"/>
            </a:solidFill>
          </a:ln>
        </p:spPr>
        <p:txBody>
          <a:bodyPr wrap="square" rtlCol="0">
            <a:spAutoFit/>
          </a:bodyPr>
          <a:lstStyle/>
          <a:p>
            <a:pPr algn="ctr"/>
            <a:r>
              <a:rPr lang="en-US" sz="1800" b="1" dirty="0">
                <a:solidFill>
                  <a:schemeClr val="accent2"/>
                </a:solidFill>
              </a:rPr>
              <a:t>THE RULES</a:t>
            </a:r>
          </a:p>
          <a:p>
            <a:r>
              <a:rPr lang="en-US" sz="1800" dirty="0"/>
              <a:t>All 32 threads in a warp can access at once: if</a:t>
            </a:r>
          </a:p>
          <a:p>
            <a:pPr marL="800100" lvl="1" indent="-342900">
              <a:spcBef>
                <a:spcPts val="0"/>
              </a:spcBef>
              <a:buFont typeface="Arial" panose="020B0604020202020204" pitchFamily="34" charset="0"/>
              <a:buChar char="•"/>
            </a:pPr>
            <a:r>
              <a:rPr lang="en-US" sz="1600" dirty="0"/>
              <a:t>each one accesses a different bank, or</a:t>
            </a:r>
          </a:p>
          <a:p>
            <a:pPr marL="800100" lvl="1" indent="-342900">
              <a:spcBef>
                <a:spcPts val="0"/>
              </a:spcBef>
              <a:buFont typeface="Arial" panose="020B0604020202020204" pitchFamily="34" charset="0"/>
              <a:buChar char="•"/>
            </a:pPr>
            <a:r>
              <a:rPr lang="en-US" sz="1600" dirty="0"/>
              <a:t>two threads can access the same bank IF they’re both accessing the same memory line (which is 4B wide)</a:t>
            </a:r>
          </a:p>
        </p:txBody>
      </p:sp>
    </p:spTree>
    <p:extLst>
      <p:ext uri="{BB962C8B-B14F-4D97-AF65-F5344CB8AC3E}">
        <p14:creationId xmlns:p14="http://schemas.microsoft.com/office/powerpoint/2010/main" val="427417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506A8D-508D-4F0D-9A36-ACBE84C36AA1}"/>
              </a:ext>
            </a:extLst>
          </p:cNvPr>
          <p:cNvSpPr>
            <a:spLocks noGrp="1"/>
          </p:cNvSpPr>
          <p:nvPr>
            <p:ph idx="1"/>
          </p:nvPr>
        </p:nvSpPr>
        <p:spPr>
          <a:xfrm>
            <a:off x="609600" y="2209800"/>
            <a:ext cx="8001000" cy="3200400"/>
          </a:xfrm>
        </p:spPr>
        <p:txBody>
          <a:bodyPr/>
          <a:lstStyle/>
          <a:p>
            <a:r>
              <a:rPr lang="en-US" sz="2400" dirty="0"/>
              <a:t>Any hardware designer can make rules. But how can we write software that obeys them?</a:t>
            </a:r>
          </a:p>
          <a:p>
            <a:r>
              <a:rPr lang="en-US" sz="2400" dirty="0"/>
              <a:t>Why is it so hard?</a:t>
            </a:r>
          </a:p>
          <a:p>
            <a:pPr lvl="1">
              <a:spcBef>
                <a:spcPts val="0"/>
              </a:spcBef>
            </a:pPr>
            <a:r>
              <a:rPr lang="en-US" sz="2000" dirty="0"/>
              <a:t>CUDA doesn’t let us pick which threads travel together in a warp.</a:t>
            </a:r>
          </a:p>
          <a:p>
            <a:pPr lvl="1">
              <a:spcBef>
                <a:spcPts val="0"/>
              </a:spcBef>
            </a:pPr>
            <a:r>
              <a:rPr lang="en-US" sz="2000" dirty="0"/>
              <a:t>So we must ensure that </a:t>
            </a:r>
            <a:r>
              <a:rPr lang="en-US" sz="2000" i="1" dirty="0"/>
              <a:t>all threads in the thread block</a:t>
            </a:r>
            <a:r>
              <a:rPr lang="en-US" sz="2000" dirty="0"/>
              <a:t> </a:t>
            </a:r>
            <a:r>
              <a:rPr lang="en-US" sz="2000" dirty="0" smtClean="0"/>
              <a:t>obey the rules, no matter how they grouped into warps.</a:t>
            </a:r>
            <a:endParaRPr lang="en-US" sz="2000" dirty="0"/>
          </a:p>
          <a:p>
            <a:pPr>
              <a:spcBef>
                <a:spcPts val="0"/>
              </a:spcBef>
            </a:pPr>
            <a:r>
              <a:rPr lang="en-US" sz="2400" dirty="0"/>
              <a:t>How can we ever do this?</a:t>
            </a:r>
          </a:p>
          <a:p>
            <a:pPr lvl="1">
              <a:spcBef>
                <a:spcPts val="0"/>
              </a:spcBef>
            </a:pPr>
            <a:r>
              <a:rPr lang="en-US" sz="2000" dirty="0"/>
              <a:t>First we have to know which addresses are kept in which banks</a:t>
            </a:r>
          </a:p>
          <a:p>
            <a:pPr lvl="1">
              <a:spcBef>
                <a:spcPts val="0"/>
              </a:spcBef>
            </a:pPr>
            <a:r>
              <a:rPr lang="en-US" sz="2000" dirty="0"/>
              <a:t>Our old habit, access arrays in row major to get good spatial locality, will not work well</a:t>
            </a:r>
          </a:p>
        </p:txBody>
      </p:sp>
      <p:sp>
        <p:nvSpPr>
          <p:cNvPr id="4" name="Footer Placeholder 3">
            <a:extLst>
              <a:ext uri="{FF2B5EF4-FFF2-40B4-BE49-F238E27FC236}">
                <a16:creationId xmlns:a16="http://schemas.microsoft.com/office/drawing/2014/main" xmlns="" id="{96FC9E36-5003-40F6-BF5F-826CE33FA3D7}"/>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xmlns="" id="{7A9DEFB9-7AA1-4BC1-8D15-80285BAAF7FC}"/>
              </a:ext>
            </a:extLst>
          </p:cNvPr>
          <p:cNvSpPr txBox="1"/>
          <p:nvPr/>
        </p:nvSpPr>
        <p:spPr>
          <a:xfrm>
            <a:off x="4267200" y="228600"/>
            <a:ext cx="4419600" cy="1631216"/>
          </a:xfrm>
          <a:prstGeom prst="rect">
            <a:avLst/>
          </a:prstGeom>
          <a:noFill/>
          <a:ln>
            <a:solidFill>
              <a:schemeClr val="accent2"/>
            </a:solidFill>
          </a:ln>
        </p:spPr>
        <p:txBody>
          <a:bodyPr wrap="square" rtlCol="0">
            <a:spAutoFit/>
          </a:bodyPr>
          <a:lstStyle/>
          <a:p>
            <a:pPr algn="ctr"/>
            <a:r>
              <a:rPr lang="en-US" sz="1800" b="1" dirty="0">
                <a:solidFill>
                  <a:schemeClr val="accent2"/>
                </a:solidFill>
              </a:rPr>
              <a:t>THE RULES</a:t>
            </a:r>
          </a:p>
          <a:p>
            <a:r>
              <a:rPr lang="en-US" sz="1800" dirty="0"/>
              <a:t>All 32 threads in a warp can access at once: if</a:t>
            </a:r>
          </a:p>
          <a:p>
            <a:pPr marL="800100" lvl="1" indent="-342900">
              <a:spcBef>
                <a:spcPts val="0"/>
              </a:spcBef>
              <a:buFont typeface="Arial" panose="020B0604020202020204" pitchFamily="34" charset="0"/>
              <a:buChar char="•"/>
            </a:pPr>
            <a:r>
              <a:rPr lang="en-US" sz="1600" dirty="0"/>
              <a:t>each one accesses a different bank, or</a:t>
            </a:r>
          </a:p>
          <a:p>
            <a:pPr marL="800100" lvl="1" indent="-342900">
              <a:spcBef>
                <a:spcPts val="0"/>
              </a:spcBef>
              <a:buFont typeface="Arial" panose="020B0604020202020204" pitchFamily="34" charset="0"/>
              <a:buChar char="•"/>
            </a:pPr>
            <a:r>
              <a:rPr lang="en-US" sz="1600" dirty="0"/>
              <a:t>two threads can access the same bank IF they’re both accessing the same memory line (which is 4B wide)</a:t>
            </a:r>
          </a:p>
        </p:txBody>
      </p:sp>
    </p:spTree>
    <p:extLst>
      <p:ext uri="{BB962C8B-B14F-4D97-AF65-F5344CB8AC3E}">
        <p14:creationId xmlns:p14="http://schemas.microsoft.com/office/powerpoint/2010/main" val="7200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architecture, take 2</a:t>
            </a:r>
          </a:p>
        </p:txBody>
      </p:sp>
      <p:sp>
        <p:nvSpPr>
          <p:cNvPr id="3" name="Content Placeholder 2"/>
          <p:cNvSpPr>
            <a:spLocks noGrp="1"/>
          </p:cNvSpPr>
          <p:nvPr>
            <p:ph idx="1"/>
          </p:nvPr>
        </p:nvSpPr>
        <p:spPr>
          <a:xfrm>
            <a:off x="533400" y="4267200"/>
            <a:ext cx="8458200" cy="1459468"/>
          </a:xfrm>
        </p:spPr>
        <p:txBody>
          <a:bodyPr/>
          <a:lstStyle/>
          <a:p>
            <a:pPr>
              <a:lnSpc>
                <a:spcPts val="2500"/>
              </a:lnSpc>
            </a:pPr>
            <a:endParaRPr lang="en-US" sz="2000"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
        <p:nvSpPr>
          <p:cNvPr id="263" name="TextBox 262"/>
          <p:cNvSpPr txBox="1"/>
          <p:nvPr/>
        </p:nvSpPr>
        <p:spPr>
          <a:xfrm>
            <a:off x="4512733" y="1455003"/>
            <a:ext cx="4250267" cy="2308324"/>
          </a:xfrm>
          <a:prstGeom prst="rect">
            <a:avLst/>
          </a:prstGeom>
          <a:noFill/>
        </p:spPr>
        <p:txBody>
          <a:bodyPr wrap="square" rtlCol="0">
            <a:spAutoFit/>
          </a:bodyPr>
          <a:lstStyle/>
          <a:p>
            <a:r>
              <a:rPr lang="en-US" dirty="0"/>
              <a:t>A few dozen </a:t>
            </a:r>
            <a:r>
              <a:rPr lang="en-US" i="1" dirty="0"/>
              <a:t>Streaming Multiprocessors</a:t>
            </a:r>
            <a:r>
              <a:rPr lang="en-US" dirty="0"/>
              <a:t> (SM). Each has</a:t>
            </a:r>
          </a:p>
          <a:p>
            <a:pPr marL="342900" indent="-342900">
              <a:buFont typeface="Arial" panose="020B0604020202020204" pitchFamily="34" charset="0"/>
              <a:buChar char="•"/>
            </a:pPr>
            <a:r>
              <a:rPr lang="en-US" dirty="0"/>
              <a:t>no OOO, speculative, branch prediction, etc.</a:t>
            </a:r>
          </a:p>
          <a:p>
            <a:pPr marL="342900" indent="-342900">
              <a:buFont typeface="Arial" panose="020B0604020202020204" pitchFamily="34" charset="0"/>
              <a:buChar char="•"/>
            </a:pPr>
            <a:r>
              <a:rPr lang="en-US" dirty="0"/>
              <a:t>just enough memory for block-matrix algorithms</a:t>
            </a:r>
          </a:p>
        </p:txBody>
      </p:sp>
      <p:sp>
        <p:nvSpPr>
          <p:cNvPr id="264" name="TextBox 263"/>
          <p:cNvSpPr txBox="1"/>
          <p:nvPr/>
        </p:nvSpPr>
        <p:spPr>
          <a:xfrm>
            <a:off x="397933" y="1447800"/>
            <a:ext cx="3276600" cy="2391727"/>
          </a:xfrm>
          <a:prstGeom prst="rect">
            <a:avLst/>
          </a:prstGeom>
          <a:noFill/>
          <a:ln w="25400">
            <a:solidFill>
              <a:schemeClr val="tx2"/>
            </a:solidFill>
          </a:ln>
        </p:spPr>
        <p:txBody>
          <a:bodyPr wrap="square" tIns="0" rtlCol="0" anchor="t" anchorCtr="1">
            <a:noAutofit/>
          </a:bodyPr>
          <a:lstStyle/>
          <a:p>
            <a:r>
              <a:rPr lang="en-US" sz="2000" dirty="0">
                <a:ln w="25400">
                  <a:noFill/>
                </a:ln>
              </a:rPr>
              <a:t>8 DRAM controllers</a:t>
            </a:r>
          </a:p>
        </p:txBody>
      </p:sp>
      <p:grpSp>
        <p:nvGrpSpPr>
          <p:cNvPr id="5" name="Group 4"/>
          <p:cNvGrpSpPr/>
          <p:nvPr/>
        </p:nvGrpSpPr>
        <p:grpSpPr>
          <a:xfrm>
            <a:off x="474133" y="2084189"/>
            <a:ext cx="1219200" cy="1608346"/>
            <a:chOff x="1295400" y="2050197"/>
            <a:chExt cx="1219200" cy="1608346"/>
          </a:xfrm>
        </p:grpSpPr>
        <p:sp>
          <p:nvSpPr>
            <p:cNvPr id="6" name="Rectangle 5"/>
            <p:cNvSpPr/>
            <p:nvPr/>
          </p:nvSpPr>
          <p:spPr>
            <a:xfrm>
              <a:off x="1295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5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0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47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00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050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57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050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57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09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62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9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62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050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57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050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57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9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362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09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62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447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95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47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00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526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0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7526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95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47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95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47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7526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00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7526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50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057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9050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057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209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362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09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362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9050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057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9050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57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209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362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09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362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extBox 267"/>
            <p:cNvSpPr txBox="1"/>
            <p:nvPr/>
          </p:nvSpPr>
          <p:spPr>
            <a:xfrm>
              <a:off x="1295400" y="3271284"/>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grpSp>
      <p:grpSp>
        <p:nvGrpSpPr>
          <p:cNvPr id="269" name="Group 268"/>
          <p:cNvGrpSpPr/>
          <p:nvPr/>
        </p:nvGrpSpPr>
        <p:grpSpPr>
          <a:xfrm>
            <a:off x="2379133" y="2091392"/>
            <a:ext cx="1219200" cy="1608346"/>
            <a:chOff x="1295400" y="2050197"/>
            <a:chExt cx="1219200" cy="1608346"/>
          </a:xfrm>
        </p:grpSpPr>
        <p:sp>
          <p:nvSpPr>
            <p:cNvPr id="270" name="Rectangle 269"/>
            <p:cNvSpPr/>
            <p:nvPr/>
          </p:nvSpPr>
          <p:spPr>
            <a:xfrm>
              <a:off x="1295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447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1295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1447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1600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17526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600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17526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295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447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295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1447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600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17526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1600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7526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19050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20574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9050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20574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22098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2362200" y="2050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22098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2362200" y="2202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19050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20574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19050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20574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22098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2362200" y="2354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22098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2362200" y="25073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1295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447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295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1447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1600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7526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600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17526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1295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1447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295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447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600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17526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1600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7526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19050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20574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9050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20574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22098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2362200" y="26597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22098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2362200" y="28121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19050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20574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19050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20574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22098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2362200" y="29645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22098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2362200" y="3116997"/>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1295400" y="3271284"/>
              <a:ext cx="1219200" cy="387259"/>
            </a:xfrm>
            <a:prstGeom prst="rect">
              <a:avLst/>
            </a:prstGeom>
            <a:noFill/>
            <a:ln w="12700">
              <a:solidFill>
                <a:schemeClr val="tx2"/>
              </a:solidFill>
            </a:ln>
          </p:spPr>
          <p:txBody>
            <a:bodyPr wrap="square" lIns="0" tIns="0" rIns="0" bIns="0" rtlCol="0" anchor="ctr" anchorCtr="1">
              <a:noAutofit/>
            </a:bodyPr>
            <a:lstStyle/>
            <a:p>
              <a:pPr>
                <a:lnSpc>
                  <a:spcPts val="1200"/>
                </a:lnSpc>
              </a:pPr>
              <a:r>
                <a:rPr lang="en-US" sz="1600" dirty="0">
                  <a:ln w="25400">
                    <a:noFill/>
                  </a:ln>
                </a:rPr>
                <a:t>shared memory</a:t>
              </a:r>
            </a:p>
          </p:txBody>
        </p:sp>
      </p:grpSp>
      <p:sp>
        <p:nvSpPr>
          <p:cNvPr id="265" name="TextBox 264"/>
          <p:cNvSpPr txBox="1"/>
          <p:nvPr/>
        </p:nvSpPr>
        <p:spPr>
          <a:xfrm>
            <a:off x="1769533" y="2544127"/>
            <a:ext cx="533400" cy="457200"/>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3794496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72523-138A-4CFA-9DAD-4BE318C946C4}"/>
              </a:ext>
            </a:extLst>
          </p:cNvPr>
          <p:cNvSpPr>
            <a:spLocks noGrp="1"/>
          </p:cNvSpPr>
          <p:nvPr>
            <p:ph type="title"/>
          </p:nvPr>
        </p:nvSpPr>
        <p:spPr>
          <a:xfrm>
            <a:off x="685800" y="304800"/>
            <a:ext cx="7924800" cy="1143000"/>
          </a:xfrm>
        </p:spPr>
        <p:txBody>
          <a:bodyPr/>
          <a:lstStyle/>
          <a:p>
            <a:r>
              <a:rPr lang="en-US" dirty="0"/>
              <a:t>Interleaving of addresses in banks</a:t>
            </a:r>
          </a:p>
        </p:txBody>
      </p:sp>
      <p:sp>
        <p:nvSpPr>
          <p:cNvPr id="3" name="Content Placeholder 2">
            <a:extLst>
              <a:ext uri="{FF2B5EF4-FFF2-40B4-BE49-F238E27FC236}">
                <a16:creationId xmlns:a16="http://schemas.microsoft.com/office/drawing/2014/main" xmlns="" id="{D0039710-2D8D-473E-A362-CF8DE00DCDA4}"/>
              </a:ext>
            </a:extLst>
          </p:cNvPr>
          <p:cNvSpPr>
            <a:spLocks noGrp="1"/>
          </p:cNvSpPr>
          <p:nvPr>
            <p:ph idx="1"/>
          </p:nvPr>
        </p:nvSpPr>
        <p:spPr/>
        <p:txBody>
          <a:bodyPr/>
          <a:lstStyle/>
          <a:p>
            <a:r>
              <a:rPr lang="en-US" dirty="0"/>
              <a:t>Every successive line goes to the next bank in order</a:t>
            </a:r>
          </a:p>
          <a:p>
            <a:pPr lvl="1">
              <a:spcBef>
                <a:spcPts val="0"/>
              </a:spcBef>
            </a:pPr>
            <a:r>
              <a:rPr lang="en-US" dirty="0"/>
              <a:t>Line size = 4B</a:t>
            </a:r>
          </a:p>
          <a:p>
            <a:r>
              <a:rPr lang="en-US" dirty="0"/>
              <a:t>So:</a:t>
            </a:r>
          </a:p>
          <a:p>
            <a:pPr lvl="1">
              <a:spcBef>
                <a:spcPts val="0"/>
              </a:spcBef>
            </a:pPr>
            <a:r>
              <a:rPr lang="en-US" dirty="0" err="1"/>
              <a:t>Addr</a:t>
            </a:r>
            <a:r>
              <a:rPr lang="en-US" dirty="0"/>
              <a:t>[3:0] → bank #0</a:t>
            </a:r>
          </a:p>
          <a:p>
            <a:pPr lvl="1">
              <a:spcBef>
                <a:spcPts val="0"/>
              </a:spcBef>
            </a:pPr>
            <a:r>
              <a:rPr lang="en-US" dirty="0" err="1"/>
              <a:t>Addr</a:t>
            </a:r>
            <a:r>
              <a:rPr lang="en-US" dirty="0"/>
              <a:t>[7:4] → bank #1</a:t>
            </a:r>
          </a:p>
          <a:p>
            <a:pPr lvl="1">
              <a:spcBef>
                <a:spcPts val="0"/>
              </a:spcBef>
            </a:pPr>
            <a:r>
              <a:rPr lang="en-US" dirty="0" err="1"/>
              <a:t>Addr</a:t>
            </a:r>
            <a:r>
              <a:rPr lang="en-US" dirty="0"/>
              <a:t>[127:124] → bank #31</a:t>
            </a:r>
          </a:p>
          <a:p>
            <a:pPr lvl="1">
              <a:spcBef>
                <a:spcPts val="0"/>
              </a:spcBef>
            </a:pPr>
            <a:r>
              <a:rPr lang="en-US" dirty="0" err="1"/>
              <a:t>Addr</a:t>
            </a:r>
            <a:r>
              <a:rPr lang="en-US" dirty="0"/>
              <a:t>[131:128] → bank #0</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xmlns="" id="{AF1B12D6-12C1-4DC0-BAA3-68832DCFBFAA}"/>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1193935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3F7DB-75B6-46CA-B1F4-76078B49C362}"/>
              </a:ext>
            </a:extLst>
          </p:cNvPr>
          <p:cNvSpPr>
            <a:spLocks noGrp="1"/>
          </p:cNvSpPr>
          <p:nvPr>
            <p:ph type="title"/>
          </p:nvPr>
        </p:nvSpPr>
        <p:spPr>
          <a:xfrm>
            <a:off x="152400" y="304800"/>
            <a:ext cx="8839200" cy="1143000"/>
          </a:xfrm>
        </p:spPr>
        <p:txBody>
          <a:bodyPr/>
          <a:lstStyle/>
          <a:p>
            <a:r>
              <a:rPr lang="en-US" dirty="0"/>
              <a:t>Does our block algorithm work well?</a:t>
            </a:r>
          </a:p>
        </p:txBody>
      </p:sp>
      <p:sp>
        <p:nvSpPr>
          <p:cNvPr id="3" name="Content Placeholder 2">
            <a:extLst>
              <a:ext uri="{FF2B5EF4-FFF2-40B4-BE49-F238E27FC236}">
                <a16:creationId xmlns:a16="http://schemas.microsoft.com/office/drawing/2014/main" xmlns="" id="{EE4985AC-4018-45D7-9E16-8EB421F6503E}"/>
              </a:ext>
            </a:extLst>
          </p:cNvPr>
          <p:cNvSpPr>
            <a:spLocks noGrp="1"/>
          </p:cNvSpPr>
          <p:nvPr>
            <p:ph idx="1"/>
          </p:nvPr>
        </p:nvSpPr>
        <p:spPr>
          <a:xfrm>
            <a:off x="457200" y="2819400"/>
            <a:ext cx="8001000" cy="3276600"/>
          </a:xfrm>
        </p:spPr>
        <p:txBody>
          <a:bodyPr/>
          <a:lstStyle/>
          <a:p>
            <a:r>
              <a:rPr lang="en-US" sz="2000" dirty="0"/>
              <a:t>Assume:</a:t>
            </a:r>
          </a:p>
          <a:p>
            <a:pPr lvl="1">
              <a:spcBef>
                <a:spcPts val="0"/>
              </a:spcBef>
            </a:pPr>
            <a:r>
              <a:rPr lang="en-US" sz="1800" dirty="0"/>
              <a:t>We’ve drawn one block triplet</a:t>
            </a:r>
          </a:p>
          <a:p>
            <a:pPr lvl="1">
              <a:spcBef>
                <a:spcPts val="0"/>
              </a:spcBef>
            </a:pPr>
            <a:r>
              <a:rPr lang="en-US" sz="1800" dirty="0"/>
              <a:t>It’s really 32x32</a:t>
            </a:r>
          </a:p>
          <a:p>
            <a:pPr lvl="1">
              <a:spcBef>
                <a:spcPts val="0"/>
              </a:spcBef>
            </a:pPr>
            <a:r>
              <a:rPr lang="en-US" sz="1800" dirty="0"/>
              <a:t>Each thread works on one output element</a:t>
            </a:r>
          </a:p>
          <a:p>
            <a:r>
              <a:rPr lang="en-US" sz="2000" dirty="0"/>
              <a:t>If the two colored threads are in the same warp, will they break the rules when they access </a:t>
            </a:r>
            <a:r>
              <a:rPr lang="en-US" sz="2000" i="1" dirty="0"/>
              <a:t>A</a:t>
            </a:r>
            <a:r>
              <a:rPr lang="en-US" sz="2000" dirty="0"/>
              <a:t>?</a:t>
            </a:r>
          </a:p>
          <a:p>
            <a:pPr lvl="1">
              <a:spcBef>
                <a:spcPts val="0"/>
              </a:spcBef>
            </a:pPr>
            <a:r>
              <a:rPr lang="en-US" sz="1800" dirty="0"/>
              <a:t>Yes, bigtime. They will collide on the </a:t>
            </a:r>
            <a:r>
              <a:rPr lang="en-US" sz="1800" i="1" dirty="0"/>
              <a:t>A</a:t>
            </a:r>
            <a:r>
              <a:rPr lang="en-US" sz="1800" dirty="0"/>
              <a:t> matrix every access</a:t>
            </a:r>
          </a:p>
          <a:p>
            <a:pPr lvl="1">
              <a:spcBef>
                <a:spcPts val="0"/>
              </a:spcBef>
            </a:pPr>
            <a:r>
              <a:rPr lang="en-US" sz="1800" dirty="0"/>
              <a:t>In fact, every single access to </a:t>
            </a:r>
            <a:r>
              <a:rPr lang="en-US" sz="1800" i="1" dirty="0"/>
              <a:t>A</a:t>
            </a:r>
            <a:r>
              <a:rPr lang="en-US" sz="1800" dirty="0"/>
              <a:t> by two threads in different rows will collide</a:t>
            </a:r>
          </a:p>
          <a:p>
            <a:r>
              <a:rPr lang="en-US" sz="2000" dirty="0"/>
              <a:t>Can this be fixed?</a:t>
            </a:r>
          </a:p>
          <a:p>
            <a:pPr lvl="1">
              <a:spcBef>
                <a:spcPts val="0"/>
              </a:spcBef>
            </a:pPr>
            <a:r>
              <a:rPr lang="en-US" sz="1800" dirty="0"/>
              <a:t>Yes, but it’s beyond what we have time for in this course</a:t>
            </a:r>
          </a:p>
          <a:p>
            <a:pPr lvl="1">
              <a:spcBef>
                <a:spcPts val="0"/>
              </a:spcBef>
            </a:pPr>
            <a:r>
              <a:rPr lang="en-US" sz="1800" dirty="0"/>
              <a:t>You’ll see how much (or little) it matters in your HW</a:t>
            </a:r>
          </a:p>
        </p:txBody>
      </p:sp>
      <p:sp>
        <p:nvSpPr>
          <p:cNvPr id="4" name="Footer Placeholder 3">
            <a:extLst>
              <a:ext uri="{FF2B5EF4-FFF2-40B4-BE49-F238E27FC236}">
                <a16:creationId xmlns:a16="http://schemas.microsoft.com/office/drawing/2014/main" xmlns="" id="{2E5E0BA8-AEF7-42EE-8372-CF3983E8322E}"/>
              </a:ext>
            </a:extLst>
          </p:cNvPr>
          <p:cNvSpPr>
            <a:spLocks noGrp="1"/>
          </p:cNvSpPr>
          <p:nvPr>
            <p:ph type="ftr" sz="quarter" idx="11"/>
          </p:nvPr>
        </p:nvSpPr>
        <p:spPr/>
        <p:txBody>
          <a:bodyPr/>
          <a:lstStyle/>
          <a:p>
            <a:pPr>
              <a:defRPr/>
            </a:pPr>
            <a:r>
              <a:rPr lang="en-US"/>
              <a:t>EE 193 Joel Grodstein</a:t>
            </a:r>
            <a:endParaRPr lang="en-US" dirty="0"/>
          </a:p>
        </p:txBody>
      </p:sp>
      <p:sp>
        <p:nvSpPr>
          <p:cNvPr id="5" name="Rectangle 4">
            <a:extLst>
              <a:ext uri="{FF2B5EF4-FFF2-40B4-BE49-F238E27FC236}">
                <a16:creationId xmlns:a16="http://schemas.microsoft.com/office/drawing/2014/main" xmlns="" id="{4931DA9F-CF8E-43D4-A2C7-FF02B4A7870D}"/>
              </a:ext>
            </a:extLst>
          </p:cNvPr>
          <p:cNvSpPr/>
          <p:nvPr/>
        </p:nvSpPr>
        <p:spPr>
          <a:xfrm>
            <a:off x="1828800" y="17526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821F065-61E0-4146-A27F-56A6AA84BC7E}"/>
              </a:ext>
            </a:extLst>
          </p:cNvPr>
          <p:cNvSpPr/>
          <p:nvPr/>
        </p:nvSpPr>
        <p:spPr>
          <a:xfrm>
            <a:off x="1981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990A4DA-34F6-49B2-92DE-DDE58C073B7E}"/>
              </a:ext>
            </a:extLst>
          </p:cNvPr>
          <p:cNvSpPr/>
          <p:nvPr/>
        </p:nvSpPr>
        <p:spPr>
          <a:xfrm>
            <a:off x="1828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3EC08F9-8F2E-4D44-B6C3-1D6134CEB4C8}"/>
              </a:ext>
            </a:extLst>
          </p:cNvPr>
          <p:cNvSpPr/>
          <p:nvPr/>
        </p:nvSpPr>
        <p:spPr>
          <a:xfrm>
            <a:off x="1981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3BA061C-640B-4748-9AD6-9488F03D02DB}"/>
              </a:ext>
            </a:extLst>
          </p:cNvPr>
          <p:cNvSpPr/>
          <p:nvPr/>
        </p:nvSpPr>
        <p:spPr>
          <a:xfrm>
            <a:off x="2133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C896221-01BC-404B-A7EA-FCE51E29FF0E}"/>
              </a:ext>
            </a:extLst>
          </p:cNvPr>
          <p:cNvSpPr/>
          <p:nvPr/>
        </p:nvSpPr>
        <p:spPr>
          <a:xfrm>
            <a:off x="2286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18B4761-5682-4127-BEB6-7970575680A1}"/>
              </a:ext>
            </a:extLst>
          </p:cNvPr>
          <p:cNvSpPr/>
          <p:nvPr/>
        </p:nvSpPr>
        <p:spPr>
          <a:xfrm>
            <a:off x="2133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44B201E-BA1C-4D09-BFEE-A26ADE7C5BDE}"/>
              </a:ext>
            </a:extLst>
          </p:cNvPr>
          <p:cNvSpPr/>
          <p:nvPr/>
        </p:nvSpPr>
        <p:spPr>
          <a:xfrm>
            <a:off x="2286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9F6596B-11E8-4034-92AB-9CCAA8A97F3D}"/>
              </a:ext>
            </a:extLst>
          </p:cNvPr>
          <p:cNvSpPr/>
          <p:nvPr/>
        </p:nvSpPr>
        <p:spPr>
          <a:xfrm>
            <a:off x="1828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A19F113-5596-4B13-A85C-28444C9D4801}"/>
              </a:ext>
            </a:extLst>
          </p:cNvPr>
          <p:cNvSpPr/>
          <p:nvPr/>
        </p:nvSpPr>
        <p:spPr>
          <a:xfrm>
            <a:off x="1981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79C86B5-E7B2-49D5-9384-5A1D4BE103C0}"/>
              </a:ext>
            </a:extLst>
          </p:cNvPr>
          <p:cNvSpPr/>
          <p:nvPr/>
        </p:nvSpPr>
        <p:spPr>
          <a:xfrm>
            <a:off x="1828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EEF15D6-79BB-4C86-96BB-CC30E3ACF750}"/>
              </a:ext>
            </a:extLst>
          </p:cNvPr>
          <p:cNvSpPr/>
          <p:nvPr/>
        </p:nvSpPr>
        <p:spPr>
          <a:xfrm>
            <a:off x="1981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A53C577-4C79-421C-B46D-F7B604D2F3F9}"/>
              </a:ext>
            </a:extLst>
          </p:cNvPr>
          <p:cNvSpPr/>
          <p:nvPr/>
        </p:nvSpPr>
        <p:spPr>
          <a:xfrm>
            <a:off x="2133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54A62CD-62ED-40DB-9045-670553C675FB}"/>
              </a:ext>
            </a:extLst>
          </p:cNvPr>
          <p:cNvSpPr/>
          <p:nvPr/>
        </p:nvSpPr>
        <p:spPr>
          <a:xfrm>
            <a:off x="2286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534EB9F-4518-4066-9FCE-A6DF0DD838BC}"/>
              </a:ext>
            </a:extLst>
          </p:cNvPr>
          <p:cNvSpPr/>
          <p:nvPr/>
        </p:nvSpPr>
        <p:spPr>
          <a:xfrm>
            <a:off x="2133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9239ABC-1A16-4D05-98F9-6E0C5E473364}"/>
              </a:ext>
            </a:extLst>
          </p:cNvPr>
          <p:cNvSpPr/>
          <p:nvPr/>
        </p:nvSpPr>
        <p:spPr>
          <a:xfrm>
            <a:off x="2286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9F60E7F-5234-4AD3-88F4-C788F32BF945}"/>
              </a:ext>
            </a:extLst>
          </p:cNvPr>
          <p:cNvSpPr/>
          <p:nvPr/>
        </p:nvSpPr>
        <p:spPr>
          <a:xfrm>
            <a:off x="33528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25FF0B4-1720-4AC9-B3BD-D367E80995B5}"/>
              </a:ext>
            </a:extLst>
          </p:cNvPr>
          <p:cNvSpPr/>
          <p:nvPr/>
        </p:nvSpPr>
        <p:spPr>
          <a:xfrm>
            <a:off x="3505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FF19B6E-5664-4FE1-AB0E-DB113589C1E5}"/>
              </a:ext>
            </a:extLst>
          </p:cNvPr>
          <p:cNvSpPr/>
          <p:nvPr/>
        </p:nvSpPr>
        <p:spPr>
          <a:xfrm>
            <a:off x="3352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2E3A77E-28EF-4547-B717-C8864C4EEE46}"/>
              </a:ext>
            </a:extLst>
          </p:cNvPr>
          <p:cNvSpPr/>
          <p:nvPr/>
        </p:nvSpPr>
        <p:spPr>
          <a:xfrm>
            <a:off x="3505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7E4383A-EC30-42E2-88A7-E306E3DB9B48}"/>
              </a:ext>
            </a:extLst>
          </p:cNvPr>
          <p:cNvSpPr/>
          <p:nvPr/>
        </p:nvSpPr>
        <p:spPr>
          <a:xfrm>
            <a:off x="3657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4AE45775-9876-4780-8356-239ADDDF7665}"/>
              </a:ext>
            </a:extLst>
          </p:cNvPr>
          <p:cNvSpPr/>
          <p:nvPr/>
        </p:nvSpPr>
        <p:spPr>
          <a:xfrm>
            <a:off x="3810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46A282D-8515-4B8E-840E-A2FF836D4BD4}"/>
              </a:ext>
            </a:extLst>
          </p:cNvPr>
          <p:cNvSpPr/>
          <p:nvPr/>
        </p:nvSpPr>
        <p:spPr>
          <a:xfrm>
            <a:off x="3657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C72035F-0E6B-4434-A630-A20253374527}"/>
              </a:ext>
            </a:extLst>
          </p:cNvPr>
          <p:cNvSpPr/>
          <p:nvPr/>
        </p:nvSpPr>
        <p:spPr>
          <a:xfrm>
            <a:off x="3810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EA95C55-CC72-49ED-81E5-A528FD9DF104}"/>
              </a:ext>
            </a:extLst>
          </p:cNvPr>
          <p:cNvSpPr/>
          <p:nvPr/>
        </p:nvSpPr>
        <p:spPr>
          <a:xfrm>
            <a:off x="3352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BD69FB4-6DA1-4956-A8BD-D12CB531C48B}"/>
              </a:ext>
            </a:extLst>
          </p:cNvPr>
          <p:cNvSpPr/>
          <p:nvPr/>
        </p:nvSpPr>
        <p:spPr>
          <a:xfrm>
            <a:off x="3505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841B3AA-550C-477B-ADE2-45CC4CEC7383}"/>
              </a:ext>
            </a:extLst>
          </p:cNvPr>
          <p:cNvSpPr/>
          <p:nvPr/>
        </p:nvSpPr>
        <p:spPr>
          <a:xfrm>
            <a:off x="3352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48099EA8-F0DE-429D-80A0-01CF17CAE8FD}"/>
              </a:ext>
            </a:extLst>
          </p:cNvPr>
          <p:cNvSpPr/>
          <p:nvPr/>
        </p:nvSpPr>
        <p:spPr>
          <a:xfrm>
            <a:off x="3505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FECF33B1-77AB-4B3C-AF7F-870BA149CBF0}"/>
              </a:ext>
            </a:extLst>
          </p:cNvPr>
          <p:cNvSpPr/>
          <p:nvPr/>
        </p:nvSpPr>
        <p:spPr>
          <a:xfrm>
            <a:off x="3657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BCE17EB-F677-4F74-9963-D021B3BA0B1B}"/>
              </a:ext>
            </a:extLst>
          </p:cNvPr>
          <p:cNvSpPr/>
          <p:nvPr/>
        </p:nvSpPr>
        <p:spPr>
          <a:xfrm>
            <a:off x="3810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91A37DB-5CE2-44D7-9B89-1E2D00A83C7C}"/>
              </a:ext>
            </a:extLst>
          </p:cNvPr>
          <p:cNvSpPr/>
          <p:nvPr/>
        </p:nvSpPr>
        <p:spPr>
          <a:xfrm>
            <a:off x="3657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35D23B8D-34E6-444E-A81A-F44B303A6A34}"/>
              </a:ext>
            </a:extLst>
          </p:cNvPr>
          <p:cNvSpPr/>
          <p:nvPr/>
        </p:nvSpPr>
        <p:spPr>
          <a:xfrm>
            <a:off x="3810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D524771-6235-4A9E-B64C-D9890AB6DD53}"/>
              </a:ext>
            </a:extLst>
          </p:cNvPr>
          <p:cNvSpPr/>
          <p:nvPr/>
        </p:nvSpPr>
        <p:spPr>
          <a:xfrm>
            <a:off x="4648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925732B5-164D-475A-893A-FBAE4B021EDA}"/>
              </a:ext>
            </a:extLst>
          </p:cNvPr>
          <p:cNvSpPr/>
          <p:nvPr/>
        </p:nvSpPr>
        <p:spPr>
          <a:xfrm>
            <a:off x="4800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E083601F-F0FE-44F2-B777-48E3690EBF85}"/>
              </a:ext>
            </a:extLst>
          </p:cNvPr>
          <p:cNvSpPr/>
          <p:nvPr/>
        </p:nvSpPr>
        <p:spPr>
          <a:xfrm>
            <a:off x="4648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E967EC64-AF28-4710-9CA6-2FBFE889D8D0}"/>
              </a:ext>
            </a:extLst>
          </p:cNvPr>
          <p:cNvSpPr/>
          <p:nvPr/>
        </p:nvSpPr>
        <p:spPr>
          <a:xfrm>
            <a:off x="4800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D66B3B83-83E7-4460-915C-BE63EECF83EC}"/>
              </a:ext>
            </a:extLst>
          </p:cNvPr>
          <p:cNvSpPr/>
          <p:nvPr/>
        </p:nvSpPr>
        <p:spPr>
          <a:xfrm>
            <a:off x="4953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31D66DFA-56A9-4D3A-9DB8-5821BED92A7B}"/>
              </a:ext>
            </a:extLst>
          </p:cNvPr>
          <p:cNvSpPr/>
          <p:nvPr/>
        </p:nvSpPr>
        <p:spPr>
          <a:xfrm>
            <a:off x="51054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7358C1C-B774-470F-AD3A-C776CAA4F632}"/>
              </a:ext>
            </a:extLst>
          </p:cNvPr>
          <p:cNvSpPr/>
          <p:nvPr/>
        </p:nvSpPr>
        <p:spPr>
          <a:xfrm>
            <a:off x="4953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DF1BBC49-0200-4C57-8087-6D83C743E914}"/>
              </a:ext>
            </a:extLst>
          </p:cNvPr>
          <p:cNvSpPr/>
          <p:nvPr/>
        </p:nvSpPr>
        <p:spPr>
          <a:xfrm>
            <a:off x="51054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7BF02697-929C-4A46-B043-E427BF26D26E}"/>
              </a:ext>
            </a:extLst>
          </p:cNvPr>
          <p:cNvSpPr/>
          <p:nvPr/>
        </p:nvSpPr>
        <p:spPr>
          <a:xfrm>
            <a:off x="4648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3FBF6E0D-F18F-48F7-B30C-52BAC4B55908}"/>
              </a:ext>
            </a:extLst>
          </p:cNvPr>
          <p:cNvSpPr/>
          <p:nvPr/>
        </p:nvSpPr>
        <p:spPr>
          <a:xfrm>
            <a:off x="4800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AD9DBD7-2F03-4705-88B9-EA95DA378727}"/>
              </a:ext>
            </a:extLst>
          </p:cNvPr>
          <p:cNvSpPr/>
          <p:nvPr/>
        </p:nvSpPr>
        <p:spPr>
          <a:xfrm>
            <a:off x="4648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E836F14C-F719-48CB-BD7A-65B81290D494}"/>
              </a:ext>
            </a:extLst>
          </p:cNvPr>
          <p:cNvSpPr/>
          <p:nvPr/>
        </p:nvSpPr>
        <p:spPr>
          <a:xfrm>
            <a:off x="4800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554F55B-0E13-4C0F-9557-F8A691B93A87}"/>
              </a:ext>
            </a:extLst>
          </p:cNvPr>
          <p:cNvSpPr/>
          <p:nvPr/>
        </p:nvSpPr>
        <p:spPr>
          <a:xfrm>
            <a:off x="4953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82C252A3-FDF2-42A7-B5FD-E4FA29F03DE1}"/>
              </a:ext>
            </a:extLst>
          </p:cNvPr>
          <p:cNvSpPr/>
          <p:nvPr/>
        </p:nvSpPr>
        <p:spPr>
          <a:xfrm>
            <a:off x="51054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C5E10D40-AB86-45DD-92B2-A7DAB6548B55}"/>
              </a:ext>
            </a:extLst>
          </p:cNvPr>
          <p:cNvSpPr/>
          <p:nvPr/>
        </p:nvSpPr>
        <p:spPr>
          <a:xfrm>
            <a:off x="4953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E692056F-0205-414C-BA03-9EB3D36AD338}"/>
              </a:ext>
            </a:extLst>
          </p:cNvPr>
          <p:cNvSpPr/>
          <p:nvPr/>
        </p:nvSpPr>
        <p:spPr>
          <a:xfrm>
            <a:off x="51054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A8CE3319-7973-4F6F-88BD-B05B8EDF7B65}"/>
              </a:ext>
            </a:extLst>
          </p:cNvPr>
          <p:cNvSpPr txBox="1"/>
          <p:nvPr/>
        </p:nvSpPr>
        <p:spPr>
          <a:xfrm>
            <a:off x="2667000" y="1828800"/>
            <a:ext cx="381000" cy="461665"/>
          </a:xfrm>
          <a:prstGeom prst="rect">
            <a:avLst/>
          </a:prstGeom>
          <a:noFill/>
        </p:spPr>
        <p:txBody>
          <a:bodyPr wrap="square" rtlCol="0">
            <a:spAutoFit/>
          </a:bodyPr>
          <a:lstStyle/>
          <a:p>
            <a:r>
              <a:rPr lang="en-US" dirty="0"/>
              <a:t>=</a:t>
            </a:r>
          </a:p>
        </p:txBody>
      </p:sp>
      <p:sp>
        <p:nvSpPr>
          <p:cNvPr id="54" name="TextBox 53">
            <a:extLst>
              <a:ext uri="{FF2B5EF4-FFF2-40B4-BE49-F238E27FC236}">
                <a16:creationId xmlns:a16="http://schemas.microsoft.com/office/drawing/2014/main" xmlns="" id="{7BCE80DC-86E2-4399-8276-96B09CB468D5}"/>
              </a:ext>
            </a:extLst>
          </p:cNvPr>
          <p:cNvSpPr txBox="1"/>
          <p:nvPr/>
        </p:nvSpPr>
        <p:spPr>
          <a:xfrm>
            <a:off x="4114800" y="1828800"/>
            <a:ext cx="381000" cy="461665"/>
          </a:xfrm>
          <a:prstGeom prst="rect">
            <a:avLst/>
          </a:prstGeom>
          <a:noFill/>
        </p:spPr>
        <p:txBody>
          <a:bodyPr wrap="square" rtlCol="0">
            <a:spAutoFit/>
          </a:bodyPr>
          <a:lstStyle/>
          <a:p>
            <a:r>
              <a:rPr lang="en-US" dirty="0"/>
              <a:t>*</a:t>
            </a:r>
          </a:p>
        </p:txBody>
      </p:sp>
      <p:grpSp>
        <p:nvGrpSpPr>
          <p:cNvPr id="59" name="Group 58">
            <a:extLst>
              <a:ext uri="{FF2B5EF4-FFF2-40B4-BE49-F238E27FC236}">
                <a16:creationId xmlns:a16="http://schemas.microsoft.com/office/drawing/2014/main" xmlns="" id="{81861A1F-66C8-4A75-85DC-6DA544095C84}"/>
              </a:ext>
            </a:extLst>
          </p:cNvPr>
          <p:cNvGrpSpPr/>
          <p:nvPr/>
        </p:nvGrpSpPr>
        <p:grpSpPr>
          <a:xfrm>
            <a:off x="3352800" y="1752600"/>
            <a:ext cx="609600" cy="152400"/>
            <a:chOff x="3352800" y="2667000"/>
            <a:chExt cx="609600" cy="152400"/>
          </a:xfrm>
        </p:grpSpPr>
        <p:sp>
          <p:nvSpPr>
            <p:cNvPr id="55" name="Rectangle 54">
              <a:extLst>
                <a:ext uri="{FF2B5EF4-FFF2-40B4-BE49-F238E27FC236}">
                  <a16:creationId xmlns:a16="http://schemas.microsoft.com/office/drawing/2014/main" xmlns="" id="{1FD392BC-A8C2-49DB-BAC4-83950601F65E}"/>
                </a:ext>
              </a:extLst>
            </p:cNvPr>
            <p:cNvSpPr/>
            <p:nvPr/>
          </p:nvSpPr>
          <p:spPr>
            <a:xfrm>
              <a:off x="33528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92ABB87B-872E-4557-8349-5068D6F0165B}"/>
                </a:ext>
              </a:extLst>
            </p:cNvPr>
            <p:cNvSpPr/>
            <p:nvPr/>
          </p:nvSpPr>
          <p:spPr>
            <a:xfrm>
              <a:off x="35052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6ACD0F93-EC5D-4695-8C8F-D0222E271E92}"/>
                </a:ext>
              </a:extLst>
            </p:cNvPr>
            <p:cNvSpPr/>
            <p:nvPr/>
          </p:nvSpPr>
          <p:spPr>
            <a:xfrm>
              <a:off x="36576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2FD71FC3-A5EE-4479-92E8-C371E47C8FDC}"/>
                </a:ext>
              </a:extLst>
            </p:cNvPr>
            <p:cNvSpPr/>
            <p:nvPr/>
          </p:nvSpPr>
          <p:spPr>
            <a:xfrm>
              <a:off x="38100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xmlns="" id="{B2387268-56D4-4223-A3D7-C6B25B81FE30}"/>
              </a:ext>
            </a:extLst>
          </p:cNvPr>
          <p:cNvGrpSpPr/>
          <p:nvPr/>
        </p:nvGrpSpPr>
        <p:grpSpPr>
          <a:xfrm>
            <a:off x="4648200" y="1752600"/>
            <a:ext cx="152400" cy="609600"/>
            <a:chOff x="5715000" y="1905000"/>
            <a:chExt cx="152400" cy="609600"/>
          </a:xfrm>
        </p:grpSpPr>
        <p:sp>
          <p:nvSpPr>
            <p:cNvPr id="60" name="Rectangle 59">
              <a:extLst>
                <a:ext uri="{FF2B5EF4-FFF2-40B4-BE49-F238E27FC236}">
                  <a16:creationId xmlns:a16="http://schemas.microsoft.com/office/drawing/2014/main" xmlns="" id="{3967ACFD-2432-46F9-A7B5-63329A729CE9}"/>
                </a:ext>
              </a:extLst>
            </p:cNvPr>
            <p:cNvSpPr/>
            <p:nvPr/>
          </p:nvSpPr>
          <p:spPr>
            <a:xfrm>
              <a:off x="5715000" y="1905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D8C70FA1-3F84-46BD-AF5C-ABF8AB602EDD}"/>
                </a:ext>
              </a:extLst>
            </p:cNvPr>
            <p:cNvSpPr/>
            <p:nvPr/>
          </p:nvSpPr>
          <p:spPr>
            <a:xfrm>
              <a:off x="5715000" y="20574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7F09D49-0B5A-49C2-8498-5271B4D007AA}"/>
                </a:ext>
              </a:extLst>
            </p:cNvPr>
            <p:cNvSpPr/>
            <p:nvPr/>
          </p:nvSpPr>
          <p:spPr>
            <a:xfrm>
              <a:off x="5715000" y="22098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191CB19-3400-4C12-BFBA-C4FF1E1F4A20}"/>
                </a:ext>
              </a:extLst>
            </p:cNvPr>
            <p:cNvSpPr/>
            <p:nvPr/>
          </p:nvSpPr>
          <p:spPr>
            <a:xfrm>
              <a:off x="5715000" y="23622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xmlns="" id="{C685D227-4B67-4862-9E30-1509DF369303}"/>
              </a:ext>
            </a:extLst>
          </p:cNvPr>
          <p:cNvSpPr/>
          <p:nvPr/>
        </p:nvSpPr>
        <p:spPr>
          <a:xfrm>
            <a:off x="2133600" y="1905000"/>
            <a:ext cx="152400" cy="152400"/>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xmlns="" id="{A4856A15-6C72-47E8-B990-885322845F06}"/>
              </a:ext>
            </a:extLst>
          </p:cNvPr>
          <p:cNvGrpSpPr/>
          <p:nvPr/>
        </p:nvGrpSpPr>
        <p:grpSpPr>
          <a:xfrm>
            <a:off x="3352800" y="1905000"/>
            <a:ext cx="609600" cy="152400"/>
            <a:chOff x="3352800" y="2667000"/>
            <a:chExt cx="609600" cy="152400"/>
          </a:xfrm>
          <a:solidFill>
            <a:schemeClr val="accent1">
              <a:lumMod val="40000"/>
              <a:lumOff val="60000"/>
            </a:schemeClr>
          </a:solidFill>
        </p:grpSpPr>
        <p:sp>
          <p:nvSpPr>
            <p:cNvPr id="67" name="Rectangle 66">
              <a:extLst>
                <a:ext uri="{FF2B5EF4-FFF2-40B4-BE49-F238E27FC236}">
                  <a16:creationId xmlns:a16="http://schemas.microsoft.com/office/drawing/2014/main" xmlns="" id="{C4EA2861-EE35-400A-BFC5-E3AF6522FDFE}"/>
                </a:ext>
              </a:extLst>
            </p:cNvPr>
            <p:cNvSpPr/>
            <p:nvPr/>
          </p:nvSpPr>
          <p:spPr>
            <a:xfrm>
              <a:off x="33528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ED79DBA7-7E83-4A57-BF22-5A525DB3E29F}"/>
                </a:ext>
              </a:extLst>
            </p:cNvPr>
            <p:cNvSpPr/>
            <p:nvPr/>
          </p:nvSpPr>
          <p:spPr>
            <a:xfrm>
              <a:off x="35052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02FE77F3-97F6-417E-8B29-AFAF9DBDFD7E}"/>
                </a:ext>
              </a:extLst>
            </p:cNvPr>
            <p:cNvSpPr/>
            <p:nvPr/>
          </p:nvSpPr>
          <p:spPr>
            <a:xfrm>
              <a:off x="36576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56CF9B97-83E9-4374-A763-81C5BFE9A62F}"/>
                </a:ext>
              </a:extLst>
            </p:cNvPr>
            <p:cNvSpPr/>
            <p:nvPr/>
          </p:nvSpPr>
          <p:spPr>
            <a:xfrm>
              <a:off x="38100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xmlns="" id="{D63ED39E-2EB2-404F-AD22-A46B8D15EBBA}"/>
              </a:ext>
            </a:extLst>
          </p:cNvPr>
          <p:cNvGrpSpPr/>
          <p:nvPr/>
        </p:nvGrpSpPr>
        <p:grpSpPr>
          <a:xfrm>
            <a:off x="4953000" y="1752600"/>
            <a:ext cx="152400" cy="609600"/>
            <a:chOff x="5715000" y="1905000"/>
            <a:chExt cx="152400" cy="609600"/>
          </a:xfrm>
          <a:solidFill>
            <a:schemeClr val="accent1">
              <a:lumMod val="40000"/>
              <a:lumOff val="60000"/>
            </a:schemeClr>
          </a:solidFill>
        </p:grpSpPr>
        <p:sp>
          <p:nvSpPr>
            <p:cNvPr id="72" name="Rectangle 71">
              <a:extLst>
                <a:ext uri="{FF2B5EF4-FFF2-40B4-BE49-F238E27FC236}">
                  <a16:creationId xmlns:a16="http://schemas.microsoft.com/office/drawing/2014/main" xmlns="" id="{E6824EF0-ABC9-4FC2-876C-32EA2848B473}"/>
                </a:ext>
              </a:extLst>
            </p:cNvPr>
            <p:cNvSpPr/>
            <p:nvPr/>
          </p:nvSpPr>
          <p:spPr>
            <a:xfrm>
              <a:off x="5715000" y="1905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5451D405-2B9F-4905-8CC9-EA784A7660B5}"/>
                </a:ext>
              </a:extLst>
            </p:cNvPr>
            <p:cNvSpPr/>
            <p:nvPr/>
          </p:nvSpPr>
          <p:spPr>
            <a:xfrm>
              <a:off x="5715000" y="20574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4ABCBCEE-F1CE-4B45-8539-BFD0C681091A}"/>
                </a:ext>
              </a:extLst>
            </p:cNvPr>
            <p:cNvSpPr/>
            <p:nvPr/>
          </p:nvSpPr>
          <p:spPr>
            <a:xfrm>
              <a:off x="5715000" y="22098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EA5E2319-85E7-4C11-9CDC-343DA3A1AF16}"/>
                </a:ext>
              </a:extLst>
            </p:cNvPr>
            <p:cNvSpPr/>
            <p:nvPr/>
          </p:nvSpPr>
          <p:spPr>
            <a:xfrm>
              <a:off x="5715000" y="23622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xmlns="" id="{36AE80F7-4579-4120-8F7B-E2F48C892A40}"/>
              </a:ext>
            </a:extLst>
          </p:cNvPr>
          <p:cNvSpPr txBox="1"/>
          <p:nvPr/>
        </p:nvSpPr>
        <p:spPr>
          <a:xfrm>
            <a:off x="1905000" y="1367135"/>
            <a:ext cx="457200" cy="461665"/>
          </a:xfrm>
          <a:prstGeom prst="rect">
            <a:avLst/>
          </a:prstGeom>
          <a:noFill/>
        </p:spPr>
        <p:txBody>
          <a:bodyPr wrap="square" rtlCol="0">
            <a:spAutoFit/>
          </a:bodyPr>
          <a:lstStyle/>
          <a:p>
            <a:r>
              <a:rPr lang="en-US" dirty="0">
                <a:solidFill>
                  <a:schemeClr val="accent2"/>
                </a:solidFill>
              </a:rPr>
              <a:t>C</a:t>
            </a:r>
          </a:p>
        </p:txBody>
      </p:sp>
      <p:sp>
        <p:nvSpPr>
          <p:cNvPr id="77" name="TextBox 76">
            <a:extLst>
              <a:ext uri="{FF2B5EF4-FFF2-40B4-BE49-F238E27FC236}">
                <a16:creationId xmlns:a16="http://schemas.microsoft.com/office/drawing/2014/main" xmlns="" id="{65CA4D0D-B794-4211-BFE6-00D4E1B36A1B}"/>
              </a:ext>
            </a:extLst>
          </p:cNvPr>
          <p:cNvSpPr txBox="1"/>
          <p:nvPr/>
        </p:nvSpPr>
        <p:spPr>
          <a:xfrm>
            <a:off x="3505200" y="1371600"/>
            <a:ext cx="457200" cy="461665"/>
          </a:xfrm>
          <a:prstGeom prst="rect">
            <a:avLst/>
          </a:prstGeom>
          <a:noFill/>
        </p:spPr>
        <p:txBody>
          <a:bodyPr wrap="square" rtlCol="0">
            <a:spAutoFit/>
          </a:bodyPr>
          <a:lstStyle/>
          <a:p>
            <a:r>
              <a:rPr lang="en-US" dirty="0">
                <a:solidFill>
                  <a:schemeClr val="accent2"/>
                </a:solidFill>
              </a:rPr>
              <a:t>A</a:t>
            </a:r>
          </a:p>
        </p:txBody>
      </p:sp>
      <p:sp>
        <p:nvSpPr>
          <p:cNvPr id="78" name="TextBox 77">
            <a:extLst>
              <a:ext uri="{FF2B5EF4-FFF2-40B4-BE49-F238E27FC236}">
                <a16:creationId xmlns:a16="http://schemas.microsoft.com/office/drawing/2014/main" xmlns="" id="{6C6818F1-7F32-4F1A-B7F4-DCF0B871C293}"/>
              </a:ext>
            </a:extLst>
          </p:cNvPr>
          <p:cNvSpPr txBox="1"/>
          <p:nvPr/>
        </p:nvSpPr>
        <p:spPr>
          <a:xfrm>
            <a:off x="4800600" y="1371600"/>
            <a:ext cx="457200" cy="461665"/>
          </a:xfrm>
          <a:prstGeom prst="rect">
            <a:avLst/>
          </a:prstGeom>
          <a:noFill/>
        </p:spPr>
        <p:txBody>
          <a:bodyPr wrap="square" rtlCol="0">
            <a:spAutoFit/>
          </a:bodyPr>
          <a:lstStyle/>
          <a:p>
            <a:r>
              <a:rPr lang="en-US" dirty="0">
                <a:solidFill>
                  <a:schemeClr val="accent2"/>
                </a:solidFill>
              </a:rPr>
              <a:t>B</a:t>
            </a:r>
          </a:p>
        </p:txBody>
      </p:sp>
    </p:spTree>
    <p:extLst>
      <p:ext uri="{BB962C8B-B14F-4D97-AF65-F5344CB8AC3E}">
        <p14:creationId xmlns:p14="http://schemas.microsoft.com/office/powerpoint/2010/main" val="131602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4985AC-4018-45D7-9E16-8EB421F6503E}"/>
              </a:ext>
            </a:extLst>
          </p:cNvPr>
          <p:cNvSpPr>
            <a:spLocks noGrp="1"/>
          </p:cNvSpPr>
          <p:nvPr>
            <p:ph idx="1"/>
          </p:nvPr>
        </p:nvSpPr>
        <p:spPr>
          <a:xfrm>
            <a:off x="457200" y="2819400"/>
            <a:ext cx="8001000" cy="3276600"/>
          </a:xfrm>
        </p:spPr>
        <p:txBody>
          <a:bodyPr/>
          <a:lstStyle/>
          <a:p>
            <a:r>
              <a:rPr lang="en-US" sz="2000" dirty="0"/>
              <a:t>Assume:</a:t>
            </a:r>
          </a:p>
          <a:p>
            <a:pPr lvl="1">
              <a:spcBef>
                <a:spcPts val="0"/>
              </a:spcBef>
            </a:pPr>
            <a:r>
              <a:rPr lang="en-US" sz="1800" dirty="0"/>
              <a:t>We’ve drawn one block triplet</a:t>
            </a:r>
          </a:p>
          <a:p>
            <a:pPr lvl="1">
              <a:spcBef>
                <a:spcPts val="0"/>
              </a:spcBef>
            </a:pPr>
            <a:r>
              <a:rPr lang="en-US" sz="1800" dirty="0"/>
              <a:t>It’s really 32x32</a:t>
            </a:r>
          </a:p>
          <a:p>
            <a:pPr lvl="1">
              <a:spcBef>
                <a:spcPts val="0"/>
              </a:spcBef>
            </a:pPr>
            <a:r>
              <a:rPr lang="en-US" sz="1800" dirty="0"/>
              <a:t>Each thread works on one output element</a:t>
            </a:r>
          </a:p>
          <a:p>
            <a:r>
              <a:rPr lang="en-US" sz="2000" dirty="0"/>
              <a:t>If the two colored threads are in the same warp, will they break the rules when they access </a:t>
            </a:r>
            <a:r>
              <a:rPr lang="en-US" sz="2000" i="1" dirty="0"/>
              <a:t>B</a:t>
            </a:r>
            <a:r>
              <a:rPr lang="en-US" sz="2000" dirty="0"/>
              <a:t>?</a:t>
            </a:r>
          </a:p>
          <a:p>
            <a:pPr lvl="1">
              <a:spcBef>
                <a:spcPts val="0"/>
              </a:spcBef>
            </a:pPr>
            <a:r>
              <a:rPr lang="en-US" sz="1800" dirty="0"/>
              <a:t>No problem at all!</a:t>
            </a:r>
          </a:p>
          <a:p>
            <a:pPr lvl="1">
              <a:spcBef>
                <a:spcPts val="0"/>
              </a:spcBef>
            </a:pPr>
            <a:r>
              <a:rPr lang="en-US" sz="1800" dirty="0"/>
              <a:t>Each accesses a different column of </a:t>
            </a:r>
            <a:r>
              <a:rPr lang="en-US" sz="1800" i="1" dirty="0"/>
              <a:t>B</a:t>
            </a:r>
            <a:r>
              <a:rPr lang="en-US" sz="1800" dirty="0"/>
              <a:t>. Each column of </a:t>
            </a:r>
            <a:r>
              <a:rPr lang="en-US" sz="1800" i="1" dirty="0"/>
              <a:t>B</a:t>
            </a:r>
            <a:r>
              <a:rPr lang="en-US" sz="1800" dirty="0"/>
              <a:t> is a separate bank.</a:t>
            </a:r>
          </a:p>
          <a:p>
            <a:pPr lvl="1">
              <a:spcBef>
                <a:spcPts val="0"/>
              </a:spcBef>
            </a:pPr>
            <a:r>
              <a:rPr lang="en-US" sz="1800" dirty="0"/>
              <a:t>So each thread confines itself to one bank of </a:t>
            </a:r>
            <a:r>
              <a:rPr lang="en-US" sz="1800" i="1" dirty="0"/>
              <a:t>B</a:t>
            </a:r>
          </a:p>
        </p:txBody>
      </p:sp>
      <p:sp>
        <p:nvSpPr>
          <p:cNvPr id="4" name="Footer Placeholder 3">
            <a:extLst>
              <a:ext uri="{FF2B5EF4-FFF2-40B4-BE49-F238E27FC236}">
                <a16:creationId xmlns:a16="http://schemas.microsoft.com/office/drawing/2014/main" xmlns="" id="{2E5E0BA8-AEF7-42EE-8372-CF3983E8322E}"/>
              </a:ext>
            </a:extLst>
          </p:cNvPr>
          <p:cNvSpPr>
            <a:spLocks noGrp="1"/>
          </p:cNvSpPr>
          <p:nvPr>
            <p:ph type="ftr" sz="quarter" idx="11"/>
          </p:nvPr>
        </p:nvSpPr>
        <p:spPr/>
        <p:txBody>
          <a:bodyPr/>
          <a:lstStyle/>
          <a:p>
            <a:pPr>
              <a:defRPr/>
            </a:pPr>
            <a:r>
              <a:rPr lang="en-US"/>
              <a:t>EE 193 Joel Grodstein</a:t>
            </a:r>
            <a:endParaRPr lang="en-US" dirty="0"/>
          </a:p>
        </p:txBody>
      </p:sp>
      <p:sp>
        <p:nvSpPr>
          <p:cNvPr id="5" name="Rectangle 4">
            <a:extLst>
              <a:ext uri="{FF2B5EF4-FFF2-40B4-BE49-F238E27FC236}">
                <a16:creationId xmlns:a16="http://schemas.microsoft.com/office/drawing/2014/main" xmlns="" id="{4931DA9F-CF8E-43D4-A2C7-FF02B4A7870D}"/>
              </a:ext>
            </a:extLst>
          </p:cNvPr>
          <p:cNvSpPr/>
          <p:nvPr/>
        </p:nvSpPr>
        <p:spPr>
          <a:xfrm>
            <a:off x="1828800" y="17526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821F065-61E0-4146-A27F-56A6AA84BC7E}"/>
              </a:ext>
            </a:extLst>
          </p:cNvPr>
          <p:cNvSpPr/>
          <p:nvPr/>
        </p:nvSpPr>
        <p:spPr>
          <a:xfrm>
            <a:off x="1981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990A4DA-34F6-49B2-92DE-DDE58C073B7E}"/>
              </a:ext>
            </a:extLst>
          </p:cNvPr>
          <p:cNvSpPr/>
          <p:nvPr/>
        </p:nvSpPr>
        <p:spPr>
          <a:xfrm>
            <a:off x="1828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3EC08F9-8F2E-4D44-B6C3-1D6134CEB4C8}"/>
              </a:ext>
            </a:extLst>
          </p:cNvPr>
          <p:cNvSpPr/>
          <p:nvPr/>
        </p:nvSpPr>
        <p:spPr>
          <a:xfrm>
            <a:off x="1981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3BA061C-640B-4748-9AD6-9488F03D02DB}"/>
              </a:ext>
            </a:extLst>
          </p:cNvPr>
          <p:cNvSpPr/>
          <p:nvPr/>
        </p:nvSpPr>
        <p:spPr>
          <a:xfrm>
            <a:off x="2133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C896221-01BC-404B-A7EA-FCE51E29FF0E}"/>
              </a:ext>
            </a:extLst>
          </p:cNvPr>
          <p:cNvSpPr/>
          <p:nvPr/>
        </p:nvSpPr>
        <p:spPr>
          <a:xfrm>
            <a:off x="2286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18B4761-5682-4127-BEB6-7970575680A1}"/>
              </a:ext>
            </a:extLst>
          </p:cNvPr>
          <p:cNvSpPr/>
          <p:nvPr/>
        </p:nvSpPr>
        <p:spPr>
          <a:xfrm>
            <a:off x="2133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44B201E-BA1C-4D09-BFEE-A26ADE7C5BDE}"/>
              </a:ext>
            </a:extLst>
          </p:cNvPr>
          <p:cNvSpPr/>
          <p:nvPr/>
        </p:nvSpPr>
        <p:spPr>
          <a:xfrm>
            <a:off x="2286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9F6596B-11E8-4034-92AB-9CCAA8A97F3D}"/>
              </a:ext>
            </a:extLst>
          </p:cNvPr>
          <p:cNvSpPr/>
          <p:nvPr/>
        </p:nvSpPr>
        <p:spPr>
          <a:xfrm>
            <a:off x="1828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A19F113-5596-4B13-A85C-28444C9D4801}"/>
              </a:ext>
            </a:extLst>
          </p:cNvPr>
          <p:cNvSpPr/>
          <p:nvPr/>
        </p:nvSpPr>
        <p:spPr>
          <a:xfrm>
            <a:off x="1981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79C86B5-E7B2-49D5-9384-5A1D4BE103C0}"/>
              </a:ext>
            </a:extLst>
          </p:cNvPr>
          <p:cNvSpPr/>
          <p:nvPr/>
        </p:nvSpPr>
        <p:spPr>
          <a:xfrm>
            <a:off x="1828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EEF15D6-79BB-4C86-96BB-CC30E3ACF750}"/>
              </a:ext>
            </a:extLst>
          </p:cNvPr>
          <p:cNvSpPr/>
          <p:nvPr/>
        </p:nvSpPr>
        <p:spPr>
          <a:xfrm>
            <a:off x="1981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A53C577-4C79-421C-B46D-F7B604D2F3F9}"/>
              </a:ext>
            </a:extLst>
          </p:cNvPr>
          <p:cNvSpPr/>
          <p:nvPr/>
        </p:nvSpPr>
        <p:spPr>
          <a:xfrm>
            <a:off x="2133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54A62CD-62ED-40DB-9045-670553C675FB}"/>
              </a:ext>
            </a:extLst>
          </p:cNvPr>
          <p:cNvSpPr/>
          <p:nvPr/>
        </p:nvSpPr>
        <p:spPr>
          <a:xfrm>
            <a:off x="2286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534EB9F-4518-4066-9FCE-A6DF0DD838BC}"/>
              </a:ext>
            </a:extLst>
          </p:cNvPr>
          <p:cNvSpPr/>
          <p:nvPr/>
        </p:nvSpPr>
        <p:spPr>
          <a:xfrm>
            <a:off x="2133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9239ABC-1A16-4D05-98F9-6E0C5E473364}"/>
              </a:ext>
            </a:extLst>
          </p:cNvPr>
          <p:cNvSpPr/>
          <p:nvPr/>
        </p:nvSpPr>
        <p:spPr>
          <a:xfrm>
            <a:off x="2286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9F60E7F-5234-4AD3-88F4-C788F32BF945}"/>
              </a:ext>
            </a:extLst>
          </p:cNvPr>
          <p:cNvSpPr/>
          <p:nvPr/>
        </p:nvSpPr>
        <p:spPr>
          <a:xfrm>
            <a:off x="33528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25FF0B4-1720-4AC9-B3BD-D367E80995B5}"/>
              </a:ext>
            </a:extLst>
          </p:cNvPr>
          <p:cNvSpPr/>
          <p:nvPr/>
        </p:nvSpPr>
        <p:spPr>
          <a:xfrm>
            <a:off x="3505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FF19B6E-5664-4FE1-AB0E-DB113589C1E5}"/>
              </a:ext>
            </a:extLst>
          </p:cNvPr>
          <p:cNvSpPr/>
          <p:nvPr/>
        </p:nvSpPr>
        <p:spPr>
          <a:xfrm>
            <a:off x="33528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2E3A77E-28EF-4547-B717-C8864C4EEE46}"/>
              </a:ext>
            </a:extLst>
          </p:cNvPr>
          <p:cNvSpPr/>
          <p:nvPr/>
        </p:nvSpPr>
        <p:spPr>
          <a:xfrm>
            <a:off x="3505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7E4383A-EC30-42E2-88A7-E306E3DB9B48}"/>
              </a:ext>
            </a:extLst>
          </p:cNvPr>
          <p:cNvSpPr/>
          <p:nvPr/>
        </p:nvSpPr>
        <p:spPr>
          <a:xfrm>
            <a:off x="3657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4AE45775-9876-4780-8356-239ADDDF7665}"/>
              </a:ext>
            </a:extLst>
          </p:cNvPr>
          <p:cNvSpPr/>
          <p:nvPr/>
        </p:nvSpPr>
        <p:spPr>
          <a:xfrm>
            <a:off x="3810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46A282D-8515-4B8E-840E-A2FF836D4BD4}"/>
              </a:ext>
            </a:extLst>
          </p:cNvPr>
          <p:cNvSpPr/>
          <p:nvPr/>
        </p:nvSpPr>
        <p:spPr>
          <a:xfrm>
            <a:off x="3657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C72035F-0E6B-4434-A630-A20253374527}"/>
              </a:ext>
            </a:extLst>
          </p:cNvPr>
          <p:cNvSpPr/>
          <p:nvPr/>
        </p:nvSpPr>
        <p:spPr>
          <a:xfrm>
            <a:off x="3810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EA95C55-CC72-49ED-81E5-A528FD9DF104}"/>
              </a:ext>
            </a:extLst>
          </p:cNvPr>
          <p:cNvSpPr/>
          <p:nvPr/>
        </p:nvSpPr>
        <p:spPr>
          <a:xfrm>
            <a:off x="33528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BD69FB4-6DA1-4956-A8BD-D12CB531C48B}"/>
              </a:ext>
            </a:extLst>
          </p:cNvPr>
          <p:cNvSpPr/>
          <p:nvPr/>
        </p:nvSpPr>
        <p:spPr>
          <a:xfrm>
            <a:off x="3505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841B3AA-550C-477B-ADE2-45CC4CEC7383}"/>
              </a:ext>
            </a:extLst>
          </p:cNvPr>
          <p:cNvSpPr/>
          <p:nvPr/>
        </p:nvSpPr>
        <p:spPr>
          <a:xfrm>
            <a:off x="33528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48099EA8-F0DE-429D-80A0-01CF17CAE8FD}"/>
              </a:ext>
            </a:extLst>
          </p:cNvPr>
          <p:cNvSpPr/>
          <p:nvPr/>
        </p:nvSpPr>
        <p:spPr>
          <a:xfrm>
            <a:off x="3505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FECF33B1-77AB-4B3C-AF7F-870BA149CBF0}"/>
              </a:ext>
            </a:extLst>
          </p:cNvPr>
          <p:cNvSpPr/>
          <p:nvPr/>
        </p:nvSpPr>
        <p:spPr>
          <a:xfrm>
            <a:off x="3657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BCE17EB-F677-4F74-9963-D021B3BA0B1B}"/>
              </a:ext>
            </a:extLst>
          </p:cNvPr>
          <p:cNvSpPr/>
          <p:nvPr/>
        </p:nvSpPr>
        <p:spPr>
          <a:xfrm>
            <a:off x="3810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91A37DB-5CE2-44D7-9B89-1E2D00A83C7C}"/>
              </a:ext>
            </a:extLst>
          </p:cNvPr>
          <p:cNvSpPr/>
          <p:nvPr/>
        </p:nvSpPr>
        <p:spPr>
          <a:xfrm>
            <a:off x="3657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35D23B8D-34E6-444E-A81A-F44B303A6A34}"/>
              </a:ext>
            </a:extLst>
          </p:cNvPr>
          <p:cNvSpPr/>
          <p:nvPr/>
        </p:nvSpPr>
        <p:spPr>
          <a:xfrm>
            <a:off x="3810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D524771-6235-4A9E-B64C-D9890AB6DD53}"/>
              </a:ext>
            </a:extLst>
          </p:cNvPr>
          <p:cNvSpPr/>
          <p:nvPr/>
        </p:nvSpPr>
        <p:spPr>
          <a:xfrm>
            <a:off x="46482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925732B5-164D-475A-893A-FBAE4B021EDA}"/>
              </a:ext>
            </a:extLst>
          </p:cNvPr>
          <p:cNvSpPr/>
          <p:nvPr/>
        </p:nvSpPr>
        <p:spPr>
          <a:xfrm>
            <a:off x="48006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E083601F-F0FE-44F2-B777-48E3690EBF85}"/>
              </a:ext>
            </a:extLst>
          </p:cNvPr>
          <p:cNvSpPr/>
          <p:nvPr/>
        </p:nvSpPr>
        <p:spPr>
          <a:xfrm>
            <a:off x="46482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E967EC64-AF28-4710-9CA6-2FBFE889D8D0}"/>
              </a:ext>
            </a:extLst>
          </p:cNvPr>
          <p:cNvSpPr/>
          <p:nvPr/>
        </p:nvSpPr>
        <p:spPr>
          <a:xfrm>
            <a:off x="48006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D66B3B83-83E7-4460-915C-BE63EECF83EC}"/>
              </a:ext>
            </a:extLst>
          </p:cNvPr>
          <p:cNvSpPr/>
          <p:nvPr/>
        </p:nvSpPr>
        <p:spPr>
          <a:xfrm>
            <a:off x="49530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31D66DFA-56A9-4D3A-9DB8-5821BED92A7B}"/>
              </a:ext>
            </a:extLst>
          </p:cNvPr>
          <p:cNvSpPr/>
          <p:nvPr/>
        </p:nvSpPr>
        <p:spPr>
          <a:xfrm>
            <a:off x="5105400" y="1752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7358C1C-B774-470F-AD3A-C776CAA4F632}"/>
              </a:ext>
            </a:extLst>
          </p:cNvPr>
          <p:cNvSpPr/>
          <p:nvPr/>
        </p:nvSpPr>
        <p:spPr>
          <a:xfrm>
            <a:off x="49530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DF1BBC49-0200-4C57-8087-6D83C743E914}"/>
              </a:ext>
            </a:extLst>
          </p:cNvPr>
          <p:cNvSpPr/>
          <p:nvPr/>
        </p:nvSpPr>
        <p:spPr>
          <a:xfrm>
            <a:off x="5105400" y="1905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7BF02697-929C-4A46-B043-E427BF26D26E}"/>
              </a:ext>
            </a:extLst>
          </p:cNvPr>
          <p:cNvSpPr/>
          <p:nvPr/>
        </p:nvSpPr>
        <p:spPr>
          <a:xfrm>
            <a:off x="46482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3FBF6E0D-F18F-48F7-B30C-52BAC4B55908}"/>
              </a:ext>
            </a:extLst>
          </p:cNvPr>
          <p:cNvSpPr/>
          <p:nvPr/>
        </p:nvSpPr>
        <p:spPr>
          <a:xfrm>
            <a:off x="48006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AD9DBD7-2F03-4705-88B9-EA95DA378727}"/>
              </a:ext>
            </a:extLst>
          </p:cNvPr>
          <p:cNvSpPr/>
          <p:nvPr/>
        </p:nvSpPr>
        <p:spPr>
          <a:xfrm>
            <a:off x="46482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E836F14C-F719-48CB-BD7A-65B81290D494}"/>
              </a:ext>
            </a:extLst>
          </p:cNvPr>
          <p:cNvSpPr/>
          <p:nvPr/>
        </p:nvSpPr>
        <p:spPr>
          <a:xfrm>
            <a:off x="48006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554F55B-0E13-4C0F-9557-F8A691B93A87}"/>
              </a:ext>
            </a:extLst>
          </p:cNvPr>
          <p:cNvSpPr/>
          <p:nvPr/>
        </p:nvSpPr>
        <p:spPr>
          <a:xfrm>
            <a:off x="49530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82C252A3-FDF2-42A7-B5FD-E4FA29F03DE1}"/>
              </a:ext>
            </a:extLst>
          </p:cNvPr>
          <p:cNvSpPr/>
          <p:nvPr/>
        </p:nvSpPr>
        <p:spPr>
          <a:xfrm>
            <a:off x="5105400" y="2057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C5E10D40-AB86-45DD-92B2-A7DAB6548B55}"/>
              </a:ext>
            </a:extLst>
          </p:cNvPr>
          <p:cNvSpPr/>
          <p:nvPr/>
        </p:nvSpPr>
        <p:spPr>
          <a:xfrm>
            <a:off x="49530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E692056F-0205-414C-BA03-9EB3D36AD338}"/>
              </a:ext>
            </a:extLst>
          </p:cNvPr>
          <p:cNvSpPr/>
          <p:nvPr/>
        </p:nvSpPr>
        <p:spPr>
          <a:xfrm>
            <a:off x="5105400" y="2209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A8CE3319-7973-4F6F-88BD-B05B8EDF7B65}"/>
              </a:ext>
            </a:extLst>
          </p:cNvPr>
          <p:cNvSpPr txBox="1"/>
          <p:nvPr/>
        </p:nvSpPr>
        <p:spPr>
          <a:xfrm>
            <a:off x="2667000" y="1828800"/>
            <a:ext cx="381000" cy="461665"/>
          </a:xfrm>
          <a:prstGeom prst="rect">
            <a:avLst/>
          </a:prstGeom>
          <a:noFill/>
        </p:spPr>
        <p:txBody>
          <a:bodyPr wrap="square" rtlCol="0">
            <a:spAutoFit/>
          </a:bodyPr>
          <a:lstStyle/>
          <a:p>
            <a:r>
              <a:rPr lang="en-US" dirty="0"/>
              <a:t>=</a:t>
            </a:r>
          </a:p>
        </p:txBody>
      </p:sp>
      <p:sp>
        <p:nvSpPr>
          <p:cNvPr id="54" name="TextBox 53">
            <a:extLst>
              <a:ext uri="{FF2B5EF4-FFF2-40B4-BE49-F238E27FC236}">
                <a16:creationId xmlns:a16="http://schemas.microsoft.com/office/drawing/2014/main" xmlns="" id="{7BCE80DC-86E2-4399-8276-96B09CB468D5}"/>
              </a:ext>
            </a:extLst>
          </p:cNvPr>
          <p:cNvSpPr txBox="1"/>
          <p:nvPr/>
        </p:nvSpPr>
        <p:spPr>
          <a:xfrm>
            <a:off x="4114800" y="1828800"/>
            <a:ext cx="381000" cy="461665"/>
          </a:xfrm>
          <a:prstGeom prst="rect">
            <a:avLst/>
          </a:prstGeom>
          <a:noFill/>
        </p:spPr>
        <p:txBody>
          <a:bodyPr wrap="square" rtlCol="0">
            <a:spAutoFit/>
          </a:bodyPr>
          <a:lstStyle/>
          <a:p>
            <a:r>
              <a:rPr lang="en-US" dirty="0"/>
              <a:t>*</a:t>
            </a:r>
          </a:p>
        </p:txBody>
      </p:sp>
      <p:grpSp>
        <p:nvGrpSpPr>
          <p:cNvPr id="59" name="Group 58">
            <a:extLst>
              <a:ext uri="{FF2B5EF4-FFF2-40B4-BE49-F238E27FC236}">
                <a16:creationId xmlns:a16="http://schemas.microsoft.com/office/drawing/2014/main" xmlns="" id="{81861A1F-66C8-4A75-85DC-6DA544095C84}"/>
              </a:ext>
            </a:extLst>
          </p:cNvPr>
          <p:cNvGrpSpPr/>
          <p:nvPr/>
        </p:nvGrpSpPr>
        <p:grpSpPr>
          <a:xfrm>
            <a:off x="3352800" y="1752600"/>
            <a:ext cx="609600" cy="152400"/>
            <a:chOff x="3352800" y="2667000"/>
            <a:chExt cx="609600" cy="152400"/>
          </a:xfrm>
        </p:grpSpPr>
        <p:sp>
          <p:nvSpPr>
            <p:cNvPr id="55" name="Rectangle 54">
              <a:extLst>
                <a:ext uri="{FF2B5EF4-FFF2-40B4-BE49-F238E27FC236}">
                  <a16:creationId xmlns:a16="http://schemas.microsoft.com/office/drawing/2014/main" xmlns="" id="{1FD392BC-A8C2-49DB-BAC4-83950601F65E}"/>
                </a:ext>
              </a:extLst>
            </p:cNvPr>
            <p:cNvSpPr/>
            <p:nvPr/>
          </p:nvSpPr>
          <p:spPr>
            <a:xfrm>
              <a:off x="33528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92ABB87B-872E-4557-8349-5068D6F0165B}"/>
                </a:ext>
              </a:extLst>
            </p:cNvPr>
            <p:cNvSpPr/>
            <p:nvPr/>
          </p:nvSpPr>
          <p:spPr>
            <a:xfrm>
              <a:off x="35052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6ACD0F93-EC5D-4695-8C8F-D0222E271E92}"/>
                </a:ext>
              </a:extLst>
            </p:cNvPr>
            <p:cNvSpPr/>
            <p:nvPr/>
          </p:nvSpPr>
          <p:spPr>
            <a:xfrm>
              <a:off x="36576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2FD71FC3-A5EE-4479-92E8-C371E47C8FDC}"/>
                </a:ext>
              </a:extLst>
            </p:cNvPr>
            <p:cNvSpPr/>
            <p:nvPr/>
          </p:nvSpPr>
          <p:spPr>
            <a:xfrm>
              <a:off x="38100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xmlns="" id="{B2387268-56D4-4223-A3D7-C6B25B81FE30}"/>
              </a:ext>
            </a:extLst>
          </p:cNvPr>
          <p:cNvGrpSpPr/>
          <p:nvPr/>
        </p:nvGrpSpPr>
        <p:grpSpPr>
          <a:xfrm>
            <a:off x="4648200" y="1752600"/>
            <a:ext cx="152400" cy="609600"/>
            <a:chOff x="5715000" y="1905000"/>
            <a:chExt cx="152400" cy="609600"/>
          </a:xfrm>
        </p:grpSpPr>
        <p:sp>
          <p:nvSpPr>
            <p:cNvPr id="60" name="Rectangle 59">
              <a:extLst>
                <a:ext uri="{FF2B5EF4-FFF2-40B4-BE49-F238E27FC236}">
                  <a16:creationId xmlns:a16="http://schemas.microsoft.com/office/drawing/2014/main" xmlns="" id="{3967ACFD-2432-46F9-A7B5-63329A729CE9}"/>
                </a:ext>
              </a:extLst>
            </p:cNvPr>
            <p:cNvSpPr/>
            <p:nvPr/>
          </p:nvSpPr>
          <p:spPr>
            <a:xfrm>
              <a:off x="5715000" y="1905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D8C70FA1-3F84-46BD-AF5C-ABF8AB602EDD}"/>
                </a:ext>
              </a:extLst>
            </p:cNvPr>
            <p:cNvSpPr/>
            <p:nvPr/>
          </p:nvSpPr>
          <p:spPr>
            <a:xfrm>
              <a:off x="5715000" y="20574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7F09D49-0B5A-49C2-8498-5271B4D007AA}"/>
                </a:ext>
              </a:extLst>
            </p:cNvPr>
            <p:cNvSpPr/>
            <p:nvPr/>
          </p:nvSpPr>
          <p:spPr>
            <a:xfrm>
              <a:off x="5715000" y="22098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191CB19-3400-4C12-BFBA-C4FF1E1F4A20}"/>
                </a:ext>
              </a:extLst>
            </p:cNvPr>
            <p:cNvSpPr/>
            <p:nvPr/>
          </p:nvSpPr>
          <p:spPr>
            <a:xfrm>
              <a:off x="5715000" y="23622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xmlns="" id="{C685D227-4B67-4862-9E30-1509DF369303}"/>
              </a:ext>
            </a:extLst>
          </p:cNvPr>
          <p:cNvSpPr/>
          <p:nvPr/>
        </p:nvSpPr>
        <p:spPr>
          <a:xfrm>
            <a:off x="2133600" y="1905000"/>
            <a:ext cx="152400" cy="152400"/>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xmlns="" id="{A4856A15-6C72-47E8-B990-885322845F06}"/>
              </a:ext>
            </a:extLst>
          </p:cNvPr>
          <p:cNvGrpSpPr/>
          <p:nvPr/>
        </p:nvGrpSpPr>
        <p:grpSpPr>
          <a:xfrm>
            <a:off x="3352800" y="1905000"/>
            <a:ext cx="609600" cy="152400"/>
            <a:chOff x="3352800" y="2667000"/>
            <a:chExt cx="609600" cy="152400"/>
          </a:xfrm>
          <a:solidFill>
            <a:schemeClr val="accent1">
              <a:lumMod val="40000"/>
              <a:lumOff val="60000"/>
            </a:schemeClr>
          </a:solidFill>
        </p:grpSpPr>
        <p:sp>
          <p:nvSpPr>
            <p:cNvPr id="67" name="Rectangle 66">
              <a:extLst>
                <a:ext uri="{FF2B5EF4-FFF2-40B4-BE49-F238E27FC236}">
                  <a16:creationId xmlns:a16="http://schemas.microsoft.com/office/drawing/2014/main" xmlns="" id="{C4EA2861-EE35-400A-BFC5-E3AF6522FDFE}"/>
                </a:ext>
              </a:extLst>
            </p:cNvPr>
            <p:cNvSpPr/>
            <p:nvPr/>
          </p:nvSpPr>
          <p:spPr>
            <a:xfrm>
              <a:off x="33528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ED79DBA7-7E83-4A57-BF22-5A525DB3E29F}"/>
                </a:ext>
              </a:extLst>
            </p:cNvPr>
            <p:cNvSpPr/>
            <p:nvPr/>
          </p:nvSpPr>
          <p:spPr>
            <a:xfrm>
              <a:off x="35052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02FE77F3-97F6-417E-8B29-AFAF9DBDFD7E}"/>
                </a:ext>
              </a:extLst>
            </p:cNvPr>
            <p:cNvSpPr/>
            <p:nvPr/>
          </p:nvSpPr>
          <p:spPr>
            <a:xfrm>
              <a:off x="36576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56CF9B97-83E9-4374-A763-81C5BFE9A62F}"/>
                </a:ext>
              </a:extLst>
            </p:cNvPr>
            <p:cNvSpPr/>
            <p:nvPr/>
          </p:nvSpPr>
          <p:spPr>
            <a:xfrm>
              <a:off x="38100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xmlns="" id="{D63ED39E-2EB2-404F-AD22-A46B8D15EBBA}"/>
              </a:ext>
            </a:extLst>
          </p:cNvPr>
          <p:cNvGrpSpPr/>
          <p:nvPr/>
        </p:nvGrpSpPr>
        <p:grpSpPr>
          <a:xfrm>
            <a:off x="4953000" y="1752600"/>
            <a:ext cx="152400" cy="609600"/>
            <a:chOff x="5715000" y="1905000"/>
            <a:chExt cx="152400" cy="609600"/>
          </a:xfrm>
          <a:solidFill>
            <a:schemeClr val="accent1">
              <a:lumMod val="40000"/>
              <a:lumOff val="60000"/>
            </a:schemeClr>
          </a:solidFill>
        </p:grpSpPr>
        <p:sp>
          <p:nvSpPr>
            <p:cNvPr id="72" name="Rectangle 71">
              <a:extLst>
                <a:ext uri="{FF2B5EF4-FFF2-40B4-BE49-F238E27FC236}">
                  <a16:creationId xmlns:a16="http://schemas.microsoft.com/office/drawing/2014/main" xmlns="" id="{E6824EF0-ABC9-4FC2-876C-32EA2848B473}"/>
                </a:ext>
              </a:extLst>
            </p:cNvPr>
            <p:cNvSpPr/>
            <p:nvPr/>
          </p:nvSpPr>
          <p:spPr>
            <a:xfrm>
              <a:off x="5715000" y="1905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5451D405-2B9F-4905-8CC9-EA784A7660B5}"/>
                </a:ext>
              </a:extLst>
            </p:cNvPr>
            <p:cNvSpPr/>
            <p:nvPr/>
          </p:nvSpPr>
          <p:spPr>
            <a:xfrm>
              <a:off x="5715000" y="20574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4ABCBCEE-F1CE-4B45-8539-BFD0C681091A}"/>
                </a:ext>
              </a:extLst>
            </p:cNvPr>
            <p:cNvSpPr/>
            <p:nvPr/>
          </p:nvSpPr>
          <p:spPr>
            <a:xfrm>
              <a:off x="5715000" y="22098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EA5E2319-85E7-4C11-9CDC-343DA3A1AF16}"/>
                </a:ext>
              </a:extLst>
            </p:cNvPr>
            <p:cNvSpPr/>
            <p:nvPr/>
          </p:nvSpPr>
          <p:spPr>
            <a:xfrm>
              <a:off x="5715000" y="23622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xmlns="" id="{6730AF0E-6654-42F3-99C6-9B08C738088A}"/>
              </a:ext>
            </a:extLst>
          </p:cNvPr>
          <p:cNvSpPr txBox="1"/>
          <p:nvPr/>
        </p:nvSpPr>
        <p:spPr>
          <a:xfrm>
            <a:off x="1905000" y="1367135"/>
            <a:ext cx="457200" cy="461665"/>
          </a:xfrm>
          <a:prstGeom prst="rect">
            <a:avLst/>
          </a:prstGeom>
          <a:noFill/>
        </p:spPr>
        <p:txBody>
          <a:bodyPr wrap="square" rtlCol="0">
            <a:spAutoFit/>
          </a:bodyPr>
          <a:lstStyle/>
          <a:p>
            <a:r>
              <a:rPr lang="en-US" dirty="0">
                <a:solidFill>
                  <a:schemeClr val="accent2"/>
                </a:solidFill>
              </a:rPr>
              <a:t>C</a:t>
            </a:r>
          </a:p>
        </p:txBody>
      </p:sp>
      <p:sp>
        <p:nvSpPr>
          <p:cNvPr id="77" name="TextBox 76">
            <a:extLst>
              <a:ext uri="{FF2B5EF4-FFF2-40B4-BE49-F238E27FC236}">
                <a16:creationId xmlns:a16="http://schemas.microsoft.com/office/drawing/2014/main" xmlns="" id="{C4FE06AC-7527-43CF-BDB8-46B7344560DE}"/>
              </a:ext>
            </a:extLst>
          </p:cNvPr>
          <p:cNvSpPr txBox="1"/>
          <p:nvPr/>
        </p:nvSpPr>
        <p:spPr>
          <a:xfrm>
            <a:off x="3505200" y="1371600"/>
            <a:ext cx="457200" cy="461665"/>
          </a:xfrm>
          <a:prstGeom prst="rect">
            <a:avLst/>
          </a:prstGeom>
          <a:noFill/>
        </p:spPr>
        <p:txBody>
          <a:bodyPr wrap="square" rtlCol="0">
            <a:spAutoFit/>
          </a:bodyPr>
          <a:lstStyle/>
          <a:p>
            <a:r>
              <a:rPr lang="en-US" dirty="0">
                <a:solidFill>
                  <a:schemeClr val="accent2"/>
                </a:solidFill>
              </a:rPr>
              <a:t>A</a:t>
            </a:r>
          </a:p>
        </p:txBody>
      </p:sp>
      <p:sp>
        <p:nvSpPr>
          <p:cNvPr id="78" name="TextBox 77">
            <a:extLst>
              <a:ext uri="{FF2B5EF4-FFF2-40B4-BE49-F238E27FC236}">
                <a16:creationId xmlns:a16="http://schemas.microsoft.com/office/drawing/2014/main" xmlns="" id="{99B61A8E-0CE4-4CF4-B9C0-3A5884645043}"/>
              </a:ext>
            </a:extLst>
          </p:cNvPr>
          <p:cNvSpPr txBox="1"/>
          <p:nvPr/>
        </p:nvSpPr>
        <p:spPr>
          <a:xfrm>
            <a:off x="4800600" y="1371600"/>
            <a:ext cx="457200" cy="461665"/>
          </a:xfrm>
          <a:prstGeom prst="rect">
            <a:avLst/>
          </a:prstGeom>
          <a:noFill/>
        </p:spPr>
        <p:txBody>
          <a:bodyPr wrap="square" rtlCol="0">
            <a:spAutoFit/>
          </a:bodyPr>
          <a:lstStyle/>
          <a:p>
            <a:r>
              <a:rPr lang="en-US" dirty="0">
                <a:solidFill>
                  <a:schemeClr val="accent2"/>
                </a:solidFill>
              </a:rPr>
              <a:t>B</a:t>
            </a:r>
          </a:p>
        </p:txBody>
      </p:sp>
    </p:spTree>
    <p:extLst>
      <p:ext uri="{BB962C8B-B14F-4D97-AF65-F5344CB8AC3E}">
        <p14:creationId xmlns:p14="http://schemas.microsoft.com/office/powerpoint/2010/main" val="18188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4985AC-4018-45D7-9E16-8EB421F6503E}"/>
              </a:ext>
            </a:extLst>
          </p:cNvPr>
          <p:cNvSpPr>
            <a:spLocks noGrp="1"/>
          </p:cNvSpPr>
          <p:nvPr>
            <p:ph idx="1"/>
          </p:nvPr>
        </p:nvSpPr>
        <p:spPr>
          <a:xfrm>
            <a:off x="457200" y="2819400"/>
            <a:ext cx="8001000" cy="3276600"/>
          </a:xfrm>
        </p:spPr>
        <p:txBody>
          <a:bodyPr/>
          <a:lstStyle/>
          <a:p>
            <a:r>
              <a:rPr lang="en-US" sz="2000" dirty="0"/>
              <a:t>The corner case: what about two threads in the same column of </a:t>
            </a:r>
            <a:r>
              <a:rPr lang="en-US" sz="2000" i="1" dirty="0"/>
              <a:t>C</a:t>
            </a:r>
            <a:r>
              <a:rPr lang="en-US" sz="2000" dirty="0"/>
              <a:t>?</a:t>
            </a:r>
          </a:p>
          <a:p>
            <a:r>
              <a:rPr lang="en-US" sz="2000" dirty="0"/>
              <a:t>If the two colored threads are in the same warp, will they break the rules when they access </a:t>
            </a:r>
            <a:r>
              <a:rPr lang="en-US" sz="2000" i="1" dirty="0"/>
              <a:t>A</a:t>
            </a:r>
            <a:r>
              <a:rPr lang="en-US" sz="2000" dirty="0"/>
              <a:t>?</a:t>
            </a:r>
          </a:p>
          <a:p>
            <a:pPr lvl="1">
              <a:spcBef>
                <a:spcPts val="0"/>
              </a:spcBef>
            </a:pPr>
            <a:r>
              <a:rPr lang="en-US" sz="1800" dirty="0"/>
              <a:t>Still yes, for the same reasons as before</a:t>
            </a:r>
          </a:p>
          <a:p>
            <a:r>
              <a:rPr lang="en-US" sz="2000" dirty="0"/>
              <a:t>Will they break the rules when they access </a:t>
            </a:r>
            <a:r>
              <a:rPr lang="en-US" sz="2000" i="1" dirty="0"/>
              <a:t>B</a:t>
            </a:r>
            <a:r>
              <a:rPr lang="en-US" sz="2000" dirty="0"/>
              <a:t>?</a:t>
            </a:r>
          </a:p>
          <a:p>
            <a:pPr lvl="1">
              <a:spcBef>
                <a:spcPts val="0"/>
              </a:spcBef>
            </a:pPr>
            <a:r>
              <a:rPr lang="en-US" sz="1800" dirty="0"/>
              <a:t>Still no problem!</a:t>
            </a:r>
          </a:p>
          <a:p>
            <a:pPr lvl="1">
              <a:spcBef>
                <a:spcPts val="0"/>
              </a:spcBef>
            </a:pPr>
            <a:r>
              <a:rPr lang="en-US" sz="1800" dirty="0"/>
              <a:t>They both access the same column of </a:t>
            </a:r>
            <a:r>
              <a:rPr lang="en-US" sz="1800" i="1" dirty="0"/>
              <a:t>B</a:t>
            </a:r>
            <a:endParaRPr lang="en-US" sz="1800" dirty="0"/>
          </a:p>
          <a:p>
            <a:pPr lvl="1">
              <a:spcBef>
                <a:spcPts val="0"/>
              </a:spcBef>
            </a:pPr>
            <a:r>
              <a:rPr lang="en-US" sz="1800" dirty="0"/>
              <a:t>So they both access the same bank of </a:t>
            </a:r>
            <a:r>
              <a:rPr lang="en-US" sz="1800" i="1" dirty="0"/>
              <a:t>B</a:t>
            </a:r>
          </a:p>
          <a:p>
            <a:pPr lvl="1">
              <a:spcBef>
                <a:spcPts val="0"/>
              </a:spcBef>
            </a:pPr>
            <a:r>
              <a:rPr lang="en-US" sz="1800" dirty="0"/>
              <a:t>But threads in the same warp are in lockstep, so they always access the same address in the bank.</a:t>
            </a:r>
          </a:p>
        </p:txBody>
      </p:sp>
      <p:sp>
        <p:nvSpPr>
          <p:cNvPr id="4" name="Footer Placeholder 3">
            <a:extLst>
              <a:ext uri="{FF2B5EF4-FFF2-40B4-BE49-F238E27FC236}">
                <a16:creationId xmlns:a16="http://schemas.microsoft.com/office/drawing/2014/main" xmlns="" id="{2E5E0BA8-AEF7-42EE-8372-CF3983E8322E}"/>
              </a:ext>
            </a:extLst>
          </p:cNvPr>
          <p:cNvSpPr>
            <a:spLocks noGrp="1"/>
          </p:cNvSpPr>
          <p:nvPr>
            <p:ph type="ftr" sz="quarter" idx="11"/>
          </p:nvPr>
        </p:nvSpPr>
        <p:spPr/>
        <p:txBody>
          <a:bodyPr/>
          <a:lstStyle/>
          <a:p>
            <a:pPr>
              <a:defRPr/>
            </a:pPr>
            <a:r>
              <a:rPr lang="en-US"/>
              <a:t>EE 193 Joel Grodstein</a:t>
            </a:r>
            <a:endParaRPr lang="en-US" dirty="0"/>
          </a:p>
        </p:txBody>
      </p:sp>
      <p:sp>
        <p:nvSpPr>
          <p:cNvPr id="5" name="Rectangle 4">
            <a:extLst>
              <a:ext uri="{FF2B5EF4-FFF2-40B4-BE49-F238E27FC236}">
                <a16:creationId xmlns:a16="http://schemas.microsoft.com/office/drawing/2014/main" xmlns="" id="{4931DA9F-CF8E-43D4-A2C7-FF02B4A7870D}"/>
              </a:ext>
            </a:extLst>
          </p:cNvPr>
          <p:cNvSpPr/>
          <p:nvPr/>
        </p:nvSpPr>
        <p:spPr>
          <a:xfrm>
            <a:off x="2286000" y="21336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821F065-61E0-4146-A27F-56A6AA84BC7E}"/>
              </a:ext>
            </a:extLst>
          </p:cNvPr>
          <p:cNvSpPr/>
          <p:nvPr/>
        </p:nvSpPr>
        <p:spPr>
          <a:xfrm>
            <a:off x="24384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990A4DA-34F6-49B2-92DE-DDE58C073B7E}"/>
              </a:ext>
            </a:extLst>
          </p:cNvPr>
          <p:cNvSpPr/>
          <p:nvPr/>
        </p:nvSpPr>
        <p:spPr>
          <a:xfrm>
            <a:off x="22860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3EC08F9-8F2E-4D44-B6C3-1D6134CEB4C8}"/>
              </a:ext>
            </a:extLst>
          </p:cNvPr>
          <p:cNvSpPr/>
          <p:nvPr/>
        </p:nvSpPr>
        <p:spPr>
          <a:xfrm>
            <a:off x="2438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3BA061C-640B-4748-9AD6-9488F03D02DB}"/>
              </a:ext>
            </a:extLst>
          </p:cNvPr>
          <p:cNvSpPr/>
          <p:nvPr/>
        </p:nvSpPr>
        <p:spPr>
          <a:xfrm>
            <a:off x="25908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C896221-01BC-404B-A7EA-FCE51E29FF0E}"/>
              </a:ext>
            </a:extLst>
          </p:cNvPr>
          <p:cNvSpPr/>
          <p:nvPr/>
        </p:nvSpPr>
        <p:spPr>
          <a:xfrm>
            <a:off x="27432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18B4761-5682-4127-BEB6-7970575680A1}"/>
              </a:ext>
            </a:extLst>
          </p:cNvPr>
          <p:cNvSpPr/>
          <p:nvPr/>
        </p:nvSpPr>
        <p:spPr>
          <a:xfrm>
            <a:off x="25908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44B201E-BA1C-4D09-BFEE-A26ADE7C5BDE}"/>
              </a:ext>
            </a:extLst>
          </p:cNvPr>
          <p:cNvSpPr/>
          <p:nvPr/>
        </p:nvSpPr>
        <p:spPr>
          <a:xfrm>
            <a:off x="27432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9F6596B-11E8-4034-92AB-9CCAA8A97F3D}"/>
              </a:ext>
            </a:extLst>
          </p:cNvPr>
          <p:cNvSpPr/>
          <p:nvPr/>
        </p:nvSpPr>
        <p:spPr>
          <a:xfrm>
            <a:off x="22860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A19F113-5596-4B13-A85C-28444C9D4801}"/>
              </a:ext>
            </a:extLst>
          </p:cNvPr>
          <p:cNvSpPr/>
          <p:nvPr/>
        </p:nvSpPr>
        <p:spPr>
          <a:xfrm>
            <a:off x="24384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79C86B5-E7B2-49D5-9384-5A1D4BE103C0}"/>
              </a:ext>
            </a:extLst>
          </p:cNvPr>
          <p:cNvSpPr/>
          <p:nvPr/>
        </p:nvSpPr>
        <p:spPr>
          <a:xfrm>
            <a:off x="22860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EEF15D6-79BB-4C86-96BB-CC30E3ACF750}"/>
              </a:ext>
            </a:extLst>
          </p:cNvPr>
          <p:cNvSpPr/>
          <p:nvPr/>
        </p:nvSpPr>
        <p:spPr>
          <a:xfrm>
            <a:off x="24384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A53C577-4C79-421C-B46D-F7B604D2F3F9}"/>
              </a:ext>
            </a:extLst>
          </p:cNvPr>
          <p:cNvSpPr/>
          <p:nvPr/>
        </p:nvSpPr>
        <p:spPr>
          <a:xfrm>
            <a:off x="25908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54A62CD-62ED-40DB-9045-670553C675FB}"/>
              </a:ext>
            </a:extLst>
          </p:cNvPr>
          <p:cNvSpPr/>
          <p:nvPr/>
        </p:nvSpPr>
        <p:spPr>
          <a:xfrm>
            <a:off x="27432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534EB9F-4518-4066-9FCE-A6DF0DD838BC}"/>
              </a:ext>
            </a:extLst>
          </p:cNvPr>
          <p:cNvSpPr/>
          <p:nvPr/>
        </p:nvSpPr>
        <p:spPr>
          <a:xfrm>
            <a:off x="25908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9239ABC-1A16-4D05-98F9-6E0C5E473364}"/>
              </a:ext>
            </a:extLst>
          </p:cNvPr>
          <p:cNvSpPr/>
          <p:nvPr/>
        </p:nvSpPr>
        <p:spPr>
          <a:xfrm>
            <a:off x="27432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9F60E7F-5234-4AD3-88F4-C788F32BF945}"/>
              </a:ext>
            </a:extLst>
          </p:cNvPr>
          <p:cNvSpPr/>
          <p:nvPr/>
        </p:nvSpPr>
        <p:spPr>
          <a:xfrm>
            <a:off x="38100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25FF0B4-1720-4AC9-B3BD-D367E80995B5}"/>
              </a:ext>
            </a:extLst>
          </p:cNvPr>
          <p:cNvSpPr/>
          <p:nvPr/>
        </p:nvSpPr>
        <p:spPr>
          <a:xfrm>
            <a:off x="39624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FF19B6E-5664-4FE1-AB0E-DB113589C1E5}"/>
              </a:ext>
            </a:extLst>
          </p:cNvPr>
          <p:cNvSpPr/>
          <p:nvPr/>
        </p:nvSpPr>
        <p:spPr>
          <a:xfrm>
            <a:off x="38100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2E3A77E-28EF-4547-B717-C8864C4EEE46}"/>
              </a:ext>
            </a:extLst>
          </p:cNvPr>
          <p:cNvSpPr/>
          <p:nvPr/>
        </p:nvSpPr>
        <p:spPr>
          <a:xfrm>
            <a:off x="3962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7E4383A-EC30-42E2-88A7-E306E3DB9B48}"/>
              </a:ext>
            </a:extLst>
          </p:cNvPr>
          <p:cNvSpPr/>
          <p:nvPr/>
        </p:nvSpPr>
        <p:spPr>
          <a:xfrm>
            <a:off x="41148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4AE45775-9876-4780-8356-239ADDDF7665}"/>
              </a:ext>
            </a:extLst>
          </p:cNvPr>
          <p:cNvSpPr/>
          <p:nvPr/>
        </p:nvSpPr>
        <p:spPr>
          <a:xfrm>
            <a:off x="42672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46A282D-8515-4B8E-840E-A2FF836D4BD4}"/>
              </a:ext>
            </a:extLst>
          </p:cNvPr>
          <p:cNvSpPr/>
          <p:nvPr/>
        </p:nvSpPr>
        <p:spPr>
          <a:xfrm>
            <a:off x="41148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C72035F-0E6B-4434-A630-A20253374527}"/>
              </a:ext>
            </a:extLst>
          </p:cNvPr>
          <p:cNvSpPr/>
          <p:nvPr/>
        </p:nvSpPr>
        <p:spPr>
          <a:xfrm>
            <a:off x="42672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EA95C55-CC72-49ED-81E5-A528FD9DF104}"/>
              </a:ext>
            </a:extLst>
          </p:cNvPr>
          <p:cNvSpPr/>
          <p:nvPr/>
        </p:nvSpPr>
        <p:spPr>
          <a:xfrm>
            <a:off x="38100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BD69FB4-6DA1-4956-A8BD-D12CB531C48B}"/>
              </a:ext>
            </a:extLst>
          </p:cNvPr>
          <p:cNvSpPr/>
          <p:nvPr/>
        </p:nvSpPr>
        <p:spPr>
          <a:xfrm>
            <a:off x="39624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841B3AA-550C-477B-ADE2-45CC4CEC7383}"/>
              </a:ext>
            </a:extLst>
          </p:cNvPr>
          <p:cNvSpPr/>
          <p:nvPr/>
        </p:nvSpPr>
        <p:spPr>
          <a:xfrm>
            <a:off x="38100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48099EA8-F0DE-429D-80A0-01CF17CAE8FD}"/>
              </a:ext>
            </a:extLst>
          </p:cNvPr>
          <p:cNvSpPr/>
          <p:nvPr/>
        </p:nvSpPr>
        <p:spPr>
          <a:xfrm>
            <a:off x="39624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FECF33B1-77AB-4B3C-AF7F-870BA149CBF0}"/>
              </a:ext>
            </a:extLst>
          </p:cNvPr>
          <p:cNvSpPr/>
          <p:nvPr/>
        </p:nvSpPr>
        <p:spPr>
          <a:xfrm>
            <a:off x="41148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BCE17EB-F677-4F74-9963-D021B3BA0B1B}"/>
              </a:ext>
            </a:extLst>
          </p:cNvPr>
          <p:cNvSpPr/>
          <p:nvPr/>
        </p:nvSpPr>
        <p:spPr>
          <a:xfrm>
            <a:off x="42672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91A37DB-5CE2-44D7-9B89-1E2D00A83C7C}"/>
              </a:ext>
            </a:extLst>
          </p:cNvPr>
          <p:cNvSpPr/>
          <p:nvPr/>
        </p:nvSpPr>
        <p:spPr>
          <a:xfrm>
            <a:off x="41148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35D23B8D-34E6-444E-A81A-F44B303A6A34}"/>
              </a:ext>
            </a:extLst>
          </p:cNvPr>
          <p:cNvSpPr/>
          <p:nvPr/>
        </p:nvSpPr>
        <p:spPr>
          <a:xfrm>
            <a:off x="42672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D524771-6235-4A9E-B64C-D9890AB6DD53}"/>
              </a:ext>
            </a:extLst>
          </p:cNvPr>
          <p:cNvSpPr/>
          <p:nvPr/>
        </p:nvSpPr>
        <p:spPr>
          <a:xfrm>
            <a:off x="51054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925732B5-164D-475A-893A-FBAE4B021EDA}"/>
              </a:ext>
            </a:extLst>
          </p:cNvPr>
          <p:cNvSpPr/>
          <p:nvPr/>
        </p:nvSpPr>
        <p:spPr>
          <a:xfrm>
            <a:off x="52578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E083601F-F0FE-44F2-B777-48E3690EBF85}"/>
              </a:ext>
            </a:extLst>
          </p:cNvPr>
          <p:cNvSpPr/>
          <p:nvPr/>
        </p:nvSpPr>
        <p:spPr>
          <a:xfrm>
            <a:off x="5105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E967EC64-AF28-4710-9CA6-2FBFE889D8D0}"/>
              </a:ext>
            </a:extLst>
          </p:cNvPr>
          <p:cNvSpPr/>
          <p:nvPr/>
        </p:nvSpPr>
        <p:spPr>
          <a:xfrm>
            <a:off x="52578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D66B3B83-83E7-4460-915C-BE63EECF83EC}"/>
              </a:ext>
            </a:extLst>
          </p:cNvPr>
          <p:cNvSpPr/>
          <p:nvPr/>
        </p:nvSpPr>
        <p:spPr>
          <a:xfrm>
            <a:off x="54102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31D66DFA-56A9-4D3A-9DB8-5821BED92A7B}"/>
              </a:ext>
            </a:extLst>
          </p:cNvPr>
          <p:cNvSpPr/>
          <p:nvPr/>
        </p:nvSpPr>
        <p:spPr>
          <a:xfrm>
            <a:off x="5562600" y="21336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7358C1C-B774-470F-AD3A-C776CAA4F632}"/>
              </a:ext>
            </a:extLst>
          </p:cNvPr>
          <p:cNvSpPr/>
          <p:nvPr/>
        </p:nvSpPr>
        <p:spPr>
          <a:xfrm>
            <a:off x="54102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DF1BBC49-0200-4C57-8087-6D83C743E914}"/>
              </a:ext>
            </a:extLst>
          </p:cNvPr>
          <p:cNvSpPr/>
          <p:nvPr/>
        </p:nvSpPr>
        <p:spPr>
          <a:xfrm>
            <a:off x="55626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7BF02697-929C-4A46-B043-E427BF26D26E}"/>
              </a:ext>
            </a:extLst>
          </p:cNvPr>
          <p:cNvSpPr/>
          <p:nvPr/>
        </p:nvSpPr>
        <p:spPr>
          <a:xfrm>
            <a:off x="51054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3FBF6E0D-F18F-48F7-B30C-52BAC4B55908}"/>
              </a:ext>
            </a:extLst>
          </p:cNvPr>
          <p:cNvSpPr/>
          <p:nvPr/>
        </p:nvSpPr>
        <p:spPr>
          <a:xfrm>
            <a:off x="52578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AD9DBD7-2F03-4705-88B9-EA95DA378727}"/>
              </a:ext>
            </a:extLst>
          </p:cNvPr>
          <p:cNvSpPr/>
          <p:nvPr/>
        </p:nvSpPr>
        <p:spPr>
          <a:xfrm>
            <a:off x="51054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E836F14C-F719-48CB-BD7A-65B81290D494}"/>
              </a:ext>
            </a:extLst>
          </p:cNvPr>
          <p:cNvSpPr/>
          <p:nvPr/>
        </p:nvSpPr>
        <p:spPr>
          <a:xfrm>
            <a:off x="52578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554F55B-0E13-4C0F-9557-F8A691B93A87}"/>
              </a:ext>
            </a:extLst>
          </p:cNvPr>
          <p:cNvSpPr/>
          <p:nvPr/>
        </p:nvSpPr>
        <p:spPr>
          <a:xfrm>
            <a:off x="54102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82C252A3-FDF2-42A7-B5FD-E4FA29F03DE1}"/>
              </a:ext>
            </a:extLst>
          </p:cNvPr>
          <p:cNvSpPr/>
          <p:nvPr/>
        </p:nvSpPr>
        <p:spPr>
          <a:xfrm>
            <a:off x="5562600" y="24384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C5E10D40-AB86-45DD-92B2-A7DAB6548B55}"/>
              </a:ext>
            </a:extLst>
          </p:cNvPr>
          <p:cNvSpPr/>
          <p:nvPr/>
        </p:nvSpPr>
        <p:spPr>
          <a:xfrm>
            <a:off x="54102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E692056F-0205-414C-BA03-9EB3D36AD338}"/>
              </a:ext>
            </a:extLst>
          </p:cNvPr>
          <p:cNvSpPr/>
          <p:nvPr/>
        </p:nvSpPr>
        <p:spPr>
          <a:xfrm>
            <a:off x="5562600" y="25908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A8CE3319-7973-4F6F-88BD-B05B8EDF7B65}"/>
              </a:ext>
            </a:extLst>
          </p:cNvPr>
          <p:cNvSpPr txBox="1"/>
          <p:nvPr/>
        </p:nvSpPr>
        <p:spPr>
          <a:xfrm>
            <a:off x="3124200" y="2209800"/>
            <a:ext cx="381000" cy="461665"/>
          </a:xfrm>
          <a:prstGeom prst="rect">
            <a:avLst/>
          </a:prstGeom>
          <a:noFill/>
        </p:spPr>
        <p:txBody>
          <a:bodyPr wrap="square" rtlCol="0">
            <a:spAutoFit/>
          </a:bodyPr>
          <a:lstStyle/>
          <a:p>
            <a:r>
              <a:rPr lang="en-US" dirty="0"/>
              <a:t>=</a:t>
            </a:r>
          </a:p>
        </p:txBody>
      </p:sp>
      <p:sp>
        <p:nvSpPr>
          <p:cNvPr id="54" name="TextBox 53">
            <a:extLst>
              <a:ext uri="{FF2B5EF4-FFF2-40B4-BE49-F238E27FC236}">
                <a16:creationId xmlns:a16="http://schemas.microsoft.com/office/drawing/2014/main" xmlns="" id="{7BCE80DC-86E2-4399-8276-96B09CB468D5}"/>
              </a:ext>
            </a:extLst>
          </p:cNvPr>
          <p:cNvSpPr txBox="1"/>
          <p:nvPr/>
        </p:nvSpPr>
        <p:spPr>
          <a:xfrm>
            <a:off x="4572000" y="2209800"/>
            <a:ext cx="381000" cy="461665"/>
          </a:xfrm>
          <a:prstGeom prst="rect">
            <a:avLst/>
          </a:prstGeom>
          <a:noFill/>
        </p:spPr>
        <p:txBody>
          <a:bodyPr wrap="square" rtlCol="0">
            <a:spAutoFit/>
          </a:bodyPr>
          <a:lstStyle/>
          <a:p>
            <a:r>
              <a:rPr lang="en-US" dirty="0"/>
              <a:t>*</a:t>
            </a:r>
          </a:p>
        </p:txBody>
      </p:sp>
      <p:grpSp>
        <p:nvGrpSpPr>
          <p:cNvPr id="59" name="Group 58">
            <a:extLst>
              <a:ext uri="{FF2B5EF4-FFF2-40B4-BE49-F238E27FC236}">
                <a16:creationId xmlns:a16="http://schemas.microsoft.com/office/drawing/2014/main" xmlns="" id="{81861A1F-66C8-4A75-85DC-6DA544095C84}"/>
              </a:ext>
            </a:extLst>
          </p:cNvPr>
          <p:cNvGrpSpPr/>
          <p:nvPr/>
        </p:nvGrpSpPr>
        <p:grpSpPr>
          <a:xfrm>
            <a:off x="3810000" y="2133600"/>
            <a:ext cx="609600" cy="152400"/>
            <a:chOff x="3352800" y="2667000"/>
            <a:chExt cx="609600" cy="152400"/>
          </a:xfrm>
        </p:grpSpPr>
        <p:sp>
          <p:nvSpPr>
            <p:cNvPr id="55" name="Rectangle 54">
              <a:extLst>
                <a:ext uri="{FF2B5EF4-FFF2-40B4-BE49-F238E27FC236}">
                  <a16:creationId xmlns:a16="http://schemas.microsoft.com/office/drawing/2014/main" xmlns="" id="{1FD392BC-A8C2-49DB-BAC4-83950601F65E}"/>
                </a:ext>
              </a:extLst>
            </p:cNvPr>
            <p:cNvSpPr/>
            <p:nvPr/>
          </p:nvSpPr>
          <p:spPr>
            <a:xfrm>
              <a:off x="33528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92ABB87B-872E-4557-8349-5068D6F0165B}"/>
                </a:ext>
              </a:extLst>
            </p:cNvPr>
            <p:cNvSpPr/>
            <p:nvPr/>
          </p:nvSpPr>
          <p:spPr>
            <a:xfrm>
              <a:off x="35052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6ACD0F93-EC5D-4695-8C8F-D0222E271E92}"/>
                </a:ext>
              </a:extLst>
            </p:cNvPr>
            <p:cNvSpPr/>
            <p:nvPr/>
          </p:nvSpPr>
          <p:spPr>
            <a:xfrm>
              <a:off x="36576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2FD71FC3-A5EE-4479-92E8-C371E47C8FDC}"/>
                </a:ext>
              </a:extLst>
            </p:cNvPr>
            <p:cNvSpPr/>
            <p:nvPr/>
          </p:nvSpPr>
          <p:spPr>
            <a:xfrm>
              <a:off x="3810000" y="2667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xmlns="" id="{B2387268-56D4-4223-A3D7-C6B25B81FE30}"/>
              </a:ext>
            </a:extLst>
          </p:cNvPr>
          <p:cNvGrpSpPr/>
          <p:nvPr/>
        </p:nvGrpSpPr>
        <p:grpSpPr>
          <a:xfrm>
            <a:off x="5105400" y="2133600"/>
            <a:ext cx="152400" cy="609600"/>
            <a:chOff x="5715000" y="1905000"/>
            <a:chExt cx="152400" cy="609600"/>
          </a:xfrm>
        </p:grpSpPr>
        <p:sp>
          <p:nvSpPr>
            <p:cNvPr id="60" name="Rectangle 59">
              <a:extLst>
                <a:ext uri="{FF2B5EF4-FFF2-40B4-BE49-F238E27FC236}">
                  <a16:creationId xmlns:a16="http://schemas.microsoft.com/office/drawing/2014/main" xmlns="" id="{3967ACFD-2432-46F9-A7B5-63329A729CE9}"/>
                </a:ext>
              </a:extLst>
            </p:cNvPr>
            <p:cNvSpPr/>
            <p:nvPr/>
          </p:nvSpPr>
          <p:spPr>
            <a:xfrm>
              <a:off x="5715000" y="19050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D8C70FA1-3F84-46BD-AF5C-ABF8AB602EDD}"/>
                </a:ext>
              </a:extLst>
            </p:cNvPr>
            <p:cNvSpPr/>
            <p:nvPr/>
          </p:nvSpPr>
          <p:spPr>
            <a:xfrm>
              <a:off x="5715000" y="20574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7F09D49-0B5A-49C2-8498-5271B4D007AA}"/>
                </a:ext>
              </a:extLst>
            </p:cNvPr>
            <p:cNvSpPr/>
            <p:nvPr/>
          </p:nvSpPr>
          <p:spPr>
            <a:xfrm>
              <a:off x="5715000" y="22098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191CB19-3400-4C12-BFBA-C4FF1E1F4A20}"/>
                </a:ext>
              </a:extLst>
            </p:cNvPr>
            <p:cNvSpPr/>
            <p:nvPr/>
          </p:nvSpPr>
          <p:spPr>
            <a:xfrm>
              <a:off x="5715000" y="2362200"/>
              <a:ext cx="152400" cy="1524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xmlns="" id="{C685D227-4B67-4862-9E30-1509DF369303}"/>
              </a:ext>
            </a:extLst>
          </p:cNvPr>
          <p:cNvSpPr/>
          <p:nvPr/>
        </p:nvSpPr>
        <p:spPr>
          <a:xfrm>
            <a:off x="2286000" y="2286000"/>
            <a:ext cx="152400" cy="152400"/>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xmlns="" id="{A4856A15-6C72-47E8-B990-885322845F06}"/>
              </a:ext>
            </a:extLst>
          </p:cNvPr>
          <p:cNvGrpSpPr/>
          <p:nvPr/>
        </p:nvGrpSpPr>
        <p:grpSpPr>
          <a:xfrm>
            <a:off x="3810000" y="2286000"/>
            <a:ext cx="609600" cy="152400"/>
            <a:chOff x="3352800" y="2667000"/>
            <a:chExt cx="609600" cy="152400"/>
          </a:xfrm>
          <a:solidFill>
            <a:schemeClr val="accent1">
              <a:lumMod val="40000"/>
              <a:lumOff val="60000"/>
            </a:schemeClr>
          </a:solidFill>
        </p:grpSpPr>
        <p:sp>
          <p:nvSpPr>
            <p:cNvPr id="67" name="Rectangle 66">
              <a:extLst>
                <a:ext uri="{FF2B5EF4-FFF2-40B4-BE49-F238E27FC236}">
                  <a16:creationId xmlns:a16="http://schemas.microsoft.com/office/drawing/2014/main" xmlns="" id="{C4EA2861-EE35-400A-BFC5-E3AF6522FDFE}"/>
                </a:ext>
              </a:extLst>
            </p:cNvPr>
            <p:cNvSpPr/>
            <p:nvPr/>
          </p:nvSpPr>
          <p:spPr>
            <a:xfrm>
              <a:off x="33528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ED79DBA7-7E83-4A57-BF22-5A525DB3E29F}"/>
                </a:ext>
              </a:extLst>
            </p:cNvPr>
            <p:cNvSpPr/>
            <p:nvPr/>
          </p:nvSpPr>
          <p:spPr>
            <a:xfrm>
              <a:off x="35052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02FE77F3-97F6-417E-8B29-AFAF9DBDFD7E}"/>
                </a:ext>
              </a:extLst>
            </p:cNvPr>
            <p:cNvSpPr/>
            <p:nvPr/>
          </p:nvSpPr>
          <p:spPr>
            <a:xfrm>
              <a:off x="36576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56CF9B97-83E9-4374-A763-81C5BFE9A62F}"/>
                </a:ext>
              </a:extLst>
            </p:cNvPr>
            <p:cNvSpPr/>
            <p:nvPr/>
          </p:nvSpPr>
          <p:spPr>
            <a:xfrm>
              <a:off x="3810000" y="2667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xmlns="" id="{D63ED39E-2EB2-404F-AD22-A46B8D15EBBA}"/>
              </a:ext>
            </a:extLst>
          </p:cNvPr>
          <p:cNvGrpSpPr/>
          <p:nvPr/>
        </p:nvGrpSpPr>
        <p:grpSpPr>
          <a:xfrm>
            <a:off x="5105400" y="2133600"/>
            <a:ext cx="152400" cy="609600"/>
            <a:chOff x="5715000" y="1905000"/>
            <a:chExt cx="152400" cy="609600"/>
          </a:xfrm>
          <a:solidFill>
            <a:schemeClr val="accent1">
              <a:lumMod val="40000"/>
              <a:lumOff val="60000"/>
            </a:schemeClr>
          </a:solidFill>
        </p:grpSpPr>
        <p:sp>
          <p:nvSpPr>
            <p:cNvPr id="72" name="Rectangle 71">
              <a:extLst>
                <a:ext uri="{FF2B5EF4-FFF2-40B4-BE49-F238E27FC236}">
                  <a16:creationId xmlns:a16="http://schemas.microsoft.com/office/drawing/2014/main" xmlns="" id="{E6824EF0-ABC9-4FC2-876C-32EA2848B473}"/>
                </a:ext>
              </a:extLst>
            </p:cNvPr>
            <p:cNvSpPr/>
            <p:nvPr/>
          </p:nvSpPr>
          <p:spPr>
            <a:xfrm>
              <a:off x="5715000" y="19050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5451D405-2B9F-4905-8CC9-EA784A7660B5}"/>
                </a:ext>
              </a:extLst>
            </p:cNvPr>
            <p:cNvSpPr/>
            <p:nvPr/>
          </p:nvSpPr>
          <p:spPr>
            <a:xfrm>
              <a:off x="5715000" y="20574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4ABCBCEE-F1CE-4B45-8539-BFD0C681091A}"/>
                </a:ext>
              </a:extLst>
            </p:cNvPr>
            <p:cNvSpPr/>
            <p:nvPr/>
          </p:nvSpPr>
          <p:spPr>
            <a:xfrm>
              <a:off x="5715000" y="22098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EA5E2319-85E7-4C11-9CDC-343DA3A1AF16}"/>
                </a:ext>
              </a:extLst>
            </p:cNvPr>
            <p:cNvSpPr/>
            <p:nvPr/>
          </p:nvSpPr>
          <p:spPr>
            <a:xfrm>
              <a:off x="5715000" y="2362200"/>
              <a:ext cx="1524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xmlns="" id="{6730AF0E-6654-42F3-99C6-9B08C738088A}"/>
              </a:ext>
            </a:extLst>
          </p:cNvPr>
          <p:cNvSpPr txBox="1"/>
          <p:nvPr/>
        </p:nvSpPr>
        <p:spPr>
          <a:xfrm>
            <a:off x="2362200" y="1748135"/>
            <a:ext cx="457200" cy="461665"/>
          </a:xfrm>
          <a:prstGeom prst="rect">
            <a:avLst/>
          </a:prstGeom>
          <a:noFill/>
        </p:spPr>
        <p:txBody>
          <a:bodyPr wrap="square" rtlCol="0">
            <a:spAutoFit/>
          </a:bodyPr>
          <a:lstStyle/>
          <a:p>
            <a:r>
              <a:rPr lang="en-US" dirty="0">
                <a:solidFill>
                  <a:schemeClr val="accent2"/>
                </a:solidFill>
              </a:rPr>
              <a:t>C</a:t>
            </a:r>
          </a:p>
        </p:txBody>
      </p:sp>
      <p:sp>
        <p:nvSpPr>
          <p:cNvPr id="77" name="TextBox 76">
            <a:extLst>
              <a:ext uri="{FF2B5EF4-FFF2-40B4-BE49-F238E27FC236}">
                <a16:creationId xmlns:a16="http://schemas.microsoft.com/office/drawing/2014/main" xmlns="" id="{C4FE06AC-7527-43CF-BDB8-46B7344560DE}"/>
              </a:ext>
            </a:extLst>
          </p:cNvPr>
          <p:cNvSpPr txBox="1"/>
          <p:nvPr/>
        </p:nvSpPr>
        <p:spPr>
          <a:xfrm>
            <a:off x="3962400" y="1752600"/>
            <a:ext cx="457200" cy="461665"/>
          </a:xfrm>
          <a:prstGeom prst="rect">
            <a:avLst/>
          </a:prstGeom>
          <a:noFill/>
        </p:spPr>
        <p:txBody>
          <a:bodyPr wrap="square" rtlCol="0">
            <a:spAutoFit/>
          </a:bodyPr>
          <a:lstStyle/>
          <a:p>
            <a:r>
              <a:rPr lang="en-US" dirty="0">
                <a:solidFill>
                  <a:schemeClr val="accent2"/>
                </a:solidFill>
              </a:rPr>
              <a:t>A</a:t>
            </a:r>
          </a:p>
        </p:txBody>
      </p:sp>
      <p:sp>
        <p:nvSpPr>
          <p:cNvPr id="78" name="TextBox 77">
            <a:extLst>
              <a:ext uri="{FF2B5EF4-FFF2-40B4-BE49-F238E27FC236}">
                <a16:creationId xmlns:a16="http://schemas.microsoft.com/office/drawing/2014/main" xmlns="" id="{99B61A8E-0CE4-4CF4-B9C0-3A5884645043}"/>
              </a:ext>
            </a:extLst>
          </p:cNvPr>
          <p:cNvSpPr txBox="1"/>
          <p:nvPr/>
        </p:nvSpPr>
        <p:spPr>
          <a:xfrm>
            <a:off x="5257800" y="1752600"/>
            <a:ext cx="457200" cy="461665"/>
          </a:xfrm>
          <a:prstGeom prst="rect">
            <a:avLst/>
          </a:prstGeom>
          <a:noFill/>
        </p:spPr>
        <p:txBody>
          <a:bodyPr wrap="square" rtlCol="0">
            <a:spAutoFit/>
          </a:bodyPr>
          <a:lstStyle/>
          <a:p>
            <a:r>
              <a:rPr lang="en-US" dirty="0">
                <a:solidFill>
                  <a:schemeClr val="accent2"/>
                </a:solidFill>
              </a:rPr>
              <a:t>B</a:t>
            </a:r>
          </a:p>
        </p:txBody>
      </p:sp>
      <p:sp>
        <p:nvSpPr>
          <p:cNvPr id="79" name="TextBox 78">
            <a:extLst>
              <a:ext uri="{FF2B5EF4-FFF2-40B4-BE49-F238E27FC236}">
                <a16:creationId xmlns:a16="http://schemas.microsoft.com/office/drawing/2014/main" xmlns="" id="{B10BFB56-F0D5-4CAD-B074-60B227CBFE72}"/>
              </a:ext>
            </a:extLst>
          </p:cNvPr>
          <p:cNvSpPr txBox="1"/>
          <p:nvPr/>
        </p:nvSpPr>
        <p:spPr>
          <a:xfrm>
            <a:off x="4572000" y="152400"/>
            <a:ext cx="4419600" cy="1631216"/>
          </a:xfrm>
          <a:prstGeom prst="rect">
            <a:avLst/>
          </a:prstGeom>
          <a:noFill/>
          <a:ln>
            <a:solidFill>
              <a:schemeClr val="accent2"/>
            </a:solidFill>
          </a:ln>
        </p:spPr>
        <p:txBody>
          <a:bodyPr wrap="square" rtlCol="0">
            <a:spAutoFit/>
          </a:bodyPr>
          <a:lstStyle/>
          <a:p>
            <a:pPr algn="ctr"/>
            <a:r>
              <a:rPr lang="en-US" sz="1800" b="1" dirty="0">
                <a:solidFill>
                  <a:schemeClr val="accent2"/>
                </a:solidFill>
              </a:rPr>
              <a:t>THE RULES</a:t>
            </a:r>
          </a:p>
          <a:p>
            <a:r>
              <a:rPr lang="en-US" sz="1800" dirty="0"/>
              <a:t>All 32 threads in a warp can access at once: if</a:t>
            </a:r>
          </a:p>
          <a:p>
            <a:pPr marL="800100" lvl="1" indent="-342900">
              <a:spcBef>
                <a:spcPts val="0"/>
              </a:spcBef>
              <a:buFont typeface="Arial" panose="020B0604020202020204" pitchFamily="34" charset="0"/>
              <a:buChar char="•"/>
            </a:pPr>
            <a:r>
              <a:rPr lang="en-US" sz="1600" dirty="0"/>
              <a:t>each one accesses a different bank, or</a:t>
            </a:r>
          </a:p>
          <a:p>
            <a:pPr marL="800100" lvl="1" indent="-342900">
              <a:spcBef>
                <a:spcPts val="0"/>
              </a:spcBef>
              <a:buFont typeface="Arial" panose="020B0604020202020204" pitchFamily="34" charset="0"/>
              <a:buChar char="•"/>
            </a:pPr>
            <a:r>
              <a:rPr lang="en-US" sz="1600" dirty="0"/>
              <a:t>two threads can access the same bank IF they’re both accessing the same memory line (which is 4B wide)</a:t>
            </a:r>
          </a:p>
        </p:txBody>
      </p:sp>
    </p:spTree>
    <p:extLst>
      <p:ext uri="{BB962C8B-B14F-4D97-AF65-F5344CB8AC3E}">
        <p14:creationId xmlns:p14="http://schemas.microsoft.com/office/powerpoint/2010/main" val="25718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D78CF-D8D4-4402-A3AF-00D6FE7EF1B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F0783727-C874-42CA-BB0F-65503E81B182}"/>
              </a:ext>
            </a:extLst>
          </p:cNvPr>
          <p:cNvSpPr>
            <a:spLocks noGrp="1"/>
          </p:cNvSpPr>
          <p:nvPr>
            <p:ph idx="1"/>
          </p:nvPr>
        </p:nvSpPr>
        <p:spPr/>
        <p:txBody>
          <a:bodyPr/>
          <a:lstStyle/>
          <a:p>
            <a:r>
              <a:rPr lang="en-US" dirty="0"/>
              <a:t>For a GPU, accessing shared memory in column major works better than row major!</a:t>
            </a:r>
          </a:p>
          <a:p>
            <a:r>
              <a:rPr lang="en-US" dirty="0"/>
              <a:t>For best speed, we would try to access every array in column major</a:t>
            </a:r>
          </a:p>
          <a:p>
            <a:pPr lvl="1">
              <a:spcBef>
                <a:spcPts val="0"/>
              </a:spcBef>
            </a:pPr>
            <a:r>
              <a:rPr lang="en-US" dirty="0"/>
              <a:t>We would need another trick to get us there</a:t>
            </a:r>
          </a:p>
          <a:p>
            <a:pPr lvl="1">
              <a:spcBef>
                <a:spcPts val="0"/>
              </a:spcBef>
            </a:pPr>
            <a:r>
              <a:rPr lang="en-US" dirty="0"/>
              <a:t>Not covered in this course; your HW will tell you if this is a big deal or not</a:t>
            </a:r>
          </a:p>
        </p:txBody>
      </p:sp>
      <p:sp>
        <p:nvSpPr>
          <p:cNvPr id="4" name="Footer Placeholder 3">
            <a:extLst>
              <a:ext uri="{FF2B5EF4-FFF2-40B4-BE49-F238E27FC236}">
                <a16:creationId xmlns:a16="http://schemas.microsoft.com/office/drawing/2014/main" xmlns="" id="{2BF75F8B-B754-4873-96D4-0A557E553153}"/>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118643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sharing</a:t>
            </a:r>
          </a:p>
        </p:txBody>
      </p:sp>
      <p:sp>
        <p:nvSpPr>
          <p:cNvPr id="3" name="Content Placeholder 2"/>
          <p:cNvSpPr>
            <a:spLocks noGrp="1"/>
          </p:cNvSpPr>
          <p:nvPr>
            <p:ph idx="1"/>
          </p:nvPr>
        </p:nvSpPr>
        <p:spPr/>
        <p:txBody>
          <a:bodyPr/>
          <a:lstStyle/>
          <a:p>
            <a:r>
              <a:rPr lang="en-US" dirty="0"/>
              <a:t>Review from multicore:</a:t>
            </a:r>
          </a:p>
          <a:p>
            <a:pPr lvl="1">
              <a:spcBef>
                <a:spcPts val="0"/>
              </a:spcBef>
            </a:pPr>
            <a:r>
              <a:rPr lang="en-US" dirty="0"/>
              <a:t>Two (or more) cores</a:t>
            </a:r>
          </a:p>
          <a:p>
            <a:pPr lvl="1">
              <a:spcBef>
                <a:spcPts val="0"/>
              </a:spcBef>
            </a:pPr>
            <a:r>
              <a:rPr lang="en-US" dirty="0"/>
              <a:t>Each core accesses only one address, so seemingly there is no conflict. However, the different addresses are part of the same cache line, so (as seen by the memory system) all cores are accessing the same line.</a:t>
            </a:r>
          </a:p>
          <a:p>
            <a:pPr lvl="1">
              <a:spcBef>
                <a:spcPts val="0"/>
              </a:spcBef>
            </a:pPr>
            <a:r>
              <a:rPr lang="en-US" dirty="0"/>
              <a:t>Result: lots of conflicts, inefficient memory access</a:t>
            </a:r>
          </a:p>
          <a:p>
            <a:r>
              <a:rPr lang="en-US" dirty="0"/>
              <a:t>Interesting observation for GPUs:</a:t>
            </a:r>
          </a:p>
          <a:p>
            <a:pPr lvl="1">
              <a:spcBef>
                <a:spcPts val="0"/>
              </a:spcBef>
            </a:pPr>
            <a:r>
              <a:rPr lang="en-US" dirty="0"/>
              <a:t>we </a:t>
            </a:r>
            <a:r>
              <a:rPr lang="en-US" i="1" dirty="0"/>
              <a:t>encourage</a:t>
            </a:r>
            <a:r>
              <a:rPr lang="en-US" dirty="0"/>
              <a:t> different threads in a warp to use addresses that result in false sharing!</a:t>
            </a:r>
          </a:p>
          <a:p>
            <a:pPr lvl="1">
              <a:spcBef>
                <a:spcPts val="0"/>
              </a:spcBef>
            </a:pPr>
            <a:r>
              <a:rPr lang="en-US" dirty="0"/>
              <a:t>How could this be?</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19462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sharing</a:t>
            </a:r>
          </a:p>
        </p:txBody>
      </p:sp>
      <p:sp>
        <p:nvSpPr>
          <p:cNvPr id="3" name="Content Placeholder 2"/>
          <p:cNvSpPr>
            <a:spLocks noGrp="1"/>
          </p:cNvSpPr>
          <p:nvPr>
            <p:ph idx="1"/>
          </p:nvPr>
        </p:nvSpPr>
        <p:spPr>
          <a:xfrm>
            <a:off x="685800" y="1066800"/>
            <a:ext cx="7772400" cy="4419600"/>
          </a:xfrm>
        </p:spPr>
        <p:txBody>
          <a:bodyPr/>
          <a:lstStyle/>
          <a:p>
            <a:r>
              <a:rPr lang="en-US" sz="2400" dirty="0"/>
              <a:t>In a multicore system, when different cores shared, they have to communicate through the L3.</a:t>
            </a:r>
          </a:p>
          <a:p>
            <a:pPr lvl="1">
              <a:spcBef>
                <a:spcPts val="0"/>
              </a:spcBef>
            </a:pPr>
            <a:r>
              <a:rPr lang="en-US" sz="2000" dirty="0"/>
              <a:t>This means leaving the core → inefficient.</a:t>
            </a:r>
          </a:p>
          <a:p>
            <a:pPr lvl="1">
              <a:spcBef>
                <a:spcPts val="0"/>
              </a:spcBef>
            </a:pPr>
            <a:r>
              <a:rPr lang="en-US" sz="2000" dirty="0"/>
              <a:t>CPU keeps the different L1 caches coherent.</a:t>
            </a:r>
          </a:p>
          <a:p>
            <a:r>
              <a:rPr lang="en-US" sz="2400" dirty="0"/>
              <a:t>Our GPU case is different</a:t>
            </a:r>
          </a:p>
          <a:p>
            <a:pPr lvl="1">
              <a:spcBef>
                <a:spcPts val="0"/>
              </a:spcBef>
            </a:pPr>
            <a:r>
              <a:rPr lang="en-US" sz="2000" dirty="0"/>
              <a:t>False sharing </a:t>
            </a:r>
            <a:r>
              <a:rPr lang="en-US" sz="2000" i="1" dirty="0"/>
              <a:t>within a warp</a:t>
            </a:r>
            <a:r>
              <a:rPr lang="en-US" sz="2000" dirty="0"/>
              <a:t> is extremely efficient; one cache line gets pulled in, and its pieces get immediately distributed to the different cores of the warp.</a:t>
            </a:r>
          </a:p>
          <a:p>
            <a:pPr>
              <a:spcBef>
                <a:spcPts val="0"/>
              </a:spcBef>
            </a:pPr>
            <a:r>
              <a:rPr lang="en-US" sz="2400" dirty="0"/>
              <a:t>What if the false sharing were between threads in the same SM but in different warps?</a:t>
            </a:r>
          </a:p>
          <a:p>
            <a:pPr lvl="1">
              <a:spcBef>
                <a:spcPts val="0"/>
              </a:spcBef>
            </a:pPr>
            <a:r>
              <a:rPr lang="en-US" sz="2000" dirty="0"/>
              <a:t>You lose the immediate-use advantage. But the threads all use the same L1 and shared memory, so communication is fast.</a:t>
            </a:r>
          </a:p>
          <a:p>
            <a:pPr>
              <a:spcBef>
                <a:spcPts val="0"/>
              </a:spcBef>
            </a:pPr>
            <a:r>
              <a:rPr lang="en-US" sz="2400" dirty="0"/>
              <a:t>What if the sharing is between threads in different SMs?</a:t>
            </a:r>
          </a:p>
          <a:p>
            <a:pPr lvl="1">
              <a:spcBef>
                <a:spcPts val="0"/>
              </a:spcBef>
            </a:pPr>
            <a:r>
              <a:rPr lang="en-US" sz="2000" dirty="0"/>
              <a:t>Now the issue is more like a multicore CPU.</a:t>
            </a:r>
          </a:p>
          <a:p>
            <a:pPr lvl="1">
              <a:spcBef>
                <a:spcPts val="0"/>
              </a:spcBef>
            </a:pPr>
            <a:r>
              <a:rPr lang="en-US" sz="2000" dirty="0"/>
              <a:t>But GPUs don't bother with coherency, so they don't thrash as much as a CPU.</a:t>
            </a:r>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35667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143000"/>
          </a:xfrm>
        </p:spPr>
        <p:txBody>
          <a:bodyPr/>
          <a:lstStyle/>
          <a:p>
            <a:r>
              <a:rPr lang="en-US" sz="4000" dirty="0"/>
              <a:t>Now we know the reason for everything </a:t>
            </a:r>
            <a:r>
              <a:rPr lang="en-US" sz="4000" dirty="0">
                <a:sym typeface="Wingdings" panose="05000000000000000000" pitchFamily="2" charset="2"/>
              </a:rPr>
              <a:t></a:t>
            </a:r>
            <a:endParaRPr lang="en-US" sz="4000" dirty="0"/>
          </a:p>
        </p:txBody>
      </p:sp>
      <p:sp>
        <p:nvSpPr>
          <p:cNvPr id="3" name="Content Placeholder 2"/>
          <p:cNvSpPr>
            <a:spLocks noGrp="1"/>
          </p:cNvSpPr>
          <p:nvPr>
            <p:ph idx="1"/>
          </p:nvPr>
        </p:nvSpPr>
        <p:spPr>
          <a:xfrm>
            <a:off x="1143000" y="5105400"/>
            <a:ext cx="7620000" cy="1371600"/>
          </a:xfrm>
        </p:spPr>
        <p:txBody>
          <a:bodyPr/>
          <a:lstStyle/>
          <a:p>
            <a:r>
              <a:rPr lang="en-US" dirty="0"/>
              <a:t>HSX: 83 GFLOPS (2/cycle); FLOPS/mem= 3.3</a:t>
            </a:r>
          </a:p>
          <a:p>
            <a:r>
              <a:rPr lang="en-US" dirty="0"/>
              <a:t>Pascal: 5000 GFLOPS; FLOPS/mem=28</a:t>
            </a:r>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67357147"/>
              </p:ext>
            </p:extLst>
          </p:nvPr>
        </p:nvGraphicFramePr>
        <p:xfrm>
          <a:off x="1524000" y="1193800"/>
          <a:ext cx="6553200" cy="37084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xmlns="" val="1860337551"/>
                    </a:ext>
                  </a:extLst>
                </a:gridCol>
                <a:gridCol w="2184400">
                  <a:extLst>
                    <a:ext uri="{9D8B030D-6E8A-4147-A177-3AD203B41FA5}">
                      <a16:colId xmlns:a16="http://schemas.microsoft.com/office/drawing/2014/main" xmlns="" val="3651178919"/>
                    </a:ext>
                  </a:extLst>
                </a:gridCol>
                <a:gridCol w="2184400">
                  <a:extLst>
                    <a:ext uri="{9D8B030D-6E8A-4147-A177-3AD203B41FA5}">
                      <a16:colId xmlns:a16="http://schemas.microsoft.com/office/drawing/2014/main" xmlns="" val="4167365829"/>
                    </a:ext>
                  </a:extLst>
                </a:gridCol>
              </a:tblGrid>
              <a:tr h="370840">
                <a:tc>
                  <a:txBody>
                    <a:bodyPr/>
                    <a:lstStyle/>
                    <a:p>
                      <a:endParaRPr lang="en-US" dirty="0"/>
                    </a:p>
                  </a:txBody>
                  <a:tcPr/>
                </a:tc>
                <a:tc>
                  <a:txBody>
                    <a:bodyPr/>
                    <a:lstStyle/>
                    <a:p>
                      <a:r>
                        <a:rPr lang="en-US" dirty="0"/>
                        <a:t>Haswell Server</a:t>
                      </a:r>
                    </a:p>
                  </a:txBody>
                  <a:tcPr/>
                </a:tc>
                <a:tc>
                  <a:txBody>
                    <a:bodyPr/>
                    <a:lstStyle/>
                    <a:p>
                      <a:r>
                        <a:rPr lang="en-US" dirty="0" err="1"/>
                        <a:t>Nvidia</a:t>
                      </a:r>
                      <a:r>
                        <a:rPr lang="en-US" dirty="0"/>
                        <a:t> Pascal P100</a:t>
                      </a:r>
                    </a:p>
                  </a:txBody>
                  <a:tcPr/>
                </a:tc>
                <a:extLst>
                  <a:ext uri="{0D108BD9-81ED-4DB2-BD59-A6C34878D82A}">
                    <a16:rowId xmlns:a16="http://schemas.microsoft.com/office/drawing/2014/main" xmlns="" val="3997528928"/>
                  </a:ext>
                </a:extLst>
              </a:tr>
              <a:tr h="370840">
                <a:tc>
                  <a:txBody>
                    <a:bodyPr/>
                    <a:lstStyle/>
                    <a:p>
                      <a:r>
                        <a:rPr lang="en-US" dirty="0"/>
                        <a:t># cores</a:t>
                      </a:r>
                    </a:p>
                  </a:txBody>
                  <a:tcPr/>
                </a:tc>
                <a:tc>
                  <a:txBody>
                    <a:bodyPr/>
                    <a:lstStyle/>
                    <a:p>
                      <a:r>
                        <a:rPr lang="en-US" dirty="0"/>
                        <a:t>18</a:t>
                      </a:r>
                    </a:p>
                  </a:txBody>
                  <a:tcPr/>
                </a:tc>
                <a:tc>
                  <a:txBody>
                    <a:bodyPr/>
                    <a:lstStyle/>
                    <a:p>
                      <a:r>
                        <a:rPr lang="en-US" dirty="0"/>
                        <a:t>3840</a:t>
                      </a:r>
                    </a:p>
                  </a:txBody>
                  <a:tcPr/>
                </a:tc>
                <a:extLst>
                  <a:ext uri="{0D108BD9-81ED-4DB2-BD59-A6C34878D82A}">
                    <a16:rowId xmlns:a16="http://schemas.microsoft.com/office/drawing/2014/main" xmlns="" val="4005699626"/>
                  </a:ext>
                </a:extLst>
              </a:tr>
              <a:tr h="370840">
                <a:tc>
                  <a:txBody>
                    <a:bodyPr/>
                    <a:lstStyle/>
                    <a:p>
                      <a:r>
                        <a:rPr lang="en-US" dirty="0"/>
                        <a:t>Die area</a:t>
                      </a:r>
                    </a:p>
                  </a:txBody>
                  <a:tcPr/>
                </a:tc>
                <a:tc>
                  <a:txBody>
                    <a:bodyPr/>
                    <a:lstStyle/>
                    <a:p>
                      <a:r>
                        <a:rPr lang="en-US" dirty="0"/>
                        <a:t>660</a:t>
                      </a:r>
                      <a:r>
                        <a:rPr lang="en-US" baseline="0" dirty="0"/>
                        <a:t> mm</a:t>
                      </a:r>
                      <a:r>
                        <a:rPr lang="en-US" baseline="30000" dirty="0"/>
                        <a:t>2</a:t>
                      </a:r>
                      <a:r>
                        <a:rPr lang="en-US" dirty="0"/>
                        <a:t> (22nm)</a:t>
                      </a:r>
                    </a:p>
                  </a:txBody>
                  <a:tcPr/>
                </a:tc>
                <a:tc>
                  <a:txBody>
                    <a:bodyPr/>
                    <a:lstStyle/>
                    <a:p>
                      <a:r>
                        <a:rPr lang="en-US" dirty="0"/>
                        <a:t>610 mm</a:t>
                      </a:r>
                      <a:r>
                        <a:rPr lang="en-US" baseline="30000" dirty="0"/>
                        <a:t>2</a:t>
                      </a:r>
                      <a:r>
                        <a:rPr lang="en-US" baseline="0" dirty="0"/>
                        <a:t> (16nm)</a:t>
                      </a:r>
                      <a:endParaRPr lang="en-US" dirty="0"/>
                    </a:p>
                  </a:txBody>
                  <a:tcPr/>
                </a:tc>
                <a:extLst>
                  <a:ext uri="{0D108BD9-81ED-4DB2-BD59-A6C34878D82A}">
                    <a16:rowId xmlns:a16="http://schemas.microsoft.com/office/drawing/2014/main" xmlns="" val="2671299032"/>
                  </a:ext>
                </a:extLst>
              </a:tr>
              <a:tr h="370840">
                <a:tc>
                  <a:txBody>
                    <a:bodyPr/>
                    <a:lstStyle/>
                    <a:p>
                      <a:r>
                        <a:rPr lang="en-US" dirty="0"/>
                        <a:t>Frequency</a:t>
                      </a:r>
                    </a:p>
                  </a:txBody>
                  <a:tcPr/>
                </a:tc>
                <a:tc>
                  <a:txBody>
                    <a:bodyPr/>
                    <a:lstStyle/>
                    <a:p>
                      <a:r>
                        <a:rPr lang="en-US" dirty="0"/>
                        <a:t>2.3 GHz normal</a:t>
                      </a:r>
                    </a:p>
                  </a:txBody>
                  <a:tcPr/>
                </a:tc>
                <a:tc>
                  <a:txBody>
                    <a:bodyPr/>
                    <a:lstStyle/>
                    <a:p>
                      <a:r>
                        <a:rPr lang="en-US" dirty="0"/>
                        <a:t>1.3 GHz</a:t>
                      </a:r>
                    </a:p>
                  </a:txBody>
                  <a:tcPr/>
                </a:tc>
                <a:extLst>
                  <a:ext uri="{0D108BD9-81ED-4DB2-BD59-A6C34878D82A}">
                    <a16:rowId xmlns:a16="http://schemas.microsoft.com/office/drawing/2014/main" xmlns="" val="1032461498"/>
                  </a:ext>
                </a:extLst>
              </a:tr>
              <a:tr h="370840">
                <a:tc>
                  <a:txBody>
                    <a:bodyPr/>
                    <a:lstStyle/>
                    <a:p>
                      <a:r>
                        <a:rPr lang="en-US" dirty="0"/>
                        <a:t>Max DRAM BW</a:t>
                      </a:r>
                    </a:p>
                  </a:txBody>
                  <a:tcPr/>
                </a:tc>
                <a:tc>
                  <a:txBody>
                    <a:bodyPr/>
                    <a:lstStyle/>
                    <a:p>
                      <a:r>
                        <a:rPr lang="en-US" dirty="0"/>
                        <a:t>100 GB/s</a:t>
                      </a:r>
                    </a:p>
                  </a:txBody>
                  <a:tcPr/>
                </a:tc>
                <a:tc>
                  <a:txBody>
                    <a:bodyPr/>
                    <a:lstStyle/>
                    <a:p>
                      <a:r>
                        <a:rPr lang="en-US" dirty="0"/>
                        <a:t>720 GB/s</a:t>
                      </a:r>
                    </a:p>
                  </a:txBody>
                  <a:tcPr/>
                </a:tc>
                <a:extLst>
                  <a:ext uri="{0D108BD9-81ED-4DB2-BD59-A6C34878D82A}">
                    <a16:rowId xmlns:a16="http://schemas.microsoft.com/office/drawing/2014/main" xmlns="" val="3481939511"/>
                  </a:ext>
                </a:extLst>
              </a:tr>
              <a:tr h="370840">
                <a:tc>
                  <a:txBody>
                    <a:bodyPr/>
                    <a:lstStyle/>
                    <a:p>
                      <a:r>
                        <a:rPr lang="en-US" dirty="0"/>
                        <a:t>LLC size</a:t>
                      </a:r>
                    </a:p>
                  </a:txBody>
                  <a:tcPr/>
                </a:tc>
                <a:tc>
                  <a:txBody>
                    <a:bodyPr/>
                    <a:lstStyle/>
                    <a:p>
                      <a:r>
                        <a:rPr lang="en-US" dirty="0"/>
                        <a:t>2.5 MB/core (L3</a:t>
                      </a:r>
                      <a:r>
                        <a:rPr lang="en-US" baseline="0" dirty="0"/>
                        <a:t>)</a:t>
                      </a:r>
                      <a:endParaRPr lang="en-US" dirty="0"/>
                    </a:p>
                  </a:txBody>
                  <a:tcPr/>
                </a:tc>
                <a:tc>
                  <a:txBody>
                    <a:bodyPr/>
                    <a:lstStyle/>
                    <a:p>
                      <a:r>
                        <a:rPr lang="en-US" dirty="0"/>
                        <a:t>4 MB L2/chip</a:t>
                      </a:r>
                    </a:p>
                  </a:txBody>
                  <a:tcPr/>
                </a:tc>
                <a:extLst>
                  <a:ext uri="{0D108BD9-81ED-4DB2-BD59-A6C34878D82A}">
                    <a16:rowId xmlns:a16="http://schemas.microsoft.com/office/drawing/2014/main" xmlns="" val="3151926615"/>
                  </a:ext>
                </a:extLst>
              </a:tr>
              <a:tr h="370840">
                <a:tc>
                  <a:txBody>
                    <a:bodyPr/>
                    <a:lstStyle/>
                    <a:p>
                      <a:r>
                        <a:rPr lang="en-US" dirty="0"/>
                        <a:t>LLC-1 size</a:t>
                      </a:r>
                    </a:p>
                  </a:txBody>
                  <a:tcPr/>
                </a:tc>
                <a:tc>
                  <a:txBody>
                    <a:bodyPr/>
                    <a:lstStyle/>
                    <a:p>
                      <a:r>
                        <a:rPr lang="en-US" dirty="0"/>
                        <a:t>256K/core(L2)</a:t>
                      </a:r>
                    </a:p>
                  </a:txBody>
                  <a:tcPr/>
                </a:tc>
                <a:tc>
                  <a:txBody>
                    <a:bodyPr/>
                    <a:lstStyle/>
                    <a:p>
                      <a:r>
                        <a:rPr lang="en-US" dirty="0"/>
                        <a:t>64 KB/SM</a:t>
                      </a:r>
                      <a:r>
                        <a:rPr lang="en-US" baseline="0" dirty="0"/>
                        <a:t> (64 cores)</a:t>
                      </a:r>
                      <a:endParaRPr lang="en-US" dirty="0"/>
                    </a:p>
                  </a:txBody>
                  <a:tcPr/>
                </a:tc>
                <a:extLst>
                  <a:ext uri="{0D108BD9-81ED-4DB2-BD59-A6C34878D82A}">
                    <a16:rowId xmlns:a16="http://schemas.microsoft.com/office/drawing/2014/main" xmlns="" val="194645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Registers/core</a:t>
                      </a:r>
                    </a:p>
                  </a:txBody>
                  <a:tcPr/>
                </a:tc>
                <a:tc>
                  <a:txBody>
                    <a:bodyPr/>
                    <a:lstStyle/>
                    <a:p>
                      <a:r>
                        <a:rPr lang="en-US" dirty="0"/>
                        <a:t>180</a:t>
                      </a:r>
                      <a:r>
                        <a:rPr lang="en-US" baseline="0" dirty="0"/>
                        <a:t> per </a:t>
                      </a:r>
                      <a:r>
                        <a:rPr lang="en-US" dirty="0"/>
                        <a:t>2</a:t>
                      </a:r>
                      <a:r>
                        <a:rPr lang="en-US" baseline="0" dirty="0"/>
                        <a:t> threads</a:t>
                      </a:r>
                      <a:endParaRPr lang="en-US" dirty="0"/>
                    </a:p>
                  </a:txBody>
                  <a:tcPr/>
                </a:tc>
                <a:tc>
                  <a:txBody>
                    <a:bodyPr/>
                    <a:lstStyle/>
                    <a:p>
                      <a:r>
                        <a:rPr lang="en-US" dirty="0"/>
                        <a:t>500</a:t>
                      </a:r>
                    </a:p>
                  </a:txBody>
                  <a:tcPr/>
                </a:tc>
                <a:extLst>
                  <a:ext uri="{0D108BD9-81ED-4DB2-BD59-A6C34878D82A}">
                    <a16:rowId xmlns:a16="http://schemas.microsoft.com/office/drawing/2014/main" xmlns="" val="1190221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a:t>
                      </a:r>
                    </a:p>
                  </a:txBody>
                  <a:tcPr/>
                </a:tc>
                <a:tc>
                  <a:txBody>
                    <a:bodyPr/>
                    <a:lstStyle/>
                    <a:p>
                      <a:r>
                        <a:rPr lang="en-US" dirty="0"/>
                        <a:t>165 watts</a:t>
                      </a:r>
                    </a:p>
                  </a:txBody>
                  <a:tcPr/>
                </a:tc>
                <a:tc>
                  <a:txBody>
                    <a:bodyPr/>
                    <a:lstStyle/>
                    <a:p>
                      <a:r>
                        <a:rPr lang="en-US" dirty="0"/>
                        <a:t>300 watts</a:t>
                      </a:r>
                    </a:p>
                  </a:txBody>
                  <a:tcPr/>
                </a:tc>
                <a:extLst>
                  <a:ext uri="{0D108BD9-81ED-4DB2-BD59-A6C34878D82A}">
                    <a16:rowId xmlns:a16="http://schemas.microsoft.com/office/drawing/2014/main" xmlns="" val="3165529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a:t>
                      </a:r>
                      <a:r>
                        <a:rPr lang="en-US" baseline="0" dirty="0"/>
                        <a:t> m</a:t>
                      </a:r>
                      <a:r>
                        <a:rPr lang="en-US" dirty="0"/>
                        <a:t>arket cap</a:t>
                      </a:r>
                    </a:p>
                  </a:txBody>
                  <a:tcPr/>
                </a:tc>
                <a:tc>
                  <a:txBody>
                    <a:bodyPr/>
                    <a:lstStyle/>
                    <a:p>
                      <a:r>
                        <a:rPr lang="en-US" dirty="0"/>
                        <a:t>$160B</a:t>
                      </a:r>
                    </a:p>
                  </a:txBody>
                  <a:tcPr/>
                </a:tc>
                <a:tc>
                  <a:txBody>
                    <a:bodyPr/>
                    <a:lstStyle/>
                    <a:p>
                      <a:r>
                        <a:rPr lang="en-US" dirty="0"/>
                        <a:t>$90B</a:t>
                      </a:r>
                    </a:p>
                  </a:txBody>
                  <a:tcPr/>
                </a:tc>
                <a:extLst>
                  <a:ext uri="{0D108BD9-81ED-4DB2-BD59-A6C34878D82A}">
                    <a16:rowId xmlns:a16="http://schemas.microsoft.com/office/drawing/2014/main" xmlns="" val="4241633108"/>
                  </a:ext>
                </a:extLst>
              </a:tr>
            </a:tbl>
          </a:graphicData>
        </a:graphic>
      </p:graphicFrame>
    </p:spTree>
    <p:extLst>
      <p:ext uri="{BB962C8B-B14F-4D97-AF65-F5344CB8AC3E}">
        <p14:creationId xmlns:p14="http://schemas.microsoft.com/office/powerpoint/2010/main" val="7224555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Advanced topics: if/then, shared-memory banks</a:t>
            </a:r>
            <a:br>
              <a:rPr lang="en-US" dirty="0"/>
            </a:br>
            <a:endParaRPr lang="en-US" dirty="0"/>
          </a:p>
        </p:txBody>
      </p:sp>
      <p:sp>
        <p:nvSpPr>
          <p:cNvPr id="4" name="Footer Placeholder 3"/>
          <p:cNvSpPr>
            <a:spLocks noGrp="1"/>
          </p:cNvSpPr>
          <p:nvPr>
            <p:ph type="ftr" sz="quarter" idx="11"/>
          </p:nvPr>
        </p:nvSpPr>
        <p:spPr/>
        <p:txBody>
          <a:bodyPr/>
          <a:lstStyle/>
          <a:p>
            <a:pPr>
              <a:defRPr/>
            </a:pPr>
            <a:r>
              <a:rPr lang="en-US" dirty="0"/>
              <a:t>EE 193 Joel </a:t>
            </a:r>
            <a:r>
              <a:rPr lang="en-US" dirty="0" err="1"/>
              <a:t>Grodstein</a:t>
            </a:r>
            <a:endParaRPr lang="en-US" dirty="0"/>
          </a:p>
        </p:txBody>
      </p:sp>
    </p:spTree>
    <p:extLst>
      <p:ext uri="{BB962C8B-B14F-4D97-AF65-F5344CB8AC3E}">
        <p14:creationId xmlns:p14="http://schemas.microsoft.com/office/powerpoint/2010/main" val="2716736853"/>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headEnd type="none"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2"/>
            </a:solidFil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37944</TotalTime>
  <Words>9362</Words>
  <Application>Microsoft Office PowerPoint</Application>
  <PresentationFormat>On-screen Show (4:3)</PresentationFormat>
  <Paragraphs>1463</Paragraphs>
  <Slides>98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Symbol</vt:lpstr>
      <vt:lpstr>Times New Roman</vt:lpstr>
      <vt:lpstr>Wingdings</vt:lpstr>
      <vt:lpstr>Default Design</vt:lpstr>
      <vt:lpstr>EE 193: Parallel Computing</vt:lpstr>
      <vt:lpstr>Goals</vt:lpstr>
      <vt:lpstr>CPU vs. GPU, once more</vt:lpstr>
      <vt:lpstr>The history of GPUs</vt:lpstr>
      <vt:lpstr>Computes vs. memory</vt:lpstr>
      <vt:lpstr>GPU architecture, take 1</vt:lpstr>
      <vt:lpstr>GPU architecture, take 2</vt:lpstr>
      <vt:lpstr>In-class exercise</vt:lpstr>
      <vt:lpstr>GPU architecture, take 2</vt:lpstr>
      <vt:lpstr>More on SMs</vt:lpstr>
      <vt:lpstr>The individual cores are not good</vt:lpstr>
      <vt:lpstr>The scheduling problem</vt:lpstr>
      <vt:lpstr>More detail on a warp</vt:lpstr>
      <vt:lpstr>A rose by any other name</vt:lpstr>
      <vt:lpstr>History</vt:lpstr>
      <vt:lpstr>If that's not bad enough…</vt:lpstr>
      <vt:lpstr>The table of terminology</vt:lpstr>
      <vt:lpstr>Where to put the registers?</vt:lpstr>
      <vt:lpstr>Registers</vt:lpstr>
      <vt:lpstr>GPU architecture, take 3</vt:lpstr>
      <vt:lpstr>Compare this to a CPU</vt:lpstr>
      <vt:lpstr>CPU vs. GPU, explained</vt:lpstr>
      <vt:lpstr>Pascal die photo</vt:lpstr>
      <vt:lpstr>Streaming multiprocessor photo</vt:lpstr>
      <vt:lpstr>Haswell server</vt:lpstr>
      <vt:lpstr>Scale a vector</vt:lpstr>
      <vt:lpstr>Scale a vector</vt:lpstr>
      <vt:lpstr>Board-level architecture</vt:lpstr>
      <vt:lpstr>Scale a vector</vt:lpstr>
      <vt:lpstr>PowerPoint Presentation</vt:lpstr>
      <vt:lpstr>PowerPoint Presentation</vt:lpstr>
      <vt:lpstr>We're not done yet</vt:lpstr>
      <vt:lpstr>Start with C++-like threading</vt:lpstr>
      <vt:lpstr>Start with C++-like threading</vt:lpstr>
      <vt:lpstr>CUDA threading</vt:lpstr>
      <vt:lpstr>PowerPoint Presentation</vt:lpstr>
      <vt:lpstr>A few details</vt:lpstr>
      <vt:lpstr>In-class exercise</vt:lpstr>
      <vt:lpstr>In-class exercise</vt:lpstr>
      <vt:lpstr>Where are we?</vt:lpstr>
      <vt:lpstr>Matrix multiply for a CPU</vt:lpstr>
      <vt:lpstr>Matrix multiply for a GPU</vt:lpstr>
      <vt:lpstr>Matrix multiply for a GPU</vt:lpstr>
      <vt:lpstr>Matrix multiply for a GPU</vt:lpstr>
      <vt:lpstr>Matrix multiply for a GPU</vt:lpstr>
      <vt:lpstr>Matrix multiply for a GPU</vt:lpstr>
      <vt:lpstr>Matrix multiply for a GPU</vt:lpstr>
      <vt:lpstr>Matrix multiply for a GPU</vt:lpstr>
      <vt:lpstr>Matrix multiply for a GPU</vt:lpstr>
      <vt:lpstr>Matrix multiply for a GPU</vt:lpstr>
      <vt:lpstr>Matrix multiply for a GPU</vt:lpstr>
      <vt:lpstr>Special variables</vt:lpstr>
      <vt:lpstr>Matrix multiply for a GPU</vt:lpstr>
      <vt:lpstr>PowerPoint Presentation</vt:lpstr>
      <vt:lpstr>PowerPoint Presentation</vt:lpstr>
      <vt:lpstr>PowerPoint Presentation</vt:lpstr>
      <vt:lpstr>PowerPoint Presentation</vt:lpstr>
      <vt:lpstr>PowerPoint Presentation</vt:lpstr>
      <vt:lpstr>Moving the data</vt:lpstr>
      <vt:lpstr>PowerPoint Presentation</vt:lpstr>
      <vt:lpstr>PowerPoint Presentation</vt:lpstr>
      <vt:lpstr>Moving the data</vt:lpstr>
      <vt:lpstr>Shared memory</vt:lpstr>
      <vt:lpstr>PowerPoint Presentation</vt:lpstr>
      <vt:lpstr>PowerPoint Presentation</vt:lpstr>
      <vt:lpstr>PowerPoint Presentation</vt:lpstr>
      <vt:lpstr>PowerPoint Presentation</vt:lpstr>
      <vt:lpstr>PowerPoint Presentation</vt:lpstr>
      <vt:lpstr>One final issue</vt:lpstr>
      <vt:lpstr>Matrix multiply for a GPU</vt:lpstr>
      <vt:lpstr>Matrix multiply for a GPU</vt:lpstr>
      <vt:lpstr>PowerPoint Presentation</vt:lpstr>
      <vt:lpstr>PowerPoint Presentation</vt:lpstr>
      <vt:lpstr>Thread blocks</vt:lpstr>
      <vt:lpstr>Threads in a thread block</vt:lpstr>
      <vt:lpstr>Which parts of A and B are used</vt:lpstr>
      <vt:lpstr>Which parts of A and B are used</vt:lpstr>
      <vt:lpstr>In-class example, part 1</vt:lpstr>
      <vt:lpstr>In-class example, part 2</vt:lpstr>
      <vt:lpstr>L1 and L2 caches, local mem</vt:lpstr>
      <vt:lpstr>Types of functions</vt:lpstr>
      <vt:lpstr>Types of variables</vt:lpstr>
      <vt:lpstr>Shared-memory banks</vt:lpstr>
      <vt:lpstr>CPU requirements</vt:lpstr>
      <vt:lpstr>GPU requirements</vt:lpstr>
      <vt:lpstr>Banks are the answer</vt:lpstr>
      <vt:lpstr>Onto a GPU</vt:lpstr>
      <vt:lpstr>PowerPoint Presentation</vt:lpstr>
      <vt:lpstr>PowerPoint Presentation</vt:lpstr>
      <vt:lpstr>Interleaving of addresses in banks</vt:lpstr>
      <vt:lpstr>Does our block algorithm work well?</vt:lpstr>
      <vt:lpstr>PowerPoint Presentation</vt:lpstr>
      <vt:lpstr>PowerPoint Presentation</vt:lpstr>
      <vt:lpstr>Conclusion</vt:lpstr>
      <vt:lpstr>False sharing</vt:lpstr>
      <vt:lpstr>False sharing</vt:lpstr>
      <vt:lpstr>Now we know the reason for everything </vt:lpstr>
      <vt:lpstr>PowerPoint Presentation</vt:lpstr>
    </vt:vector>
  </TitlesOfParts>
  <Company>Drexel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ECEC 621 High Performance Computer Architecture</dc:title>
  <dc:creator>Mark Hempstead</dc:creator>
  <cp:lastModifiedBy>joelg</cp:lastModifiedBy>
  <cp:revision>972</cp:revision>
  <cp:lastPrinted>2017-11-27T19:26:19Z</cp:lastPrinted>
  <dcterms:created xsi:type="dcterms:W3CDTF">2002-09-07T18:50:54Z</dcterms:created>
  <dcterms:modified xsi:type="dcterms:W3CDTF">2017-12-06T19:02:37Z</dcterms:modified>
</cp:coreProperties>
</file>