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627" r:id="rId3"/>
    <p:sldId id="629" r:id="rId4"/>
    <p:sldId id="628" r:id="rId5"/>
    <p:sldId id="633" r:id="rId6"/>
    <p:sldId id="631" r:id="rId7"/>
    <p:sldId id="634" r:id="rId8"/>
    <p:sldId id="635" r:id="rId9"/>
    <p:sldId id="636" r:id="rId10"/>
    <p:sldId id="637" r:id="rId11"/>
    <p:sldId id="638" r:id="rId12"/>
    <p:sldId id="639" r:id="rId13"/>
    <p:sldId id="640" r:id="rId14"/>
    <p:sldId id="641" r:id="rId15"/>
    <p:sldId id="644" r:id="rId16"/>
    <p:sldId id="642" r:id="rId17"/>
    <p:sldId id="643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27"/>
            <p14:sldId id="629"/>
            <p14:sldId id="628"/>
            <p14:sldId id="633"/>
            <p14:sldId id="631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4"/>
            <p14:sldId id="642"/>
            <p14:sldId id="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4669" autoAdjust="0"/>
  </p:normalViewPr>
  <p:slideViewPr>
    <p:cSldViewPr>
      <p:cViewPr varScale="1">
        <p:scale>
          <a:sx n="91" d="100"/>
          <a:sy n="91" d="100"/>
        </p:scale>
        <p:origin x="8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5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492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ecs.berkeley.edu/research/colloquium/1703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9: Google TPU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6AA60-0048-4628-8A80-0F185E08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they remove?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A93BB3-287C-46FF-B67D-073EE6F06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OOO</a:t>
            </a:r>
          </a:p>
          <a:p>
            <a:r>
              <a:rPr lang="en-US" dirty="0"/>
              <a:t>No speculative execution or branch prediction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Actually, no branches at all!</a:t>
            </a:r>
          </a:p>
          <a:p>
            <a:r>
              <a:rPr lang="en-US" dirty="0"/>
              <a:t>Far less registers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Pascal has 64K registers/SM; TPU has very few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can they get away with that?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67B352-0F6E-45B7-BA26-EB808AA8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8D42F3-5996-4CA7-BBB4-D0604E12F696}"/>
              </a:ext>
            </a:extLst>
          </p:cNvPr>
          <p:cNvSpPr txBox="1"/>
          <p:nvPr/>
        </p:nvSpPr>
        <p:spPr>
          <a:xfrm>
            <a:off x="2971800" y="1676400"/>
            <a:ext cx="1828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Like a GPU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364F74-217E-4C4E-9172-A2CB68F3CA7C}"/>
              </a:ext>
            </a:extLst>
          </p:cNvPr>
          <p:cNvSpPr txBox="1"/>
          <p:nvPr/>
        </p:nvSpPr>
        <p:spPr>
          <a:xfrm>
            <a:off x="6858000" y="1981200"/>
            <a:ext cx="1828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Like a GPU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65E38E5-05F0-40D7-AC88-1B4F68D765D4}"/>
              </a:ext>
            </a:extLst>
          </p:cNvPr>
          <p:cNvSpPr txBox="1"/>
          <p:nvPr/>
        </p:nvSpPr>
        <p:spPr>
          <a:xfrm>
            <a:off x="5029200" y="270086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Just the arithmetic</a:t>
            </a:r>
          </a:p>
        </p:txBody>
      </p:sp>
    </p:spTree>
    <p:extLst>
      <p:ext uri="{BB962C8B-B14F-4D97-AF65-F5344CB8AC3E}">
        <p14:creationId xmlns:p14="http://schemas.microsoft.com/office/powerpoint/2010/main" val="36788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F6FC6-6F35-4D3D-A79E-535411C7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few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931A6-0EE2-4D15-97FA-7DD69681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429000"/>
            <a:ext cx="7924800" cy="2895600"/>
          </a:xfrm>
        </p:spPr>
        <p:txBody>
          <a:bodyPr/>
          <a:lstStyle/>
          <a:p>
            <a:r>
              <a:rPr lang="en-US" sz="2400" dirty="0"/>
              <a:t>Outputs of one stage directly feed the next stage</a:t>
            </a:r>
          </a:p>
          <a:p>
            <a:r>
              <a:rPr lang="en-US" sz="2400" dirty="0"/>
              <a:t>GPU or CPU approach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stuff outputs into registers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read them again as next-stage inputs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costs silicon area, and also power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just get rid of them, direct feed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part of what’s called a </a:t>
            </a:r>
            <a:r>
              <a:rPr lang="en-US" sz="2000" i="1" dirty="0"/>
              <a:t>systolic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also remove intermediate registers for the sums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7F1E6C-8D13-4696-B171-46DF4993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A701F58-E2E0-4CAB-B6D8-898C3AACA935}"/>
              </a:ext>
            </a:extLst>
          </p:cNvPr>
          <p:cNvSpPr/>
          <p:nvPr/>
        </p:nvSpPr>
        <p:spPr>
          <a:xfrm>
            <a:off x="2743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4EC0692E-48A6-4CD2-8E1F-EE0BB76FC203}"/>
              </a:ext>
            </a:extLst>
          </p:cNvPr>
          <p:cNvSpPr/>
          <p:nvPr/>
        </p:nvSpPr>
        <p:spPr>
          <a:xfrm>
            <a:off x="27432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3593E0B-524D-4D5E-B5A0-133886D11751}"/>
              </a:ext>
            </a:extLst>
          </p:cNvPr>
          <p:cNvSpPr/>
          <p:nvPr/>
        </p:nvSpPr>
        <p:spPr>
          <a:xfrm>
            <a:off x="27432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1068D58D-155F-47ED-A089-9EB24A5D5AF3}"/>
              </a:ext>
            </a:extLst>
          </p:cNvPr>
          <p:cNvSpPr/>
          <p:nvPr/>
        </p:nvSpPr>
        <p:spPr>
          <a:xfrm>
            <a:off x="3886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08306FC-632D-4D75-BCF5-F5EA3A1E96A9}"/>
              </a:ext>
            </a:extLst>
          </p:cNvPr>
          <p:cNvSpPr/>
          <p:nvPr/>
        </p:nvSpPr>
        <p:spPr>
          <a:xfrm>
            <a:off x="3886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56EFCF9-CCAE-4F2F-847A-98D852EDBD26}"/>
              </a:ext>
            </a:extLst>
          </p:cNvPr>
          <p:cNvSpPr/>
          <p:nvPr/>
        </p:nvSpPr>
        <p:spPr>
          <a:xfrm>
            <a:off x="3886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AE63148-193F-487F-A5EE-7FB38D0E1D5B}"/>
              </a:ext>
            </a:extLst>
          </p:cNvPr>
          <p:cNvSpPr/>
          <p:nvPr/>
        </p:nvSpPr>
        <p:spPr>
          <a:xfrm>
            <a:off x="3886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E721C4B9-78ED-48C4-AB69-00FAE2C1B5E9}"/>
              </a:ext>
            </a:extLst>
          </p:cNvPr>
          <p:cNvSpPr/>
          <p:nvPr/>
        </p:nvSpPr>
        <p:spPr>
          <a:xfrm>
            <a:off x="3886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EBA32286-0385-4F4F-9C5A-F94659ACC868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3124200" y="13335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D97CA93F-DE12-4143-A5FB-2BDEE3C92BEC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3124200" y="1790700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F10F1744-F227-4DC5-A8BA-975FFFC7CCDE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3124200" y="17907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822CF7CB-DC71-4A99-B7C9-F4EDE60F1151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3124200" y="17907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630B675-F7FD-4BD9-9E32-E9C6F3AB7E4C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3124200" y="17907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277354AE-B422-403A-9779-447F131F0C12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3124200" y="13335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CEA0613-0318-46B7-9528-C569C057C3CA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3124200" y="1790700"/>
            <a:ext cx="76200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F3B79A4C-727B-473B-BDD6-AC4E5B4AB5C1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3124200" y="2247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CABF156-46D7-4853-B908-E6D2924E20BB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3124200" y="24003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1CDCF64F-7422-4067-9AF6-30FCEB1D46DA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3124200" y="24003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AFF3D3BF-600A-4E7D-B93F-0C6DEF862F56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3124200" y="13335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D9EEE4B3-BCF6-47E3-A5D1-7BFA45DFFB1A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3124200" y="22479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0B38C710-E07B-454C-9CFD-201DA15C46DA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3124200" y="27051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F65CD757-237F-45F5-84F4-A4B9296C03AE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3124200" y="3009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851ED236-1205-4AFD-9C13-00C423E79FEB}"/>
              </a:ext>
            </a:extLst>
          </p:cNvPr>
          <p:cNvSpPr/>
          <p:nvPr/>
        </p:nvSpPr>
        <p:spPr>
          <a:xfrm>
            <a:off x="4648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48689889-2C17-46D9-A158-D44A53164EE0}"/>
              </a:ext>
            </a:extLst>
          </p:cNvPr>
          <p:cNvSpPr/>
          <p:nvPr/>
        </p:nvSpPr>
        <p:spPr>
          <a:xfrm>
            <a:off x="4648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4295DEE4-2E6F-4C28-987F-B0643C2E75A8}"/>
              </a:ext>
            </a:extLst>
          </p:cNvPr>
          <p:cNvSpPr/>
          <p:nvPr/>
        </p:nvSpPr>
        <p:spPr>
          <a:xfrm>
            <a:off x="4648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84446C64-06C3-4016-A25C-356029CD1889}"/>
              </a:ext>
            </a:extLst>
          </p:cNvPr>
          <p:cNvSpPr/>
          <p:nvPr/>
        </p:nvSpPr>
        <p:spPr>
          <a:xfrm>
            <a:off x="4648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DA6551E8-4CE8-439B-83B7-D966C4A04D62}"/>
              </a:ext>
            </a:extLst>
          </p:cNvPr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3680FE58-227E-4109-B239-359669B3743E}"/>
              </a:ext>
            </a:extLst>
          </p:cNvPr>
          <p:cNvCxnSpPr>
            <a:stCxn id="8" idx="6"/>
            <a:endCxn id="27" idx="2"/>
          </p:cNvCxnSpPr>
          <p:nvPr/>
        </p:nvCxnSpPr>
        <p:spPr>
          <a:xfrm>
            <a:off x="4267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DB9B3864-CAD6-4CFF-B316-E8EC4F0F26EF}"/>
              </a:ext>
            </a:extLst>
          </p:cNvPr>
          <p:cNvCxnSpPr>
            <a:stCxn id="8" idx="6"/>
            <a:endCxn id="28" idx="2"/>
          </p:cNvCxnSpPr>
          <p:nvPr/>
        </p:nvCxnSpPr>
        <p:spPr>
          <a:xfrm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4A9371B3-1C64-49C0-9C27-703AAFE02B14}"/>
              </a:ext>
            </a:extLst>
          </p:cNvPr>
          <p:cNvCxnSpPr>
            <a:stCxn id="8" idx="6"/>
            <a:endCxn id="29" idx="2"/>
          </p:cNvCxnSpPr>
          <p:nvPr/>
        </p:nvCxnSpPr>
        <p:spPr>
          <a:xfrm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65337E43-4A02-4F9B-9627-EFFB27B3F733}"/>
              </a:ext>
            </a:extLst>
          </p:cNvPr>
          <p:cNvCxnSpPr>
            <a:stCxn id="8" idx="6"/>
            <a:endCxn id="30" idx="2"/>
          </p:cNvCxnSpPr>
          <p:nvPr/>
        </p:nvCxnSpPr>
        <p:spPr>
          <a:xfrm>
            <a:off x="4267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63248B7C-08E0-474A-BB5C-F7A93AF2230C}"/>
              </a:ext>
            </a:extLst>
          </p:cNvPr>
          <p:cNvCxnSpPr>
            <a:stCxn id="8" idx="6"/>
            <a:endCxn id="31" idx="2"/>
          </p:cNvCxnSpPr>
          <p:nvPr/>
        </p:nvCxnSpPr>
        <p:spPr>
          <a:xfrm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A4660922-CA23-40A4-AAA1-83F08D0C3DB6}"/>
              </a:ext>
            </a:extLst>
          </p:cNvPr>
          <p:cNvCxnSpPr/>
          <p:nvPr/>
        </p:nvCxnSpPr>
        <p:spPr>
          <a:xfrm>
            <a:off x="4267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E4F0756D-BD5A-4A23-AE76-C0431D27EBE7}"/>
              </a:ext>
            </a:extLst>
          </p:cNvPr>
          <p:cNvCxnSpPr/>
          <p:nvPr/>
        </p:nvCxnSpPr>
        <p:spPr>
          <a:xfrm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D13A411B-F225-476A-A0BB-2D5136549E03}"/>
              </a:ext>
            </a:extLst>
          </p:cNvPr>
          <p:cNvCxnSpPr/>
          <p:nvPr/>
        </p:nvCxnSpPr>
        <p:spPr>
          <a:xfrm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FF6F1F23-5DEC-4836-BE9C-3E0EE180AB00}"/>
              </a:ext>
            </a:extLst>
          </p:cNvPr>
          <p:cNvCxnSpPr>
            <a:stCxn id="9" idx="6"/>
            <a:endCxn id="27" idx="2"/>
          </p:cNvCxnSpPr>
          <p:nvPr/>
        </p:nvCxnSpPr>
        <p:spPr>
          <a:xfrm flipV="1"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BD1336A-D562-4089-9DB6-C936AB7B1399}"/>
              </a:ext>
            </a:extLst>
          </p:cNvPr>
          <p:cNvCxnSpPr/>
          <p:nvPr/>
        </p:nvCxnSpPr>
        <p:spPr>
          <a:xfrm>
            <a:off x="4267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DCB2E048-1393-4894-9422-5885E291D4F6}"/>
              </a:ext>
            </a:extLst>
          </p:cNvPr>
          <p:cNvCxnSpPr/>
          <p:nvPr/>
        </p:nvCxnSpPr>
        <p:spPr>
          <a:xfrm>
            <a:off x="4267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C8D939A8-B4E5-48CE-AA62-69A354119563}"/>
              </a:ext>
            </a:extLst>
          </p:cNvPr>
          <p:cNvCxnSpPr/>
          <p:nvPr/>
        </p:nvCxnSpPr>
        <p:spPr>
          <a:xfrm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84DA5EDD-1240-4ABD-9A03-997A9D9D8B4D}"/>
              </a:ext>
            </a:extLst>
          </p:cNvPr>
          <p:cNvCxnSpPr/>
          <p:nvPr/>
        </p:nvCxnSpPr>
        <p:spPr>
          <a:xfrm>
            <a:off x="4267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20AC50A5-6006-4ADD-8B99-A08B931A3E87}"/>
              </a:ext>
            </a:extLst>
          </p:cNvPr>
          <p:cNvCxnSpPr/>
          <p:nvPr/>
        </p:nvCxnSpPr>
        <p:spPr>
          <a:xfrm>
            <a:off x="4267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36B135E-40C7-4CD8-BEAE-BD588F509C98}"/>
              </a:ext>
            </a:extLst>
          </p:cNvPr>
          <p:cNvCxnSpPr/>
          <p:nvPr/>
        </p:nvCxnSpPr>
        <p:spPr>
          <a:xfrm>
            <a:off x="4267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AE1BDD3-502A-48E9-B866-6BABF3F90E75}"/>
              </a:ext>
            </a:extLst>
          </p:cNvPr>
          <p:cNvCxnSpPr/>
          <p:nvPr/>
        </p:nvCxnSpPr>
        <p:spPr>
          <a:xfrm flipV="1"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900522F3-B027-42B8-A360-FBA37ED073D0}"/>
              </a:ext>
            </a:extLst>
          </p:cNvPr>
          <p:cNvCxnSpPr>
            <a:stCxn id="10" idx="6"/>
            <a:endCxn id="27" idx="2"/>
          </p:cNvCxnSpPr>
          <p:nvPr/>
        </p:nvCxnSpPr>
        <p:spPr>
          <a:xfrm flipV="1"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CC13A83-0511-4B20-9D23-D987738D08D9}"/>
              </a:ext>
            </a:extLst>
          </p:cNvPr>
          <p:cNvCxnSpPr/>
          <p:nvPr/>
        </p:nvCxnSpPr>
        <p:spPr>
          <a:xfrm flipV="1">
            <a:off x="4267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7B191561-C230-4D7A-8250-76FA8493159C}"/>
              </a:ext>
            </a:extLst>
          </p:cNvPr>
          <p:cNvCxnSpPr/>
          <p:nvPr/>
        </p:nvCxnSpPr>
        <p:spPr>
          <a:xfrm flipV="1"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7BB6BD57-6EBB-409A-A6D6-4B8A2D8D1777}"/>
              </a:ext>
            </a:extLst>
          </p:cNvPr>
          <p:cNvCxnSpPr/>
          <p:nvPr/>
        </p:nvCxnSpPr>
        <p:spPr>
          <a:xfrm flipV="1">
            <a:off x="4267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E10BF14-3DF1-40DC-A43C-A40E8A5644D0}"/>
              </a:ext>
            </a:extLst>
          </p:cNvPr>
          <p:cNvCxnSpPr/>
          <p:nvPr/>
        </p:nvCxnSpPr>
        <p:spPr>
          <a:xfrm flipV="1"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6A2CB278-D162-4C5C-BB65-58C2CDBCA295}"/>
              </a:ext>
            </a:extLst>
          </p:cNvPr>
          <p:cNvCxnSpPr>
            <a:stCxn id="12" idx="6"/>
            <a:endCxn id="27" idx="2"/>
          </p:cNvCxnSpPr>
          <p:nvPr/>
        </p:nvCxnSpPr>
        <p:spPr>
          <a:xfrm flipV="1"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9BBAED92-CE12-41B3-B81B-AEFC3092F26E}"/>
              </a:ext>
            </a:extLst>
          </p:cNvPr>
          <p:cNvSpPr/>
          <p:nvPr/>
        </p:nvSpPr>
        <p:spPr>
          <a:xfrm>
            <a:off x="5410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E5671870-EF78-4FD6-912A-F2BEBA9DC6BE}"/>
              </a:ext>
            </a:extLst>
          </p:cNvPr>
          <p:cNvSpPr/>
          <p:nvPr/>
        </p:nvSpPr>
        <p:spPr>
          <a:xfrm>
            <a:off x="5410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45DC1FAF-91BC-4F3F-9B1A-5FFC4DFA8903}"/>
              </a:ext>
            </a:extLst>
          </p:cNvPr>
          <p:cNvSpPr/>
          <p:nvPr/>
        </p:nvSpPr>
        <p:spPr>
          <a:xfrm>
            <a:off x="5410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123A4234-96CB-4AA6-9C63-61D420AFE269}"/>
              </a:ext>
            </a:extLst>
          </p:cNvPr>
          <p:cNvSpPr/>
          <p:nvPr/>
        </p:nvSpPr>
        <p:spPr>
          <a:xfrm>
            <a:off x="5410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24B5313A-E3D4-4543-805B-B19F24F709E9}"/>
              </a:ext>
            </a:extLst>
          </p:cNvPr>
          <p:cNvSpPr/>
          <p:nvPr/>
        </p:nvSpPr>
        <p:spPr>
          <a:xfrm>
            <a:off x="5410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5C3F38F2-30AC-4B65-93AB-08D6EF57D82F}"/>
              </a:ext>
            </a:extLst>
          </p:cNvPr>
          <p:cNvCxnSpPr>
            <a:endCxn id="54" idx="2"/>
          </p:cNvCxnSpPr>
          <p:nvPr/>
        </p:nvCxnSpPr>
        <p:spPr>
          <a:xfrm>
            <a:off x="5029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98A2AD15-FF7D-48CD-A9B2-29B2E1271AC6}"/>
              </a:ext>
            </a:extLst>
          </p:cNvPr>
          <p:cNvCxnSpPr>
            <a:endCxn id="55" idx="2"/>
          </p:cNvCxnSpPr>
          <p:nvPr/>
        </p:nvCxnSpPr>
        <p:spPr>
          <a:xfrm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91862882-1A30-4A59-8AE3-9FEA77DB1DC9}"/>
              </a:ext>
            </a:extLst>
          </p:cNvPr>
          <p:cNvCxnSpPr>
            <a:endCxn id="56" idx="2"/>
          </p:cNvCxnSpPr>
          <p:nvPr/>
        </p:nvCxnSpPr>
        <p:spPr>
          <a:xfrm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D574BF88-22AA-404D-BBD4-0C9A2170CA5B}"/>
              </a:ext>
            </a:extLst>
          </p:cNvPr>
          <p:cNvCxnSpPr>
            <a:endCxn id="57" idx="2"/>
          </p:cNvCxnSpPr>
          <p:nvPr/>
        </p:nvCxnSpPr>
        <p:spPr>
          <a:xfrm>
            <a:off x="5029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A871C274-DE85-47B5-AA54-5465F009D73F}"/>
              </a:ext>
            </a:extLst>
          </p:cNvPr>
          <p:cNvCxnSpPr>
            <a:endCxn id="58" idx="2"/>
          </p:cNvCxnSpPr>
          <p:nvPr/>
        </p:nvCxnSpPr>
        <p:spPr>
          <a:xfrm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599726A1-E74E-46B4-B564-B613E6947BF3}"/>
              </a:ext>
            </a:extLst>
          </p:cNvPr>
          <p:cNvCxnSpPr/>
          <p:nvPr/>
        </p:nvCxnSpPr>
        <p:spPr>
          <a:xfrm>
            <a:off x="5029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00A54B71-1D8C-4BBC-A9B6-C44557BD35C1}"/>
              </a:ext>
            </a:extLst>
          </p:cNvPr>
          <p:cNvCxnSpPr/>
          <p:nvPr/>
        </p:nvCxnSpPr>
        <p:spPr>
          <a:xfrm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08513B1B-CF1A-4C6C-8274-207842260957}"/>
              </a:ext>
            </a:extLst>
          </p:cNvPr>
          <p:cNvCxnSpPr/>
          <p:nvPr/>
        </p:nvCxnSpPr>
        <p:spPr>
          <a:xfrm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57B7ED54-8761-44D4-BAC6-B86BC936541C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86F8D0A2-0C38-4B0C-A102-B5DCFC4230F3}"/>
              </a:ext>
            </a:extLst>
          </p:cNvPr>
          <p:cNvCxnSpPr/>
          <p:nvPr/>
        </p:nvCxnSpPr>
        <p:spPr>
          <a:xfrm>
            <a:off x="5029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425EAE7F-9195-4B55-A31D-5E9BB024506D}"/>
              </a:ext>
            </a:extLst>
          </p:cNvPr>
          <p:cNvCxnSpPr/>
          <p:nvPr/>
        </p:nvCxnSpPr>
        <p:spPr>
          <a:xfrm>
            <a:off x="5029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00619BAD-FC70-4E0C-A101-B522AF8013B6}"/>
              </a:ext>
            </a:extLst>
          </p:cNvPr>
          <p:cNvCxnSpPr/>
          <p:nvPr/>
        </p:nvCxnSpPr>
        <p:spPr>
          <a:xfrm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0261A162-1C55-41C9-A6D6-318A3C087A3A}"/>
              </a:ext>
            </a:extLst>
          </p:cNvPr>
          <p:cNvCxnSpPr/>
          <p:nvPr/>
        </p:nvCxnSpPr>
        <p:spPr>
          <a:xfrm>
            <a:off x="5029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C680FD3F-74B9-45AF-A206-D919E34D4A7B}"/>
              </a:ext>
            </a:extLst>
          </p:cNvPr>
          <p:cNvCxnSpPr/>
          <p:nvPr/>
        </p:nvCxnSpPr>
        <p:spPr>
          <a:xfrm>
            <a:off x="5029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6144D18A-A6EC-4A9B-B851-9BB61ED1BDC4}"/>
              </a:ext>
            </a:extLst>
          </p:cNvPr>
          <p:cNvCxnSpPr/>
          <p:nvPr/>
        </p:nvCxnSpPr>
        <p:spPr>
          <a:xfrm>
            <a:off x="5029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3A0D0FFB-C953-470B-ADF3-4E68469DE8FC}"/>
              </a:ext>
            </a:extLst>
          </p:cNvPr>
          <p:cNvCxnSpPr/>
          <p:nvPr/>
        </p:nvCxnSpPr>
        <p:spPr>
          <a:xfrm flipV="1"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E0F1DB05-6007-4961-AD38-CF007C75A1FD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37A26B49-99BE-47A8-8F23-B4BDA1B4DFE0}"/>
              </a:ext>
            </a:extLst>
          </p:cNvPr>
          <p:cNvCxnSpPr/>
          <p:nvPr/>
        </p:nvCxnSpPr>
        <p:spPr>
          <a:xfrm flipV="1">
            <a:off x="5029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3D2AE13C-FAC9-44EC-AFFB-3C4F7370D4E0}"/>
              </a:ext>
            </a:extLst>
          </p:cNvPr>
          <p:cNvCxnSpPr/>
          <p:nvPr/>
        </p:nvCxnSpPr>
        <p:spPr>
          <a:xfrm flipV="1"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A31418F3-186F-47CE-B0E3-9AF4153DFA97}"/>
              </a:ext>
            </a:extLst>
          </p:cNvPr>
          <p:cNvCxnSpPr/>
          <p:nvPr/>
        </p:nvCxnSpPr>
        <p:spPr>
          <a:xfrm flipV="1">
            <a:off x="5029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E9B18186-A9DC-412E-B62B-2F17E8A086E5}"/>
              </a:ext>
            </a:extLst>
          </p:cNvPr>
          <p:cNvCxnSpPr/>
          <p:nvPr/>
        </p:nvCxnSpPr>
        <p:spPr>
          <a:xfrm flipV="1"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27D5EDB5-E770-4FFE-A23A-09289A54A57A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5D14FE70-2D30-41C7-8E8E-176C6AAE436B}"/>
              </a:ext>
            </a:extLst>
          </p:cNvPr>
          <p:cNvSpPr/>
          <p:nvPr/>
        </p:nvSpPr>
        <p:spPr>
          <a:xfrm>
            <a:off x="64008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8A27DC8-40E0-463A-88CE-4877392C02B4}"/>
              </a:ext>
            </a:extLst>
          </p:cNvPr>
          <p:cNvSpPr/>
          <p:nvPr/>
        </p:nvSpPr>
        <p:spPr>
          <a:xfrm>
            <a:off x="64008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93E0279B-6FA1-4DF2-8B80-03651E09BAFC}"/>
              </a:ext>
            </a:extLst>
          </p:cNvPr>
          <p:cNvSpPr/>
          <p:nvPr/>
        </p:nvSpPr>
        <p:spPr>
          <a:xfrm>
            <a:off x="64008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FC729E1D-3C50-4BB6-B6E0-2F6D46990F06}"/>
              </a:ext>
            </a:extLst>
          </p:cNvPr>
          <p:cNvCxnSpPr>
            <a:stCxn id="58" idx="6"/>
            <a:endCxn id="83" idx="2"/>
          </p:cNvCxnSpPr>
          <p:nvPr/>
        </p:nvCxnSpPr>
        <p:spPr>
          <a:xfrm flipV="1">
            <a:off x="5791200" y="30099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6407E2B7-0717-42C5-B814-4AC6EA22D83B}"/>
              </a:ext>
            </a:extLst>
          </p:cNvPr>
          <p:cNvCxnSpPr>
            <a:stCxn id="58" idx="6"/>
            <a:endCxn id="82" idx="2"/>
          </p:cNvCxnSpPr>
          <p:nvPr/>
        </p:nvCxnSpPr>
        <p:spPr>
          <a:xfrm flipV="1">
            <a:off x="5791200" y="24003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81A39886-5458-487F-B48D-61DC185359B6}"/>
              </a:ext>
            </a:extLst>
          </p:cNvPr>
          <p:cNvCxnSpPr>
            <a:stCxn id="58" idx="6"/>
            <a:endCxn id="81" idx="2"/>
          </p:cNvCxnSpPr>
          <p:nvPr/>
        </p:nvCxnSpPr>
        <p:spPr>
          <a:xfrm flipV="1">
            <a:off x="5791200" y="17907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0AF1A196-3DE1-41E9-86A5-B417B7B2F43E}"/>
              </a:ext>
            </a:extLst>
          </p:cNvPr>
          <p:cNvCxnSpPr>
            <a:stCxn id="54" idx="6"/>
            <a:endCxn id="81" idx="2"/>
          </p:cNvCxnSpPr>
          <p:nvPr/>
        </p:nvCxnSpPr>
        <p:spPr>
          <a:xfrm>
            <a:off x="5791200" y="13335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xmlns="" id="{7D02835D-125A-4A35-9D4B-F582AE017270}"/>
              </a:ext>
            </a:extLst>
          </p:cNvPr>
          <p:cNvCxnSpPr>
            <a:endCxn id="82" idx="2"/>
          </p:cNvCxnSpPr>
          <p:nvPr/>
        </p:nvCxnSpPr>
        <p:spPr>
          <a:xfrm>
            <a:off x="5867400" y="14478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0FFC0FB7-95C3-4276-82C8-9D1B9FCF4859}"/>
              </a:ext>
            </a:extLst>
          </p:cNvPr>
          <p:cNvCxnSpPr>
            <a:stCxn id="54" idx="6"/>
            <a:endCxn id="83" idx="2"/>
          </p:cNvCxnSpPr>
          <p:nvPr/>
        </p:nvCxnSpPr>
        <p:spPr>
          <a:xfrm>
            <a:off x="5791200" y="13335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B805F8DF-9D9D-42B7-A446-72365FBDCA0E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5791200" y="24003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FEEA5200-E39F-4DBB-A720-D28DFC1BA04D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D65F62D9-5AAE-4120-8F94-507CC31EFADD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A087BEFD-80D3-4BD2-8DF2-DF53F61867DE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2098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CD060F4E-415E-4779-8BC6-662FF496B376}"/>
              </a:ext>
            </a:extLst>
          </p:cNvPr>
          <p:cNvCxnSpPr>
            <a:cxnSpLocks/>
            <a:endCxn id="81" idx="2"/>
          </p:cNvCxnSpPr>
          <p:nvPr/>
        </p:nvCxnSpPr>
        <p:spPr>
          <a:xfrm>
            <a:off x="5791200" y="17526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D9A3BB11-6C62-4039-8DBE-73BA9A2E8014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17526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xmlns="" id="{CF955078-A750-4DF3-9CD7-3FAD428A8E0A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17526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B41EDCB1-8CCB-42C8-8C32-D0E1E702F76B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22098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19C28D5F-CB44-4D80-9A5F-F4514C20A5BE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6670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8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6AA60-0048-4628-8A80-0F185E08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they remove?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A93BB3-287C-46FF-B67D-073EE6F06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Far fewer threads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Haswell = 2 threads/core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Pascal </a:t>
            </a:r>
            <a:r>
              <a:rPr lang="en-US" sz="2000" dirty="0">
                <a:sym typeface="Symbol" panose="05050102010706020507" pitchFamily="18" charset="2"/>
              </a:rPr>
              <a:t> 1000 threads/SM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TPU = </a:t>
            </a:r>
            <a:r>
              <a:rPr lang="en-US" sz="2000" dirty="0" smtClean="0">
                <a:sym typeface="Symbol" panose="05050102010706020507" pitchFamily="18" charset="2"/>
              </a:rPr>
              <a:t>??</a:t>
            </a:r>
            <a:endParaRPr lang="en-US" sz="2000" dirty="0"/>
          </a:p>
          <a:p>
            <a:r>
              <a:rPr lang="en-US" sz="2400" dirty="0"/>
              <a:t>No SMT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isn’t lots of threads and SMT what makes things go fast?</a:t>
            </a:r>
          </a:p>
          <a:p>
            <a:r>
              <a:rPr lang="en-US" sz="2400" dirty="0"/>
              <a:t>SMT: when one thread is stalled, swap in another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Stalls are hard to predict (depend on memory patterns, branch patterns)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Keep lots of threads waiting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67B352-0F6E-45B7-BA26-EB808AA8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4B2C733-FB7B-4AB9-8315-F1B921039B53}"/>
              </a:ext>
            </a:extLst>
          </p:cNvPr>
          <p:cNvSpPr txBox="1"/>
          <p:nvPr/>
        </p:nvSpPr>
        <p:spPr>
          <a:xfrm>
            <a:off x="4648200" y="5105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TPU has only one 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48569E5-FE8B-48D5-996C-979FC1677E33}"/>
              </a:ext>
            </a:extLst>
          </p:cNvPr>
          <p:cNvSpPr txBox="1"/>
          <p:nvPr/>
        </p:nvSpPr>
        <p:spPr>
          <a:xfrm>
            <a:off x="6934200" y="4876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TPU has no branches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E5F2EA7-895F-480D-8921-DBA698CF86C9}"/>
              </a:ext>
            </a:extLst>
          </p:cNvPr>
          <p:cNvCxnSpPr/>
          <p:nvPr/>
        </p:nvCxnSpPr>
        <p:spPr>
          <a:xfrm flipV="1">
            <a:off x="5334000" y="4495800"/>
            <a:ext cx="68580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3CDEE639-C4A3-4E7E-B69C-F70A3E4CEB44}"/>
              </a:ext>
            </a:extLst>
          </p:cNvPr>
          <p:cNvCxnSpPr>
            <a:cxnSpLocks/>
          </p:cNvCxnSpPr>
          <p:nvPr/>
        </p:nvCxnSpPr>
        <p:spPr>
          <a:xfrm flipH="1" flipV="1">
            <a:off x="7315200" y="4572000"/>
            <a:ext cx="3048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364F74-217E-4C4E-9172-A2CB68F3CA7C}"/>
              </a:ext>
            </a:extLst>
          </p:cNvPr>
          <p:cNvSpPr txBox="1"/>
          <p:nvPr/>
        </p:nvSpPr>
        <p:spPr>
          <a:xfrm>
            <a:off x="2133600" y="2667000"/>
            <a:ext cx="1828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 thread!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77B52-DD93-4F94-933D-75975803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SMT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845059-5D4C-4BF7-8D08-DD2068D6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Lots of threads required lots of registers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TPU doesn’t need nearly as many registers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Moving data back and forth between registers and ALUs costs power</a:t>
            </a:r>
          </a:p>
          <a:p>
            <a:r>
              <a:rPr lang="en-US" sz="2400" dirty="0"/>
              <a:t>SMT is a way to keep the machine busy during an unpredictable stalls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doesn’t change the fact that a thread stalled unpredictably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doesn’t make the stalled thread faster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improves </a:t>
            </a:r>
            <a:r>
              <a:rPr lang="en-US" sz="2000" i="1" dirty="0"/>
              <a:t>average</a:t>
            </a:r>
            <a:r>
              <a:rPr lang="en-US" sz="2000" dirty="0"/>
              <a:t> latency, not </a:t>
            </a:r>
            <a:r>
              <a:rPr lang="en-US" sz="2000" i="1" dirty="0"/>
              <a:t>worst-case</a:t>
            </a:r>
            <a:r>
              <a:rPr lang="en-US" sz="2000" dirty="0"/>
              <a:t> latency</a:t>
            </a:r>
          </a:p>
          <a:p>
            <a:r>
              <a:rPr lang="en-US" sz="2400" dirty="0"/>
              <a:t>Google’s requirement: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Customers want 99% reliability on worst-case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 don’t want unpredictable waits more than 1% of the time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SMT does not fit this customer requirement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1DCBC4-5DCA-400B-BCDE-51139656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6AA60-0048-4628-8A80-0F185E08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they remove?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A93BB3-287C-46FF-B67D-073EE6F06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 OOO</a:t>
            </a:r>
          </a:p>
          <a:p>
            <a:r>
              <a:rPr lang="en-US" sz="2400" dirty="0"/>
              <a:t>No branches (or branch prediction, speculative execution)</a:t>
            </a:r>
          </a:p>
          <a:p>
            <a:r>
              <a:rPr lang="en-US" sz="2400" dirty="0"/>
              <a:t>Far less registers</a:t>
            </a:r>
          </a:p>
          <a:p>
            <a:r>
              <a:rPr lang="en-US" sz="2400" dirty="0"/>
              <a:t>1 thread, no SMT</a:t>
            </a:r>
          </a:p>
          <a:p>
            <a:r>
              <a:rPr lang="en-US" sz="2400" dirty="0" smtClean="0"/>
              <a:t>8-bit </a:t>
            </a:r>
            <a:r>
              <a:rPr lang="en-US" sz="2400" dirty="0"/>
              <a:t>integer arithmetic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training vs inference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training is in floating point; done infrequently and can be slow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inference can be done with 8-bit integers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TPU uses 8-bit MACs. Saves substantial area – but TPU cannot do training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67B352-0F6E-45B7-BA26-EB808AA8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7A723-7E9C-4F70-B2FF-8BDD57D0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6BFE4-58FF-49CA-959C-97273E977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15-30X faster at inference than GPU or CPU</a:t>
            </a:r>
          </a:p>
          <a:p>
            <a:r>
              <a:rPr lang="en-US" dirty="0"/>
              <a:t>30X-80X better performance/watt</a:t>
            </a:r>
          </a:p>
          <a:p>
            <a:pPr lvl="1"/>
            <a:r>
              <a:rPr lang="en-US" dirty="0"/>
              <a:t>“Performance” is 99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A36BFB-FF92-4001-BE87-CBBDDABF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6E2D5-8336-464F-A7B2-DE345888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diagram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4E4A7D-CA0F-4E0C-9B32-6D871564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1026" name="Picture 2" descr="https://cloud.google.com/blog/big-data/2017/05/images/149454602921110/tpu-15.png">
            <a:extLst>
              <a:ext uri="{FF2B5EF4-FFF2-40B4-BE49-F238E27FC236}">
                <a16:creationId xmlns:a16="http://schemas.microsoft.com/office/drawing/2014/main" xmlns="" id="{D3A93331-199E-49DA-8279-06E1645E8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31692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5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FD6F5-F33E-4617-9966-885C1AFA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Chip floorplan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4560D03-39AF-473F-94C3-C787A477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2050" name="Picture 2" descr="https://cloud.google.com/blog/big-data/2017/05/images/149454602921110/tpu-8.png">
            <a:extLst>
              <a:ext uri="{FF2B5EF4-FFF2-40B4-BE49-F238E27FC236}">
                <a16:creationId xmlns:a16="http://schemas.microsoft.com/office/drawing/2014/main" xmlns="" id="{65041C32-D896-4D4E-BEFD-A80C9DA9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455444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1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25F6AB-F80C-47D5-80F6-22C70729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AA268-E0AB-4ACA-B9BE-85517E166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419600"/>
          </a:xfrm>
        </p:spPr>
        <p:txBody>
          <a:bodyPr/>
          <a:lstStyle/>
          <a:p>
            <a:r>
              <a:rPr lang="en-US" sz="2400" dirty="0"/>
              <a:t>In-datacenter performance analysis of a tensor-processing unit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Norm </a:t>
            </a:r>
            <a:r>
              <a:rPr lang="en-US" sz="2000" dirty="0" err="1"/>
              <a:t>Jouppi</a:t>
            </a:r>
            <a:r>
              <a:rPr lang="en-US" sz="2000" dirty="0"/>
              <a:t> et. al, Google, ISCA 2017</a:t>
            </a:r>
          </a:p>
          <a:p>
            <a:r>
              <a:rPr lang="en-US" sz="2400" u="sng" dirty="0">
                <a:hlinkClick r:id="rId2"/>
              </a:rPr>
              <a:t>https://eecs.berkeley.edu/research/colloquium/170315</a:t>
            </a:r>
            <a:endParaRPr lang="en-US" sz="2400" u="sng" dirty="0"/>
          </a:p>
          <a:p>
            <a:pPr lvl="1">
              <a:spcBef>
                <a:spcPts val="0"/>
              </a:spcBef>
            </a:pPr>
            <a:r>
              <a:rPr lang="en-US" sz="2000" dirty="0"/>
              <a:t>a talk by Dave Patterson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he mostly just presented the above paper</a:t>
            </a:r>
          </a:p>
          <a:p>
            <a:r>
              <a:rPr lang="en-US" sz="2400" dirty="0"/>
              <a:t>Efficient Processing of Deep Neural Networks: A Tutorial and Survey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Vivienne Sze et al., MIT, 2017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Available at Cornell Libraries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Design and Analysis of a Hardware CNN Accelerator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Kevin </a:t>
            </a:r>
            <a:r>
              <a:rPr lang="en-US" sz="2000" dirty="0" err="1"/>
              <a:t>Kiningham</a:t>
            </a:r>
            <a:r>
              <a:rPr lang="en-US" sz="2000" dirty="0"/>
              <a:t> et al, 2017 Stanford Tech Report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Describes a systolic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Is it similar to the TPU? Don’t know…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B2C865-20DA-4AF0-8F43-BB087A6E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379D2-EB00-4BA5-9FBB-2DADD0141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0B4CA8-DC2D-4995-92B6-035417D40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dirty="0"/>
              <a:t>Building a one-core computer that’s really fast is impossible</a:t>
            </a:r>
          </a:p>
          <a:p>
            <a:r>
              <a:rPr lang="en-US" dirty="0"/>
              <a:t>Instead, we build lots of cores, and hope to fill them with lots of threads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We’ve succeeded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we had to do lots of work (especially for a GPU)</a:t>
            </a:r>
          </a:p>
          <a:p>
            <a:r>
              <a:rPr lang="en-US" dirty="0"/>
              <a:t>Is there a better way?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Domain-specific architectures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custom hardware to match your problem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cost effective if your problem is really important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D7FA93-8F2C-46FF-9A9C-A2E7BFE2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C5215-AA79-421C-9979-1C3DFC0F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E52467-2051-44D2-AB87-E7D3FB5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problems that Google faces:</a:t>
            </a:r>
          </a:p>
          <a:p>
            <a:pPr lvl="1"/>
            <a:r>
              <a:rPr lang="en-US" dirty="0" smtClean="0"/>
              <a:t>Speech </a:t>
            </a:r>
            <a:r>
              <a:rPr lang="en-US" dirty="0"/>
              <a:t>recognition and translation on phones</a:t>
            </a:r>
          </a:p>
          <a:p>
            <a:pPr lvl="1"/>
            <a:r>
              <a:rPr lang="en-US" dirty="0"/>
              <a:t>Search ranking</a:t>
            </a:r>
          </a:p>
          <a:p>
            <a:pPr lvl="1"/>
            <a:r>
              <a:rPr lang="en-US" dirty="0"/>
              <a:t>Google fixes your searches for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Common solution: deep neural networks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DE091F-9086-4CC6-9558-55263912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886200"/>
            <a:ext cx="7391400" cy="1981200"/>
          </a:xfrm>
        </p:spPr>
        <p:txBody>
          <a:bodyPr/>
          <a:lstStyle/>
          <a:p>
            <a:r>
              <a:rPr lang="en-US" dirty="0"/>
              <a:t>Each node: a weighted sum </a:t>
            </a:r>
            <a:r>
              <a:rPr lang="en-US" i="1" dirty="0"/>
              <a:t>y</a:t>
            </a:r>
            <a:r>
              <a:rPr lang="en-US" dirty="0"/>
              <a:t>=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in</a:t>
            </a:r>
            <a:r>
              <a:rPr lang="en-US" baseline="-25000" dirty="0"/>
              <a:t>1</a:t>
            </a:r>
            <a:r>
              <a:rPr lang="en-US" dirty="0"/>
              <a:t>+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i="1" dirty="0"/>
              <a:t>in</a:t>
            </a:r>
            <a:r>
              <a:rPr lang="en-US" baseline="-25000" dirty="0"/>
              <a:t>2</a:t>
            </a:r>
            <a:r>
              <a:rPr lang="en-US" dirty="0"/>
              <a:t>+…</a:t>
            </a:r>
          </a:p>
          <a:p>
            <a:r>
              <a:rPr lang="en-US" dirty="0"/>
              <a:t>Followed by an </a:t>
            </a:r>
            <a:r>
              <a:rPr lang="en-US" i="1" dirty="0"/>
              <a:t>excitation function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e.g., out = (</a:t>
            </a:r>
            <a:r>
              <a:rPr lang="en-US" i="1" dirty="0"/>
              <a:t>y</a:t>
            </a:r>
            <a:r>
              <a:rPr lang="en-US" dirty="0"/>
              <a:t>&lt;0? 0 : 1)</a:t>
            </a:r>
          </a:p>
          <a:p>
            <a:r>
              <a:rPr lang="en-US" dirty="0"/>
              <a:t>Each vertical slice is a </a:t>
            </a:r>
            <a:r>
              <a:rPr lang="en-US" i="1" dirty="0"/>
              <a:t>layer</a:t>
            </a:r>
          </a:p>
          <a:p>
            <a:r>
              <a:rPr lang="en-US" i="1" dirty="0"/>
              <a:t>Deep</a:t>
            </a:r>
            <a:r>
              <a:rPr lang="en-US" dirty="0"/>
              <a:t> neural net has lots of layers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BEB97F2-B580-433C-9594-1BA460CDFD54}"/>
              </a:ext>
            </a:extLst>
          </p:cNvPr>
          <p:cNvSpPr/>
          <p:nvPr/>
        </p:nvSpPr>
        <p:spPr>
          <a:xfrm>
            <a:off x="1524000" y="1905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98C738F-5EF0-4F54-908F-D82EDCC03B0D}"/>
              </a:ext>
            </a:extLst>
          </p:cNvPr>
          <p:cNvSpPr/>
          <p:nvPr/>
        </p:nvSpPr>
        <p:spPr>
          <a:xfrm>
            <a:off x="15240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C6672A26-6F90-45EA-B7D0-0372458F35C7}"/>
              </a:ext>
            </a:extLst>
          </p:cNvPr>
          <p:cNvSpPr/>
          <p:nvPr/>
        </p:nvSpPr>
        <p:spPr>
          <a:xfrm>
            <a:off x="1524000" y="3124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185317E2-87F5-41BF-8AAB-F45718738C1F}"/>
              </a:ext>
            </a:extLst>
          </p:cNvPr>
          <p:cNvSpPr/>
          <p:nvPr/>
        </p:nvSpPr>
        <p:spPr>
          <a:xfrm>
            <a:off x="2667000" y="1447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7DB3F0C-B7A0-423A-A800-D5E25B66DA07}"/>
              </a:ext>
            </a:extLst>
          </p:cNvPr>
          <p:cNvSpPr/>
          <p:nvPr/>
        </p:nvSpPr>
        <p:spPr>
          <a:xfrm>
            <a:off x="2667000" y="1905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150DE6E4-E9C0-4396-A605-358C53D12F1C}"/>
              </a:ext>
            </a:extLst>
          </p:cNvPr>
          <p:cNvSpPr/>
          <p:nvPr/>
        </p:nvSpPr>
        <p:spPr>
          <a:xfrm>
            <a:off x="2667000" y="2362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9D8811A-6556-4A2A-921B-AD974BAEE886}"/>
              </a:ext>
            </a:extLst>
          </p:cNvPr>
          <p:cNvSpPr/>
          <p:nvPr/>
        </p:nvSpPr>
        <p:spPr>
          <a:xfrm>
            <a:off x="26670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AD68643C-3253-4716-A0F2-2D10138AC93A}"/>
              </a:ext>
            </a:extLst>
          </p:cNvPr>
          <p:cNvSpPr/>
          <p:nvPr/>
        </p:nvSpPr>
        <p:spPr>
          <a:xfrm>
            <a:off x="2667000" y="3276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3FDAD81-CBA0-4458-A5E4-630144C4E328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1905000" y="16383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2095500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20955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20955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20955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DBD2D11-7FF8-4BEA-B2A6-CEED4215A266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1905000" y="16383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2095500"/>
            <a:ext cx="76200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5527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7051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7051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22833143-C3AE-4DC2-AAF5-DB4702038462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1905000" y="16383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5527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30099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3147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719C9D73-1395-4D30-9E6A-DDDC3C9297AC}"/>
              </a:ext>
            </a:extLst>
          </p:cNvPr>
          <p:cNvSpPr/>
          <p:nvPr/>
        </p:nvSpPr>
        <p:spPr>
          <a:xfrm>
            <a:off x="3429000" y="1447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201BAB48-AD71-4B95-A339-3C5E15C80921}"/>
              </a:ext>
            </a:extLst>
          </p:cNvPr>
          <p:cNvSpPr/>
          <p:nvPr/>
        </p:nvSpPr>
        <p:spPr>
          <a:xfrm>
            <a:off x="3429000" y="1905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E74E2C5E-86CE-4719-BB2B-E3FB06A07AD8}"/>
              </a:ext>
            </a:extLst>
          </p:cNvPr>
          <p:cNvSpPr/>
          <p:nvPr/>
        </p:nvSpPr>
        <p:spPr>
          <a:xfrm>
            <a:off x="3429000" y="2362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1C1F28D-A6C3-452A-B1DD-B818D8A551A8}"/>
              </a:ext>
            </a:extLst>
          </p:cNvPr>
          <p:cNvSpPr/>
          <p:nvPr/>
        </p:nvSpPr>
        <p:spPr>
          <a:xfrm>
            <a:off x="34290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1A2F5AD6-DD09-451D-8B74-40D2344E4553}"/>
              </a:ext>
            </a:extLst>
          </p:cNvPr>
          <p:cNvSpPr/>
          <p:nvPr/>
        </p:nvSpPr>
        <p:spPr>
          <a:xfrm>
            <a:off x="3429000" y="3276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382B5F92-C6B9-47BE-8B1F-073662DEF4AA}"/>
              </a:ext>
            </a:extLst>
          </p:cNvPr>
          <p:cNvCxnSpPr>
            <a:stCxn id="8" idx="6"/>
            <a:endCxn id="42" idx="2"/>
          </p:cNvCxnSpPr>
          <p:nvPr/>
        </p:nvCxnSpPr>
        <p:spPr>
          <a:xfrm>
            <a:off x="3048000" y="1638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91D68BE2-98A6-4499-A9B8-B6549E93C01A}"/>
              </a:ext>
            </a:extLst>
          </p:cNvPr>
          <p:cNvCxnSpPr>
            <a:stCxn id="8" idx="6"/>
            <a:endCxn id="43" idx="2"/>
          </p:cNvCxnSpPr>
          <p:nvPr/>
        </p:nvCxnSpPr>
        <p:spPr>
          <a:xfrm>
            <a:off x="3048000" y="16383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AAB48046-CE3A-4175-A893-AE670CB583E7}"/>
              </a:ext>
            </a:extLst>
          </p:cNvPr>
          <p:cNvCxnSpPr>
            <a:stCxn id="8" idx="6"/>
            <a:endCxn id="44" idx="2"/>
          </p:cNvCxnSpPr>
          <p:nvPr/>
        </p:nvCxnSpPr>
        <p:spPr>
          <a:xfrm>
            <a:off x="3048000" y="16383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CE8071CC-66BA-4DBD-B0E4-8E091A94BC36}"/>
              </a:ext>
            </a:extLst>
          </p:cNvPr>
          <p:cNvCxnSpPr>
            <a:stCxn id="8" idx="6"/>
            <a:endCxn id="45" idx="2"/>
          </p:cNvCxnSpPr>
          <p:nvPr/>
        </p:nvCxnSpPr>
        <p:spPr>
          <a:xfrm>
            <a:off x="3048000" y="16383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A493F7F9-DF2C-4990-A21A-94E2BBF88ABA}"/>
              </a:ext>
            </a:extLst>
          </p:cNvPr>
          <p:cNvCxnSpPr>
            <a:stCxn id="8" idx="6"/>
            <a:endCxn id="46" idx="2"/>
          </p:cNvCxnSpPr>
          <p:nvPr/>
        </p:nvCxnSpPr>
        <p:spPr>
          <a:xfrm>
            <a:off x="3048000" y="16383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F5834E7B-2B2A-4B61-BA38-86135DD47B92}"/>
              </a:ext>
            </a:extLst>
          </p:cNvPr>
          <p:cNvCxnSpPr/>
          <p:nvPr/>
        </p:nvCxnSpPr>
        <p:spPr>
          <a:xfrm>
            <a:off x="3048000" y="20574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AAA68518-0DE9-4095-9913-9A6F8F8B8FE6}"/>
              </a:ext>
            </a:extLst>
          </p:cNvPr>
          <p:cNvCxnSpPr/>
          <p:nvPr/>
        </p:nvCxnSpPr>
        <p:spPr>
          <a:xfrm>
            <a:off x="3048000" y="20574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3CABE704-2BA0-48F8-BD50-CD52112DDA8D}"/>
              </a:ext>
            </a:extLst>
          </p:cNvPr>
          <p:cNvCxnSpPr/>
          <p:nvPr/>
        </p:nvCxnSpPr>
        <p:spPr>
          <a:xfrm>
            <a:off x="3048000" y="20574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8BA578D9-FB3A-4628-A12D-5DC8309842CC}"/>
              </a:ext>
            </a:extLst>
          </p:cNvPr>
          <p:cNvCxnSpPr>
            <a:stCxn id="9" idx="6"/>
            <a:endCxn id="42" idx="2"/>
          </p:cNvCxnSpPr>
          <p:nvPr/>
        </p:nvCxnSpPr>
        <p:spPr>
          <a:xfrm flipV="1">
            <a:off x="3048000" y="16383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B1543D4F-DA15-4BB2-8707-9D1E8A17790F}"/>
              </a:ext>
            </a:extLst>
          </p:cNvPr>
          <p:cNvCxnSpPr/>
          <p:nvPr/>
        </p:nvCxnSpPr>
        <p:spPr>
          <a:xfrm>
            <a:off x="3048000" y="2514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F69940B0-D474-463A-8642-9D5FDA942C56}"/>
              </a:ext>
            </a:extLst>
          </p:cNvPr>
          <p:cNvCxnSpPr/>
          <p:nvPr/>
        </p:nvCxnSpPr>
        <p:spPr>
          <a:xfrm>
            <a:off x="3048000" y="2514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392A8F3A-2E52-4A73-846B-08FDA517E2EA}"/>
              </a:ext>
            </a:extLst>
          </p:cNvPr>
          <p:cNvCxnSpPr/>
          <p:nvPr/>
        </p:nvCxnSpPr>
        <p:spPr>
          <a:xfrm>
            <a:off x="3048000" y="2514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7601AEFC-24D7-42D9-8A80-A31F44ABCAA6}"/>
              </a:ext>
            </a:extLst>
          </p:cNvPr>
          <p:cNvCxnSpPr/>
          <p:nvPr/>
        </p:nvCxnSpPr>
        <p:spPr>
          <a:xfrm>
            <a:off x="3048000" y="2971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81388316-31A0-4FF5-96EF-076D9A45587A}"/>
              </a:ext>
            </a:extLst>
          </p:cNvPr>
          <p:cNvCxnSpPr/>
          <p:nvPr/>
        </p:nvCxnSpPr>
        <p:spPr>
          <a:xfrm>
            <a:off x="3048000" y="2971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A542C406-2F07-4DB3-A18F-A3B8A0A446B4}"/>
              </a:ext>
            </a:extLst>
          </p:cNvPr>
          <p:cNvCxnSpPr/>
          <p:nvPr/>
        </p:nvCxnSpPr>
        <p:spPr>
          <a:xfrm>
            <a:off x="3048000" y="3429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344A3568-1301-4AAA-A2C1-D6E1CDE6D06A}"/>
              </a:ext>
            </a:extLst>
          </p:cNvPr>
          <p:cNvCxnSpPr/>
          <p:nvPr/>
        </p:nvCxnSpPr>
        <p:spPr>
          <a:xfrm flipV="1">
            <a:off x="3048000" y="20574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460015C1-3B7C-4F9A-A07F-8455DADFD662}"/>
              </a:ext>
            </a:extLst>
          </p:cNvPr>
          <p:cNvCxnSpPr>
            <a:stCxn id="10" idx="6"/>
            <a:endCxn id="42" idx="2"/>
          </p:cNvCxnSpPr>
          <p:nvPr/>
        </p:nvCxnSpPr>
        <p:spPr>
          <a:xfrm flipV="1">
            <a:off x="3048000" y="16383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57A59EFC-48FD-4005-8891-847D564347A0}"/>
              </a:ext>
            </a:extLst>
          </p:cNvPr>
          <p:cNvCxnSpPr/>
          <p:nvPr/>
        </p:nvCxnSpPr>
        <p:spPr>
          <a:xfrm flipV="1">
            <a:off x="3048000" y="2476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9F50A086-C599-4417-B79C-7E513C646D36}"/>
              </a:ext>
            </a:extLst>
          </p:cNvPr>
          <p:cNvCxnSpPr/>
          <p:nvPr/>
        </p:nvCxnSpPr>
        <p:spPr>
          <a:xfrm flipV="1">
            <a:off x="3048000" y="20574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0EEDC825-4A52-4E71-9009-D8D4F8C740B8}"/>
              </a:ext>
            </a:extLst>
          </p:cNvPr>
          <p:cNvCxnSpPr/>
          <p:nvPr/>
        </p:nvCxnSpPr>
        <p:spPr>
          <a:xfrm flipV="1">
            <a:off x="3048000" y="2933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xmlns="" id="{F9471641-7659-4155-80FB-3707AAA76C73}"/>
              </a:ext>
            </a:extLst>
          </p:cNvPr>
          <p:cNvCxnSpPr/>
          <p:nvPr/>
        </p:nvCxnSpPr>
        <p:spPr>
          <a:xfrm flipV="1">
            <a:off x="3048000" y="2514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70632E22-43B4-4598-989C-3CD441E6C255}"/>
              </a:ext>
            </a:extLst>
          </p:cNvPr>
          <p:cNvCxnSpPr>
            <a:stCxn id="12" idx="6"/>
            <a:endCxn id="42" idx="2"/>
          </p:cNvCxnSpPr>
          <p:nvPr/>
        </p:nvCxnSpPr>
        <p:spPr>
          <a:xfrm flipV="1">
            <a:off x="3048000" y="16383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FD4BAB32-C05A-44E8-99DE-7DD333EEF5F5}"/>
              </a:ext>
            </a:extLst>
          </p:cNvPr>
          <p:cNvSpPr/>
          <p:nvPr/>
        </p:nvSpPr>
        <p:spPr>
          <a:xfrm>
            <a:off x="4191000" y="1447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190B4A26-AA78-419B-A967-F7336B3B891B}"/>
              </a:ext>
            </a:extLst>
          </p:cNvPr>
          <p:cNvSpPr/>
          <p:nvPr/>
        </p:nvSpPr>
        <p:spPr>
          <a:xfrm>
            <a:off x="4191000" y="1905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A39220CA-AFD4-407A-92C9-87D5C564C3B6}"/>
              </a:ext>
            </a:extLst>
          </p:cNvPr>
          <p:cNvSpPr/>
          <p:nvPr/>
        </p:nvSpPr>
        <p:spPr>
          <a:xfrm>
            <a:off x="4191000" y="2362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85167460-ED4A-4EAF-B4B5-64565A8B0588}"/>
              </a:ext>
            </a:extLst>
          </p:cNvPr>
          <p:cNvSpPr/>
          <p:nvPr/>
        </p:nvSpPr>
        <p:spPr>
          <a:xfrm>
            <a:off x="41910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xmlns="" id="{FE67937A-1E5C-4C4A-8EE2-5B0EDF0C3C20}"/>
              </a:ext>
            </a:extLst>
          </p:cNvPr>
          <p:cNvSpPr/>
          <p:nvPr/>
        </p:nvSpPr>
        <p:spPr>
          <a:xfrm>
            <a:off x="4191000" y="3276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5DC45B76-6D7C-4371-AB38-4180A8A55B8E}"/>
              </a:ext>
            </a:extLst>
          </p:cNvPr>
          <p:cNvCxnSpPr>
            <a:endCxn id="89" idx="2"/>
          </p:cNvCxnSpPr>
          <p:nvPr/>
        </p:nvCxnSpPr>
        <p:spPr>
          <a:xfrm>
            <a:off x="3810000" y="1638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6383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xmlns="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6383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6383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6383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xmlns="" id="{1612B86A-5312-4F01-82B9-DB78D68BB385}"/>
              </a:ext>
            </a:extLst>
          </p:cNvPr>
          <p:cNvCxnSpPr/>
          <p:nvPr/>
        </p:nvCxnSpPr>
        <p:spPr>
          <a:xfrm>
            <a:off x="3810000" y="20574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5062D10D-8688-4872-B599-BE8285B32A85}"/>
              </a:ext>
            </a:extLst>
          </p:cNvPr>
          <p:cNvCxnSpPr/>
          <p:nvPr/>
        </p:nvCxnSpPr>
        <p:spPr>
          <a:xfrm>
            <a:off x="3810000" y="20574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xmlns="" id="{31A96F0B-1094-471C-8AE9-BAEE22298FF6}"/>
              </a:ext>
            </a:extLst>
          </p:cNvPr>
          <p:cNvCxnSpPr/>
          <p:nvPr/>
        </p:nvCxnSpPr>
        <p:spPr>
          <a:xfrm>
            <a:off x="3810000" y="20574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xmlns="" id="{0383D3D1-024B-4FFB-9830-730D188AC624}"/>
              </a:ext>
            </a:extLst>
          </p:cNvPr>
          <p:cNvCxnSpPr>
            <a:endCxn id="89" idx="2"/>
          </p:cNvCxnSpPr>
          <p:nvPr/>
        </p:nvCxnSpPr>
        <p:spPr>
          <a:xfrm flipV="1">
            <a:off x="3810000" y="16383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083FCF7A-E83C-44E7-A0D3-09F52619D358}"/>
              </a:ext>
            </a:extLst>
          </p:cNvPr>
          <p:cNvCxnSpPr/>
          <p:nvPr/>
        </p:nvCxnSpPr>
        <p:spPr>
          <a:xfrm>
            <a:off x="3810000" y="2514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xmlns="" id="{D4B87A25-33DF-48F8-AD3E-03868B5DF1A0}"/>
              </a:ext>
            </a:extLst>
          </p:cNvPr>
          <p:cNvCxnSpPr/>
          <p:nvPr/>
        </p:nvCxnSpPr>
        <p:spPr>
          <a:xfrm>
            <a:off x="3810000" y="2514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xmlns="" id="{167638DE-D08C-4073-83D4-F5A9A1B4BDAC}"/>
              </a:ext>
            </a:extLst>
          </p:cNvPr>
          <p:cNvCxnSpPr/>
          <p:nvPr/>
        </p:nvCxnSpPr>
        <p:spPr>
          <a:xfrm>
            <a:off x="3810000" y="2514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092BB3C3-68BB-4808-B38C-8B80C4A66B4D}"/>
              </a:ext>
            </a:extLst>
          </p:cNvPr>
          <p:cNvCxnSpPr/>
          <p:nvPr/>
        </p:nvCxnSpPr>
        <p:spPr>
          <a:xfrm>
            <a:off x="3810000" y="2971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3EE1DC49-F5D7-4D13-8783-EC3E8E859C5C}"/>
              </a:ext>
            </a:extLst>
          </p:cNvPr>
          <p:cNvCxnSpPr/>
          <p:nvPr/>
        </p:nvCxnSpPr>
        <p:spPr>
          <a:xfrm>
            <a:off x="3810000" y="2971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3E116EC5-8E6B-4692-9A2E-E19B5A7FD858}"/>
              </a:ext>
            </a:extLst>
          </p:cNvPr>
          <p:cNvCxnSpPr/>
          <p:nvPr/>
        </p:nvCxnSpPr>
        <p:spPr>
          <a:xfrm>
            <a:off x="3810000" y="3429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4DC64D1D-B92E-4E06-990A-70762A0D10CB}"/>
              </a:ext>
            </a:extLst>
          </p:cNvPr>
          <p:cNvCxnSpPr/>
          <p:nvPr/>
        </p:nvCxnSpPr>
        <p:spPr>
          <a:xfrm flipV="1">
            <a:off x="3810000" y="20574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34BBDD5F-88F0-4A0B-95F5-4FE802A06FEA}"/>
              </a:ext>
            </a:extLst>
          </p:cNvPr>
          <p:cNvCxnSpPr>
            <a:endCxn id="89" idx="2"/>
          </p:cNvCxnSpPr>
          <p:nvPr/>
        </p:nvCxnSpPr>
        <p:spPr>
          <a:xfrm flipV="1">
            <a:off x="3810000" y="16383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xmlns="" id="{5E625238-5486-423D-8892-BC2C80FA4648}"/>
              </a:ext>
            </a:extLst>
          </p:cNvPr>
          <p:cNvCxnSpPr/>
          <p:nvPr/>
        </p:nvCxnSpPr>
        <p:spPr>
          <a:xfrm flipV="1">
            <a:off x="3810000" y="2476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xmlns="" id="{058730FF-628C-45A8-A5ED-815FF7630929}"/>
              </a:ext>
            </a:extLst>
          </p:cNvPr>
          <p:cNvCxnSpPr/>
          <p:nvPr/>
        </p:nvCxnSpPr>
        <p:spPr>
          <a:xfrm flipV="1">
            <a:off x="3810000" y="20574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xmlns="" id="{0942129F-010B-4E30-8636-C215D1BB9EDA}"/>
              </a:ext>
            </a:extLst>
          </p:cNvPr>
          <p:cNvCxnSpPr/>
          <p:nvPr/>
        </p:nvCxnSpPr>
        <p:spPr>
          <a:xfrm flipV="1">
            <a:off x="3810000" y="2933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xmlns="" id="{B39E5D81-C4FB-455E-9837-4FB8DDB92FF5}"/>
              </a:ext>
            </a:extLst>
          </p:cNvPr>
          <p:cNvCxnSpPr/>
          <p:nvPr/>
        </p:nvCxnSpPr>
        <p:spPr>
          <a:xfrm flipV="1">
            <a:off x="3810000" y="2514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xmlns="" id="{15FF5DCA-5055-41D0-BB6F-EEB4D1BF12F9}"/>
              </a:ext>
            </a:extLst>
          </p:cNvPr>
          <p:cNvCxnSpPr>
            <a:endCxn id="89" idx="2"/>
          </p:cNvCxnSpPr>
          <p:nvPr/>
        </p:nvCxnSpPr>
        <p:spPr>
          <a:xfrm flipV="1">
            <a:off x="3810000" y="16383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0507C558-AC67-497B-B140-1E7DB597A4D8}"/>
              </a:ext>
            </a:extLst>
          </p:cNvPr>
          <p:cNvSpPr/>
          <p:nvPr/>
        </p:nvSpPr>
        <p:spPr>
          <a:xfrm>
            <a:off x="5181600" y="1905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xmlns="" id="{024F537F-3B65-4B58-8D1D-361D736F3934}"/>
              </a:ext>
            </a:extLst>
          </p:cNvPr>
          <p:cNvSpPr/>
          <p:nvPr/>
        </p:nvSpPr>
        <p:spPr>
          <a:xfrm>
            <a:off x="51816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3F45B6BC-AA90-443D-9DDC-33C8DE0B978F}"/>
              </a:ext>
            </a:extLst>
          </p:cNvPr>
          <p:cNvSpPr/>
          <p:nvPr/>
        </p:nvSpPr>
        <p:spPr>
          <a:xfrm>
            <a:off x="5181600" y="3124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xmlns="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3147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xmlns="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7051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xmlns="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20955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xmlns="" id="{1A1FEEE4-2804-4D0C-A40F-CA3D30339EA2}"/>
              </a:ext>
            </a:extLst>
          </p:cNvPr>
          <p:cNvCxnSpPr>
            <a:stCxn id="89" idx="6"/>
            <a:endCxn id="116" idx="2"/>
          </p:cNvCxnSpPr>
          <p:nvPr/>
        </p:nvCxnSpPr>
        <p:spPr>
          <a:xfrm>
            <a:off x="4572000" y="16383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xmlns="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7526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xmlns="" id="{8699E0FB-B04E-4C31-A96C-66C6C67C4A5A}"/>
              </a:ext>
            </a:extLst>
          </p:cNvPr>
          <p:cNvCxnSpPr>
            <a:stCxn id="89" idx="6"/>
            <a:endCxn id="118" idx="2"/>
          </p:cNvCxnSpPr>
          <p:nvPr/>
        </p:nvCxnSpPr>
        <p:spPr>
          <a:xfrm>
            <a:off x="4572000" y="16383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xmlns="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7051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xmlns="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20955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xmlns="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20955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xmlns="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5146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xmlns="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20574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xmlns="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0574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xmlns="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0574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xmlns="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5146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xmlns="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9718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1C15D-A540-4B0E-B883-613FE6E9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neural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3BCEBA-E9BB-40F2-B726-600D7838A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0"/>
            <a:ext cx="8458200" cy="2286000"/>
          </a:xfrm>
        </p:spPr>
        <p:txBody>
          <a:bodyPr/>
          <a:lstStyle/>
          <a:p>
            <a:r>
              <a:rPr lang="en-US" i="1" dirty="0"/>
              <a:t>Multi-layer </a:t>
            </a:r>
            <a:r>
              <a:rPr lang="en-US" i="1" dirty="0" err="1"/>
              <a:t>perceptrons</a:t>
            </a:r>
            <a:r>
              <a:rPr lang="en-US" i="1" dirty="0"/>
              <a:t> </a:t>
            </a:r>
            <a:r>
              <a:rPr lang="en-US" dirty="0"/>
              <a:t>are fully connected (60%)</a:t>
            </a:r>
          </a:p>
          <a:p>
            <a:r>
              <a:rPr lang="en-US" i="1" dirty="0"/>
              <a:t>Convolutional neural net </a:t>
            </a:r>
            <a:r>
              <a:rPr lang="en-US" dirty="0"/>
              <a:t>has connections to nearby inputs only (30%)</a:t>
            </a:r>
          </a:p>
          <a:p>
            <a:r>
              <a:rPr lang="en-US" i="1" dirty="0"/>
              <a:t>Recurrent NN </a:t>
            </a:r>
            <a:r>
              <a:rPr lang="en-US" dirty="0"/>
              <a:t>has internal state, like an IIR filter (5%)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A732A7-D514-49D6-BEE0-9E693663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7CDCBE8-A7EC-4790-A26A-520596A4FDDE}"/>
              </a:ext>
            </a:extLst>
          </p:cNvPr>
          <p:cNvSpPr/>
          <p:nvPr/>
        </p:nvSpPr>
        <p:spPr>
          <a:xfrm>
            <a:off x="2743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F35887F-345A-4999-9B7B-A93D1D1CE603}"/>
              </a:ext>
            </a:extLst>
          </p:cNvPr>
          <p:cNvSpPr/>
          <p:nvPr/>
        </p:nvSpPr>
        <p:spPr>
          <a:xfrm>
            <a:off x="27432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2AC1086-FBEB-4BB2-A811-87925188916B}"/>
              </a:ext>
            </a:extLst>
          </p:cNvPr>
          <p:cNvSpPr/>
          <p:nvPr/>
        </p:nvSpPr>
        <p:spPr>
          <a:xfrm>
            <a:off x="27432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2F9ED993-ABAB-45F6-A257-DCB389ECE015}"/>
              </a:ext>
            </a:extLst>
          </p:cNvPr>
          <p:cNvSpPr/>
          <p:nvPr/>
        </p:nvSpPr>
        <p:spPr>
          <a:xfrm>
            <a:off x="3886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89A86D2A-ECE9-4190-81B1-DCC707E880DC}"/>
              </a:ext>
            </a:extLst>
          </p:cNvPr>
          <p:cNvSpPr/>
          <p:nvPr/>
        </p:nvSpPr>
        <p:spPr>
          <a:xfrm>
            <a:off x="3886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F1A06472-33A6-43E0-A5F0-9C841A0AB5A7}"/>
              </a:ext>
            </a:extLst>
          </p:cNvPr>
          <p:cNvSpPr/>
          <p:nvPr/>
        </p:nvSpPr>
        <p:spPr>
          <a:xfrm>
            <a:off x="3886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B3BC0DF2-3415-4F6E-8870-39E10179CBED}"/>
              </a:ext>
            </a:extLst>
          </p:cNvPr>
          <p:cNvSpPr/>
          <p:nvPr/>
        </p:nvSpPr>
        <p:spPr>
          <a:xfrm>
            <a:off x="3886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A39C76DA-2812-4BFB-BB8F-764DA013A9D7}"/>
              </a:ext>
            </a:extLst>
          </p:cNvPr>
          <p:cNvSpPr/>
          <p:nvPr/>
        </p:nvSpPr>
        <p:spPr>
          <a:xfrm>
            <a:off x="3886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66107759-3A8A-4BC1-B8B1-1CC5006BD3AE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3124200" y="13335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C8FA764-BE12-474A-8F2E-9D40E2B34355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3124200" y="1790700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F46F4EF7-651E-4440-9611-2777B5CC1039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3124200" y="17907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0FF96442-A610-4865-A3F8-E646EF33D87E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3124200" y="17907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A8839CF3-964C-410B-AE05-DB999F62DA28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3124200" y="17907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4DE8E1C5-B50E-4350-8147-61277341D2C0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3124200" y="13335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9A04F47-8DFE-463E-A3FB-3A3D1247CD80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3124200" y="1790700"/>
            <a:ext cx="76200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6C7960B-0CB0-4ACF-9C39-FB778AC98C65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3124200" y="2247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B6B39F59-78F8-40F3-93D7-325EA1086BEA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3124200" y="24003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23E5C572-2246-4A8F-8B8C-6BC5186DCC49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3124200" y="24003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F2AECB2B-3727-4C09-A709-EC5AA9653D6B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3124200" y="13335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A8424CF2-F640-49E1-AEC3-C165D14A6DE3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3124200" y="22479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78A49335-EC3B-4DA7-8E6C-150EC22923B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3124200" y="27051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D3ED490D-0D4F-4CA4-B040-103ED5D4E9E5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3124200" y="3009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127166DA-73FF-4A48-867F-A0D0C32895EE}"/>
              </a:ext>
            </a:extLst>
          </p:cNvPr>
          <p:cNvSpPr/>
          <p:nvPr/>
        </p:nvSpPr>
        <p:spPr>
          <a:xfrm>
            <a:off x="4648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24438FF1-6099-498D-A0A0-B788A9D7AD51}"/>
              </a:ext>
            </a:extLst>
          </p:cNvPr>
          <p:cNvSpPr/>
          <p:nvPr/>
        </p:nvSpPr>
        <p:spPr>
          <a:xfrm>
            <a:off x="4648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67DD7671-06C2-4578-9E37-14B128B14334}"/>
              </a:ext>
            </a:extLst>
          </p:cNvPr>
          <p:cNvSpPr/>
          <p:nvPr/>
        </p:nvSpPr>
        <p:spPr>
          <a:xfrm>
            <a:off x="4648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8AF42824-35DB-43FB-B67F-2FB6E8C48E40}"/>
              </a:ext>
            </a:extLst>
          </p:cNvPr>
          <p:cNvSpPr/>
          <p:nvPr/>
        </p:nvSpPr>
        <p:spPr>
          <a:xfrm>
            <a:off x="4648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1521CF60-777E-4842-8614-FBA89D2E1F7C}"/>
              </a:ext>
            </a:extLst>
          </p:cNvPr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A7362950-9BB7-4EBA-A372-5E0382B7C887}"/>
              </a:ext>
            </a:extLst>
          </p:cNvPr>
          <p:cNvCxnSpPr>
            <a:stCxn id="8" idx="6"/>
            <a:endCxn id="27" idx="2"/>
          </p:cNvCxnSpPr>
          <p:nvPr/>
        </p:nvCxnSpPr>
        <p:spPr>
          <a:xfrm>
            <a:off x="4267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48D76EF4-7DA3-44F4-A138-74BD9386E226}"/>
              </a:ext>
            </a:extLst>
          </p:cNvPr>
          <p:cNvCxnSpPr>
            <a:stCxn id="8" idx="6"/>
            <a:endCxn id="28" idx="2"/>
          </p:cNvCxnSpPr>
          <p:nvPr/>
        </p:nvCxnSpPr>
        <p:spPr>
          <a:xfrm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6E6D9F4B-3171-49C1-929C-051CC988A11F}"/>
              </a:ext>
            </a:extLst>
          </p:cNvPr>
          <p:cNvCxnSpPr>
            <a:stCxn id="8" idx="6"/>
            <a:endCxn id="29" idx="2"/>
          </p:cNvCxnSpPr>
          <p:nvPr/>
        </p:nvCxnSpPr>
        <p:spPr>
          <a:xfrm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40C78546-1A93-4E97-B480-46510B0D3B86}"/>
              </a:ext>
            </a:extLst>
          </p:cNvPr>
          <p:cNvCxnSpPr>
            <a:stCxn id="8" idx="6"/>
            <a:endCxn id="30" idx="2"/>
          </p:cNvCxnSpPr>
          <p:nvPr/>
        </p:nvCxnSpPr>
        <p:spPr>
          <a:xfrm>
            <a:off x="4267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568F1324-564A-41E6-8EFC-E9BDCDDEF12F}"/>
              </a:ext>
            </a:extLst>
          </p:cNvPr>
          <p:cNvCxnSpPr>
            <a:stCxn id="8" idx="6"/>
            <a:endCxn id="31" idx="2"/>
          </p:cNvCxnSpPr>
          <p:nvPr/>
        </p:nvCxnSpPr>
        <p:spPr>
          <a:xfrm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4C44226E-E766-4196-983F-6A7CD1293B8B}"/>
              </a:ext>
            </a:extLst>
          </p:cNvPr>
          <p:cNvCxnSpPr/>
          <p:nvPr/>
        </p:nvCxnSpPr>
        <p:spPr>
          <a:xfrm>
            <a:off x="4267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0F6461AD-C7B2-41EB-98A0-E26C01B3543F}"/>
              </a:ext>
            </a:extLst>
          </p:cNvPr>
          <p:cNvCxnSpPr/>
          <p:nvPr/>
        </p:nvCxnSpPr>
        <p:spPr>
          <a:xfrm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6628E845-23C9-4842-9EF0-864E9D68251F}"/>
              </a:ext>
            </a:extLst>
          </p:cNvPr>
          <p:cNvCxnSpPr/>
          <p:nvPr/>
        </p:nvCxnSpPr>
        <p:spPr>
          <a:xfrm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A8D65196-2061-44F2-93A2-F12AD6BFC352}"/>
              </a:ext>
            </a:extLst>
          </p:cNvPr>
          <p:cNvCxnSpPr>
            <a:stCxn id="9" idx="6"/>
            <a:endCxn id="27" idx="2"/>
          </p:cNvCxnSpPr>
          <p:nvPr/>
        </p:nvCxnSpPr>
        <p:spPr>
          <a:xfrm flipV="1"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763DC453-63DB-47FA-90D6-C3F8305BFFAB}"/>
              </a:ext>
            </a:extLst>
          </p:cNvPr>
          <p:cNvCxnSpPr/>
          <p:nvPr/>
        </p:nvCxnSpPr>
        <p:spPr>
          <a:xfrm>
            <a:off x="4267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CAE20099-D995-4862-9ED8-47B9030A7519}"/>
              </a:ext>
            </a:extLst>
          </p:cNvPr>
          <p:cNvCxnSpPr/>
          <p:nvPr/>
        </p:nvCxnSpPr>
        <p:spPr>
          <a:xfrm>
            <a:off x="4267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A0DEFB34-0072-41CC-A298-8A66E1A127B8}"/>
              </a:ext>
            </a:extLst>
          </p:cNvPr>
          <p:cNvCxnSpPr/>
          <p:nvPr/>
        </p:nvCxnSpPr>
        <p:spPr>
          <a:xfrm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4FD8CB1-5DBD-4B5B-93EF-40485A590561}"/>
              </a:ext>
            </a:extLst>
          </p:cNvPr>
          <p:cNvCxnSpPr/>
          <p:nvPr/>
        </p:nvCxnSpPr>
        <p:spPr>
          <a:xfrm>
            <a:off x="4267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D9CE076A-72F6-411B-8D0F-7575A381DBD9}"/>
              </a:ext>
            </a:extLst>
          </p:cNvPr>
          <p:cNvCxnSpPr/>
          <p:nvPr/>
        </p:nvCxnSpPr>
        <p:spPr>
          <a:xfrm>
            <a:off x="4267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A68DF2-84E1-4D16-91D8-3DFE6EC499BB}"/>
              </a:ext>
            </a:extLst>
          </p:cNvPr>
          <p:cNvCxnSpPr/>
          <p:nvPr/>
        </p:nvCxnSpPr>
        <p:spPr>
          <a:xfrm>
            <a:off x="4267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AB968A8-AAF1-40AE-9074-573A432BED93}"/>
              </a:ext>
            </a:extLst>
          </p:cNvPr>
          <p:cNvCxnSpPr/>
          <p:nvPr/>
        </p:nvCxnSpPr>
        <p:spPr>
          <a:xfrm flipV="1"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29FEF615-D2EF-4929-8996-7B7C8145D549}"/>
              </a:ext>
            </a:extLst>
          </p:cNvPr>
          <p:cNvCxnSpPr>
            <a:stCxn id="10" idx="6"/>
            <a:endCxn id="27" idx="2"/>
          </p:cNvCxnSpPr>
          <p:nvPr/>
        </p:nvCxnSpPr>
        <p:spPr>
          <a:xfrm flipV="1"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A372C38C-4881-4164-A257-1EC91BCB03B5}"/>
              </a:ext>
            </a:extLst>
          </p:cNvPr>
          <p:cNvCxnSpPr/>
          <p:nvPr/>
        </p:nvCxnSpPr>
        <p:spPr>
          <a:xfrm flipV="1">
            <a:off x="4267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9B30CA69-F61E-47B0-B1AA-007E2434AC57}"/>
              </a:ext>
            </a:extLst>
          </p:cNvPr>
          <p:cNvCxnSpPr/>
          <p:nvPr/>
        </p:nvCxnSpPr>
        <p:spPr>
          <a:xfrm flipV="1"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E1AE6B0A-1C03-46B5-83D6-8C7F3CDA24E9}"/>
              </a:ext>
            </a:extLst>
          </p:cNvPr>
          <p:cNvCxnSpPr/>
          <p:nvPr/>
        </p:nvCxnSpPr>
        <p:spPr>
          <a:xfrm flipV="1">
            <a:off x="4267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55F4B6A6-C9B7-4EEC-8154-D2AA19CEA672}"/>
              </a:ext>
            </a:extLst>
          </p:cNvPr>
          <p:cNvCxnSpPr/>
          <p:nvPr/>
        </p:nvCxnSpPr>
        <p:spPr>
          <a:xfrm flipV="1"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A777E7EA-81FE-4010-B0C0-894F1EB2C5E6}"/>
              </a:ext>
            </a:extLst>
          </p:cNvPr>
          <p:cNvCxnSpPr>
            <a:stCxn id="12" idx="6"/>
            <a:endCxn id="27" idx="2"/>
          </p:cNvCxnSpPr>
          <p:nvPr/>
        </p:nvCxnSpPr>
        <p:spPr>
          <a:xfrm flipV="1"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B46FC4D6-2222-420B-B10D-44FC741073D1}"/>
              </a:ext>
            </a:extLst>
          </p:cNvPr>
          <p:cNvSpPr/>
          <p:nvPr/>
        </p:nvSpPr>
        <p:spPr>
          <a:xfrm>
            <a:off x="5410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E90DCB5D-1A6A-4F4C-8D92-754F1055E314}"/>
              </a:ext>
            </a:extLst>
          </p:cNvPr>
          <p:cNvSpPr/>
          <p:nvPr/>
        </p:nvSpPr>
        <p:spPr>
          <a:xfrm>
            <a:off x="5410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5758C184-B7D3-4353-BB8E-DBCE7DA27516}"/>
              </a:ext>
            </a:extLst>
          </p:cNvPr>
          <p:cNvSpPr/>
          <p:nvPr/>
        </p:nvSpPr>
        <p:spPr>
          <a:xfrm>
            <a:off x="5410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9AB01457-CAB6-4664-9337-13B2A64F117A}"/>
              </a:ext>
            </a:extLst>
          </p:cNvPr>
          <p:cNvSpPr/>
          <p:nvPr/>
        </p:nvSpPr>
        <p:spPr>
          <a:xfrm>
            <a:off x="5410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1575C075-4CC1-4BF3-A8A8-1176900E60A8}"/>
              </a:ext>
            </a:extLst>
          </p:cNvPr>
          <p:cNvSpPr/>
          <p:nvPr/>
        </p:nvSpPr>
        <p:spPr>
          <a:xfrm>
            <a:off x="5410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7B994258-7C2B-4A24-89F4-8CF673E9016E}"/>
              </a:ext>
            </a:extLst>
          </p:cNvPr>
          <p:cNvCxnSpPr>
            <a:endCxn id="54" idx="2"/>
          </p:cNvCxnSpPr>
          <p:nvPr/>
        </p:nvCxnSpPr>
        <p:spPr>
          <a:xfrm>
            <a:off x="5029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D2A31E2A-C499-4F83-B79D-406ABC46AFA2}"/>
              </a:ext>
            </a:extLst>
          </p:cNvPr>
          <p:cNvCxnSpPr>
            <a:endCxn id="55" idx="2"/>
          </p:cNvCxnSpPr>
          <p:nvPr/>
        </p:nvCxnSpPr>
        <p:spPr>
          <a:xfrm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36C2C10E-F931-482E-B033-0D2C1BC9828D}"/>
              </a:ext>
            </a:extLst>
          </p:cNvPr>
          <p:cNvCxnSpPr>
            <a:endCxn id="56" idx="2"/>
          </p:cNvCxnSpPr>
          <p:nvPr/>
        </p:nvCxnSpPr>
        <p:spPr>
          <a:xfrm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28BA717B-4203-4F27-B258-CAA2975C32A1}"/>
              </a:ext>
            </a:extLst>
          </p:cNvPr>
          <p:cNvCxnSpPr>
            <a:endCxn id="57" idx="2"/>
          </p:cNvCxnSpPr>
          <p:nvPr/>
        </p:nvCxnSpPr>
        <p:spPr>
          <a:xfrm>
            <a:off x="5029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2AD116B8-CDB8-4C12-AC3A-872235C3B27C}"/>
              </a:ext>
            </a:extLst>
          </p:cNvPr>
          <p:cNvCxnSpPr>
            <a:endCxn id="58" idx="2"/>
          </p:cNvCxnSpPr>
          <p:nvPr/>
        </p:nvCxnSpPr>
        <p:spPr>
          <a:xfrm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0B28E917-4F3F-47F7-B0C2-CBFA711738F2}"/>
              </a:ext>
            </a:extLst>
          </p:cNvPr>
          <p:cNvCxnSpPr/>
          <p:nvPr/>
        </p:nvCxnSpPr>
        <p:spPr>
          <a:xfrm>
            <a:off x="5029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5B8AF383-4C58-424D-8616-2FA9D9F384EA}"/>
              </a:ext>
            </a:extLst>
          </p:cNvPr>
          <p:cNvCxnSpPr/>
          <p:nvPr/>
        </p:nvCxnSpPr>
        <p:spPr>
          <a:xfrm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00CF7048-22FC-4B2C-88BA-695B83301CE9}"/>
              </a:ext>
            </a:extLst>
          </p:cNvPr>
          <p:cNvCxnSpPr/>
          <p:nvPr/>
        </p:nvCxnSpPr>
        <p:spPr>
          <a:xfrm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57A12B96-7F99-4BFC-810E-425F6317E592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74611674-700D-4F88-8E7D-0791ECB93BED}"/>
              </a:ext>
            </a:extLst>
          </p:cNvPr>
          <p:cNvCxnSpPr/>
          <p:nvPr/>
        </p:nvCxnSpPr>
        <p:spPr>
          <a:xfrm>
            <a:off x="5029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78F3AA94-E100-4CB8-915B-86A84F7DDA0E}"/>
              </a:ext>
            </a:extLst>
          </p:cNvPr>
          <p:cNvCxnSpPr/>
          <p:nvPr/>
        </p:nvCxnSpPr>
        <p:spPr>
          <a:xfrm>
            <a:off x="5029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26BFFAA5-5758-410A-B132-02708E8EA20B}"/>
              </a:ext>
            </a:extLst>
          </p:cNvPr>
          <p:cNvCxnSpPr/>
          <p:nvPr/>
        </p:nvCxnSpPr>
        <p:spPr>
          <a:xfrm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4C26F177-EB76-4FD6-9847-D617BF86D71F}"/>
              </a:ext>
            </a:extLst>
          </p:cNvPr>
          <p:cNvCxnSpPr/>
          <p:nvPr/>
        </p:nvCxnSpPr>
        <p:spPr>
          <a:xfrm>
            <a:off x="5029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946425BD-C7C5-4D7E-9BFB-A59F852ED5A0}"/>
              </a:ext>
            </a:extLst>
          </p:cNvPr>
          <p:cNvCxnSpPr/>
          <p:nvPr/>
        </p:nvCxnSpPr>
        <p:spPr>
          <a:xfrm>
            <a:off x="5029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B868DF5D-0EAF-40C1-BCA6-8448CCDE4126}"/>
              </a:ext>
            </a:extLst>
          </p:cNvPr>
          <p:cNvCxnSpPr/>
          <p:nvPr/>
        </p:nvCxnSpPr>
        <p:spPr>
          <a:xfrm>
            <a:off x="5029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6FC3B0E7-97F4-4CCE-B500-2156E6749936}"/>
              </a:ext>
            </a:extLst>
          </p:cNvPr>
          <p:cNvCxnSpPr/>
          <p:nvPr/>
        </p:nvCxnSpPr>
        <p:spPr>
          <a:xfrm flipV="1"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C328C11F-3EA9-4A3D-8700-E2E393991B3A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58C6D1C8-7F5E-4D59-BAE5-194617EA8666}"/>
              </a:ext>
            </a:extLst>
          </p:cNvPr>
          <p:cNvCxnSpPr/>
          <p:nvPr/>
        </p:nvCxnSpPr>
        <p:spPr>
          <a:xfrm flipV="1">
            <a:off x="5029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537DE5FE-FE35-42DF-ADD4-A88ADDCC9DB7}"/>
              </a:ext>
            </a:extLst>
          </p:cNvPr>
          <p:cNvCxnSpPr/>
          <p:nvPr/>
        </p:nvCxnSpPr>
        <p:spPr>
          <a:xfrm flipV="1"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BC65148E-5D9E-4632-B87F-A24FE0CF6870}"/>
              </a:ext>
            </a:extLst>
          </p:cNvPr>
          <p:cNvCxnSpPr/>
          <p:nvPr/>
        </p:nvCxnSpPr>
        <p:spPr>
          <a:xfrm flipV="1">
            <a:off x="5029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60CBAC2A-DD48-4596-A497-955B988FDC7D}"/>
              </a:ext>
            </a:extLst>
          </p:cNvPr>
          <p:cNvCxnSpPr/>
          <p:nvPr/>
        </p:nvCxnSpPr>
        <p:spPr>
          <a:xfrm flipV="1"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26CB399C-ED8F-41B8-BF81-2C23B128911B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DDA3177C-7CB8-4A8E-A1D7-2557C912CFFB}"/>
              </a:ext>
            </a:extLst>
          </p:cNvPr>
          <p:cNvSpPr/>
          <p:nvPr/>
        </p:nvSpPr>
        <p:spPr>
          <a:xfrm>
            <a:off x="64008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67DC90D3-7837-4BC4-AE9E-B37BC5F20F7B}"/>
              </a:ext>
            </a:extLst>
          </p:cNvPr>
          <p:cNvSpPr/>
          <p:nvPr/>
        </p:nvSpPr>
        <p:spPr>
          <a:xfrm>
            <a:off x="64008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2883EEB7-5EE2-4BC3-997A-F42373219CDA}"/>
              </a:ext>
            </a:extLst>
          </p:cNvPr>
          <p:cNvSpPr/>
          <p:nvPr/>
        </p:nvSpPr>
        <p:spPr>
          <a:xfrm>
            <a:off x="64008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D88374CA-5868-4EE7-8BA4-9A72D143A013}"/>
              </a:ext>
            </a:extLst>
          </p:cNvPr>
          <p:cNvCxnSpPr>
            <a:stCxn id="58" idx="6"/>
            <a:endCxn id="83" idx="2"/>
          </p:cNvCxnSpPr>
          <p:nvPr/>
        </p:nvCxnSpPr>
        <p:spPr>
          <a:xfrm flipV="1">
            <a:off x="5791200" y="30099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E11ED787-4CE1-492F-8484-E004FD79F390}"/>
              </a:ext>
            </a:extLst>
          </p:cNvPr>
          <p:cNvCxnSpPr>
            <a:stCxn id="58" idx="6"/>
            <a:endCxn id="82" idx="2"/>
          </p:cNvCxnSpPr>
          <p:nvPr/>
        </p:nvCxnSpPr>
        <p:spPr>
          <a:xfrm flipV="1">
            <a:off x="5791200" y="24003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701B0929-1895-4AA3-9787-B0E0100A0E06}"/>
              </a:ext>
            </a:extLst>
          </p:cNvPr>
          <p:cNvCxnSpPr>
            <a:stCxn id="58" idx="6"/>
            <a:endCxn id="81" idx="2"/>
          </p:cNvCxnSpPr>
          <p:nvPr/>
        </p:nvCxnSpPr>
        <p:spPr>
          <a:xfrm flipV="1">
            <a:off x="5791200" y="17907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42B1FABB-A376-4736-97AC-1C9622039E8C}"/>
              </a:ext>
            </a:extLst>
          </p:cNvPr>
          <p:cNvCxnSpPr>
            <a:stCxn id="54" idx="6"/>
            <a:endCxn id="81" idx="2"/>
          </p:cNvCxnSpPr>
          <p:nvPr/>
        </p:nvCxnSpPr>
        <p:spPr>
          <a:xfrm>
            <a:off x="5791200" y="13335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xmlns="" id="{29343A61-9633-433D-924A-650EAFA1999A}"/>
              </a:ext>
            </a:extLst>
          </p:cNvPr>
          <p:cNvCxnSpPr>
            <a:endCxn id="82" idx="2"/>
          </p:cNvCxnSpPr>
          <p:nvPr/>
        </p:nvCxnSpPr>
        <p:spPr>
          <a:xfrm>
            <a:off x="5867400" y="14478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A038F6A7-0EF1-484C-AB83-27B93E0B14F5}"/>
              </a:ext>
            </a:extLst>
          </p:cNvPr>
          <p:cNvCxnSpPr>
            <a:stCxn id="54" idx="6"/>
            <a:endCxn id="83" idx="2"/>
          </p:cNvCxnSpPr>
          <p:nvPr/>
        </p:nvCxnSpPr>
        <p:spPr>
          <a:xfrm>
            <a:off x="5791200" y="13335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F3F774C2-0FBF-4A0E-88B2-8D2D744F6042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5791200" y="24003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C1DC5EBE-FC37-489B-B4AD-6962AF6D303C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E288F604-C66A-4201-A8A0-B83D8AAFE665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C62F0F93-EECE-454E-B9E1-1F7A9223DE54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2098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8FC1DBF9-F1CD-41D1-AA5B-00395A6350E3}"/>
              </a:ext>
            </a:extLst>
          </p:cNvPr>
          <p:cNvCxnSpPr>
            <a:cxnSpLocks/>
            <a:endCxn id="81" idx="2"/>
          </p:cNvCxnSpPr>
          <p:nvPr/>
        </p:nvCxnSpPr>
        <p:spPr>
          <a:xfrm>
            <a:off x="5791200" y="17526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43BF2FE6-6C29-432F-BF3D-DEA655C706BA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17526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xmlns="" id="{EED486F0-EFB9-44E5-8E77-45ACC0935EE4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17526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6F410141-CFB8-44C9-9D6C-0995C86564F7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22098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C6A3449B-CFF1-4FA7-BADD-EBDF532C13AD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6670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F6FC6-6F35-4D3D-A79E-535411C7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remind you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931A6-0EE2-4D15-97FA-7DD69681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657600"/>
            <a:ext cx="7924800" cy="2438400"/>
          </a:xfrm>
        </p:spPr>
        <p:txBody>
          <a:bodyPr/>
          <a:lstStyle/>
          <a:p>
            <a:r>
              <a:rPr lang="en-US" dirty="0"/>
              <a:t>Matrix multiplication – yet again!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y</a:t>
            </a:r>
            <a:r>
              <a:rPr lang="en-US" dirty="0"/>
              <a:t>=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in</a:t>
            </a:r>
            <a:r>
              <a:rPr lang="en-US" baseline="-25000" dirty="0"/>
              <a:t>1</a:t>
            </a:r>
            <a:r>
              <a:rPr lang="en-US" dirty="0"/>
              <a:t>+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i="1" dirty="0"/>
              <a:t>in</a:t>
            </a:r>
            <a:r>
              <a:rPr lang="en-US" baseline="-25000" dirty="0"/>
              <a:t>2</a:t>
            </a:r>
            <a:r>
              <a:rPr lang="en-US" dirty="0"/>
              <a:t>+… This is a vector dot product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layer: output vector = weight matrix * input vector</a:t>
            </a:r>
          </a:p>
          <a:p>
            <a:pPr>
              <a:spcBef>
                <a:spcPts val="0"/>
              </a:spcBef>
            </a:pPr>
            <a:r>
              <a:rPr lang="en-US" dirty="0"/>
              <a:t>So, yes, Deep Neural Networks is mostly just lots of matrix multiplies (plus the excitation function)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7F1E6C-8D13-4696-B171-46DF4993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A701F58-E2E0-4CAB-B6D8-898C3AACA935}"/>
              </a:ext>
            </a:extLst>
          </p:cNvPr>
          <p:cNvSpPr/>
          <p:nvPr/>
        </p:nvSpPr>
        <p:spPr>
          <a:xfrm>
            <a:off x="2743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4EC0692E-48A6-4CD2-8E1F-EE0BB76FC203}"/>
              </a:ext>
            </a:extLst>
          </p:cNvPr>
          <p:cNvSpPr/>
          <p:nvPr/>
        </p:nvSpPr>
        <p:spPr>
          <a:xfrm>
            <a:off x="27432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3593E0B-524D-4D5E-B5A0-133886D11751}"/>
              </a:ext>
            </a:extLst>
          </p:cNvPr>
          <p:cNvSpPr/>
          <p:nvPr/>
        </p:nvSpPr>
        <p:spPr>
          <a:xfrm>
            <a:off x="27432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1068D58D-155F-47ED-A089-9EB24A5D5AF3}"/>
              </a:ext>
            </a:extLst>
          </p:cNvPr>
          <p:cNvSpPr/>
          <p:nvPr/>
        </p:nvSpPr>
        <p:spPr>
          <a:xfrm>
            <a:off x="3886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08306FC-632D-4D75-BCF5-F5EA3A1E96A9}"/>
              </a:ext>
            </a:extLst>
          </p:cNvPr>
          <p:cNvSpPr/>
          <p:nvPr/>
        </p:nvSpPr>
        <p:spPr>
          <a:xfrm>
            <a:off x="3886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56EFCF9-CCAE-4F2F-847A-98D852EDBD26}"/>
              </a:ext>
            </a:extLst>
          </p:cNvPr>
          <p:cNvSpPr/>
          <p:nvPr/>
        </p:nvSpPr>
        <p:spPr>
          <a:xfrm>
            <a:off x="3886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AE63148-193F-487F-A5EE-7FB38D0E1D5B}"/>
              </a:ext>
            </a:extLst>
          </p:cNvPr>
          <p:cNvSpPr/>
          <p:nvPr/>
        </p:nvSpPr>
        <p:spPr>
          <a:xfrm>
            <a:off x="3886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E721C4B9-78ED-48C4-AB69-00FAE2C1B5E9}"/>
              </a:ext>
            </a:extLst>
          </p:cNvPr>
          <p:cNvSpPr/>
          <p:nvPr/>
        </p:nvSpPr>
        <p:spPr>
          <a:xfrm>
            <a:off x="3886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EBA32286-0385-4F4F-9C5A-F94659ACC868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3124200" y="13335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D97CA93F-DE12-4143-A5FB-2BDEE3C92BEC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3124200" y="1790700"/>
            <a:ext cx="762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F10F1744-F227-4DC5-A8BA-975FFFC7CCDE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3124200" y="17907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822CF7CB-DC71-4A99-B7C9-F4EDE60F1151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3124200" y="17907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0630B675-F7FD-4BD9-9E32-E9C6F3AB7E4C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3124200" y="17907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277354AE-B422-403A-9779-447F131F0C12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3124200" y="13335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CEA0613-0318-46B7-9528-C569C057C3CA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3124200" y="1790700"/>
            <a:ext cx="762000" cy="609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F3B79A4C-727B-473B-BDD6-AC4E5B4AB5C1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3124200" y="2247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CABF156-46D7-4853-B908-E6D2924E20BB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3124200" y="24003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1CDCF64F-7422-4067-9AF6-30FCEB1D46DA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3124200" y="24003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AFF3D3BF-600A-4E7D-B93F-0C6DEF862F56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3124200" y="13335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D9EEE4B3-BCF6-47E3-A5D1-7BFA45DFFB1A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3124200" y="22479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0B38C710-E07B-454C-9CFD-201DA15C46DA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3124200" y="27051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F65CD757-237F-45F5-84F4-A4B9296C03AE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3124200" y="30099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851ED236-1205-4AFD-9C13-00C423E79FEB}"/>
              </a:ext>
            </a:extLst>
          </p:cNvPr>
          <p:cNvSpPr/>
          <p:nvPr/>
        </p:nvSpPr>
        <p:spPr>
          <a:xfrm>
            <a:off x="4648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48689889-2C17-46D9-A158-D44A53164EE0}"/>
              </a:ext>
            </a:extLst>
          </p:cNvPr>
          <p:cNvSpPr/>
          <p:nvPr/>
        </p:nvSpPr>
        <p:spPr>
          <a:xfrm>
            <a:off x="4648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4295DEE4-2E6F-4C28-987F-B0643C2E75A8}"/>
              </a:ext>
            </a:extLst>
          </p:cNvPr>
          <p:cNvSpPr/>
          <p:nvPr/>
        </p:nvSpPr>
        <p:spPr>
          <a:xfrm>
            <a:off x="4648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84446C64-06C3-4016-A25C-356029CD1889}"/>
              </a:ext>
            </a:extLst>
          </p:cNvPr>
          <p:cNvSpPr/>
          <p:nvPr/>
        </p:nvSpPr>
        <p:spPr>
          <a:xfrm>
            <a:off x="4648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DA6551E8-4CE8-439B-83B7-D966C4A04D62}"/>
              </a:ext>
            </a:extLst>
          </p:cNvPr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3680FE58-227E-4109-B239-359669B3743E}"/>
              </a:ext>
            </a:extLst>
          </p:cNvPr>
          <p:cNvCxnSpPr>
            <a:stCxn id="8" idx="6"/>
            <a:endCxn id="27" idx="2"/>
          </p:cNvCxnSpPr>
          <p:nvPr/>
        </p:nvCxnSpPr>
        <p:spPr>
          <a:xfrm>
            <a:off x="4267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DB9B3864-CAD6-4CFF-B316-E8EC4F0F26EF}"/>
              </a:ext>
            </a:extLst>
          </p:cNvPr>
          <p:cNvCxnSpPr>
            <a:stCxn id="8" idx="6"/>
            <a:endCxn id="28" idx="2"/>
          </p:cNvCxnSpPr>
          <p:nvPr/>
        </p:nvCxnSpPr>
        <p:spPr>
          <a:xfrm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4A9371B3-1C64-49C0-9C27-703AAFE02B14}"/>
              </a:ext>
            </a:extLst>
          </p:cNvPr>
          <p:cNvCxnSpPr>
            <a:stCxn id="8" idx="6"/>
            <a:endCxn id="29" idx="2"/>
          </p:cNvCxnSpPr>
          <p:nvPr/>
        </p:nvCxnSpPr>
        <p:spPr>
          <a:xfrm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65337E43-4A02-4F9B-9627-EFFB27B3F733}"/>
              </a:ext>
            </a:extLst>
          </p:cNvPr>
          <p:cNvCxnSpPr>
            <a:stCxn id="8" idx="6"/>
            <a:endCxn id="30" idx="2"/>
          </p:cNvCxnSpPr>
          <p:nvPr/>
        </p:nvCxnSpPr>
        <p:spPr>
          <a:xfrm>
            <a:off x="4267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63248B7C-08E0-474A-BB5C-F7A93AF2230C}"/>
              </a:ext>
            </a:extLst>
          </p:cNvPr>
          <p:cNvCxnSpPr>
            <a:stCxn id="8" idx="6"/>
            <a:endCxn id="31" idx="2"/>
          </p:cNvCxnSpPr>
          <p:nvPr/>
        </p:nvCxnSpPr>
        <p:spPr>
          <a:xfrm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A4660922-CA23-40A4-AAA1-83F08D0C3DB6}"/>
              </a:ext>
            </a:extLst>
          </p:cNvPr>
          <p:cNvCxnSpPr/>
          <p:nvPr/>
        </p:nvCxnSpPr>
        <p:spPr>
          <a:xfrm>
            <a:off x="4267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E4F0756D-BD5A-4A23-AE76-C0431D27EBE7}"/>
              </a:ext>
            </a:extLst>
          </p:cNvPr>
          <p:cNvCxnSpPr/>
          <p:nvPr/>
        </p:nvCxnSpPr>
        <p:spPr>
          <a:xfrm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D13A411B-F225-476A-A0BB-2D5136549E03}"/>
              </a:ext>
            </a:extLst>
          </p:cNvPr>
          <p:cNvCxnSpPr/>
          <p:nvPr/>
        </p:nvCxnSpPr>
        <p:spPr>
          <a:xfrm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FF6F1F23-5DEC-4836-BE9C-3E0EE180AB00}"/>
              </a:ext>
            </a:extLst>
          </p:cNvPr>
          <p:cNvCxnSpPr>
            <a:stCxn id="9" idx="6"/>
            <a:endCxn id="27" idx="2"/>
          </p:cNvCxnSpPr>
          <p:nvPr/>
        </p:nvCxnSpPr>
        <p:spPr>
          <a:xfrm flipV="1">
            <a:off x="4267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BBD1336A-D562-4089-9DB6-C936AB7B1399}"/>
              </a:ext>
            </a:extLst>
          </p:cNvPr>
          <p:cNvCxnSpPr/>
          <p:nvPr/>
        </p:nvCxnSpPr>
        <p:spPr>
          <a:xfrm>
            <a:off x="4267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DCB2E048-1393-4894-9422-5885E291D4F6}"/>
              </a:ext>
            </a:extLst>
          </p:cNvPr>
          <p:cNvCxnSpPr/>
          <p:nvPr/>
        </p:nvCxnSpPr>
        <p:spPr>
          <a:xfrm>
            <a:off x="4267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C8D939A8-B4E5-48CE-AA62-69A354119563}"/>
              </a:ext>
            </a:extLst>
          </p:cNvPr>
          <p:cNvCxnSpPr/>
          <p:nvPr/>
        </p:nvCxnSpPr>
        <p:spPr>
          <a:xfrm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84DA5EDD-1240-4ABD-9A03-997A9D9D8B4D}"/>
              </a:ext>
            </a:extLst>
          </p:cNvPr>
          <p:cNvCxnSpPr/>
          <p:nvPr/>
        </p:nvCxnSpPr>
        <p:spPr>
          <a:xfrm>
            <a:off x="4267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20AC50A5-6006-4ADD-8B99-A08B931A3E87}"/>
              </a:ext>
            </a:extLst>
          </p:cNvPr>
          <p:cNvCxnSpPr/>
          <p:nvPr/>
        </p:nvCxnSpPr>
        <p:spPr>
          <a:xfrm>
            <a:off x="4267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36B135E-40C7-4CD8-BEAE-BD588F509C98}"/>
              </a:ext>
            </a:extLst>
          </p:cNvPr>
          <p:cNvCxnSpPr/>
          <p:nvPr/>
        </p:nvCxnSpPr>
        <p:spPr>
          <a:xfrm>
            <a:off x="4267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AE1BDD3-502A-48E9-B866-6BABF3F90E75}"/>
              </a:ext>
            </a:extLst>
          </p:cNvPr>
          <p:cNvCxnSpPr/>
          <p:nvPr/>
        </p:nvCxnSpPr>
        <p:spPr>
          <a:xfrm flipV="1">
            <a:off x="4267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900522F3-B027-42B8-A360-FBA37ED073D0}"/>
              </a:ext>
            </a:extLst>
          </p:cNvPr>
          <p:cNvCxnSpPr>
            <a:stCxn id="10" idx="6"/>
            <a:endCxn id="27" idx="2"/>
          </p:cNvCxnSpPr>
          <p:nvPr/>
        </p:nvCxnSpPr>
        <p:spPr>
          <a:xfrm flipV="1">
            <a:off x="4267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CC13A83-0511-4B20-9D23-D987738D08D9}"/>
              </a:ext>
            </a:extLst>
          </p:cNvPr>
          <p:cNvCxnSpPr/>
          <p:nvPr/>
        </p:nvCxnSpPr>
        <p:spPr>
          <a:xfrm flipV="1">
            <a:off x="4267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7B191561-C230-4D7A-8250-76FA8493159C}"/>
              </a:ext>
            </a:extLst>
          </p:cNvPr>
          <p:cNvCxnSpPr/>
          <p:nvPr/>
        </p:nvCxnSpPr>
        <p:spPr>
          <a:xfrm flipV="1">
            <a:off x="4267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7BB6BD57-6EBB-409A-A6D6-4B8A2D8D1777}"/>
              </a:ext>
            </a:extLst>
          </p:cNvPr>
          <p:cNvCxnSpPr/>
          <p:nvPr/>
        </p:nvCxnSpPr>
        <p:spPr>
          <a:xfrm flipV="1">
            <a:off x="4267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E10BF14-3DF1-40DC-A43C-A40E8A5644D0}"/>
              </a:ext>
            </a:extLst>
          </p:cNvPr>
          <p:cNvCxnSpPr/>
          <p:nvPr/>
        </p:nvCxnSpPr>
        <p:spPr>
          <a:xfrm flipV="1">
            <a:off x="4267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6A2CB278-D162-4C5C-BB65-58C2CDBCA295}"/>
              </a:ext>
            </a:extLst>
          </p:cNvPr>
          <p:cNvCxnSpPr>
            <a:stCxn id="12" idx="6"/>
            <a:endCxn id="27" idx="2"/>
          </p:cNvCxnSpPr>
          <p:nvPr/>
        </p:nvCxnSpPr>
        <p:spPr>
          <a:xfrm flipV="1">
            <a:off x="4267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9BBAED92-CE12-41B3-B81B-AEFC3092F26E}"/>
              </a:ext>
            </a:extLst>
          </p:cNvPr>
          <p:cNvSpPr/>
          <p:nvPr/>
        </p:nvSpPr>
        <p:spPr>
          <a:xfrm>
            <a:off x="5410200" y="1143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E5671870-EF78-4FD6-912A-F2BEBA9DC6BE}"/>
              </a:ext>
            </a:extLst>
          </p:cNvPr>
          <p:cNvSpPr/>
          <p:nvPr/>
        </p:nvSpPr>
        <p:spPr>
          <a:xfrm>
            <a:off x="54102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45DC1FAF-91BC-4F3F-9B1A-5FFC4DFA8903}"/>
              </a:ext>
            </a:extLst>
          </p:cNvPr>
          <p:cNvSpPr/>
          <p:nvPr/>
        </p:nvSpPr>
        <p:spPr>
          <a:xfrm>
            <a:off x="5410200" y="2057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123A4234-96CB-4AA6-9C63-61D420AFE269}"/>
              </a:ext>
            </a:extLst>
          </p:cNvPr>
          <p:cNvSpPr/>
          <p:nvPr/>
        </p:nvSpPr>
        <p:spPr>
          <a:xfrm>
            <a:off x="5410200" y="2514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24B5313A-E3D4-4543-805B-B19F24F709E9}"/>
              </a:ext>
            </a:extLst>
          </p:cNvPr>
          <p:cNvSpPr/>
          <p:nvPr/>
        </p:nvSpPr>
        <p:spPr>
          <a:xfrm>
            <a:off x="5410200" y="2971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5C3F38F2-30AC-4B65-93AB-08D6EF57D82F}"/>
              </a:ext>
            </a:extLst>
          </p:cNvPr>
          <p:cNvCxnSpPr>
            <a:endCxn id="54" idx="2"/>
          </p:cNvCxnSpPr>
          <p:nvPr/>
        </p:nvCxnSpPr>
        <p:spPr>
          <a:xfrm>
            <a:off x="5029200" y="13335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98A2AD15-FF7D-48CD-A9B2-29B2E1271AC6}"/>
              </a:ext>
            </a:extLst>
          </p:cNvPr>
          <p:cNvCxnSpPr>
            <a:endCxn id="55" idx="2"/>
          </p:cNvCxnSpPr>
          <p:nvPr/>
        </p:nvCxnSpPr>
        <p:spPr>
          <a:xfrm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91862882-1A30-4A59-8AE3-9FEA77DB1DC9}"/>
              </a:ext>
            </a:extLst>
          </p:cNvPr>
          <p:cNvCxnSpPr>
            <a:endCxn id="56" idx="2"/>
          </p:cNvCxnSpPr>
          <p:nvPr/>
        </p:nvCxnSpPr>
        <p:spPr>
          <a:xfrm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D574BF88-22AA-404D-BBD4-0C9A2170CA5B}"/>
              </a:ext>
            </a:extLst>
          </p:cNvPr>
          <p:cNvCxnSpPr>
            <a:endCxn id="57" idx="2"/>
          </p:cNvCxnSpPr>
          <p:nvPr/>
        </p:nvCxnSpPr>
        <p:spPr>
          <a:xfrm>
            <a:off x="5029200" y="13335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A871C274-DE85-47B5-AA54-5465F009D73F}"/>
              </a:ext>
            </a:extLst>
          </p:cNvPr>
          <p:cNvCxnSpPr>
            <a:endCxn id="58" idx="2"/>
          </p:cNvCxnSpPr>
          <p:nvPr/>
        </p:nvCxnSpPr>
        <p:spPr>
          <a:xfrm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599726A1-E74E-46B4-B564-B613E6947BF3}"/>
              </a:ext>
            </a:extLst>
          </p:cNvPr>
          <p:cNvCxnSpPr/>
          <p:nvPr/>
        </p:nvCxnSpPr>
        <p:spPr>
          <a:xfrm>
            <a:off x="5029200" y="1752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00A54B71-1D8C-4BBC-A9B6-C44557BD35C1}"/>
              </a:ext>
            </a:extLst>
          </p:cNvPr>
          <p:cNvCxnSpPr/>
          <p:nvPr/>
        </p:nvCxnSpPr>
        <p:spPr>
          <a:xfrm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08513B1B-CF1A-4C6C-8274-207842260957}"/>
              </a:ext>
            </a:extLst>
          </p:cNvPr>
          <p:cNvCxnSpPr/>
          <p:nvPr/>
        </p:nvCxnSpPr>
        <p:spPr>
          <a:xfrm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57B7ED54-8761-44D4-BAC6-B86BC936541C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86F8D0A2-0C38-4B0C-A102-B5DCFC4230F3}"/>
              </a:ext>
            </a:extLst>
          </p:cNvPr>
          <p:cNvCxnSpPr/>
          <p:nvPr/>
        </p:nvCxnSpPr>
        <p:spPr>
          <a:xfrm>
            <a:off x="5029200" y="22098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425EAE7F-9195-4B55-A31D-5E9BB024506D}"/>
              </a:ext>
            </a:extLst>
          </p:cNvPr>
          <p:cNvCxnSpPr/>
          <p:nvPr/>
        </p:nvCxnSpPr>
        <p:spPr>
          <a:xfrm>
            <a:off x="50292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00619BAD-FC70-4E0C-A101-B522AF8013B6}"/>
              </a:ext>
            </a:extLst>
          </p:cNvPr>
          <p:cNvCxnSpPr/>
          <p:nvPr/>
        </p:nvCxnSpPr>
        <p:spPr>
          <a:xfrm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0261A162-1C55-41C9-A6D6-318A3C087A3A}"/>
              </a:ext>
            </a:extLst>
          </p:cNvPr>
          <p:cNvCxnSpPr/>
          <p:nvPr/>
        </p:nvCxnSpPr>
        <p:spPr>
          <a:xfrm>
            <a:off x="5029200" y="26670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C680FD3F-74B9-45AF-A206-D919E34D4A7B}"/>
              </a:ext>
            </a:extLst>
          </p:cNvPr>
          <p:cNvCxnSpPr/>
          <p:nvPr/>
        </p:nvCxnSpPr>
        <p:spPr>
          <a:xfrm>
            <a:off x="50292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6144D18A-A6EC-4A9B-B851-9BB61ED1BDC4}"/>
              </a:ext>
            </a:extLst>
          </p:cNvPr>
          <p:cNvCxnSpPr/>
          <p:nvPr/>
        </p:nvCxnSpPr>
        <p:spPr>
          <a:xfrm>
            <a:off x="5029200" y="31242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3A0D0FFB-C953-470B-ADF3-4E68469DE8FC}"/>
              </a:ext>
            </a:extLst>
          </p:cNvPr>
          <p:cNvCxnSpPr/>
          <p:nvPr/>
        </p:nvCxnSpPr>
        <p:spPr>
          <a:xfrm flipV="1">
            <a:off x="5029200" y="1752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E0F1DB05-6007-4961-AD38-CF007C75A1FD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37A26B49-99BE-47A8-8F23-B4BDA1B4DFE0}"/>
              </a:ext>
            </a:extLst>
          </p:cNvPr>
          <p:cNvCxnSpPr/>
          <p:nvPr/>
        </p:nvCxnSpPr>
        <p:spPr>
          <a:xfrm flipV="1">
            <a:off x="5029200" y="2171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3D2AE13C-FAC9-44EC-AFFB-3C4F7370D4E0}"/>
              </a:ext>
            </a:extLst>
          </p:cNvPr>
          <p:cNvCxnSpPr/>
          <p:nvPr/>
        </p:nvCxnSpPr>
        <p:spPr>
          <a:xfrm flipV="1">
            <a:off x="5029200" y="1752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A31418F3-186F-47CE-B0E3-9AF4153DFA97}"/>
              </a:ext>
            </a:extLst>
          </p:cNvPr>
          <p:cNvCxnSpPr/>
          <p:nvPr/>
        </p:nvCxnSpPr>
        <p:spPr>
          <a:xfrm flipV="1">
            <a:off x="5029200" y="2628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E9B18186-A9DC-412E-B62B-2F17E8A086E5}"/>
              </a:ext>
            </a:extLst>
          </p:cNvPr>
          <p:cNvCxnSpPr/>
          <p:nvPr/>
        </p:nvCxnSpPr>
        <p:spPr>
          <a:xfrm flipV="1">
            <a:off x="5029200" y="22098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27D5EDB5-E770-4FFE-A23A-09289A54A57A}"/>
              </a:ext>
            </a:extLst>
          </p:cNvPr>
          <p:cNvCxnSpPr>
            <a:endCxn id="54" idx="2"/>
          </p:cNvCxnSpPr>
          <p:nvPr/>
        </p:nvCxnSpPr>
        <p:spPr>
          <a:xfrm flipV="1">
            <a:off x="5029200" y="13335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5D14FE70-2D30-41C7-8E8E-176C6AAE436B}"/>
              </a:ext>
            </a:extLst>
          </p:cNvPr>
          <p:cNvSpPr/>
          <p:nvPr/>
        </p:nvSpPr>
        <p:spPr>
          <a:xfrm>
            <a:off x="6400800" y="160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8A27DC8-40E0-463A-88CE-4877392C02B4}"/>
              </a:ext>
            </a:extLst>
          </p:cNvPr>
          <p:cNvSpPr/>
          <p:nvPr/>
        </p:nvSpPr>
        <p:spPr>
          <a:xfrm>
            <a:off x="6400800" y="2209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93E0279B-6FA1-4DF2-8B80-03651E09BAFC}"/>
              </a:ext>
            </a:extLst>
          </p:cNvPr>
          <p:cNvSpPr/>
          <p:nvPr/>
        </p:nvSpPr>
        <p:spPr>
          <a:xfrm>
            <a:off x="6400800" y="2819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xmlns="" id="{FC729E1D-3C50-4BB6-B6E0-2F6D46990F06}"/>
              </a:ext>
            </a:extLst>
          </p:cNvPr>
          <p:cNvCxnSpPr>
            <a:stCxn id="58" idx="6"/>
            <a:endCxn id="83" idx="2"/>
          </p:cNvCxnSpPr>
          <p:nvPr/>
        </p:nvCxnSpPr>
        <p:spPr>
          <a:xfrm flipV="1">
            <a:off x="5791200" y="30099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xmlns="" id="{6407E2B7-0717-42C5-B814-4AC6EA22D83B}"/>
              </a:ext>
            </a:extLst>
          </p:cNvPr>
          <p:cNvCxnSpPr>
            <a:stCxn id="58" idx="6"/>
            <a:endCxn id="82" idx="2"/>
          </p:cNvCxnSpPr>
          <p:nvPr/>
        </p:nvCxnSpPr>
        <p:spPr>
          <a:xfrm flipV="1">
            <a:off x="5791200" y="24003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81A39886-5458-487F-B48D-61DC185359B6}"/>
              </a:ext>
            </a:extLst>
          </p:cNvPr>
          <p:cNvCxnSpPr>
            <a:stCxn id="58" idx="6"/>
            <a:endCxn id="81" idx="2"/>
          </p:cNvCxnSpPr>
          <p:nvPr/>
        </p:nvCxnSpPr>
        <p:spPr>
          <a:xfrm flipV="1">
            <a:off x="5791200" y="17907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0AF1A196-3DE1-41E9-86A5-B417B7B2F43E}"/>
              </a:ext>
            </a:extLst>
          </p:cNvPr>
          <p:cNvCxnSpPr>
            <a:stCxn id="54" idx="6"/>
            <a:endCxn id="81" idx="2"/>
          </p:cNvCxnSpPr>
          <p:nvPr/>
        </p:nvCxnSpPr>
        <p:spPr>
          <a:xfrm>
            <a:off x="5791200" y="13335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xmlns="" id="{7D02835D-125A-4A35-9D4B-F582AE017270}"/>
              </a:ext>
            </a:extLst>
          </p:cNvPr>
          <p:cNvCxnSpPr>
            <a:endCxn id="82" idx="2"/>
          </p:cNvCxnSpPr>
          <p:nvPr/>
        </p:nvCxnSpPr>
        <p:spPr>
          <a:xfrm>
            <a:off x="5867400" y="14478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xmlns="" id="{0FFC0FB7-95C3-4276-82C8-9D1B9FCF4859}"/>
              </a:ext>
            </a:extLst>
          </p:cNvPr>
          <p:cNvCxnSpPr>
            <a:stCxn id="54" idx="6"/>
            <a:endCxn id="83" idx="2"/>
          </p:cNvCxnSpPr>
          <p:nvPr/>
        </p:nvCxnSpPr>
        <p:spPr>
          <a:xfrm>
            <a:off x="5791200" y="13335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B805F8DF-9D9D-42B7-A446-72365FBDCA0E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5791200" y="24003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FEEA5200-E39F-4DBB-A720-D28DFC1BA04D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D65F62D9-5AAE-4120-8F94-507CC31EFADD}"/>
              </a:ext>
            </a:extLst>
          </p:cNvPr>
          <p:cNvCxnSpPr>
            <a:cxnSpLocks/>
            <a:endCxn id="81" idx="2"/>
          </p:cNvCxnSpPr>
          <p:nvPr/>
        </p:nvCxnSpPr>
        <p:spPr>
          <a:xfrm flipV="1">
            <a:off x="5791200" y="17907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A087BEFD-80D3-4BD2-8DF2-DF53F61867DE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2098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CD060F4E-415E-4779-8BC6-662FF496B376}"/>
              </a:ext>
            </a:extLst>
          </p:cNvPr>
          <p:cNvCxnSpPr>
            <a:cxnSpLocks/>
            <a:endCxn id="81" idx="2"/>
          </p:cNvCxnSpPr>
          <p:nvPr/>
        </p:nvCxnSpPr>
        <p:spPr>
          <a:xfrm>
            <a:off x="5791200" y="17526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D9A3BB11-6C62-4039-8DBE-73BA9A2E8014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17526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xmlns="" id="{CF955078-A750-4DF3-9CD7-3FAD428A8E0A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17526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xmlns="" id="{B41EDCB1-8CCB-42C8-8C32-D0E1E702F76B}"/>
              </a:ext>
            </a:extLst>
          </p:cNvPr>
          <p:cNvCxnSpPr>
            <a:cxnSpLocks/>
            <a:endCxn id="82" idx="2"/>
          </p:cNvCxnSpPr>
          <p:nvPr/>
        </p:nvCxnSpPr>
        <p:spPr>
          <a:xfrm>
            <a:off x="5791200" y="22098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19C28D5F-CB44-4D80-9A5F-F4514C20A5BE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5791200" y="26670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7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39FCF-A90E-47FD-B9F8-898E5428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make it run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C20D9A-48D5-4BDE-8B72-7FDBA2F4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spent an entire course learning that.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Google, it wasn’t good enough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network can have 5-100M weights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Lots and lots of customers</a:t>
            </a:r>
          </a:p>
          <a:p>
            <a:pPr>
              <a:spcBef>
                <a:spcPts val="0"/>
              </a:spcBef>
            </a:pPr>
            <a:r>
              <a:rPr lang="en-US" dirty="0"/>
              <a:t>Goal: improve GPU performance by 10x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Strategy: what parts of a CPU/GPU do we not need?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Remove them, add more computes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21CA58-2FC3-4B2F-B6E4-AE8741C3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7FFEEF-AAAE-45C0-B38A-6030B1A8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they add?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0C1A0B-8CB1-470E-9565-05E4C76C1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Matrix-multiply unit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65K multiply-accumulate units!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Pascal has 3800 cores.</a:t>
            </a:r>
          </a:p>
          <a:p>
            <a:r>
              <a:rPr lang="en-US" dirty="0"/>
              <a:t>Lots of on-chip memory to hold the </a:t>
            </a:r>
            <a:r>
              <a:rPr lang="en-US" dirty="0" smtClean="0"/>
              <a:t>weights, and temporary storage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3x more </a:t>
            </a:r>
            <a:r>
              <a:rPr lang="en-US" dirty="0" smtClean="0"/>
              <a:t>on-chip memory than </a:t>
            </a:r>
            <a:r>
              <a:rPr lang="en-US" dirty="0"/>
              <a:t>a GPU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can’t hold them all, but a lot</a:t>
            </a:r>
          </a:p>
          <a:p>
            <a:pPr>
              <a:spcBef>
                <a:spcPts val="600"/>
              </a:spcBef>
            </a:pPr>
            <a:r>
              <a:rPr lang="en-US" dirty="0"/>
              <a:t>What did they remove to make room for this stuff?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1FFE17D-2A6A-43CF-8DF2-39C7159B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31446</TotalTime>
  <Words>872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Symbol</vt:lpstr>
      <vt:lpstr>Times New Roman</vt:lpstr>
      <vt:lpstr>Default Design</vt:lpstr>
      <vt:lpstr>EE 193: Parallel Computing</vt:lpstr>
      <vt:lpstr>Resources</vt:lpstr>
      <vt:lpstr>Summary of this course</vt:lpstr>
      <vt:lpstr>The problem</vt:lpstr>
      <vt:lpstr>Neural net</vt:lpstr>
      <vt:lpstr>Types of neural nets</vt:lpstr>
      <vt:lpstr>What does this remind you of?</vt:lpstr>
      <vt:lpstr>How do we make it run fast?</vt:lpstr>
      <vt:lpstr>What did they add?</vt:lpstr>
      <vt:lpstr>What did they remove?</vt:lpstr>
      <vt:lpstr>Very few registers</vt:lpstr>
      <vt:lpstr>What did they remove?</vt:lpstr>
      <vt:lpstr>Downsides of SMT</vt:lpstr>
      <vt:lpstr>What did they remove?</vt:lpstr>
      <vt:lpstr>Results</vt:lpstr>
      <vt:lpstr>Block diagram</vt:lpstr>
      <vt:lpstr>Chip floorplan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741</cp:revision>
  <cp:lastPrinted>2005-02-07T17:53:54Z</cp:lastPrinted>
  <dcterms:created xsi:type="dcterms:W3CDTF">2002-09-07T18:50:54Z</dcterms:created>
  <dcterms:modified xsi:type="dcterms:W3CDTF">2017-12-06T19:26:45Z</dcterms:modified>
</cp:coreProperties>
</file>