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28" r:id="rId2"/>
    <p:sldId id="398" r:id="rId3"/>
    <p:sldId id="380" r:id="rId4"/>
    <p:sldId id="381" r:id="rId5"/>
    <p:sldId id="390" r:id="rId6"/>
    <p:sldId id="382" r:id="rId7"/>
    <p:sldId id="384" r:id="rId8"/>
    <p:sldId id="383" r:id="rId9"/>
    <p:sldId id="386" r:id="rId10"/>
    <p:sldId id="405" r:id="rId11"/>
    <p:sldId id="407" r:id="rId12"/>
    <p:sldId id="404" r:id="rId13"/>
    <p:sldId id="385" r:id="rId14"/>
    <p:sldId id="388" r:id="rId15"/>
    <p:sldId id="389" r:id="rId16"/>
    <p:sldId id="392" r:id="rId17"/>
    <p:sldId id="391" r:id="rId18"/>
    <p:sldId id="395" r:id="rId19"/>
    <p:sldId id="403" r:id="rId20"/>
    <p:sldId id="396" r:id="rId21"/>
    <p:sldId id="402" r:id="rId22"/>
    <p:sldId id="401" r:id="rId23"/>
    <p:sldId id="406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95501" autoAdjust="0"/>
  </p:normalViewPr>
  <p:slideViewPr>
    <p:cSldViewPr>
      <p:cViewPr varScale="1">
        <p:scale>
          <a:sx n="75" d="100"/>
          <a:sy n="75" d="100"/>
        </p:scale>
        <p:origin x="110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55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defTabSz="96663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algn="r" defTabSz="96663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defTabSz="96663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52ACDCC5-27ED-430F-9BE1-09BFF73358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2795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3775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8EDA278-B23D-43E4-9F85-D22D4E89B6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292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47636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54117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652077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38709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9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64224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59548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49693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3109050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54311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306163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84625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9E37E2D3-A368-4ED1-8415-DA26D0314498}" type="slidenum">
              <a:rPr lang="en-US" altLang="en-US" sz="1400"/>
              <a:pPr algn="r" eaLnBrk="1" hangingPunct="1"/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usingpython.com/python-programming-challeng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400" dirty="0"/>
              <a:t>EE 194/Bio 196 Joel </a:t>
            </a:r>
            <a:r>
              <a:rPr lang="en-US" sz="1400" dirty="0" err="1"/>
              <a:t>Grodstein</a:t>
            </a:r>
            <a:endParaRPr lang="en-US" sz="1400" dirty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EE 194 / Bio 196: Modeling biological systems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05000"/>
            <a:ext cx="64008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Spring 2018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Tufts University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joel.grodstein@tufts.edu</a:t>
            </a:r>
          </a:p>
          <a:p>
            <a:pPr eaLnBrk="1" hangingPunct="1">
              <a:lnSpc>
                <a:spcPct val="90000"/>
              </a:lnSpc>
            </a:pPr>
            <a:r>
              <a:rPr lang="it-IT" altLang="en-US" dirty="0"/>
              <a:t>Variables and such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Variables do not have to just be numbers. Strings work too.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prints out </a:t>
            </a:r>
            <a:r>
              <a:rPr lang="en-US" dirty="0">
                <a:solidFill>
                  <a:schemeClr val="accent2"/>
                </a:solidFill>
              </a:rPr>
              <a:t>Hello world </a:t>
            </a:r>
            <a:r>
              <a:rPr lang="en-US" dirty="0"/>
              <a:t>(just like you did in the lab)</a:t>
            </a:r>
          </a:p>
          <a:p>
            <a:r>
              <a:rPr lang="en-US" dirty="0"/>
              <a:t>Basically, a string is any collection of characters (letters, numbers, punctuation,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7F01FA-3B06-48A8-804B-D09E0E38CCD3}"/>
              </a:ext>
            </a:extLst>
          </p:cNvPr>
          <p:cNvSpPr txBox="1"/>
          <p:nvPr/>
        </p:nvSpPr>
        <p:spPr>
          <a:xfrm>
            <a:off x="2438400" y="25908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/>
              <a:t>message = 'Hello world'</a:t>
            </a:r>
          </a:p>
          <a:p>
            <a:pPr lvl="1"/>
            <a:r>
              <a:rPr lang="en-US" dirty="0"/>
              <a:t>print(message)</a:t>
            </a:r>
          </a:p>
        </p:txBody>
      </p:sp>
    </p:spTree>
    <p:extLst>
      <p:ext uri="{BB962C8B-B14F-4D97-AF65-F5344CB8AC3E}">
        <p14:creationId xmlns:p14="http://schemas.microsoft.com/office/powerpoint/2010/main" val="49302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 with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do lots of things with strings</a:t>
            </a:r>
          </a:p>
          <a:p>
            <a:pPr lvl="1"/>
            <a:r>
              <a:rPr lang="en-US" dirty="0"/>
              <a:t>name = 'jiminy cricket'</a:t>
            </a:r>
          </a:p>
          <a:p>
            <a:pPr lvl="1"/>
            <a:r>
              <a:rPr lang="en-US" dirty="0"/>
              <a:t>name = "jiminy cricket"</a:t>
            </a:r>
          </a:p>
          <a:p>
            <a:pPr lvl="1"/>
            <a:r>
              <a:rPr lang="en-US" dirty="0"/>
              <a:t>name = "jiminy cricket' 	</a:t>
            </a:r>
          </a:p>
          <a:p>
            <a:pPr lvl="1"/>
            <a:r>
              <a:rPr lang="en-US" dirty="0"/>
              <a:t>name = "</a:t>
            </a:r>
            <a:r>
              <a:rPr lang="en-US" dirty="0" err="1"/>
              <a:t>O'hare</a:t>
            </a:r>
            <a:r>
              <a:rPr lang="en-US" dirty="0"/>
              <a:t> airport"</a:t>
            </a:r>
          </a:p>
          <a:p>
            <a:pPr lvl="1"/>
            <a:r>
              <a:rPr lang="en-US" dirty="0" err="1"/>
              <a:t>len</a:t>
            </a:r>
            <a:r>
              <a:rPr lang="en-US" dirty="0"/>
              <a:t> ('jiminy')</a:t>
            </a:r>
          </a:p>
          <a:p>
            <a:pPr lvl="1"/>
            <a:r>
              <a:rPr lang="en-US" dirty="0" err="1"/>
              <a:t>len</a:t>
            </a:r>
            <a:r>
              <a:rPr lang="en-US" dirty="0"/>
              <a:t> (name)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299731-E16A-40D2-842B-9FB4BC803ABB}"/>
              </a:ext>
            </a:extLst>
          </p:cNvPr>
          <p:cNvSpPr txBox="1"/>
          <p:nvPr/>
        </p:nvSpPr>
        <p:spPr>
          <a:xfrm>
            <a:off x="4800600" y="2636804"/>
            <a:ext cx="2133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No different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59FCCB-D89D-4BE2-B7A6-DF0F7445B459}"/>
              </a:ext>
            </a:extLst>
          </p:cNvPr>
          <p:cNvSpPr txBox="1"/>
          <p:nvPr/>
        </p:nvSpPr>
        <p:spPr>
          <a:xfrm>
            <a:off x="4800600" y="3094004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Not legal!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6A6623-84A1-4D48-81AD-B918ABF93431}"/>
              </a:ext>
            </a:extLst>
          </p:cNvPr>
          <p:cNvSpPr txBox="1"/>
          <p:nvPr/>
        </p:nvSpPr>
        <p:spPr>
          <a:xfrm>
            <a:off x="4800600" y="3551204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Works as expected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9AA81C-2648-4261-94BE-E3C137A2F34D}"/>
              </a:ext>
            </a:extLst>
          </p:cNvPr>
          <p:cNvSpPr txBox="1"/>
          <p:nvPr/>
        </p:nvSpPr>
        <p:spPr>
          <a:xfrm>
            <a:off x="4800600" y="3974536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A0A7F0-3D03-4512-8582-2667CB9CAE38}"/>
              </a:ext>
            </a:extLst>
          </p:cNvPr>
          <p:cNvSpPr txBox="1"/>
          <p:nvPr/>
        </p:nvSpPr>
        <p:spPr>
          <a:xfrm>
            <a:off x="4775202" y="4393869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14 ("</a:t>
            </a:r>
            <a:r>
              <a:rPr lang="en-US" dirty="0" err="1"/>
              <a:t>O'hare</a:t>
            </a:r>
            <a:r>
              <a:rPr lang="en-US" dirty="0"/>
              <a:t> airport")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65EA09-AD12-494E-9BC3-B9E9A1D050F7}"/>
              </a:ext>
            </a:extLst>
          </p:cNvPr>
          <p:cNvSpPr txBox="1"/>
          <p:nvPr/>
        </p:nvSpPr>
        <p:spPr>
          <a:xfrm>
            <a:off x="2971800" y="4953000"/>
            <a:ext cx="2667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len</a:t>
            </a:r>
            <a:r>
              <a:rPr lang="en-US" dirty="0"/>
              <a:t>() is a </a:t>
            </a:r>
            <a:r>
              <a:rPr lang="en-US" i="1" dirty="0"/>
              <a:t>function</a:t>
            </a:r>
          </a:p>
          <a:p>
            <a:r>
              <a:rPr lang="en-US" dirty="0"/>
              <a:t>More on that later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9877FD8-6894-4BE5-BCB3-55FAF44841FF}"/>
              </a:ext>
            </a:extLst>
          </p:cNvPr>
          <p:cNvCxnSpPr/>
          <p:nvPr/>
        </p:nvCxnSpPr>
        <p:spPr>
          <a:xfrm flipH="1" flipV="1">
            <a:off x="1981200" y="4855534"/>
            <a:ext cx="1066800" cy="402266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256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  <p:bldP spid="8" grpId="0"/>
      <p:bldP spid="9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What's with all of the '#' characters?</a:t>
            </a:r>
          </a:p>
          <a:p>
            <a:pPr lvl="1"/>
            <a:r>
              <a:rPr lang="en-US" sz="1800" dirty="0"/>
              <a:t>PI = 3.14159		# March 14 is pie day</a:t>
            </a:r>
          </a:p>
          <a:p>
            <a:r>
              <a:rPr lang="en-US" sz="2000" dirty="0"/>
              <a:t>Computer programs can get big. And complicated.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And confusing</a:t>
            </a:r>
          </a:p>
          <a:p>
            <a:r>
              <a:rPr lang="en-US" sz="2000" dirty="0"/>
              <a:t>Trying to understand somebody else’s program can be difficult, and frustrating.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You could just ask them for help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They might not like that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They may have graduated 5 years ago</a:t>
            </a:r>
          </a:p>
          <a:p>
            <a:r>
              <a:rPr lang="en-US" sz="2000" dirty="0"/>
              <a:t>When you write code, sometimes a word (or sentence, or paragraph) of explanation for the uninitiated is a really good idea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sz="1600" dirty="0"/>
              <a:t>Comments let you do that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In some of our HWs, you will have to take code that I've written and add to it.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My code is liberally commented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(If you still don't understand it, it's OK to ask me).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72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419600"/>
          </a:xfrm>
        </p:spPr>
        <p:txBody>
          <a:bodyPr/>
          <a:lstStyle/>
          <a:p>
            <a:r>
              <a:rPr lang="en-US" dirty="0"/>
              <a:t>What do these do?</a:t>
            </a:r>
          </a:p>
          <a:p>
            <a:pPr lvl="1">
              <a:spcBef>
                <a:spcPts val="0"/>
              </a:spcBef>
            </a:pPr>
            <a:r>
              <a:rPr lang="en-US" dirty="0"/>
              <a:t>PI = 3.14159		</a:t>
            </a:r>
            <a:r>
              <a:rPr lang="en-US" dirty="0">
                <a:solidFill>
                  <a:schemeClr val="accent2"/>
                </a:solidFill>
              </a:rPr>
              <a:t># This one assigns 3.14159 to PI</a:t>
            </a:r>
          </a:p>
          <a:p>
            <a:pPr lvl="1">
              <a:spcBef>
                <a:spcPts val="0"/>
              </a:spcBef>
            </a:pPr>
            <a:r>
              <a:rPr lang="en-US" dirty="0"/>
              <a:t># PI = 3.14159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2510135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# This one does nothing at all!</a:t>
            </a:r>
          </a:p>
        </p:txBody>
      </p:sp>
    </p:spTree>
    <p:extLst>
      <p:ext uri="{BB962C8B-B14F-4D97-AF65-F5344CB8AC3E}">
        <p14:creationId xmlns:p14="http://schemas.microsoft.com/office/powerpoint/2010/main" val="286647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3657600" cy="4419600"/>
          </a:xfrm>
        </p:spPr>
        <p:txBody>
          <a:bodyPr/>
          <a:lstStyle/>
          <a:p>
            <a:r>
              <a:rPr lang="en-US" dirty="0"/>
              <a:t>a = 2+3*5	</a:t>
            </a:r>
          </a:p>
          <a:p>
            <a:r>
              <a:rPr lang="en-US" dirty="0"/>
              <a:t>a = (2+3)*5</a:t>
            </a:r>
          </a:p>
          <a:p>
            <a:r>
              <a:rPr lang="en-US" dirty="0"/>
              <a:t>a =7 % 4</a:t>
            </a:r>
          </a:p>
          <a:p>
            <a:r>
              <a:rPr lang="en-US" dirty="0"/>
              <a:t>a = 2**3</a:t>
            </a:r>
          </a:p>
          <a:p>
            <a:r>
              <a:rPr lang="en-US" dirty="0"/>
              <a:t>a=pow(2,3)</a:t>
            </a:r>
          </a:p>
          <a:p>
            <a:r>
              <a:rPr lang="en-US" dirty="0"/>
              <a:t>b = 'ab'+'cd'+'</a:t>
            </a:r>
            <a:r>
              <a:rPr lang="en-US" dirty="0" err="1"/>
              <a:t>ef</a:t>
            </a:r>
            <a:r>
              <a:rPr lang="en-US" dirty="0"/>
              <a:t>'</a:t>
            </a:r>
          </a:p>
          <a:p>
            <a:r>
              <a:rPr lang="en-US" dirty="0"/>
              <a:t>c='12'+b+'gh'</a:t>
            </a:r>
          </a:p>
          <a:p>
            <a:r>
              <a:rPr lang="en-US" dirty="0"/>
              <a:t>b = 3 * 'ab'</a:t>
            </a:r>
          </a:p>
          <a:p>
            <a:r>
              <a:rPr lang="en-US" dirty="0"/>
              <a:t>b = 3 + 'ab'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15341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# yields 17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9000" y="20675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# yields 25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29000" y="252478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# yields 3 (modulus, or remainder)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29000" y="309119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# yields 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05200" y="35915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# also yields 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67200" y="4099579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# yields '</a:t>
            </a:r>
            <a:r>
              <a:rPr lang="en-US" sz="2800" dirty="0" err="1"/>
              <a:t>abcdef</a:t>
            </a:r>
            <a:r>
              <a:rPr lang="en-US" sz="2800" dirty="0"/>
              <a:t>'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67200" y="458218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# yields '12abcdefgh'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43400" y="511558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# yields '</a:t>
            </a:r>
            <a:r>
              <a:rPr lang="en-US" sz="2800" dirty="0" err="1"/>
              <a:t>ababab</a:t>
            </a:r>
            <a:r>
              <a:rPr lang="en-US" sz="2800" dirty="0"/>
              <a:t>'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631770"/>
            <a:ext cx="4495800" cy="464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9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# Illegal</a:t>
            </a:r>
          </a:p>
        </p:txBody>
      </p:sp>
    </p:spTree>
    <p:extLst>
      <p:ext uri="{BB962C8B-B14F-4D97-AF65-F5344CB8AC3E}">
        <p14:creationId xmlns:p14="http://schemas.microsoft.com/office/powerpoint/2010/main" val="277642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picky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Names of variables are case sensitive</a:t>
            </a:r>
          </a:p>
          <a:p>
            <a:pPr lvl="1">
              <a:spcBef>
                <a:spcPts val="0"/>
              </a:spcBef>
            </a:pPr>
            <a:r>
              <a:rPr lang="en-US" dirty="0"/>
              <a:t>Size=4</a:t>
            </a:r>
          </a:p>
          <a:p>
            <a:pPr lvl="1">
              <a:spcBef>
                <a:spcPts val="0"/>
              </a:spcBef>
            </a:pPr>
            <a:r>
              <a:rPr lang="en-US" dirty="0"/>
              <a:t>a = size*2		# error</a:t>
            </a:r>
          </a:p>
          <a:p>
            <a:r>
              <a:rPr lang="en-US" dirty="0"/>
              <a:t>Names cannot begin with numbers or special characters</a:t>
            </a:r>
          </a:p>
          <a:p>
            <a:pPr lvl="1">
              <a:spcBef>
                <a:spcPts val="0"/>
              </a:spcBef>
            </a:pPr>
            <a:r>
              <a:rPr lang="en-US" dirty="0"/>
              <a:t>3squared = 3*3		# Illegal</a:t>
            </a:r>
          </a:p>
          <a:p>
            <a:pPr lvl="1">
              <a:spcBef>
                <a:spcPts val="0"/>
              </a:spcBef>
            </a:pPr>
            <a:r>
              <a:rPr lang="en-US" dirty="0"/>
              <a:t>Squared3 = 3*3		# Legal</a:t>
            </a:r>
          </a:p>
          <a:p>
            <a:r>
              <a:rPr lang="en-US" dirty="0"/>
              <a:t>Names can never have a special character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three^2 = 3*3		# Illegal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three_sqr</a:t>
            </a:r>
            <a:r>
              <a:rPr lang="en-US" dirty="0"/>
              <a:t> = 3*3		# Legal. “_” is OK.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threeSqr</a:t>
            </a:r>
            <a:r>
              <a:rPr lang="en-US" dirty="0"/>
              <a:t> = 3*3		# Another common usage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7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many little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don’t learn all of these picayune little rules now, you’ll discover them on your own (one by one) when you try to write your programs.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Your programs will break for inexplicable reasons (well, inexplicable to you, anyway)</a:t>
            </a:r>
          </a:p>
          <a:p>
            <a:pPr lvl="1">
              <a:spcBef>
                <a:spcPts val="0"/>
              </a:spcBef>
            </a:pPr>
            <a:r>
              <a:rPr lang="en-US" dirty="0"/>
              <a:t>You might suffer from death by 1000 paper cuts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Or you might just google these rules and find them out yourselves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Or you might even get motivated to read the documentation! (see the syllabus for details)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812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of this computation is only useful if you can see what it did </a:t>
            </a:r>
            <a:r>
              <a:rPr lang="en-US" dirty="0">
                <a:sym typeface="Wingdings" panose="05000000000000000000" pitchFamily="2" charset="2"/>
              </a:rPr>
              <a:t>. So let’s talk about printing.</a:t>
            </a:r>
          </a:p>
          <a:p>
            <a:r>
              <a:rPr lang="en-US" dirty="0">
                <a:sym typeface="Wingdings" panose="05000000000000000000" pitchFamily="2" charset="2"/>
              </a:rPr>
              <a:t>Python can print in several ways.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954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print() is a function that prints things.</a:t>
            </a:r>
          </a:p>
          <a:p>
            <a:r>
              <a:rPr lang="en-US" dirty="0"/>
              <a:t>print(3)		# prints </a:t>
            </a:r>
            <a:r>
              <a:rPr lang="en-US" dirty="0">
                <a:solidFill>
                  <a:srgbClr val="FF0000"/>
                </a:solidFill>
              </a:rPr>
              <a:t>3</a:t>
            </a:r>
          </a:p>
          <a:p>
            <a:r>
              <a:rPr lang="en-US" dirty="0"/>
              <a:t>print(3+5)		# prints </a:t>
            </a:r>
            <a:r>
              <a:rPr lang="en-US" dirty="0">
                <a:solidFill>
                  <a:srgbClr val="FF0000"/>
                </a:solidFill>
              </a:rPr>
              <a:t>8</a:t>
            </a:r>
          </a:p>
          <a:p>
            <a:r>
              <a:rPr lang="en-US" dirty="0"/>
              <a:t>print('a=',a)	# prints </a:t>
            </a:r>
            <a:r>
              <a:rPr lang="en-US">
                <a:solidFill>
                  <a:srgbClr val="FF0000"/>
                </a:solidFill>
              </a:rPr>
              <a:t>a= 3 </a:t>
            </a:r>
            <a:r>
              <a:rPr lang="en-US" dirty="0"/>
              <a:t>(or whatever the</a:t>
            </a:r>
          </a:p>
          <a:p>
            <a:r>
              <a:rPr lang="en-US" dirty="0"/>
              <a:t>print (3, 5)	# </a:t>
            </a:r>
            <a:r>
              <a:rPr lang="en-US" dirty="0">
                <a:solidFill>
                  <a:srgbClr val="FF0000"/>
                </a:solidFill>
              </a:rPr>
              <a:t>3 5</a:t>
            </a:r>
          </a:p>
          <a:p>
            <a:r>
              <a:rPr lang="en-US" dirty="0"/>
              <a:t>Python can print with fancy formatting (e.g., remove the space, centered in an 8-wide field, …)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 needed in this course</a:t>
            </a:r>
          </a:p>
          <a:p>
            <a:pPr lvl="1">
              <a:spcBef>
                <a:spcPts val="0"/>
              </a:spcBef>
            </a:pPr>
            <a:r>
              <a:rPr lang="en-US" dirty="0"/>
              <a:t>Google Python </a:t>
            </a:r>
            <a:r>
              <a:rPr lang="en-US" dirty="0" err="1"/>
              <a:t>string.format</a:t>
            </a:r>
            <a:r>
              <a:rPr lang="en-US" dirty="0"/>
              <a:t>() for details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67D181-BD1A-4280-8940-E66635033A50}"/>
              </a:ext>
            </a:extLst>
          </p:cNvPr>
          <p:cNvSpPr txBox="1"/>
          <p:nvPr/>
        </p:nvSpPr>
        <p:spPr>
          <a:xfrm>
            <a:off x="5334000" y="3530601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variable </a:t>
            </a:r>
            <a:r>
              <a:rPr lang="en-US" sz="2800" i="1" dirty="0"/>
              <a:t>a</a:t>
            </a:r>
            <a:r>
              <a:rPr lang="en-US" sz="2800" dirty="0"/>
              <a:t> actually is)</a:t>
            </a:r>
          </a:p>
        </p:txBody>
      </p:sp>
    </p:spTree>
    <p:extLst>
      <p:ext uri="{BB962C8B-B14F-4D97-AF65-F5344CB8AC3E}">
        <p14:creationId xmlns:p14="http://schemas.microsoft.com/office/powerpoint/2010/main" val="67321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statement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399"/>
            <a:ext cx="7543800" cy="3276601"/>
          </a:xfrm>
        </p:spPr>
        <p:txBody>
          <a:bodyPr/>
          <a:lstStyle/>
          <a:p>
            <a:r>
              <a:rPr lang="en-US" dirty="0"/>
              <a:t>More detail when we talk about loops. For now…</a:t>
            </a:r>
          </a:p>
          <a:p>
            <a:r>
              <a:rPr lang="en-US" dirty="0"/>
              <a:t>No spaces at the beginning of a line before a statement</a:t>
            </a:r>
          </a:p>
          <a:p>
            <a:r>
              <a:rPr lang="en-US" dirty="0"/>
              <a:t>One statement cannot span multiple lines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Except if you end a line with '\'</a:t>
            </a:r>
          </a:p>
          <a:p>
            <a:pPr lvl="1">
              <a:spcBef>
                <a:spcPts val="0"/>
              </a:spcBef>
            </a:pPr>
            <a:r>
              <a:rPr lang="en-US" dirty="0"/>
              <a:t>Or after a comma inside parentheses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39000" y="3124200"/>
            <a:ext cx="1447800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a=3</a:t>
            </a:r>
          </a:p>
          <a:p>
            <a:r>
              <a:rPr lang="en-US" dirty="0"/>
              <a:t>   b=4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019800" y="3048000"/>
            <a:ext cx="1447800" cy="6858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96200" y="4048330"/>
            <a:ext cx="1066800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a=3 +</a:t>
            </a:r>
          </a:p>
          <a:p>
            <a:r>
              <a:rPr lang="en-US" dirty="0"/>
              <a:t>4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553200" y="4048330"/>
            <a:ext cx="914400" cy="41549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81200" y="5181599"/>
            <a:ext cx="1066800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a=3 + \</a:t>
            </a:r>
          </a:p>
          <a:p>
            <a:r>
              <a:rPr lang="en-US" dirty="0"/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1400" y="5181599"/>
            <a:ext cx="1524000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print ('a=',</a:t>
            </a:r>
          </a:p>
          <a:p>
            <a:r>
              <a:rPr lang="en-US" dirty="0"/>
              <a:t>   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7000" y="41103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bad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362200" y="4305300"/>
            <a:ext cx="228600" cy="1028700"/>
          </a:xfrm>
          <a:prstGeom prst="straightConnector1">
            <a:avLst/>
          </a:prstGeom>
          <a:ln w="190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81200" y="4755801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OK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572000" y="4755801"/>
            <a:ext cx="381000" cy="578199"/>
          </a:xfrm>
          <a:prstGeom prst="straightConnector1">
            <a:avLst/>
          </a:prstGeom>
          <a:ln w="190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916672" y="4699094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OK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29400" y="3048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bad</a:t>
            </a:r>
          </a:p>
        </p:txBody>
      </p:sp>
    </p:spTree>
    <p:extLst>
      <p:ext uri="{BB962C8B-B14F-4D97-AF65-F5344CB8AC3E}">
        <p14:creationId xmlns:p14="http://schemas.microsoft.com/office/powerpoint/2010/main" val="249271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3" grpId="0" animBg="1"/>
      <p:bldP spid="14" grpId="0" animBg="1"/>
      <p:bldP spid="15" grpId="0"/>
      <p:bldP spid="20" grpId="0"/>
      <p:bldP spid="22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 as little plastic buckets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a demo with little named buckets as variables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0895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statement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399"/>
            <a:ext cx="7772400" cy="4419601"/>
          </a:xfrm>
        </p:spPr>
        <p:txBody>
          <a:bodyPr/>
          <a:lstStyle/>
          <a:p>
            <a:r>
              <a:rPr lang="en-US" dirty="0"/>
              <a:t>Most languages are free form; they ignore spaces and newlines.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Except Python.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High on the list of the best things about Python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Also high on the list of the worst things about Python – sort of a religious dispute.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90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r>
              <a:rPr lang="en-US" sz="2400" dirty="0"/>
              <a:t>The recitation for HW1 is today or tomorrow (room 122, the PC lab).</a:t>
            </a:r>
          </a:p>
          <a:p>
            <a:r>
              <a:rPr lang="en-US" sz="2400" dirty="0"/>
              <a:t>HW1 uses what we learned today. It also uses loops, which we won’t cover until Jan 30!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Well, yeah, this is part of life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HW1 isn’t due until Feb 8</a:t>
            </a:r>
          </a:p>
          <a:p>
            <a:r>
              <a:rPr lang="en-US" sz="2400" dirty="0"/>
              <a:t>Some options to help you: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Don’t do that part of the HW until after we cover loops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Read the lecture on loops (it’s on the class web page)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Read the documentation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Google “python help for statement"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Ask for help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Just wing 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33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96200" cy="4419600"/>
          </a:xfrm>
        </p:spPr>
        <p:txBody>
          <a:bodyPr/>
          <a:lstStyle/>
          <a:p>
            <a:r>
              <a:rPr lang="en-US" dirty="0"/>
              <a:t>What do these do?</a:t>
            </a:r>
          </a:p>
          <a:p>
            <a:pPr lvl="1"/>
            <a:r>
              <a:rPr lang="en-US" dirty="0"/>
              <a:t>a = 4+3*5	</a:t>
            </a:r>
          </a:p>
          <a:p>
            <a:pPr lvl="1"/>
            <a:r>
              <a:rPr lang="en-US" dirty="0"/>
              <a:t>a = (2+4)*5</a:t>
            </a:r>
          </a:p>
          <a:p>
            <a:pPr lvl="1"/>
            <a:r>
              <a:rPr lang="en-US" dirty="0"/>
              <a:t>b = 'ab'+'cd'+'</a:t>
            </a:r>
            <a:r>
              <a:rPr lang="en-US" dirty="0" err="1"/>
              <a:t>ef</a:t>
            </a:r>
            <a:r>
              <a:rPr lang="en-US" dirty="0"/>
              <a:t>'</a:t>
            </a:r>
          </a:p>
          <a:p>
            <a:pPr lvl="1"/>
            <a:r>
              <a:rPr lang="en-US" dirty="0"/>
              <a:t>b*2</a:t>
            </a:r>
          </a:p>
          <a:p>
            <a:pPr lvl="1"/>
            <a:r>
              <a:rPr lang="en-US" dirty="0"/>
              <a:t>print (</a:t>
            </a:r>
            <a:r>
              <a:rPr lang="en-US" dirty="0" err="1"/>
              <a:t>b,b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print (b, '</a:t>
            </a:r>
            <a:r>
              <a:rPr lang="en-US" dirty="0" err="1"/>
              <a:t>x'+'y</a:t>
            </a:r>
            <a:r>
              <a:rPr lang="en-US" dirty="0"/>
              <a:t>')</a:t>
            </a:r>
          </a:p>
          <a:p>
            <a:pPr lvl="1"/>
            <a:r>
              <a:rPr lang="en-US" dirty="0"/>
              <a:t>h=2; print (h, 'heads </a:t>
            </a:r>
            <a:r>
              <a:rPr lang="en-US" dirty="0" err="1"/>
              <a:t>is',h</a:t>
            </a:r>
            <a:r>
              <a:rPr lang="en-US" dirty="0"/>
              <a:t>*'head')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71532" y="203929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sets a to </a:t>
            </a:r>
            <a:r>
              <a:rPr lang="en-US" dirty="0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46133" y="246757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sets a to </a:t>
            </a:r>
            <a:r>
              <a:rPr lang="en-US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29200" y="289113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sets b to '</a:t>
            </a:r>
            <a:r>
              <a:rPr lang="en-US" dirty="0" err="1">
                <a:solidFill>
                  <a:srgbClr val="FF0000"/>
                </a:solidFill>
              </a:rPr>
              <a:t>abcdef</a:t>
            </a:r>
            <a:r>
              <a:rPr lang="en-US" dirty="0"/>
              <a:t>'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9200" y="3352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yields '</a:t>
            </a:r>
            <a:r>
              <a:rPr lang="en-US" dirty="0" err="1">
                <a:solidFill>
                  <a:srgbClr val="FF0000"/>
                </a:solidFill>
              </a:rPr>
              <a:t>abcdefabcdef</a:t>
            </a:r>
            <a:r>
              <a:rPr lang="en-US" dirty="0"/>
              <a:t> '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29200" y="38100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prints </a:t>
            </a:r>
            <a:r>
              <a:rPr lang="en-US" dirty="0" err="1">
                <a:solidFill>
                  <a:srgbClr val="FF0000"/>
                </a:solidFill>
              </a:rPr>
              <a:t>abcdef</a:t>
            </a:r>
            <a:r>
              <a:rPr lang="en-US">
                <a:solidFill>
                  <a:srgbClr val="FF0000"/>
                </a:solidFill>
              </a:rPr>
              <a:t> abcdef</a:t>
            </a:r>
            <a:r>
              <a:rPr lang="en-US" dirty="0"/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29200" y="42672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prints </a:t>
            </a:r>
            <a:r>
              <a:rPr lang="en-US" dirty="0" err="1">
                <a:solidFill>
                  <a:srgbClr val="FF0000"/>
                </a:solidFill>
              </a:rPr>
              <a:t>abcdef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xy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29200" y="51816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prints </a:t>
            </a:r>
            <a:r>
              <a:rPr lang="en-US" dirty="0">
                <a:solidFill>
                  <a:srgbClr val="FF0000"/>
                </a:solidFill>
              </a:rPr>
              <a:t>2 heads is </a:t>
            </a:r>
            <a:r>
              <a:rPr lang="en-US" dirty="0" err="1">
                <a:solidFill>
                  <a:srgbClr val="FF0000"/>
                </a:solidFill>
              </a:rPr>
              <a:t>headhead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67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4" grpId="0"/>
      <p:bldP spid="18" grpId="0"/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6026D-C19A-4CA7-A403-727293804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Follow-up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06412-1363-48D9-840D-174A64E6D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the examples from this lecture yourself</a:t>
            </a:r>
          </a:p>
          <a:p>
            <a:pPr lvl="1">
              <a:spcBef>
                <a:spcPts val="0"/>
              </a:spcBef>
            </a:pPr>
            <a:r>
              <a:rPr lang="en-US" dirty="0"/>
              <a:t>Vary them, or even </a:t>
            </a:r>
            <a:r>
              <a:rPr lang="en-US" dirty="0" err="1"/>
              <a:t>mis</a:t>
            </a:r>
            <a:r>
              <a:rPr lang="en-US" dirty="0"/>
              <a:t>-type some to see what happens</a:t>
            </a:r>
          </a:p>
          <a:p>
            <a:r>
              <a:rPr lang="en-US" dirty="0"/>
              <a:t>More exercises. Write a program that…</a:t>
            </a:r>
          </a:p>
          <a:p>
            <a:pPr lvl="1">
              <a:spcBef>
                <a:spcPts val="0"/>
              </a:spcBef>
            </a:pPr>
            <a:r>
              <a:rPr lang="en-US" dirty="0"/>
              <a:t>takes the radius </a:t>
            </a:r>
            <a:r>
              <a:rPr lang="en-US" i="1" dirty="0"/>
              <a:t>r</a:t>
            </a:r>
            <a:r>
              <a:rPr lang="en-US" dirty="0"/>
              <a:t> of a circle and computes the area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dirty="0"/>
              <a:t>takes a number </a:t>
            </a:r>
            <a:r>
              <a:rPr lang="en-US" i="1" dirty="0"/>
              <a:t>n</a:t>
            </a:r>
            <a:r>
              <a:rPr lang="en-US" dirty="0"/>
              <a:t> and computes the value of </a:t>
            </a:r>
            <a:r>
              <a:rPr lang="en-US" i="1" dirty="0"/>
              <a:t>n</a:t>
            </a:r>
            <a:r>
              <a:rPr lang="en-US" dirty="0"/>
              <a:t>+ </a:t>
            </a:r>
            <a:r>
              <a:rPr lang="en-US" i="1" dirty="0"/>
              <a:t>n</a:t>
            </a:r>
            <a:r>
              <a:rPr lang="en-US" dirty="0"/>
              <a:t>*</a:t>
            </a:r>
            <a:r>
              <a:rPr lang="en-US" i="1" dirty="0"/>
              <a:t>n</a:t>
            </a:r>
            <a:r>
              <a:rPr lang="en-US" dirty="0"/>
              <a:t> + </a:t>
            </a:r>
            <a:r>
              <a:rPr lang="en-US" i="1" dirty="0"/>
              <a:t>n</a:t>
            </a:r>
            <a:r>
              <a:rPr lang="en-US" dirty="0"/>
              <a:t>*</a:t>
            </a:r>
            <a:r>
              <a:rPr lang="en-US" i="1" dirty="0"/>
              <a:t>n</a:t>
            </a:r>
            <a:r>
              <a:rPr lang="en-US" dirty="0"/>
              <a:t>*</a:t>
            </a:r>
            <a:r>
              <a:rPr lang="en-US" i="1" dirty="0"/>
              <a:t>n</a:t>
            </a:r>
            <a:r>
              <a:rPr lang="en-US" dirty="0"/>
              <a:t>.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Start with a variable </a:t>
            </a:r>
            <a:r>
              <a:rPr lang="en-US" i="1" dirty="0"/>
              <a:t>name</a:t>
            </a:r>
            <a:r>
              <a:rPr lang="en-US" dirty="0"/>
              <a:t> and print a banner as in </a:t>
            </a:r>
            <a:r>
              <a:rPr lang="en-US" u="sng" dirty="0">
                <a:hlinkClick r:id="rId2"/>
              </a:rPr>
              <a:t>http://usingpython.com/python-programming-challenges</a:t>
            </a:r>
            <a:r>
              <a:rPr lang="en-US" dirty="0"/>
              <a:t> (the variable-length banner problem)</a:t>
            </a:r>
          </a:p>
          <a:p>
            <a:pPr>
              <a:spcBef>
                <a:spcPts val="0"/>
              </a:spcBef>
            </a:pPr>
            <a:r>
              <a:rPr lang="en-US" dirty="0"/>
              <a:t>Read a bit from any of the Python resources in the syllabus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48765-8089-4DCC-B1CE-B097D0995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248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  <a:defRPr/>
            </a:pPr>
            <a:r>
              <a:rPr lang="en-US" sz="1400" dirty="0"/>
              <a:t>EE 194/Bio 196 Joel </a:t>
            </a:r>
            <a:r>
              <a:rPr lang="en-US" sz="1400" dirty="0" err="1"/>
              <a:t>Grodstein</a:t>
            </a:r>
            <a:endParaRPr lang="en-US" sz="1400" dirty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Variables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One of the most basic concepts in programming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dirty="0"/>
              <a:t>But easy to get very confused for a newcomer.</a:t>
            </a:r>
          </a:p>
          <a:p>
            <a:pPr eaLnBrk="1" hangingPunct="1"/>
            <a:r>
              <a:rPr lang="en-US" altLang="en-US" dirty="0"/>
              <a:t>Why do we care? What problem(s) do variables solve?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dirty="0"/>
              <a:t>They are a place to keep a number (or a string, or most anything)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dirty="0"/>
              <a:t>They let you give an intuitive name to a number</a:t>
            </a:r>
          </a:p>
          <a:p>
            <a:pPr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063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2667000" cy="15240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sum =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sum = 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sum = 3 + 4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16002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Now sum is the number 7.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0" y="20574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Now it’s not 7 any more!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24400" y="24384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Now it is 7 again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2819400"/>
            <a:ext cx="8077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kern="0" dirty="0"/>
              <a:t>Observations:</a:t>
            </a:r>
          </a:p>
          <a:p>
            <a:pPr marL="914400" lvl="1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kern="0" dirty="0"/>
              <a:t>This is not like algebra. A variable can change its value!</a:t>
            </a:r>
          </a:p>
          <a:p>
            <a:pPr marL="914400" lvl="1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kern="0" dirty="0"/>
              <a:t>Statements come in an order. If we change the order of the statements above, we can leave “sum” at 8 rather than at 7.</a:t>
            </a:r>
          </a:p>
          <a:p>
            <a:pPr marL="914400" lvl="1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kern="0" dirty="0"/>
              <a:t>“sum” just holds a number. Assigning it 7 or 3+4 are indistinguishable after the fact.</a:t>
            </a:r>
          </a:p>
          <a:p>
            <a:pPr marL="914400" lvl="1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kern="0" dirty="0"/>
              <a:t>Terminology: what we’re doing above is called </a:t>
            </a:r>
            <a:r>
              <a:rPr lang="en-US" sz="2000" i="1" kern="0" dirty="0"/>
              <a:t>assigning</a:t>
            </a:r>
            <a:r>
              <a:rPr lang="en-US" sz="2000" kern="0" dirty="0"/>
              <a:t> a value to a variable. The first assignment is often called </a:t>
            </a:r>
            <a:r>
              <a:rPr lang="en-US" sz="2000" i="1" kern="0" dirty="0"/>
              <a:t>initialization</a:t>
            </a:r>
            <a:r>
              <a:rPr lang="en-US" sz="2000" kern="0" dirty="0"/>
              <a:t>.</a:t>
            </a:r>
          </a:p>
          <a:p>
            <a:pPr marL="914400" lvl="1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kern="0" dirty="0"/>
              <a:t>By the way, everything after a # sign is just a comment in Python.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24200" y="2362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sum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200400" y="25146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857500" y="21672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390900" y="21672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52800" y="1976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52800" y="1976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9" name="Oval 18"/>
          <p:cNvSpPr/>
          <p:nvPr/>
        </p:nvSpPr>
        <p:spPr>
          <a:xfrm>
            <a:off x="609600" y="1752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276600" y="19812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294727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3.33333E-6 L 1.38778E-17 0.0666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0.06666 L 1.38778E-17 0.1215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6" grpId="0"/>
      <p:bldP spid="16" grpId="1"/>
      <p:bldP spid="16" grpId="2"/>
      <p:bldP spid="17" grpId="0"/>
      <p:bldP spid="17" grpId="1"/>
      <p:bldP spid="19" grpId="0" animBg="1"/>
      <p:bldP spid="19" grpId="2" animBg="1"/>
      <p:bldP spid="19" grpId="3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</a:t>
            </a:r>
            <a:r>
              <a:rPr lang="en-US" i="1" dirty="0">
                <a:solidFill>
                  <a:srgbClr val="FF0000"/>
                </a:solidFill>
              </a:rPr>
              <a:t>really</a:t>
            </a:r>
            <a:r>
              <a:rPr lang="en-US" dirty="0"/>
              <a:t> not like algebra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76400"/>
            <a:ext cx="3505200" cy="1833265"/>
          </a:xfrm>
        </p:spPr>
        <p:txBody>
          <a:bodyPr/>
          <a:lstStyle/>
          <a:p>
            <a:r>
              <a:rPr lang="en-US" dirty="0"/>
              <a:t>Consider this code: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/>
              <a:t>=5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/>
              <a:t>=i+2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/>
              <a:t>=i+2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524000" y="228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19600" y="21291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Pretty obvious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19600" y="258633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Now </a:t>
            </a:r>
            <a:r>
              <a:rPr lang="en-US" dirty="0" err="1"/>
              <a:t>i</a:t>
            </a:r>
            <a:r>
              <a:rPr lang="en-US" dirty="0"/>
              <a:t>=7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36533" y="30435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Now </a:t>
            </a:r>
            <a:r>
              <a:rPr lang="en-US" dirty="0" err="1"/>
              <a:t>i</a:t>
            </a:r>
            <a:r>
              <a:rPr lang="en-US" dirty="0"/>
              <a:t>=9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76600" y="28911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200400" y="296733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857500" y="261997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390900" y="261997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76600" y="2362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76600" y="2362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76600" y="23622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1000" y="3429000"/>
            <a:ext cx="8483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algebra </a:t>
            </a:r>
            <a:r>
              <a:rPr lang="en-US" dirty="0" err="1"/>
              <a:t>i</a:t>
            </a:r>
            <a:r>
              <a:rPr lang="en-US" dirty="0"/>
              <a:t>=i+2 would just be impossible.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Here, it says to</a:t>
            </a:r>
          </a:p>
          <a:p>
            <a:pPr marL="800100" lvl="1" indent="-342900">
              <a:buFont typeface="Times New Roman" panose="02020603050405020304" pitchFamily="18" charset="0"/>
              <a:buChar char="–"/>
            </a:pPr>
            <a:r>
              <a:rPr lang="en-US" dirty="0"/>
              <a:t>First, compute i+2 (i.e., 5+2); it’s 7</a:t>
            </a:r>
          </a:p>
          <a:p>
            <a:pPr marL="800100" lvl="1" indent="-342900">
              <a:buFont typeface="Times New Roman" panose="02020603050405020304" pitchFamily="18" charset="0"/>
              <a:buChar char="–"/>
            </a:pPr>
            <a:r>
              <a:rPr lang="en-US" dirty="0"/>
              <a:t>Next, assign 7 to </a:t>
            </a:r>
            <a:r>
              <a:rPr lang="en-US" dirty="0" err="1"/>
              <a:t>i</a:t>
            </a:r>
            <a:r>
              <a:rPr lang="en-US" dirty="0"/>
              <a:t>.</a:t>
            </a:r>
          </a:p>
          <a:p>
            <a:pPr marL="800100" lvl="1" indent="-342900">
              <a:buFont typeface="Times New Roman" panose="02020603050405020304" pitchFamily="18" charset="0"/>
              <a:buChar char="–"/>
            </a:pPr>
            <a:r>
              <a:rPr lang="en-US" dirty="0"/>
              <a:t>The next time, we get 7+2=9.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This will turn out to be </a:t>
            </a:r>
            <a:r>
              <a:rPr lang="en-US" i="1" dirty="0"/>
              <a:t>really </a:t>
            </a:r>
            <a:r>
              <a:rPr lang="en-US" dirty="0"/>
              <a:t>useful…</a:t>
            </a:r>
          </a:p>
          <a:p>
            <a:pPr marL="800100" lvl="1" indent="-342900">
              <a:buFont typeface="Times New Roman" panose="02020603050405020304" pitchFamily="18" charset="0"/>
              <a:buChar char="–"/>
            </a:pPr>
            <a:r>
              <a:rPr lang="en-US" dirty="0"/>
              <a:t>now computers can count!</a:t>
            </a:r>
          </a:p>
          <a:p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524000" y="2590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276600" y="2357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74193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 0.0537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 0.053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/>
      <p:bldP spid="9" grpId="0"/>
      <p:bldP spid="10" grpId="0"/>
      <p:bldP spid="15" grpId="0"/>
      <p:bldP spid="15" grpId="1"/>
      <p:bldP spid="16" grpId="0"/>
      <p:bldP spid="16" grpId="1"/>
      <p:bldP spid="17" grpId="0"/>
      <p:bldP spid="19" grpId="0" animBg="1"/>
      <p:bldP spid="19" grpId="1" animBg="1"/>
      <p:bldP spid="19" grpId="2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 save computation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962400"/>
            <a:ext cx="7620000" cy="1676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Reusing a variable means the big long sum is only computed once.</a:t>
            </a:r>
          </a:p>
          <a:p>
            <a:pPr>
              <a:spcBef>
                <a:spcPts val="0"/>
              </a:spcBef>
            </a:pPr>
            <a:r>
              <a:rPr lang="en-US" dirty="0"/>
              <a:t>And it’s more clear (to most people).</a:t>
            </a:r>
          </a:p>
          <a:p>
            <a:pPr>
              <a:spcBef>
                <a:spcPts val="0"/>
              </a:spcBef>
            </a:pPr>
            <a:r>
              <a:rPr lang="en-US" dirty="0"/>
              <a:t>Terminology: the 2</a:t>
            </a:r>
            <a:r>
              <a:rPr lang="en-US" baseline="30000" dirty="0"/>
              <a:t>nd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 lines are </a:t>
            </a:r>
            <a:r>
              <a:rPr lang="en-US" i="1" dirty="0"/>
              <a:t>accessing</a:t>
            </a:r>
            <a:r>
              <a:rPr lang="en-US" dirty="0"/>
              <a:t> the variable “sum100.”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33033" y="2854910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sum100 = 1+2+3+4+5+…+100</a:t>
            </a:r>
          </a:p>
          <a:p>
            <a:r>
              <a:rPr lang="en-US" dirty="0"/>
              <a:t>sum100_plus_2 = sum100 + 2</a:t>
            </a:r>
          </a:p>
          <a:p>
            <a:r>
              <a:rPr lang="en-US" dirty="0"/>
              <a:t>sum100_plus_3 = sum100 + 3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850" y="1701716"/>
            <a:ext cx="5600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sum100_plus_2 = 1+2+3+4+5+…+100 + 2</a:t>
            </a:r>
          </a:p>
          <a:p>
            <a:r>
              <a:rPr lang="en-US" dirty="0"/>
              <a:t>sum100_plus_3 = 1+2+3+4+5+…+100 + 3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34667" y="1904999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slow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86600" y="3156228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fast and more clear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5867400" y="3387060"/>
            <a:ext cx="1219200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</p:cNvCxnSpPr>
          <p:nvPr/>
        </p:nvCxnSpPr>
        <p:spPr>
          <a:xfrm flipH="1">
            <a:off x="5753100" y="2135832"/>
            <a:ext cx="681567" cy="14481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5800" y="4532293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Any advantages of the bottom method over the top one?</a:t>
            </a:r>
          </a:p>
        </p:txBody>
      </p:sp>
    </p:spTree>
    <p:extLst>
      <p:ext uri="{BB962C8B-B14F-4D97-AF65-F5344CB8AC3E}">
        <p14:creationId xmlns:p14="http://schemas.microsoft.com/office/powerpoint/2010/main" val="367917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Computers are very picky!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What's wrong with this code? </a:t>
            </a:r>
          </a:p>
          <a:p>
            <a:pPr lvl="1">
              <a:spcBef>
                <a:spcPts val="0"/>
              </a:spcBef>
            </a:pPr>
            <a:r>
              <a:rPr lang="en-US" dirty="0"/>
              <a:t>sm5 is uninitialized</a:t>
            </a:r>
          </a:p>
          <a:p>
            <a:r>
              <a:rPr lang="en-US" dirty="0"/>
              <a:t>What happens?</a:t>
            </a:r>
          </a:p>
          <a:p>
            <a:pPr lvl="1"/>
            <a:r>
              <a:rPr lang="en-US" dirty="0"/>
              <a:t>In some languages (including Python), accessing an uninitialized variable is illegal</a:t>
            </a:r>
          </a:p>
          <a:p>
            <a:pPr lvl="1"/>
            <a:r>
              <a:rPr lang="en-US" dirty="0"/>
              <a:t>In some languages (e.g., C++) it’s unpredictable.</a:t>
            </a:r>
          </a:p>
          <a:p>
            <a:pPr lvl="1"/>
            <a:r>
              <a:rPr lang="en-US" dirty="0"/>
              <a:t>Some languages start all variables with some default (e.g., 0).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2140803"/>
            <a:ext cx="3429000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sum5 = 1 + 2 + 3 + 4 + 5</a:t>
            </a:r>
          </a:p>
          <a:p>
            <a:r>
              <a:rPr lang="en-US" dirty="0"/>
              <a:t>sum5_plus_1 = sm5 + 1</a:t>
            </a:r>
          </a:p>
        </p:txBody>
      </p:sp>
    </p:spTree>
    <p:extLst>
      <p:ext uri="{BB962C8B-B14F-4D97-AF65-F5344CB8AC3E}">
        <p14:creationId xmlns:p14="http://schemas.microsoft.com/office/powerpoint/2010/main" val="279707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 help clarity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4953000"/>
            <a:ext cx="1295400" cy="1143000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8288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x=19</a:t>
            </a:r>
          </a:p>
          <a:p>
            <a:r>
              <a:rPr lang="en-US" dirty="0"/>
              <a:t>y=x*12</a:t>
            </a:r>
          </a:p>
          <a:p>
            <a:r>
              <a:rPr lang="en-US" dirty="0"/>
              <a:t>z=x*365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3181529"/>
            <a:ext cx="487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age_in_years</a:t>
            </a:r>
            <a:r>
              <a:rPr lang="en-US" dirty="0"/>
              <a:t> = 19</a:t>
            </a:r>
          </a:p>
          <a:p>
            <a:r>
              <a:rPr lang="en-US" dirty="0" err="1"/>
              <a:t>age_in_months</a:t>
            </a:r>
            <a:r>
              <a:rPr lang="en-US" dirty="0"/>
              <a:t> = </a:t>
            </a:r>
            <a:r>
              <a:rPr lang="en-US" dirty="0" err="1"/>
              <a:t>age_in_years</a:t>
            </a:r>
            <a:r>
              <a:rPr lang="en-US" dirty="0"/>
              <a:t>*12</a:t>
            </a:r>
          </a:p>
          <a:p>
            <a:r>
              <a:rPr lang="en-US" dirty="0" err="1"/>
              <a:t>age_in_days</a:t>
            </a:r>
            <a:r>
              <a:rPr lang="en-US" dirty="0"/>
              <a:t> = </a:t>
            </a:r>
            <a:r>
              <a:rPr lang="en-US" dirty="0" err="1"/>
              <a:t>age_in_years</a:t>
            </a:r>
            <a:r>
              <a:rPr lang="en-US" dirty="0"/>
              <a:t>*365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21336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does this code do?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86400" y="33528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Which version is more clear?</a:t>
            </a:r>
          </a:p>
        </p:txBody>
      </p:sp>
      <p:sp>
        <p:nvSpPr>
          <p:cNvPr id="9" name="Rectangle 8"/>
          <p:cNvSpPr/>
          <p:nvPr/>
        </p:nvSpPr>
        <p:spPr>
          <a:xfrm>
            <a:off x="824916" y="4492784"/>
            <a:ext cx="48138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age_in_years</a:t>
            </a:r>
            <a:r>
              <a:rPr lang="en-US" dirty="0"/>
              <a:t> = 19</a:t>
            </a:r>
          </a:p>
          <a:p>
            <a:r>
              <a:rPr lang="en-US" dirty="0" err="1"/>
              <a:t>age_in_days</a:t>
            </a:r>
            <a:r>
              <a:rPr lang="en-US" dirty="0"/>
              <a:t> = </a:t>
            </a:r>
            <a:r>
              <a:rPr lang="en-US" dirty="0" err="1"/>
              <a:t>age_in_years</a:t>
            </a:r>
            <a:r>
              <a:rPr lang="en-US" dirty="0"/>
              <a:t>*12</a:t>
            </a:r>
          </a:p>
          <a:p>
            <a:r>
              <a:rPr lang="en-US" dirty="0" err="1"/>
              <a:t>age_in_months</a:t>
            </a:r>
            <a:r>
              <a:rPr lang="en-US" dirty="0"/>
              <a:t> = </a:t>
            </a:r>
            <a:r>
              <a:rPr lang="en-US" dirty="0" err="1"/>
              <a:t>age_in_years</a:t>
            </a:r>
            <a:r>
              <a:rPr lang="en-US" dirty="0"/>
              <a:t>*365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62600" y="4568984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Nice descriptive names are not real helpful if they’re wrong!</a:t>
            </a:r>
          </a:p>
        </p:txBody>
      </p:sp>
    </p:spTree>
    <p:extLst>
      <p:ext uri="{BB962C8B-B14F-4D97-AF65-F5344CB8AC3E}">
        <p14:creationId xmlns:p14="http://schemas.microsoft.com/office/powerpoint/2010/main" val="279009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benefit of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495800"/>
            <a:ext cx="7924800" cy="1447800"/>
          </a:xfrm>
        </p:spPr>
        <p:txBody>
          <a:bodyPr/>
          <a:lstStyle/>
          <a:p>
            <a:r>
              <a:rPr lang="en-US" dirty="0"/>
              <a:t>Any benefits of the top version over the other one?</a:t>
            </a:r>
          </a:p>
          <a:p>
            <a:pPr lvl="1"/>
            <a:r>
              <a:rPr lang="en-US" dirty="0"/>
              <a:t>With just a few keystrokes, you can change “19” to 18 or 20, and re-run the program.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676400"/>
            <a:ext cx="487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age_in_years</a:t>
            </a:r>
            <a:r>
              <a:rPr lang="en-US" dirty="0"/>
              <a:t> = </a:t>
            </a:r>
          </a:p>
          <a:p>
            <a:r>
              <a:rPr lang="en-US" dirty="0" err="1"/>
              <a:t>age_in_months</a:t>
            </a:r>
            <a:r>
              <a:rPr lang="en-US" dirty="0"/>
              <a:t> = </a:t>
            </a:r>
            <a:r>
              <a:rPr lang="en-US" dirty="0" err="1"/>
              <a:t>age_in_years</a:t>
            </a:r>
            <a:r>
              <a:rPr lang="en-US" dirty="0"/>
              <a:t>*12</a:t>
            </a:r>
          </a:p>
          <a:p>
            <a:r>
              <a:rPr lang="en-US" dirty="0" err="1"/>
              <a:t>age_in_days</a:t>
            </a:r>
            <a:r>
              <a:rPr lang="en-US" dirty="0"/>
              <a:t> = </a:t>
            </a:r>
            <a:r>
              <a:rPr lang="en-US" dirty="0" err="1"/>
              <a:t>age_in_years</a:t>
            </a:r>
            <a:r>
              <a:rPr lang="en-US" dirty="0"/>
              <a:t>*365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1686634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52800" y="1680399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0400" y="3124200"/>
            <a:ext cx="487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age_in_years</a:t>
            </a:r>
            <a:r>
              <a:rPr lang="en-US" dirty="0"/>
              <a:t> = 19</a:t>
            </a:r>
          </a:p>
          <a:p>
            <a:r>
              <a:rPr lang="en-US" dirty="0" err="1"/>
              <a:t>age_in_months</a:t>
            </a:r>
            <a:r>
              <a:rPr lang="en-US" dirty="0"/>
              <a:t> = 19*12</a:t>
            </a:r>
          </a:p>
          <a:p>
            <a:r>
              <a:rPr lang="en-US" dirty="0" err="1"/>
              <a:t>age_in_days</a:t>
            </a:r>
            <a:r>
              <a:rPr lang="en-US" dirty="0"/>
              <a:t> </a:t>
            </a:r>
            <a:r>
              <a:rPr lang="en-US"/>
              <a:t>= 19*365</a:t>
            </a:r>
            <a:endParaRPr lang="en-US" dirty="0"/>
          </a:p>
          <a:p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 flipV="1">
            <a:off x="2888760" y="1851270"/>
            <a:ext cx="22860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888760" y="1851270"/>
            <a:ext cx="22860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03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13141</TotalTime>
  <Words>1573</Words>
  <Application>Microsoft Office PowerPoint</Application>
  <PresentationFormat>On-screen Show (4:3)</PresentationFormat>
  <Paragraphs>270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Wingdings</vt:lpstr>
      <vt:lpstr>Default Design</vt:lpstr>
      <vt:lpstr>EE 194 / Bio 196: Modeling biological systems</vt:lpstr>
      <vt:lpstr>Variables as little plastic buckets</vt:lpstr>
      <vt:lpstr>Variables</vt:lpstr>
      <vt:lpstr>The basics</vt:lpstr>
      <vt:lpstr>It’s really not like algebra</vt:lpstr>
      <vt:lpstr>Variables save computation</vt:lpstr>
      <vt:lpstr>Computers are very picky!</vt:lpstr>
      <vt:lpstr>Variables help clarity</vt:lpstr>
      <vt:lpstr>Another benefit of variables</vt:lpstr>
      <vt:lpstr>Strings</vt:lpstr>
      <vt:lpstr>Fun with strings</vt:lpstr>
      <vt:lpstr>Comments</vt:lpstr>
      <vt:lpstr>Comments</vt:lpstr>
      <vt:lpstr>Expressions</vt:lpstr>
      <vt:lpstr>More picky rules</vt:lpstr>
      <vt:lpstr>So many little rules</vt:lpstr>
      <vt:lpstr>Printing</vt:lpstr>
      <vt:lpstr>print</vt:lpstr>
      <vt:lpstr>Python statement syntax</vt:lpstr>
      <vt:lpstr>Python statement syntax</vt:lpstr>
      <vt:lpstr>Recitation</vt:lpstr>
      <vt:lpstr>Group activity</vt:lpstr>
      <vt:lpstr>Follow-up activities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 141 Computer Architecture</dc:title>
  <dc:creator>David Brooks</dc:creator>
  <cp:lastModifiedBy>JoelG</cp:lastModifiedBy>
  <cp:revision>472</cp:revision>
  <cp:lastPrinted>2005-02-07T17:53:54Z</cp:lastPrinted>
  <dcterms:created xsi:type="dcterms:W3CDTF">2002-09-07T18:50:54Z</dcterms:created>
  <dcterms:modified xsi:type="dcterms:W3CDTF">2018-01-25T03:01:57Z</dcterms:modified>
</cp:coreProperties>
</file>