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8" r:id="rId2"/>
    <p:sldId id="675" r:id="rId3"/>
    <p:sldId id="679" r:id="rId4"/>
    <p:sldId id="678" r:id="rId5"/>
    <p:sldId id="677" r:id="rId6"/>
    <p:sldId id="680" r:id="rId7"/>
    <p:sldId id="696" r:id="rId8"/>
    <p:sldId id="694" r:id="rId9"/>
    <p:sldId id="684" r:id="rId10"/>
    <p:sldId id="687" r:id="rId11"/>
    <p:sldId id="686" r:id="rId12"/>
    <p:sldId id="688" r:id="rId13"/>
    <p:sldId id="689" r:id="rId14"/>
    <p:sldId id="685" r:id="rId15"/>
    <p:sldId id="681" r:id="rId16"/>
    <p:sldId id="683" r:id="rId17"/>
    <p:sldId id="676" r:id="rId18"/>
    <p:sldId id="695" r:id="rId19"/>
    <p:sldId id="682" r:id="rId20"/>
    <p:sldId id="691" r:id="rId21"/>
    <p:sldId id="692" r:id="rId22"/>
    <p:sldId id="693" r:id="rId23"/>
    <p:sldId id="690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412" autoAdjust="0"/>
    <p:restoredTop sz="94669" autoAdjust="0"/>
  </p:normalViewPr>
  <p:slideViewPr>
    <p:cSldViewPr>
      <p:cViewPr varScale="1">
        <p:scale>
          <a:sx n="47" d="100"/>
          <a:sy n="47" d="100"/>
        </p:scale>
        <p:origin x="121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duke.edu/~ng46/topics/lewis-carroll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qHVoZ0fz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tufts.edu/ee/194MS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196/BIO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1: Introduction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E1D0-29E3-4131-9028-88602DFF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7142-BAAC-4D57-8DF2-FFD1158DE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the body discriminates between closely-related molecules</a:t>
            </a:r>
          </a:p>
          <a:p>
            <a:r>
              <a:rPr lang="en-US" dirty="0"/>
              <a:t>What we'll learn about modeling &amp; optimization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Exhaustive algorithms… try absolutely everything and still finish before dinner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Using a pre-existing framework</a:t>
            </a:r>
          </a:p>
          <a:p>
            <a:r>
              <a:rPr lang="en-US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multiply-nested loops, user-defined functions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1 HW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D226-8FFD-47DB-8143-774DE34C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F7D3-E238-4C3F-B1DA-6D049391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</a:t>
            </a:r>
            <a:r>
              <a:rPr lang="en-US" dirty="0" err="1"/>
              <a:t>sexta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2649-5C1B-459C-AFB5-1AEE0E88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sz="2400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</a:t>
            </a:r>
            <a:r>
              <a:rPr lang="en-US" sz="2000" dirty="0" err="1"/>
              <a:t>M.sexta</a:t>
            </a:r>
            <a:r>
              <a:rPr lang="en-US" sz="2000" dirty="0"/>
              <a:t> crawls</a:t>
            </a:r>
          </a:p>
          <a:p>
            <a:r>
              <a:rPr lang="en-US" sz="2400" dirty="0"/>
              <a:t>What we'll learn about modeling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Genetic algorithms; running evolution at computer speed to evolve better solutions to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Models can give us new insights about our system – even (especially) when they’re wrong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Optimization and visualization can give us new insights about our models</a:t>
            </a:r>
          </a:p>
          <a:p>
            <a:r>
              <a:rPr lang="en-US" sz="2400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Object-oriented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 long HW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2DD8B-4E8F-44A4-AE4E-70013847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4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AA12-9E58-4A72-A152-34889E2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chemotaxis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EBEB-FCA3-48F2-B8F1-F9BA64E3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bacteria create goal-directed movement with simple chemical reactions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bacteria use memory circuits to help them get to their goal</a:t>
            </a:r>
          </a:p>
          <a:p>
            <a:r>
              <a:rPr lang="en-US" dirty="0"/>
              <a:t>What we'll learn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top-down vs. bottom-up modeling</a:t>
            </a:r>
          </a:p>
          <a:p>
            <a:r>
              <a:rPr lang="en-US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Practice, practice… and 1 HW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62533-DDDB-4BF5-AF5A-3175810C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5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5A7C3-DF26-439D-9DE3-D8B18BA6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Bioelectricity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9B04-9E26-4C60-99CD-907DDF9B9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is bioelectricity, and how is it part of morphogenesis</a:t>
            </a:r>
          </a:p>
          <a:p>
            <a:r>
              <a:rPr lang="en-US" dirty="0"/>
              <a:t>What we'll learn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framework to model bioelectricity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on top-down vs. bottom-up modeling</a:t>
            </a:r>
          </a:p>
          <a:p>
            <a:r>
              <a:rPr lang="en-US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more practice, and 1 HW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B8A54-54FC-437D-9277-FF0C413C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0B42-CBD9-41ED-AC6B-E895CAF1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0880-F476-4B53-BDF8-63BFB6FEB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Differential equations are part of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We're not going to make everyone into math majors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We're not going to try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differential equations are </a:t>
            </a:r>
            <a:r>
              <a:rPr lang="en-US" i="1" dirty="0"/>
              <a:t>very</a:t>
            </a:r>
            <a:r>
              <a:rPr lang="en-US" dirty="0"/>
              <a:t> common in 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to understand intuitively what a differential equation is, and what it means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you to not be scared when people talk about them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We're not </a:t>
            </a:r>
            <a:r>
              <a:rPr lang="en-US"/>
              <a:t>going to </a:t>
            </a:r>
            <a:r>
              <a:rPr lang="en-US" dirty="0"/>
              <a:t>solve them ourselves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743C1-16DE-4CF3-8CDF-10329DB9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CB2C-3620-4C07-84B3-2E4E17BB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FE30-AC4B-4E7E-AEFA-7F34B2B4F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r>
              <a:rPr lang="en-US" sz="2400" dirty="0"/>
              <a:t>Why learn a computer language?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It's becoming a more and more valuable job skill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one-semester intro will not make you a CS major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we will teach you to write small programs, read other people's programs, and not be scared of them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Give you the tools to learn more, and the exposure to see if you like it</a:t>
            </a:r>
          </a:p>
          <a:p>
            <a:r>
              <a:rPr lang="en-US" sz="2400" dirty="0"/>
              <a:t>Why Python?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Easy to learn and still quite powerful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At or near the top in most language-popularity surveys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has a nice interface to GIS (Geographic Information System).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Named after a British comedy series &amp; movie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2FCE3-7171-45B8-9281-31DCDB28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03F1-8BCA-4C72-A537-1A399F5C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Recitation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BFE5-4E20-4BF9-82F0-F9A74D87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will be a challenge</a:t>
            </a:r>
          </a:p>
          <a:p>
            <a:r>
              <a:rPr lang="en-US" dirty="0"/>
              <a:t>Like any language, you learn by doing</a:t>
            </a:r>
          </a:p>
          <a:p>
            <a:r>
              <a:rPr lang="en-US" dirty="0"/>
              <a:t>Weekly recitation, in Halligan PC lab, for help with the programming HW</a:t>
            </a:r>
          </a:p>
          <a:p>
            <a:r>
              <a:rPr lang="en-US" dirty="0"/>
              <a:t>What times work best?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Before class Tues?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Before class Thurs?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Other?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6D854-D3D8-45E8-838C-98090702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9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2F8FA-E210-4FEA-9BAE-2315A337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7E8D11-FCB4-4845-9040-1D8ACE97B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9400"/>
            <a:ext cx="4977503" cy="56388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A04B62-6BD0-4D6F-8C59-25387D4CE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2057400"/>
            <a:ext cx="3657600" cy="2743200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xkcd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Perhaps almost nobody gets it?</a:t>
            </a:r>
          </a:p>
          <a:p>
            <a:r>
              <a:rPr lang="en-US" dirty="0"/>
              <a:t>Guarantee: by the end of the course you'll get this cartoon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may still not be funny, though</a:t>
            </a:r>
          </a:p>
        </p:txBody>
      </p:sp>
    </p:spTree>
    <p:extLst>
      <p:ext uri="{BB962C8B-B14F-4D97-AF65-F5344CB8AC3E}">
        <p14:creationId xmlns:p14="http://schemas.microsoft.com/office/powerpoint/2010/main" val="82818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sz="3100" dirty="0"/>
              <a:t>Learning to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Learning any new language takes time and effort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something you can cram for… just daily practice</a:t>
            </a:r>
          </a:p>
          <a:p>
            <a:r>
              <a:rPr lang="en-US" dirty="0"/>
              <a:t>“A physicist is looking for the truth. An engineer just wants to build something.”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Sten</a:t>
            </a:r>
            <a:r>
              <a:rPr lang="en-US" dirty="0"/>
              <a:t> Graff Larsen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Programming and modeling make it easy to make stuff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8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2B17-4DAB-467F-8B21-6C5F1A2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(will likely change)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A725-1941-4EFF-A2EE-87044819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6 programming assignments (75%)</a:t>
            </a:r>
          </a:p>
          <a:p>
            <a:r>
              <a:rPr lang="en-US" dirty="0"/>
              <a:t>A few quizzes (15%)</a:t>
            </a:r>
          </a:p>
          <a:p>
            <a:r>
              <a:rPr lang="en-US" dirty="0"/>
              <a:t>Class participation (10%)</a:t>
            </a:r>
          </a:p>
          <a:p>
            <a:r>
              <a:rPr lang="en-US" dirty="0"/>
              <a:t>Perhaps a final project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 a problem and take it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 in teams to get more done; will hopefully allocate the last 2 weeks of class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Present during final-exam slot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E26A7-81E1-4D1B-85D4-972FCE52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383E-8C1C-414F-8621-BBDF9B4B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EC093-590B-4D81-86ED-93A3480B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title: m</a:t>
            </a:r>
            <a:r>
              <a:rPr lang="en-US" altLang="en-US" dirty="0"/>
              <a:t>odeling, simulating and optimizing biological systems</a:t>
            </a:r>
            <a:endParaRPr lang="en-US" dirty="0"/>
          </a:p>
          <a:p>
            <a:r>
              <a:rPr lang="en-US" dirty="0"/>
              <a:t>It’s a new class. So, what do you think the course is about? What do you want it to be about?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767BA-38F7-4533-8D59-4A5C994A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56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9F916-DABA-4908-B75A-5CF642F6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modeling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EC5A-9B07-444B-A16E-A52D4BD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road map is a model.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is a representation of, e.g., Boston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don't really use it for simulation or optimization, but we still do useful things with it</a:t>
            </a:r>
          </a:p>
          <a:p>
            <a:r>
              <a:rPr lang="en-US" dirty="0"/>
              <a:t>Question: what scale of map is most useful?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OK, Google maps lets you scale in and out dynamically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what scale is most useful for a paper map?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Too detailed, and the map is unwieldy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Too abstract, and it's almost useless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D29D8-3FC1-4D67-9CC4-9C9C1DEC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0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31DA-8FDE-4393-903A-EC66FF5E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precise…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24C9D-E26F-4F82-82C4-D5A35F49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 do you consider the largest map that would be really useful?”</a:t>
            </a:r>
          </a:p>
          <a:p>
            <a:r>
              <a:rPr lang="en-US" sz="2000" dirty="0"/>
              <a:t>“About six inches to the mile.”</a:t>
            </a:r>
          </a:p>
          <a:p>
            <a:r>
              <a:rPr lang="en-US" sz="2000" dirty="0"/>
              <a:t>“Only six inches!” exclaimed Mein Herr. “We very soon got to six yards to the mile. Then we tried a hundred yards to the mile. And then came the grandest idea of all! We actually made a map of the country, on the scale of a mile to the mile!”</a:t>
            </a:r>
          </a:p>
          <a:p>
            <a:r>
              <a:rPr lang="en-US" sz="2000" dirty="0"/>
              <a:t>“Have you used it much?” I enquired.</a:t>
            </a:r>
          </a:p>
          <a:p>
            <a:r>
              <a:rPr lang="en-US" sz="2000" dirty="0"/>
              <a:t>“It has never been spread out, yet,” said Mein Herr: “the farmers objected: they said it would cover the whole country, and shut out the sunlight! So we now use the country itself, as its own map, and I assure you it does nearly as well. </a:t>
            </a:r>
          </a:p>
          <a:p>
            <a:pPr marL="0" indent="0" algn="r">
              <a:buNone/>
            </a:pPr>
            <a:r>
              <a:rPr lang="en-US" dirty="0"/>
              <a:t>From </a:t>
            </a:r>
            <a:r>
              <a:rPr lang="en-US" i="1" dirty="0"/>
              <a:t>Sylvie and Bruno </a:t>
            </a:r>
            <a:r>
              <a:rPr lang="en-US" dirty="0"/>
              <a:t>(Lewis Carroll)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E19F4-C540-4EFC-BC47-E864C4C3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93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2AC1-74DF-4F53-A3BD-BA590B29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extreme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1EDDE-BC96-4E92-9E22-6C0EACA26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19600"/>
          </a:xfrm>
        </p:spPr>
        <p:txBody>
          <a:bodyPr/>
          <a:lstStyle/>
          <a:p>
            <a:r>
              <a:rPr lang="en-US" dirty="0"/>
              <a:t>The Bellman's map, from </a:t>
            </a:r>
            <a:r>
              <a:rPr lang="en-US" i="1" dirty="0"/>
              <a:t>The hunting of the snark</a:t>
            </a:r>
            <a:r>
              <a:rPr lang="en-US" dirty="0"/>
              <a:t> (Lewis Carroll again)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2"/>
              </a:rPr>
              <a:t>https://people.duke.edu/~ng46/topics/lewis-carroll.htm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Takeaway: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"</a:t>
            </a:r>
            <a:r>
              <a:rPr lang="en-US" i="1" dirty="0"/>
              <a:t>No model is correct. Some are still useful</a:t>
            </a:r>
            <a:r>
              <a:rPr lang="en-US" dirty="0"/>
              <a:t>," George Box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</a:t>
            </a:r>
            <a:r>
              <a:rPr lang="en-US" i="1" dirty="0"/>
              <a:t>Art is a lie that helps us to see the truth</a:t>
            </a:r>
            <a:r>
              <a:rPr lang="en-US" dirty="0"/>
              <a:t>,” Picasso</a:t>
            </a:r>
          </a:p>
          <a:p>
            <a:pPr>
              <a:spcBef>
                <a:spcPts val="0"/>
              </a:spcBef>
            </a:pPr>
            <a:r>
              <a:rPr lang="en-US" dirty="0"/>
              <a:t>Choosing the most useful level of detail for a model is rarely easy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Making the model unwieldy or inaccurate is all too easy</a:t>
            </a:r>
          </a:p>
          <a:p>
            <a:pPr lvl="1">
              <a:spcBef>
                <a:spcPts val="0"/>
              </a:spcBef>
            </a:pPr>
            <a:r>
              <a:rPr lang="en-US" dirty="0"/>
              <a:t>Especially since we're often modeling systems that we don't really understand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97911-0C49-49E9-AE02-F6F39D5A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5CC7-2D95-48EE-93FA-5D18A030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CF59B-33DD-413C-9CEF-08F3AA56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4020D-B4F1-4191-92BE-F5DAD2BB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2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B086-DC44-46C5-BA48-3F39BA71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6744-3E51-4BDD-9C00-77FBCEA1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419600"/>
          </a:xfrm>
        </p:spPr>
        <p:txBody>
          <a:bodyPr/>
          <a:lstStyle/>
          <a:p>
            <a:r>
              <a:rPr lang="en-US" i="1" dirty="0"/>
              <a:t>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building (in our case) a computer program to use instead of the real system</a:t>
            </a:r>
          </a:p>
          <a:p>
            <a:r>
              <a:rPr lang="en-US" i="1" dirty="0"/>
              <a:t>Simulating</a:t>
            </a:r>
            <a:r>
              <a:rPr lang="en-US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/>
              <a:t>run the model (often with different parameters) to see what it predicts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example: model a population, and change the food supply</a:t>
            </a:r>
          </a:p>
          <a:p>
            <a:r>
              <a:rPr lang="en-US" i="1" dirty="0"/>
              <a:t>Optimizing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Find the parameters that best achieve some goal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E.g., what management strategy makes the population grow best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may be a </a:t>
            </a:r>
            <a:r>
              <a:rPr lang="en-US" i="1" dirty="0"/>
              <a:t>lot</a:t>
            </a:r>
            <a:r>
              <a:rPr lang="en-US" dirty="0"/>
              <a:t> of choices!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C6143-BF9A-4306-8A48-5579BA4C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6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A07E-361A-434B-8D6D-D536A0C4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AE31-8168-44C0-91AC-1C85F035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real-life system is unavailable to experiment with</a:t>
            </a:r>
          </a:p>
          <a:p>
            <a:pPr lvl="1"/>
            <a:r>
              <a:rPr lang="en-US" dirty="0"/>
              <a:t>William Sellers, Leeds University, "Investigating the running abilities of Tyrannosaurus rex using stress-constrained multibody dynamic analysis"</a:t>
            </a:r>
          </a:p>
          <a:p>
            <a:pPr lvl="1"/>
            <a:r>
              <a:rPr lang="en-US" dirty="0">
                <a:hlinkClick r:id="rId2"/>
              </a:rPr>
              <a:t>https://www.youtube.com/watch?v=rxqHVoZ0fzc</a:t>
            </a:r>
            <a:endParaRPr lang="en-US" dirty="0"/>
          </a:p>
          <a:p>
            <a:pPr lvl="1"/>
            <a:r>
              <a:rPr lang="en-US" dirty="0"/>
              <a:t>Conclusion: </a:t>
            </a:r>
            <a:r>
              <a:rPr lang="en-US" dirty="0" err="1"/>
              <a:t>T.Rex</a:t>
            </a:r>
            <a:r>
              <a:rPr lang="en-US" dirty="0"/>
              <a:t> max speed was about 12mph</a:t>
            </a:r>
          </a:p>
          <a:p>
            <a:r>
              <a:rPr lang="en-US" dirty="0"/>
              <a:t>Can you think of other systems that are difficult to work with?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C7A2C-1FF0-4E00-A3C1-F14753AE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8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Instructor &amp; 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Office Hours: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Monday/Wednesday 2-3pm (i.e., before class), or email for an appointment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Halligan extension room 11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My Background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30 years in the computer industry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My 2</a:t>
            </a:r>
            <a:r>
              <a:rPr lang="en-US" altLang="en-US" baseline="30000" dirty="0"/>
              <a:t>nd</a:t>
            </a:r>
            <a:r>
              <a:rPr lang="en-US" altLang="en-US" dirty="0"/>
              <a:t> semester as official ECE faculty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First time I've ever taught a "biology" course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/>
              <a:t>TA: Cassandra </a:t>
            </a:r>
            <a:r>
              <a:rPr lang="en-US" altLang="en-US" dirty="0" err="1"/>
              <a:t>Donatelli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89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12F6-3D40-44D6-A344-8FA76369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5C99B-6F33-4508-99F5-E59BD9AA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000" dirty="0"/>
              <a:t>Why would we want EE faculty to teach a biology course, anyway?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is not </a:t>
            </a:r>
            <a:r>
              <a:rPr lang="en-US" sz="1800" i="1" dirty="0"/>
              <a:t>only</a:t>
            </a:r>
            <a:r>
              <a:rPr lang="en-US" sz="1800" dirty="0"/>
              <a:t> a biology course.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world is becoming more and more interdisciplinary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Interesting problems are becoming hard enough that no one discipline can be an island any more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For the biologists: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world is becoming more quantitative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Programming is a very useful job skill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For the engineers: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ym typeface="Wingdings" panose="05000000000000000000" pitchFamily="2" charset="2"/>
              </a:rPr>
              <a:t>mix of biology and engineering has </a:t>
            </a:r>
            <a:r>
              <a:rPr lang="en-US" sz="1800" i="1" dirty="0">
                <a:sym typeface="Wingdings" panose="05000000000000000000" pitchFamily="2" charset="2"/>
              </a:rPr>
              <a:t>lots</a:t>
            </a:r>
            <a:r>
              <a:rPr lang="en-US" sz="1800" dirty="0">
                <a:sym typeface="Wingdings" panose="05000000000000000000" pitchFamily="2" charset="2"/>
              </a:rPr>
              <a:t> of potential to change the future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Making interdisciplinary teams work is really hard (but fun):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Everyone has to at least speak the same language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Bio PhDs will definitely know more about their area than I will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Please have fun correcting my biology mistakes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Learning to live (and thrive) in that environment is part of working on an interdisciplinary team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8AFA5-C7AC-4EB5-96D3-B75C1331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http://www.ece.tufts.edu/ee/194MSO/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Syllabus, calendar</a:t>
            </a:r>
          </a:p>
          <a:p>
            <a:pPr lvl="1"/>
            <a:r>
              <a:rPr lang="en-US" dirty="0"/>
              <a:t>Lecture foils, HWs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2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60E9-7EBD-4D57-BCC4-0959B786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0211E-5EC2-4EE0-9600-1EE7042E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/>
              <a:t>It's a new course</a:t>
            </a:r>
          </a:p>
          <a:p>
            <a:r>
              <a:rPr lang="en-US" dirty="0"/>
              <a:t>It's not clear how quickly we should cover material, or in what depth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bound by any requirements other than to learn as much as is reasonable for the large majority of people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Grades will work out fine in the end</a:t>
            </a:r>
          </a:p>
          <a:p>
            <a:r>
              <a:rPr lang="en-US" dirty="0"/>
              <a:t>Request: let me know if we're moving too fast or slow.. we will try to adjust the pace as needed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remove </a:t>
            </a:r>
            <a:r>
              <a:rPr lang="en-US" dirty="0" err="1"/>
              <a:t>homeworks</a:t>
            </a:r>
            <a:r>
              <a:rPr lang="en-US" dirty="0"/>
              <a:t> or topics if needed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HW has an extra-credit problem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hours are meant to be used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D196-5AFE-4743-8842-EBECB3A8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8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4AD7-2660-44BF-BF7B-5A74EDBF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1A69-AE70-4152-8C80-DC983885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What we'll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</a:t>
            </a:r>
            <a:r>
              <a:rPr lang="en-US" baseline="-25000" dirty="0"/>
              <a:t>x</a:t>
            </a:r>
            <a:r>
              <a:rPr lang="en-US" dirty="0"/>
              <a:t>-m</a:t>
            </a:r>
            <a:r>
              <a:rPr lang="en-US" baseline="-25000" dirty="0"/>
              <a:t>x</a:t>
            </a:r>
            <a:r>
              <a:rPr lang="en-US" dirty="0"/>
              <a:t> models</a:t>
            </a:r>
          </a:p>
          <a:p>
            <a:r>
              <a:rPr lang="en-US" dirty="0"/>
              <a:t>What we'll learn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Simulating 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GIGO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stochastic models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Using models for things we cannot easily measure (desert tortoises)</a:t>
            </a:r>
          </a:p>
          <a:p>
            <a:r>
              <a:rPr lang="en-US" dirty="0"/>
              <a:t>What we'll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basics: variables, loops, if/then, arrays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2-3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B7B8E-B5C7-4D7B-B326-1DB0A0FF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25237</TotalTime>
  <Words>1612</Words>
  <Application>Microsoft Office PowerPoint</Application>
  <PresentationFormat>On-screen Show (4:3)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Default Design</vt:lpstr>
      <vt:lpstr>EE 194/Bio 196/BIO 196: Modeling,simulating and optimizing biological systems</vt:lpstr>
      <vt:lpstr>PowerPoint Presentation</vt:lpstr>
      <vt:lpstr>What it means</vt:lpstr>
      <vt:lpstr>Why do we care about models?</vt:lpstr>
      <vt:lpstr>Instructor &amp; TA</vt:lpstr>
      <vt:lpstr>PowerPoint Presentation</vt:lpstr>
      <vt:lpstr>Course web page</vt:lpstr>
      <vt:lpstr>Course speed</vt:lpstr>
      <vt:lpstr>Population modeling</vt:lpstr>
      <vt:lpstr>Kinetic proofreading</vt:lpstr>
      <vt:lpstr>Manduca sexta</vt:lpstr>
      <vt:lpstr>Bacterial chemotaxis</vt:lpstr>
      <vt:lpstr>Bioelectricity</vt:lpstr>
      <vt:lpstr>Math</vt:lpstr>
      <vt:lpstr>Python</vt:lpstr>
      <vt:lpstr>Recitation session</vt:lpstr>
      <vt:lpstr>PowerPoint Presentation</vt:lpstr>
      <vt:lpstr>Learning to program</vt:lpstr>
      <vt:lpstr>Expectations (will likely change)</vt:lpstr>
      <vt:lpstr>First modeling issue</vt:lpstr>
      <vt:lpstr>Too precise…</vt:lpstr>
      <vt:lpstr>The other extreme</vt:lpstr>
      <vt:lpstr>Questions?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709</cp:revision>
  <cp:lastPrinted>2005-02-07T17:53:54Z</cp:lastPrinted>
  <dcterms:created xsi:type="dcterms:W3CDTF">2002-09-07T18:50:54Z</dcterms:created>
  <dcterms:modified xsi:type="dcterms:W3CDTF">2018-01-18T21:17:57Z</dcterms:modified>
</cp:coreProperties>
</file>