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28" r:id="rId2"/>
    <p:sldId id="675" r:id="rId3"/>
    <p:sldId id="682" r:id="rId4"/>
    <p:sldId id="676" r:id="rId5"/>
    <p:sldId id="677" r:id="rId6"/>
    <p:sldId id="678" r:id="rId7"/>
    <p:sldId id="679" r:id="rId8"/>
    <p:sldId id="683" r:id="rId9"/>
    <p:sldId id="684" r:id="rId10"/>
    <p:sldId id="687" r:id="rId11"/>
    <p:sldId id="723" r:id="rId12"/>
    <p:sldId id="686" r:id="rId13"/>
    <p:sldId id="689" r:id="rId14"/>
    <p:sldId id="690" r:id="rId15"/>
    <p:sldId id="691" r:id="rId16"/>
    <p:sldId id="692" r:id="rId17"/>
    <p:sldId id="693" r:id="rId18"/>
    <p:sldId id="694" r:id="rId19"/>
    <p:sldId id="695" r:id="rId20"/>
    <p:sldId id="688" r:id="rId21"/>
    <p:sldId id="716" r:id="rId22"/>
    <p:sldId id="717" r:id="rId23"/>
    <p:sldId id="680" r:id="rId24"/>
    <p:sldId id="696" r:id="rId25"/>
    <p:sldId id="697" r:id="rId26"/>
    <p:sldId id="698" r:id="rId27"/>
    <p:sldId id="699" r:id="rId28"/>
    <p:sldId id="700" r:id="rId29"/>
    <p:sldId id="701" r:id="rId30"/>
    <p:sldId id="702" r:id="rId31"/>
    <p:sldId id="712" r:id="rId32"/>
    <p:sldId id="713" r:id="rId33"/>
    <p:sldId id="703" r:id="rId34"/>
    <p:sldId id="704" r:id="rId35"/>
    <p:sldId id="705" r:id="rId36"/>
    <p:sldId id="706" r:id="rId37"/>
    <p:sldId id="722" r:id="rId38"/>
    <p:sldId id="714" r:id="rId39"/>
    <p:sldId id="715" r:id="rId40"/>
    <p:sldId id="709" r:id="rId41"/>
    <p:sldId id="708" r:id="rId42"/>
    <p:sldId id="720" r:id="rId43"/>
    <p:sldId id="721" r:id="rId44"/>
    <p:sldId id="718" r:id="rId45"/>
    <p:sldId id="719" r:id="rId46"/>
    <p:sldId id="710" r:id="rId4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9" autoAdjust="0"/>
  </p:normalViewPr>
  <p:slideViewPr>
    <p:cSldViewPr snapToGrid="0">
      <p:cViewPr varScale="1">
        <p:scale>
          <a:sx n="89" d="100"/>
          <a:sy n="89" d="100"/>
        </p:scale>
        <p:origin x="96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6888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Init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  <c:pt idx="4">
                  <c:v>Year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110</c:v>
                </c:pt>
                <c:pt idx="2">
                  <c:v>121</c:v>
                </c:pt>
                <c:pt idx="3">
                  <c:v>133.1</c:v>
                </c:pt>
                <c:pt idx="4">
                  <c:v>146.41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AF-4349-8C2C-EB5980E60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37400"/>
        <c:axId val="147677096"/>
      </c:lineChart>
      <c:catAx>
        <c:axId val="20363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77096"/>
        <c:crosses val="autoZero"/>
        <c:auto val="1"/>
        <c:lblAlgn val="ctr"/>
        <c:lblOffset val="100"/>
        <c:noMultiLvlLbl val="0"/>
      </c:catAx>
      <c:valAx>
        <c:axId val="147677096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3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Population vs year</a:t>
            </a:r>
          </a:p>
        </c:rich>
      </c:tx>
      <c:layout>
        <c:manualLayout>
          <c:xMode val="edge"/>
          <c:yMode val="edge"/>
          <c:x val="0.34851335082785456"/>
          <c:y val="7.5980366088427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310</c:v>
                </c:pt>
                <c:pt idx="2">
                  <c:v>329</c:v>
                </c:pt>
                <c:pt idx="3">
                  <c:v>577.5</c:v>
                </c:pt>
                <c:pt idx="4">
                  <c:v>772.73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18-4C97-A6DC-B9FECE9956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150</c:v>
                </c:pt>
                <c:pt idx="1">
                  <c:v>70</c:v>
                </c:pt>
                <c:pt idx="2">
                  <c:v>217</c:v>
                </c:pt>
                <c:pt idx="3">
                  <c:v>230.29999999999998</c:v>
                </c:pt>
                <c:pt idx="4">
                  <c:v>404.25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218-4C97-A6DC-B9FECE9956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2-3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200</c:v>
                </c:pt>
                <c:pt idx="1">
                  <c:v>120</c:v>
                </c:pt>
                <c:pt idx="2">
                  <c:v>56</c:v>
                </c:pt>
                <c:pt idx="3">
                  <c:v>173.60000000000002</c:v>
                </c:pt>
                <c:pt idx="4">
                  <c:v>184.24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218-4C97-A6DC-B9FECE99567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3-4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100</c:v>
                </c:pt>
                <c:pt idx="1">
                  <c:v>160</c:v>
                </c:pt>
                <c:pt idx="2">
                  <c:v>96</c:v>
                </c:pt>
                <c:pt idx="3">
                  <c:v>44.800000000000004</c:v>
                </c:pt>
                <c:pt idx="4">
                  <c:v>138.88000000000002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218-4C97-A6DC-B9FECE995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413560"/>
        <c:axId val="145188016"/>
      </c:lineChart>
      <c:catAx>
        <c:axId val="14541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188016"/>
        <c:crosses val="autoZero"/>
        <c:auto val="1"/>
        <c:lblAlgn val="ctr"/>
        <c:lblOffset val="100"/>
        <c:noMultiLvlLbl val="0"/>
      </c:catAx>
      <c:valAx>
        <c:axId val="145188016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13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435598280403343"/>
          <c:y val="0.2792689594319292"/>
          <c:w val="0.39635472588029413"/>
          <c:h val="5.95176243043553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Population vs year</a:t>
            </a:r>
          </a:p>
        </c:rich>
      </c:tx>
      <c:layout>
        <c:manualLayout>
          <c:xMode val="edge"/>
          <c:yMode val="edge"/>
          <c:x val="0.34851335082785456"/>
          <c:y val="7.5980366088427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153359667328542E-2"/>
          <c:y val="0.14019255031629346"/>
          <c:w val="0.8933133089086992"/>
          <c:h val="0.70733665523964873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100</c:v>
                </c:pt>
                <c:pt idx="1">
                  <c:v>310</c:v>
                </c:pt>
                <c:pt idx="2">
                  <c:v>329</c:v>
                </c:pt>
                <c:pt idx="3">
                  <c:v>577.5</c:v>
                </c:pt>
                <c:pt idx="4">
                  <c:v>772.73</c:v>
                </c:pt>
                <c:pt idx="5">
                  <c:v>1187.711</c:v>
                </c:pt>
                <c:pt idx="6">
                  <c:v>1696.8552999999999</c:v>
                </c:pt>
                <c:pt idx="7">
                  <c:v>2518.03503</c:v>
                </c:pt>
                <c:pt idx="8">
                  <c:v>3663.102457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ACA-4BFA-B9FD-10EB3F7DDA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150</c:v>
                </c:pt>
                <c:pt idx="1">
                  <c:v>70</c:v>
                </c:pt>
                <c:pt idx="2">
                  <c:v>217</c:v>
                </c:pt>
                <c:pt idx="3">
                  <c:v>230.29999999999998</c:v>
                </c:pt>
                <c:pt idx="4">
                  <c:v>404.25</c:v>
                </c:pt>
                <c:pt idx="5">
                  <c:v>540.91099999999994</c:v>
                </c:pt>
                <c:pt idx="6">
                  <c:v>831.39769999999999</c:v>
                </c:pt>
                <c:pt idx="7">
                  <c:v>1187.7987099999998</c:v>
                </c:pt>
                <c:pt idx="8">
                  <c:v>1762.624521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ACA-4BFA-B9FD-10EB3F7DDA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2-3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200</c:v>
                </c:pt>
                <c:pt idx="1">
                  <c:v>120</c:v>
                </c:pt>
                <c:pt idx="2">
                  <c:v>56</c:v>
                </c:pt>
                <c:pt idx="3">
                  <c:v>173.60000000000002</c:v>
                </c:pt>
                <c:pt idx="4">
                  <c:v>184.24</c:v>
                </c:pt>
                <c:pt idx="5">
                  <c:v>323.40000000000003</c:v>
                </c:pt>
                <c:pt idx="6">
                  <c:v>432.72879999999998</c:v>
                </c:pt>
                <c:pt idx="7">
                  <c:v>665.11815999999999</c:v>
                </c:pt>
                <c:pt idx="8">
                  <c:v>950.23896799999989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ACA-4BFA-B9FD-10EB3F7DDA1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3-4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100</c:v>
                </c:pt>
                <c:pt idx="1">
                  <c:v>160</c:v>
                </c:pt>
                <c:pt idx="2">
                  <c:v>96</c:v>
                </c:pt>
                <c:pt idx="3">
                  <c:v>44.800000000000004</c:v>
                </c:pt>
                <c:pt idx="4">
                  <c:v>138.88000000000002</c:v>
                </c:pt>
                <c:pt idx="5">
                  <c:v>147.39200000000002</c:v>
                </c:pt>
                <c:pt idx="6">
                  <c:v>258.72000000000003</c:v>
                </c:pt>
                <c:pt idx="7">
                  <c:v>346.18304000000001</c:v>
                </c:pt>
                <c:pt idx="8">
                  <c:v>532.09452799999997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ACA-4BFA-B9FD-10EB3F7DD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196944"/>
        <c:axId val="90153528"/>
      </c:lineChart>
      <c:catAx>
        <c:axId val="20519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53528"/>
        <c:crosses val="autoZero"/>
        <c:auto val="1"/>
        <c:lblAlgn val="ctr"/>
        <c:lblOffset val="100"/>
        <c:noMultiLvlLbl val="0"/>
      </c:catAx>
      <c:valAx>
        <c:axId val="90153528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19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68932568417236"/>
          <c:y val="0.29171882673902577"/>
          <c:w val="0.39635472588029413"/>
          <c:h val="5.95176243043553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Population vs year</a:t>
            </a:r>
          </a:p>
        </c:rich>
      </c:tx>
      <c:layout>
        <c:manualLayout>
          <c:xMode val="edge"/>
          <c:yMode val="edge"/>
          <c:x val="0.34851335082785456"/>
          <c:y val="7.5980366088427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153359667328542E-2"/>
          <c:y val="0.14019255031629346"/>
          <c:w val="0.8933133089086992"/>
          <c:h val="0.70733665523964873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100</c:v>
                </c:pt>
                <c:pt idx="1">
                  <c:v>310</c:v>
                </c:pt>
                <c:pt idx="2">
                  <c:v>329</c:v>
                </c:pt>
                <c:pt idx="3">
                  <c:v>577.5</c:v>
                </c:pt>
                <c:pt idx="4">
                  <c:v>772.73</c:v>
                </c:pt>
                <c:pt idx="5">
                  <c:v>1187.711</c:v>
                </c:pt>
                <c:pt idx="6">
                  <c:v>1696.8552999999999</c:v>
                </c:pt>
                <c:pt idx="7">
                  <c:v>2518.03503</c:v>
                </c:pt>
                <c:pt idx="8">
                  <c:v>3663.102457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41-4B09-99D1-055B904DC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150</c:v>
                </c:pt>
                <c:pt idx="1">
                  <c:v>70</c:v>
                </c:pt>
                <c:pt idx="2">
                  <c:v>217</c:v>
                </c:pt>
                <c:pt idx="3">
                  <c:v>230.29999999999998</c:v>
                </c:pt>
                <c:pt idx="4">
                  <c:v>404.25</c:v>
                </c:pt>
                <c:pt idx="5">
                  <c:v>540.91099999999994</c:v>
                </c:pt>
                <c:pt idx="6">
                  <c:v>831.39769999999999</c:v>
                </c:pt>
                <c:pt idx="7">
                  <c:v>1187.7987099999998</c:v>
                </c:pt>
                <c:pt idx="8">
                  <c:v>1762.624521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241-4B09-99D1-055B904DC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2-3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200</c:v>
                </c:pt>
                <c:pt idx="1">
                  <c:v>120</c:v>
                </c:pt>
                <c:pt idx="2">
                  <c:v>56</c:v>
                </c:pt>
                <c:pt idx="3">
                  <c:v>173.60000000000002</c:v>
                </c:pt>
                <c:pt idx="4">
                  <c:v>184.24</c:v>
                </c:pt>
                <c:pt idx="5">
                  <c:v>323.40000000000003</c:v>
                </c:pt>
                <c:pt idx="6">
                  <c:v>432.72879999999998</c:v>
                </c:pt>
                <c:pt idx="7">
                  <c:v>665.11815999999999</c:v>
                </c:pt>
                <c:pt idx="8">
                  <c:v>950.23896799999989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241-4B09-99D1-055B904DC63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3-4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100</c:v>
                </c:pt>
                <c:pt idx="1">
                  <c:v>160</c:v>
                </c:pt>
                <c:pt idx="2">
                  <c:v>96</c:v>
                </c:pt>
                <c:pt idx="3">
                  <c:v>44.800000000000004</c:v>
                </c:pt>
                <c:pt idx="4">
                  <c:v>138.88000000000002</c:v>
                </c:pt>
                <c:pt idx="5">
                  <c:v>147.39200000000002</c:v>
                </c:pt>
                <c:pt idx="6">
                  <c:v>258.72000000000003</c:v>
                </c:pt>
                <c:pt idx="7">
                  <c:v>346.18304000000001</c:v>
                </c:pt>
                <c:pt idx="8">
                  <c:v>532.09452799999997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241-4B09-99D1-055B904DC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894600"/>
        <c:axId val="8499352"/>
      </c:lineChart>
      <c:catAx>
        <c:axId val="14489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9352"/>
        <c:crosses val="autoZero"/>
        <c:auto val="1"/>
        <c:lblAlgn val="ctr"/>
        <c:lblOffset val="100"/>
        <c:noMultiLvlLbl val="0"/>
      </c:catAx>
      <c:valAx>
        <c:axId val="8499352"/>
        <c:scaling>
          <c:logBase val="10"/>
          <c:orientation val="minMax"/>
          <c:max val="200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out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9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948927627945376"/>
          <c:y val="0.68699986373844846"/>
          <c:w val="0.39635472588029413"/>
          <c:h val="5.95176243043553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1.3383022576488537E-4</c:v>
                </c:pt>
                <c:pt idx="1">
                  <c:v>4.4318484119380075E-3</c:v>
                </c:pt>
                <c:pt idx="2">
                  <c:v>5.3990966513188063E-2</c:v>
                </c:pt>
                <c:pt idx="3">
                  <c:v>0.24197072451914337</c:v>
                </c:pt>
                <c:pt idx="4">
                  <c:v>0.3989422804014327</c:v>
                </c:pt>
                <c:pt idx="5">
                  <c:v>0.24197072451914337</c:v>
                </c:pt>
                <c:pt idx="6">
                  <c:v>5.3990966513188063E-2</c:v>
                </c:pt>
                <c:pt idx="7">
                  <c:v>4.4318484119380075E-3</c:v>
                </c:pt>
                <c:pt idx="8">
                  <c:v>1.3383022576488537E-4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7A24-4B2D-9A8B-31BEBC7F9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042600"/>
        <c:axId val="204042992"/>
      </c:scatterChart>
      <c:valAx>
        <c:axId val="204042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Fecundity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42992"/>
        <c:crosses val="autoZero"/>
        <c:crossBetween val="midCat"/>
      </c:valAx>
      <c:valAx>
        <c:axId val="2040429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Likelihood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42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Cats were removed from an island to protect sea birds, resulted in huge increase in rats, making things worse for the seabirds! So effects are hard to predict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92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Many species are in fact seasonal, or pulsed breeders. E.g., temperate zone birds breed in spring/early summer. Extreme examples are cicadas, bamboo.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86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47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194/Bio 196: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2: Population modeling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2DDA0A-8A7C-4662-8CB1-0D74C3C9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952204-7B13-410D-8897-1853B1369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690" y="4139384"/>
            <a:ext cx="7455310" cy="825909"/>
          </a:xfrm>
        </p:spPr>
        <p:txBody>
          <a:bodyPr/>
          <a:lstStyle/>
          <a:p>
            <a:r>
              <a:rPr lang="en-US" sz="2400" dirty="0"/>
              <a:t>Constant growth of 20%-10% = 10% per year</a:t>
            </a:r>
          </a:p>
          <a:p>
            <a:r>
              <a:rPr lang="en-US" sz="2400" dirty="0"/>
              <a:t>Does it look like a straight line?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Actually, it’s not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year, the population is a bit bigger and the number of new individuals is thus a bit bigger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toy model is too easy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4D4065-48A5-4E8D-87E3-BBE233CB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051102681"/>
              </p:ext>
            </p:extLst>
          </p:nvPr>
        </p:nvGraphicFramePr>
        <p:xfrm>
          <a:off x="1524000" y="1279016"/>
          <a:ext cx="7069394" cy="286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2153265" y="1759977"/>
            <a:ext cx="6194322" cy="220242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0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10753A-BE0A-47A3-9F33-7C9C7883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445C8C-F344-4E92-BB61-6F8E36F17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39503"/>
            <a:ext cx="7772400" cy="5018015"/>
          </a:xfrm>
        </p:spPr>
        <p:txBody>
          <a:bodyPr/>
          <a:lstStyle/>
          <a:p>
            <a:r>
              <a:rPr lang="en-US" sz="2000" dirty="0"/>
              <a:t>Make the model more accurate by adding detail</a:t>
            </a:r>
          </a:p>
          <a:p>
            <a:r>
              <a:rPr lang="en-US" sz="2000" dirty="0"/>
              <a:t>Different age classes have different vital rates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Old and very young individuals die more often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 between, they give birth more often</a:t>
            </a:r>
          </a:p>
          <a:p>
            <a:r>
              <a:rPr lang="en-US" sz="2000" dirty="0"/>
              <a:t>Sexes are different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Only females have babies (and only at certain ages)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Some diseases are linked to sex</a:t>
            </a:r>
          </a:p>
          <a:p>
            <a:r>
              <a:rPr lang="en-US" sz="2000" dirty="0"/>
              <a:t>Simplify the model without losing accuracy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Strange concept! But in this case…</a:t>
            </a:r>
          </a:p>
          <a:p>
            <a:r>
              <a:rPr lang="en-US" sz="2000" dirty="0"/>
              <a:t>Ignore males altogether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3 babies/year per individual” becomes “3 female babies/year per female”</a:t>
            </a:r>
          </a:p>
          <a:p>
            <a:r>
              <a:rPr lang="en-US" sz="2000" dirty="0"/>
              <a:t>Doesn’t the number of males affect how many females become pregnant?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 some species, we can assume that there are enough males to impregnate all receptive females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Common assumption </a:t>
            </a:r>
            <a:r>
              <a:rPr lang="en-US" sz="1800" i="1" dirty="0"/>
              <a:t>in population biology </a:t>
            </a:r>
            <a:r>
              <a:rPr lang="en-US" sz="1800" dirty="0"/>
              <a:t>(not relevant for humans!)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A5B0FA1-4B5D-4738-89FF-849F6BB9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74F4F4-E2F4-4452-8F38-942300AC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next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8FF24D-AC33-4654-8458-E15114465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track females</a:t>
            </a:r>
          </a:p>
          <a:p>
            <a:r>
              <a:rPr lang="en-US" dirty="0"/>
              <a:t>Every age has its own birth and death rates</a:t>
            </a:r>
          </a:p>
          <a:p>
            <a:r>
              <a:rPr lang="en-US" dirty="0"/>
              <a:t>Powerful enough to model numerous effects: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High death rates for old and very young individuals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Higher birth rates in middle ages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model any effect on age-dependent vital rates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2FB7EE6-92B9-4A76-BF13-B69D9CDA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5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4F140D-7703-4CED-9B9D-90AEAAF01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4173D2-6C1F-4F21-9244-440F453C4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/>
          <a:lstStyle/>
          <a:p>
            <a:r>
              <a:rPr lang="en-US" dirty="0"/>
              <a:t>Just look at deaths for now (ignore births)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Assume the “survival rate” numbers are over one year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53E035B-70B2-4C3A-8D5C-6F5418AE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D0119C9E-6A9F-4DCA-ABC0-CFDF8B820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04709"/>
              </p:ext>
            </p:extLst>
          </p:nvPr>
        </p:nvGraphicFramePr>
        <p:xfrm>
          <a:off x="609600" y="2819400"/>
          <a:ext cx="3886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61">
                  <a:extLst>
                    <a:ext uri="{9D8B030D-6E8A-4147-A177-3AD203B41FA5}">
                      <a16:colId xmlns="" xmlns:a16="http://schemas.microsoft.com/office/drawing/2014/main" val="4130492342"/>
                    </a:ext>
                  </a:extLst>
                </a:gridCol>
                <a:gridCol w="941439">
                  <a:extLst>
                    <a:ext uri="{9D8B030D-6E8A-4147-A177-3AD203B41FA5}">
                      <a16:colId xmlns="" xmlns:a16="http://schemas.microsoft.com/office/drawing/2014/main" val="135140258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910101404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388432493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914745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group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Survival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Population, 2017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7786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6992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528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3058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194488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54A8F88-3ED2-44AC-A6B2-785447DAE373}"/>
              </a:ext>
            </a:extLst>
          </p:cNvPr>
          <p:cNvSpPr txBox="1"/>
          <p:nvPr/>
        </p:nvSpPr>
        <p:spPr>
          <a:xfrm>
            <a:off x="5257800" y="3761601"/>
            <a:ext cx="11108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100*.7 = 70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19229E5-BF7E-4E53-803C-417AD3603A08}"/>
              </a:ext>
            </a:extLst>
          </p:cNvPr>
          <p:cNvSpPr txBox="1"/>
          <p:nvPr/>
        </p:nvSpPr>
        <p:spPr>
          <a:xfrm>
            <a:off x="3429000" y="3810000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70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2AFDADC-FE81-43FF-8CDE-1AA51BDA8E4C}"/>
              </a:ext>
            </a:extLst>
          </p:cNvPr>
          <p:cNvSpPr txBox="1"/>
          <p:nvPr/>
        </p:nvSpPr>
        <p:spPr>
          <a:xfrm>
            <a:off x="3429000" y="4142601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D194FD1-B38E-4F0B-B561-982A6C67F9D0}"/>
              </a:ext>
            </a:extLst>
          </p:cNvPr>
          <p:cNvSpPr txBox="1"/>
          <p:nvPr/>
        </p:nvSpPr>
        <p:spPr>
          <a:xfrm>
            <a:off x="5257800" y="4142601"/>
            <a:ext cx="12262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150*.8 = 120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A1F0447-C164-4296-900F-430E945BFD71}"/>
              </a:ext>
            </a:extLst>
          </p:cNvPr>
          <p:cNvSpPr txBox="1"/>
          <p:nvPr/>
        </p:nvSpPr>
        <p:spPr>
          <a:xfrm>
            <a:off x="3429000" y="4447401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160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2475874-7890-42D8-983D-9A0CE417C400}"/>
              </a:ext>
            </a:extLst>
          </p:cNvPr>
          <p:cNvSpPr txBox="1"/>
          <p:nvPr/>
        </p:nvSpPr>
        <p:spPr>
          <a:xfrm>
            <a:off x="5257800" y="4447401"/>
            <a:ext cx="12262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200*.8 = 160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1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/>
      <p:bldP spid="9" grpId="0"/>
      <p:bldP spid="9" grpId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4F140D-7703-4CED-9B9D-90AEAAF01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4173D2-6C1F-4F21-9244-440F453C4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12319"/>
            <a:ext cx="7772400" cy="609600"/>
          </a:xfrm>
        </p:spPr>
        <p:txBody>
          <a:bodyPr/>
          <a:lstStyle/>
          <a:p>
            <a:r>
              <a:rPr lang="en-US" dirty="0"/>
              <a:t>Just look at deaths for now (ignore births)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Assume the “survival rate” numbers are over one year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53E035B-70B2-4C3A-8D5C-6F5418AE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586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D0119C9E-6A9F-4DCA-ABC0-CFDF8B820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79572"/>
              </p:ext>
            </p:extLst>
          </p:nvPr>
        </p:nvGraphicFramePr>
        <p:xfrm>
          <a:off x="609600" y="2379119"/>
          <a:ext cx="3886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61">
                  <a:extLst>
                    <a:ext uri="{9D8B030D-6E8A-4147-A177-3AD203B41FA5}">
                      <a16:colId xmlns="" xmlns:a16="http://schemas.microsoft.com/office/drawing/2014/main" val="4130492342"/>
                    </a:ext>
                  </a:extLst>
                </a:gridCol>
                <a:gridCol w="941439">
                  <a:extLst>
                    <a:ext uri="{9D8B030D-6E8A-4147-A177-3AD203B41FA5}">
                      <a16:colId xmlns="" xmlns:a16="http://schemas.microsoft.com/office/drawing/2014/main" val="135140258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910101404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388432493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914745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group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Survival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Population, 2017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7786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6992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528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3058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1944883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19229E5-BF7E-4E53-803C-417AD3603A08}"/>
              </a:ext>
            </a:extLst>
          </p:cNvPr>
          <p:cNvSpPr txBox="1"/>
          <p:nvPr/>
        </p:nvSpPr>
        <p:spPr>
          <a:xfrm>
            <a:off x="3429000" y="3369719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70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2AFDADC-FE81-43FF-8CDE-1AA51BDA8E4C}"/>
              </a:ext>
            </a:extLst>
          </p:cNvPr>
          <p:cNvSpPr txBox="1"/>
          <p:nvPr/>
        </p:nvSpPr>
        <p:spPr>
          <a:xfrm>
            <a:off x="3429000" y="3702320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D194FD1-B38E-4F0B-B561-982A6C67F9D0}"/>
              </a:ext>
            </a:extLst>
          </p:cNvPr>
          <p:cNvSpPr txBox="1"/>
          <p:nvPr/>
        </p:nvSpPr>
        <p:spPr>
          <a:xfrm>
            <a:off x="5250702" y="3702320"/>
            <a:ext cx="9954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70*.8 = 56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A1F0447-C164-4296-900F-430E945BFD71}"/>
              </a:ext>
            </a:extLst>
          </p:cNvPr>
          <p:cNvSpPr txBox="1"/>
          <p:nvPr/>
        </p:nvSpPr>
        <p:spPr>
          <a:xfrm>
            <a:off x="3429000" y="4007120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160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2475874-7890-42D8-983D-9A0CE417C400}"/>
              </a:ext>
            </a:extLst>
          </p:cNvPr>
          <p:cNvSpPr txBox="1"/>
          <p:nvPr/>
        </p:nvSpPr>
        <p:spPr>
          <a:xfrm>
            <a:off x="5257800" y="4007120"/>
            <a:ext cx="11108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120*.8 = 96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8FEBCB-4E43-41F7-9FC6-D8C7BA9C56FB}"/>
              </a:ext>
            </a:extLst>
          </p:cNvPr>
          <p:cNvSpPr txBox="1"/>
          <p:nvPr/>
        </p:nvSpPr>
        <p:spPr>
          <a:xfrm>
            <a:off x="4036368" y="3702320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56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E8C8DC0-9FC6-455A-B7DE-7102F3337623}"/>
              </a:ext>
            </a:extLst>
          </p:cNvPr>
          <p:cNvSpPr txBox="1"/>
          <p:nvPr/>
        </p:nvSpPr>
        <p:spPr>
          <a:xfrm>
            <a:off x="4038600" y="4007120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96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1D318897-3E05-4FAD-B675-9A0D9F3F81C4}"/>
              </a:ext>
            </a:extLst>
          </p:cNvPr>
          <p:cNvSpPr txBox="1">
            <a:spLocks/>
          </p:cNvSpPr>
          <p:nvPr/>
        </p:nvSpPr>
        <p:spPr bwMode="auto">
          <a:xfrm>
            <a:off x="685800" y="4561118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If we keep this up over multiple years, will the population eventually shrink to 0, grow bigger and bigger, or stabilize?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With deaths and no births, it must die out</a:t>
            </a:r>
          </a:p>
        </p:txBody>
      </p:sp>
    </p:spTree>
    <p:extLst>
      <p:ext uri="{BB962C8B-B14F-4D97-AF65-F5344CB8AC3E}">
        <p14:creationId xmlns:p14="http://schemas.microsoft.com/office/powerpoint/2010/main" val="225972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4F140D-7703-4CED-9B9D-90AEAAF01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4173D2-6C1F-4F21-9244-440F453C4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124200"/>
            <a:ext cx="7772400" cy="313266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Any problems with this table?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haven’t added in births yet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Why is 1 year the correct interval to work at?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What would happen if we re-calculated every 5 years?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Unable to model some effects (in humans, newborns and 1 year olds have very different survival rates)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Every day?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Model might take a long time to run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 most species, may be unable to get vital rates every 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53E035B-70B2-4C3A-8D5C-6F5418AE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D0119C9E-6A9F-4DCA-ABC0-CFDF8B820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97790"/>
              </p:ext>
            </p:extLst>
          </p:nvPr>
        </p:nvGraphicFramePr>
        <p:xfrm>
          <a:off x="609600" y="1143000"/>
          <a:ext cx="3886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61">
                  <a:extLst>
                    <a:ext uri="{9D8B030D-6E8A-4147-A177-3AD203B41FA5}">
                      <a16:colId xmlns="" xmlns:a16="http://schemas.microsoft.com/office/drawing/2014/main" val="4130492342"/>
                    </a:ext>
                  </a:extLst>
                </a:gridCol>
                <a:gridCol w="941439">
                  <a:extLst>
                    <a:ext uri="{9D8B030D-6E8A-4147-A177-3AD203B41FA5}">
                      <a16:colId xmlns="" xmlns:a16="http://schemas.microsoft.com/office/drawing/2014/main" val="135140258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910101404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388432493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914745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group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Survival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Population, 2017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7786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6992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528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3058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19448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77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C97FD3-8164-4679-B321-D1264F02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flow of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41A254-B862-43F7-A32C-FD481E58A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 you decide what granularity of time to work at?</a:t>
            </a:r>
          </a:p>
          <a:p>
            <a:r>
              <a:rPr lang="en-US" sz="2400" dirty="0"/>
              <a:t>The real world is </a:t>
            </a:r>
            <a:r>
              <a:rPr lang="en-US" sz="2400" i="1" dirty="0"/>
              <a:t>continuous time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Individuals can die at any time, and many species can be born at any time</a:t>
            </a:r>
          </a:p>
          <a:p>
            <a:r>
              <a:rPr lang="en-US" sz="2400" dirty="0"/>
              <a:t>Most models are </a:t>
            </a:r>
            <a:r>
              <a:rPr lang="en-US" sz="2400" i="1" dirty="0"/>
              <a:t>discrete-time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Population modeling is often at, e.g., 1-year intervals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Any reason to use a finer-granularity interval?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E.coli reproduce every 30 minutes</a:t>
            </a:r>
          </a:p>
          <a:p>
            <a:r>
              <a:rPr lang="en-US" sz="2400" dirty="0"/>
              <a:t>Why not use continuous time?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May not be able to make observations very often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Simulation and optimization are often infeasible to do in continuous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1AD48BF-98CF-423B-B09B-7D78B07F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4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B00CF-DA89-4899-81FA-36420161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Pulse-birth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02368E-7CB6-4851-9095-BC97DCC5C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61768"/>
            <a:ext cx="7772400" cy="4419600"/>
          </a:xfrm>
        </p:spPr>
        <p:txBody>
          <a:bodyPr/>
          <a:lstStyle/>
          <a:p>
            <a:r>
              <a:rPr lang="en-US" dirty="0"/>
              <a:t>Many population models use a </a:t>
            </a:r>
            <a:r>
              <a:rPr lang="en-US" i="1" dirty="0"/>
              <a:t>pulse-birth</a:t>
            </a:r>
            <a:r>
              <a:rPr lang="en-US" dirty="0"/>
              <a:t> model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 births happen in one small instant just before you do your yearly population count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Does not match reality. But it does simplify the model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Are any species fairly close?</a:t>
            </a:r>
          </a:p>
          <a:p>
            <a:pPr>
              <a:spcBef>
                <a:spcPts val="0"/>
              </a:spcBef>
            </a:pPr>
            <a:r>
              <a:rPr lang="en-US" dirty="0"/>
              <a:t>Pulse-birth sequencing: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Individuals in any age group first progress in age (if they survive)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Then, in one big pulse, some proportion of them have babies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Then we count the population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(Some people reverse these last two steps)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3660C6D-84A7-47D2-BEE8-38D9B4D1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7F04315-944E-444F-A172-F0E636F74BE5}"/>
              </a:ext>
            </a:extLst>
          </p:cNvPr>
          <p:cNvSpPr txBox="1"/>
          <p:nvPr/>
        </p:nvSpPr>
        <p:spPr>
          <a:xfrm>
            <a:off x="5003799" y="2895600"/>
            <a:ext cx="4030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Births in spring is common</a:t>
            </a:r>
          </a:p>
        </p:txBody>
      </p:sp>
    </p:spTree>
    <p:extLst>
      <p:ext uri="{BB962C8B-B14F-4D97-AF65-F5344CB8AC3E}">
        <p14:creationId xmlns:p14="http://schemas.microsoft.com/office/powerpoint/2010/main" val="351180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4F140D-7703-4CED-9B9D-90AEAAF01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4173D2-6C1F-4F21-9244-440F453C4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4992781"/>
            <a:ext cx="5791200" cy="739001"/>
          </a:xfrm>
        </p:spPr>
        <p:txBody>
          <a:bodyPr/>
          <a:lstStyle/>
          <a:p>
            <a:r>
              <a:rPr lang="en-US" dirty="0"/>
              <a:t>The next year is for you to compute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53E035B-70B2-4C3A-8D5C-6F5418AE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D0119C9E-6A9F-4DCA-ABC0-CFDF8B820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527092"/>
              </p:ext>
            </p:extLst>
          </p:nvPr>
        </p:nvGraphicFramePr>
        <p:xfrm>
          <a:off x="304800" y="1549400"/>
          <a:ext cx="4267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413049234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3514025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9101014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3884324933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914745719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4067537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group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Survival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Population 2017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7786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6992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528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3058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1944883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19229E5-BF7E-4E53-803C-417AD3603A08}"/>
              </a:ext>
            </a:extLst>
          </p:cNvPr>
          <p:cNvSpPr txBox="1"/>
          <p:nvPr/>
        </p:nvSpPr>
        <p:spPr>
          <a:xfrm>
            <a:off x="3699549" y="2471176"/>
            <a:ext cx="289615" cy="279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70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2AFDADC-FE81-43FF-8CDE-1AA51BDA8E4C}"/>
              </a:ext>
            </a:extLst>
          </p:cNvPr>
          <p:cNvSpPr txBox="1"/>
          <p:nvPr/>
        </p:nvSpPr>
        <p:spPr>
          <a:xfrm>
            <a:off x="3640558" y="2833273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D194FD1-B38E-4F0B-B561-982A6C67F9D0}"/>
              </a:ext>
            </a:extLst>
          </p:cNvPr>
          <p:cNvSpPr txBox="1"/>
          <p:nvPr/>
        </p:nvSpPr>
        <p:spPr>
          <a:xfrm>
            <a:off x="5105400" y="1663031"/>
            <a:ext cx="3810001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100 individuals in 0-1 group. 100*.7=70 survive; they generate 70*1=70 babies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150 individuals in 1-2 group. 150*.8=120 survive; they generate 120*2=240 babies (310 total)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200 individuals in 2-3 group. 200*.8=160 survive; they generate 160*0=0 babies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100 individuals in 3-4 group. 100*0= none of them survive.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A1F0447-C164-4296-900F-430E945BFD71}"/>
              </a:ext>
            </a:extLst>
          </p:cNvPr>
          <p:cNvSpPr txBox="1"/>
          <p:nvPr/>
        </p:nvSpPr>
        <p:spPr>
          <a:xfrm>
            <a:off x="3640558" y="3226561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160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DE6502A-6812-4F22-BFBC-91C82117E8C0}"/>
              </a:ext>
            </a:extLst>
          </p:cNvPr>
          <p:cNvSpPr txBox="1"/>
          <p:nvPr/>
        </p:nvSpPr>
        <p:spPr>
          <a:xfrm>
            <a:off x="3694696" y="2104104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70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9DF6E3E-59AB-44DD-8D32-FC7A873B5A86}"/>
              </a:ext>
            </a:extLst>
          </p:cNvPr>
          <p:cNvSpPr txBox="1"/>
          <p:nvPr/>
        </p:nvSpPr>
        <p:spPr>
          <a:xfrm>
            <a:off x="3637936" y="2104104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310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9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4" grpId="0"/>
      <p:bldP spid="14" grpId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4F140D-7703-4CED-9B9D-90AEAAF01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4173D2-6C1F-4F21-9244-440F453C4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128220"/>
            <a:ext cx="8458200" cy="2120180"/>
          </a:xfrm>
        </p:spPr>
        <p:txBody>
          <a:bodyPr/>
          <a:lstStyle/>
          <a:p>
            <a:r>
              <a:rPr lang="en-US" sz="2400" dirty="0"/>
              <a:t>Population equations: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1-2</a:t>
            </a:r>
            <a:r>
              <a:rPr lang="en-US" sz="2000" baseline="-25000" dirty="0"/>
              <a:t>2019</a:t>
            </a:r>
            <a:r>
              <a:rPr lang="en-US" sz="2000" dirty="0"/>
              <a:t> = 0-1</a:t>
            </a:r>
            <a:r>
              <a:rPr lang="en-US" sz="2000" baseline="-25000" dirty="0"/>
              <a:t>2018</a:t>
            </a:r>
            <a:r>
              <a:rPr lang="en-US" sz="2000" dirty="0"/>
              <a:t> * survival</a:t>
            </a:r>
            <a:r>
              <a:rPr lang="en-US" sz="2000" baseline="-25000" dirty="0"/>
              <a:t>0-1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2-3</a:t>
            </a:r>
            <a:r>
              <a:rPr lang="en-US" sz="2000" baseline="-25000" dirty="0"/>
              <a:t>2019</a:t>
            </a:r>
            <a:r>
              <a:rPr lang="en-US" sz="2000" dirty="0"/>
              <a:t> = 1-2</a:t>
            </a:r>
            <a:r>
              <a:rPr lang="en-US" sz="2000" baseline="-25000" dirty="0"/>
              <a:t>2018</a:t>
            </a:r>
            <a:r>
              <a:rPr lang="en-US" sz="2000" dirty="0"/>
              <a:t> * survival</a:t>
            </a:r>
            <a:r>
              <a:rPr lang="en-US" sz="2000" baseline="-25000" dirty="0"/>
              <a:t>1-2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3-4</a:t>
            </a:r>
            <a:r>
              <a:rPr lang="en-US" sz="2000" baseline="-25000" dirty="0"/>
              <a:t>2019</a:t>
            </a:r>
            <a:r>
              <a:rPr lang="en-US" sz="2000" dirty="0"/>
              <a:t> = 2-3</a:t>
            </a:r>
            <a:r>
              <a:rPr lang="en-US" sz="2000" baseline="-25000" dirty="0"/>
              <a:t>2018</a:t>
            </a:r>
            <a:r>
              <a:rPr lang="en-US" sz="2000" dirty="0"/>
              <a:t> * survival</a:t>
            </a:r>
            <a:r>
              <a:rPr lang="en-US" sz="2000" baseline="-25000" dirty="0"/>
              <a:t>2-3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0-1</a:t>
            </a:r>
            <a:r>
              <a:rPr lang="en-US" sz="2000" baseline="-25000" dirty="0"/>
              <a:t>2019</a:t>
            </a:r>
            <a:r>
              <a:rPr lang="en-US" sz="2000" dirty="0"/>
              <a:t>= (1-2</a:t>
            </a:r>
            <a:r>
              <a:rPr lang="en-US" sz="2000" baseline="-25000" dirty="0"/>
              <a:t>2019</a:t>
            </a:r>
            <a:r>
              <a:rPr lang="en-US" sz="2000" dirty="0"/>
              <a:t>*birth</a:t>
            </a:r>
            <a:r>
              <a:rPr lang="en-US" sz="2000" baseline="-25000" dirty="0"/>
              <a:t>1-2</a:t>
            </a:r>
            <a:r>
              <a:rPr lang="en-US" sz="2000" dirty="0"/>
              <a:t>)+(2-3</a:t>
            </a:r>
            <a:r>
              <a:rPr lang="en-US" sz="2000" baseline="-25000" dirty="0"/>
              <a:t>2019</a:t>
            </a:r>
            <a:r>
              <a:rPr lang="en-US" sz="2000" dirty="0"/>
              <a:t>*birth</a:t>
            </a:r>
            <a:r>
              <a:rPr lang="en-US" sz="2000" baseline="-25000" dirty="0"/>
              <a:t>2-3</a:t>
            </a:r>
            <a:r>
              <a:rPr lang="en-US" sz="2000" dirty="0"/>
              <a:t>)+ (3-4</a:t>
            </a:r>
            <a:r>
              <a:rPr lang="en-US" sz="2000" baseline="-25000" dirty="0"/>
              <a:t>2019</a:t>
            </a:r>
            <a:r>
              <a:rPr lang="en-US" sz="2000" dirty="0"/>
              <a:t>*birth</a:t>
            </a:r>
            <a:r>
              <a:rPr lang="en-US" sz="2000" baseline="-25000" dirty="0"/>
              <a:t>3-4</a:t>
            </a:r>
            <a:r>
              <a:rPr lang="en-US" sz="2000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53E035B-70B2-4C3A-8D5C-6F5418AE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D0119C9E-6A9F-4DCA-ABC0-CFDF8B820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58150"/>
              </p:ext>
            </p:extLst>
          </p:nvPr>
        </p:nvGraphicFramePr>
        <p:xfrm>
          <a:off x="304800" y="1549400"/>
          <a:ext cx="4267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413049234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3514025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9101014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3884324933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914745719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4067537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group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Survival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Population 2017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7786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6992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528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3058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1944883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19229E5-BF7E-4E53-803C-417AD3603A08}"/>
              </a:ext>
            </a:extLst>
          </p:cNvPr>
          <p:cNvSpPr txBox="1"/>
          <p:nvPr/>
        </p:nvSpPr>
        <p:spPr>
          <a:xfrm>
            <a:off x="4073350" y="2540000"/>
            <a:ext cx="34625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217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2AFDADC-FE81-43FF-8CDE-1AA51BDA8E4C}"/>
              </a:ext>
            </a:extLst>
          </p:cNvPr>
          <p:cNvSpPr txBox="1"/>
          <p:nvPr/>
        </p:nvSpPr>
        <p:spPr>
          <a:xfrm>
            <a:off x="4073351" y="2872601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56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D194FD1-B38E-4F0B-B561-982A6C67F9D0}"/>
              </a:ext>
            </a:extLst>
          </p:cNvPr>
          <p:cNvSpPr txBox="1"/>
          <p:nvPr/>
        </p:nvSpPr>
        <p:spPr>
          <a:xfrm>
            <a:off x="5105400" y="1663031"/>
            <a:ext cx="3810001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310 individuals in 0-1 group. 310*.7=217 survive; they generate 217*1=217 babies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70 individuals in 1-2 group. 70*.8=56 survive; they generate 56*2=112 babies (329 total)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120 individuals in 2-3 group. 120*.8=96 survive; they generate 96*0=0 babies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160 individuals in 3-4 group. 160*0= none of them survive.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A1F0447-C164-4296-900F-430E945BFD71}"/>
              </a:ext>
            </a:extLst>
          </p:cNvPr>
          <p:cNvSpPr txBox="1"/>
          <p:nvPr/>
        </p:nvSpPr>
        <p:spPr>
          <a:xfrm>
            <a:off x="4073351" y="3177401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96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DE6502A-6812-4F22-BFBC-91C82117E8C0}"/>
              </a:ext>
            </a:extLst>
          </p:cNvPr>
          <p:cNvSpPr txBox="1"/>
          <p:nvPr/>
        </p:nvSpPr>
        <p:spPr>
          <a:xfrm>
            <a:off x="4039001" y="2133600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217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9DF6E3E-59AB-44DD-8D32-FC7A873B5A86}"/>
              </a:ext>
            </a:extLst>
          </p:cNvPr>
          <p:cNvSpPr txBox="1"/>
          <p:nvPr/>
        </p:nvSpPr>
        <p:spPr>
          <a:xfrm>
            <a:off x="4114800" y="2133600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329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4" grpId="0"/>
      <p:bldP spid="14" grpId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F9383E-8C1C-414F-8621-BBDF9B4B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3EC093-590B-4D81-86ED-93A3480B2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big topic: population modeling.</a:t>
            </a:r>
          </a:p>
          <a:p>
            <a:r>
              <a:rPr lang="en-US" dirty="0"/>
              <a:t>The usual first questions…</a:t>
            </a:r>
          </a:p>
          <a:p>
            <a:r>
              <a:rPr lang="en-US" dirty="0"/>
              <a:t>What is it?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making models of how a population of individuals grows over time</a:t>
            </a:r>
          </a:p>
          <a:p>
            <a:r>
              <a:rPr lang="en-US" dirty="0"/>
              <a:t>Why do we care?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Populations can grow or become extinct, and it affects our lives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Especially in Track C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Many tasks are easier on a model than working with real animals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CB767BA-38F7-4533-8D59-4A5C994A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5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952204-7B13-410D-8897-1853B1369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613" y="4680156"/>
            <a:ext cx="7514303" cy="1042219"/>
          </a:xfrm>
        </p:spPr>
        <p:txBody>
          <a:bodyPr/>
          <a:lstStyle/>
          <a:p>
            <a:r>
              <a:rPr lang="en-US" dirty="0"/>
              <a:t>We get twists and turns early 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4D4065-48A5-4E8D-87E3-BBE233CB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42656074"/>
              </p:ext>
            </p:extLst>
          </p:nvPr>
        </p:nvGraphicFramePr>
        <p:xfrm>
          <a:off x="1523999" y="334297"/>
          <a:ext cx="6145162" cy="408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576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952204-7B13-410D-8897-1853B1369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259" y="4522840"/>
            <a:ext cx="7514303" cy="1725560"/>
          </a:xfrm>
        </p:spPr>
        <p:txBody>
          <a:bodyPr/>
          <a:lstStyle/>
          <a:p>
            <a:r>
              <a:rPr lang="en-US" sz="2400" dirty="0"/>
              <a:t>Eventually it seems to settle out</a:t>
            </a:r>
          </a:p>
          <a:p>
            <a:r>
              <a:rPr lang="en-US" sz="2400" dirty="0"/>
              <a:t>In fact, every age is growing at roughly 46% per year.</a:t>
            </a:r>
          </a:p>
          <a:p>
            <a:r>
              <a:rPr lang="en-US" sz="2400" dirty="0"/>
              <a:t>This is called </a:t>
            </a:r>
            <a:r>
              <a:rPr lang="en-US" sz="2400" i="1" dirty="0"/>
              <a:t>exponential growth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4D4065-48A5-4E8D-87E3-BBE233CB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566132578"/>
              </p:ext>
            </p:extLst>
          </p:nvPr>
        </p:nvGraphicFramePr>
        <p:xfrm>
          <a:off x="1499419" y="336756"/>
          <a:ext cx="6145162" cy="408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3588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952204-7B13-410D-8897-1853B1369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259" y="4522840"/>
            <a:ext cx="7514303" cy="1725560"/>
          </a:xfrm>
        </p:spPr>
        <p:txBody>
          <a:bodyPr/>
          <a:lstStyle/>
          <a:p>
            <a:r>
              <a:rPr lang="en-US" sz="2400" dirty="0"/>
              <a:t>Viewed on a log scale, exponential growth shows each age category growing at the same rate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4D4065-48A5-4E8D-87E3-BBE233CB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33898940"/>
              </p:ext>
            </p:extLst>
          </p:nvPr>
        </p:nvGraphicFramePr>
        <p:xfrm>
          <a:off x="1499419" y="336756"/>
          <a:ext cx="6145162" cy="408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334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A92B64-0EF9-47E4-BF66-F48087F0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E2AC2A-1893-455A-B0CE-32EEAA4B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0863"/>
            <a:ext cx="7772400" cy="4910670"/>
          </a:xfrm>
        </p:spPr>
        <p:txBody>
          <a:bodyPr/>
          <a:lstStyle/>
          <a:p>
            <a:r>
              <a:rPr lang="en-US" dirty="0"/>
              <a:t>Definitions: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"x" is a population category. For now, let's say it's how many years old you are (e.g., “2” is from 2.0 to 2.99 years old)</a:t>
            </a:r>
          </a:p>
          <a:p>
            <a:pPr lvl="1">
              <a:spcBef>
                <a:spcPts val="0"/>
              </a:spcBef>
            </a:pPr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= probability of a newborn surviving to the beginning of stage x (so l</a:t>
            </a:r>
            <a:r>
              <a:rPr lang="en-US" baseline="-25000" dirty="0"/>
              <a:t>2</a:t>
            </a:r>
            <a:r>
              <a:rPr lang="en-US" dirty="0"/>
              <a:t> is their odds of making it to their 2</a:t>
            </a:r>
            <a:r>
              <a:rPr lang="en-US" baseline="30000" dirty="0"/>
              <a:t>nd</a:t>
            </a:r>
            <a:r>
              <a:rPr lang="en-US" dirty="0"/>
              <a:t> birthday)</a:t>
            </a:r>
          </a:p>
          <a:p>
            <a:pPr lvl="1">
              <a:spcBef>
                <a:spcPts val="0"/>
              </a:spcBef>
            </a:pPr>
            <a:r>
              <a:rPr lang="en-US" dirty="0"/>
              <a:t>m</a:t>
            </a:r>
            <a:r>
              <a:rPr lang="en-US" baseline="-25000" dirty="0"/>
              <a:t>x</a:t>
            </a:r>
            <a:r>
              <a:rPr lang="en-US" dirty="0"/>
              <a:t>= average number of female babies </a:t>
            </a:r>
            <a:r>
              <a:rPr lang="en-US"/>
              <a:t>a female </a:t>
            </a:r>
            <a:r>
              <a:rPr lang="en-US" dirty="0"/>
              <a:t>will have while in stage x (remember, we’re completely ignoring males)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dirty="0"/>
              <a:t> = number of females in stage x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p</a:t>
            </a:r>
            <a:r>
              <a:rPr lang="en-US" baseline="-25000" dirty="0" err="1"/>
              <a:t>x</a:t>
            </a:r>
            <a:r>
              <a:rPr lang="en-US" dirty="0"/>
              <a:t>= probability of surviving to the end of stage x, once you reached the beginning of that stage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E637B1-A315-4D11-8F2B-5BFDD6F9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9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A92B64-0EF9-47E4-BF66-F48087F0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E2AC2A-1893-455A-B0CE-32EEAA4B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200"/>
            <a:ext cx="7763933" cy="4699000"/>
          </a:xfrm>
        </p:spPr>
        <p:txBody>
          <a:bodyPr/>
          <a:lstStyle/>
          <a:p>
            <a:r>
              <a:rPr lang="en-US" dirty="0"/>
              <a:t>Definitions: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dirty="0"/>
              <a:t> = number of females in stage x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p</a:t>
            </a:r>
            <a:r>
              <a:rPr lang="en-US" baseline="-25000" dirty="0" err="1"/>
              <a:t>x</a:t>
            </a:r>
            <a:r>
              <a:rPr lang="en-US" dirty="0"/>
              <a:t>= probability of surviving to the end of stage x, once you reached the beginning of that stage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</a:t>
            </a:r>
            <a:r>
              <a:rPr lang="en-US" baseline="-25000" dirty="0"/>
              <a:t>x</a:t>
            </a:r>
            <a:r>
              <a:rPr lang="en-US" dirty="0"/>
              <a:t>= average number of babies you will have while in stage x</a:t>
            </a:r>
          </a:p>
          <a:p>
            <a:r>
              <a:rPr lang="en-US" sz="2400" dirty="0"/>
              <a:t>Population equations: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1-1.99</a:t>
            </a:r>
            <a:r>
              <a:rPr lang="en-US" sz="2000" baseline="-25000" dirty="0"/>
              <a:t>2018</a:t>
            </a:r>
            <a:r>
              <a:rPr lang="en-US" sz="2000" dirty="0"/>
              <a:t> = 0-.99</a:t>
            </a:r>
            <a:r>
              <a:rPr lang="en-US" sz="2000" baseline="-25000" dirty="0"/>
              <a:t>2017</a:t>
            </a:r>
            <a:r>
              <a:rPr lang="en-US" sz="2000" dirty="0"/>
              <a:t> * survival</a:t>
            </a:r>
            <a:r>
              <a:rPr lang="en-US" sz="2000" baseline="-25000" dirty="0"/>
              <a:t>0-1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2-2.99</a:t>
            </a:r>
            <a:r>
              <a:rPr lang="en-US" sz="2000" baseline="-25000" dirty="0"/>
              <a:t>2018</a:t>
            </a:r>
            <a:r>
              <a:rPr lang="en-US" sz="2000" dirty="0"/>
              <a:t> = 1-1.99</a:t>
            </a:r>
            <a:r>
              <a:rPr lang="en-US" sz="2000" baseline="-25000" dirty="0"/>
              <a:t>2017</a:t>
            </a:r>
            <a:r>
              <a:rPr lang="en-US" sz="2000" dirty="0"/>
              <a:t> * survival</a:t>
            </a:r>
            <a:r>
              <a:rPr lang="en-US" sz="2000" baseline="-25000" dirty="0"/>
              <a:t>1-2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3-3.99</a:t>
            </a:r>
            <a:r>
              <a:rPr lang="en-US" sz="2000" baseline="-25000" dirty="0"/>
              <a:t>2018</a:t>
            </a:r>
            <a:r>
              <a:rPr lang="en-US" sz="2000" dirty="0"/>
              <a:t> = 2-2.99</a:t>
            </a:r>
            <a:r>
              <a:rPr lang="en-US" sz="2000" baseline="-25000" dirty="0"/>
              <a:t>2017</a:t>
            </a:r>
            <a:r>
              <a:rPr lang="en-US" sz="2000" dirty="0"/>
              <a:t> * survival</a:t>
            </a:r>
            <a:r>
              <a:rPr lang="en-US" sz="2000" baseline="-25000" dirty="0"/>
              <a:t>2-3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0-.99</a:t>
            </a:r>
            <a:r>
              <a:rPr lang="en-US" sz="2000" baseline="-25000" dirty="0"/>
              <a:t>2018</a:t>
            </a:r>
            <a:r>
              <a:rPr lang="en-US" sz="2000" dirty="0"/>
              <a:t>= (1-1.99</a:t>
            </a:r>
            <a:r>
              <a:rPr lang="en-US" sz="2000" baseline="-25000" dirty="0"/>
              <a:t>2018</a:t>
            </a:r>
            <a:r>
              <a:rPr lang="en-US" sz="2000" dirty="0"/>
              <a:t>*birth</a:t>
            </a:r>
            <a:r>
              <a:rPr lang="en-US" sz="2000" baseline="-25000" dirty="0"/>
              <a:t>1</a:t>
            </a:r>
            <a:r>
              <a:rPr lang="en-US" sz="2000" dirty="0"/>
              <a:t>)+(2-2.99</a:t>
            </a:r>
            <a:r>
              <a:rPr lang="en-US" sz="2000" baseline="-25000" dirty="0"/>
              <a:t>2018</a:t>
            </a:r>
            <a:r>
              <a:rPr lang="en-US" sz="2000" dirty="0"/>
              <a:t>*birth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                            + (3-3.99</a:t>
            </a:r>
            <a:r>
              <a:rPr lang="en-US" sz="2000" baseline="-25000" dirty="0"/>
              <a:t>2018</a:t>
            </a:r>
            <a:r>
              <a:rPr lang="en-US" sz="2000" dirty="0"/>
              <a:t>*birth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pPr lvl="1"/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E637B1-A315-4D11-8F2B-5BFDD6F9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9A36770-9FE7-46B4-87A7-2BB8D02F3C12}"/>
              </a:ext>
            </a:extLst>
          </p:cNvPr>
          <p:cNvSpPr txBox="1"/>
          <p:nvPr/>
        </p:nvSpPr>
        <p:spPr>
          <a:xfrm>
            <a:off x="380999" y="3857848"/>
            <a:ext cx="1049868" cy="4318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1,2018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7B0617B-2E36-4480-A3E8-4A732595CE3C}"/>
              </a:ext>
            </a:extLst>
          </p:cNvPr>
          <p:cNvSpPr txBox="1"/>
          <p:nvPr/>
        </p:nvSpPr>
        <p:spPr>
          <a:xfrm>
            <a:off x="380999" y="4188241"/>
            <a:ext cx="1075267" cy="4318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2,2018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E4C1330-6FE0-4E1A-BB49-388DA21AE909}"/>
              </a:ext>
            </a:extLst>
          </p:cNvPr>
          <p:cNvSpPr txBox="1"/>
          <p:nvPr/>
        </p:nvSpPr>
        <p:spPr>
          <a:xfrm>
            <a:off x="380999" y="4504267"/>
            <a:ext cx="1100667" cy="3894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3,2018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EB75081-FC46-4514-8725-E94384B3E853}"/>
              </a:ext>
            </a:extLst>
          </p:cNvPr>
          <p:cNvSpPr txBox="1"/>
          <p:nvPr/>
        </p:nvSpPr>
        <p:spPr>
          <a:xfrm>
            <a:off x="381000" y="4826000"/>
            <a:ext cx="922867" cy="4318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0,2018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929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15417 0.0041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5417 0.00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15417 0.0041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15417 0.0041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A92B64-0EF9-47E4-BF66-F48087F0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E2AC2A-1893-455A-B0CE-32EEAA4B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3810000"/>
          </a:xfrm>
        </p:spPr>
        <p:txBody>
          <a:bodyPr/>
          <a:lstStyle/>
          <a:p>
            <a:r>
              <a:rPr lang="en-US" dirty="0"/>
              <a:t>Definitions: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dirty="0"/>
              <a:t> = number of females in stage x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p</a:t>
            </a:r>
            <a:r>
              <a:rPr lang="en-US" baseline="-25000" dirty="0" err="1"/>
              <a:t>x</a:t>
            </a:r>
            <a:r>
              <a:rPr lang="en-US" dirty="0"/>
              <a:t>= probability of surviving to the end of stage x, once you reached the beginning of that stage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</a:t>
            </a:r>
            <a:r>
              <a:rPr lang="en-US" baseline="-25000" dirty="0"/>
              <a:t>x</a:t>
            </a:r>
            <a:r>
              <a:rPr lang="en-US" dirty="0"/>
              <a:t>= average number of babies you will have while in stage x</a:t>
            </a:r>
          </a:p>
          <a:p>
            <a:r>
              <a:rPr lang="en-US" sz="2400" dirty="0"/>
              <a:t>Population equations: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1,2018</a:t>
            </a:r>
            <a:r>
              <a:rPr lang="en-US" sz="2000" dirty="0"/>
              <a:t> = 0-.99</a:t>
            </a:r>
            <a:r>
              <a:rPr lang="en-US" sz="2000" baseline="-25000" dirty="0"/>
              <a:t>2017</a:t>
            </a:r>
            <a:r>
              <a:rPr lang="en-US" sz="2000" dirty="0"/>
              <a:t> * survival</a:t>
            </a:r>
            <a:r>
              <a:rPr lang="en-US" sz="2000" baseline="-25000" dirty="0"/>
              <a:t>0-1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2,2018</a:t>
            </a:r>
            <a:r>
              <a:rPr lang="en-US" sz="2000" dirty="0"/>
              <a:t> = 1-1.99</a:t>
            </a:r>
            <a:r>
              <a:rPr lang="en-US" sz="2000" baseline="-25000" dirty="0"/>
              <a:t>2017</a:t>
            </a:r>
            <a:r>
              <a:rPr lang="en-US" sz="2000" dirty="0"/>
              <a:t> * survival</a:t>
            </a:r>
            <a:r>
              <a:rPr lang="en-US" sz="2000" baseline="-25000" dirty="0"/>
              <a:t>1-2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3,2018</a:t>
            </a:r>
            <a:r>
              <a:rPr lang="en-US" sz="2000" dirty="0"/>
              <a:t> = 2-2.99</a:t>
            </a:r>
            <a:r>
              <a:rPr lang="en-US" sz="2000" baseline="-25000" dirty="0"/>
              <a:t>2017</a:t>
            </a:r>
            <a:r>
              <a:rPr lang="en-US" sz="2000" dirty="0"/>
              <a:t> * survival</a:t>
            </a:r>
            <a:r>
              <a:rPr lang="en-US" sz="2000" baseline="-25000" dirty="0"/>
              <a:t>2-3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0,2018</a:t>
            </a:r>
            <a:r>
              <a:rPr lang="en-US" sz="2000" dirty="0"/>
              <a:t>= (1-1.99</a:t>
            </a:r>
            <a:r>
              <a:rPr lang="en-US" sz="2000" baseline="-25000" dirty="0"/>
              <a:t>2018</a:t>
            </a:r>
            <a:r>
              <a:rPr lang="en-US" sz="2000" dirty="0"/>
              <a:t>*birth</a:t>
            </a:r>
            <a:r>
              <a:rPr lang="en-US" sz="2000" baseline="-25000" dirty="0"/>
              <a:t>1</a:t>
            </a:r>
            <a:r>
              <a:rPr lang="en-US" sz="2000" dirty="0"/>
              <a:t>)+(2-2.99</a:t>
            </a:r>
            <a:r>
              <a:rPr lang="en-US" sz="2000" baseline="-25000" dirty="0"/>
              <a:t>2018</a:t>
            </a:r>
            <a:r>
              <a:rPr lang="en-US" sz="2000" dirty="0"/>
              <a:t>*birth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                       + (3-3.99</a:t>
            </a:r>
            <a:r>
              <a:rPr lang="en-US" sz="2000" baseline="-25000" dirty="0"/>
              <a:t>2018</a:t>
            </a:r>
            <a:r>
              <a:rPr lang="en-US" sz="2000" dirty="0"/>
              <a:t>*birth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pPr lvl="1"/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E637B1-A315-4D11-8F2B-5BFDD6F9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9A36770-9FE7-46B4-87A7-2BB8D02F3C12}"/>
              </a:ext>
            </a:extLst>
          </p:cNvPr>
          <p:cNvSpPr txBox="1"/>
          <p:nvPr/>
        </p:nvSpPr>
        <p:spPr>
          <a:xfrm>
            <a:off x="1904999" y="5511800"/>
            <a:ext cx="880533" cy="4318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0,2017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7B0617B-2E36-4480-A3E8-4A732595CE3C}"/>
              </a:ext>
            </a:extLst>
          </p:cNvPr>
          <p:cNvSpPr txBox="1"/>
          <p:nvPr/>
        </p:nvSpPr>
        <p:spPr>
          <a:xfrm>
            <a:off x="2976033" y="5562600"/>
            <a:ext cx="1020234" cy="4318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1,2017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E4C1330-6FE0-4E1A-BB49-388DA21AE909}"/>
              </a:ext>
            </a:extLst>
          </p:cNvPr>
          <p:cNvSpPr txBox="1"/>
          <p:nvPr/>
        </p:nvSpPr>
        <p:spPr>
          <a:xfrm>
            <a:off x="4042833" y="5422900"/>
            <a:ext cx="1020234" cy="4318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2,2017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3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08385 -0.2351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03334 -0.1981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-0.15 -0.1333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A92B64-0EF9-47E4-BF66-F48087F0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E2AC2A-1893-455A-B0CE-32EEAA4B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3810000"/>
          </a:xfrm>
        </p:spPr>
        <p:txBody>
          <a:bodyPr/>
          <a:lstStyle/>
          <a:p>
            <a:r>
              <a:rPr lang="en-US" dirty="0"/>
              <a:t>Definitions: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dirty="0"/>
              <a:t> = number of females in stage x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p</a:t>
            </a:r>
            <a:r>
              <a:rPr lang="en-US" baseline="-25000" dirty="0" err="1"/>
              <a:t>x</a:t>
            </a:r>
            <a:r>
              <a:rPr lang="en-US" dirty="0"/>
              <a:t>= probability of surviving to the end of stage x, once you reached the beginning of that stage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</a:t>
            </a:r>
            <a:r>
              <a:rPr lang="en-US" baseline="-25000" dirty="0"/>
              <a:t>x</a:t>
            </a:r>
            <a:r>
              <a:rPr lang="en-US" dirty="0"/>
              <a:t>= average number of babies you will have while in stage x</a:t>
            </a:r>
          </a:p>
          <a:p>
            <a:r>
              <a:rPr lang="en-US" sz="2400" dirty="0"/>
              <a:t>Population equations: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1,2018</a:t>
            </a:r>
            <a:r>
              <a:rPr lang="en-US" sz="2000" dirty="0"/>
              <a:t> = n</a:t>
            </a:r>
            <a:r>
              <a:rPr lang="en-US" sz="2000" baseline="-25000" dirty="0"/>
              <a:t>0,2017</a:t>
            </a:r>
            <a:r>
              <a:rPr lang="en-US" sz="2000" dirty="0"/>
              <a:t> * survival</a:t>
            </a:r>
            <a:r>
              <a:rPr lang="en-US" sz="2000" baseline="-25000" dirty="0"/>
              <a:t>0-1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2,2018</a:t>
            </a:r>
            <a:r>
              <a:rPr lang="en-US" sz="2000" dirty="0"/>
              <a:t> = n</a:t>
            </a:r>
            <a:r>
              <a:rPr lang="en-US" sz="2000" baseline="-25000" dirty="0"/>
              <a:t>1,2017</a:t>
            </a:r>
            <a:r>
              <a:rPr lang="en-US" sz="2000" dirty="0"/>
              <a:t> * survival</a:t>
            </a:r>
            <a:r>
              <a:rPr lang="en-US" sz="2000" baseline="-25000" dirty="0"/>
              <a:t>1-2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3,2018</a:t>
            </a:r>
            <a:r>
              <a:rPr lang="en-US" sz="2000" dirty="0"/>
              <a:t> = n</a:t>
            </a:r>
            <a:r>
              <a:rPr lang="en-US" sz="2000" baseline="-25000" dirty="0"/>
              <a:t>2,2017</a:t>
            </a:r>
            <a:r>
              <a:rPr lang="en-US" sz="2000" dirty="0"/>
              <a:t> * survival</a:t>
            </a:r>
            <a:r>
              <a:rPr lang="en-US" sz="2000" baseline="-25000" dirty="0"/>
              <a:t>2-3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0,2018</a:t>
            </a:r>
            <a:r>
              <a:rPr lang="en-US" sz="2000" dirty="0"/>
              <a:t>= (1-1.99</a:t>
            </a:r>
            <a:r>
              <a:rPr lang="en-US" sz="2000" baseline="-25000" dirty="0"/>
              <a:t>2018</a:t>
            </a:r>
            <a:r>
              <a:rPr lang="en-US" sz="2000" dirty="0"/>
              <a:t> *birth</a:t>
            </a:r>
            <a:r>
              <a:rPr lang="en-US" sz="2000" baseline="-25000" dirty="0"/>
              <a:t>1</a:t>
            </a:r>
            <a:r>
              <a:rPr lang="en-US" sz="2000" dirty="0"/>
              <a:t>)+(2-2.99</a:t>
            </a:r>
            <a:r>
              <a:rPr lang="en-US" sz="2000" baseline="-25000" dirty="0"/>
              <a:t>2018</a:t>
            </a:r>
            <a:r>
              <a:rPr lang="en-US" sz="2000" dirty="0"/>
              <a:t> *birth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                       + (3-3.99</a:t>
            </a:r>
            <a:r>
              <a:rPr lang="en-US" sz="2000" baseline="-25000" dirty="0"/>
              <a:t>2018</a:t>
            </a:r>
            <a:r>
              <a:rPr lang="en-US" sz="2000" dirty="0"/>
              <a:t> *birth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pPr lvl="1"/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E637B1-A315-4D11-8F2B-5BFDD6F9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9A36770-9FE7-46B4-87A7-2BB8D02F3C12}"/>
              </a:ext>
            </a:extLst>
          </p:cNvPr>
          <p:cNvSpPr txBox="1"/>
          <p:nvPr/>
        </p:nvSpPr>
        <p:spPr>
          <a:xfrm>
            <a:off x="2666999" y="5444065"/>
            <a:ext cx="1007533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1,2018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7B0617B-2E36-4480-A3E8-4A732595CE3C}"/>
              </a:ext>
            </a:extLst>
          </p:cNvPr>
          <p:cNvSpPr txBox="1"/>
          <p:nvPr/>
        </p:nvSpPr>
        <p:spPr>
          <a:xfrm>
            <a:off x="4578080" y="5435389"/>
            <a:ext cx="1069187" cy="44047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2,2018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E4C1330-6FE0-4E1A-BB49-388DA21AE909}"/>
              </a:ext>
            </a:extLst>
          </p:cNvPr>
          <p:cNvSpPr txBox="1"/>
          <p:nvPr/>
        </p:nvSpPr>
        <p:spPr>
          <a:xfrm>
            <a:off x="2122748" y="5805157"/>
            <a:ext cx="1009918" cy="4686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3,2018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758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0033 -0.080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01962 -0.083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74 L 0.12656 -0.0937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A92B64-0EF9-47E4-BF66-F48087F0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E2AC2A-1893-455A-B0CE-32EEAA4B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199"/>
            <a:ext cx="7772400" cy="4227381"/>
          </a:xfrm>
        </p:spPr>
        <p:txBody>
          <a:bodyPr/>
          <a:lstStyle/>
          <a:p>
            <a:r>
              <a:rPr lang="en-US" dirty="0"/>
              <a:t>Definitions: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dirty="0"/>
              <a:t> = number of females in stage x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p</a:t>
            </a:r>
            <a:r>
              <a:rPr lang="en-US" baseline="-25000" dirty="0" err="1"/>
              <a:t>x</a:t>
            </a:r>
            <a:r>
              <a:rPr lang="en-US" dirty="0"/>
              <a:t>= probability of surviving to the end of stage x, once you reached the beginning of that stage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</a:t>
            </a:r>
            <a:r>
              <a:rPr lang="en-US" baseline="-25000" dirty="0"/>
              <a:t>x</a:t>
            </a:r>
            <a:r>
              <a:rPr lang="en-US" dirty="0"/>
              <a:t>= average number of babies you will have while in stage x</a:t>
            </a:r>
          </a:p>
          <a:p>
            <a:r>
              <a:rPr lang="en-US" sz="2400" dirty="0"/>
              <a:t>Population equations: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1,2018</a:t>
            </a:r>
            <a:r>
              <a:rPr lang="en-US" sz="2000" dirty="0"/>
              <a:t> = n</a:t>
            </a:r>
            <a:r>
              <a:rPr lang="en-US" sz="2000" baseline="-25000" dirty="0"/>
              <a:t>0,2017</a:t>
            </a:r>
            <a:r>
              <a:rPr lang="en-US" sz="2000" dirty="0"/>
              <a:t> * survival</a:t>
            </a:r>
            <a:r>
              <a:rPr lang="en-US" sz="2000" baseline="-25000" dirty="0"/>
              <a:t>0-1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2,2018</a:t>
            </a:r>
            <a:r>
              <a:rPr lang="en-US" sz="2000" dirty="0"/>
              <a:t> = n</a:t>
            </a:r>
            <a:r>
              <a:rPr lang="en-US" sz="2000" baseline="-25000" dirty="0"/>
              <a:t>1,2017</a:t>
            </a:r>
            <a:r>
              <a:rPr lang="en-US" sz="2000" dirty="0"/>
              <a:t> * survival</a:t>
            </a:r>
            <a:r>
              <a:rPr lang="en-US" sz="2000" baseline="-25000" dirty="0"/>
              <a:t>1-2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3,2018</a:t>
            </a:r>
            <a:r>
              <a:rPr lang="en-US" sz="2000" dirty="0"/>
              <a:t> = n</a:t>
            </a:r>
            <a:r>
              <a:rPr lang="en-US" sz="2000" baseline="-25000" dirty="0"/>
              <a:t>2,2017</a:t>
            </a:r>
            <a:r>
              <a:rPr lang="en-US" sz="2000" dirty="0"/>
              <a:t> * survival</a:t>
            </a:r>
            <a:r>
              <a:rPr lang="en-US" sz="2000" baseline="-25000" dirty="0"/>
              <a:t>2-3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0,2018</a:t>
            </a:r>
            <a:r>
              <a:rPr lang="en-US" sz="2000" dirty="0"/>
              <a:t>= (n</a:t>
            </a:r>
            <a:r>
              <a:rPr lang="en-US" sz="2000" baseline="-25000" dirty="0"/>
              <a:t>1,2018</a:t>
            </a:r>
            <a:r>
              <a:rPr lang="en-US" sz="2000" dirty="0"/>
              <a:t> *birth</a:t>
            </a:r>
            <a:r>
              <a:rPr lang="en-US" sz="2000" baseline="-25000" dirty="0"/>
              <a:t>1</a:t>
            </a:r>
            <a:r>
              <a:rPr lang="en-US" sz="2000" dirty="0"/>
              <a:t>)+(n</a:t>
            </a:r>
            <a:r>
              <a:rPr lang="en-US" sz="2000" baseline="-25000" dirty="0"/>
              <a:t>2,2018</a:t>
            </a:r>
            <a:r>
              <a:rPr lang="en-US" sz="2000" dirty="0"/>
              <a:t> *birth</a:t>
            </a:r>
            <a:r>
              <a:rPr lang="en-US" sz="2000" baseline="-25000" dirty="0"/>
              <a:t>2</a:t>
            </a:r>
            <a:r>
              <a:rPr lang="en-US" sz="2000" dirty="0"/>
              <a:t>)+ (n</a:t>
            </a:r>
            <a:r>
              <a:rPr lang="en-US" sz="2000" baseline="-25000" dirty="0"/>
              <a:t>3,2018</a:t>
            </a:r>
            <a:r>
              <a:rPr lang="en-US" sz="2000" dirty="0"/>
              <a:t> *birth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pPr lvl="1"/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E637B1-A315-4D11-8F2B-5BFDD6F9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9A36770-9FE7-46B4-87A7-2BB8D02F3C12}"/>
              </a:ext>
            </a:extLst>
          </p:cNvPr>
          <p:cNvSpPr txBox="1"/>
          <p:nvPr/>
        </p:nvSpPr>
        <p:spPr>
          <a:xfrm>
            <a:off x="4936111" y="4262734"/>
            <a:ext cx="1211636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baseline="-25000" dirty="0"/>
              <a:t>1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7B0617B-2E36-4480-A3E8-4A732595CE3C}"/>
              </a:ext>
            </a:extLst>
          </p:cNvPr>
          <p:cNvSpPr txBox="1"/>
          <p:nvPr/>
        </p:nvSpPr>
        <p:spPr>
          <a:xfrm>
            <a:off x="4919132" y="4570511"/>
            <a:ext cx="1017852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E4C1330-6FE0-4E1A-BB49-388DA21AE909}"/>
              </a:ext>
            </a:extLst>
          </p:cNvPr>
          <p:cNvSpPr txBox="1"/>
          <p:nvPr/>
        </p:nvSpPr>
        <p:spPr>
          <a:xfrm>
            <a:off x="4945481" y="4027156"/>
            <a:ext cx="14478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baseline="-25000" dirty="0"/>
              <a:t>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44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15556 -0.010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8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-0.15504 -1.48148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154 1.11111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A92B64-0EF9-47E4-BF66-F48087F0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E2AC2A-1893-455A-B0CE-32EEAA4B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199"/>
            <a:ext cx="7772400" cy="3581401"/>
          </a:xfrm>
        </p:spPr>
        <p:txBody>
          <a:bodyPr/>
          <a:lstStyle/>
          <a:p>
            <a:r>
              <a:rPr lang="en-US" dirty="0"/>
              <a:t>Definitions: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dirty="0"/>
              <a:t> = number of females in stage x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p</a:t>
            </a:r>
            <a:r>
              <a:rPr lang="en-US" baseline="-25000" dirty="0" err="1"/>
              <a:t>x</a:t>
            </a:r>
            <a:r>
              <a:rPr lang="en-US" dirty="0"/>
              <a:t>= probability of surviving to the end of stage x, once you reached the beginning of that stage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</a:t>
            </a:r>
            <a:r>
              <a:rPr lang="en-US" baseline="-25000" dirty="0"/>
              <a:t>x</a:t>
            </a:r>
            <a:r>
              <a:rPr lang="en-US" dirty="0"/>
              <a:t>= average number of babies you will have while in stage x</a:t>
            </a:r>
          </a:p>
          <a:p>
            <a:r>
              <a:rPr lang="en-US" sz="2400" dirty="0"/>
              <a:t>Population equations: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1,2018</a:t>
            </a:r>
            <a:r>
              <a:rPr lang="en-US" sz="2000" dirty="0"/>
              <a:t> = n</a:t>
            </a:r>
            <a:r>
              <a:rPr lang="en-US" sz="2000" baseline="-25000" dirty="0"/>
              <a:t>0,2017</a:t>
            </a:r>
            <a:r>
              <a:rPr lang="en-US" sz="2000" dirty="0"/>
              <a:t> * p</a:t>
            </a:r>
            <a:r>
              <a:rPr lang="en-US" sz="20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2,2018</a:t>
            </a:r>
            <a:r>
              <a:rPr lang="en-US" sz="2000" dirty="0"/>
              <a:t> = n</a:t>
            </a:r>
            <a:r>
              <a:rPr lang="en-US" sz="2000" baseline="-25000" dirty="0"/>
              <a:t>1,2017</a:t>
            </a:r>
            <a:r>
              <a:rPr lang="en-US" sz="2000" dirty="0"/>
              <a:t> * p</a:t>
            </a:r>
            <a:r>
              <a:rPr lang="en-US" sz="20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3,2018</a:t>
            </a:r>
            <a:r>
              <a:rPr lang="en-US" sz="2000" dirty="0"/>
              <a:t> = n</a:t>
            </a:r>
            <a:r>
              <a:rPr lang="en-US" sz="2000" baseline="-25000" dirty="0"/>
              <a:t>2,2017</a:t>
            </a:r>
            <a:r>
              <a:rPr lang="en-US" sz="2000" dirty="0"/>
              <a:t> * p</a:t>
            </a:r>
            <a:r>
              <a:rPr lang="en-US" sz="20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0,2018</a:t>
            </a:r>
            <a:r>
              <a:rPr lang="en-US" sz="2000" dirty="0"/>
              <a:t>= (n</a:t>
            </a:r>
            <a:r>
              <a:rPr lang="en-US" sz="2000" baseline="-25000" dirty="0"/>
              <a:t>1,2018</a:t>
            </a:r>
            <a:r>
              <a:rPr lang="en-US" sz="2000" dirty="0"/>
              <a:t> *birth</a:t>
            </a:r>
            <a:r>
              <a:rPr lang="en-US" sz="2000" baseline="-25000" dirty="0"/>
              <a:t>1</a:t>
            </a:r>
            <a:r>
              <a:rPr lang="en-US" sz="2000" dirty="0"/>
              <a:t> ) + (n</a:t>
            </a:r>
            <a:r>
              <a:rPr lang="en-US" sz="2000" baseline="-25000" dirty="0"/>
              <a:t>2,2018</a:t>
            </a:r>
            <a:r>
              <a:rPr lang="en-US" sz="2000" dirty="0"/>
              <a:t> *birth</a:t>
            </a:r>
            <a:r>
              <a:rPr lang="en-US" sz="2000" baseline="-25000" dirty="0"/>
              <a:t>2</a:t>
            </a:r>
            <a:r>
              <a:rPr lang="en-US" sz="2000" dirty="0"/>
              <a:t> ) + (n</a:t>
            </a:r>
            <a:r>
              <a:rPr lang="en-US" sz="2000" baseline="-25000" dirty="0"/>
              <a:t>3,2018</a:t>
            </a:r>
            <a:r>
              <a:rPr lang="en-US" sz="2000" dirty="0"/>
              <a:t> *birth</a:t>
            </a:r>
            <a:r>
              <a:rPr lang="en-US" sz="2000" baseline="-25000" dirty="0"/>
              <a:t>3</a:t>
            </a:r>
            <a:r>
              <a:rPr lang="en-US" sz="2000" dirty="0"/>
              <a:t> )</a:t>
            </a:r>
          </a:p>
          <a:p>
            <a:pPr lvl="1"/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E637B1-A315-4D11-8F2B-5BFDD6F9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9A36770-9FE7-46B4-87A7-2BB8D02F3C12}"/>
              </a:ext>
            </a:extLst>
          </p:cNvPr>
          <p:cNvSpPr txBox="1"/>
          <p:nvPr/>
        </p:nvSpPr>
        <p:spPr>
          <a:xfrm>
            <a:off x="5308600" y="5325537"/>
            <a:ext cx="618068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7B0617B-2E36-4480-A3E8-4A732595CE3C}"/>
              </a:ext>
            </a:extLst>
          </p:cNvPr>
          <p:cNvSpPr txBox="1"/>
          <p:nvPr/>
        </p:nvSpPr>
        <p:spPr>
          <a:xfrm>
            <a:off x="7280408" y="5329071"/>
            <a:ext cx="593592" cy="45366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3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E4C1330-6FE0-4E1A-BB49-388DA21AE909}"/>
              </a:ext>
            </a:extLst>
          </p:cNvPr>
          <p:cNvSpPr txBox="1"/>
          <p:nvPr/>
        </p:nvSpPr>
        <p:spPr>
          <a:xfrm>
            <a:off x="3428999" y="5325538"/>
            <a:ext cx="575733" cy="31326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216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00417 -0.0662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0.00052 -0.0657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-0.01198 -0.0687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A92B64-0EF9-47E4-BF66-F48087F0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E2AC2A-1893-455A-B0CE-32EEAA4B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199"/>
            <a:ext cx="7772400" cy="3581401"/>
          </a:xfrm>
        </p:spPr>
        <p:txBody>
          <a:bodyPr/>
          <a:lstStyle/>
          <a:p>
            <a:r>
              <a:rPr lang="en-US" dirty="0"/>
              <a:t>Definitions: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dirty="0"/>
              <a:t> = number of females in stage x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p</a:t>
            </a:r>
            <a:r>
              <a:rPr lang="en-US" baseline="-25000" dirty="0" err="1"/>
              <a:t>x</a:t>
            </a:r>
            <a:r>
              <a:rPr lang="en-US" dirty="0"/>
              <a:t>= probability of surviving to the end of stage x, once you reached the beginning of that stage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</a:t>
            </a:r>
            <a:r>
              <a:rPr lang="en-US" baseline="-25000" dirty="0"/>
              <a:t>x</a:t>
            </a:r>
            <a:r>
              <a:rPr lang="en-US" dirty="0"/>
              <a:t>= average number of babies you will have while in stage x</a:t>
            </a:r>
          </a:p>
          <a:p>
            <a:r>
              <a:rPr lang="en-US" sz="2400" dirty="0"/>
              <a:t>Population equations: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1,2018</a:t>
            </a:r>
            <a:r>
              <a:rPr lang="en-US" sz="2000" dirty="0"/>
              <a:t> = n</a:t>
            </a:r>
            <a:r>
              <a:rPr lang="en-US" sz="2000" baseline="-25000" dirty="0"/>
              <a:t>0,2017</a:t>
            </a:r>
            <a:r>
              <a:rPr lang="en-US" sz="2000" dirty="0"/>
              <a:t> * p</a:t>
            </a:r>
            <a:r>
              <a:rPr lang="en-US" sz="20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2,2018</a:t>
            </a:r>
            <a:r>
              <a:rPr lang="en-US" sz="2000" dirty="0"/>
              <a:t> = n</a:t>
            </a:r>
            <a:r>
              <a:rPr lang="en-US" sz="2000" baseline="-25000" dirty="0"/>
              <a:t>1,2017</a:t>
            </a:r>
            <a:r>
              <a:rPr lang="en-US" sz="2000" dirty="0"/>
              <a:t> * p</a:t>
            </a:r>
            <a:r>
              <a:rPr lang="en-US" sz="20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3,2018</a:t>
            </a:r>
            <a:r>
              <a:rPr lang="en-US" sz="2000" dirty="0"/>
              <a:t> = n</a:t>
            </a:r>
            <a:r>
              <a:rPr lang="en-US" sz="2000" baseline="-25000" dirty="0"/>
              <a:t>2,2017</a:t>
            </a:r>
            <a:r>
              <a:rPr lang="en-US" sz="2000" dirty="0"/>
              <a:t> * p</a:t>
            </a:r>
            <a:r>
              <a:rPr lang="en-US" sz="20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0,2018</a:t>
            </a:r>
            <a:r>
              <a:rPr lang="en-US" sz="2000" dirty="0"/>
              <a:t>= (n</a:t>
            </a:r>
            <a:r>
              <a:rPr lang="en-US" sz="2000" baseline="-25000" dirty="0"/>
              <a:t>1,2018</a:t>
            </a:r>
            <a:r>
              <a:rPr lang="en-US" sz="2000" dirty="0"/>
              <a:t>*m</a:t>
            </a:r>
            <a:r>
              <a:rPr lang="en-US" sz="2000" baseline="-25000" dirty="0"/>
              <a:t>1</a:t>
            </a:r>
            <a:r>
              <a:rPr lang="en-US" sz="2000" dirty="0"/>
              <a:t> )+(n</a:t>
            </a:r>
            <a:r>
              <a:rPr lang="en-US" sz="2000" baseline="-25000" dirty="0"/>
              <a:t>2,2018</a:t>
            </a:r>
            <a:r>
              <a:rPr lang="en-US" sz="2000" dirty="0"/>
              <a:t>*m</a:t>
            </a:r>
            <a:r>
              <a:rPr lang="en-US" sz="2000" baseline="-25000" dirty="0"/>
              <a:t>2</a:t>
            </a:r>
            <a:r>
              <a:rPr lang="en-US" sz="2000" dirty="0"/>
              <a:t>)+ (n</a:t>
            </a:r>
            <a:r>
              <a:rPr lang="en-US" sz="2000" baseline="-25000" dirty="0"/>
              <a:t>3,2018</a:t>
            </a:r>
            <a:r>
              <a:rPr lang="en-US" sz="2000" dirty="0"/>
              <a:t>*m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pPr lvl="1"/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E637B1-A315-4D11-8F2B-5BFDD6F9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5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CA4AD7-2660-44BF-BF7B-5A74EDBF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this segment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5D1A69-AE70-4152-8C80-DC983885A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What we'll learn about biology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models (and more in extra-credit problems)</a:t>
            </a:r>
          </a:p>
          <a:p>
            <a:r>
              <a:rPr lang="en-US" dirty="0"/>
              <a:t>What we'll learn about modeling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GIGO – when is a model valid?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simulating models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discrete-time vs. continuous time-models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stochastic models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desert tortoises: using models for things we cannot easily measure (and deciding if they’re correct)</a:t>
            </a:r>
          </a:p>
          <a:p>
            <a:r>
              <a:rPr lang="en-US" dirty="0"/>
              <a:t>What we'll learn about 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Variables, loops, arrays, random numbers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3 </a:t>
            </a:r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23B7B8E-B5C7-4D7B-B326-1DB0A0FF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DC87AF-51B6-4B0A-96BF-6A815224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rose by any other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B6EBA4-5E17-427D-B1EB-EB924A2F7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But it’s called l</a:t>
            </a:r>
            <a:r>
              <a:rPr lang="en-US" sz="2400" baseline="-25000" dirty="0"/>
              <a:t>x-</a:t>
            </a:r>
            <a:r>
              <a:rPr lang="en-US" sz="2400" dirty="0"/>
              <a:t>m</a:t>
            </a:r>
            <a:r>
              <a:rPr lang="en-US" sz="2400" baseline="-25000" dirty="0"/>
              <a:t>x</a:t>
            </a:r>
            <a:r>
              <a:rPr lang="en-US" sz="2400" dirty="0"/>
              <a:t> – why do we use </a:t>
            </a:r>
            <a:r>
              <a:rPr lang="en-US" sz="2400" dirty="0" err="1"/>
              <a:t>p</a:t>
            </a:r>
            <a:r>
              <a:rPr lang="en-US" sz="2400" baseline="-25000" dirty="0" err="1"/>
              <a:t>x</a:t>
            </a:r>
            <a:r>
              <a:rPr lang="en-US" sz="2400" dirty="0"/>
              <a:t> instead of l</a:t>
            </a:r>
            <a:r>
              <a:rPr lang="en-US" sz="2400" baseline="-25000" dirty="0"/>
              <a:t>x</a:t>
            </a:r>
            <a:r>
              <a:rPr lang="en-US" sz="24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all comes out in the wash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</a:t>
            </a:r>
            <a:r>
              <a:rPr lang="en-US" sz="2000" baseline="-25000" dirty="0"/>
              <a:t>0</a:t>
            </a:r>
            <a:r>
              <a:rPr lang="en-US" sz="2000" dirty="0"/>
              <a:t> = likelihood of surviving from birth to the beginning of age 0</a:t>
            </a:r>
          </a:p>
          <a:p>
            <a:pPr marL="960120" lvl="1" indent="0">
              <a:spcBef>
                <a:spcPts val="0"/>
              </a:spcBef>
              <a:buNone/>
            </a:pPr>
            <a:r>
              <a:rPr lang="en-US" sz="2000" dirty="0"/>
              <a:t>= 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</a:t>
            </a:r>
            <a:r>
              <a:rPr lang="en-US" sz="2000" baseline="-25000" dirty="0"/>
              <a:t>1</a:t>
            </a:r>
            <a:r>
              <a:rPr lang="en-US" sz="2000" dirty="0"/>
              <a:t> = likelihood of surviving from birth to the beginning of age 1</a:t>
            </a:r>
          </a:p>
          <a:p>
            <a:pPr marL="960120" lvl="1" indent="0">
              <a:spcBef>
                <a:spcPts val="0"/>
              </a:spcBef>
              <a:buNone/>
            </a:pPr>
            <a:r>
              <a:rPr lang="en-US" sz="2000" dirty="0"/>
              <a:t>=p</a:t>
            </a:r>
            <a:r>
              <a:rPr lang="en-US" sz="2000" baseline="-25000" dirty="0"/>
              <a:t>0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l</a:t>
            </a:r>
            <a:r>
              <a:rPr lang="en-US" sz="2000" baseline="-25000" dirty="0"/>
              <a:t>2</a:t>
            </a:r>
            <a:r>
              <a:rPr lang="en-US" sz="2000" dirty="0"/>
              <a:t> = likelihood of surviving from birth to the beginning of age 2</a:t>
            </a:r>
          </a:p>
          <a:p>
            <a:pPr marL="960120" lvl="1" indent="0">
              <a:spcBef>
                <a:spcPts val="0"/>
              </a:spcBef>
              <a:buNone/>
            </a:pPr>
            <a:r>
              <a:rPr lang="en-US" sz="2000" dirty="0"/>
              <a:t>= l</a:t>
            </a:r>
            <a:r>
              <a:rPr lang="en-US" sz="2000" baseline="-25000" dirty="0"/>
              <a:t>1</a:t>
            </a:r>
            <a:r>
              <a:rPr lang="en-US" sz="2000" dirty="0"/>
              <a:t>p</a:t>
            </a:r>
            <a:r>
              <a:rPr lang="en-US" sz="2000" baseline="-25000" dirty="0"/>
              <a:t>1</a:t>
            </a:r>
            <a:endParaRPr lang="en-US" sz="2000" dirty="0"/>
          </a:p>
          <a:p>
            <a:pPr marL="960120" lvl="1" indent="0">
              <a:spcBef>
                <a:spcPts val="0"/>
              </a:spcBef>
              <a:buNone/>
            </a:pPr>
            <a:r>
              <a:rPr lang="en-US" sz="2000" dirty="0"/>
              <a:t>=p</a:t>
            </a:r>
            <a:r>
              <a:rPr lang="en-US" sz="2000" baseline="-25000" dirty="0"/>
              <a:t>0</a:t>
            </a:r>
            <a:r>
              <a:rPr lang="en-US" sz="2000" dirty="0"/>
              <a:t>p</a:t>
            </a:r>
            <a:r>
              <a:rPr lang="en-US" sz="2000" baseline="-25000" dirty="0"/>
              <a:t>1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l</a:t>
            </a:r>
            <a:r>
              <a:rPr lang="en-US" sz="2000" baseline="-25000" dirty="0"/>
              <a:t>3</a:t>
            </a:r>
            <a:r>
              <a:rPr lang="en-US" sz="2000" dirty="0"/>
              <a:t> = likelihood of surviving from birth to the beginning of age 3</a:t>
            </a:r>
          </a:p>
          <a:p>
            <a:pPr marL="960120" lvl="1" indent="0">
              <a:spcBef>
                <a:spcPts val="0"/>
              </a:spcBef>
              <a:buNone/>
            </a:pPr>
            <a:r>
              <a:rPr lang="en-US" sz="2000" dirty="0"/>
              <a:t>=l</a:t>
            </a:r>
            <a:r>
              <a:rPr lang="en-US" sz="2000" baseline="-25000" dirty="0"/>
              <a:t>2</a:t>
            </a:r>
            <a:r>
              <a:rPr lang="en-US" sz="2000" dirty="0"/>
              <a:t>p</a:t>
            </a:r>
            <a:r>
              <a:rPr lang="en-US" sz="2000" baseline="-25000" dirty="0"/>
              <a:t>2</a:t>
            </a:r>
            <a:endParaRPr lang="en-US" sz="2000" dirty="0"/>
          </a:p>
          <a:p>
            <a:pPr marL="960120" lvl="1" indent="0">
              <a:spcBef>
                <a:spcPts val="0"/>
              </a:spcBef>
              <a:buNone/>
            </a:pPr>
            <a:r>
              <a:rPr lang="en-US" sz="2000" dirty="0"/>
              <a:t>= p</a:t>
            </a:r>
            <a:r>
              <a:rPr lang="en-US" sz="2000" baseline="-25000" dirty="0"/>
              <a:t>0</a:t>
            </a:r>
            <a:r>
              <a:rPr lang="en-US" sz="2000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p</a:t>
            </a:r>
            <a:r>
              <a:rPr lang="en-US" sz="2000" baseline="-25000" dirty="0"/>
              <a:t>2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EC60D46-73B1-4CC6-8EAA-FF7FA339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7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44D36F-FDED-4378-A6DC-E0F1E6F40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4648200" cy="1143000"/>
          </a:xfrm>
        </p:spPr>
        <p:txBody>
          <a:bodyPr/>
          <a:lstStyle/>
          <a:p>
            <a:r>
              <a:rPr lang="en-US" dirty="0"/>
              <a:t>Simple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002DB11-4BFC-4B87-9DE0-827D9E1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AAC443A-8EEA-419E-8554-CCBC46429D47}"/>
              </a:ext>
            </a:extLst>
          </p:cNvPr>
          <p:cNvSpPr txBox="1"/>
          <p:nvPr/>
        </p:nvSpPr>
        <p:spPr>
          <a:xfrm>
            <a:off x="0" y="2047606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/>
              <a:t>1,2018</a:t>
            </a:r>
            <a:r>
              <a:rPr lang="en-US" sz="1800" dirty="0"/>
              <a:t> = n</a:t>
            </a:r>
            <a:r>
              <a:rPr lang="en-US" sz="1800" baseline="-25000" dirty="0"/>
              <a:t>0,2017</a:t>
            </a:r>
            <a:r>
              <a:rPr lang="en-US" sz="1800" dirty="0"/>
              <a:t>* p</a:t>
            </a:r>
            <a:r>
              <a:rPr lang="en-US" sz="18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/>
              <a:t>2,2018</a:t>
            </a:r>
            <a:r>
              <a:rPr lang="en-US" sz="1800" dirty="0"/>
              <a:t> = n</a:t>
            </a:r>
            <a:r>
              <a:rPr lang="en-US" sz="1800" baseline="-25000" dirty="0"/>
              <a:t>1,2017</a:t>
            </a:r>
            <a:r>
              <a:rPr lang="en-US" sz="1800" dirty="0"/>
              <a:t>* p</a:t>
            </a:r>
            <a:r>
              <a:rPr lang="en-US" sz="18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/>
              <a:t>3,2018</a:t>
            </a:r>
            <a:r>
              <a:rPr lang="en-US" sz="1800" dirty="0"/>
              <a:t> = n</a:t>
            </a:r>
            <a:r>
              <a:rPr lang="en-US" sz="1800" baseline="-25000" dirty="0"/>
              <a:t>2,2017</a:t>
            </a:r>
            <a:r>
              <a:rPr lang="en-US" sz="1800" dirty="0"/>
              <a:t> * p</a:t>
            </a:r>
            <a:r>
              <a:rPr lang="en-US" sz="18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/>
              <a:t>0,2018</a:t>
            </a:r>
            <a:r>
              <a:rPr lang="en-US" sz="1800" dirty="0"/>
              <a:t>= (n</a:t>
            </a:r>
            <a:r>
              <a:rPr lang="en-US" sz="1800" baseline="-25000" dirty="0"/>
              <a:t>1,2018</a:t>
            </a:r>
            <a:r>
              <a:rPr lang="en-US" sz="1800" dirty="0"/>
              <a:t> * m</a:t>
            </a:r>
            <a:r>
              <a:rPr lang="en-US" sz="1800" baseline="-25000" dirty="0"/>
              <a:t>1</a:t>
            </a:r>
            <a:r>
              <a:rPr lang="en-US" sz="1800" dirty="0"/>
              <a:t>)+(n</a:t>
            </a:r>
            <a:r>
              <a:rPr lang="en-US" sz="1800" baseline="-25000" dirty="0"/>
              <a:t>2,2018</a:t>
            </a:r>
            <a:r>
              <a:rPr lang="en-US" sz="1800" dirty="0"/>
              <a:t> * m</a:t>
            </a:r>
            <a:r>
              <a:rPr lang="en-US" sz="1800" baseline="-25000" dirty="0"/>
              <a:t>2</a:t>
            </a:r>
            <a:r>
              <a:rPr lang="en-US" sz="1800" dirty="0"/>
              <a:t>)+ (n</a:t>
            </a:r>
            <a:r>
              <a:rPr lang="en-US" sz="1800" baseline="-25000" dirty="0"/>
              <a:t>3,2018</a:t>
            </a:r>
            <a:r>
              <a:rPr lang="en-US" sz="1800" dirty="0"/>
              <a:t> * m</a:t>
            </a:r>
            <a:r>
              <a:rPr lang="en-US" sz="1800" baseline="-25000" dirty="0"/>
              <a:t>3</a:t>
            </a:r>
            <a:r>
              <a:rPr lang="en-US" sz="18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92BDB9-9D47-4811-A9B9-F6A8147EF36C}"/>
              </a:ext>
            </a:extLst>
          </p:cNvPr>
          <p:cNvSpPr txBox="1"/>
          <p:nvPr/>
        </p:nvSpPr>
        <p:spPr>
          <a:xfrm>
            <a:off x="1295399" y="3594005"/>
            <a:ext cx="66717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0"/>
              </a:spcBef>
            </a:pPr>
            <a:r>
              <a:rPr lang="en-US" sz="1800" dirty="0"/>
              <a:t>n0_2017=100; n1_2017=150; n2_2017=200; n3_2017=100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p0=.7;    p1=.8;    p2=.8;   p3=0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m0=0;    m1=1;    m2=2;  m3=0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n1_2018 = n0_2017*p0</a:t>
            </a:r>
            <a:endParaRPr lang="en-US" sz="18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n2_2018 = n1_2017*p1</a:t>
            </a:r>
            <a:endParaRPr lang="en-US" sz="18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n3_2018 = n2_2017*p2</a:t>
            </a:r>
            <a:endParaRPr lang="en-US" sz="18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n0_2018 = n1_2017*m1 + n2_2017*m2 + n3_2017*m3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            or  n1_2018*m1 + n2_2018*m2 + n3_2018*m3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FB8D1E57-DF55-49F4-9800-478A634AE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620482"/>
              </p:ext>
            </p:extLst>
          </p:nvPr>
        </p:nvGraphicFramePr>
        <p:xfrm>
          <a:off x="4724400" y="509538"/>
          <a:ext cx="4267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413049234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3514025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9101014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3884324933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914745719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4067537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group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Survival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Population 2017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7786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6992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528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3058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1944883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E6F07DA-F471-4CCE-98FA-5F91EBCD4C54}"/>
              </a:ext>
            </a:extLst>
          </p:cNvPr>
          <p:cNvSpPr txBox="1"/>
          <p:nvPr/>
        </p:nvSpPr>
        <p:spPr>
          <a:xfrm>
            <a:off x="6112933" y="3838074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First just define our initial population and vital rates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C8CC083-77BB-4BBA-96C5-FAC76BF0292D}"/>
              </a:ext>
            </a:extLst>
          </p:cNvPr>
          <p:cNvSpPr txBox="1"/>
          <p:nvPr/>
        </p:nvSpPr>
        <p:spPr>
          <a:xfrm>
            <a:off x="4292601" y="476346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Next, the equations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9F584CB-ED49-454A-86E4-43B6399C7ABF}"/>
              </a:ext>
            </a:extLst>
          </p:cNvPr>
          <p:cNvSpPr txBox="1"/>
          <p:nvPr/>
        </p:nvSpPr>
        <p:spPr>
          <a:xfrm>
            <a:off x="6324600" y="588753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Which choice is correct?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707B4D52-84DC-429A-B9C5-10202873E316}"/>
              </a:ext>
            </a:extLst>
          </p:cNvPr>
          <p:cNvSpPr/>
          <p:nvPr/>
        </p:nvSpPr>
        <p:spPr>
          <a:xfrm>
            <a:off x="2819400" y="5562600"/>
            <a:ext cx="43180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5A370AB4-089E-4131-B8B9-CAA00B5D50C5}"/>
              </a:ext>
            </a:extLst>
          </p:cNvPr>
          <p:cNvCxnSpPr>
            <a:cxnSpLocks/>
          </p:cNvCxnSpPr>
          <p:nvPr/>
        </p:nvCxnSpPr>
        <p:spPr>
          <a:xfrm flipH="1" flipV="1">
            <a:off x="7018867" y="5528733"/>
            <a:ext cx="550333" cy="43180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28CB01CE-F5B8-47BC-B02F-1D7FA2005D26}"/>
              </a:ext>
            </a:extLst>
          </p:cNvPr>
          <p:cNvCxnSpPr>
            <a:cxnSpLocks/>
          </p:cNvCxnSpPr>
          <p:nvPr/>
        </p:nvCxnSpPr>
        <p:spPr>
          <a:xfrm flipH="1" flipV="1">
            <a:off x="6942667" y="5842000"/>
            <a:ext cx="414867" cy="14393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59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44D36F-FDED-4378-A6DC-E0F1E6F40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3962400" cy="1143000"/>
          </a:xfrm>
        </p:spPr>
        <p:txBody>
          <a:bodyPr/>
          <a:lstStyle/>
          <a:p>
            <a:r>
              <a:rPr lang="en-US" dirty="0"/>
              <a:t>Simple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002DB11-4BFC-4B87-9DE0-827D9E1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076" y="6502400"/>
            <a:ext cx="2514729" cy="262467"/>
          </a:xfrm>
        </p:spPr>
        <p:txBody>
          <a:bodyPr/>
          <a:lstStyle/>
          <a:p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92BDB9-9D47-4811-A9B9-F6A8147EF36C}"/>
              </a:ext>
            </a:extLst>
          </p:cNvPr>
          <p:cNvSpPr txBox="1"/>
          <p:nvPr/>
        </p:nvSpPr>
        <p:spPr>
          <a:xfrm>
            <a:off x="506505" y="2040004"/>
            <a:ext cx="64954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0"/>
              </a:spcBef>
            </a:pPr>
            <a:r>
              <a:rPr lang="en-US" sz="1800" dirty="0"/>
              <a:t>n0_2017=100; n1_2017=150; n2_2017=200; n3_2017=100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p0=.7;    p1=.8;    p2=.8;   p3=0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m0=0;    m1=1;    m2=2;  m3=0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n1_2018 = n0_2017* p0</a:t>
            </a:r>
            <a:endParaRPr lang="en-US" sz="18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n2_2018 = n1_2017*p1</a:t>
            </a:r>
            <a:endParaRPr lang="en-US" sz="18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n3_2018 = n2_2017*p2</a:t>
            </a:r>
            <a:endParaRPr lang="en-US" sz="18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n0_2018 = n1_2018*m1 + n2_2018*m2 + n3_2018*m3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="" xmlns:a16="http://schemas.microsoft.com/office/drawing/2014/main" id="{71A2BA99-3475-45D8-B44F-B5E3202D1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38290"/>
              </p:ext>
            </p:extLst>
          </p:nvPr>
        </p:nvGraphicFramePr>
        <p:xfrm>
          <a:off x="4758267" y="76199"/>
          <a:ext cx="4267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413049234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3514025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9101014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3884324933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914745719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4067537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group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Survival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 rate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Population 2017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7786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6992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528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3058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19448836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E275D11-3DE6-409A-8287-F767285579EF}"/>
              </a:ext>
            </a:extLst>
          </p:cNvPr>
          <p:cNvSpPr txBox="1"/>
          <p:nvPr/>
        </p:nvSpPr>
        <p:spPr>
          <a:xfrm>
            <a:off x="313269" y="5024737"/>
            <a:ext cx="3403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n0_2017  n1_2017 n2_2017 n3_2017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C00701CA-EEF7-473D-8698-CAB216E2F818}"/>
              </a:ext>
            </a:extLst>
          </p:cNvPr>
          <p:cNvCxnSpPr>
            <a:cxnSpLocks/>
          </p:cNvCxnSpPr>
          <p:nvPr/>
        </p:nvCxnSpPr>
        <p:spPr>
          <a:xfrm>
            <a:off x="685800" y="5064627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A02E2A1F-D564-40B8-B4BF-05310D2D6169}"/>
              </a:ext>
            </a:extLst>
          </p:cNvPr>
          <p:cNvCxnSpPr>
            <a:cxnSpLocks/>
          </p:cNvCxnSpPr>
          <p:nvPr/>
        </p:nvCxnSpPr>
        <p:spPr>
          <a:xfrm>
            <a:off x="1066800" y="4526762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EED21F5-7535-4C79-9E0E-E1F4C620C078}"/>
              </a:ext>
            </a:extLst>
          </p:cNvPr>
          <p:cNvSpPr txBox="1"/>
          <p:nvPr/>
        </p:nvSpPr>
        <p:spPr>
          <a:xfrm>
            <a:off x="694267" y="4636829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22FC3E57-8AEF-4DE5-86AD-F6C9332E0F93}"/>
              </a:ext>
            </a:extLst>
          </p:cNvPr>
          <p:cNvSpPr txBox="1"/>
          <p:nvPr/>
        </p:nvSpPr>
        <p:spPr>
          <a:xfrm>
            <a:off x="711198" y="462680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A5818D1-B78A-45D3-B29D-5B74EFFE06A3}"/>
              </a:ext>
            </a:extLst>
          </p:cNvPr>
          <p:cNvCxnSpPr>
            <a:cxnSpLocks/>
          </p:cNvCxnSpPr>
          <p:nvPr/>
        </p:nvCxnSpPr>
        <p:spPr>
          <a:xfrm>
            <a:off x="685800" y="4526762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3698D78D-A840-45D1-A2A4-6F7F7D98F115}"/>
              </a:ext>
            </a:extLst>
          </p:cNvPr>
          <p:cNvCxnSpPr>
            <a:cxnSpLocks/>
          </p:cNvCxnSpPr>
          <p:nvPr/>
        </p:nvCxnSpPr>
        <p:spPr>
          <a:xfrm>
            <a:off x="1346202" y="5059066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5B34AAFB-9624-4AAC-AB6C-216996E96589}"/>
              </a:ext>
            </a:extLst>
          </p:cNvPr>
          <p:cNvCxnSpPr>
            <a:cxnSpLocks/>
          </p:cNvCxnSpPr>
          <p:nvPr/>
        </p:nvCxnSpPr>
        <p:spPr>
          <a:xfrm>
            <a:off x="1727202" y="4521201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1A025A99-1E8E-42C3-82A3-E97E1A1AA3CE}"/>
              </a:ext>
            </a:extLst>
          </p:cNvPr>
          <p:cNvSpPr txBox="1"/>
          <p:nvPr/>
        </p:nvSpPr>
        <p:spPr>
          <a:xfrm>
            <a:off x="1354669" y="4631268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668E85FF-C406-4B4E-A301-8A6454737F77}"/>
              </a:ext>
            </a:extLst>
          </p:cNvPr>
          <p:cNvSpPr txBox="1"/>
          <p:nvPr/>
        </p:nvSpPr>
        <p:spPr>
          <a:xfrm>
            <a:off x="1371600" y="462124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04561027-57E6-47AE-B092-7B6CAC3E6D03}"/>
              </a:ext>
            </a:extLst>
          </p:cNvPr>
          <p:cNvCxnSpPr>
            <a:cxnSpLocks/>
          </p:cNvCxnSpPr>
          <p:nvPr/>
        </p:nvCxnSpPr>
        <p:spPr>
          <a:xfrm>
            <a:off x="1346202" y="453813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BDA0318C-29D9-45B3-A8B0-30F29722B786}"/>
              </a:ext>
            </a:extLst>
          </p:cNvPr>
          <p:cNvCxnSpPr>
            <a:cxnSpLocks/>
          </p:cNvCxnSpPr>
          <p:nvPr/>
        </p:nvCxnSpPr>
        <p:spPr>
          <a:xfrm>
            <a:off x="2116672" y="5066913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89D98235-570C-4392-A0A8-A2DA5AF2982A}"/>
              </a:ext>
            </a:extLst>
          </p:cNvPr>
          <p:cNvCxnSpPr>
            <a:cxnSpLocks/>
          </p:cNvCxnSpPr>
          <p:nvPr/>
        </p:nvCxnSpPr>
        <p:spPr>
          <a:xfrm>
            <a:off x="2497672" y="452904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E8D3F2B-4E4B-4BC8-86D0-14DED2A93D1C}"/>
              </a:ext>
            </a:extLst>
          </p:cNvPr>
          <p:cNvSpPr txBox="1"/>
          <p:nvPr/>
        </p:nvSpPr>
        <p:spPr>
          <a:xfrm>
            <a:off x="2125139" y="463911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63DC0E77-2C78-4C2D-8703-E9AB997C73E0}"/>
              </a:ext>
            </a:extLst>
          </p:cNvPr>
          <p:cNvSpPr txBox="1"/>
          <p:nvPr/>
        </p:nvSpPr>
        <p:spPr>
          <a:xfrm>
            <a:off x="2142070" y="462908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6079E94A-25AF-4737-B83E-156466507D87}"/>
              </a:ext>
            </a:extLst>
          </p:cNvPr>
          <p:cNvCxnSpPr>
            <a:cxnSpLocks/>
          </p:cNvCxnSpPr>
          <p:nvPr/>
        </p:nvCxnSpPr>
        <p:spPr>
          <a:xfrm>
            <a:off x="2116672" y="452904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DB3B77DB-207F-4F34-ACC0-D7F90AA2DDE8}"/>
              </a:ext>
            </a:extLst>
          </p:cNvPr>
          <p:cNvCxnSpPr>
            <a:cxnSpLocks/>
          </p:cNvCxnSpPr>
          <p:nvPr/>
        </p:nvCxnSpPr>
        <p:spPr>
          <a:xfrm>
            <a:off x="2810939" y="5059066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3CFAD56D-AD72-44CF-9193-E853DA3C20E7}"/>
              </a:ext>
            </a:extLst>
          </p:cNvPr>
          <p:cNvCxnSpPr>
            <a:cxnSpLocks/>
          </p:cNvCxnSpPr>
          <p:nvPr/>
        </p:nvCxnSpPr>
        <p:spPr>
          <a:xfrm>
            <a:off x="3191939" y="4521201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A9BEE688-C753-4ECB-AFA8-F31ED43DB34A}"/>
              </a:ext>
            </a:extLst>
          </p:cNvPr>
          <p:cNvSpPr txBox="1"/>
          <p:nvPr/>
        </p:nvSpPr>
        <p:spPr>
          <a:xfrm>
            <a:off x="2819406" y="4631268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B2E4C5E5-9435-405C-BEDE-8ACA38E5B6BC}"/>
              </a:ext>
            </a:extLst>
          </p:cNvPr>
          <p:cNvSpPr txBox="1"/>
          <p:nvPr/>
        </p:nvSpPr>
        <p:spPr>
          <a:xfrm>
            <a:off x="2836337" y="462124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E59715CC-04B4-467F-A5A9-AA75EC5C7679}"/>
              </a:ext>
            </a:extLst>
          </p:cNvPr>
          <p:cNvCxnSpPr>
            <a:cxnSpLocks/>
          </p:cNvCxnSpPr>
          <p:nvPr/>
        </p:nvCxnSpPr>
        <p:spPr>
          <a:xfrm>
            <a:off x="2810939" y="4521201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7A127293-A381-4046-AD6E-DB12B014DB3B}"/>
              </a:ext>
            </a:extLst>
          </p:cNvPr>
          <p:cNvSpPr txBox="1"/>
          <p:nvPr/>
        </p:nvSpPr>
        <p:spPr>
          <a:xfrm>
            <a:off x="4038600" y="4997780"/>
            <a:ext cx="80791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n0_2018</a:t>
            </a:r>
            <a:endParaRPr lang="en-US" sz="200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00F0F803-F3EC-4781-9886-62F44D91FCA3}"/>
              </a:ext>
            </a:extLst>
          </p:cNvPr>
          <p:cNvCxnSpPr>
            <a:cxnSpLocks/>
          </p:cNvCxnSpPr>
          <p:nvPr/>
        </p:nvCxnSpPr>
        <p:spPr>
          <a:xfrm>
            <a:off x="4749801" y="4526762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9B15013-819D-4E73-AF71-D7918F12C45D}"/>
              </a:ext>
            </a:extLst>
          </p:cNvPr>
          <p:cNvSpPr txBox="1"/>
          <p:nvPr/>
        </p:nvSpPr>
        <p:spPr>
          <a:xfrm>
            <a:off x="4377268" y="4572000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310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CE2C25B3-BF21-4B6A-94CE-88DDFFF8390A}"/>
              </a:ext>
            </a:extLst>
          </p:cNvPr>
          <p:cNvSpPr txBox="1"/>
          <p:nvPr/>
        </p:nvSpPr>
        <p:spPr>
          <a:xfrm>
            <a:off x="4402666" y="462680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="" xmlns:a16="http://schemas.microsoft.com/office/drawing/2014/main" id="{770CFD36-EC3B-4444-A251-EFBF985E17DD}"/>
              </a:ext>
            </a:extLst>
          </p:cNvPr>
          <p:cNvCxnSpPr>
            <a:cxnSpLocks/>
          </p:cNvCxnSpPr>
          <p:nvPr/>
        </p:nvCxnSpPr>
        <p:spPr>
          <a:xfrm>
            <a:off x="4368801" y="4526762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8E167AFA-061F-4C41-B49B-53096D0AA84B}"/>
              </a:ext>
            </a:extLst>
          </p:cNvPr>
          <p:cNvCxnSpPr>
            <a:cxnSpLocks/>
          </p:cNvCxnSpPr>
          <p:nvPr/>
        </p:nvCxnSpPr>
        <p:spPr>
          <a:xfrm>
            <a:off x="5580810" y="4521201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8E8DEBE-737C-455F-AD8C-2B3D8E0EEEDF}"/>
              </a:ext>
            </a:extLst>
          </p:cNvPr>
          <p:cNvSpPr txBox="1"/>
          <p:nvPr/>
        </p:nvSpPr>
        <p:spPr>
          <a:xfrm>
            <a:off x="5257799" y="4631268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7FFE991B-1F9F-4DB2-90F9-DB42A80F43C7}"/>
              </a:ext>
            </a:extLst>
          </p:cNvPr>
          <p:cNvSpPr txBox="1"/>
          <p:nvPr/>
        </p:nvSpPr>
        <p:spPr>
          <a:xfrm>
            <a:off x="5233675" y="462124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410AD224-5C80-4953-AD02-C30D8A5E58F9}"/>
              </a:ext>
            </a:extLst>
          </p:cNvPr>
          <p:cNvCxnSpPr>
            <a:cxnSpLocks/>
          </p:cNvCxnSpPr>
          <p:nvPr/>
        </p:nvCxnSpPr>
        <p:spPr>
          <a:xfrm>
            <a:off x="5199810" y="453813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94B2CE3D-DA8A-481A-ADA6-A80AD4A110E3}"/>
              </a:ext>
            </a:extLst>
          </p:cNvPr>
          <p:cNvCxnSpPr>
            <a:cxnSpLocks/>
          </p:cNvCxnSpPr>
          <p:nvPr/>
        </p:nvCxnSpPr>
        <p:spPr>
          <a:xfrm>
            <a:off x="6427471" y="452904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60622E4E-24DF-4DDD-89D0-6392946B74DD}"/>
              </a:ext>
            </a:extLst>
          </p:cNvPr>
          <p:cNvSpPr txBox="1"/>
          <p:nvPr/>
        </p:nvSpPr>
        <p:spPr>
          <a:xfrm>
            <a:off x="6054938" y="463911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A79C31F6-3272-4AFC-A0F7-D1C113E7D920}"/>
              </a:ext>
            </a:extLst>
          </p:cNvPr>
          <p:cNvSpPr txBox="1"/>
          <p:nvPr/>
        </p:nvSpPr>
        <p:spPr>
          <a:xfrm>
            <a:off x="6080336" y="4629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FFB23F63-6661-4FCB-A5A3-CC661A90910E}"/>
              </a:ext>
            </a:extLst>
          </p:cNvPr>
          <p:cNvCxnSpPr>
            <a:cxnSpLocks/>
          </p:cNvCxnSpPr>
          <p:nvPr/>
        </p:nvCxnSpPr>
        <p:spPr>
          <a:xfrm>
            <a:off x="6046471" y="452904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="" xmlns:a16="http://schemas.microsoft.com/office/drawing/2014/main" id="{060A4DF3-9E16-4C2C-8CE7-FEF4960D5A5F}"/>
              </a:ext>
            </a:extLst>
          </p:cNvPr>
          <p:cNvCxnSpPr>
            <a:cxnSpLocks/>
          </p:cNvCxnSpPr>
          <p:nvPr/>
        </p:nvCxnSpPr>
        <p:spPr>
          <a:xfrm>
            <a:off x="7087870" y="4521201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51DBC0C3-7971-4169-9A6C-C55B9E83EEFD}"/>
              </a:ext>
            </a:extLst>
          </p:cNvPr>
          <p:cNvSpPr txBox="1"/>
          <p:nvPr/>
        </p:nvSpPr>
        <p:spPr>
          <a:xfrm>
            <a:off x="6715337" y="4631268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160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05D97CE1-7A97-45F9-B55A-784D8ABC3E50}"/>
              </a:ext>
            </a:extLst>
          </p:cNvPr>
          <p:cNvSpPr txBox="1"/>
          <p:nvPr/>
        </p:nvSpPr>
        <p:spPr>
          <a:xfrm>
            <a:off x="6740735" y="462124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C00B6095-9C6B-466A-B99C-41581CB5104D}"/>
              </a:ext>
            </a:extLst>
          </p:cNvPr>
          <p:cNvCxnSpPr>
            <a:cxnSpLocks/>
          </p:cNvCxnSpPr>
          <p:nvPr/>
        </p:nvCxnSpPr>
        <p:spPr>
          <a:xfrm>
            <a:off x="6706870" y="4521201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106CB398-2590-49DA-97AD-DA975C8E7767}"/>
              </a:ext>
            </a:extLst>
          </p:cNvPr>
          <p:cNvSpPr txBox="1"/>
          <p:nvPr/>
        </p:nvSpPr>
        <p:spPr>
          <a:xfrm>
            <a:off x="6723807" y="4997780"/>
            <a:ext cx="80791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n3_2018</a:t>
            </a:r>
            <a:endParaRPr lang="en-US" sz="2000" dirty="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04A29B23-02B6-4BD3-A750-F12E43F7B5E0}"/>
              </a:ext>
            </a:extLst>
          </p:cNvPr>
          <p:cNvSpPr txBox="1"/>
          <p:nvPr/>
        </p:nvSpPr>
        <p:spPr>
          <a:xfrm>
            <a:off x="5885607" y="4997780"/>
            <a:ext cx="80791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n2_2018</a:t>
            </a:r>
            <a:endParaRPr lang="en-US" sz="2000" dirty="0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9651AF01-8295-460A-8D7E-A1C77DBD0EF6}"/>
              </a:ext>
            </a:extLst>
          </p:cNvPr>
          <p:cNvSpPr txBox="1"/>
          <p:nvPr/>
        </p:nvSpPr>
        <p:spPr>
          <a:xfrm>
            <a:off x="4953000" y="4997780"/>
            <a:ext cx="80791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n1_2018</a:t>
            </a:r>
            <a:endParaRPr lang="en-US" sz="2000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86120A82-AFCE-4513-80FD-967051B6BD53}"/>
              </a:ext>
            </a:extLst>
          </p:cNvPr>
          <p:cNvCxnSpPr>
            <a:cxnSpLocks/>
          </p:cNvCxnSpPr>
          <p:nvPr/>
        </p:nvCxnSpPr>
        <p:spPr>
          <a:xfrm>
            <a:off x="4368801" y="5060162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2E91C284-C309-449D-A3C9-7B7F96F1347D}"/>
              </a:ext>
            </a:extLst>
          </p:cNvPr>
          <p:cNvCxnSpPr>
            <a:cxnSpLocks/>
          </p:cNvCxnSpPr>
          <p:nvPr/>
        </p:nvCxnSpPr>
        <p:spPr>
          <a:xfrm>
            <a:off x="5198534" y="5054601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="" xmlns:a16="http://schemas.microsoft.com/office/drawing/2014/main" id="{107320B3-A177-4890-B729-E07D5BF551CC}"/>
              </a:ext>
            </a:extLst>
          </p:cNvPr>
          <p:cNvCxnSpPr>
            <a:cxnSpLocks/>
          </p:cNvCxnSpPr>
          <p:nvPr/>
        </p:nvCxnSpPr>
        <p:spPr>
          <a:xfrm>
            <a:off x="6045201" y="5062448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="" xmlns:a16="http://schemas.microsoft.com/office/drawing/2014/main" id="{7624FEB0-75E4-4587-B3DE-85454A8ED7FC}"/>
              </a:ext>
            </a:extLst>
          </p:cNvPr>
          <p:cNvCxnSpPr>
            <a:cxnSpLocks/>
          </p:cNvCxnSpPr>
          <p:nvPr/>
        </p:nvCxnSpPr>
        <p:spPr>
          <a:xfrm>
            <a:off x="6705600" y="5054601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="" xmlns:a16="http://schemas.microsoft.com/office/drawing/2014/main" id="{E4911E62-5955-42F7-9B94-04CFB73E6124}"/>
              </a:ext>
            </a:extLst>
          </p:cNvPr>
          <p:cNvCxnSpPr>
            <a:cxnSpLocks/>
          </p:cNvCxnSpPr>
          <p:nvPr/>
        </p:nvCxnSpPr>
        <p:spPr>
          <a:xfrm>
            <a:off x="4708730" y="574045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73F1B464-D0FE-4158-8B6F-126998AD448E}"/>
              </a:ext>
            </a:extLst>
          </p:cNvPr>
          <p:cNvSpPr txBox="1"/>
          <p:nvPr/>
        </p:nvSpPr>
        <p:spPr>
          <a:xfrm>
            <a:off x="4480129" y="585052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560DEBF0-0BE2-4F2F-9A59-2FD0F4B54B05}"/>
              </a:ext>
            </a:extLst>
          </p:cNvPr>
          <p:cNvSpPr txBox="1"/>
          <p:nvPr/>
        </p:nvSpPr>
        <p:spPr>
          <a:xfrm>
            <a:off x="4378529" y="584600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="" xmlns:a16="http://schemas.microsoft.com/office/drawing/2014/main" id="{BEF52E51-CCFC-4C62-A46D-61D3582907F5}"/>
              </a:ext>
            </a:extLst>
          </p:cNvPr>
          <p:cNvCxnSpPr>
            <a:cxnSpLocks/>
          </p:cNvCxnSpPr>
          <p:nvPr/>
        </p:nvCxnSpPr>
        <p:spPr>
          <a:xfrm>
            <a:off x="4327730" y="574045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="" xmlns:a16="http://schemas.microsoft.com/office/drawing/2014/main" id="{D33E1903-4A44-4095-A491-62CE414EDFFC}"/>
              </a:ext>
            </a:extLst>
          </p:cNvPr>
          <p:cNvCxnSpPr>
            <a:cxnSpLocks/>
          </p:cNvCxnSpPr>
          <p:nvPr/>
        </p:nvCxnSpPr>
        <p:spPr>
          <a:xfrm>
            <a:off x="5369132" y="5734897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3F2DD767-7A96-49AE-ABAD-417929A7CCA8}"/>
              </a:ext>
            </a:extLst>
          </p:cNvPr>
          <p:cNvSpPr txBox="1"/>
          <p:nvPr/>
        </p:nvSpPr>
        <p:spPr>
          <a:xfrm>
            <a:off x="5148995" y="5844964"/>
            <a:ext cx="245535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39D4D4B6-87F4-499E-BB7A-03ED57715A4C}"/>
              </a:ext>
            </a:extLst>
          </p:cNvPr>
          <p:cNvSpPr txBox="1"/>
          <p:nvPr/>
        </p:nvSpPr>
        <p:spPr>
          <a:xfrm>
            <a:off x="5038931" y="584044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="" xmlns:a16="http://schemas.microsoft.com/office/drawing/2014/main" id="{1CAD8969-1C9F-4A9C-A29D-A6A95DD5DF9E}"/>
              </a:ext>
            </a:extLst>
          </p:cNvPr>
          <p:cNvCxnSpPr>
            <a:cxnSpLocks/>
          </p:cNvCxnSpPr>
          <p:nvPr/>
        </p:nvCxnSpPr>
        <p:spPr>
          <a:xfrm>
            <a:off x="4988132" y="5751831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="" xmlns:a16="http://schemas.microsoft.com/office/drawing/2014/main" id="{2E1F3235-2389-40CF-BEA6-61521C00086E}"/>
              </a:ext>
            </a:extLst>
          </p:cNvPr>
          <p:cNvCxnSpPr>
            <a:cxnSpLocks/>
          </p:cNvCxnSpPr>
          <p:nvPr/>
        </p:nvCxnSpPr>
        <p:spPr>
          <a:xfrm>
            <a:off x="6029531" y="5742744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09F22739-F23F-4612-B4F5-D10BA0355241}"/>
              </a:ext>
            </a:extLst>
          </p:cNvPr>
          <p:cNvSpPr txBox="1"/>
          <p:nvPr/>
        </p:nvSpPr>
        <p:spPr>
          <a:xfrm>
            <a:off x="5826328" y="5852811"/>
            <a:ext cx="330202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E1C5F119-3947-4F17-81E1-640A1709FAC1}"/>
              </a:ext>
            </a:extLst>
          </p:cNvPr>
          <p:cNvSpPr txBox="1"/>
          <p:nvPr/>
        </p:nvSpPr>
        <p:spPr>
          <a:xfrm>
            <a:off x="5699330" y="58482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="" xmlns:a16="http://schemas.microsoft.com/office/drawing/2014/main" id="{B0AB4681-13B9-41FA-BEE6-6ADCF51DDBAD}"/>
              </a:ext>
            </a:extLst>
          </p:cNvPr>
          <p:cNvCxnSpPr>
            <a:cxnSpLocks/>
          </p:cNvCxnSpPr>
          <p:nvPr/>
        </p:nvCxnSpPr>
        <p:spPr>
          <a:xfrm>
            <a:off x="5648531" y="5742744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="" xmlns:a16="http://schemas.microsoft.com/office/drawing/2014/main" id="{8D768CBD-5233-41DE-A366-AAC17F8223F3}"/>
              </a:ext>
            </a:extLst>
          </p:cNvPr>
          <p:cNvCxnSpPr>
            <a:cxnSpLocks/>
          </p:cNvCxnSpPr>
          <p:nvPr/>
        </p:nvCxnSpPr>
        <p:spPr>
          <a:xfrm>
            <a:off x="6689930" y="5734897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AC637C39-43D6-49C2-B19C-0F37527FE14B}"/>
              </a:ext>
            </a:extLst>
          </p:cNvPr>
          <p:cNvSpPr txBox="1"/>
          <p:nvPr/>
        </p:nvSpPr>
        <p:spPr>
          <a:xfrm>
            <a:off x="6420269" y="5844964"/>
            <a:ext cx="26966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B8F17815-25F2-47A3-A4A1-44F8107F9A42}"/>
              </a:ext>
            </a:extLst>
          </p:cNvPr>
          <p:cNvSpPr txBox="1"/>
          <p:nvPr/>
        </p:nvSpPr>
        <p:spPr>
          <a:xfrm>
            <a:off x="6359729" y="584044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="" xmlns:a16="http://schemas.microsoft.com/office/drawing/2014/main" id="{A8E71107-3A76-412A-A17D-F14E18274E94}"/>
              </a:ext>
            </a:extLst>
          </p:cNvPr>
          <p:cNvCxnSpPr>
            <a:cxnSpLocks/>
          </p:cNvCxnSpPr>
          <p:nvPr/>
        </p:nvCxnSpPr>
        <p:spPr>
          <a:xfrm>
            <a:off x="6308930" y="5734897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719A3708-2FFE-4329-B121-54AC5931D539}"/>
              </a:ext>
            </a:extLst>
          </p:cNvPr>
          <p:cNvSpPr txBox="1"/>
          <p:nvPr/>
        </p:nvSpPr>
        <p:spPr>
          <a:xfrm>
            <a:off x="4403930" y="6242896"/>
            <a:ext cx="29495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m0</a:t>
            </a:r>
            <a:endParaRPr lang="en-US" sz="2000" dirty="0"/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89280538-3572-4369-B3A2-A3CE90731307}"/>
              </a:ext>
            </a:extLst>
          </p:cNvPr>
          <p:cNvSpPr txBox="1"/>
          <p:nvPr/>
        </p:nvSpPr>
        <p:spPr>
          <a:xfrm>
            <a:off x="6385130" y="6242896"/>
            <a:ext cx="302143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/>
              <a:t>m3</a:t>
            </a:r>
            <a:endParaRPr lang="en-US" sz="2000" dirty="0"/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F0EA9B49-97BE-4741-A8B2-34B0D91E96E0}"/>
              </a:ext>
            </a:extLst>
          </p:cNvPr>
          <p:cNvSpPr txBox="1"/>
          <p:nvPr/>
        </p:nvSpPr>
        <p:spPr>
          <a:xfrm>
            <a:off x="5699330" y="6254564"/>
            <a:ext cx="29495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m2</a:t>
            </a:r>
            <a:endParaRPr lang="en-US" sz="2000" dirty="0"/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A99D62D1-3CEF-444C-8844-4F06A59B5A97}"/>
              </a:ext>
            </a:extLst>
          </p:cNvPr>
          <p:cNvSpPr txBox="1"/>
          <p:nvPr/>
        </p:nvSpPr>
        <p:spPr>
          <a:xfrm>
            <a:off x="5023377" y="6242896"/>
            <a:ext cx="29495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m1</a:t>
            </a:r>
            <a:endParaRPr lang="en-US" sz="2000" dirty="0"/>
          </a:p>
        </p:txBody>
      </p:sp>
      <p:cxnSp>
        <p:nvCxnSpPr>
          <p:cNvPr id="111" name="Straight Connector 110">
            <a:extLst>
              <a:ext uri="{FF2B5EF4-FFF2-40B4-BE49-F238E27FC236}">
                <a16:creationId xmlns="" xmlns:a16="http://schemas.microsoft.com/office/drawing/2014/main" id="{27EF071B-FB41-4447-A705-4FD349D64449}"/>
              </a:ext>
            </a:extLst>
          </p:cNvPr>
          <p:cNvCxnSpPr>
            <a:cxnSpLocks/>
          </p:cNvCxnSpPr>
          <p:nvPr/>
        </p:nvCxnSpPr>
        <p:spPr>
          <a:xfrm>
            <a:off x="4327730" y="6257544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="" xmlns:a16="http://schemas.microsoft.com/office/drawing/2014/main" id="{2924A946-AE81-4744-803D-CB8729EC6B70}"/>
              </a:ext>
            </a:extLst>
          </p:cNvPr>
          <p:cNvCxnSpPr>
            <a:cxnSpLocks/>
          </p:cNvCxnSpPr>
          <p:nvPr/>
        </p:nvCxnSpPr>
        <p:spPr>
          <a:xfrm>
            <a:off x="4988132" y="6251983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="" xmlns:a16="http://schemas.microsoft.com/office/drawing/2014/main" id="{634BB7D8-7B5A-433C-9442-78F808308DFA}"/>
              </a:ext>
            </a:extLst>
          </p:cNvPr>
          <p:cNvCxnSpPr>
            <a:cxnSpLocks/>
          </p:cNvCxnSpPr>
          <p:nvPr/>
        </p:nvCxnSpPr>
        <p:spPr>
          <a:xfrm>
            <a:off x="5648531" y="625983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="" xmlns:a16="http://schemas.microsoft.com/office/drawing/2014/main" id="{DD0730CA-DEAD-44E6-8B8A-DBE18C0D0D8C}"/>
              </a:ext>
            </a:extLst>
          </p:cNvPr>
          <p:cNvCxnSpPr>
            <a:cxnSpLocks/>
          </p:cNvCxnSpPr>
          <p:nvPr/>
        </p:nvCxnSpPr>
        <p:spPr>
          <a:xfrm>
            <a:off x="6308930" y="6251983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="" xmlns:a16="http://schemas.microsoft.com/office/drawing/2014/main" id="{BBBE00BC-A235-4E8E-830D-95A42DA305E2}"/>
              </a:ext>
            </a:extLst>
          </p:cNvPr>
          <p:cNvCxnSpPr>
            <a:cxnSpLocks/>
          </p:cNvCxnSpPr>
          <p:nvPr/>
        </p:nvCxnSpPr>
        <p:spPr>
          <a:xfrm>
            <a:off x="1049867" y="576195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CF220A9E-EFA5-4699-92F2-6F172167BF54}"/>
              </a:ext>
            </a:extLst>
          </p:cNvPr>
          <p:cNvSpPr txBox="1"/>
          <p:nvPr/>
        </p:nvSpPr>
        <p:spPr>
          <a:xfrm>
            <a:off x="819995" y="5872022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.7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="" xmlns:a16="http://schemas.microsoft.com/office/drawing/2014/main" id="{D3F5B2F3-D4FE-468B-8E28-E809589763DA}"/>
              </a:ext>
            </a:extLst>
          </p:cNvPr>
          <p:cNvSpPr txBox="1"/>
          <p:nvPr/>
        </p:nvSpPr>
        <p:spPr>
          <a:xfrm>
            <a:off x="702732" y="584600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="" xmlns:a16="http://schemas.microsoft.com/office/drawing/2014/main" id="{506B2EE0-442E-4CA2-BD56-E420F6389A37}"/>
              </a:ext>
            </a:extLst>
          </p:cNvPr>
          <p:cNvCxnSpPr>
            <a:cxnSpLocks/>
          </p:cNvCxnSpPr>
          <p:nvPr/>
        </p:nvCxnSpPr>
        <p:spPr>
          <a:xfrm>
            <a:off x="668867" y="576195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="" xmlns:a16="http://schemas.microsoft.com/office/drawing/2014/main" id="{2ABBDB75-EF71-4D31-9E8C-2288DA469FDD}"/>
              </a:ext>
            </a:extLst>
          </p:cNvPr>
          <p:cNvCxnSpPr>
            <a:cxnSpLocks/>
          </p:cNvCxnSpPr>
          <p:nvPr/>
        </p:nvCxnSpPr>
        <p:spPr>
          <a:xfrm>
            <a:off x="1710269" y="5756394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D0E5B1E3-F86E-4CBF-A674-48C102BB6ED3}"/>
              </a:ext>
            </a:extLst>
          </p:cNvPr>
          <p:cNvSpPr txBox="1"/>
          <p:nvPr/>
        </p:nvSpPr>
        <p:spPr>
          <a:xfrm>
            <a:off x="1429595" y="5866461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.8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62B07FA3-F813-4984-B759-76C14D886B4A}"/>
              </a:ext>
            </a:extLst>
          </p:cNvPr>
          <p:cNvSpPr txBox="1"/>
          <p:nvPr/>
        </p:nvSpPr>
        <p:spPr>
          <a:xfrm>
            <a:off x="1363134" y="584044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="" xmlns:a16="http://schemas.microsoft.com/office/drawing/2014/main" id="{F2FDDB61-6D7B-4AC9-A15C-E06EE0E07DA5}"/>
              </a:ext>
            </a:extLst>
          </p:cNvPr>
          <p:cNvCxnSpPr>
            <a:cxnSpLocks/>
          </p:cNvCxnSpPr>
          <p:nvPr/>
        </p:nvCxnSpPr>
        <p:spPr>
          <a:xfrm>
            <a:off x="1329269" y="5756394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="" xmlns:a16="http://schemas.microsoft.com/office/drawing/2014/main" id="{FCA3FFAB-9A04-473D-B318-EDB610773323}"/>
              </a:ext>
            </a:extLst>
          </p:cNvPr>
          <p:cNvCxnSpPr>
            <a:cxnSpLocks/>
          </p:cNvCxnSpPr>
          <p:nvPr/>
        </p:nvCxnSpPr>
        <p:spPr>
          <a:xfrm>
            <a:off x="2370668" y="5764241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C2AC91CF-4C5C-4AEB-AB63-B4991353F6E0}"/>
              </a:ext>
            </a:extLst>
          </p:cNvPr>
          <p:cNvSpPr txBox="1"/>
          <p:nvPr/>
        </p:nvSpPr>
        <p:spPr>
          <a:xfrm>
            <a:off x="2115395" y="5874308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.8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6E9EFB1C-2D54-4504-8FE1-CB91E4AD8881}"/>
              </a:ext>
            </a:extLst>
          </p:cNvPr>
          <p:cNvSpPr txBox="1"/>
          <p:nvPr/>
        </p:nvSpPr>
        <p:spPr>
          <a:xfrm>
            <a:off x="2023533" y="584829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="" xmlns:a16="http://schemas.microsoft.com/office/drawing/2014/main" id="{5BA582F8-5CF8-4D5B-8662-DD80DEBA64A4}"/>
              </a:ext>
            </a:extLst>
          </p:cNvPr>
          <p:cNvCxnSpPr>
            <a:cxnSpLocks/>
          </p:cNvCxnSpPr>
          <p:nvPr/>
        </p:nvCxnSpPr>
        <p:spPr>
          <a:xfrm>
            <a:off x="1989668" y="5764241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="" xmlns:a16="http://schemas.microsoft.com/office/drawing/2014/main" id="{022A6560-C423-4B05-A6A1-ABDC8ED9312D}"/>
              </a:ext>
            </a:extLst>
          </p:cNvPr>
          <p:cNvCxnSpPr>
            <a:cxnSpLocks/>
          </p:cNvCxnSpPr>
          <p:nvPr/>
        </p:nvCxnSpPr>
        <p:spPr>
          <a:xfrm>
            <a:off x="3031067" y="5756394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="" xmlns:a16="http://schemas.microsoft.com/office/drawing/2014/main" id="{3A1F9D15-4CC2-4C70-A418-29D0E67B88B5}"/>
              </a:ext>
            </a:extLst>
          </p:cNvPr>
          <p:cNvSpPr txBox="1"/>
          <p:nvPr/>
        </p:nvSpPr>
        <p:spPr>
          <a:xfrm>
            <a:off x="2801196" y="5866461"/>
            <a:ext cx="280674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="" xmlns:a16="http://schemas.microsoft.com/office/drawing/2014/main" id="{9388F25C-76EB-4D97-967A-AEC2EFE774E2}"/>
              </a:ext>
            </a:extLst>
          </p:cNvPr>
          <p:cNvSpPr txBox="1"/>
          <p:nvPr/>
        </p:nvSpPr>
        <p:spPr>
          <a:xfrm>
            <a:off x="2683932" y="584044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="" xmlns:a16="http://schemas.microsoft.com/office/drawing/2014/main" id="{A11F87B8-6C75-4B60-9819-D2DB3001190E}"/>
              </a:ext>
            </a:extLst>
          </p:cNvPr>
          <p:cNvCxnSpPr>
            <a:cxnSpLocks/>
          </p:cNvCxnSpPr>
          <p:nvPr/>
        </p:nvCxnSpPr>
        <p:spPr>
          <a:xfrm>
            <a:off x="2650067" y="5756394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="" xmlns:a16="http://schemas.microsoft.com/office/drawing/2014/main" id="{1A721D46-9AF1-4AE9-939C-2C5890ED6670}"/>
              </a:ext>
            </a:extLst>
          </p:cNvPr>
          <p:cNvSpPr txBox="1"/>
          <p:nvPr/>
        </p:nvSpPr>
        <p:spPr>
          <a:xfrm>
            <a:off x="745067" y="6264393"/>
            <a:ext cx="230832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p0</a:t>
            </a:r>
            <a:endParaRPr lang="en-US" sz="2000" dirty="0"/>
          </a:p>
        </p:txBody>
      </p:sp>
      <p:sp>
        <p:nvSpPr>
          <p:cNvPr id="132" name="TextBox 131">
            <a:extLst>
              <a:ext uri="{FF2B5EF4-FFF2-40B4-BE49-F238E27FC236}">
                <a16:creationId xmlns="" xmlns:a16="http://schemas.microsoft.com/office/drawing/2014/main" id="{42478F4F-5D74-4CB2-BBA4-C8151B15A9F9}"/>
              </a:ext>
            </a:extLst>
          </p:cNvPr>
          <p:cNvSpPr txBox="1"/>
          <p:nvPr/>
        </p:nvSpPr>
        <p:spPr>
          <a:xfrm>
            <a:off x="2726267" y="6264393"/>
            <a:ext cx="302143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/>
              <a:t>p3</a:t>
            </a:r>
            <a:endParaRPr lang="en-US" sz="2000" dirty="0"/>
          </a:p>
        </p:txBody>
      </p:sp>
      <p:sp>
        <p:nvSpPr>
          <p:cNvPr id="133" name="TextBox 132">
            <a:extLst>
              <a:ext uri="{FF2B5EF4-FFF2-40B4-BE49-F238E27FC236}">
                <a16:creationId xmlns="" xmlns:a16="http://schemas.microsoft.com/office/drawing/2014/main" id="{D139325D-A143-4683-83A7-DD8E6A499C70}"/>
              </a:ext>
            </a:extLst>
          </p:cNvPr>
          <p:cNvSpPr txBox="1"/>
          <p:nvPr/>
        </p:nvSpPr>
        <p:spPr>
          <a:xfrm>
            <a:off x="2040467" y="6276061"/>
            <a:ext cx="230832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p2</a:t>
            </a:r>
            <a:endParaRPr lang="en-US" sz="2000" dirty="0"/>
          </a:p>
        </p:txBody>
      </p:sp>
      <p:sp>
        <p:nvSpPr>
          <p:cNvPr id="134" name="TextBox 133">
            <a:extLst>
              <a:ext uri="{FF2B5EF4-FFF2-40B4-BE49-F238E27FC236}">
                <a16:creationId xmlns="" xmlns:a16="http://schemas.microsoft.com/office/drawing/2014/main" id="{01C88BE6-89A0-498B-8A32-461BF2E6E49C}"/>
              </a:ext>
            </a:extLst>
          </p:cNvPr>
          <p:cNvSpPr txBox="1"/>
          <p:nvPr/>
        </p:nvSpPr>
        <p:spPr>
          <a:xfrm>
            <a:off x="1364514" y="6264393"/>
            <a:ext cx="230832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p1</a:t>
            </a:r>
            <a:endParaRPr lang="en-US" sz="2000" dirty="0"/>
          </a:p>
        </p:txBody>
      </p:sp>
      <p:cxnSp>
        <p:nvCxnSpPr>
          <p:cNvPr id="135" name="Straight Connector 134">
            <a:extLst>
              <a:ext uri="{FF2B5EF4-FFF2-40B4-BE49-F238E27FC236}">
                <a16:creationId xmlns="" xmlns:a16="http://schemas.microsoft.com/office/drawing/2014/main" id="{D181681B-8E0F-426C-9A06-35A06CDBE2D9}"/>
              </a:ext>
            </a:extLst>
          </p:cNvPr>
          <p:cNvCxnSpPr>
            <a:cxnSpLocks/>
          </p:cNvCxnSpPr>
          <p:nvPr/>
        </p:nvCxnSpPr>
        <p:spPr>
          <a:xfrm>
            <a:off x="668867" y="6279041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="" xmlns:a16="http://schemas.microsoft.com/office/drawing/2014/main" id="{D90D09AB-0323-4B92-AA5E-E2F755FBAC21}"/>
              </a:ext>
            </a:extLst>
          </p:cNvPr>
          <p:cNvCxnSpPr>
            <a:cxnSpLocks/>
          </p:cNvCxnSpPr>
          <p:nvPr/>
        </p:nvCxnSpPr>
        <p:spPr>
          <a:xfrm>
            <a:off x="1329269" y="627348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="" xmlns:a16="http://schemas.microsoft.com/office/drawing/2014/main" id="{57E5988D-874E-4342-8B03-BA3FC413A37D}"/>
              </a:ext>
            </a:extLst>
          </p:cNvPr>
          <p:cNvCxnSpPr>
            <a:cxnSpLocks/>
          </p:cNvCxnSpPr>
          <p:nvPr/>
        </p:nvCxnSpPr>
        <p:spPr>
          <a:xfrm>
            <a:off x="1989668" y="6281327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="" xmlns:a16="http://schemas.microsoft.com/office/drawing/2014/main" id="{878E1CC2-FEDC-4666-A5CA-99A13DA45556}"/>
              </a:ext>
            </a:extLst>
          </p:cNvPr>
          <p:cNvCxnSpPr>
            <a:cxnSpLocks/>
          </p:cNvCxnSpPr>
          <p:nvPr/>
        </p:nvCxnSpPr>
        <p:spPr>
          <a:xfrm>
            <a:off x="2650067" y="627348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>
            <a:extLst>
              <a:ext uri="{FF2B5EF4-FFF2-40B4-BE49-F238E27FC236}">
                <a16:creationId xmlns="" xmlns:a16="http://schemas.microsoft.com/office/drawing/2014/main" id="{B61C0D33-8653-4818-86F9-9DC090BD30CB}"/>
              </a:ext>
            </a:extLst>
          </p:cNvPr>
          <p:cNvSpPr/>
          <p:nvPr/>
        </p:nvSpPr>
        <p:spPr>
          <a:xfrm>
            <a:off x="832895" y="216018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="" xmlns:a16="http://schemas.microsoft.com/office/drawing/2014/main" id="{ABBDCB00-610A-4B7B-8394-F893FE40DF06}"/>
              </a:ext>
            </a:extLst>
          </p:cNvPr>
          <p:cNvSpPr/>
          <p:nvPr/>
        </p:nvSpPr>
        <p:spPr>
          <a:xfrm>
            <a:off x="841356" y="2431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>
            <a:extLst>
              <a:ext uri="{FF2B5EF4-FFF2-40B4-BE49-F238E27FC236}">
                <a16:creationId xmlns="" xmlns:a16="http://schemas.microsoft.com/office/drawing/2014/main" id="{7F6B0F24-C952-4417-AA65-FEC0958AE2EB}"/>
              </a:ext>
            </a:extLst>
          </p:cNvPr>
          <p:cNvSpPr/>
          <p:nvPr/>
        </p:nvSpPr>
        <p:spPr>
          <a:xfrm>
            <a:off x="841350" y="271899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="" xmlns:a16="http://schemas.microsoft.com/office/drawing/2014/main" id="{FBC3AA98-CE64-4EEC-9AD7-017F9C14CFEA}"/>
              </a:ext>
            </a:extLst>
          </p:cNvPr>
          <p:cNvSpPr/>
          <p:nvPr/>
        </p:nvSpPr>
        <p:spPr>
          <a:xfrm>
            <a:off x="841344" y="29814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="" xmlns:a16="http://schemas.microsoft.com/office/drawing/2014/main" id="{694FCD32-4CC6-44E5-AC26-2E641F7A2F22}"/>
              </a:ext>
            </a:extLst>
          </p:cNvPr>
          <p:cNvSpPr/>
          <p:nvPr/>
        </p:nvSpPr>
        <p:spPr>
          <a:xfrm>
            <a:off x="849805" y="32693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="" xmlns:a16="http://schemas.microsoft.com/office/drawing/2014/main" id="{55E3D510-9A66-4E07-953A-75CFE64DF37E}"/>
              </a:ext>
            </a:extLst>
          </p:cNvPr>
          <p:cNvSpPr/>
          <p:nvPr/>
        </p:nvSpPr>
        <p:spPr>
          <a:xfrm>
            <a:off x="858266" y="354027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="" xmlns:a16="http://schemas.microsoft.com/office/drawing/2014/main" id="{AA6EE580-30D4-4F24-86FF-E5E6A8C82DC5}"/>
              </a:ext>
            </a:extLst>
          </p:cNvPr>
          <p:cNvSpPr/>
          <p:nvPr/>
        </p:nvSpPr>
        <p:spPr>
          <a:xfrm>
            <a:off x="858260" y="379427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9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3" grpId="0"/>
      <p:bldP spid="34" grpId="0"/>
      <p:bldP spid="39" grpId="0"/>
      <p:bldP spid="40" grpId="0"/>
      <p:bldP spid="45" grpId="0"/>
      <p:bldP spid="46" grpId="0"/>
      <p:bldP spid="53" grpId="0"/>
      <p:bldP spid="54" grpId="0"/>
      <p:bldP spid="59" grpId="0"/>
      <p:bldP spid="60" grpId="0"/>
      <p:bldP spid="65" grpId="0"/>
      <p:bldP spid="66" grpId="0"/>
      <p:bldP spid="71" grpId="0"/>
      <p:bldP spid="72" grpId="0"/>
      <p:bldP spid="86" grpId="0"/>
      <p:bldP spid="87" grpId="0"/>
      <p:bldP spid="92" grpId="0"/>
      <p:bldP spid="93" grpId="0"/>
      <p:bldP spid="98" grpId="0"/>
      <p:bldP spid="99" grpId="0"/>
      <p:bldP spid="104" grpId="0"/>
      <p:bldP spid="105" grpId="0"/>
      <p:bldP spid="116" grpId="0"/>
      <p:bldP spid="117" grpId="0"/>
      <p:bldP spid="120" grpId="0"/>
      <p:bldP spid="121" grpId="0"/>
      <p:bldP spid="124" grpId="0"/>
      <p:bldP spid="125" grpId="0"/>
      <p:bldP spid="128" grpId="0"/>
      <p:bldP spid="129" grpId="0"/>
      <p:bldP spid="139" grpId="0" animBg="1"/>
      <p:bldP spid="139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1AFF87-47E7-44DC-B01A-1057F745B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1AAE7D-6993-4030-ABC7-A463CC1B9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4419600"/>
          </a:xfrm>
        </p:spPr>
        <p:txBody>
          <a:bodyPr/>
          <a:lstStyle/>
          <a:p>
            <a:r>
              <a:rPr lang="en-US" dirty="0"/>
              <a:t>We have our equations</a:t>
            </a:r>
          </a:p>
          <a:p>
            <a:r>
              <a:rPr lang="en-US" sz="2400" dirty="0"/>
              <a:t>Population equations: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1,2018</a:t>
            </a:r>
            <a:r>
              <a:rPr lang="en-US" sz="2000" dirty="0"/>
              <a:t> = n</a:t>
            </a:r>
            <a:r>
              <a:rPr lang="en-US" sz="2000" baseline="-25000" dirty="0"/>
              <a:t>0,2017</a:t>
            </a:r>
            <a:r>
              <a:rPr lang="en-US" sz="2000" dirty="0"/>
              <a:t> * p</a:t>
            </a:r>
            <a:r>
              <a:rPr lang="en-US" sz="20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2,2018</a:t>
            </a:r>
            <a:r>
              <a:rPr lang="en-US" sz="2000" dirty="0"/>
              <a:t> = n</a:t>
            </a:r>
            <a:r>
              <a:rPr lang="en-US" sz="2000" baseline="-25000" dirty="0"/>
              <a:t>1,2017</a:t>
            </a:r>
            <a:r>
              <a:rPr lang="en-US" sz="2000" dirty="0"/>
              <a:t> * p</a:t>
            </a:r>
            <a:r>
              <a:rPr lang="en-US" sz="20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3,2018</a:t>
            </a:r>
            <a:r>
              <a:rPr lang="en-US" sz="2000" dirty="0"/>
              <a:t> = n</a:t>
            </a:r>
            <a:r>
              <a:rPr lang="en-US" sz="2000" baseline="-25000" dirty="0"/>
              <a:t>2,2017</a:t>
            </a:r>
            <a:r>
              <a:rPr lang="en-US" sz="2000" dirty="0"/>
              <a:t> * p</a:t>
            </a:r>
            <a:r>
              <a:rPr lang="en-US" sz="20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0,2018</a:t>
            </a:r>
            <a:r>
              <a:rPr lang="en-US" sz="2000" dirty="0"/>
              <a:t>= (n</a:t>
            </a:r>
            <a:r>
              <a:rPr lang="en-US" sz="2000" baseline="-25000" dirty="0"/>
              <a:t>1,2018</a:t>
            </a:r>
            <a:r>
              <a:rPr lang="en-US" sz="2000" dirty="0"/>
              <a:t>*m</a:t>
            </a:r>
            <a:r>
              <a:rPr lang="en-US" sz="2000" baseline="-25000" dirty="0"/>
              <a:t>1</a:t>
            </a:r>
            <a:r>
              <a:rPr lang="en-US" sz="2000" dirty="0"/>
              <a:t> )+(n</a:t>
            </a:r>
            <a:r>
              <a:rPr lang="en-US" sz="2000" baseline="-25000" dirty="0"/>
              <a:t>2,2018</a:t>
            </a:r>
            <a:r>
              <a:rPr lang="en-US" sz="2000" dirty="0"/>
              <a:t>*m</a:t>
            </a:r>
            <a:r>
              <a:rPr lang="en-US" sz="2000" baseline="-25000" dirty="0"/>
              <a:t>2</a:t>
            </a:r>
            <a:r>
              <a:rPr lang="en-US" sz="2000" dirty="0"/>
              <a:t>)+ (n</a:t>
            </a:r>
            <a:r>
              <a:rPr lang="en-US" sz="2000" baseline="-25000" dirty="0"/>
              <a:t>3,2018</a:t>
            </a:r>
            <a:r>
              <a:rPr lang="en-US" sz="2000" dirty="0"/>
              <a:t>*m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r>
              <a:rPr lang="en-US" dirty="0"/>
              <a:t>These are very useful if we know 2017 and want 2018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often (usually) want to simulate many years into the future. So how do we compute the 2019 numbers?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need some more flexible equations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38319E0-95F7-42FD-80F4-EB8B32E4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1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1AFF87-47E7-44DC-B01A-1057F745B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1AAE7D-6993-4030-ABC7-A463CC1B9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4419600"/>
          </a:xfrm>
        </p:spPr>
        <p:txBody>
          <a:bodyPr/>
          <a:lstStyle/>
          <a:p>
            <a:r>
              <a:rPr lang="en-US" dirty="0"/>
              <a:t>We have our equations to go from 2017 to 2018</a:t>
            </a:r>
          </a:p>
          <a:p>
            <a:r>
              <a:rPr lang="en-US" sz="2400" dirty="0"/>
              <a:t>Population equations: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1,2018</a:t>
            </a:r>
            <a:r>
              <a:rPr lang="en-US" sz="2000" dirty="0"/>
              <a:t> = n</a:t>
            </a:r>
            <a:r>
              <a:rPr lang="en-US" sz="2000" baseline="-25000" dirty="0"/>
              <a:t>0,2017</a:t>
            </a:r>
            <a:r>
              <a:rPr lang="en-US" sz="2000" dirty="0"/>
              <a:t> * p</a:t>
            </a:r>
            <a:r>
              <a:rPr lang="en-US" sz="20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2,2018</a:t>
            </a:r>
            <a:r>
              <a:rPr lang="en-US" sz="2000" dirty="0"/>
              <a:t> = n</a:t>
            </a:r>
            <a:r>
              <a:rPr lang="en-US" sz="2000" baseline="-25000" dirty="0"/>
              <a:t>1,2017</a:t>
            </a:r>
            <a:r>
              <a:rPr lang="en-US" sz="2000" dirty="0"/>
              <a:t> * p</a:t>
            </a:r>
            <a:r>
              <a:rPr lang="en-US" sz="20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3,2018</a:t>
            </a:r>
            <a:r>
              <a:rPr lang="en-US" sz="2000" dirty="0"/>
              <a:t> = n</a:t>
            </a:r>
            <a:r>
              <a:rPr lang="en-US" sz="2000" baseline="-25000" dirty="0"/>
              <a:t>2,2017</a:t>
            </a:r>
            <a:r>
              <a:rPr lang="en-US" sz="2000" dirty="0"/>
              <a:t> * p</a:t>
            </a:r>
            <a:r>
              <a:rPr lang="en-US" sz="20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0,2018</a:t>
            </a:r>
            <a:r>
              <a:rPr lang="en-US" sz="2000" dirty="0"/>
              <a:t>= (n</a:t>
            </a:r>
            <a:r>
              <a:rPr lang="en-US" sz="2000" baseline="-25000" dirty="0"/>
              <a:t>1,2018</a:t>
            </a:r>
            <a:r>
              <a:rPr lang="en-US" sz="2000" dirty="0"/>
              <a:t>*m</a:t>
            </a:r>
            <a:r>
              <a:rPr lang="en-US" sz="2000" baseline="-25000" dirty="0"/>
              <a:t>1</a:t>
            </a:r>
            <a:r>
              <a:rPr lang="en-US" sz="2000" dirty="0"/>
              <a:t>)+(n</a:t>
            </a:r>
            <a:r>
              <a:rPr lang="en-US" sz="2000" baseline="-25000" dirty="0"/>
              <a:t>2,2018</a:t>
            </a:r>
            <a:r>
              <a:rPr lang="en-US" sz="2000" dirty="0"/>
              <a:t>*m</a:t>
            </a:r>
            <a:r>
              <a:rPr lang="en-US" sz="2000" baseline="-25000" dirty="0"/>
              <a:t>2</a:t>
            </a:r>
            <a:r>
              <a:rPr lang="en-US" sz="2000" dirty="0"/>
              <a:t>)+ (n</a:t>
            </a:r>
            <a:r>
              <a:rPr lang="en-US" sz="2000" baseline="-25000" dirty="0"/>
              <a:t>3,2018</a:t>
            </a:r>
            <a:r>
              <a:rPr lang="en-US" sz="2000" dirty="0"/>
              <a:t>*m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Can we rewrite this to go from 2018 to 2019?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1,2019</a:t>
            </a:r>
            <a:r>
              <a:rPr lang="en-US" sz="2000" dirty="0"/>
              <a:t> = n</a:t>
            </a:r>
            <a:r>
              <a:rPr lang="en-US" sz="2000" baseline="-25000" dirty="0"/>
              <a:t>0,2018</a:t>
            </a:r>
            <a:r>
              <a:rPr lang="en-US" sz="2000" dirty="0"/>
              <a:t> * p</a:t>
            </a:r>
            <a:r>
              <a:rPr lang="en-US" sz="20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2,2019</a:t>
            </a:r>
            <a:r>
              <a:rPr lang="en-US" sz="2000" dirty="0"/>
              <a:t> = n</a:t>
            </a:r>
            <a:r>
              <a:rPr lang="en-US" sz="2000" baseline="-25000" dirty="0"/>
              <a:t>1,2018</a:t>
            </a:r>
            <a:r>
              <a:rPr lang="en-US" sz="2000" dirty="0"/>
              <a:t> * p</a:t>
            </a:r>
            <a:r>
              <a:rPr lang="en-US" sz="20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3,2019</a:t>
            </a:r>
            <a:r>
              <a:rPr lang="en-US" sz="2000" dirty="0"/>
              <a:t> = n</a:t>
            </a:r>
            <a:r>
              <a:rPr lang="en-US" sz="2000" baseline="-25000" dirty="0"/>
              <a:t>2,2018</a:t>
            </a:r>
            <a:r>
              <a:rPr lang="en-US" sz="2000" dirty="0"/>
              <a:t> * p</a:t>
            </a:r>
            <a:r>
              <a:rPr lang="en-US" sz="20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0,2019</a:t>
            </a:r>
            <a:r>
              <a:rPr lang="en-US" sz="2000" dirty="0"/>
              <a:t>= (n</a:t>
            </a:r>
            <a:r>
              <a:rPr lang="en-US" sz="2000" baseline="-25000" dirty="0"/>
              <a:t>1,2019</a:t>
            </a:r>
            <a:r>
              <a:rPr lang="en-US" sz="2000" dirty="0"/>
              <a:t>*m</a:t>
            </a:r>
            <a:r>
              <a:rPr lang="en-US" sz="2000" baseline="-25000" dirty="0"/>
              <a:t>1</a:t>
            </a:r>
            <a:r>
              <a:rPr lang="en-US" sz="2000" dirty="0"/>
              <a:t>)+(n</a:t>
            </a:r>
            <a:r>
              <a:rPr lang="en-US" sz="2000" baseline="-25000" dirty="0"/>
              <a:t>2,2019</a:t>
            </a:r>
            <a:r>
              <a:rPr lang="en-US" sz="2000" dirty="0"/>
              <a:t>*m</a:t>
            </a:r>
            <a:r>
              <a:rPr lang="en-US" sz="2000" baseline="-25000" dirty="0"/>
              <a:t>2</a:t>
            </a:r>
            <a:r>
              <a:rPr lang="en-US" sz="2000" dirty="0"/>
              <a:t>)+ (n</a:t>
            </a:r>
            <a:r>
              <a:rPr lang="en-US" sz="2000" baseline="-25000" dirty="0"/>
              <a:t>3,2019</a:t>
            </a:r>
            <a:r>
              <a:rPr lang="en-US" sz="2000" dirty="0"/>
              <a:t>*m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38319E0-95F7-42FD-80F4-EB8B32E4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9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1AFF87-47E7-44DC-B01A-1057F745B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1AAE7D-6993-4030-ABC7-A463CC1B9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4419600"/>
          </a:xfrm>
        </p:spPr>
        <p:txBody>
          <a:bodyPr/>
          <a:lstStyle/>
          <a:p>
            <a:r>
              <a:rPr lang="en-US" sz="2400" dirty="0"/>
              <a:t>Population equations from 2018 to 2019: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1,2019</a:t>
            </a:r>
            <a:r>
              <a:rPr lang="en-US" sz="2000" dirty="0"/>
              <a:t> = n</a:t>
            </a:r>
            <a:r>
              <a:rPr lang="en-US" sz="2000" baseline="-25000" dirty="0"/>
              <a:t>0,2018</a:t>
            </a:r>
            <a:r>
              <a:rPr lang="en-US" sz="2000" dirty="0"/>
              <a:t> * p</a:t>
            </a:r>
            <a:r>
              <a:rPr lang="en-US" sz="20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2,2019</a:t>
            </a:r>
            <a:r>
              <a:rPr lang="en-US" sz="2000" dirty="0"/>
              <a:t> = n</a:t>
            </a:r>
            <a:r>
              <a:rPr lang="en-US" sz="2000" baseline="-25000" dirty="0"/>
              <a:t>1,2018</a:t>
            </a:r>
            <a:r>
              <a:rPr lang="en-US" sz="2000" dirty="0"/>
              <a:t> * p</a:t>
            </a:r>
            <a:r>
              <a:rPr lang="en-US" sz="20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3,2019</a:t>
            </a:r>
            <a:r>
              <a:rPr lang="en-US" sz="2000" dirty="0"/>
              <a:t> = n</a:t>
            </a:r>
            <a:r>
              <a:rPr lang="en-US" sz="2000" baseline="-25000" dirty="0"/>
              <a:t>2,2018</a:t>
            </a:r>
            <a:r>
              <a:rPr lang="en-US" sz="2000" dirty="0"/>
              <a:t> * p</a:t>
            </a:r>
            <a:r>
              <a:rPr lang="en-US" sz="20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0,2019</a:t>
            </a:r>
            <a:r>
              <a:rPr lang="en-US" sz="2000" dirty="0"/>
              <a:t>= (n</a:t>
            </a:r>
            <a:r>
              <a:rPr lang="en-US" sz="2000" baseline="-25000" dirty="0"/>
              <a:t>1,2019</a:t>
            </a:r>
            <a:r>
              <a:rPr lang="en-US" sz="2000" dirty="0"/>
              <a:t>*m</a:t>
            </a:r>
            <a:r>
              <a:rPr lang="en-US" sz="2000" baseline="-25000" dirty="0"/>
              <a:t>1</a:t>
            </a:r>
            <a:r>
              <a:rPr lang="en-US" sz="2000" dirty="0"/>
              <a:t>)+(n</a:t>
            </a:r>
            <a:r>
              <a:rPr lang="en-US" sz="2000" baseline="-25000" dirty="0"/>
              <a:t>2,2019</a:t>
            </a:r>
            <a:r>
              <a:rPr lang="en-US" sz="2000" dirty="0"/>
              <a:t>*m</a:t>
            </a:r>
            <a:r>
              <a:rPr lang="en-US" sz="2000" baseline="-25000" dirty="0"/>
              <a:t>2</a:t>
            </a:r>
            <a:r>
              <a:rPr lang="en-US" sz="2000" dirty="0"/>
              <a:t>)+ (n</a:t>
            </a:r>
            <a:r>
              <a:rPr lang="en-US" sz="2000" baseline="-25000" dirty="0"/>
              <a:t>3,2019</a:t>
            </a:r>
            <a:r>
              <a:rPr lang="en-US" sz="2000" dirty="0"/>
              <a:t>*m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Can we rewrite this to go from 2019 to 2020?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1,2020</a:t>
            </a:r>
            <a:r>
              <a:rPr lang="en-US" sz="2000" dirty="0"/>
              <a:t> = n</a:t>
            </a:r>
            <a:r>
              <a:rPr lang="en-US" sz="2000" baseline="-25000" dirty="0"/>
              <a:t>0,2019</a:t>
            </a:r>
            <a:r>
              <a:rPr lang="en-US" sz="2000" dirty="0"/>
              <a:t> * p</a:t>
            </a:r>
            <a:r>
              <a:rPr lang="en-US" sz="20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2,2020</a:t>
            </a:r>
            <a:r>
              <a:rPr lang="en-US" sz="2000" dirty="0"/>
              <a:t> = n</a:t>
            </a:r>
            <a:r>
              <a:rPr lang="en-US" sz="2000" baseline="-25000" dirty="0"/>
              <a:t>1,2019</a:t>
            </a:r>
            <a:r>
              <a:rPr lang="en-US" sz="2000" dirty="0"/>
              <a:t> * p</a:t>
            </a:r>
            <a:r>
              <a:rPr lang="en-US" sz="20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3,2020</a:t>
            </a:r>
            <a:r>
              <a:rPr lang="en-US" sz="2000" dirty="0"/>
              <a:t> = n</a:t>
            </a:r>
            <a:r>
              <a:rPr lang="en-US" sz="2000" baseline="-25000" dirty="0"/>
              <a:t>2,2019</a:t>
            </a:r>
            <a:r>
              <a:rPr lang="en-US" sz="2000" dirty="0"/>
              <a:t> * p</a:t>
            </a:r>
            <a:r>
              <a:rPr lang="en-US" sz="20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</a:t>
            </a:r>
            <a:r>
              <a:rPr lang="en-US" sz="2000" baseline="-25000" dirty="0"/>
              <a:t>0,2020</a:t>
            </a:r>
            <a:r>
              <a:rPr lang="en-US" sz="2000" dirty="0"/>
              <a:t>= (n</a:t>
            </a:r>
            <a:r>
              <a:rPr lang="en-US" sz="2000" baseline="-25000" dirty="0"/>
              <a:t>1,2020</a:t>
            </a:r>
            <a:r>
              <a:rPr lang="en-US" sz="2000" dirty="0"/>
              <a:t>*m</a:t>
            </a:r>
            <a:r>
              <a:rPr lang="en-US" sz="2000" baseline="-25000" dirty="0"/>
              <a:t>1</a:t>
            </a:r>
            <a:r>
              <a:rPr lang="en-US" sz="2000" dirty="0"/>
              <a:t>)+(n</a:t>
            </a:r>
            <a:r>
              <a:rPr lang="en-US" sz="2000" baseline="-25000" dirty="0"/>
              <a:t>2,2020</a:t>
            </a:r>
            <a:r>
              <a:rPr lang="en-US" sz="2000" dirty="0"/>
              <a:t>*m</a:t>
            </a:r>
            <a:r>
              <a:rPr lang="en-US" sz="2000" baseline="-25000" dirty="0"/>
              <a:t>2</a:t>
            </a:r>
            <a:r>
              <a:rPr lang="en-US" sz="2000" dirty="0"/>
              <a:t>)+ (n</a:t>
            </a:r>
            <a:r>
              <a:rPr lang="en-US" sz="2000" baseline="-25000" dirty="0"/>
              <a:t>3,2020</a:t>
            </a:r>
            <a:r>
              <a:rPr lang="en-US" sz="2000" dirty="0"/>
              <a:t>*m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38319E0-95F7-42FD-80F4-EB8B32E4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1AFF87-47E7-44DC-B01A-1057F745B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1AAE7D-6993-4030-ABC7-A463CC1B9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382000" cy="4419600"/>
          </a:xfrm>
        </p:spPr>
        <p:txBody>
          <a:bodyPr/>
          <a:lstStyle/>
          <a:p>
            <a:r>
              <a:rPr lang="en-US" sz="2000" dirty="0"/>
              <a:t>Population equations from 2019 to 2020: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/>
              <a:t>1,2020</a:t>
            </a:r>
            <a:r>
              <a:rPr lang="en-US" sz="1800" dirty="0"/>
              <a:t> = n</a:t>
            </a:r>
            <a:r>
              <a:rPr lang="en-US" sz="1800" baseline="-25000" dirty="0"/>
              <a:t>0,2019</a:t>
            </a:r>
            <a:r>
              <a:rPr lang="en-US" sz="1800" dirty="0"/>
              <a:t> * p</a:t>
            </a:r>
            <a:r>
              <a:rPr lang="en-US" sz="18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/>
              <a:t>2,2020</a:t>
            </a:r>
            <a:r>
              <a:rPr lang="en-US" sz="1800" dirty="0"/>
              <a:t> = n</a:t>
            </a:r>
            <a:r>
              <a:rPr lang="en-US" sz="1800" baseline="-25000" dirty="0"/>
              <a:t>1,2019</a:t>
            </a:r>
            <a:r>
              <a:rPr lang="en-US" sz="1800" dirty="0"/>
              <a:t> * p</a:t>
            </a:r>
            <a:r>
              <a:rPr lang="en-US" sz="18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/>
              <a:t>3,2020</a:t>
            </a:r>
            <a:r>
              <a:rPr lang="en-US" sz="1800" dirty="0"/>
              <a:t> = n</a:t>
            </a:r>
            <a:r>
              <a:rPr lang="en-US" sz="1800" baseline="-25000" dirty="0"/>
              <a:t>2,2019</a:t>
            </a:r>
            <a:r>
              <a:rPr lang="en-US" sz="1800" dirty="0"/>
              <a:t> * p</a:t>
            </a:r>
            <a:r>
              <a:rPr lang="en-US" sz="18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/>
              <a:t>0,2020</a:t>
            </a:r>
            <a:r>
              <a:rPr lang="en-US" sz="1800" dirty="0"/>
              <a:t>= (n</a:t>
            </a:r>
            <a:r>
              <a:rPr lang="en-US" sz="1800" baseline="-25000" dirty="0"/>
              <a:t>1,2020</a:t>
            </a:r>
            <a:r>
              <a:rPr lang="en-US" sz="1800" dirty="0"/>
              <a:t>*m</a:t>
            </a:r>
            <a:r>
              <a:rPr lang="en-US" sz="1800" baseline="-25000" dirty="0"/>
              <a:t>1</a:t>
            </a:r>
            <a:r>
              <a:rPr lang="en-US" sz="1800" dirty="0"/>
              <a:t>)+(n</a:t>
            </a:r>
            <a:r>
              <a:rPr lang="en-US" sz="1800" baseline="-25000" dirty="0"/>
              <a:t>2,2020</a:t>
            </a:r>
            <a:r>
              <a:rPr lang="en-US" sz="1800" dirty="0"/>
              <a:t>*m</a:t>
            </a:r>
            <a:r>
              <a:rPr lang="en-US" sz="1800" baseline="-25000" dirty="0"/>
              <a:t>2</a:t>
            </a:r>
            <a:r>
              <a:rPr lang="en-US" sz="1800" dirty="0"/>
              <a:t>)+ (n</a:t>
            </a:r>
            <a:r>
              <a:rPr lang="en-US" sz="1800" baseline="-25000" dirty="0"/>
              <a:t>3,2020</a:t>
            </a:r>
            <a:r>
              <a:rPr lang="en-US" sz="1800" dirty="0"/>
              <a:t>*m</a:t>
            </a:r>
            <a:r>
              <a:rPr lang="en-US" sz="1800" baseline="-25000" dirty="0"/>
              <a:t>3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Can we rewrite this to go from year </a:t>
            </a:r>
            <a:r>
              <a:rPr lang="en-US" sz="2000" i="1" dirty="0"/>
              <a:t>n</a:t>
            </a:r>
            <a:r>
              <a:rPr lang="en-US" sz="2000" dirty="0"/>
              <a:t> to year </a:t>
            </a:r>
            <a:r>
              <a:rPr lang="en-US" sz="2000" i="1" dirty="0"/>
              <a:t>n+1</a:t>
            </a:r>
            <a:r>
              <a:rPr lang="en-US" sz="20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n</a:t>
            </a:r>
            <a:r>
              <a:rPr lang="en-US" sz="1800" baseline="-25000" dirty="0" smtClean="0"/>
              <a:t>1,next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0,now</a:t>
            </a:r>
            <a:r>
              <a:rPr lang="en-US" sz="1800" dirty="0" smtClean="0"/>
              <a:t>* </a:t>
            </a:r>
            <a:r>
              <a:rPr lang="en-US" sz="1800" dirty="0"/>
              <a:t>p</a:t>
            </a:r>
            <a:r>
              <a:rPr lang="en-US" sz="1800" baseline="-25000" dirty="0"/>
              <a:t>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 smtClean="0"/>
              <a:t>2,next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1,now</a:t>
            </a:r>
            <a:r>
              <a:rPr lang="en-US" sz="1800" dirty="0" smtClean="0"/>
              <a:t>* </a:t>
            </a:r>
            <a:r>
              <a:rPr lang="en-US" sz="1800" dirty="0"/>
              <a:t>p</a:t>
            </a:r>
            <a:r>
              <a:rPr lang="en-US" sz="1800" baseline="-25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 smtClean="0"/>
              <a:t>3,next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2,now</a:t>
            </a:r>
            <a:r>
              <a:rPr lang="en-US" sz="1800" dirty="0" smtClean="0"/>
              <a:t>* </a:t>
            </a:r>
            <a:r>
              <a:rPr lang="en-US" sz="1800" dirty="0"/>
              <a:t>p</a:t>
            </a:r>
            <a:r>
              <a:rPr lang="en-US" sz="1800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baseline="-25000" dirty="0" smtClean="0"/>
              <a:t>0,next</a:t>
            </a:r>
            <a:r>
              <a:rPr lang="en-US" sz="1800" dirty="0" smtClean="0"/>
              <a:t>= </a:t>
            </a:r>
            <a:r>
              <a:rPr lang="en-US" sz="1800" dirty="0"/>
              <a:t>(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1,next </a:t>
            </a:r>
            <a:r>
              <a:rPr lang="en-US" sz="1800" dirty="0" smtClean="0"/>
              <a:t>* </a:t>
            </a:r>
            <a:r>
              <a:rPr lang="en-US" sz="1800" dirty="0"/>
              <a:t>m</a:t>
            </a:r>
            <a:r>
              <a:rPr lang="en-US" sz="1800" baseline="-25000" dirty="0"/>
              <a:t>1</a:t>
            </a:r>
            <a:r>
              <a:rPr lang="en-US" sz="1800" dirty="0"/>
              <a:t>)+(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2,next</a:t>
            </a:r>
            <a:r>
              <a:rPr lang="en-US" sz="1800" dirty="0" smtClean="0"/>
              <a:t> </a:t>
            </a:r>
            <a:r>
              <a:rPr lang="en-US" sz="1800" dirty="0"/>
              <a:t>* m</a:t>
            </a:r>
            <a:r>
              <a:rPr lang="en-US" sz="1800" baseline="-25000" dirty="0"/>
              <a:t>2</a:t>
            </a:r>
            <a:r>
              <a:rPr lang="en-US" sz="1800" dirty="0"/>
              <a:t>)+ (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3,next</a:t>
            </a:r>
            <a:r>
              <a:rPr lang="en-US" sz="1800" dirty="0" smtClean="0"/>
              <a:t> </a:t>
            </a:r>
            <a:r>
              <a:rPr lang="en-US" sz="1800" dirty="0"/>
              <a:t>* m</a:t>
            </a:r>
            <a:r>
              <a:rPr lang="en-US" sz="1800" baseline="-25000" dirty="0"/>
              <a:t>3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What does this actually mean?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Just that you have pretty much the same equation to go forwards a year, no matter what year it is.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The “next” and “now” subscripts can be any two consecutive years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38319E0-95F7-42FD-80F4-EB8B32E4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4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51F00A-73CA-4BA1-A83E-1B5AB9F6A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E85C13-FD43-49D5-BDB5-BAF1A4FAA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to the Python Loops lecture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4317633-A621-4ED9-9887-5249AD32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8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44D36F-FDED-4378-A6DC-E0F1E6F40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67" y="270933"/>
            <a:ext cx="3962400" cy="1143000"/>
          </a:xfrm>
        </p:spPr>
        <p:txBody>
          <a:bodyPr/>
          <a:lstStyle/>
          <a:p>
            <a:r>
              <a:rPr lang="en-US" dirty="0"/>
              <a:t>Code for loops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002DB11-4BFC-4B87-9DE0-827D9E1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56271" y="6460727"/>
            <a:ext cx="2895600" cy="457200"/>
          </a:xfrm>
        </p:spPr>
        <p:txBody>
          <a:bodyPr/>
          <a:lstStyle/>
          <a:p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92BDB9-9D47-4811-A9B9-F6A8147EF36C}"/>
              </a:ext>
            </a:extLst>
          </p:cNvPr>
          <p:cNvSpPr txBox="1"/>
          <p:nvPr/>
        </p:nvSpPr>
        <p:spPr>
          <a:xfrm>
            <a:off x="0" y="2912071"/>
            <a:ext cx="6097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0"/>
              </a:spcBef>
            </a:pPr>
            <a:r>
              <a:rPr lang="en-US" sz="1800" dirty="0"/>
              <a:t>for gen in range(70):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n0=100; n1=150; n2=200; n3=100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p0=.7;    p1=.8;    p2=.8;   p3=0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m0=0;    m1=1;    m2=2;  m3=0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n1_next = n0* p0</a:t>
            </a:r>
            <a:endParaRPr lang="en-US" sz="1800" baseline="-25000" dirty="0"/>
          </a:p>
          <a:p>
            <a:pPr lvl="2">
              <a:spcBef>
                <a:spcPts val="0"/>
              </a:spcBef>
            </a:pPr>
            <a:r>
              <a:rPr lang="en-US" sz="1800" dirty="0"/>
              <a:t>n2_next = n1*p1</a:t>
            </a:r>
            <a:endParaRPr lang="en-US" sz="1800" baseline="-25000" dirty="0"/>
          </a:p>
          <a:p>
            <a:pPr lvl="2">
              <a:spcBef>
                <a:spcPts val="0"/>
              </a:spcBef>
            </a:pPr>
            <a:r>
              <a:rPr lang="en-US" sz="1800" dirty="0"/>
              <a:t>n3_next = n2*p2</a:t>
            </a:r>
            <a:endParaRPr lang="en-US" sz="1800" baseline="-25000" dirty="0"/>
          </a:p>
          <a:p>
            <a:pPr lvl="2">
              <a:spcBef>
                <a:spcPts val="0"/>
              </a:spcBef>
            </a:pPr>
            <a:r>
              <a:rPr lang="en-US" sz="1800" dirty="0"/>
              <a:t>n0_next = n1_next*m1 + n2_next*m2 + n3_next*m3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E275D11-3DE6-409A-8287-F767285579EF}"/>
              </a:ext>
            </a:extLst>
          </p:cNvPr>
          <p:cNvSpPr txBox="1"/>
          <p:nvPr/>
        </p:nvSpPr>
        <p:spPr>
          <a:xfrm>
            <a:off x="457200" y="5964541"/>
            <a:ext cx="46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n0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C00701CA-EEF7-473D-8698-CAB216E2F818}"/>
              </a:ext>
            </a:extLst>
          </p:cNvPr>
          <p:cNvCxnSpPr>
            <a:cxnSpLocks/>
          </p:cNvCxnSpPr>
          <p:nvPr/>
        </p:nvCxnSpPr>
        <p:spPr>
          <a:xfrm>
            <a:off x="457200" y="6021364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A02E2A1F-D564-40B8-B4BF-05310D2D6169}"/>
              </a:ext>
            </a:extLst>
          </p:cNvPr>
          <p:cNvCxnSpPr>
            <a:cxnSpLocks/>
          </p:cNvCxnSpPr>
          <p:nvPr/>
        </p:nvCxnSpPr>
        <p:spPr>
          <a:xfrm>
            <a:off x="838200" y="5483499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EED21F5-7535-4C79-9E0E-E1F4C620C078}"/>
              </a:ext>
            </a:extLst>
          </p:cNvPr>
          <p:cNvSpPr txBox="1"/>
          <p:nvPr/>
        </p:nvSpPr>
        <p:spPr>
          <a:xfrm>
            <a:off x="465667" y="5593566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22FC3E57-8AEF-4DE5-86AD-F6C9332E0F93}"/>
              </a:ext>
            </a:extLst>
          </p:cNvPr>
          <p:cNvSpPr txBox="1"/>
          <p:nvPr/>
        </p:nvSpPr>
        <p:spPr>
          <a:xfrm>
            <a:off x="482598" y="558353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A5818D1-B78A-45D3-B29D-5B74EFFE06A3}"/>
              </a:ext>
            </a:extLst>
          </p:cNvPr>
          <p:cNvCxnSpPr>
            <a:cxnSpLocks/>
          </p:cNvCxnSpPr>
          <p:nvPr/>
        </p:nvCxnSpPr>
        <p:spPr>
          <a:xfrm>
            <a:off x="457200" y="5483499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05BD5EB-667C-4B37-8388-3EA2D85AEA77}"/>
              </a:ext>
            </a:extLst>
          </p:cNvPr>
          <p:cNvSpPr txBox="1"/>
          <p:nvPr/>
        </p:nvSpPr>
        <p:spPr>
          <a:xfrm>
            <a:off x="1117602" y="5958980"/>
            <a:ext cx="46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n1</a:t>
            </a:r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3698D78D-A840-45D1-A2A4-6F7F7D98F115}"/>
              </a:ext>
            </a:extLst>
          </p:cNvPr>
          <p:cNvCxnSpPr>
            <a:cxnSpLocks/>
          </p:cNvCxnSpPr>
          <p:nvPr/>
        </p:nvCxnSpPr>
        <p:spPr>
          <a:xfrm>
            <a:off x="1117602" y="6015803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5B34AAFB-9624-4AAC-AB6C-216996E96589}"/>
              </a:ext>
            </a:extLst>
          </p:cNvPr>
          <p:cNvCxnSpPr>
            <a:cxnSpLocks/>
          </p:cNvCxnSpPr>
          <p:nvPr/>
        </p:nvCxnSpPr>
        <p:spPr>
          <a:xfrm>
            <a:off x="1498602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1A025A99-1E8E-42C3-82A3-E97E1A1AA3CE}"/>
              </a:ext>
            </a:extLst>
          </p:cNvPr>
          <p:cNvSpPr txBox="1"/>
          <p:nvPr/>
        </p:nvSpPr>
        <p:spPr>
          <a:xfrm>
            <a:off x="1126069" y="558800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668E85FF-C406-4B4E-A301-8A6454737F77}"/>
              </a:ext>
            </a:extLst>
          </p:cNvPr>
          <p:cNvSpPr txBox="1"/>
          <p:nvPr/>
        </p:nvSpPr>
        <p:spPr>
          <a:xfrm>
            <a:off x="1143000" y="557797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04561027-57E6-47AE-B092-7B6CAC3E6D03}"/>
              </a:ext>
            </a:extLst>
          </p:cNvPr>
          <p:cNvCxnSpPr>
            <a:cxnSpLocks/>
          </p:cNvCxnSpPr>
          <p:nvPr/>
        </p:nvCxnSpPr>
        <p:spPr>
          <a:xfrm>
            <a:off x="1117602" y="5494872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FC8FAAC-CEB8-4B6B-AA0C-814E4868BC16}"/>
              </a:ext>
            </a:extLst>
          </p:cNvPr>
          <p:cNvSpPr txBox="1"/>
          <p:nvPr/>
        </p:nvSpPr>
        <p:spPr>
          <a:xfrm>
            <a:off x="1778001" y="5966827"/>
            <a:ext cx="46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n2</a:t>
            </a:r>
            <a:endParaRPr lang="en-US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BDA0318C-29D9-45B3-A8B0-30F29722B786}"/>
              </a:ext>
            </a:extLst>
          </p:cNvPr>
          <p:cNvCxnSpPr>
            <a:cxnSpLocks/>
          </p:cNvCxnSpPr>
          <p:nvPr/>
        </p:nvCxnSpPr>
        <p:spPr>
          <a:xfrm>
            <a:off x="1778001" y="602365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89D98235-570C-4392-A0A8-A2DA5AF2982A}"/>
              </a:ext>
            </a:extLst>
          </p:cNvPr>
          <p:cNvCxnSpPr>
            <a:cxnSpLocks/>
          </p:cNvCxnSpPr>
          <p:nvPr/>
        </p:nvCxnSpPr>
        <p:spPr>
          <a:xfrm>
            <a:off x="2159001" y="548578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E8D3F2B-4E4B-4BC8-86D0-14DED2A93D1C}"/>
              </a:ext>
            </a:extLst>
          </p:cNvPr>
          <p:cNvSpPr txBox="1"/>
          <p:nvPr/>
        </p:nvSpPr>
        <p:spPr>
          <a:xfrm>
            <a:off x="1786468" y="5595852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63DC0E77-2C78-4C2D-8703-E9AB997C73E0}"/>
              </a:ext>
            </a:extLst>
          </p:cNvPr>
          <p:cNvSpPr txBox="1"/>
          <p:nvPr/>
        </p:nvSpPr>
        <p:spPr>
          <a:xfrm>
            <a:off x="1803399" y="558582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6079E94A-25AF-4737-B83E-156466507D87}"/>
              </a:ext>
            </a:extLst>
          </p:cNvPr>
          <p:cNvCxnSpPr>
            <a:cxnSpLocks/>
          </p:cNvCxnSpPr>
          <p:nvPr/>
        </p:nvCxnSpPr>
        <p:spPr>
          <a:xfrm>
            <a:off x="1778001" y="548578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7F7569E9-D604-4D4E-AB50-E872F7BBEB39}"/>
              </a:ext>
            </a:extLst>
          </p:cNvPr>
          <p:cNvSpPr txBox="1"/>
          <p:nvPr/>
        </p:nvSpPr>
        <p:spPr>
          <a:xfrm>
            <a:off x="2438400" y="5958980"/>
            <a:ext cx="46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n3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DB3B77DB-207F-4F34-ACC0-D7F90AA2DDE8}"/>
              </a:ext>
            </a:extLst>
          </p:cNvPr>
          <p:cNvCxnSpPr>
            <a:cxnSpLocks/>
          </p:cNvCxnSpPr>
          <p:nvPr/>
        </p:nvCxnSpPr>
        <p:spPr>
          <a:xfrm>
            <a:off x="2438400" y="6015803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3CFAD56D-AD72-44CF-9193-E853DA3C20E7}"/>
              </a:ext>
            </a:extLst>
          </p:cNvPr>
          <p:cNvCxnSpPr>
            <a:cxnSpLocks/>
          </p:cNvCxnSpPr>
          <p:nvPr/>
        </p:nvCxnSpPr>
        <p:spPr>
          <a:xfrm>
            <a:off x="281940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A9BEE688-C753-4ECB-AFA8-F31ED43DB34A}"/>
              </a:ext>
            </a:extLst>
          </p:cNvPr>
          <p:cNvSpPr txBox="1"/>
          <p:nvPr/>
        </p:nvSpPr>
        <p:spPr>
          <a:xfrm>
            <a:off x="2446867" y="558800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B2E4C5E5-9435-405C-BEDE-8ACA38E5B6BC}"/>
              </a:ext>
            </a:extLst>
          </p:cNvPr>
          <p:cNvSpPr txBox="1"/>
          <p:nvPr/>
        </p:nvSpPr>
        <p:spPr>
          <a:xfrm>
            <a:off x="2463798" y="557797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E59715CC-04B4-467F-A5A9-AA75EC5C7679}"/>
              </a:ext>
            </a:extLst>
          </p:cNvPr>
          <p:cNvCxnSpPr>
            <a:cxnSpLocks/>
          </p:cNvCxnSpPr>
          <p:nvPr/>
        </p:nvCxnSpPr>
        <p:spPr>
          <a:xfrm>
            <a:off x="243840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7A127293-A381-4046-AD6E-DB12B014DB3B}"/>
              </a:ext>
            </a:extLst>
          </p:cNvPr>
          <p:cNvSpPr txBox="1"/>
          <p:nvPr/>
        </p:nvSpPr>
        <p:spPr>
          <a:xfrm>
            <a:off x="3810000" y="5954517"/>
            <a:ext cx="74379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n0_next</a:t>
            </a:r>
            <a:endParaRPr lang="en-US" sz="200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00F0F803-F3EC-4781-9886-62F44D91FCA3}"/>
              </a:ext>
            </a:extLst>
          </p:cNvPr>
          <p:cNvCxnSpPr>
            <a:cxnSpLocks/>
          </p:cNvCxnSpPr>
          <p:nvPr/>
        </p:nvCxnSpPr>
        <p:spPr>
          <a:xfrm>
            <a:off x="4521201" y="5483499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9B15013-819D-4E73-AF71-D7918F12C45D}"/>
              </a:ext>
            </a:extLst>
          </p:cNvPr>
          <p:cNvSpPr txBox="1"/>
          <p:nvPr/>
        </p:nvSpPr>
        <p:spPr>
          <a:xfrm>
            <a:off x="4148668" y="5528737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310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CE2C25B3-BF21-4B6A-94CE-88DDFFF8390A}"/>
              </a:ext>
            </a:extLst>
          </p:cNvPr>
          <p:cNvSpPr txBox="1"/>
          <p:nvPr/>
        </p:nvSpPr>
        <p:spPr>
          <a:xfrm>
            <a:off x="4174066" y="558354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="" xmlns:a16="http://schemas.microsoft.com/office/drawing/2014/main" id="{770CFD36-EC3B-4444-A251-EFBF985E17DD}"/>
              </a:ext>
            </a:extLst>
          </p:cNvPr>
          <p:cNvCxnSpPr>
            <a:cxnSpLocks/>
          </p:cNvCxnSpPr>
          <p:nvPr/>
        </p:nvCxnSpPr>
        <p:spPr>
          <a:xfrm>
            <a:off x="4140201" y="5483499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8E167AFA-061F-4C41-B49B-53096D0AA84B}"/>
              </a:ext>
            </a:extLst>
          </p:cNvPr>
          <p:cNvCxnSpPr>
            <a:cxnSpLocks/>
          </p:cNvCxnSpPr>
          <p:nvPr/>
        </p:nvCxnSpPr>
        <p:spPr>
          <a:xfrm>
            <a:off x="535221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8E8DEBE-737C-455F-AD8C-2B3D8E0EEEDF}"/>
              </a:ext>
            </a:extLst>
          </p:cNvPr>
          <p:cNvSpPr txBox="1"/>
          <p:nvPr/>
        </p:nvSpPr>
        <p:spPr>
          <a:xfrm>
            <a:off x="5029199" y="558800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7FFE991B-1F9F-4DB2-90F9-DB42A80F43C7}"/>
              </a:ext>
            </a:extLst>
          </p:cNvPr>
          <p:cNvSpPr txBox="1"/>
          <p:nvPr/>
        </p:nvSpPr>
        <p:spPr>
          <a:xfrm>
            <a:off x="5005075" y="557798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410AD224-5C80-4953-AD02-C30D8A5E58F9}"/>
              </a:ext>
            </a:extLst>
          </p:cNvPr>
          <p:cNvCxnSpPr>
            <a:cxnSpLocks/>
          </p:cNvCxnSpPr>
          <p:nvPr/>
        </p:nvCxnSpPr>
        <p:spPr>
          <a:xfrm>
            <a:off x="4971210" y="5494872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94B2CE3D-DA8A-481A-ADA6-A80AD4A110E3}"/>
              </a:ext>
            </a:extLst>
          </p:cNvPr>
          <p:cNvCxnSpPr>
            <a:cxnSpLocks/>
          </p:cNvCxnSpPr>
          <p:nvPr/>
        </p:nvCxnSpPr>
        <p:spPr>
          <a:xfrm>
            <a:off x="6198871" y="548578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60622E4E-24DF-4DDD-89D0-6392946B74DD}"/>
              </a:ext>
            </a:extLst>
          </p:cNvPr>
          <p:cNvSpPr txBox="1"/>
          <p:nvPr/>
        </p:nvSpPr>
        <p:spPr>
          <a:xfrm>
            <a:off x="5826338" y="5595852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A79C31F6-3272-4AFC-A0F7-D1C113E7D920}"/>
              </a:ext>
            </a:extLst>
          </p:cNvPr>
          <p:cNvSpPr txBox="1"/>
          <p:nvPr/>
        </p:nvSpPr>
        <p:spPr>
          <a:xfrm>
            <a:off x="5851736" y="558582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FFB23F63-6661-4FCB-A5A3-CC661A90910E}"/>
              </a:ext>
            </a:extLst>
          </p:cNvPr>
          <p:cNvCxnSpPr>
            <a:cxnSpLocks/>
          </p:cNvCxnSpPr>
          <p:nvPr/>
        </p:nvCxnSpPr>
        <p:spPr>
          <a:xfrm>
            <a:off x="5817871" y="548578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="" xmlns:a16="http://schemas.microsoft.com/office/drawing/2014/main" id="{060A4DF3-9E16-4C2C-8CE7-FEF4960D5A5F}"/>
              </a:ext>
            </a:extLst>
          </p:cNvPr>
          <p:cNvCxnSpPr>
            <a:cxnSpLocks/>
          </p:cNvCxnSpPr>
          <p:nvPr/>
        </p:nvCxnSpPr>
        <p:spPr>
          <a:xfrm>
            <a:off x="685927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51DBC0C3-7971-4169-9A6C-C55B9E83EEFD}"/>
              </a:ext>
            </a:extLst>
          </p:cNvPr>
          <p:cNvSpPr txBox="1"/>
          <p:nvPr/>
        </p:nvSpPr>
        <p:spPr>
          <a:xfrm>
            <a:off x="6486737" y="558800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160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05D97CE1-7A97-45F9-B55A-784D8ABC3E50}"/>
              </a:ext>
            </a:extLst>
          </p:cNvPr>
          <p:cNvSpPr txBox="1"/>
          <p:nvPr/>
        </p:nvSpPr>
        <p:spPr>
          <a:xfrm>
            <a:off x="6512135" y="557798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C00B6095-9C6B-466A-B99C-41581CB5104D}"/>
              </a:ext>
            </a:extLst>
          </p:cNvPr>
          <p:cNvCxnSpPr>
            <a:cxnSpLocks/>
          </p:cNvCxnSpPr>
          <p:nvPr/>
        </p:nvCxnSpPr>
        <p:spPr>
          <a:xfrm>
            <a:off x="647827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106CB398-2590-49DA-97AD-DA975C8E7767}"/>
              </a:ext>
            </a:extLst>
          </p:cNvPr>
          <p:cNvSpPr txBox="1"/>
          <p:nvPr/>
        </p:nvSpPr>
        <p:spPr>
          <a:xfrm>
            <a:off x="6495207" y="5954517"/>
            <a:ext cx="74379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n3_next</a:t>
            </a:r>
            <a:endParaRPr lang="en-US" sz="2000" dirty="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04A29B23-02B6-4BD3-A750-F12E43F7B5E0}"/>
              </a:ext>
            </a:extLst>
          </p:cNvPr>
          <p:cNvSpPr txBox="1"/>
          <p:nvPr/>
        </p:nvSpPr>
        <p:spPr>
          <a:xfrm>
            <a:off x="5657007" y="5954517"/>
            <a:ext cx="74379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n2_next</a:t>
            </a:r>
            <a:endParaRPr lang="en-US" sz="2000" dirty="0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9651AF01-8295-460A-8D7E-A1C77DBD0EF6}"/>
              </a:ext>
            </a:extLst>
          </p:cNvPr>
          <p:cNvSpPr txBox="1"/>
          <p:nvPr/>
        </p:nvSpPr>
        <p:spPr>
          <a:xfrm>
            <a:off x="4724400" y="5954517"/>
            <a:ext cx="74379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n1_next</a:t>
            </a:r>
            <a:endParaRPr lang="en-US" sz="2000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86120A82-AFCE-4513-80FD-967051B6BD53}"/>
              </a:ext>
            </a:extLst>
          </p:cNvPr>
          <p:cNvCxnSpPr>
            <a:cxnSpLocks/>
          </p:cNvCxnSpPr>
          <p:nvPr/>
        </p:nvCxnSpPr>
        <p:spPr>
          <a:xfrm>
            <a:off x="4140201" y="6016899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2E91C284-C309-449D-A3C9-7B7F96F1347D}"/>
              </a:ext>
            </a:extLst>
          </p:cNvPr>
          <p:cNvCxnSpPr>
            <a:cxnSpLocks/>
          </p:cNvCxnSpPr>
          <p:nvPr/>
        </p:nvCxnSpPr>
        <p:spPr>
          <a:xfrm>
            <a:off x="4969934" y="6011338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="" xmlns:a16="http://schemas.microsoft.com/office/drawing/2014/main" id="{107320B3-A177-4890-B729-E07D5BF551CC}"/>
              </a:ext>
            </a:extLst>
          </p:cNvPr>
          <p:cNvCxnSpPr>
            <a:cxnSpLocks/>
          </p:cNvCxnSpPr>
          <p:nvPr/>
        </p:nvCxnSpPr>
        <p:spPr>
          <a:xfrm>
            <a:off x="5816601" y="6019185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="" xmlns:a16="http://schemas.microsoft.com/office/drawing/2014/main" id="{7624FEB0-75E4-4587-B3DE-85454A8ED7FC}"/>
              </a:ext>
            </a:extLst>
          </p:cNvPr>
          <p:cNvCxnSpPr>
            <a:cxnSpLocks/>
          </p:cNvCxnSpPr>
          <p:nvPr/>
        </p:nvCxnSpPr>
        <p:spPr>
          <a:xfrm>
            <a:off x="6477000" y="6011338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>
            <a:extLst>
              <a:ext uri="{FF2B5EF4-FFF2-40B4-BE49-F238E27FC236}">
                <a16:creationId xmlns="" xmlns:a16="http://schemas.microsoft.com/office/drawing/2014/main" id="{B61C0D33-8653-4818-86F9-9DC090BD30CB}"/>
              </a:ext>
            </a:extLst>
          </p:cNvPr>
          <p:cNvSpPr/>
          <p:nvPr/>
        </p:nvSpPr>
        <p:spPr>
          <a:xfrm>
            <a:off x="326389" y="332859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="" xmlns:a16="http://schemas.microsoft.com/office/drawing/2014/main" id="{ABBDCB00-610A-4B7B-8394-F893FE40DF06}"/>
              </a:ext>
            </a:extLst>
          </p:cNvPr>
          <p:cNvSpPr/>
          <p:nvPr/>
        </p:nvSpPr>
        <p:spPr>
          <a:xfrm>
            <a:off x="334850" y="359953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>
            <a:extLst>
              <a:ext uri="{FF2B5EF4-FFF2-40B4-BE49-F238E27FC236}">
                <a16:creationId xmlns="" xmlns:a16="http://schemas.microsoft.com/office/drawing/2014/main" id="{7F6B0F24-C952-4417-AA65-FEC0958AE2EB}"/>
              </a:ext>
            </a:extLst>
          </p:cNvPr>
          <p:cNvSpPr/>
          <p:nvPr/>
        </p:nvSpPr>
        <p:spPr>
          <a:xfrm>
            <a:off x="334844" y="38874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="" xmlns:a16="http://schemas.microsoft.com/office/drawing/2014/main" id="{FBC3AA98-CE64-4EEC-9AD7-017F9C14CFEA}"/>
              </a:ext>
            </a:extLst>
          </p:cNvPr>
          <p:cNvSpPr/>
          <p:nvPr/>
        </p:nvSpPr>
        <p:spPr>
          <a:xfrm>
            <a:off x="334838" y="414987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="" xmlns:a16="http://schemas.microsoft.com/office/drawing/2014/main" id="{694FCD32-4CC6-44E5-AC26-2E641F7A2F22}"/>
              </a:ext>
            </a:extLst>
          </p:cNvPr>
          <p:cNvSpPr/>
          <p:nvPr/>
        </p:nvSpPr>
        <p:spPr>
          <a:xfrm>
            <a:off x="343299" y="44377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="" xmlns:a16="http://schemas.microsoft.com/office/drawing/2014/main" id="{55E3D510-9A66-4E07-953A-75CFE64DF37E}"/>
              </a:ext>
            </a:extLst>
          </p:cNvPr>
          <p:cNvSpPr/>
          <p:nvPr/>
        </p:nvSpPr>
        <p:spPr>
          <a:xfrm>
            <a:off x="351760" y="470868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="" xmlns:a16="http://schemas.microsoft.com/office/drawing/2014/main" id="{AA6EE580-30D4-4F24-86FF-E5E6A8C82DC5}"/>
              </a:ext>
            </a:extLst>
          </p:cNvPr>
          <p:cNvSpPr/>
          <p:nvPr/>
        </p:nvSpPr>
        <p:spPr>
          <a:xfrm>
            <a:off x="351754" y="496269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="" xmlns:a16="http://schemas.microsoft.com/office/drawing/2014/main" id="{0A607D91-4784-47D1-8E97-8E15796908E4}"/>
              </a:ext>
            </a:extLst>
          </p:cNvPr>
          <p:cNvSpPr/>
          <p:nvPr/>
        </p:nvSpPr>
        <p:spPr>
          <a:xfrm>
            <a:off x="309420" y="302382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="" xmlns:a16="http://schemas.microsoft.com/office/drawing/2014/main" id="{8B1C258F-F48C-4CE0-A0A9-B1D6CC71A33C}"/>
              </a:ext>
            </a:extLst>
          </p:cNvPr>
          <p:cNvSpPr/>
          <p:nvPr/>
        </p:nvSpPr>
        <p:spPr>
          <a:xfrm>
            <a:off x="580393" y="33286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="" xmlns:a16="http://schemas.microsoft.com/office/drawing/2014/main" id="{451F4C6A-EFC9-4787-9DA0-5E934B5B4852}"/>
              </a:ext>
            </a:extLst>
          </p:cNvPr>
          <p:cNvSpPr/>
          <p:nvPr/>
        </p:nvSpPr>
        <p:spPr>
          <a:xfrm>
            <a:off x="588854" y="359954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="" xmlns:a16="http://schemas.microsoft.com/office/drawing/2014/main" id="{B8B9A7BA-95CB-4F2A-9F48-07762D6FC08D}"/>
              </a:ext>
            </a:extLst>
          </p:cNvPr>
          <p:cNvSpPr/>
          <p:nvPr/>
        </p:nvSpPr>
        <p:spPr>
          <a:xfrm>
            <a:off x="588848" y="38874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="" xmlns:a16="http://schemas.microsoft.com/office/drawing/2014/main" id="{76A9A1F7-4E88-46DE-912F-5FE1C749FE15}"/>
              </a:ext>
            </a:extLst>
          </p:cNvPr>
          <p:cNvSpPr/>
          <p:nvPr/>
        </p:nvSpPr>
        <p:spPr>
          <a:xfrm>
            <a:off x="588842" y="414988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="" xmlns:a16="http://schemas.microsoft.com/office/drawing/2014/main" id="{F71354C7-D863-4C39-87E5-50DE65FA832E}"/>
              </a:ext>
            </a:extLst>
          </p:cNvPr>
          <p:cNvSpPr/>
          <p:nvPr/>
        </p:nvSpPr>
        <p:spPr>
          <a:xfrm>
            <a:off x="597303" y="44377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>
            <a:extLst>
              <a:ext uri="{FF2B5EF4-FFF2-40B4-BE49-F238E27FC236}">
                <a16:creationId xmlns="" xmlns:a16="http://schemas.microsoft.com/office/drawing/2014/main" id="{018CE84D-C944-4968-B9FA-90D1F215FB26}"/>
              </a:ext>
            </a:extLst>
          </p:cNvPr>
          <p:cNvSpPr/>
          <p:nvPr/>
        </p:nvSpPr>
        <p:spPr>
          <a:xfrm>
            <a:off x="605764" y="470869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="" xmlns:a16="http://schemas.microsoft.com/office/drawing/2014/main" id="{ABD029C0-6EED-486B-BE5D-0C46DF7EE340}"/>
              </a:ext>
            </a:extLst>
          </p:cNvPr>
          <p:cNvSpPr/>
          <p:nvPr/>
        </p:nvSpPr>
        <p:spPr>
          <a:xfrm>
            <a:off x="605758" y="49626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20B840A-4D4B-45A6-9F1C-63F3FD7300DF}"/>
              </a:ext>
            </a:extLst>
          </p:cNvPr>
          <p:cNvSpPr txBox="1"/>
          <p:nvPr/>
        </p:nvSpPr>
        <p:spPr>
          <a:xfrm>
            <a:off x="4368800" y="2963333"/>
            <a:ext cx="4343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Will this code work?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sz="2000" dirty="0">
                <a:solidFill>
                  <a:schemeClr val="accent2"/>
                </a:solidFill>
              </a:rPr>
              <a:t>No. After the first time through the loop, it just assigns the same values to the same variables over and over.</a:t>
            </a:r>
          </a:p>
        </p:txBody>
      </p:sp>
    </p:spTree>
    <p:extLst>
      <p:ext uri="{BB962C8B-B14F-4D97-AF65-F5344CB8AC3E}">
        <p14:creationId xmlns:p14="http://schemas.microsoft.com/office/powerpoint/2010/main" val="22268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3" grpId="0"/>
      <p:bldP spid="34" grpId="0"/>
      <p:bldP spid="39" grpId="0"/>
      <p:bldP spid="40" grpId="0"/>
      <p:bldP spid="45" grpId="0"/>
      <p:bldP spid="46" grpId="0"/>
      <p:bldP spid="53" grpId="0"/>
      <p:bldP spid="54" grpId="0"/>
      <p:bldP spid="59" grpId="0"/>
      <p:bldP spid="60" grpId="0"/>
      <p:bldP spid="65" grpId="0"/>
      <p:bldP spid="66" grpId="0"/>
      <p:bldP spid="71" grpId="0"/>
      <p:bldP spid="72" grpId="0"/>
      <p:bldP spid="139" grpId="0" animBg="1"/>
      <p:bldP spid="139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44D36F-FDED-4378-A6DC-E0F1E6F40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933" y="160866"/>
            <a:ext cx="5715000" cy="1143000"/>
          </a:xfrm>
        </p:spPr>
        <p:txBody>
          <a:bodyPr/>
          <a:lstStyle/>
          <a:p>
            <a:r>
              <a:rPr lang="en-US" dirty="0"/>
              <a:t>Code for loops, take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002DB11-4BFC-4B87-9DE0-827D9E1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56271" y="6460727"/>
            <a:ext cx="2895600" cy="457200"/>
          </a:xfrm>
        </p:spPr>
        <p:txBody>
          <a:bodyPr/>
          <a:lstStyle/>
          <a:p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92BDB9-9D47-4811-A9B9-F6A8147EF36C}"/>
              </a:ext>
            </a:extLst>
          </p:cNvPr>
          <p:cNvSpPr txBox="1"/>
          <p:nvPr/>
        </p:nvSpPr>
        <p:spPr>
          <a:xfrm>
            <a:off x="519872" y="2772976"/>
            <a:ext cx="6097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n0=100; n1=150; n2=200; n3=100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p0=.7;    p1=.8;    p2=.8;   p3=0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m0=0;    m1=1;    m2=2;  m3=0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for gen in range(70):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n1_next = n0* p0</a:t>
            </a:r>
            <a:endParaRPr lang="en-US" sz="18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n2_next = n1*p1</a:t>
            </a:r>
            <a:endParaRPr lang="en-US" sz="18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n3_next = n2*p2</a:t>
            </a:r>
            <a:endParaRPr lang="en-US" sz="18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n0_next = n1_next*m1 + n2_next*m2 + n3_next*m3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E275D11-3DE6-409A-8287-F767285579EF}"/>
              </a:ext>
            </a:extLst>
          </p:cNvPr>
          <p:cNvSpPr txBox="1"/>
          <p:nvPr/>
        </p:nvSpPr>
        <p:spPr>
          <a:xfrm>
            <a:off x="457200" y="5964541"/>
            <a:ext cx="46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n0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C00701CA-EEF7-473D-8698-CAB216E2F818}"/>
              </a:ext>
            </a:extLst>
          </p:cNvPr>
          <p:cNvCxnSpPr>
            <a:cxnSpLocks/>
          </p:cNvCxnSpPr>
          <p:nvPr/>
        </p:nvCxnSpPr>
        <p:spPr>
          <a:xfrm>
            <a:off x="457200" y="6021364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A02E2A1F-D564-40B8-B4BF-05310D2D6169}"/>
              </a:ext>
            </a:extLst>
          </p:cNvPr>
          <p:cNvCxnSpPr>
            <a:cxnSpLocks/>
          </p:cNvCxnSpPr>
          <p:nvPr/>
        </p:nvCxnSpPr>
        <p:spPr>
          <a:xfrm>
            <a:off x="838200" y="5483499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EED21F5-7535-4C79-9E0E-E1F4C620C078}"/>
              </a:ext>
            </a:extLst>
          </p:cNvPr>
          <p:cNvSpPr txBox="1"/>
          <p:nvPr/>
        </p:nvSpPr>
        <p:spPr>
          <a:xfrm>
            <a:off x="465667" y="5593566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22FC3E57-8AEF-4DE5-86AD-F6C9332E0F93}"/>
              </a:ext>
            </a:extLst>
          </p:cNvPr>
          <p:cNvSpPr txBox="1"/>
          <p:nvPr/>
        </p:nvSpPr>
        <p:spPr>
          <a:xfrm>
            <a:off x="482598" y="558353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A5818D1-B78A-45D3-B29D-5B74EFFE06A3}"/>
              </a:ext>
            </a:extLst>
          </p:cNvPr>
          <p:cNvCxnSpPr>
            <a:cxnSpLocks/>
          </p:cNvCxnSpPr>
          <p:nvPr/>
        </p:nvCxnSpPr>
        <p:spPr>
          <a:xfrm>
            <a:off x="457200" y="5483499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05BD5EB-667C-4B37-8388-3EA2D85AEA77}"/>
              </a:ext>
            </a:extLst>
          </p:cNvPr>
          <p:cNvSpPr txBox="1"/>
          <p:nvPr/>
        </p:nvSpPr>
        <p:spPr>
          <a:xfrm>
            <a:off x="1117602" y="5958980"/>
            <a:ext cx="46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n1</a:t>
            </a:r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3698D78D-A840-45D1-A2A4-6F7F7D98F115}"/>
              </a:ext>
            </a:extLst>
          </p:cNvPr>
          <p:cNvCxnSpPr>
            <a:cxnSpLocks/>
          </p:cNvCxnSpPr>
          <p:nvPr/>
        </p:nvCxnSpPr>
        <p:spPr>
          <a:xfrm>
            <a:off x="1117602" y="6015803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5B34AAFB-9624-4AAC-AB6C-216996E96589}"/>
              </a:ext>
            </a:extLst>
          </p:cNvPr>
          <p:cNvCxnSpPr>
            <a:cxnSpLocks/>
          </p:cNvCxnSpPr>
          <p:nvPr/>
        </p:nvCxnSpPr>
        <p:spPr>
          <a:xfrm>
            <a:off x="1498602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1A025A99-1E8E-42C3-82A3-E97E1A1AA3CE}"/>
              </a:ext>
            </a:extLst>
          </p:cNvPr>
          <p:cNvSpPr txBox="1"/>
          <p:nvPr/>
        </p:nvSpPr>
        <p:spPr>
          <a:xfrm>
            <a:off x="1126069" y="558800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668E85FF-C406-4B4E-A301-8A6454737F77}"/>
              </a:ext>
            </a:extLst>
          </p:cNvPr>
          <p:cNvSpPr txBox="1"/>
          <p:nvPr/>
        </p:nvSpPr>
        <p:spPr>
          <a:xfrm>
            <a:off x="1143000" y="557797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04561027-57E6-47AE-B092-7B6CAC3E6D03}"/>
              </a:ext>
            </a:extLst>
          </p:cNvPr>
          <p:cNvCxnSpPr>
            <a:cxnSpLocks/>
          </p:cNvCxnSpPr>
          <p:nvPr/>
        </p:nvCxnSpPr>
        <p:spPr>
          <a:xfrm>
            <a:off x="1117602" y="5494872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FC8FAAC-CEB8-4B6B-AA0C-814E4868BC16}"/>
              </a:ext>
            </a:extLst>
          </p:cNvPr>
          <p:cNvSpPr txBox="1"/>
          <p:nvPr/>
        </p:nvSpPr>
        <p:spPr>
          <a:xfrm>
            <a:off x="1778001" y="5966827"/>
            <a:ext cx="46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n2</a:t>
            </a:r>
            <a:endParaRPr lang="en-US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BDA0318C-29D9-45B3-A8B0-30F29722B786}"/>
              </a:ext>
            </a:extLst>
          </p:cNvPr>
          <p:cNvCxnSpPr>
            <a:cxnSpLocks/>
          </p:cNvCxnSpPr>
          <p:nvPr/>
        </p:nvCxnSpPr>
        <p:spPr>
          <a:xfrm>
            <a:off x="1778001" y="602365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89D98235-570C-4392-A0A8-A2DA5AF2982A}"/>
              </a:ext>
            </a:extLst>
          </p:cNvPr>
          <p:cNvCxnSpPr>
            <a:cxnSpLocks/>
          </p:cNvCxnSpPr>
          <p:nvPr/>
        </p:nvCxnSpPr>
        <p:spPr>
          <a:xfrm>
            <a:off x="2159001" y="548578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E8D3F2B-4E4B-4BC8-86D0-14DED2A93D1C}"/>
              </a:ext>
            </a:extLst>
          </p:cNvPr>
          <p:cNvSpPr txBox="1"/>
          <p:nvPr/>
        </p:nvSpPr>
        <p:spPr>
          <a:xfrm>
            <a:off x="1786468" y="5595852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63DC0E77-2C78-4C2D-8703-E9AB997C73E0}"/>
              </a:ext>
            </a:extLst>
          </p:cNvPr>
          <p:cNvSpPr txBox="1"/>
          <p:nvPr/>
        </p:nvSpPr>
        <p:spPr>
          <a:xfrm>
            <a:off x="1803399" y="558582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6079E94A-25AF-4737-B83E-156466507D87}"/>
              </a:ext>
            </a:extLst>
          </p:cNvPr>
          <p:cNvCxnSpPr>
            <a:cxnSpLocks/>
          </p:cNvCxnSpPr>
          <p:nvPr/>
        </p:nvCxnSpPr>
        <p:spPr>
          <a:xfrm>
            <a:off x="1778001" y="548578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7F7569E9-D604-4D4E-AB50-E872F7BBEB39}"/>
              </a:ext>
            </a:extLst>
          </p:cNvPr>
          <p:cNvSpPr txBox="1"/>
          <p:nvPr/>
        </p:nvSpPr>
        <p:spPr>
          <a:xfrm>
            <a:off x="2438400" y="5958980"/>
            <a:ext cx="46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n3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DB3B77DB-207F-4F34-ACC0-D7F90AA2DDE8}"/>
              </a:ext>
            </a:extLst>
          </p:cNvPr>
          <p:cNvCxnSpPr>
            <a:cxnSpLocks/>
          </p:cNvCxnSpPr>
          <p:nvPr/>
        </p:nvCxnSpPr>
        <p:spPr>
          <a:xfrm>
            <a:off x="2438400" y="6015803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3CFAD56D-AD72-44CF-9193-E853DA3C20E7}"/>
              </a:ext>
            </a:extLst>
          </p:cNvPr>
          <p:cNvCxnSpPr>
            <a:cxnSpLocks/>
          </p:cNvCxnSpPr>
          <p:nvPr/>
        </p:nvCxnSpPr>
        <p:spPr>
          <a:xfrm>
            <a:off x="281940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A9BEE688-C753-4ECB-AFA8-F31ED43DB34A}"/>
              </a:ext>
            </a:extLst>
          </p:cNvPr>
          <p:cNvSpPr txBox="1"/>
          <p:nvPr/>
        </p:nvSpPr>
        <p:spPr>
          <a:xfrm>
            <a:off x="2446867" y="558800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B2E4C5E5-9435-405C-BEDE-8ACA38E5B6BC}"/>
              </a:ext>
            </a:extLst>
          </p:cNvPr>
          <p:cNvSpPr txBox="1"/>
          <p:nvPr/>
        </p:nvSpPr>
        <p:spPr>
          <a:xfrm>
            <a:off x="2463798" y="557797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E59715CC-04B4-467F-A5A9-AA75EC5C7679}"/>
              </a:ext>
            </a:extLst>
          </p:cNvPr>
          <p:cNvCxnSpPr>
            <a:cxnSpLocks/>
          </p:cNvCxnSpPr>
          <p:nvPr/>
        </p:nvCxnSpPr>
        <p:spPr>
          <a:xfrm>
            <a:off x="243840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7A127293-A381-4046-AD6E-DB12B014DB3B}"/>
              </a:ext>
            </a:extLst>
          </p:cNvPr>
          <p:cNvSpPr txBox="1"/>
          <p:nvPr/>
        </p:nvSpPr>
        <p:spPr>
          <a:xfrm>
            <a:off x="3810000" y="5954517"/>
            <a:ext cx="74379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n0_next</a:t>
            </a:r>
            <a:endParaRPr lang="en-US" sz="200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00F0F803-F3EC-4781-9886-62F44D91FCA3}"/>
              </a:ext>
            </a:extLst>
          </p:cNvPr>
          <p:cNvCxnSpPr>
            <a:cxnSpLocks/>
          </p:cNvCxnSpPr>
          <p:nvPr/>
        </p:nvCxnSpPr>
        <p:spPr>
          <a:xfrm>
            <a:off x="4521201" y="5483499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9B15013-819D-4E73-AF71-D7918F12C45D}"/>
              </a:ext>
            </a:extLst>
          </p:cNvPr>
          <p:cNvSpPr txBox="1"/>
          <p:nvPr/>
        </p:nvSpPr>
        <p:spPr>
          <a:xfrm>
            <a:off x="4148668" y="5528737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310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CE2C25B3-BF21-4B6A-94CE-88DDFFF8390A}"/>
              </a:ext>
            </a:extLst>
          </p:cNvPr>
          <p:cNvSpPr txBox="1"/>
          <p:nvPr/>
        </p:nvSpPr>
        <p:spPr>
          <a:xfrm>
            <a:off x="4174066" y="558354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="" xmlns:a16="http://schemas.microsoft.com/office/drawing/2014/main" id="{770CFD36-EC3B-4444-A251-EFBF985E17DD}"/>
              </a:ext>
            </a:extLst>
          </p:cNvPr>
          <p:cNvCxnSpPr>
            <a:cxnSpLocks/>
          </p:cNvCxnSpPr>
          <p:nvPr/>
        </p:nvCxnSpPr>
        <p:spPr>
          <a:xfrm>
            <a:off x="4140201" y="5483499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8E167AFA-061F-4C41-B49B-53096D0AA84B}"/>
              </a:ext>
            </a:extLst>
          </p:cNvPr>
          <p:cNvCxnSpPr>
            <a:cxnSpLocks/>
          </p:cNvCxnSpPr>
          <p:nvPr/>
        </p:nvCxnSpPr>
        <p:spPr>
          <a:xfrm>
            <a:off x="535221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8E8DEBE-737C-455F-AD8C-2B3D8E0EEEDF}"/>
              </a:ext>
            </a:extLst>
          </p:cNvPr>
          <p:cNvSpPr txBox="1"/>
          <p:nvPr/>
        </p:nvSpPr>
        <p:spPr>
          <a:xfrm>
            <a:off x="5029199" y="558800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7FFE991B-1F9F-4DB2-90F9-DB42A80F43C7}"/>
              </a:ext>
            </a:extLst>
          </p:cNvPr>
          <p:cNvSpPr txBox="1"/>
          <p:nvPr/>
        </p:nvSpPr>
        <p:spPr>
          <a:xfrm>
            <a:off x="5005075" y="557798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410AD224-5C80-4953-AD02-C30D8A5E58F9}"/>
              </a:ext>
            </a:extLst>
          </p:cNvPr>
          <p:cNvCxnSpPr>
            <a:cxnSpLocks/>
          </p:cNvCxnSpPr>
          <p:nvPr/>
        </p:nvCxnSpPr>
        <p:spPr>
          <a:xfrm>
            <a:off x="4971210" y="5494872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94B2CE3D-DA8A-481A-ADA6-A80AD4A110E3}"/>
              </a:ext>
            </a:extLst>
          </p:cNvPr>
          <p:cNvCxnSpPr>
            <a:cxnSpLocks/>
          </p:cNvCxnSpPr>
          <p:nvPr/>
        </p:nvCxnSpPr>
        <p:spPr>
          <a:xfrm>
            <a:off x="6198871" y="548578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60622E4E-24DF-4DDD-89D0-6392946B74DD}"/>
              </a:ext>
            </a:extLst>
          </p:cNvPr>
          <p:cNvSpPr txBox="1"/>
          <p:nvPr/>
        </p:nvSpPr>
        <p:spPr>
          <a:xfrm>
            <a:off x="5826338" y="5595852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A79C31F6-3272-4AFC-A0F7-D1C113E7D920}"/>
              </a:ext>
            </a:extLst>
          </p:cNvPr>
          <p:cNvSpPr txBox="1"/>
          <p:nvPr/>
        </p:nvSpPr>
        <p:spPr>
          <a:xfrm>
            <a:off x="5851736" y="558582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FFB23F63-6661-4FCB-A5A3-CC661A90910E}"/>
              </a:ext>
            </a:extLst>
          </p:cNvPr>
          <p:cNvCxnSpPr>
            <a:cxnSpLocks/>
          </p:cNvCxnSpPr>
          <p:nvPr/>
        </p:nvCxnSpPr>
        <p:spPr>
          <a:xfrm>
            <a:off x="5817871" y="5485785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="" xmlns:a16="http://schemas.microsoft.com/office/drawing/2014/main" id="{060A4DF3-9E16-4C2C-8CE7-FEF4960D5A5F}"/>
              </a:ext>
            </a:extLst>
          </p:cNvPr>
          <p:cNvCxnSpPr>
            <a:cxnSpLocks/>
          </p:cNvCxnSpPr>
          <p:nvPr/>
        </p:nvCxnSpPr>
        <p:spPr>
          <a:xfrm>
            <a:off x="685927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51DBC0C3-7971-4169-9A6C-C55B9E83EEFD}"/>
              </a:ext>
            </a:extLst>
          </p:cNvPr>
          <p:cNvSpPr txBox="1"/>
          <p:nvPr/>
        </p:nvSpPr>
        <p:spPr>
          <a:xfrm>
            <a:off x="6486737" y="5588005"/>
            <a:ext cx="457201" cy="3754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160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05D97CE1-7A97-45F9-B55A-784D8ABC3E50}"/>
              </a:ext>
            </a:extLst>
          </p:cNvPr>
          <p:cNvSpPr txBox="1"/>
          <p:nvPr/>
        </p:nvSpPr>
        <p:spPr>
          <a:xfrm>
            <a:off x="6512135" y="557798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C00B6095-9C6B-466A-B99C-41581CB5104D}"/>
              </a:ext>
            </a:extLst>
          </p:cNvPr>
          <p:cNvCxnSpPr>
            <a:cxnSpLocks/>
          </p:cNvCxnSpPr>
          <p:nvPr/>
        </p:nvCxnSpPr>
        <p:spPr>
          <a:xfrm>
            <a:off x="6478270" y="5477938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106CB398-2590-49DA-97AD-DA975C8E7767}"/>
              </a:ext>
            </a:extLst>
          </p:cNvPr>
          <p:cNvSpPr txBox="1"/>
          <p:nvPr/>
        </p:nvSpPr>
        <p:spPr>
          <a:xfrm>
            <a:off x="6495207" y="5954517"/>
            <a:ext cx="74379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n3_next</a:t>
            </a:r>
            <a:endParaRPr lang="en-US" sz="2000" dirty="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04A29B23-02B6-4BD3-A750-F12E43F7B5E0}"/>
              </a:ext>
            </a:extLst>
          </p:cNvPr>
          <p:cNvSpPr txBox="1"/>
          <p:nvPr/>
        </p:nvSpPr>
        <p:spPr>
          <a:xfrm>
            <a:off x="5657007" y="5954517"/>
            <a:ext cx="74379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n2_next</a:t>
            </a:r>
            <a:endParaRPr lang="en-US" sz="2000" dirty="0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9651AF01-8295-460A-8D7E-A1C77DBD0EF6}"/>
              </a:ext>
            </a:extLst>
          </p:cNvPr>
          <p:cNvSpPr txBox="1"/>
          <p:nvPr/>
        </p:nvSpPr>
        <p:spPr>
          <a:xfrm>
            <a:off x="4724400" y="5954517"/>
            <a:ext cx="743793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800" dirty="0"/>
              <a:t>n1_next</a:t>
            </a:r>
            <a:endParaRPr lang="en-US" sz="2000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86120A82-AFCE-4513-80FD-967051B6BD53}"/>
              </a:ext>
            </a:extLst>
          </p:cNvPr>
          <p:cNvCxnSpPr>
            <a:cxnSpLocks/>
          </p:cNvCxnSpPr>
          <p:nvPr/>
        </p:nvCxnSpPr>
        <p:spPr>
          <a:xfrm>
            <a:off x="4140201" y="6016899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2E91C284-C309-449D-A3C9-7B7F96F1347D}"/>
              </a:ext>
            </a:extLst>
          </p:cNvPr>
          <p:cNvCxnSpPr>
            <a:cxnSpLocks/>
          </p:cNvCxnSpPr>
          <p:nvPr/>
        </p:nvCxnSpPr>
        <p:spPr>
          <a:xfrm>
            <a:off x="4969934" y="6011338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="" xmlns:a16="http://schemas.microsoft.com/office/drawing/2014/main" id="{107320B3-A177-4890-B729-E07D5BF551CC}"/>
              </a:ext>
            </a:extLst>
          </p:cNvPr>
          <p:cNvCxnSpPr>
            <a:cxnSpLocks/>
          </p:cNvCxnSpPr>
          <p:nvPr/>
        </p:nvCxnSpPr>
        <p:spPr>
          <a:xfrm>
            <a:off x="5816601" y="6019185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="" xmlns:a16="http://schemas.microsoft.com/office/drawing/2014/main" id="{7624FEB0-75E4-4587-B3DE-85454A8ED7FC}"/>
              </a:ext>
            </a:extLst>
          </p:cNvPr>
          <p:cNvCxnSpPr>
            <a:cxnSpLocks/>
          </p:cNvCxnSpPr>
          <p:nvPr/>
        </p:nvCxnSpPr>
        <p:spPr>
          <a:xfrm>
            <a:off x="6477000" y="6011338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>
            <a:extLst>
              <a:ext uri="{FF2B5EF4-FFF2-40B4-BE49-F238E27FC236}">
                <a16:creationId xmlns="" xmlns:a16="http://schemas.microsoft.com/office/drawing/2014/main" id="{B61C0D33-8653-4818-86F9-9DC090BD30CB}"/>
              </a:ext>
            </a:extLst>
          </p:cNvPr>
          <p:cNvSpPr/>
          <p:nvPr/>
        </p:nvSpPr>
        <p:spPr>
          <a:xfrm>
            <a:off x="389043" y="31556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="" xmlns:a16="http://schemas.microsoft.com/office/drawing/2014/main" id="{ABBDCB00-610A-4B7B-8394-F893FE40DF06}"/>
              </a:ext>
            </a:extLst>
          </p:cNvPr>
          <p:cNvSpPr/>
          <p:nvPr/>
        </p:nvSpPr>
        <p:spPr>
          <a:xfrm>
            <a:off x="397504" y="34265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>
            <a:extLst>
              <a:ext uri="{FF2B5EF4-FFF2-40B4-BE49-F238E27FC236}">
                <a16:creationId xmlns="" xmlns:a16="http://schemas.microsoft.com/office/drawing/2014/main" id="{7F6B0F24-C952-4417-AA65-FEC0958AE2EB}"/>
              </a:ext>
            </a:extLst>
          </p:cNvPr>
          <p:cNvSpPr/>
          <p:nvPr/>
        </p:nvSpPr>
        <p:spPr>
          <a:xfrm>
            <a:off x="397498" y="371444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="" xmlns:a16="http://schemas.microsoft.com/office/drawing/2014/main" id="{FBC3AA98-CE64-4EEC-9AD7-017F9C14CFEA}"/>
              </a:ext>
            </a:extLst>
          </p:cNvPr>
          <p:cNvSpPr/>
          <p:nvPr/>
        </p:nvSpPr>
        <p:spPr>
          <a:xfrm>
            <a:off x="397492" y="39769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="" xmlns:a16="http://schemas.microsoft.com/office/drawing/2014/main" id="{694FCD32-4CC6-44E5-AC26-2E641F7A2F22}"/>
              </a:ext>
            </a:extLst>
          </p:cNvPr>
          <p:cNvSpPr/>
          <p:nvPr/>
        </p:nvSpPr>
        <p:spPr>
          <a:xfrm>
            <a:off x="405953" y="426478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="" xmlns:a16="http://schemas.microsoft.com/office/drawing/2014/main" id="{55E3D510-9A66-4E07-953A-75CFE64DF37E}"/>
              </a:ext>
            </a:extLst>
          </p:cNvPr>
          <p:cNvSpPr/>
          <p:nvPr/>
        </p:nvSpPr>
        <p:spPr>
          <a:xfrm>
            <a:off x="414414" y="453572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="" xmlns:a16="http://schemas.microsoft.com/office/drawing/2014/main" id="{AA6EE580-30D4-4F24-86FF-E5E6A8C82DC5}"/>
              </a:ext>
            </a:extLst>
          </p:cNvPr>
          <p:cNvSpPr/>
          <p:nvPr/>
        </p:nvSpPr>
        <p:spPr>
          <a:xfrm>
            <a:off x="414408" y="478972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="" xmlns:a16="http://schemas.microsoft.com/office/drawing/2014/main" id="{0A607D91-4784-47D1-8E97-8E15796908E4}"/>
              </a:ext>
            </a:extLst>
          </p:cNvPr>
          <p:cNvSpPr/>
          <p:nvPr/>
        </p:nvSpPr>
        <p:spPr>
          <a:xfrm>
            <a:off x="372074" y="28762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="" xmlns:a16="http://schemas.microsoft.com/office/drawing/2014/main" id="{76A9A1F7-4E88-46DE-912F-5FE1C749FE15}"/>
              </a:ext>
            </a:extLst>
          </p:cNvPr>
          <p:cNvSpPr/>
          <p:nvPr/>
        </p:nvSpPr>
        <p:spPr>
          <a:xfrm>
            <a:off x="651496" y="397692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="" xmlns:a16="http://schemas.microsoft.com/office/drawing/2014/main" id="{F71354C7-D863-4C39-87E5-50DE65FA832E}"/>
              </a:ext>
            </a:extLst>
          </p:cNvPr>
          <p:cNvSpPr/>
          <p:nvPr/>
        </p:nvSpPr>
        <p:spPr>
          <a:xfrm>
            <a:off x="659957" y="4264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>
            <a:extLst>
              <a:ext uri="{FF2B5EF4-FFF2-40B4-BE49-F238E27FC236}">
                <a16:creationId xmlns="" xmlns:a16="http://schemas.microsoft.com/office/drawing/2014/main" id="{018CE84D-C944-4968-B9FA-90D1F215FB26}"/>
              </a:ext>
            </a:extLst>
          </p:cNvPr>
          <p:cNvSpPr/>
          <p:nvPr/>
        </p:nvSpPr>
        <p:spPr>
          <a:xfrm>
            <a:off x="668418" y="4535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="" xmlns:a16="http://schemas.microsoft.com/office/drawing/2014/main" id="{ABD029C0-6EED-486B-BE5D-0C46DF7EE340}"/>
              </a:ext>
            </a:extLst>
          </p:cNvPr>
          <p:cNvSpPr/>
          <p:nvPr/>
        </p:nvSpPr>
        <p:spPr>
          <a:xfrm>
            <a:off x="668412" y="4789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20B840A-4D4B-45A6-9F1C-63F3FD7300DF}"/>
              </a:ext>
            </a:extLst>
          </p:cNvPr>
          <p:cNvSpPr txBox="1"/>
          <p:nvPr/>
        </p:nvSpPr>
        <p:spPr>
          <a:xfrm>
            <a:off x="3756539" y="2062963"/>
            <a:ext cx="510806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Will it work now?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sz="1800" dirty="0">
                <a:solidFill>
                  <a:schemeClr val="accent2"/>
                </a:solidFill>
              </a:rPr>
              <a:t>Still not, for the same reason.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sz="1800" dirty="0">
                <a:solidFill>
                  <a:schemeClr val="accent2"/>
                </a:solidFill>
              </a:rPr>
              <a:t>It’s a bit better, though; at least we don’t assign the p’s and m’s every time around the loop.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Somehow we have to update n0, n1, n2 and n3 every time around the loop.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sz="1800" dirty="0">
                <a:solidFill>
                  <a:schemeClr val="accent2"/>
                </a:solidFill>
              </a:rPr>
              <a:t>You get to figure out how on HW1</a:t>
            </a:r>
          </a:p>
        </p:txBody>
      </p:sp>
    </p:spTree>
    <p:extLst>
      <p:ext uri="{BB962C8B-B14F-4D97-AF65-F5344CB8AC3E}">
        <p14:creationId xmlns:p14="http://schemas.microsoft.com/office/powerpoint/2010/main" val="402928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3" grpId="0"/>
      <p:bldP spid="34" grpId="0"/>
      <p:bldP spid="39" grpId="0"/>
      <p:bldP spid="40" grpId="0"/>
      <p:bldP spid="45" grpId="0"/>
      <p:bldP spid="46" grpId="0"/>
      <p:bldP spid="53" grpId="0"/>
      <p:bldP spid="54" grpId="0"/>
      <p:bldP spid="59" grpId="0"/>
      <p:bldP spid="60" grpId="0"/>
      <p:bldP spid="65" grpId="0"/>
      <p:bldP spid="66" grpId="0"/>
      <p:bldP spid="71" grpId="0"/>
      <p:bldP spid="72" grpId="0"/>
      <p:bldP spid="139" grpId="0" animBg="1"/>
      <p:bldP spid="139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0" grpId="0" animBg="1"/>
      <p:bldP spid="140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3CFE9B-CC7D-41C9-B581-975359F2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728F247-A2A2-4CDC-B523-ABE112242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6065"/>
            <a:ext cx="7772400" cy="4419600"/>
          </a:xfrm>
        </p:spPr>
        <p:txBody>
          <a:bodyPr/>
          <a:lstStyle/>
          <a:p>
            <a:r>
              <a:rPr lang="en-US" sz="2400" dirty="0"/>
              <a:t>Inputs to the model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initial population size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average birth rates, death rates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these are called </a:t>
            </a:r>
            <a:r>
              <a:rPr lang="en-US" sz="2000" i="1" dirty="0"/>
              <a:t>vital rates</a:t>
            </a:r>
          </a:p>
          <a:p>
            <a:r>
              <a:rPr lang="en-US" sz="2400" dirty="0"/>
              <a:t>If you know the vital rates, it’s easy to project a population forwards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i.e., </a:t>
            </a:r>
            <a:r>
              <a:rPr lang="en-US" sz="2000" i="1" dirty="0"/>
              <a:t>simulate</a:t>
            </a:r>
            <a:r>
              <a:rPr lang="en-US" sz="2000" dirty="0"/>
              <a:t> the model; future population is the model </a:t>
            </a:r>
            <a:r>
              <a:rPr lang="en-US" sz="2000" i="1" dirty="0"/>
              <a:t>output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wait, there’s more</a:t>
            </a:r>
          </a:p>
          <a:p>
            <a:r>
              <a:rPr lang="en-US" sz="2400" dirty="0"/>
              <a:t>Vital rates depend on numerous environmental factors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much food is available. Anything else?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or how many predators are around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or presence of a disease… and many more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Here's where models get really useful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Some factors may be under our control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can supply food, remove predators,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5A0E4EF-C6B5-4B0B-B69D-4D0F3B0D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4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876C5A-0FDB-4A91-A8FE-28F70A47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vs. stage vs.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D129BB-F764-4BCE-9494-013AA6C57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51934"/>
            <a:ext cx="7772400" cy="4419600"/>
          </a:xfrm>
        </p:spPr>
        <p:txBody>
          <a:bodyPr/>
          <a:lstStyle/>
          <a:p>
            <a:r>
              <a:rPr lang="en-US" sz="2400" dirty="0"/>
              <a:t>We’ve stated all of our vital rates per age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Different rates for 0 years old, 1 year old, etc.</a:t>
            </a:r>
          </a:p>
          <a:p>
            <a:r>
              <a:rPr lang="en-US" sz="2400" dirty="0"/>
              <a:t>In some species, it makes more sense to delineate groups based on size</a:t>
            </a:r>
          </a:p>
          <a:p>
            <a:r>
              <a:rPr lang="en-US" sz="2400" dirty="0"/>
              <a:t>In others, life stages is a better choice</a:t>
            </a:r>
          </a:p>
          <a:p>
            <a:r>
              <a:rPr lang="en-US" sz="2400" dirty="0"/>
              <a:t>What makes size or life stage better? What does “better” mean?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want our vital rates to be accurate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Birth rates and survival rates may correlate much better to size or to life stage in some species than to age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Yet again: you can build whatever model you want, but it’s only really useful if it matches reality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won’t discuss stage-based models in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26F26A3-D091-4969-B23E-2B9AEDA0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6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E234FE-F1E4-4769-90BF-F05F782B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our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76AE90-0E3C-49A3-A1F3-FFB4046B5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/>
              <a:t>We neglected population density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can really grow exponentially forever.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 a population gets bigger, vital rates shrink because we run out of food, space, etc.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We’ve ignored that; you can experiment with it as part of HW #1 extra credit</a:t>
            </a:r>
          </a:p>
          <a:p>
            <a:r>
              <a:rPr lang="en-US" dirty="0"/>
              <a:t>What happens if your model ignores overcrowding?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 usual: garbage in, garbage out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476F744-10B9-4AED-B219-57412C19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7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model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Real life is full of surprises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There are good years and bad years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Some years have better weather, more food, less disease, etc.</a:t>
            </a:r>
          </a:p>
          <a:p>
            <a:r>
              <a:rPr lang="en-US" sz="2400" dirty="0"/>
              <a:t>Do we need to model this?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we just pick “average” vital rates, will it all even out in the end?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Is it faster to bicycle uphill and then back down, or just stay flat?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Is it worse if the hill is steeper?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Similar effect in investing money. Stocks pay higher returns on average than bonds but have more fluctuation, and that fluctuation usually lowers their effective return.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Variation </a:t>
            </a:r>
            <a:r>
              <a:rPr lang="en-US" sz="2000" dirty="0"/>
              <a:t>in vital rates often yields less growth than slow &amp; steady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So </a:t>
            </a:r>
            <a:r>
              <a:rPr lang="en-US" sz="2000" dirty="0"/>
              <a:t>we usually do want to model vital-rate variation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6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2938"/>
            <a:ext cx="7772400" cy="2846439"/>
          </a:xfrm>
        </p:spPr>
        <p:txBody>
          <a:bodyPr/>
          <a:lstStyle/>
          <a:p>
            <a:r>
              <a:rPr lang="en-US" sz="2000" dirty="0"/>
              <a:t>Obvious way to model variation: make the vital rates change randomly every “year”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Where “year” is whatever makes sense for your problem</a:t>
            </a:r>
          </a:p>
          <a:p>
            <a:r>
              <a:rPr lang="en-US" sz="2000" dirty="0"/>
              <a:t>What is the shape of your distribution?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Bell-shaped curve is commonly used. Any issues?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 never tails off to zero, so there is a non-zero possibility of a negative number of offspring!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“right” answer depends on your problem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HW #3 will model this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48399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Grodstein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671750009"/>
              </p:ext>
            </p:extLst>
          </p:nvPr>
        </p:nvGraphicFramePr>
        <p:xfrm>
          <a:off x="3008671" y="4370439"/>
          <a:ext cx="5034116" cy="233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49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fractional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Remember our first example?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121 people in the population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10% of them die (that’s 12.1 people)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20% new births (24.1 people)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Next year we have 133.3 people!</a:t>
            </a:r>
          </a:p>
          <a:p>
            <a:r>
              <a:rPr lang="en-US" sz="2400" dirty="0"/>
              <a:t>Any ideas what that might mean physically?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It’s just wrong; we never want to deal with fractions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It’s fine… we really do have fractional people walking around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It represents averages (like 2.1 children per family)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33832" y="3814915"/>
            <a:ext cx="4827639" cy="501446"/>
            <a:chOff x="1061884" y="3785419"/>
            <a:chExt cx="4827639" cy="50144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61884" y="3785419"/>
              <a:ext cx="4827639" cy="501446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061884" y="3785419"/>
              <a:ext cx="4827639" cy="501446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027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fractional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4786"/>
            <a:ext cx="7772400" cy="4419600"/>
          </a:xfrm>
        </p:spPr>
        <p:txBody>
          <a:bodyPr/>
          <a:lstStyle/>
          <a:p>
            <a:r>
              <a:rPr lang="en-US" sz="2400" dirty="0"/>
              <a:t>Averages are all well and good, but what should we do in our model?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Keep working with fractional people?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Truncate them at every generation? So 12.9 people become 12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Round them at every generation? Then 12.9 becomes 13</a:t>
            </a:r>
          </a:p>
          <a:p>
            <a:r>
              <a:rPr lang="en-US" sz="2400" dirty="0"/>
              <a:t>Reasons to keep working with fractional people?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Our vital rates are just averages anyway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sometimes we care about quantization; it causes small populations to be more vulnerable</a:t>
            </a:r>
          </a:p>
          <a:p>
            <a:r>
              <a:rPr lang="en-US" sz="2400" dirty="0"/>
              <a:t>Truncate vs. round?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0.9 person is no more viable than a .1 person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On average, the .9 person is more likely to represent an entire person than a non-person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HW #3 will let you program these issues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0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FFBA64-9A49-4958-BB45-E19FA9CB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87D098-AF8E-4D3F-9A85-79EAA29D0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0403"/>
            <a:ext cx="7879360" cy="49824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What we learned about biology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models</a:t>
            </a:r>
          </a:p>
          <a:p>
            <a:r>
              <a:rPr lang="en-US" dirty="0"/>
              <a:t>What we learned about modeling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GIGO – when is a model valid?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Desert tortoise: using models for things we cannot easily measure (and deciding if they're correct). That’s HW2.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Simulating models (we did several examples)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Discrete-time vs. continuous time-models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stochastic and quantized models</a:t>
            </a:r>
          </a:p>
          <a:p>
            <a:r>
              <a:rPr lang="en-US" dirty="0"/>
              <a:t>What we learned about 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basics: variables, loops, arrays &amp; random numbers (up next)</a:t>
            </a:r>
          </a:p>
          <a:p>
            <a:pPr lvl="1">
              <a:spcBef>
                <a:spcPts val="0"/>
              </a:spcBef>
            </a:pPr>
            <a:r>
              <a:rPr lang="en-US" dirty="0"/>
              <a:t>3 </a:t>
            </a:r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4CDFB7-7BE3-437B-8B2B-C26019A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E37228-8BB0-4970-9892-47E643F8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different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4418F8-F230-4928-9C11-3313724A6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354" y="1676400"/>
            <a:ext cx="8038750" cy="4419600"/>
          </a:xfrm>
        </p:spPr>
        <p:txBody>
          <a:bodyPr/>
          <a:lstStyle/>
          <a:p>
            <a:r>
              <a:rPr lang="en-US" dirty="0"/>
              <a:t>Modeling makes it easy to run “what-if” simulations.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Determining how things that are in our control can </a:t>
            </a:r>
            <a:r>
              <a:rPr lang="en-US" i="1" dirty="0"/>
              <a:t>affect </a:t>
            </a:r>
            <a:r>
              <a:rPr lang="en-US" dirty="0"/>
              <a:t>population growth.</a:t>
            </a:r>
          </a:p>
          <a:p>
            <a:pPr>
              <a:spcBef>
                <a:spcPts val="0"/>
              </a:spcBef>
            </a:pPr>
            <a:r>
              <a:rPr lang="en-US" dirty="0"/>
              <a:t>How exactly?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Simulate population growth under average conditions.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Change a vital rate based on, e.g., the assumption that humans remove some predators from the environment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Model tells you the new results; perhaps improved growth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B321DD0-42EB-4B77-81EC-0CB76A18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1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9C5427-9CB4-4A34-8D8F-CC86C6F3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 is agnostic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90CC08-4CD7-4A3B-8588-D2BB03874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goal may actually be reduce a population rather than increase it. Example?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feral cats (colonies not socialized to humans)</a:t>
            </a:r>
          </a:p>
          <a:p>
            <a:r>
              <a:rPr lang="en-US" dirty="0"/>
              <a:t>Doesn’t matter: population modeling is not concerned with what our goal is</a:t>
            </a:r>
          </a:p>
          <a:p>
            <a:pPr lvl="1"/>
            <a:r>
              <a:rPr lang="en-US" dirty="0"/>
              <a:t>What we do with the numbers is up to us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 try to optimize anything we want to…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…maximum population, minimum population, least year-to-year variation,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AE50D85-7698-4814-AA18-48EACCD2C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8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4A1093-9154-49F5-BEC6-487BB8EFD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D8C52E-E0F3-47E9-AC8A-CF9910117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210811"/>
            <a:ext cx="7772400" cy="4876800"/>
          </a:xfrm>
        </p:spPr>
        <p:txBody>
          <a:bodyPr/>
          <a:lstStyle/>
          <a:p>
            <a:r>
              <a:rPr lang="en-US" dirty="0"/>
              <a:t>Predicting “what will happen if” is not always so easy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first rule of modeling: </a:t>
            </a:r>
            <a:r>
              <a:rPr lang="en-US" i="1" dirty="0"/>
              <a:t>garbage in garbage out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Just because a computer model gives you a number, doesn’t mean that it’s right.</a:t>
            </a:r>
          </a:p>
          <a:p>
            <a:r>
              <a:rPr lang="en-US" dirty="0"/>
              <a:t>GIGO examples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Leave home for Tufts, check Google maps for traffic. By the time I get to the crunch point, traffic has changed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you remove predators, you can improve vital rates. But what side effects will that have? It may be hard to predict, and some may in turn reduce vital rates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DB3C97E-CF5B-4444-905C-A750B02F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5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4BC5DF-591A-4E58-8FFA-2299BD97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0A498A-8662-4708-B319-B64F24817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goes into a population model?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Initial population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# of births, deaths every year</a:t>
            </a:r>
          </a:p>
          <a:p>
            <a:r>
              <a:rPr lang="en-US" dirty="0"/>
              <a:t>First-cut example: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Initial population size = 100</a:t>
            </a:r>
          </a:p>
          <a:p>
            <a:pPr lvl="1">
              <a:spcBef>
                <a:spcPts val="0"/>
              </a:spcBef>
            </a:pPr>
            <a:r>
              <a:rPr lang="en-US" dirty="0"/>
              <a:t># of deaths per year = 10% of population size</a:t>
            </a:r>
          </a:p>
          <a:p>
            <a:pPr lvl="1">
              <a:spcBef>
                <a:spcPts val="0"/>
              </a:spcBef>
            </a:pPr>
            <a:r>
              <a:rPr lang="en-US" dirty="0"/>
              <a:t># of births per year = 20% of population size</a:t>
            </a:r>
          </a:p>
          <a:p>
            <a:pPr>
              <a:spcBef>
                <a:spcPts val="0"/>
              </a:spcBef>
            </a:pPr>
            <a:r>
              <a:rPr lang="en-US" dirty="0"/>
              <a:t>Can assumptions this simple be at all accurate?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Many reasons why not… but hold that for later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Now let's do an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D99E2AD-DDF1-4713-8BB1-8D75EB52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4BC5DF-591A-4E58-8FFA-2299BD97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0A498A-8662-4708-B319-B64F24817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1100"/>
            <a:ext cx="7772400" cy="48387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Year #1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# deaths = 100 * 10% = 10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# births = 100 * 20% = 20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Population size = 100 – 10 + 20 = 110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Year #2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# deaths = 110 * 10% = 11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# births = 110 * 20% = 22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Population size = 110 – 11 + 22 = 121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Year #3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# deaths =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# births =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Population size =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Year #4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# deaths =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# births =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Population size =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D99E2AD-DDF1-4713-8BB1-8D75EB52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323A9CB-1F00-483A-84D7-7984CD1E2E6A}"/>
              </a:ext>
            </a:extLst>
          </p:cNvPr>
          <p:cNvSpPr txBox="1"/>
          <p:nvPr/>
        </p:nvSpPr>
        <p:spPr>
          <a:xfrm>
            <a:off x="4800600" y="2502694"/>
            <a:ext cx="419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Parameters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2"/>
                </a:solidFill>
              </a:rPr>
              <a:t>Initial population = 100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2"/>
                </a:solidFill>
              </a:rPr>
              <a:t># of deaths per year = 10% of pop size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accent2"/>
                </a:solidFill>
              </a:rPr>
              <a:t># of births per year = 20% of pop size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C722963-6670-4735-AE42-78939B7B7741}"/>
              </a:ext>
            </a:extLst>
          </p:cNvPr>
          <p:cNvSpPr txBox="1"/>
          <p:nvPr/>
        </p:nvSpPr>
        <p:spPr>
          <a:xfrm>
            <a:off x="5562600" y="42480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What is a fractional person?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87B4BAB-BCE2-47CE-AC05-56E74DFFE3CD}"/>
              </a:ext>
            </a:extLst>
          </p:cNvPr>
          <p:cNvSpPr txBox="1"/>
          <p:nvPr/>
        </p:nvSpPr>
        <p:spPr>
          <a:xfrm>
            <a:off x="2209800" y="3733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121 * 10% = 12.1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0C0B1BE-5E95-4875-B14C-C38C32E66672}"/>
              </a:ext>
            </a:extLst>
          </p:cNvPr>
          <p:cNvSpPr txBox="1"/>
          <p:nvPr/>
        </p:nvSpPr>
        <p:spPr>
          <a:xfrm>
            <a:off x="2184400" y="403058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121 * 20% = 24.2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ECB2914-5F4B-4E06-9257-74AADD470A8E}"/>
              </a:ext>
            </a:extLst>
          </p:cNvPr>
          <p:cNvSpPr txBox="1"/>
          <p:nvPr/>
        </p:nvSpPr>
        <p:spPr>
          <a:xfrm>
            <a:off x="2743200" y="4299794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121 – 12.1 + 24.2 = 133.1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452F449-537F-4CC7-AD33-3E96C69D5B51}"/>
              </a:ext>
            </a:extLst>
          </p:cNvPr>
          <p:cNvSpPr txBox="1"/>
          <p:nvPr/>
        </p:nvSpPr>
        <p:spPr>
          <a:xfrm>
            <a:off x="2133600" y="4863576"/>
            <a:ext cx="2391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133.1 * 10% = 13.31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7F08898-515E-4B27-93B7-FEF93C65F3CD}"/>
              </a:ext>
            </a:extLst>
          </p:cNvPr>
          <p:cNvSpPr txBox="1"/>
          <p:nvPr/>
        </p:nvSpPr>
        <p:spPr>
          <a:xfrm>
            <a:off x="2042583" y="5132781"/>
            <a:ext cx="231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133.1 * 20% = 26.62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3BF09E3-15CB-4700-89A0-65CFDFE6415E}"/>
              </a:ext>
            </a:extLst>
          </p:cNvPr>
          <p:cNvSpPr txBox="1"/>
          <p:nvPr/>
        </p:nvSpPr>
        <p:spPr>
          <a:xfrm>
            <a:off x="2761191" y="5444068"/>
            <a:ext cx="3233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133.1 – 13.31 + 26.62 = 146.41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F727EEE-7DD2-4778-A58F-67CF2E40F9B3}"/>
              </a:ext>
            </a:extLst>
          </p:cNvPr>
          <p:cNvSpPr txBox="1"/>
          <p:nvPr/>
        </p:nvSpPr>
        <p:spPr>
          <a:xfrm>
            <a:off x="5739341" y="4794227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Do we really need two decimal places?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726B3EF-EE33-4810-A8CE-E39769B7AE49}"/>
              </a:ext>
            </a:extLst>
          </p:cNvPr>
          <p:cNvSpPr txBox="1"/>
          <p:nvPr/>
        </p:nvSpPr>
        <p:spPr>
          <a:xfrm>
            <a:off x="4512732" y="5791200"/>
            <a:ext cx="4376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Answers will depend on your application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ACEC6E0-1702-42C2-9D16-4D452CA5A588}"/>
              </a:ext>
            </a:extLst>
          </p:cNvPr>
          <p:cNvSpPr txBox="1"/>
          <p:nvPr/>
        </p:nvSpPr>
        <p:spPr>
          <a:xfrm>
            <a:off x="2844800" y="3827205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Try these yourself now</a:t>
            </a:r>
          </a:p>
        </p:txBody>
      </p:sp>
    </p:spTree>
    <p:extLst>
      <p:ext uri="{BB962C8B-B14F-4D97-AF65-F5344CB8AC3E}">
        <p14:creationId xmlns:p14="http://schemas.microsoft.com/office/powerpoint/2010/main" val="268856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31829</TotalTime>
  <Words>4242</Words>
  <Application>Microsoft Office PowerPoint</Application>
  <PresentationFormat>On-screen Show (4:3)</PresentationFormat>
  <Paragraphs>791</Paragraphs>
  <Slides>46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Times New Roman</vt:lpstr>
      <vt:lpstr>Wingdings</vt:lpstr>
      <vt:lpstr>Default Design</vt:lpstr>
      <vt:lpstr>EE 194/Bio 196: Modeling,simulating and optimizing biological systems</vt:lpstr>
      <vt:lpstr>Population modeling</vt:lpstr>
      <vt:lpstr>Goals of this segment</vt:lpstr>
      <vt:lpstr>Population models</vt:lpstr>
      <vt:lpstr>Simulating different parameters</vt:lpstr>
      <vt:lpstr>The model is agnostic</vt:lpstr>
      <vt:lpstr>GIGO</vt:lpstr>
      <vt:lpstr>Start simple</vt:lpstr>
      <vt:lpstr>Population example</vt:lpstr>
      <vt:lpstr>Population growth over time</vt:lpstr>
      <vt:lpstr>Improve the model</vt:lpstr>
      <vt:lpstr>Our next model</vt:lpstr>
      <vt:lpstr>Population example</vt:lpstr>
      <vt:lpstr>Population example</vt:lpstr>
      <vt:lpstr>Population example</vt:lpstr>
      <vt:lpstr>The flow of time</vt:lpstr>
      <vt:lpstr>Pulse-birth model</vt:lpstr>
      <vt:lpstr>Population example</vt:lpstr>
      <vt:lpstr>Population example</vt:lpstr>
      <vt:lpstr>PowerPoint Presentation</vt:lpstr>
      <vt:lpstr>PowerPoint Presentation</vt:lpstr>
      <vt:lpstr>PowerPoint Presentation</vt:lpstr>
      <vt:lpstr>lx-mx model</vt:lpstr>
      <vt:lpstr>lx-mx model</vt:lpstr>
      <vt:lpstr>lx-mx model</vt:lpstr>
      <vt:lpstr>lx-mx model</vt:lpstr>
      <vt:lpstr>lx-mx model</vt:lpstr>
      <vt:lpstr>lx-mx model</vt:lpstr>
      <vt:lpstr>lx-mx model</vt:lpstr>
      <vt:lpstr>A rose by any other name</vt:lpstr>
      <vt:lpstr>Simple code</vt:lpstr>
      <vt:lpstr>Simple code</vt:lpstr>
      <vt:lpstr>Loops</vt:lpstr>
      <vt:lpstr>Loops</vt:lpstr>
      <vt:lpstr>Loops</vt:lpstr>
      <vt:lpstr>Loops</vt:lpstr>
      <vt:lpstr>PowerPoint Presentation</vt:lpstr>
      <vt:lpstr>Code for loops</vt:lpstr>
      <vt:lpstr>Code for loops, take 2</vt:lpstr>
      <vt:lpstr>Age vs. stage vs. size</vt:lpstr>
      <vt:lpstr>Problems with our model</vt:lpstr>
      <vt:lpstr>Why model variation</vt:lpstr>
      <vt:lpstr>Stochastic models</vt:lpstr>
      <vt:lpstr>What are fractional people?</vt:lpstr>
      <vt:lpstr>What to do with fractional people</vt:lpstr>
      <vt:lpstr>Recap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903</cp:revision>
  <cp:lastPrinted>2005-02-07T17:53:54Z</cp:lastPrinted>
  <dcterms:created xsi:type="dcterms:W3CDTF">2002-09-07T18:50:54Z</dcterms:created>
  <dcterms:modified xsi:type="dcterms:W3CDTF">2018-02-01T18:36:18Z</dcterms:modified>
</cp:coreProperties>
</file>