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8" r:id="rId2"/>
    <p:sldId id="676" r:id="rId3"/>
    <p:sldId id="682" r:id="rId4"/>
    <p:sldId id="677" r:id="rId5"/>
    <p:sldId id="683" r:id="rId6"/>
    <p:sldId id="702" r:id="rId7"/>
    <p:sldId id="703" r:id="rId8"/>
    <p:sldId id="687" r:id="rId9"/>
    <p:sldId id="701" r:id="rId10"/>
    <p:sldId id="686" r:id="rId11"/>
    <p:sldId id="692" r:id="rId12"/>
    <p:sldId id="689" r:id="rId13"/>
    <p:sldId id="696" r:id="rId14"/>
    <p:sldId id="697" r:id="rId15"/>
    <p:sldId id="698" r:id="rId16"/>
    <p:sldId id="700" r:id="rId17"/>
    <p:sldId id="690" r:id="rId18"/>
    <p:sldId id="688" r:id="rId19"/>
    <p:sldId id="693" r:id="rId20"/>
    <p:sldId id="694" r:id="rId21"/>
    <p:sldId id="695" r:id="rId22"/>
    <p:sldId id="684" r:id="rId23"/>
    <p:sldId id="685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676"/>
            <p14:sldId id="682"/>
            <p14:sldId id="677"/>
            <p14:sldId id="683"/>
            <p14:sldId id="702"/>
            <p14:sldId id="703"/>
            <p14:sldId id="687"/>
            <p14:sldId id="701"/>
            <p14:sldId id="686"/>
            <p14:sldId id="692"/>
            <p14:sldId id="689"/>
            <p14:sldId id="696"/>
            <p14:sldId id="697"/>
            <p14:sldId id="698"/>
            <p14:sldId id="700"/>
            <p14:sldId id="690"/>
            <p14:sldId id="688"/>
            <p14:sldId id="693"/>
            <p14:sldId id="694"/>
            <p14:sldId id="695"/>
            <p14:sldId id="684"/>
            <p14:sldId id="6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5" autoAdjust="0"/>
    <p:restoredTop sz="94669" autoAdjust="0"/>
  </p:normalViewPr>
  <p:slideViewPr>
    <p:cSldViewPr snapToGrid="0">
      <p:cViewPr varScale="1">
        <p:scale>
          <a:sx n="91" d="100"/>
          <a:sy n="91" d="100"/>
        </p:scale>
        <p:origin x="102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446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Population</a:t>
            </a:r>
            <a:r>
              <a:rPr lang="en-US" baseline="0" dirty="0"/>
              <a:t> size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</c:numCache>
            </c:numRef>
          </c:xVal>
          <c:yVal>
            <c:numRef>
              <c:f>Sheet1!$B$2:$B$50</c:f>
              <c:numCache>
                <c:formatCode>General</c:formatCode>
                <c:ptCount val="49"/>
                <c:pt idx="0">
                  <c:v>100</c:v>
                </c:pt>
                <c:pt idx="1">
                  <c:v>108.32870676749586</c:v>
                </c:pt>
                <c:pt idx="2">
                  <c:v>117.35108709918103</c:v>
                </c:pt>
                <c:pt idx="3">
                  <c:v>127.12491503214048</c:v>
                </c:pt>
                <c:pt idx="4">
                  <c:v>137.71277643359571</c:v>
                </c:pt>
                <c:pt idx="5">
                  <c:v>149.18246976412703</c:v>
                </c:pt>
                <c:pt idx="6">
                  <c:v>161.60744021928934</c:v>
                </c:pt>
                <c:pt idx="7">
                  <c:v>175.06725002961014</c:v>
                </c:pt>
                <c:pt idx="8">
                  <c:v>189.64808793049514</c:v>
                </c:pt>
                <c:pt idx="9">
                  <c:v>205.44332106438875</c:v>
                </c:pt>
                <c:pt idx="10">
                  <c:v>222.55409284924679</c:v>
                </c:pt>
                <c:pt idx="11">
                  <c:v>241.08997064172098</c:v>
                </c:pt>
                <c:pt idx="12">
                  <c:v>261.16964734231181</c:v>
                </c:pt>
                <c:pt idx="13">
                  <c:v>282.92170143515597</c:v>
                </c:pt>
                <c:pt idx="14">
                  <c:v>306.48542032930027</c:v>
                </c:pt>
                <c:pt idx="15">
                  <c:v>332.01169227365472</c:v>
                </c:pt>
                <c:pt idx="16">
                  <c:v>359.66397255692817</c:v>
                </c:pt>
                <c:pt idx="17">
                  <c:v>389.61933017952151</c:v>
                </c:pt>
                <c:pt idx="18">
                  <c:v>422.0695816996552</c:v>
                </c:pt>
                <c:pt idx="19">
                  <c:v>457.22251951421589</c:v>
                </c:pt>
                <c:pt idx="20">
                  <c:v>495.30324243951151</c:v>
                </c:pt>
                <c:pt idx="21">
                  <c:v>536.55559711219746</c:v>
                </c:pt>
                <c:pt idx="22">
                  <c:v>581.24373944025888</c:v>
                </c:pt>
                <c:pt idx="23">
                  <c:v>629.65382610266568</c:v>
                </c:pt>
                <c:pt idx="24">
                  <c:v>682.09584692907492</c:v>
                </c:pt>
                <c:pt idx="25">
                  <c:v>738.90560989306505</c:v>
                </c:pt>
                <c:pt idx="26">
                  <c:v>800.44689142963534</c:v>
                </c:pt>
                <c:pt idx="27">
                  <c:v>867.11376584634559</c:v>
                </c:pt>
                <c:pt idx="28">
                  <c:v>939.33312874427838</c:v>
                </c:pt>
                <c:pt idx="29">
                  <c:v>1017.5674306073333</c:v>
                </c:pt>
                <c:pt idx="30">
                  <c:v>1102.3176380641601</c:v>
                </c:pt>
                <c:pt idx="31">
                  <c:v>1194.1264417849104</c:v>
                </c:pt>
                <c:pt idx="32">
                  <c:v>1293.5817315543077</c:v>
                </c:pt>
                <c:pt idx="33">
                  <c:v>1401.3203607733615</c:v>
                </c:pt>
                <c:pt idx="34">
                  <c:v>1518.03222449539</c:v>
                </c:pt>
                <c:pt idx="35">
                  <c:v>1644.4646771097055</c:v>
                </c:pt>
                <c:pt idx="36">
                  <c:v>1781.4273179612196</c:v>
                </c:pt>
                <c:pt idx="37">
                  <c:v>1929.7971755502758</c:v>
                </c:pt>
                <c:pt idx="38">
                  <c:v>2090.5243235092757</c:v>
                </c:pt>
                <c:pt idx="39">
                  <c:v>2264.6379643175396</c:v>
                </c:pt>
                <c:pt idx="40">
                  <c:v>2453.2530197109354</c:v>
                </c:pt>
                <c:pt idx="41">
                  <c:v>2657.5772699873964</c:v>
                </c:pt>
                <c:pt idx="42">
                  <c:v>2878.9190879242674</c:v>
                </c:pt>
                <c:pt idx="43">
                  <c:v>3118.6958168309461</c:v>
                </c:pt>
                <c:pt idx="44">
                  <c:v>3378.4428463849558</c:v>
                </c:pt>
                <c:pt idx="45">
                  <c:v>3659.8234443677989</c:v>
                </c:pt>
                <c:pt idx="46">
                  <c:v>3964.6394072572602</c:v>
                </c:pt>
                <c:pt idx="47">
                  <c:v>4294.8425978763034</c:v>
                </c:pt>
                <c:pt idx="48">
                  <c:v>4652.5474439789195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5F2-4326-8F88-51A5AB134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11720"/>
        <c:axId val="139685208"/>
      </c:scatterChart>
      <c:valAx>
        <c:axId val="189811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685208"/>
        <c:crosses val="autoZero"/>
        <c:crossBetween val="midCat"/>
      </c:valAx>
      <c:valAx>
        <c:axId val="139685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Population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811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Population</a:t>
            </a:r>
            <a:r>
              <a:rPr lang="en-US" baseline="0" dirty="0"/>
              <a:t> size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</c:numCache>
            </c:numRef>
          </c:xVal>
          <c:yVal>
            <c:numRef>
              <c:f>Sheet1!$B$2:$B$50</c:f>
              <c:numCache>
                <c:formatCode>General</c:formatCode>
                <c:ptCount val="49"/>
                <c:pt idx="0">
                  <c:v>100</c:v>
                </c:pt>
                <c:pt idx="1">
                  <c:v>108.32870676749586</c:v>
                </c:pt>
                <c:pt idx="2">
                  <c:v>117.35108709918103</c:v>
                </c:pt>
                <c:pt idx="3">
                  <c:v>127.12491503214048</c:v>
                </c:pt>
                <c:pt idx="4">
                  <c:v>137.71277643359571</c:v>
                </c:pt>
                <c:pt idx="5">
                  <c:v>149.18246976412703</c:v>
                </c:pt>
                <c:pt idx="6">
                  <c:v>161.60744021928934</c:v>
                </c:pt>
                <c:pt idx="7">
                  <c:v>175.06725002961014</c:v>
                </c:pt>
                <c:pt idx="8">
                  <c:v>189.64808793049514</c:v>
                </c:pt>
                <c:pt idx="9">
                  <c:v>205.44332106438875</c:v>
                </c:pt>
                <c:pt idx="10">
                  <c:v>222.55409284924679</c:v>
                </c:pt>
                <c:pt idx="11">
                  <c:v>241.08997064172098</c:v>
                </c:pt>
                <c:pt idx="12">
                  <c:v>261.16964734231181</c:v>
                </c:pt>
                <c:pt idx="13">
                  <c:v>282.92170143515597</c:v>
                </c:pt>
                <c:pt idx="14">
                  <c:v>306.48542032930027</c:v>
                </c:pt>
                <c:pt idx="15">
                  <c:v>332.01169227365472</c:v>
                </c:pt>
                <c:pt idx="16">
                  <c:v>359.66397255692817</c:v>
                </c:pt>
                <c:pt idx="17">
                  <c:v>389.61933017952151</c:v>
                </c:pt>
                <c:pt idx="18">
                  <c:v>422.0695816996552</c:v>
                </c:pt>
                <c:pt idx="19">
                  <c:v>457.22251951421589</c:v>
                </c:pt>
                <c:pt idx="20">
                  <c:v>495.30324243951151</c:v>
                </c:pt>
                <c:pt idx="21">
                  <c:v>536.55559711219746</c:v>
                </c:pt>
                <c:pt idx="22">
                  <c:v>581.24373944025888</c:v>
                </c:pt>
                <c:pt idx="23">
                  <c:v>629.65382610266568</c:v>
                </c:pt>
                <c:pt idx="24">
                  <c:v>682.09584692907492</c:v>
                </c:pt>
                <c:pt idx="25">
                  <c:v>738.90560989306505</c:v>
                </c:pt>
                <c:pt idx="26">
                  <c:v>800.44689142963534</c:v>
                </c:pt>
                <c:pt idx="27">
                  <c:v>867.11376584634559</c:v>
                </c:pt>
                <c:pt idx="28">
                  <c:v>939.33312874427838</c:v>
                </c:pt>
                <c:pt idx="29">
                  <c:v>1017.5674306073333</c:v>
                </c:pt>
                <c:pt idx="30">
                  <c:v>1102.3176380641601</c:v>
                </c:pt>
                <c:pt idx="31">
                  <c:v>1194.1264417849104</c:v>
                </c:pt>
                <c:pt idx="32">
                  <c:v>1293.5817315543077</c:v>
                </c:pt>
                <c:pt idx="33">
                  <c:v>1401.3203607733615</c:v>
                </c:pt>
                <c:pt idx="34">
                  <c:v>1518.03222449539</c:v>
                </c:pt>
                <c:pt idx="35">
                  <c:v>1644.4646771097055</c:v>
                </c:pt>
                <c:pt idx="36">
                  <c:v>1781.4273179612196</c:v>
                </c:pt>
                <c:pt idx="37">
                  <c:v>1929.7971755502758</c:v>
                </c:pt>
                <c:pt idx="38">
                  <c:v>2090.5243235092757</c:v>
                </c:pt>
                <c:pt idx="39">
                  <c:v>2264.6379643175396</c:v>
                </c:pt>
                <c:pt idx="40">
                  <c:v>2453.2530197109354</c:v>
                </c:pt>
                <c:pt idx="41">
                  <c:v>2657.5772699873964</c:v>
                </c:pt>
                <c:pt idx="42">
                  <c:v>2878.9190879242674</c:v>
                </c:pt>
                <c:pt idx="43">
                  <c:v>3118.6958168309461</c:v>
                </c:pt>
                <c:pt idx="44">
                  <c:v>3378.4428463849558</c:v>
                </c:pt>
                <c:pt idx="45">
                  <c:v>3659.8234443677989</c:v>
                </c:pt>
                <c:pt idx="46">
                  <c:v>3964.6394072572602</c:v>
                </c:pt>
                <c:pt idx="47">
                  <c:v>4294.8425978763034</c:v>
                </c:pt>
                <c:pt idx="48">
                  <c:v>4652.5474439789195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5F2-4326-8F88-51A5AB134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1950256"/>
        <c:axId val="251950648"/>
      </c:scatterChart>
      <c:valAx>
        <c:axId val="25195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50648"/>
        <c:crosses val="autoZero"/>
        <c:crossBetween val="midCat"/>
      </c:valAx>
      <c:valAx>
        <c:axId val="251950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Population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50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194/Bio 196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3: differential equations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1D1F4-1444-4EE9-906F-D74CA461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</a:t>
            </a:r>
            <a:r>
              <a:rPr lang="en-US" dirty="0" err="1"/>
              <a:t>eqns</a:t>
            </a:r>
            <a:r>
              <a:rPr lang="en-US" dirty="0"/>
              <a:t> for chemistry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7A8EFF04-05F8-4565-9919-3719095CEC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799" y="1244583"/>
                <a:ext cx="8034867" cy="5350950"/>
              </a:xfrm>
            </p:spPr>
            <p:txBody>
              <a:bodyPr/>
              <a:lstStyle/>
              <a:p>
                <a:r>
                  <a:rPr lang="en-US" sz="2000" dirty="0" smtClean="0"/>
                  <a:t>Kinetic proofreading will model chemical equation rates. How?</a:t>
                </a:r>
              </a:p>
              <a:p>
                <a:r>
                  <a:rPr lang="en-US" sz="2000" dirty="0"/>
                  <a:t>Consider a chemical reaction A + B </a:t>
                </a:r>
                <a:r>
                  <a:rPr lang="en-US" sz="2000" dirty="0"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⇄ </a:t>
                </a:r>
                <a:r>
                  <a:rPr lang="en-US" sz="2000" dirty="0"/>
                  <a:t>C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This tells us which reactants become which products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It doesn’t tell us how fast anything happens</a:t>
                </a:r>
              </a:p>
              <a:p>
                <a:r>
                  <a:rPr lang="en-US" sz="2000" dirty="0"/>
                  <a:t>Remember mass action from chemistry class?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For the reaction A + B </a:t>
                </a:r>
                <a:r>
                  <a:rPr lang="en-US" sz="1800" dirty="0"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⇄ </a:t>
                </a:r>
                <a:r>
                  <a:rPr lang="en-US" sz="1800" dirty="0"/>
                  <a:t>C, the forwards rate is </a:t>
                </a:r>
                <a:r>
                  <a:rPr lang="en-US" sz="1800" i="1" dirty="0" err="1"/>
                  <a:t>k</a:t>
                </a:r>
                <a:r>
                  <a:rPr lang="en-US" sz="1800" baseline="-25000" dirty="0" err="1"/>
                  <a:t>f</a:t>
                </a:r>
                <a:r>
                  <a:rPr lang="en-US" sz="1800" dirty="0"/>
                  <a:t>[A][B]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If you have more A or more B, the reaction runs more quickly.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The </a:t>
                </a:r>
                <a:r>
                  <a:rPr lang="en-US" sz="1800" i="1" dirty="0"/>
                  <a:t>rate constant </a:t>
                </a:r>
                <a:r>
                  <a:rPr lang="en-US" sz="1800" i="1" dirty="0" err="1"/>
                  <a:t>k</a:t>
                </a:r>
                <a:r>
                  <a:rPr lang="en-US" sz="1800" baseline="-25000" dirty="0" err="1"/>
                  <a:t>f</a:t>
                </a:r>
                <a:r>
                  <a:rPr lang="en-US" sz="1800" dirty="0"/>
                  <a:t> says how fast you go; depends on the energetics of the reaction. Rate constants are often hard to </a:t>
                </a:r>
                <a:r>
                  <a:rPr lang="en-US" sz="1800" dirty="0" smtClean="0"/>
                  <a:t>predict/measure</a:t>
                </a:r>
                <a:endParaRPr lang="en-US" sz="1800" dirty="0"/>
              </a:p>
              <a:p>
                <a:r>
                  <a:rPr lang="en-US" sz="2000" dirty="0"/>
                  <a:t>What does “reaction rate” mean exactly?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How fast you produce C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Or, how much C you produce per unit time (in moles or molecules)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sz="1800" dirty="0"/>
                  <a:t> Another differential equation!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What are the units on </a:t>
                </a:r>
                <a:r>
                  <a:rPr lang="en-US" sz="1800" i="1" dirty="0" err="1"/>
                  <a:t>k</a:t>
                </a:r>
                <a:r>
                  <a:rPr lang="en-US" sz="1800" baseline="-25000" dirty="0" err="1"/>
                  <a:t>f</a:t>
                </a:r>
                <a:r>
                  <a:rPr lang="en-US" sz="1800" dirty="0"/>
                  <a:t>? 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000" dirty="0"/>
                  <a:t>The same thing works in reverse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8EFF04-05F8-4565-9919-3719095CEC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244583"/>
                <a:ext cx="8034867" cy="5350950"/>
              </a:xfrm>
              <a:blipFill rotWithShape="0">
                <a:blip r:embed="rId2"/>
                <a:stretch>
                  <a:fillRect l="-607" t="-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891EEE5-F44D-4140-AB16-77B83C1A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BEC724-1BEA-4859-8A87-6AE0570D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really like population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F3003334-5A06-4C96-B9E4-66CB785B43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Chemistry is not really like population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A + B </a:t>
                </a:r>
                <a:r>
                  <a:rPr lang="en-US" sz="2000" dirty="0"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→ </a:t>
                </a:r>
                <a:r>
                  <a:rPr lang="en-US" sz="2000" dirty="0"/>
                  <a:t>C,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We’re creating new [C]. Sort of like a new birth – but the A and B disappear. Parents don’t disappear when they have babies!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C </a:t>
                </a:r>
                <a:r>
                  <a:rPr lang="en-US" sz="2000" dirty="0"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→ </a:t>
                </a:r>
                <a:r>
                  <a:rPr lang="en-US" sz="2000" dirty="0"/>
                  <a:t>A + B,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Sort of like saying a baby can disappear in a puff of smoke and two parents appear</a:t>
                </a:r>
              </a:p>
              <a:p>
                <a:r>
                  <a:rPr lang="en-US" sz="2400" dirty="0"/>
                  <a:t>Chemistry and population growth are very different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But they both use standard differential equations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One solver can simulate both of them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One language can describe both of them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Differential equations are the basic language of modeling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3003334-5A06-4C96-B9E4-66CB785B43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03" r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B95A739-5C52-42ED-BF35-C16FB7BCB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9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mRNA and </a:t>
            </a:r>
            <a:r>
              <a:rPr lang="en-US" dirty="0" err="1"/>
              <a:t>tRNA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4199467"/>
          </a:xfrm>
        </p:spPr>
        <p:txBody>
          <a:bodyPr/>
          <a:lstStyle/>
          <a:p>
            <a:r>
              <a:rPr lang="en-US" sz="2400" dirty="0"/>
              <a:t>Central dogma of biology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DNA is transcribed to create an mRNA chain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codon of mRNA mates with a specific </a:t>
            </a:r>
            <a:r>
              <a:rPr lang="en-US" sz="2000" dirty="0" err="1"/>
              <a:t>tRNA</a:t>
            </a:r>
            <a:r>
              <a:rPr lang="en-US" sz="2000" dirty="0"/>
              <a:t> molecule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tRNA</a:t>
            </a:r>
            <a:r>
              <a:rPr lang="en-US" sz="2000" dirty="0"/>
              <a:t> has an anti-codon on one end (that mates w/mRNA); the other end of </a:t>
            </a:r>
            <a:r>
              <a:rPr lang="en-US" sz="2000" dirty="0" err="1"/>
              <a:t>tRNA</a:t>
            </a:r>
            <a:r>
              <a:rPr lang="en-US" sz="2000" dirty="0"/>
              <a:t> is the appropriate amino acid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BF44A-3E63-467C-A312-8005865C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central dogma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4A8A34-FD63-4C00-AB0B-8A04F18B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3069"/>
            <a:ext cx="7772400" cy="4419600"/>
          </a:xfrm>
        </p:spPr>
        <p:txBody>
          <a:bodyPr/>
          <a:lstStyle/>
          <a:p>
            <a:r>
              <a:rPr lang="en-US" dirty="0"/>
              <a:t>DNA holds all of the information necessary to build an organism. But how?</a:t>
            </a:r>
          </a:p>
          <a:p>
            <a:pPr lvl="1">
              <a:spcBef>
                <a:spcPts val="0"/>
              </a:spcBef>
            </a:pPr>
            <a:r>
              <a:rPr lang="en-US" dirty="0"/>
              <a:t>DNA → RNA (transcription)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RNA → amino acids → proteins (translation)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Proteins fold into different shapes (electrostatic)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Protein shapes mate with other protein shapes →  self-assemble into cells</a:t>
            </a:r>
          </a:p>
          <a:p>
            <a:r>
              <a:rPr lang="en-US" dirty="0"/>
              <a:t>Lots of molecules in cells other than proteins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 built by chemical reactions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proteins are usually the catalysts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9A132C-18D0-4BCB-A8E8-BA03B45B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5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EE9A0-5C33-4B1E-9D31-1F39195E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DNA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361890-AD07-4E69-8BB0-AD3BCF7EB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54661"/>
            <a:ext cx="7772400" cy="4826006"/>
          </a:xfrm>
        </p:spPr>
        <p:txBody>
          <a:bodyPr/>
          <a:lstStyle/>
          <a:p>
            <a:r>
              <a:rPr lang="en-US" sz="2000" dirty="0"/>
              <a:t>DNA is organized into 23 pairs of chromosomes</a:t>
            </a:r>
          </a:p>
          <a:p>
            <a:r>
              <a:rPr lang="en-US" sz="2000" dirty="0"/>
              <a:t>Each chromosome contains many genes</a:t>
            </a:r>
          </a:p>
          <a:p>
            <a:r>
              <a:rPr lang="en-US" sz="2000" dirty="0"/>
              <a:t>Not all parts of </a:t>
            </a:r>
            <a:r>
              <a:rPr lang="en-US" sz="2000" dirty="0" smtClean="0"/>
              <a:t>a gene contain </a:t>
            </a:r>
            <a:r>
              <a:rPr lang="en-US" sz="2000" dirty="0"/>
              <a:t>protein-making instructions</a:t>
            </a:r>
          </a:p>
          <a:p>
            <a:r>
              <a:rPr lang="en-US" sz="2000" dirty="0"/>
              <a:t>1 Gene consists of: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promoter region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5’ UTR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start codon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coding sequence (array of amino-acid types)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stop codon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3’ UTR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terminator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Promoter region: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digital and analog logic making a sophisticated control network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is what lets a cell behave differently in response to different environmental conditions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 can reprogram it (e.g., CRISPR)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FD3363-6A98-4369-B565-E66D0F7A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8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6CC56-BBB0-489E-A737-3A75E36E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F48397-40BB-449B-99A9-C8F3229F0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 is a sequence of 4 bases (Adenine, Cytosine, Guanine or Thymine)</a:t>
            </a:r>
          </a:p>
          <a:p>
            <a:r>
              <a:rPr lang="en-US" dirty="0"/>
              <a:t>There are 22 amino acids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takes 3 bases to specify one AA</a:t>
            </a:r>
          </a:p>
          <a:p>
            <a:pPr lvl="1">
              <a:spcBef>
                <a:spcPts val="0"/>
              </a:spcBef>
            </a:pPr>
            <a:r>
              <a:rPr lang="en-US" dirty="0"/>
              <a:t>3 bases = 1 codon</a:t>
            </a:r>
          </a:p>
          <a:p>
            <a:r>
              <a:rPr lang="en-US" dirty="0"/>
              <a:t>3 bases = 64 possible codons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few are set aside for “start,” “stop”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numerous duplicates; multiple codons all code for the same AA</a:t>
            </a:r>
          </a:p>
          <a:p>
            <a:pPr lvl="1">
              <a:spcBef>
                <a:spcPts val="0"/>
              </a:spcBef>
            </a:pPr>
            <a:r>
              <a:rPr lang="en-US" dirty="0"/>
              <a:t>30 different </a:t>
            </a:r>
            <a:r>
              <a:rPr lang="en-US" dirty="0" err="1"/>
              <a:t>tRNA</a:t>
            </a:r>
            <a:r>
              <a:rPr lang="en-US" dirty="0"/>
              <a:t> molecules + wobble base pairing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2C217D-2804-4434-9780-3A43DEB7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 194/Bio 196 Joel Grodstein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10" y="1072055"/>
            <a:ext cx="7498114" cy="495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622682-E6F3-4A5C-B195-54CF8B09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life isn’t so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72BAF5-B383-4981-AA43-6310106D7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“each codon of mRNA mates with a specific </a:t>
            </a:r>
            <a:r>
              <a:rPr lang="en-US" dirty="0" err="1"/>
              <a:t>tRNA</a:t>
            </a:r>
            <a:r>
              <a:rPr lang="en-US" dirty="0"/>
              <a:t> molecule”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actually, it doesn’t. Remember why not?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wobble base pairing means one mRNA can mate with multiple </a:t>
            </a:r>
            <a:r>
              <a:rPr lang="en-US" dirty="0" err="1"/>
              <a:t>tRNA</a:t>
            </a:r>
            <a:r>
              <a:rPr lang="en-US" dirty="0"/>
              <a:t> (but that’s not what we’ll focus on)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fact, an mRNA can mate with </a:t>
            </a:r>
            <a:r>
              <a:rPr lang="en-US" i="1" dirty="0"/>
              <a:t>any</a:t>
            </a:r>
            <a:r>
              <a:rPr lang="en-US" dirty="0"/>
              <a:t> </a:t>
            </a:r>
            <a:r>
              <a:rPr lang="en-US" dirty="0" err="1"/>
              <a:t>tRNA</a:t>
            </a:r>
            <a:r>
              <a:rPr lang="en-US" dirty="0"/>
              <a:t> (of course, with some much more strongly than others)</a:t>
            </a:r>
          </a:p>
          <a:p>
            <a:pPr>
              <a:spcBef>
                <a:spcPts val="0"/>
              </a:spcBef>
            </a:pPr>
            <a:r>
              <a:rPr lang="en-US" dirty="0"/>
              <a:t>This is just a chemical reaction, like A + B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⇄ </a:t>
            </a:r>
            <a:r>
              <a:rPr lang="en-US" dirty="0"/>
              <a:t>C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E279EC-BCEC-44EE-BC4F-90352B67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20023-302A-4FF0-B762-6B08C33C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A92C4F4-055B-42CF-A63A-54613FD92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15526"/>
                <a:ext cx="7772400" cy="4588935"/>
              </a:xfrm>
            </p:spPr>
            <p:txBody>
              <a:bodyPr/>
              <a:lstStyle/>
              <a:p>
                <a:r>
                  <a:rPr lang="en-US" dirty="0"/>
                  <a:t>mRNA</a:t>
                </a:r>
                <a:r>
                  <a:rPr lang="en-US" dirty="0" err="1"/>
                  <a:t>+tRNA</a:t>
                </a:r>
                <a:r>
                  <a:rPr lang="en-US" dirty="0"/>
                  <a:t> </a:t>
                </a:r>
                <a:r>
                  <a:rPr lang="en-US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⇄ </a:t>
                </a:r>
                <a:r>
                  <a:rPr lang="en-US" dirty="0" err="1"/>
                  <a:t>mRNA∙tRNA</a:t>
                </a:r>
                <a:endParaRPr lang="en-US" dirty="0"/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mRNA codon and </a:t>
                </a:r>
                <a:r>
                  <a:rPr lang="en-US" dirty="0" err="1"/>
                  <a:t>tRNA</a:t>
                </a:r>
                <a:r>
                  <a:rPr lang="en-US" dirty="0"/>
                  <a:t> creating a </a:t>
                </a:r>
                <a:r>
                  <a:rPr lang="en-US" i="1" dirty="0"/>
                  <a:t>bound complex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/>
                  <a:t>forwards reaction: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𝑚𝑅𝑁𝐴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𝑡𝑅𝑁𝐴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endParaRPr lang="en-US" dirty="0"/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mRNA &amp; </a:t>
                </a:r>
                <a:r>
                  <a:rPr lang="en-US" dirty="0" err="1"/>
                  <a:t>tRNA</a:t>
                </a:r>
                <a:r>
                  <a:rPr lang="en-US" dirty="0"/>
                  <a:t> randomly walking around the cell, occasionally bump into each other and bind.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i="1" dirty="0" err="1"/>
                  <a:t>k</a:t>
                </a:r>
                <a:r>
                  <a:rPr lang="en-US" i="1" baseline="-25000" dirty="0" err="1"/>
                  <a:t>f</a:t>
                </a:r>
                <a:r>
                  <a:rPr lang="en-US" dirty="0"/>
                  <a:t> is roughly that same for all codon-anticodon pairs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/>
                  <a:t>reverse reaction: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𝑚𝑅𝑁𝐴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if binding isn’t tight, they unbind easily.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i="1" dirty="0" err="1"/>
                  <a:t>k</a:t>
                </a:r>
                <a:r>
                  <a:rPr lang="en-US" baseline="-25000" dirty="0" err="1"/>
                  <a:t>r</a:t>
                </a:r>
                <a:r>
                  <a:rPr lang="en-US" dirty="0"/>
                  <a:t> distinguishes which pairs “mate” vs. which don’t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92C4F4-055B-42CF-A63A-54613FD92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15526"/>
                <a:ext cx="7772400" cy="4588935"/>
              </a:xfrm>
              <a:blipFill>
                <a:blip r:embed="rId2"/>
                <a:stretch>
                  <a:fillRect l="-1412" t="-1463" b="-4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9ADD42-C4A5-4898-947F-0B10A675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20023-302A-4FF0-B762-6B08C33C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A92C4F4-055B-42CF-A63A-54613FD92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15526"/>
                <a:ext cx="7772400" cy="4588935"/>
              </a:xfrm>
            </p:spPr>
            <p:txBody>
              <a:bodyPr/>
              <a:lstStyle/>
              <a:p>
                <a:r>
                  <a:rPr lang="en-US" sz="2400" dirty="0"/>
                  <a:t>Forwards and reverse reactions are always both happening</a:t>
                </a:r>
              </a:p>
              <a:p>
                <a:r>
                  <a:rPr lang="en-US" sz="2400" dirty="0" err="1"/>
                  <a:t>mRNA+tRNA</a:t>
                </a:r>
                <a:r>
                  <a:rPr lang="en-US" sz="2400" dirty="0"/>
                  <a:t> </a:t>
                </a:r>
                <a:r>
                  <a:rPr lang="en-US" sz="2400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⇄ </a:t>
                </a:r>
                <a:r>
                  <a:rPr lang="en-US" sz="2400" dirty="0" err="1"/>
                  <a:t>mRNA∙tRNA</a:t>
                </a:r>
                <a:endParaRPr lang="en-US" sz="2400" dirty="0"/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𝑚𝑅𝑁𝐴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𝑡𝑅𝑁𝐴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dirty="0"/>
                  <a:t> actually comes from two sources: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tells how fast the forwards reaction creates it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tells how fast the reverse reaction destroys it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𝑚𝑅𝑁𝐴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𝑡𝑅𝑁𝐴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r>
                  <a:rPr lang="en-US" sz="2000" dirty="0"/>
                  <a:t> is the net rate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Net rates for all metabolites</a:t>
                </a:r>
              </a:p>
              <a:p>
                <a:pPr marL="857250" lvl="2" indent="0" algn="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857250" lvl="2" indent="0" algn="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857250" lvl="2" indent="0" algn="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92C4F4-055B-42CF-A63A-54613FD92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15526"/>
                <a:ext cx="7772400" cy="4588935"/>
              </a:xfrm>
              <a:blipFill>
                <a:blip r:embed="rId2"/>
                <a:stretch>
                  <a:fillRect l="-1098" t="-1064" r="-1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9ADD42-C4A5-4898-947F-0B10A675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B9C0745-E21E-4BEC-A4FB-A472DAC3E115}"/>
              </a:ext>
            </a:extLst>
          </p:cNvPr>
          <p:cNvSpPr txBox="1"/>
          <p:nvPr/>
        </p:nvSpPr>
        <p:spPr>
          <a:xfrm>
            <a:off x="7061200" y="4241800"/>
            <a:ext cx="1888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coupled differential equations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CDC84792-9689-40E1-AAFB-0DD04A055CA8}"/>
              </a:ext>
            </a:extLst>
          </p:cNvPr>
          <p:cNvSpPr/>
          <p:nvPr/>
        </p:nvSpPr>
        <p:spPr>
          <a:xfrm>
            <a:off x="1270000" y="4504271"/>
            <a:ext cx="5655734" cy="180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EB9211-67BB-4811-8E4A-A1144413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E263B1-A011-45A0-BCF8-25FDDF78C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Sounds scary? Is this the lecture you’ve been afraid of?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Hopefully, it’s easier than it sounds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we won’t do: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fill 10 pages with equations and ways to solve them.</a:t>
            </a:r>
          </a:p>
          <a:p>
            <a:r>
              <a:rPr lang="en-US" sz="2400" dirty="0"/>
              <a:t>What we will (hopefully) do: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get an intuitive feel for what a differential </a:t>
            </a:r>
            <a:r>
              <a:rPr lang="en-US" sz="2000" dirty="0" err="1"/>
              <a:t>eqn</a:t>
            </a:r>
            <a:r>
              <a:rPr lang="en-US" sz="2000" dirty="0"/>
              <a:t> is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understand why it is so useful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make it as painless as we can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Why do we care?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Differential equations are used very commonly in modeling. Knowing what they are and why they’re used helps us understand each other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FC667E6-6596-4945-8A5C-69E25718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7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81FE2FF-8E2D-45E3-939E-A44F69858A2E}"/>
              </a:ext>
            </a:extLst>
          </p:cNvPr>
          <p:cNvSpPr/>
          <p:nvPr/>
        </p:nvSpPr>
        <p:spPr>
          <a:xfrm>
            <a:off x="2734732" y="3767667"/>
            <a:ext cx="643467" cy="29633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20023-302A-4FF0-B762-6B08C33C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Coupled differential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A92C4F4-055B-42CF-A63A-54613FD92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5656" y="1380059"/>
                <a:ext cx="6587067" cy="4588935"/>
              </a:xfrm>
            </p:spPr>
            <p:txBody>
              <a:bodyPr/>
              <a:lstStyle/>
              <a:p>
                <a:pPr marL="400050">
                  <a:spcBef>
                    <a:spcPts val="0"/>
                  </a:spcBef>
                </a:pPr>
                <a:r>
                  <a:rPr lang="en-US" sz="2400" dirty="0"/>
                  <a:t>coupled differential equations</a:t>
                </a:r>
              </a:p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400050">
                  <a:spcBef>
                    <a:spcPts val="0"/>
                  </a:spcBef>
                </a:pPr>
                <a:r>
                  <a:rPr lang="en-US" sz="2400" dirty="0"/>
                  <a:t>The general form:</a:t>
                </a:r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92C4F4-055B-42CF-A63A-54613FD92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5656" y="1380059"/>
                <a:ext cx="6587067" cy="4588935"/>
              </a:xfrm>
              <a:blipFill>
                <a:blip r:embed="rId2"/>
                <a:stretch>
                  <a:fillRect l="-370" t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9ADD42-C4A5-4898-947F-0B10A675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FD46C9-9366-4D91-9C76-9E1AD13DBF3D}"/>
              </a:ext>
            </a:extLst>
          </p:cNvPr>
          <p:cNvSpPr txBox="1"/>
          <p:nvPr/>
        </p:nvSpPr>
        <p:spPr>
          <a:xfrm>
            <a:off x="6985000" y="2472266"/>
            <a:ext cx="1837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 things we care about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092A638-C9ED-4DAA-B7BA-CC84E112E967}"/>
              </a:ext>
            </a:extLst>
          </p:cNvPr>
          <p:cNvSpPr txBox="1"/>
          <p:nvPr/>
        </p:nvSpPr>
        <p:spPr>
          <a:xfrm>
            <a:off x="6722533" y="3572933"/>
            <a:ext cx="22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fast they’re changing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C8A32A2-754E-46D4-9D90-D5315C3DB805}"/>
              </a:ext>
            </a:extLst>
          </p:cNvPr>
          <p:cNvSpPr txBox="1"/>
          <p:nvPr/>
        </p:nvSpPr>
        <p:spPr>
          <a:xfrm>
            <a:off x="5774268" y="4741333"/>
            <a:ext cx="1667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parameters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50B2FD4-235C-4B84-88A0-846A9A536C27}"/>
              </a:ext>
            </a:extLst>
          </p:cNvPr>
          <p:cNvSpPr/>
          <p:nvPr/>
        </p:nvSpPr>
        <p:spPr>
          <a:xfrm>
            <a:off x="3428999" y="1913468"/>
            <a:ext cx="1337734" cy="33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49A4BC3-E937-400E-9681-CA4489C3E5BF}"/>
              </a:ext>
            </a:extLst>
          </p:cNvPr>
          <p:cNvSpPr/>
          <p:nvPr/>
        </p:nvSpPr>
        <p:spPr>
          <a:xfrm>
            <a:off x="5173132" y="1921935"/>
            <a:ext cx="1337734" cy="33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DD4CEB9-CDB1-4037-BDC8-48F07E16DC14}"/>
              </a:ext>
            </a:extLst>
          </p:cNvPr>
          <p:cNvSpPr/>
          <p:nvPr/>
        </p:nvSpPr>
        <p:spPr>
          <a:xfrm>
            <a:off x="1380065" y="1718735"/>
            <a:ext cx="1498601" cy="15578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E686B78-E540-4DF7-A1FD-9A3FE0F4E350}"/>
              </a:ext>
            </a:extLst>
          </p:cNvPr>
          <p:cNvSpPr/>
          <p:nvPr/>
        </p:nvSpPr>
        <p:spPr>
          <a:xfrm>
            <a:off x="1549400" y="3606796"/>
            <a:ext cx="702734" cy="1769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3387E69-20DB-425F-8BB3-CCD9D7DC0256}"/>
              </a:ext>
            </a:extLst>
          </p:cNvPr>
          <p:cNvSpPr/>
          <p:nvPr/>
        </p:nvSpPr>
        <p:spPr>
          <a:xfrm>
            <a:off x="3894666" y="3776132"/>
            <a:ext cx="931334" cy="304801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079AE10-F1C5-41E6-AA93-ED2FA8D2FA92}"/>
              </a:ext>
            </a:extLst>
          </p:cNvPr>
          <p:cNvSpPr/>
          <p:nvPr/>
        </p:nvSpPr>
        <p:spPr>
          <a:xfrm>
            <a:off x="3022599" y="1955798"/>
            <a:ext cx="389468" cy="262467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DC2483E-133B-4E9C-9137-B61A21E9CA4C}"/>
              </a:ext>
            </a:extLst>
          </p:cNvPr>
          <p:cNvSpPr/>
          <p:nvPr/>
        </p:nvSpPr>
        <p:spPr>
          <a:xfrm>
            <a:off x="4868333" y="1964265"/>
            <a:ext cx="330200" cy="245535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  <p:bldP spid="9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20023-302A-4FF0-B762-6B08C33C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Beat the dead horse some more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A92C4F4-055B-42CF-A63A-54613FD92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5923" y="1557866"/>
                <a:ext cx="7645410" cy="4013201"/>
              </a:xfrm>
            </p:spPr>
            <p:txBody>
              <a:bodyPr/>
              <a:lstStyle/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400050">
                  <a:spcBef>
                    <a:spcPts val="0"/>
                  </a:spcBef>
                </a:pPr>
                <a:r>
                  <a:rPr lang="en-US" sz="2400" dirty="0"/>
                  <a:t>These equations are a model of the physical system</a:t>
                </a:r>
              </a:p>
              <a:p>
                <a:pPr marL="800100" lvl="1">
                  <a:spcBef>
                    <a:spcPts val="0"/>
                  </a:spcBef>
                </a:pPr>
                <a:r>
                  <a:rPr lang="en-US" sz="2000" dirty="0"/>
                  <a:t>They ignore lots of detail (in reality,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f</a:t>
                </a:r>
                <a:r>
                  <a:rPr lang="en-US" sz="2000" dirty="0"/>
                  <a:t> and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r</a:t>
                </a:r>
                <a:r>
                  <a:rPr lang="en-US" sz="2000" dirty="0"/>
                  <a:t> are just the average rates; real reactions happen </a:t>
                </a:r>
                <a:r>
                  <a:rPr lang="en-US" sz="2000" i="1" dirty="0"/>
                  <a:t>stochastically</a:t>
                </a:r>
                <a:r>
                  <a:rPr lang="en-US" sz="2000" dirty="0"/>
                  <a:t>).</a:t>
                </a:r>
              </a:p>
              <a:p>
                <a:pPr marL="800100" lvl="1">
                  <a:spcBef>
                    <a:spcPts val="0"/>
                  </a:spcBef>
                </a:pPr>
                <a:r>
                  <a:rPr lang="en-US" sz="2000" dirty="0"/>
                  <a:t>All models are wrong; this one is still useful for our purposes.</a:t>
                </a:r>
              </a:p>
              <a:p>
                <a:pPr marL="400050">
                  <a:spcBef>
                    <a:spcPts val="0"/>
                  </a:spcBef>
                </a:pPr>
                <a:r>
                  <a:rPr lang="en-US" sz="2400" dirty="0"/>
                  <a:t>The model, in this form, can be easily simulated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92C4F4-055B-42CF-A63A-54613FD92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5923" y="1557866"/>
                <a:ext cx="7645410" cy="4013201"/>
              </a:xfrm>
              <a:blipFill>
                <a:blip r:embed="rId2"/>
                <a:stretch>
                  <a:fillRect l="-399" r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9ADD42-C4A5-4898-947F-0B10A675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4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8C581-359A-418B-8651-F3F63947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Stage-based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96C9FD2-E7A2-4CAE-A2A1-E0C4317CCF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=.03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fine, but what about all of our stage-based l</a:t>
                </a:r>
                <a:r>
                  <a:rPr lang="en-US" baseline="-25000" dirty="0"/>
                  <a:t>x</a:t>
                </a:r>
                <a:r>
                  <a:rPr lang="en-US" dirty="0"/>
                  <a:t>-m</a:t>
                </a:r>
                <a:r>
                  <a:rPr lang="en-US" baseline="-25000" dirty="0"/>
                  <a:t>x</a:t>
                </a:r>
                <a:r>
                  <a:rPr lang="en-US" dirty="0"/>
                  <a:t> models? Can we represent them as differential </a:t>
                </a:r>
                <a:r>
                  <a:rPr lang="en-US" dirty="0" err="1"/>
                  <a:t>eqns</a:t>
                </a:r>
                <a:r>
                  <a:rPr lang="en-US" dirty="0"/>
                  <a:t>?</a:t>
                </a:r>
              </a:p>
              <a:p>
                <a:r>
                  <a:rPr lang="en-US" dirty="0"/>
                  <a:t>Next more complex version:</a:t>
                </a:r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800100" lvl="1" indent="-342900"/>
                <a:r>
                  <a:rPr lang="en-US" dirty="0"/>
                  <a:t>These are </a:t>
                </a:r>
                <a:r>
                  <a:rPr lang="en-US" i="1" dirty="0"/>
                  <a:t>coupled</a:t>
                </a:r>
                <a:r>
                  <a:rPr lang="en-US" dirty="0"/>
                  <a:t> differential equations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6C9FD2-E7A2-4CAE-A2A1-E0C4317CCF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2" r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48ADE6-BA6A-4547-8E31-95E40FA3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93DB6F-C76D-48F2-9A46-2191FB4C2280}"/>
              </a:ext>
            </a:extLst>
          </p:cNvPr>
          <p:cNvSpPr txBox="1"/>
          <p:nvPr/>
        </p:nvSpPr>
        <p:spPr>
          <a:xfrm>
            <a:off x="3699934" y="2777067"/>
            <a:ext cx="982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40120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BF86E-C6C0-451A-AFF5-560E3DD8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baseline="-25000" dirty="0" smtClean="0"/>
              <a:t>x</a:t>
            </a:r>
            <a:r>
              <a:rPr lang="en-US" dirty="0" smtClean="0"/>
              <a:t>-m</a:t>
            </a:r>
            <a:r>
              <a:rPr lang="en-US" baseline="-25000" dirty="0" smtClean="0"/>
              <a:t>x</a:t>
            </a:r>
            <a:r>
              <a:rPr lang="en-US" dirty="0" smtClean="0"/>
              <a:t> </a:t>
            </a:r>
            <a:r>
              <a:rPr lang="en-US" dirty="0"/>
              <a:t>as a differential </a:t>
            </a:r>
            <a:r>
              <a:rPr lang="en-US" dirty="0" err="1"/>
              <a:t>eqn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48FADC4A-BF16-4162-ADC0-826B726C2E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</a:t>
                </a:r>
                <a:r>
                  <a:rPr lang="en-US" baseline="-25000" dirty="0"/>
                  <a:t>2,n+1</a:t>
                </a:r>
                <a:r>
                  <a:rPr lang="en-US" dirty="0"/>
                  <a:t> = n</a:t>
                </a:r>
                <a:r>
                  <a:rPr lang="en-US" baseline="-25000" dirty="0"/>
                  <a:t>1,n</a:t>
                </a:r>
                <a:r>
                  <a:rPr lang="en-US" dirty="0"/>
                  <a:t>* p</a:t>
                </a:r>
                <a:r>
                  <a:rPr lang="en-US" baseline="-25000" dirty="0"/>
                  <a:t>1</a:t>
                </a:r>
              </a:p>
              <a:p>
                <a:r>
                  <a:rPr lang="en-US" dirty="0"/>
                  <a:t>So, looking at n</a:t>
                </a:r>
                <a:r>
                  <a:rPr lang="en-US" baseline="-25000" dirty="0"/>
                  <a:t>2</a:t>
                </a:r>
                <a:r>
                  <a:rPr lang="en-US" dirty="0"/>
                  <a:t> from time </a:t>
                </a:r>
                <a:r>
                  <a:rPr lang="en-US" i="1" dirty="0"/>
                  <a:t>n</a:t>
                </a:r>
                <a:r>
                  <a:rPr lang="en-US" dirty="0"/>
                  <a:t> to time </a:t>
                </a:r>
                <a:r>
                  <a:rPr lang="en-US" i="1" dirty="0"/>
                  <a:t>n+1</a:t>
                </a:r>
                <a:r>
                  <a:rPr lang="en-US" dirty="0"/>
                  <a:t>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we lose n</a:t>
                </a:r>
                <a:r>
                  <a:rPr lang="en-US" baseline="-25000" dirty="0"/>
                  <a:t>2,n</a:t>
                </a:r>
                <a:r>
                  <a:rPr lang="en-US" dirty="0"/>
                  <a:t> individuals (they all either move on to n</a:t>
                </a:r>
                <a:r>
                  <a:rPr lang="en-US" baseline="-25000" dirty="0"/>
                  <a:t>3,n+1</a:t>
                </a:r>
                <a:r>
                  <a:rPr lang="en-US" dirty="0"/>
                  <a:t> or die)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we gain n</a:t>
                </a:r>
                <a:r>
                  <a:rPr lang="en-US" baseline="-25000" dirty="0"/>
                  <a:t>1,n</a:t>
                </a:r>
                <a:r>
                  <a:rPr lang="en-US" dirty="0"/>
                  <a:t>* p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 smtClean="0"/>
                  <a:t>individuals (this is not pulse-birth)</a:t>
                </a:r>
                <a:endParaRPr lang="en-US" dirty="0"/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net change = n</a:t>
                </a:r>
                <a:r>
                  <a:rPr lang="en-US" baseline="-25000" dirty="0"/>
                  <a:t>1,n</a:t>
                </a:r>
                <a:r>
                  <a:rPr lang="en-US" dirty="0"/>
                  <a:t>*p</a:t>
                </a:r>
                <a:r>
                  <a:rPr lang="en-US" baseline="-25000" dirty="0"/>
                  <a:t>1</a:t>
                </a:r>
                <a:r>
                  <a:rPr lang="en-US" dirty="0"/>
                  <a:t> - n</a:t>
                </a:r>
                <a:r>
                  <a:rPr lang="en-US" baseline="-25000" dirty="0"/>
                  <a:t>2,n</a:t>
                </a:r>
                <a:endParaRPr lang="en-US" dirty="0"/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Similar equations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And again, Python can simulate this model easily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8FADC4A-BF16-4162-ADC0-826B726C2E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12" t="-1379" r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9106BF1-FA10-4FE4-A15F-20E8F00A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9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12D299-AEA7-43F6-AD04-A4164F73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 right 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C01968CE-01B4-4D7A-B20A-C98B2AFE3A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28333" y="2777067"/>
                <a:ext cx="4097867" cy="11430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1968CE-01B4-4D7A-B20A-C98B2AFE3A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8333" y="2777067"/>
                <a:ext cx="4097867" cy="1143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C8D9FE-C6A8-4C29-9E81-619EA391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83DE2A-F726-4C0A-9D15-BD7110BD05FD}"/>
              </a:ext>
            </a:extLst>
          </p:cNvPr>
          <p:cNvSpPr txBox="1"/>
          <p:nvPr/>
        </p:nvSpPr>
        <p:spPr>
          <a:xfrm>
            <a:off x="2497666" y="1380066"/>
            <a:ext cx="292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is the thing we want to measure. E.g., our total population</a:t>
            </a:r>
            <a:endParaRPr lang="en-US" i="1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7C31136F-3E3C-48B6-A6A3-79BAF2B5B7B5}"/>
              </a:ext>
            </a:extLst>
          </p:cNvPr>
          <p:cNvCxnSpPr>
            <a:cxnSpLocks/>
          </p:cNvCxnSpPr>
          <p:nvPr/>
        </p:nvCxnSpPr>
        <p:spPr>
          <a:xfrm flipH="1">
            <a:off x="3073400" y="2540000"/>
            <a:ext cx="152400" cy="3894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ADD1C22-266B-4BCD-8F6C-7A90D2C74F9A}"/>
              </a:ext>
            </a:extLst>
          </p:cNvPr>
          <p:cNvSpPr txBox="1"/>
          <p:nvPr/>
        </p:nvSpPr>
        <p:spPr>
          <a:xfrm>
            <a:off x="321733" y="3911599"/>
            <a:ext cx="5960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dirty="0" err="1">
                <a:solidFill>
                  <a:schemeClr val="accent2"/>
                </a:solidFill>
              </a:rPr>
              <a:t>d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means “how fast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is changing.”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When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(e.g., our population) is growing fast, d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dirty="0" err="1">
                <a:solidFill>
                  <a:schemeClr val="accent2"/>
                </a:solidFill>
              </a:rPr>
              <a:t>d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is a big positive number.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When it’s shrinking fast, d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dirty="0" err="1">
                <a:solidFill>
                  <a:schemeClr val="accent2"/>
                </a:solidFill>
              </a:rPr>
              <a:t>d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is a big negative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When it’s pretty constant, d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dirty="0" err="1">
                <a:solidFill>
                  <a:schemeClr val="accent2"/>
                </a:solidFill>
              </a:rPr>
              <a:t>d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is roughly 0.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B36FD61-3CB4-4269-AB3A-82D9BF05A91C}"/>
              </a:ext>
            </a:extLst>
          </p:cNvPr>
          <p:cNvCxnSpPr>
            <a:cxnSpLocks/>
          </p:cNvCxnSpPr>
          <p:nvPr/>
        </p:nvCxnSpPr>
        <p:spPr>
          <a:xfrm flipV="1">
            <a:off x="1363133" y="3234269"/>
            <a:ext cx="1236134" cy="74506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CA4542B-5884-46A1-8731-CED12AB6B547}"/>
              </a:ext>
            </a:extLst>
          </p:cNvPr>
          <p:cNvSpPr txBox="1"/>
          <p:nvPr/>
        </p:nvSpPr>
        <p:spPr>
          <a:xfrm>
            <a:off x="5740399" y="1193800"/>
            <a:ext cx="292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 is the function that tells you how big d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dirty="0" err="1">
                <a:solidFill>
                  <a:schemeClr val="accent2"/>
                </a:solidFill>
              </a:rPr>
              <a:t>d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is as any point in your simulation.</a:t>
            </a:r>
            <a:endParaRPr lang="en-US" i="1" dirty="0">
              <a:solidFill>
                <a:schemeClr val="accent2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5458250A-219F-455F-9408-4FD8F0925000}"/>
              </a:ext>
            </a:extLst>
          </p:cNvPr>
          <p:cNvCxnSpPr>
            <a:cxnSpLocks/>
          </p:cNvCxnSpPr>
          <p:nvPr/>
        </p:nvCxnSpPr>
        <p:spPr>
          <a:xfrm flipH="1">
            <a:off x="3894667" y="2108200"/>
            <a:ext cx="1735666" cy="9059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281258-742B-4C2F-B6E0-F9C8E0B62111}"/>
              </a:ext>
            </a:extLst>
          </p:cNvPr>
          <p:cNvSpPr txBox="1"/>
          <p:nvPr/>
        </p:nvSpPr>
        <p:spPr>
          <a:xfrm>
            <a:off x="6544732" y="3454400"/>
            <a:ext cx="25315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f</a:t>
            </a:r>
            <a:r>
              <a:rPr lang="en-US" sz="2000" dirty="0">
                <a:solidFill>
                  <a:schemeClr val="accent2"/>
                </a:solidFill>
              </a:rPr>
              <a:t> depends on </a:t>
            </a:r>
            <a:r>
              <a:rPr lang="en-US" sz="2000" i="1" dirty="0">
                <a:solidFill>
                  <a:schemeClr val="accent2"/>
                </a:solidFill>
              </a:rPr>
              <a:t>x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i="1" dirty="0">
                <a:solidFill>
                  <a:schemeClr val="accent2"/>
                </a:solidFill>
              </a:rPr>
              <a:t>t</a:t>
            </a:r>
            <a:r>
              <a:rPr lang="en-US" sz="2000" dirty="0">
                <a:solidFill>
                  <a:schemeClr val="accent2"/>
                </a:solidFill>
              </a:rPr>
              <a:t> and any other parameters. So basically, how fast </a:t>
            </a:r>
            <a:r>
              <a:rPr lang="en-US" sz="2000" i="1" dirty="0">
                <a:solidFill>
                  <a:schemeClr val="accent2"/>
                </a:solidFill>
              </a:rPr>
              <a:t>x</a:t>
            </a:r>
            <a:r>
              <a:rPr lang="en-US" sz="2000" dirty="0">
                <a:solidFill>
                  <a:schemeClr val="accent2"/>
                </a:solidFill>
              </a:rPr>
              <a:t> is growing depends on how big </a:t>
            </a:r>
            <a:r>
              <a:rPr lang="en-US" sz="2000" i="1" dirty="0">
                <a:solidFill>
                  <a:schemeClr val="accent2"/>
                </a:solidFill>
              </a:rPr>
              <a:t>x</a:t>
            </a:r>
            <a:r>
              <a:rPr lang="en-US" sz="2000" dirty="0">
                <a:solidFill>
                  <a:schemeClr val="accent2"/>
                </a:solidFill>
              </a:rPr>
              <a:t> is,  depends on time (e.g., more growth in the spring), and on any other parameters (like the food supply)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B2AB4211-8E8D-4A24-AAF4-E5A51CE5D656}"/>
              </a:ext>
            </a:extLst>
          </p:cNvPr>
          <p:cNvCxnSpPr>
            <a:cxnSpLocks/>
          </p:cNvCxnSpPr>
          <p:nvPr/>
        </p:nvCxnSpPr>
        <p:spPr>
          <a:xfrm flipH="1" flipV="1">
            <a:off x="5232400" y="3462867"/>
            <a:ext cx="1202266" cy="9059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05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177182-1DCA-4095-BCF1-716C60B1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4C8F6B8-9649-4153-8D75-B97A0EA033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We sort of been using differential equations already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well, almost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and we just haven’t used that word yet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but if we’ve already sort of done it, then it can’t be that hard</a:t>
                </a:r>
              </a:p>
              <a:p>
                <a:r>
                  <a:rPr lang="en-US" sz="2400" dirty="0"/>
                  <a:t>A population starts with 50 individuals. Let </a:t>
                </a:r>
                <a:r>
                  <a:rPr lang="en-US" sz="2400" i="1" dirty="0"/>
                  <a:t>N</a:t>
                </a:r>
                <a:r>
                  <a:rPr lang="en-US" sz="2400" dirty="0"/>
                  <a:t> be the population at any given time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Over the course of a year, 5% of the population dies (.05</a:t>
                </a:r>
                <a:r>
                  <a:rPr lang="en-US" sz="2000" i="1" dirty="0"/>
                  <a:t>N</a:t>
                </a:r>
                <a:r>
                  <a:rPr lang="en-US" sz="2000" dirty="0"/>
                  <a:t>) 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and 13% are born (.13</a:t>
                </a:r>
                <a:r>
                  <a:rPr lang="en-US" sz="2000" i="1" dirty="0"/>
                  <a:t>N</a:t>
                </a:r>
                <a:r>
                  <a:rPr lang="en-US" sz="2000" dirty="0"/>
                  <a:t>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net change = .13</a:t>
                </a:r>
                <a:r>
                  <a:rPr lang="en-US" sz="2000" i="1" dirty="0"/>
                  <a:t>N</a:t>
                </a:r>
                <a:r>
                  <a:rPr lang="en-US" sz="2000" dirty="0"/>
                  <a:t>-.05</a:t>
                </a:r>
                <a:r>
                  <a:rPr lang="en-US" sz="2000" i="1" dirty="0"/>
                  <a:t>N</a:t>
                </a:r>
                <a:r>
                  <a:rPr lang="en-US" sz="2000" dirty="0"/>
                  <a:t>=.08</a:t>
                </a:r>
                <a:r>
                  <a:rPr lang="en-US" sz="2000" i="1" dirty="0"/>
                  <a:t>N</a:t>
                </a:r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=.0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400" i="1" dirty="0"/>
              </a:p>
              <a:p>
                <a:pPr>
                  <a:spcBef>
                    <a:spcPts val="0"/>
                  </a:spcBef>
                </a:pPr>
                <a:endParaRPr lang="en-US" sz="2400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C8F6B8-9649-4153-8D75-B97A0EA033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F6B6EB-8F75-482D-80AA-D5C2385F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8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6DC44-C581-44BE-9916-AF407957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software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5044439A-D78A-4290-BE07-D46F9367BF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10733" y="1227668"/>
                <a:ext cx="7128933" cy="1735666"/>
              </a:xfrm>
            </p:spPr>
            <p:txBody>
              <a:bodyPr/>
              <a:lstStyle/>
              <a:p>
                <a:r>
                  <a:rPr lang="en-US" sz="2000" dirty="0"/>
                  <a:t>Now that we know how to describe simple population growth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=.0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, so what?</a:t>
                </a:r>
              </a:p>
              <a:p>
                <a:r>
                  <a:rPr lang="en-US" sz="2000" dirty="0"/>
                  <a:t>Python has a differential-equation solver built in that we can use.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44439A-D78A-4290-BE07-D46F9367BF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0733" y="1227668"/>
                <a:ext cx="7128933" cy="1735666"/>
              </a:xfrm>
              <a:blipFill>
                <a:blip r:embed="rId2"/>
                <a:stretch>
                  <a:fillRect l="-770" t="-1754" r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701AA2-D5D4-4418-A0D8-E1C9A1409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23612EB2-9E90-4646-AD05-8150D536DE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098167"/>
              </p:ext>
            </p:extLst>
          </p:nvPr>
        </p:nvGraphicFramePr>
        <p:xfrm>
          <a:off x="1871132" y="2590800"/>
          <a:ext cx="5571067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53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solutions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676400"/>
                <a:ext cx="8006255" cy="4419600"/>
              </a:xfrm>
            </p:spPr>
            <p:txBody>
              <a:bodyPr/>
              <a:lstStyle/>
              <a:p>
                <a:r>
                  <a:rPr lang="en-US" dirty="0" smtClean="0"/>
                  <a:t>How does a computer solve a differential equation?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Numerical integration (usually)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We know how big the population is now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We know how fast it’s changing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So we can predict the new population</a:t>
                </a:r>
              </a:p>
              <a:p>
                <a:r>
                  <a:rPr lang="en-US" dirty="0" smtClean="0"/>
                  <a:t>Differential equation: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=.0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i="1" dirty="0"/>
              </a:p>
              <a:p>
                <a:pPr lvl="1"/>
                <a:r>
                  <a:rPr lang="en-US" dirty="0" smtClean="0"/>
                  <a:t>Discretized form: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+∆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) =</a:t>
                </a:r>
                <a:r>
                  <a:rPr lang="en-US" i="1" dirty="0"/>
                  <a:t>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)+(.08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)∆</a:t>
                </a:r>
                <a:r>
                  <a:rPr lang="en-US" i="1" dirty="0" smtClean="0"/>
                  <a:t>t</a:t>
                </a:r>
                <a:endParaRPr lang="en-US" dirty="0"/>
              </a:p>
              <a:p>
                <a:pPr lvl="1"/>
                <a:r>
                  <a:rPr lang="en-US" dirty="0" smtClean="0"/>
                  <a:t>Looks a lot like our l</a:t>
                </a:r>
                <a:r>
                  <a:rPr lang="en-US" baseline="-25000" dirty="0" smtClean="0"/>
                  <a:t>x</a:t>
                </a:r>
                <a:r>
                  <a:rPr lang="en-US" dirty="0" smtClean="0"/>
                  <a:t>-m</a:t>
                </a:r>
                <a:r>
                  <a:rPr lang="en-US" baseline="-25000" dirty="0" smtClean="0"/>
                  <a:t>x</a:t>
                </a:r>
                <a:r>
                  <a:rPr lang="en-US" dirty="0" smtClean="0"/>
                  <a:t> method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676400"/>
                <a:ext cx="8006255" cy="4419600"/>
              </a:xfrm>
              <a:blipFill rotWithShape="0">
                <a:blip r:embed="rId2"/>
                <a:stretch>
                  <a:fillRect l="-1294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9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25366"/>
          </a:xfrm>
        </p:spPr>
        <p:txBody>
          <a:bodyPr/>
          <a:lstStyle/>
          <a:p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+∆</a:t>
            </a:r>
            <a:r>
              <a:rPr lang="en-US" i="1" dirty="0"/>
              <a:t>t</a:t>
            </a:r>
            <a:r>
              <a:rPr lang="en-US" dirty="0"/>
              <a:t>) =</a:t>
            </a:r>
            <a:r>
              <a:rPr lang="en-US" i="1" dirty="0"/>
              <a:t> N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)+(.08</a:t>
            </a:r>
            <a:r>
              <a:rPr lang="en-US" i="1" dirty="0"/>
              <a:t>N</a:t>
            </a:r>
            <a:r>
              <a:rPr lang="en-US" dirty="0"/>
              <a:t>)∆</a:t>
            </a:r>
            <a:r>
              <a:rPr lang="en-US" i="1" dirty="0"/>
              <a:t>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 194/Bio 196 Joel Grodstein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23612EB2-9E90-4646-AD05-8150D536DE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8821692"/>
              </p:ext>
            </p:extLst>
          </p:nvPr>
        </p:nvGraphicFramePr>
        <p:xfrm>
          <a:off x="1871132" y="2590800"/>
          <a:ext cx="5571067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7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7B842-FB07-4D75-AD65-798096CB7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later…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9EA92603-3606-4F59-B706-5734376E67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53063"/>
                <a:ext cx="7772400" cy="4419600"/>
              </a:xfrm>
            </p:spPr>
            <p:txBody>
              <a:bodyPr/>
              <a:lstStyle/>
              <a:p>
                <a:r>
                  <a:rPr lang="en-US" dirty="0"/>
                  <a:t>Later on, we’ll learn about soft-bodied robotics</a:t>
                </a:r>
              </a:p>
              <a:p>
                <a:r>
                  <a:rPr lang="en-US" dirty="0"/>
                  <a:t>Differential equations are used there too</a:t>
                </a:r>
              </a:p>
              <a:p>
                <a:r>
                  <a:rPr lang="en-US" dirty="0"/>
                  <a:t>The quantity we care about is position (i.e., where a worm is at some point). Call this </a:t>
                </a:r>
                <a:r>
                  <a:rPr lang="en-US" i="1" dirty="0"/>
                  <a:t>x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Velocity (</a:t>
                </a:r>
                <a:r>
                  <a:rPr lang="en-US" i="1" dirty="0"/>
                  <a:t>v</a:t>
                </a:r>
                <a:r>
                  <a:rPr lang="en-US" dirty="0"/>
                  <a:t>) is how fast you are moving – i.e., how fast your position is changing.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Acceleration (</a:t>
                </a:r>
                <a:r>
                  <a:rPr lang="en-US" i="1" dirty="0"/>
                  <a:t>a</a:t>
                </a:r>
                <a:r>
                  <a:rPr lang="en-US" dirty="0"/>
                  <a:t>) is how fast your velocity is changing.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More on that later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EA92603-3606-4F59-B706-5734376E67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53063"/>
                <a:ext cx="7772400" cy="4419600"/>
              </a:xfrm>
              <a:blipFill rotWithShape="0">
                <a:blip r:embed="rId2"/>
                <a:stretch>
                  <a:fillRect l="-1412" t="-1517" r="-2510" b="-1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84E333F-FAD7-4356-80D7-F6EBD589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Bioelectricity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3032234"/>
              </a:xfrm>
            </p:spPr>
            <p:txBody>
              <a:bodyPr/>
              <a:lstStyle/>
              <a:p>
                <a:r>
                  <a:rPr lang="en-US" dirty="0" smtClean="0"/>
                  <a:t>Bioelectricity is full of differential equations</a:t>
                </a:r>
              </a:p>
              <a:p>
                <a:pPr lvl="1"/>
                <a:r>
                  <a:rPr lang="en-US" dirty="0" smtClean="0"/>
                  <a:t>Electrical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urrent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𝑐h𝑎𝑟𝑔𝑒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Diffusion current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𝑐𝑜𝑛𝑐𝑒𝑛𝑡𝑟𝑎𝑡𝑖𝑜𝑛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More coming later when we learn about bioelectricity and morphogenesis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3032234"/>
              </a:xfrm>
              <a:blipFill rotWithShape="0">
                <a:blip r:embed="rId2"/>
                <a:stretch>
                  <a:fillRect l="-1412" t="-2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32368</TotalTime>
  <Words>1213</Words>
  <Application>Microsoft Office PowerPoint</Application>
  <PresentationFormat>On-screen Show (4:3)</PresentationFormat>
  <Paragraphs>225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Unicode MS</vt:lpstr>
      <vt:lpstr>Arial</vt:lpstr>
      <vt:lpstr>Cambria Math</vt:lpstr>
      <vt:lpstr>Times New Roman</vt:lpstr>
      <vt:lpstr>Default Design</vt:lpstr>
      <vt:lpstr>EE 194/Bio 196 Modeling,simulating and optimizing biological systems</vt:lpstr>
      <vt:lpstr>Differential equations</vt:lpstr>
      <vt:lpstr>Dive right in</vt:lpstr>
      <vt:lpstr>Population growth</vt:lpstr>
      <vt:lpstr>Free software</vt:lpstr>
      <vt:lpstr>Computer solutions</vt:lpstr>
      <vt:lpstr>PowerPoint Presentation</vt:lpstr>
      <vt:lpstr>Coming later…</vt:lpstr>
      <vt:lpstr>Bioelectricity</vt:lpstr>
      <vt:lpstr>Differential eqns for chemistry </vt:lpstr>
      <vt:lpstr>Not really like population</vt:lpstr>
      <vt:lpstr>mRNA and tRNA</vt:lpstr>
      <vt:lpstr>The central dogma</vt:lpstr>
      <vt:lpstr>Adaptive DNA</vt:lpstr>
      <vt:lpstr>Codons</vt:lpstr>
      <vt:lpstr>PowerPoint Presentation</vt:lpstr>
      <vt:lpstr>Real life isn’t so simple</vt:lpstr>
      <vt:lpstr>Example</vt:lpstr>
      <vt:lpstr>Example, continued</vt:lpstr>
      <vt:lpstr>Coupled differential equations</vt:lpstr>
      <vt:lpstr>Beat the dead horse some more</vt:lpstr>
      <vt:lpstr>Stage-based analysis</vt:lpstr>
      <vt:lpstr>lx-mx as a differential eqn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890</cp:revision>
  <cp:lastPrinted>2005-02-07T17:53:54Z</cp:lastPrinted>
  <dcterms:created xsi:type="dcterms:W3CDTF">2002-09-07T18:50:54Z</dcterms:created>
  <dcterms:modified xsi:type="dcterms:W3CDTF">2018-02-08T21:11:55Z</dcterms:modified>
</cp:coreProperties>
</file>