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28" r:id="rId2"/>
    <p:sldId id="721" r:id="rId3"/>
    <p:sldId id="733" r:id="rId4"/>
    <p:sldId id="690" r:id="rId5"/>
    <p:sldId id="736" r:id="rId6"/>
    <p:sldId id="699" r:id="rId7"/>
    <p:sldId id="732" r:id="rId8"/>
    <p:sldId id="738" r:id="rId9"/>
    <p:sldId id="696" r:id="rId10"/>
    <p:sldId id="697" r:id="rId11"/>
    <p:sldId id="739" r:id="rId12"/>
    <p:sldId id="730" r:id="rId13"/>
    <p:sldId id="700" r:id="rId14"/>
    <p:sldId id="701" r:id="rId15"/>
    <p:sldId id="716" r:id="rId16"/>
    <p:sldId id="740" r:id="rId17"/>
    <p:sldId id="741" r:id="rId18"/>
    <p:sldId id="715" r:id="rId19"/>
    <p:sldId id="719" r:id="rId20"/>
    <p:sldId id="703" r:id="rId21"/>
    <p:sldId id="705" r:id="rId22"/>
    <p:sldId id="702" r:id="rId23"/>
    <p:sldId id="704" r:id="rId24"/>
    <p:sldId id="729" r:id="rId25"/>
    <p:sldId id="742" r:id="rId26"/>
    <p:sldId id="720" r:id="rId27"/>
    <p:sldId id="707" r:id="rId28"/>
    <p:sldId id="713" r:id="rId29"/>
    <p:sldId id="709" r:id="rId30"/>
    <p:sldId id="753" r:id="rId31"/>
    <p:sldId id="710" r:id="rId32"/>
    <p:sldId id="711" r:id="rId33"/>
    <p:sldId id="754" r:id="rId34"/>
    <p:sldId id="744" r:id="rId35"/>
    <p:sldId id="746" r:id="rId36"/>
    <p:sldId id="750" r:id="rId37"/>
    <p:sldId id="751" r:id="rId38"/>
    <p:sldId id="752" r:id="rId39"/>
    <p:sldId id="747" r:id="rId40"/>
    <p:sldId id="718" r:id="rId41"/>
    <p:sldId id="749" r:id="rId42"/>
    <p:sldId id="748" r:id="rId43"/>
    <p:sldId id="722" r:id="rId44"/>
    <p:sldId id="723" r:id="rId45"/>
    <p:sldId id="726" r:id="rId46"/>
    <p:sldId id="724" r:id="rId47"/>
    <p:sldId id="743" r:id="rId48"/>
    <p:sldId id="727" r:id="rId49"/>
    <p:sldId id="762" r:id="rId50"/>
    <p:sldId id="758" r:id="rId51"/>
    <p:sldId id="759" r:id="rId52"/>
    <p:sldId id="765" r:id="rId53"/>
    <p:sldId id="766" r:id="rId54"/>
    <p:sldId id="764" r:id="rId55"/>
    <p:sldId id="761" r:id="rId5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21"/>
            <p14:sldId id="733"/>
            <p14:sldId id="690"/>
            <p14:sldId id="736"/>
            <p14:sldId id="699"/>
            <p14:sldId id="732"/>
            <p14:sldId id="738"/>
            <p14:sldId id="696"/>
            <p14:sldId id="697"/>
            <p14:sldId id="739"/>
            <p14:sldId id="730"/>
            <p14:sldId id="700"/>
            <p14:sldId id="701"/>
            <p14:sldId id="716"/>
            <p14:sldId id="740"/>
            <p14:sldId id="741"/>
            <p14:sldId id="715"/>
            <p14:sldId id="719"/>
            <p14:sldId id="703"/>
            <p14:sldId id="705"/>
            <p14:sldId id="702"/>
            <p14:sldId id="704"/>
            <p14:sldId id="729"/>
            <p14:sldId id="742"/>
            <p14:sldId id="720"/>
            <p14:sldId id="707"/>
            <p14:sldId id="713"/>
            <p14:sldId id="709"/>
            <p14:sldId id="753"/>
            <p14:sldId id="710"/>
            <p14:sldId id="711"/>
            <p14:sldId id="754"/>
            <p14:sldId id="744"/>
            <p14:sldId id="746"/>
            <p14:sldId id="750"/>
            <p14:sldId id="751"/>
            <p14:sldId id="752"/>
            <p14:sldId id="747"/>
            <p14:sldId id="718"/>
            <p14:sldId id="749"/>
            <p14:sldId id="748"/>
            <p14:sldId id="722"/>
            <p14:sldId id="723"/>
            <p14:sldId id="726"/>
            <p14:sldId id="724"/>
            <p14:sldId id="743"/>
            <p14:sldId id="727"/>
            <p14:sldId id="762"/>
            <p14:sldId id="758"/>
            <p14:sldId id="759"/>
            <p14:sldId id="765"/>
            <p14:sldId id="766"/>
            <p14:sldId id="764"/>
            <p14:sldId id="7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9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6204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739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56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75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46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79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84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433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44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895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58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196: Modeling, simulating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4: kinetic proofreading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942C0-4104-4C63-AC65-58A8B0A9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model is not robust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DD1C8-016D-487C-B64A-98EFE8F45B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662224"/>
                <a:ext cx="8513135" cy="4419600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</a:pPr>
                <a:r>
                  <a:rPr lang="en-US" sz="2000" dirty="0"/>
                  <a:t>GUA=valine, AUA=isoleucine. These codons are pretty similar. </a:t>
                </a: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 binds very well to </a:t>
                </a:r>
                <a:r>
                  <a:rPr lang="en-US" sz="2000" dirty="0" err="1"/>
                  <a:t>tRNA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 – but also pretty well to </a:t>
                </a:r>
                <a:r>
                  <a:rPr lang="en-US" sz="2000" dirty="0" err="1"/>
                  <a:t>tRNA</a:t>
                </a:r>
                <a:r>
                  <a:rPr lang="en-US" sz="2000" baseline="-25000" dirty="0" err="1"/>
                  <a:t>AUA</a:t>
                </a:r>
                <a:r>
                  <a:rPr lang="en-US" sz="2000" dirty="0"/>
                  <a:t>!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 + </a:t>
                </a:r>
                <a:r>
                  <a:rPr lang="en-US" sz="2000" dirty="0" err="1"/>
                  <a:t>tRNA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  </a:t>
                </a:r>
                <a:r>
                  <a:rPr lang="en-US" sz="2000" dirty="0"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⇄ </a:t>
                </a: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 err="1"/>
                  <a:t>∙tRNA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 (</a:t>
                </a:r>
                <a:r>
                  <a:rPr lang="en-US" sz="2000" i="1" dirty="0"/>
                  <a:t>b</a:t>
                </a:r>
                <a:r>
                  <a:rPr lang="en-US" sz="2000" baseline="-25000" dirty="0"/>
                  <a:t>f</a:t>
                </a:r>
                <a:r>
                  <a:rPr lang="en-US" sz="2000" dirty="0"/>
                  <a:t>, </a:t>
                </a:r>
                <a:r>
                  <a:rPr lang="en-US" sz="2000" i="1" dirty="0" err="1"/>
                  <a:t>b</a:t>
                </a:r>
                <a:r>
                  <a:rPr lang="en-US" sz="2000" baseline="-25000" dirty="0" err="1"/>
                  <a:t>r,good</a:t>
                </a:r>
                <a:r>
                  <a:rPr lang="en-US" sz="2000" dirty="0"/>
                  <a:t>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 + </a:t>
                </a:r>
                <a:r>
                  <a:rPr lang="en-US" sz="2000" dirty="0" err="1"/>
                  <a:t>tRNA</a:t>
                </a:r>
                <a:r>
                  <a:rPr lang="en-US" sz="2000" baseline="-25000" dirty="0" err="1"/>
                  <a:t>AUA</a:t>
                </a:r>
                <a:r>
                  <a:rPr lang="en-US" sz="2000" dirty="0"/>
                  <a:t>  </a:t>
                </a:r>
                <a:r>
                  <a:rPr lang="en-US" sz="2000" dirty="0"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⇄ </a:t>
                </a: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 err="1"/>
                  <a:t>∙tRNA</a:t>
                </a:r>
                <a:r>
                  <a:rPr lang="en-US" sz="2000" baseline="-25000" dirty="0" err="1"/>
                  <a:t>AUA</a:t>
                </a:r>
                <a:r>
                  <a:rPr lang="en-US" sz="2000" dirty="0"/>
                  <a:t> (</a:t>
                </a:r>
                <a:r>
                  <a:rPr lang="en-US" sz="2000" i="1" dirty="0"/>
                  <a:t>b</a:t>
                </a:r>
                <a:r>
                  <a:rPr lang="en-US" sz="2000" baseline="-25000" dirty="0"/>
                  <a:t>f</a:t>
                </a:r>
                <a:r>
                  <a:rPr lang="en-US" sz="2000" dirty="0"/>
                  <a:t>, </a:t>
                </a:r>
                <a:r>
                  <a:rPr lang="en-US" sz="2000" i="1" dirty="0" err="1"/>
                  <a:t>b</a:t>
                </a:r>
                <a:r>
                  <a:rPr lang="en-US" sz="2000" baseline="-25000" dirty="0" err="1"/>
                  <a:t>r,bad</a:t>
                </a:r>
                <a:r>
                  <a:rPr lang="en-US" sz="2000" dirty="0"/>
                  <a:t>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dirty="0"/>
                  <a:t>Some numbers: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i="1" dirty="0"/>
                  <a:t>b</a:t>
                </a:r>
                <a:r>
                  <a:rPr lang="en-US" sz="1800" baseline="-25000" dirty="0"/>
                  <a:t>f</a:t>
                </a:r>
                <a:r>
                  <a:rPr lang="en-US" sz="1800" dirty="0"/>
                  <a:t> is about the same for both cases (that’s why I didn’t call them </a:t>
                </a:r>
                <a:r>
                  <a:rPr lang="en-US" sz="1800" i="1" dirty="0" err="1"/>
                  <a:t>b</a:t>
                </a:r>
                <a:r>
                  <a:rPr lang="en-US" sz="1800" baseline="-25000" dirty="0" err="1"/>
                  <a:t>f,good</a:t>
                </a:r>
                <a:r>
                  <a:rPr lang="en-US" sz="1800" dirty="0"/>
                  <a:t> and </a:t>
                </a:r>
                <a:r>
                  <a:rPr lang="en-US" sz="1800" i="1" dirty="0" err="1"/>
                  <a:t>b</a:t>
                </a:r>
                <a:r>
                  <a:rPr lang="en-US" sz="1800" baseline="-25000" dirty="0" err="1"/>
                  <a:t>f,bad</a:t>
                </a:r>
                <a:r>
                  <a:rPr lang="en-US" sz="1800" dirty="0"/>
                  <a:t>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i="1" dirty="0" err="1"/>
                  <a:t>b</a:t>
                </a:r>
                <a:r>
                  <a:rPr lang="en-US" sz="1800" baseline="-25000" dirty="0" err="1"/>
                  <a:t>r,bad</a:t>
                </a:r>
                <a:r>
                  <a:rPr lang="en-US" sz="1800" dirty="0"/>
                  <a:t> </a:t>
                </a:r>
                <a:r>
                  <a:rPr lang="en-US" sz="1800" dirty="0">
                    <a:sym typeface="Symbol" panose="05050102010706020507" pitchFamily="18" charset="2"/>
                  </a:rPr>
                  <a:t> 100 </a:t>
                </a:r>
                <a:r>
                  <a:rPr lang="en-US" sz="1800" i="1" dirty="0" err="1">
                    <a:sym typeface="Symbol" panose="05050102010706020507" pitchFamily="18" charset="2"/>
                  </a:rPr>
                  <a:t>b</a:t>
                </a:r>
                <a:r>
                  <a:rPr lang="en-US" sz="1800" baseline="-25000" dirty="0" err="1"/>
                  <a:t>r,good</a:t>
                </a:r>
                <a:endParaRPr lang="en-US" sz="1800" baseline="-25000" dirty="0"/>
              </a:p>
              <a:p>
                <a:pPr>
                  <a:spcBef>
                    <a:spcPts val="0"/>
                  </a:spcBef>
                </a:pPr>
                <a:r>
                  <a:rPr lang="en-US" sz="2000" dirty="0"/>
                  <a:t>From earlier: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0"/>
                  </a:spcBef>
                </a:pPr>
                <a:r>
                  <a:rPr lang="en-US" sz="2000" dirty="0"/>
                  <a:t>So according to mass-action equilibrium, we should get about 100x less [</a:t>
                </a: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 err="1"/>
                  <a:t>∙tRNA</a:t>
                </a:r>
                <a:r>
                  <a:rPr lang="en-US" sz="2000" baseline="-25000" dirty="0" err="1"/>
                  <a:t>AUA</a:t>
                </a:r>
                <a:r>
                  <a:rPr lang="en-US" sz="2000" dirty="0"/>
                  <a:t>] than [</a:t>
                </a:r>
                <a:r>
                  <a:rPr lang="en-US" sz="2000" dirty="0" err="1"/>
                  <a:t>mRNA</a:t>
                </a:r>
                <a:r>
                  <a:rPr lang="en-US" sz="2000" baseline="-25000" dirty="0" err="1"/>
                  <a:t>GUA</a:t>
                </a:r>
                <a:r>
                  <a:rPr lang="en-US" sz="2000" dirty="0" err="1"/>
                  <a:t>∙tRNA</a:t>
                </a:r>
                <a:r>
                  <a:rPr lang="en-US" sz="2000" baseline="-25000" dirty="0" err="1"/>
                  <a:t>GUA</a:t>
                </a:r>
                <a:r>
                  <a:rPr lang="en-US" sz="2000" dirty="0"/>
                  <a:t>]</a:t>
                </a:r>
                <a:endParaRPr lang="en-US" sz="2000" i="1" dirty="0"/>
              </a:p>
              <a:p>
                <a:pPr>
                  <a:spcBef>
                    <a:spcPts val="0"/>
                  </a:spcBef>
                </a:pPr>
                <a:r>
                  <a:rPr lang="en-US" sz="2000" dirty="0"/>
                  <a:t>Average number of amino acids in a human protein </a:t>
                </a:r>
                <a:r>
                  <a:rPr lang="en-US" sz="2000" dirty="0">
                    <a:sym typeface="Symbol" panose="05050102010706020507" pitchFamily="18" charset="2"/>
                  </a:rPr>
                  <a:t> 500</a:t>
                </a:r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1600" dirty="0"/>
                  <a:t>If 99% of our amino acids were correct → </a:t>
                </a:r>
                <a:r>
                  <a:rPr lang="en-US" sz="1600" dirty="0">
                    <a:sym typeface="Symbol" panose="05050102010706020507" pitchFamily="18" charset="2"/>
                  </a:rPr>
                  <a:t> 5 mistakes per protein!</a:t>
                </a:r>
                <a:endParaRPr lang="en-US" sz="1600" dirty="0"/>
              </a:p>
              <a:p>
                <a:pPr lvl="1">
                  <a:spcBef>
                    <a:spcPts val="0"/>
                  </a:spcBef>
                </a:pPr>
                <a:r>
                  <a:rPr lang="en-US" sz="1600" dirty="0"/>
                  <a:t>In fact, 99.99% are correct. An occasional bad protein will eventually degrade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</a:rPr>
                  <a:t>Conclusion: the body has some non-obvious mechanism to make the central dogma work 100x more reliably than expected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DD1C8-016D-487C-B64A-98EFE8F45B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662224"/>
                <a:ext cx="8513135" cy="4419600"/>
              </a:xfrm>
              <a:blipFill>
                <a:blip r:embed="rId2"/>
                <a:stretch>
                  <a:fillRect l="-645" t="-828" b="-4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55A9F-4DB3-49A6-8DAF-3133DDFB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FAA2-A629-429A-B693-37ED26DF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Bodily time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11064-D8E2-4A0C-979A-0B6E52E1D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060267" cy="4419600"/>
          </a:xfrm>
        </p:spPr>
        <p:txBody>
          <a:bodyPr/>
          <a:lstStyle/>
          <a:p>
            <a:r>
              <a:rPr lang="en-US" dirty="0"/>
              <a:t>A few time scales in your body:</a:t>
            </a:r>
          </a:p>
          <a:p>
            <a:pPr lvl="1"/>
            <a:r>
              <a:rPr lang="en-US" dirty="0"/>
              <a:t>TF binding to a promoter: seconds</a:t>
            </a:r>
          </a:p>
          <a:p>
            <a:pPr lvl="1"/>
            <a:r>
              <a:rPr lang="en-US" dirty="0"/>
              <a:t>DNA → mRNA: minutes</a:t>
            </a:r>
          </a:p>
          <a:p>
            <a:pPr lvl="1"/>
            <a:r>
              <a:rPr lang="en-US" dirty="0"/>
              <a:t>mRNA → protein: minutes</a:t>
            </a:r>
          </a:p>
          <a:p>
            <a:pPr lvl="1"/>
            <a:r>
              <a:rPr lang="en-US" dirty="0"/>
              <a:t>mRNA lifetime: 10s of minutes (creating 10s of proteins)</a:t>
            </a:r>
          </a:p>
          <a:p>
            <a:pPr lvl="1"/>
            <a:r>
              <a:rPr lang="en-US" dirty="0"/>
              <a:t>protein lifetime: 10s of hours</a:t>
            </a:r>
          </a:p>
          <a:p>
            <a:r>
              <a:rPr lang="en-US" dirty="0"/>
              <a:t>So a 1% error rate is bad, but .01% is 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E49E7-A0BD-4E71-BF2A-02FB7A5B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0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7DF5-0880-4B06-BFD1-3D3E7551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mystery, circa 1970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114D8-1D5A-47A6-B53D-E485FEC09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9324"/>
            <a:ext cx="7772400" cy="1092200"/>
          </a:xfrm>
        </p:spPr>
        <p:txBody>
          <a:bodyPr/>
          <a:lstStyle/>
          <a:p>
            <a:r>
              <a:rPr lang="en-US" sz="2400" dirty="0"/>
              <a:t>The body works really well – but how?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facts as of 1973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795866" y="2523052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4749800" y="3640650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5367867" y="3115713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5731929" y="3166518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73856" y="2844783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4571997" y="2328313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B40C89-D67E-4C20-A292-09E2673129E0}"/>
              </a:ext>
            </a:extLst>
          </p:cNvPr>
          <p:cNvSpPr txBox="1"/>
          <p:nvPr/>
        </p:nvSpPr>
        <p:spPr>
          <a:xfrm>
            <a:off x="4580458" y="2878645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6587062" y="2438384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733B20-2899-406A-9B25-FAF5406BEAAC}"/>
              </a:ext>
            </a:extLst>
          </p:cNvPr>
          <p:cNvSpPr txBox="1"/>
          <p:nvPr/>
        </p:nvSpPr>
        <p:spPr>
          <a:xfrm>
            <a:off x="5283195" y="3158046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F3507CC-8F5C-4B44-A11B-9E0E1A4F2984}"/>
              </a:ext>
            </a:extLst>
          </p:cNvPr>
          <p:cNvSpPr txBox="1">
            <a:spLocks/>
          </p:cNvSpPr>
          <p:nvPr/>
        </p:nvSpPr>
        <p:spPr bwMode="auto">
          <a:xfrm>
            <a:off x="677333" y="4411115"/>
            <a:ext cx="7560734" cy="187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kern="0" dirty="0"/>
              <a:t>We knew the reactions</a:t>
            </a:r>
          </a:p>
          <a:p>
            <a:pPr>
              <a:spcBef>
                <a:spcPts val="0"/>
              </a:spcBef>
            </a:pPr>
            <a:r>
              <a:rPr lang="en-US" sz="2000" kern="0" dirty="0"/>
              <a:t>We did not know all of the rate constants</a:t>
            </a:r>
          </a:p>
          <a:p>
            <a:pPr>
              <a:spcBef>
                <a:spcPts val="0"/>
              </a:spcBef>
            </a:pPr>
            <a:r>
              <a:rPr lang="en-US" sz="2000" kern="0" dirty="0"/>
              <a:t>Problem in molecular biology: until you know the rate constants, it’s not always obvious what reactions are for</a:t>
            </a:r>
          </a:p>
          <a:p>
            <a:pPr>
              <a:spcBef>
                <a:spcPts val="0"/>
              </a:spcBef>
            </a:pPr>
            <a:r>
              <a:rPr lang="en-US" sz="2000" kern="0" dirty="0"/>
              <a:t>We did not know what the extra reactions were for</a:t>
            </a:r>
          </a:p>
          <a:p>
            <a:pPr>
              <a:spcBef>
                <a:spcPts val="0"/>
              </a:spcBef>
            </a:pPr>
            <a:r>
              <a:rPr lang="en-US" sz="2000" kern="0" dirty="0"/>
              <a:t>People did not really know how to proceed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2370645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1E8A0-F0FA-46FA-B3E4-6A403AEB89A0}"/>
              </a:ext>
            </a:extLst>
          </p:cNvPr>
          <p:cNvSpPr txBox="1"/>
          <p:nvPr/>
        </p:nvSpPr>
        <p:spPr>
          <a:xfrm>
            <a:off x="558800" y="3809985"/>
            <a:ext cx="1820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mRNA binds to </a:t>
            </a:r>
            <a:r>
              <a:rPr lang="en-US" sz="2000" dirty="0" err="1">
                <a:solidFill>
                  <a:schemeClr val="accent2"/>
                </a:solidFill>
              </a:rPr>
              <a:t>tRNA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5FC06A-E38C-4931-9323-AFF9BBF74BB5}"/>
              </a:ext>
            </a:extLst>
          </p:cNvPr>
          <p:cNvCxnSpPr/>
          <p:nvPr/>
        </p:nvCxnSpPr>
        <p:spPr>
          <a:xfrm flipV="1">
            <a:off x="1981200" y="3276585"/>
            <a:ext cx="4318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000CCEA-DFC3-4239-970F-1918008F6EDC}"/>
              </a:ext>
            </a:extLst>
          </p:cNvPr>
          <p:cNvSpPr txBox="1"/>
          <p:nvPr/>
        </p:nvSpPr>
        <p:spPr>
          <a:xfrm>
            <a:off x="7171268" y="3513652"/>
            <a:ext cx="1515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amino acid added to the protein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BABFF8A-5621-41D2-8E3E-A25987C56E5B}"/>
              </a:ext>
            </a:extLst>
          </p:cNvPr>
          <p:cNvCxnSpPr>
            <a:cxnSpLocks/>
          </p:cNvCxnSpPr>
          <p:nvPr/>
        </p:nvCxnSpPr>
        <p:spPr>
          <a:xfrm flipH="1" flipV="1">
            <a:off x="6815667" y="2971786"/>
            <a:ext cx="347133" cy="71119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A77EF23-DF51-487F-A12A-BC88E55DB72C}"/>
              </a:ext>
            </a:extLst>
          </p:cNvPr>
          <p:cNvSpPr txBox="1"/>
          <p:nvPr/>
        </p:nvSpPr>
        <p:spPr>
          <a:xfrm>
            <a:off x="2683934" y="3530583"/>
            <a:ext cx="2065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but what are these reactions for?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1186EB-F88D-4F1D-AC22-8CC1CA81B6A8}"/>
              </a:ext>
            </a:extLst>
          </p:cNvPr>
          <p:cNvCxnSpPr>
            <a:cxnSpLocks/>
          </p:cNvCxnSpPr>
          <p:nvPr/>
        </p:nvCxnSpPr>
        <p:spPr>
          <a:xfrm flipV="1">
            <a:off x="4224867" y="3268118"/>
            <a:ext cx="169333" cy="31326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9077C66-EC09-44C3-B934-08AFA67132F3}"/>
              </a:ext>
            </a:extLst>
          </p:cNvPr>
          <p:cNvCxnSpPr>
            <a:cxnSpLocks/>
          </p:cNvCxnSpPr>
          <p:nvPr/>
        </p:nvCxnSpPr>
        <p:spPr>
          <a:xfrm flipV="1">
            <a:off x="4385733" y="3505185"/>
            <a:ext cx="626534" cy="1100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37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1FBC-2D29-4412-AA75-FEC2C650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issues linked?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6DCE5-C11B-4DC4-BA09-4B09C8719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two mysteries: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Two reactions that don’t seem to have a purpose (if we knew the rate constants, maybe we would know their purpose)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system is 100x more reliable than we would predict</a:t>
            </a:r>
          </a:p>
          <a:p>
            <a:r>
              <a:rPr lang="en-US" dirty="0"/>
              <a:t>Are these related? And what are the missing rate constants?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hope: for some magic set of rate constants, kinetic proofreading will magically appear</a:t>
            </a:r>
          </a:p>
          <a:p>
            <a:pPr>
              <a:spcBef>
                <a:spcPts val="0"/>
              </a:spcBef>
            </a:pP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62AB7-C744-48F1-9F18-D3E5726F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D409-275D-419E-8B7B-61D7290A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C669-E1B2-4A6C-9782-45308B008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02268"/>
            <a:ext cx="7772400" cy="4842931"/>
          </a:xfrm>
        </p:spPr>
        <p:txBody>
          <a:bodyPr/>
          <a:lstStyle/>
          <a:p>
            <a:r>
              <a:rPr lang="en-US" dirty="0"/>
              <a:t>1974 JJ Hopfield hypothesis: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hypothesizes the missing rate constants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fact, they explain how the “useless” reactions make the system reliable</a:t>
            </a:r>
          </a:p>
          <a:p>
            <a:r>
              <a:rPr lang="en-US" dirty="0"/>
              <a:t>1976: two years of lab work prove him correct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“I have all of these reactions and I don’t know what they do:” a hard problem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“I have a specific hypothesis: prove or disprove it:” often a much easier problem.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Allowed the lab work to be very focused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06AA8-B23C-4C34-B2C4-E85CB83B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5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8B9F-E1BF-4EEF-A07F-B525C1C8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he do exactly?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70C8-3359-479F-A886-ACE5C6A0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83263"/>
            <a:ext cx="7772400" cy="4419600"/>
          </a:xfrm>
        </p:spPr>
        <p:txBody>
          <a:bodyPr/>
          <a:lstStyle/>
          <a:p>
            <a:r>
              <a:rPr lang="en-US" sz="2000" dirty="0"/>
              <a:t>Build a model: mass action rates on 4 chemical reactions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set of differential equations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State: concentrations of mRNA, </a:t>
            </a:r>
            <a:r>
              <a:rPr lang="en-US" sz="1800" dirty="0" err="1"/>
              <a:t>tRNA</a:t>
            </a:r>
            <a:r>
              <a:rPr lang="en-US" sz="1800" dirty="0"/>
              <a:t>, bound complex, bound-excited complex, product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Parameters: the rate constants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1028-8766-4BCE-87FB-182685FE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1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81FE2FF-8E2D-45E3-939E-A44F69858A2E}"/>
              </a:ext>
            </a:extLst>
          </p:cNvPr>
          <p:cNvSpPr/>
          <p:nvPr/>
        </p:nvSpPr>
        <p:spPr>
          <a:xfrm>
            <a:off x="2734732" y="3767667"/>
            <a:ext cx="643467" cy="29633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20023-302A-4FF0-B762-6B08C33C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Coupled differential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92C4F4-055B-42CF-A63A-54613FD92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5656" y="1380059"/>
                <a:ext cx="6587067" cy="4588935"/>
              </a:xfrm>
            </p:spPr>
            <p:txBody>
              <a:bodyPr/>
              <a:lstStyle/>
              <a:p>
                <a:pPr marL="400050">
                  <a:spcBef>
                    <a:spcPts val="0"/>
                  </a:spcBef>
                </a:pPr>
                <a:r>
                  <a:rPr lang="en-US" sz="2400" dirty="0"/>
                  <a:t>Coupled differential equations for one reaction</a:t>
                </a:r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857250" lvl="2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𝑚𝑅𝑁𝐴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𝑡𝑅𝑁𝐴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𝑚𝑅𝑁𝐴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𝑡𝑅𝑁𝐴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400050">
                  <a:spcBef>
                    <a:spcPts val="0"/>
                  </a:spcBef>
                </a:pPr>
                <a:r>
                  <a:rPr lang="en-US" sz="2400" dirty="0"/>
                  <a:t>The general form: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𝑝𝑎𝑟𝑎𝑚𝑠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A92C4F4-055B-42CF-A63A-54613FD92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5656" y="1380059"/>
                <a:ext cx="6587067" cy="4588935"/>
              </a:xfrm>
              <a:blipFill rotWithShape="0">
                <a:blip r:embed="rId2"/>
                <a:stretch>
                  <a:fillRect l="-370" t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ADD42-C4A5-4898-947F-0B10A675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D46C9-9366-4D91-9C76-9E1AD13DBF3D}"/>
              </a:ext>
            </a:extLst>
          </p:cNvPr>
          <p:cNvSpPr txBox="1"/>
          <p:nvPr/>
        </p:nvSpPr>
        <p:spPr>
          <a:xfrm>
            <a:off x="6985000" y="2472266"/>
            <a:ext cx="1837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 things we care about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92A638-C9ED-4DAA-B7BA-CC84E112E967}"/>
              </a:ext>
            </a:extLst>
          </p:cNvPr>
          <p:cNvSpPr txBox="1"/>
          <p:nvPr/>
        </p:nvSpPr>
        <p:spPr>
          <a:xfrm>
            <a:off x="6722533" y="3572933"/>
            <a:ext cx="22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fast they’re changing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8A32A2-754E-46D4-9D90-D5315C3DB805}"/>
              </a:ext>
            </a:extLst>
          </p:cNvPr>
          <p:cNvSpPr txBox="1"/>
          <p:nvPr/>
        </p:nvSpPr>
        <p:spPr>
          <a:xfrm>
            <a:off x="5774268" y="4741333"/>
            <a:ext cx="1667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parameters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0B2FD4-235C-4B84-88A0-846A9A536C27}"/>
              </a:ext>
            </a:extLst>
          </p:cNvPr>
          <p:cNvSpPr/>
          <p:nvPr/>
        </p:nvSpPr>
        <p:spPr>
          <a:xfrm>
            <a:off x="3428999" y="1913468"/>
            <a:ext cx="1337734" cy="33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9A4BC3-E937-400E-9681-CA4489C3E5BF}"/>
              </a:ext>
            </a:extLst>
          </p:cNvPr>
          <p:cNvSpPr/>
          <p:nvPr/>
        </p:nvSpPr>
        <p:spPr>
          <a:xfrm>
            <a:off x="5173132" y="1921935"/>
            <a:ext cx="1337734" cy="33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D4CEB9-CDB1-4037-BDC8-48F07E16DC14}"/>
              </a:ext>
            </a:extLst>
          </p:cNvPr>
          <p:cNvSpPr/>
          <p:nvPr/>
        </p:nvSpPr>
        <p:spPr>
          <a:xfrm>
            <a:off x="1380065" y="1718735"/>
            <a:ext cx="1498601" cy="15578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686B78-E540-4DF7-A1FD-9A3FE0F4E350}"/>
              </a:ext>
            </a:extLst>
          </p:cNvPr>
          <p:cNvSpPr/>
          <p:nvPr/>
        </p:nvSpPr>
        <p:spPr>
          <a:xfrm>
            <a:off x="1549400" y="3606796"/>
            <a:ext cx="702734" cy="1769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387E69-20DB-425F-8BB3-CCD9D7DC0256}"/>
              </a:ext>
            </a:extLst>
          </p:cNvPr>
          <p:cNvSpPr/>
          <p:nvPr/>
        </p:nvSpPr>
        <p:spPr>
          <a:xfrm>
            <a:off x="3894666" y="3776132"/>
            <a:ext cx="931334" cy="304801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79AE10-F1C5-41E6-AA93-ED2FA8D2FA92}"/>
              </a:ext>
            </a:extLst>
          </p:cNvPr>
          <p:cNvSpPr/>
          <p:nvPr/>
        </p:nvSpPr>
        <p:spPr>
          <a:xfrm>
            <a:off x="3022599" y="1955798"/>
            <a:ext cx="389468" cy="262467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C2483E-133B-4E9C-9137-B61A21E9CA4C}"/>
              </a:ext>
            </a:extLst>
          </p:cNvPr>
          <p:cNvSpPr/>
          <p:nvPr/>
        </p:nvSpPr>
        <p:spPr>
          <a:xfrm>
            <a:off x="4868333" y="1964265"/>
            <a:ext cx="330200" cy="245535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9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8B9F-E1BF-4EEF-A07F-B525C1C8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he do exactly?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70C8-3359-479F-A886-ACE5C6A0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83263"/>
            <a:ext cx="7772400" cy="4419600"/>
          </a:xfrm>
        </p:spPr>
        <p:txBody>
          <a:bodyPr/>
          <a:lstStyle/>
          <a:p>
            <a:r>
              <a:rPr lang="en-US" sz="2000" dirty="0"/>
              <a:t>Invent rate constants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must “reasonable”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must make the model match the data (i.e., robustness)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inventing rate constants is hard – so many choices for the rate constants</a:t>
            </a:r>
          </a:p>
          <a:p>
            <a:r>
              <a:rPr lang="en-US" sz="2000" dirty="0"/>
              <a:t>How to tell if we match the data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Simulate the model once with the rate constants for </a:t>
            </a:r>
            <a:r>
              <a:rPr lang="en-US" sz="1800" dirty="0" err="1"/>
              <a:t>mRNA</a:t>
            </a:r>
            <a:r>
              <a:rPr lang="en-US" sz="1800" baseline="-25000" dirty="0" err="1"/>
              <a:t>GUA</a:t>
            </a:r>
            <a:r>
              <a:rPr lang="en-US" sz="1800" dirty="0"/>
              <a:t> reacting with </a:t>
            </a:r>
            <a:r>
              <a:rPr lang="en-US" sz="1800" dirty="0" err="1"/>
              <a:t>tRNA</a:t>
            </a:r>
            <a:r>
              <a:rPr lang="en-US" sz="1800" baseline="-25000" dirty="0" err="1"/>
              <a:t>GUA</a:t>
            </a:r>
            <a:r>
              <a:rPr lang="en-US" sz="1800" dirty="0"/>
              <a:t>; record the predicted [</a:t>
            </a:r>
            <a:r>
              <a:rPr lang="en-US" sz="1800" dirty="0" err="1"/>
              <a:t>product</a:t>
            </a:r>
            <a:r>
              <a:rPr lang="en-US" sz="1800" baseline="-25000" dirty="0" err="1"/>
              <a:t>good</a:t>
            </a:r>
            <a:r>
              <a:rPr lang="en-US" sz="1800" dirty="0"/>
              <a:t>]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Simulate again with the rate constants for </a:t>
            </a:r>
            <a:r>
              <a:rPr lang="en-US" sz="1800" dirty="0" err="1"/>
              <a:t>mRNA</a:t>
            </a:r>
            <a:r>
              <a:rPr lang="en-US" sz="1800" baseline="-25000" dirty="0" err="1"/>
              <a:t>GUA</a:t>
            </a:r>
            <a:r>
              <a:rPr lang="en-US" sz="1800" dirty="0"/>
              <a:t> reacting with </a:t>
            </a:r>
            <a:r>
              <a:rPr lang="en-US" sz="1800" dirty="0" err="1"/>
              <a:t>tRNA</a:t>
            </a:r>
            <a:r>
              <a:rPr lang="en-US" sz="1800" baseline="-25000" dirty="0" err="1"/>
              <a:t>AUA</a:t>
            </a:r>
            <a:r>
              <a:rPr lang="en-US" sz="1800" dirty="0"/>
              <a:t>; record the predicted [</a:t>
            </a:r>
            <a:r>
              <a:rPr lang="en-US" sz="1800" dirty="0" err="1"/>
              <a:t>product</a:t>
            </a:r>
            <a:r>
              <a:rPr lang="en-US" sz="1800" baseline="-25000" dirty="0" err="1"/>
              <a:t>bad</a:t>
            </a:r>
            <a:r>
              <a:rPr lang="en-US" sz="1800" dirty="0"/>
              <a:t>]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Check that [</a:t>
            </a:r>
            <a:r>
              <a:rPr lang="en-US" sz="1800" dirty="0" err="1"/>
              <a:t>product</a:t>
            </a:r>
            <a:r>
              <a:rPr lang="en-US" sz="1800" baseline="-25000" dirty="0" err="1"/>
              <a:t>good</a:t>
            </a:r>
            <a:r>
              <a:rPr lang="en-US" sz="1800" dirty="0"/>
              <a:t>] </a:t>
            </a:r>
            <a:r>
              <a:rPr lang="en-US" sz="1800" dirty="0">
                <a:sym typeface="Symbol" panose="05050102010706020507" pitchFamily="18" charset="2"/>
              </a:rPr>
              <a:t> 10000</a:t>
            </a:r>
            <a:r>
              <a:rPr lang="en-US" sz="1800" dirty="0"/>
              <a:t>[</a:t>
            </a:r>
            <a:r>
              <a:rPr lang="en-US" sz="1800" dirty="0" err="1"/>
              <a:t>product</a:t>
            </a:r>
            <a:r>
              <a:rPr lang="en-US" sz="1800" baseline="-25000" dirty="0" err="1"/>
              <a:t>bad</a:t>
            </a:r>
            <a:r>
              <a:rPr lang="en-US" sz="1800" dirty="0"/>
              <a:t>]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Spoiler alert for HW #4: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there will indeed be a magic set of rate constants that allows life to exist on earth, and you will find it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1028-8766-4BCE-87FB-182685FE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9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A0A1-FD25-4649-A942-AEBDE793E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Bottom-up, emergent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A0AB-9C5A-4CCE-9B86-5E60DF6D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is an example of </a:t>
            </a:r>
            <a:r>
              <a:rPr lang="en-US" sz="2000" i="1" dirty="0"/>
              <a:t>bottom-up, emergent </a:t>
            </a:r>
            <a:r>
              <a:rPr lang="en-US" sz="2000" dirty="0"/>
              <a:t>modeling</a:t>
            </a:r>
          </a:p>
          <a:p>
            <a:r>
              <a:rPr lang="en-US" sz="2000" i="1" dirty="0"/>
              <a:t>Bottom-up</a:t>
            </a:r>
            <a:r>
              <a:rPr lang="en-US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Put together the low-level reactions, with as many details as possible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Assemble them into a system</a:t>
            </a:r>
          </a:p>
          <a:p>
            <a:r>
              <a:rPr lang="en-US" sz="2000" i="1" dirty="0"/>
              <a:t>Emergent</a:t>
            </a:r>
            <a:r>
              <a:rPr lang="en-US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With the right combination of parameters, a surprising and difficult-to-predict behavior suddenly emerges from the pieces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Bottom-up, emergent modeling is quite common in biology; we’ll see other alternatives shortly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Pros: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your final model has lots of detail, and probably is not GIGO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 matches the real reactions, and might thus be easier to validate in the lab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Cons: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Lots of low-level pieces often make it hard to understand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Intuition may be lacking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DEE0B-19D1-4827-A238-2D239E65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C490-E6D5-4664-87A0-88FFBF3F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5451-BD50-4906-AF9E-D726D6B7D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Hopfield come up with his rate constants?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Stroke of genius, message from God, who knows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Either way, miraculous guesses are hard to come by</a:t>
            </a:r>
          </a:p>
          <a:p>
            <a:pPr>
              <a:spcBef>
                <a:spcPts val="0"/>
              </a:spcBef>
            </a:pPr>
            <a:r>
              <a:rPr lang="en-US" dirty="0"/>
              <a:t>Instead, we’ll use </a:t>
            </a:r>
            <a:r>
              <a:rPr lang="en-US" i="1" dirty="0"/>
              <a:t>optimization</a:t>
            </a:r>
          </a:p>
          <a:p>
            <a:r>
              <a:rPr lang="en-US" dirty="0"/>
              <a:t>What is optimization?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Optimization, in general: find a way to make something as “good” as possible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Pick the rate constants so that we maximize the production of correct amino acids vs. incorrect ones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118EC-7CBE-4206-97B5-51AE63A3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E1D0-29E3-4131-9028-88602DFF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proofreading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7142-BAAC-4D57-8DF2-FFD1158D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227667"/>
            <a:ext cx="7772400" cy="4419600"/>
          </a:xfrm>
        </p:spPr>
        <p:txBody>
          <a:bodyPr/>
          <a:lstStyle/>
          <a:p>
            <a:r>
              <a:rPr lang="en-US" dirty="0"/>
              <a:t>What we’ll learn about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the body discriminates between closely-related molecules</a:t>
            </a:r>
          </a:p>
          <a:p>
            <a:r>
              <a:rPr lang="en-US" dirty="0"/>
              <a:t>What we’ll learn about modeling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Inverse problems: find the parameters that give us a desired output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Exhaustive algorithms… try practically everything and still finish before dinner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Emergent properties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simple framework for modeling molecular biology</a:t>
            </a:r>
          </a:p>
          <a:p>
            <a:r>
              <a:rPr lang="en-US" dirty="0"/>
              <a:t>What we’ll learn about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if/then, multiply-nested loops, 1 HW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D226-8FFD-47DB-8143-774DE34C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3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1DB4A-F659-4474-B16D-54C9C187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2F73F-CCDE-4F9B-A17A-F6A74EE49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2770362"/>
            <a:ext cx="7772400" cy="307993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How many rate constants are there?</a:t>
            </a:r>
          </a:p>
          <a:p>
            <a:pPr lvl="1">
              <a:spcBef>
                <a:spcPts val="0"/>
              </a:spcBef>
            </a:pPr>
            <a:r>
              <a:rPr lang="en-US" sz="1800" i="1" dirty="0"/>
              <a:t>b</a:t>
            </a:r>
            <a:r>
              <a:rPr lang="en-US" sz="1800" baseline="-25000" dirty="0"/>
              <a:t>f</a:t>
            </a:r>
            <a:r>
              <a:rPr lang="en-US" sz="1800" dirty="0"/>
              <a:t>, </a:t>
            </a:r>
            <a:r>
              <a:rPr lang="en-US" sz="1800" i="1" dirty="0" err="1"/>
              <a:t>b</a:t>
            </a:r>
            <a:r>
              <a:rPr lang="en-US" sz="1800" baseline="-25000" dirty="0" err="1"/>
              <a:t>r</a:t>
            </a:r>
            <a:r>
              <a:rPr lang="en-US" sz="1800" dirty="0"/>
              <a:t>, </a:t>
            </a:r>
            <a:r>
              <a:rPr lang="en-US" sz="1800" i="1" dirty="0" err="1"/>
              <a:t>e</a:t>
            </a:r>
            <a:r>
              <a:rPr lang="en-US" sz="1800" baseline="-25000" dirty="0" err="1"/>
              <a:t>f</a:t>
            </a:r>
            <a:r>
              <a:rPr lang="en-US" sz="1800" dirty="0"/>
              <a:t>, </a:t>
            </a:r>
            <a:r>
              <a:rPr lang="en-US" sz="1800" i="1" dirty="0" err="1"/>
              <a:t>e</a:t>
            </a:r>
            <a:r>
              <a:rPr lang="en-US" sz="1800" baseline="-25000" dirty="0" err="1"/>
              <a:t>r</a:t>
            </a:r>
            <a:r>
              <a:rPr lang="en-US" sz="1800" dirty="0"/>
              <a:t>, </a:t>
            </a:r>
            <a:r>
              <a:rPr lang="en-US" sz="1800" i="1" dirty="0" err="1"/>
              <a:t>d</a:t>
            </a:r>
            <a:r>
              <a:rPr lang="en-US" sz="1800" baseline="-25000" dirty="0" err="1"/>
              <a:t>f</a:t>
            </a:r>
            <a:r>
              <a:rPr lang="en-US" sz="1800" dirty="0"/>
              <a:t>, </a:t>
            </a:r>
            <a:r>
              <a:rPr lang="en-US" sz="1800" i="1" dirty="0" err="1"/>
              <a:t>d</a:t>
            </a:r>
            <a:r>
              <a:rPr lang="en-US" sz="1800" baseline="-25000" dirty="0" err="1"/>
              <a:t>r</a:t>
            </a:r>
            <a:r>
              <a:rPr lang="en-US" sz="1800" dirty="0"/>
              <a:t>, </a:t>
            </a:r>
            <a:r>
              <a:rPr lang="en-US" sz="1800" i="1" dirty="0"/>
              <a:t>p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How many values could each of them have?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Pretty much anything!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Our task: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Try an infinite number of values for each of 7 parameters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Simulate each choice and see if any give us reliability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Finding a needle in a haystack sounds easier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Our goal: write a computer program that can try an infinite number of choices, and find the needle. Do it in half an hour. Sound useful?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4A7E3-6C37-47FE-BE85-9CC387A5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007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795866" y="1282286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5367867" y="1796890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5731929" y="1847695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73856" y="1604017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4571997" y="1087547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B40C89-D67E-4C20-A292-09E2673129E0}"/>
              </a:ext>
            </a:extLst>
          </p:cNvPr>
          <p:cNvSpPr txBox="1"/>
          <p:nvPr/>
        </p:nvSpPr>
        <p:spPr>
          <a:xfrm>
            <a:off x="4580458" y="1637879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6587062" y="1197618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733B20-2899-406A-9B25-FAF5406BEAAC}"/>
              </a:ext>
            </a:extLst>
          </p:cNvPr>
          <p:cNvSpPr txBox="1"/>
          <p:nvPr/>
        </p:nvSpPr>
        <p:spPr>
          <a:xfrm>
            <a:off x="5283195" y="1839223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112987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4749800" y="2224449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352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ACF4C-39F8-4487-A65B-8B0184DF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(take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F2502-5AB4-43B3-862F-08C54570D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kinetic proofreading is cool</a:t>
            </a:r>
          </a:p>
          <a:p>
            <a:r>
              <a:rPr lang="en-US" dirty="0"/>
              <a:t>Because kinetic proofreading is a general concept: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used in translation, in the immune system, in DNA replication/damage/repair, …</a:t>
            </a:r>
          </a:p>
          <a:p>
            <a:r>
              <a:rPr lang="en-US" dirty="0"/>
              <a:t>Because it gives us a reason to learn about optimization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FBCF-E195-492D-AF1C-2C3E86A6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54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893A-C8EE-40F9-8367-013ACA0B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task,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39C3-E0FA-48CE-8B7E-A793D25D6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Our task: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Try an infinite number of values for each of 7 parameters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Simulate each choice and see if any give us reliability </a:t>
            </a:r>
          </a:p>
          <a:p>
            <a:r>
              <a:rPr lang="en-US" sz="2400" dirty="0"/>
              <a:t>“Simulate each choice and see if any give us reliability”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Set the parameters to the desired values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Set </a:t>
            </a:r>
            <a:r>
              <a:rPr lang="en-US" sz="2000" i="1" dirty="0" err="1"/>
              <a:t>b</a:t>
            </a:r>
            <a:r>
              <a:rPr lang="en-US" sz="2000" i="1" baseline="-25000" dirty="0" err="1"/>
              <a:t>r</a:t>
            </a:r>
            <a:r>
              <a:rPr lang="en-US" sz="2000" i="1" dirty="0"/>
              <a:t> </a:t>
            </a:r>
            <a:r>
              <a:rPr lang="en-US" sz="2000" dirty="0"/>
              <a:t>to the good (i.e., low) value; simulate the model to find how fast we make the good AA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Set </a:t>
            </a:r>
            <a:r>
              <a:rPr lang="en-US" sz="2000" i="1" dirty="0" err="1"/>
              <a:t>b</a:t>
            </a:r>
            <a:r>
              <a:rPr lang="en-US" sz="2000" i="1" baseline="-25000" dirty="0" err="1"/>
              <a:t>r</a:t>
            </a:r>
            <a:r>
              <a:rPr lang="en-US" sz="2000" i="1" dirty="0"/>
              <a:t> </a:t>
            </a:r>
            <a:r>
              <a:rPr lang="en-US" sz="2000" dirty="0"/>
              <a:t>100x higher; simulate again to find how fast we make the bad AA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Hopefully, there’s a 10000x difference in AA production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Try the next parameter choice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86DB7A-77B8-4A0C-8AE9-EE008600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893A-C8EE-40F9-8367-013ACA0B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choices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39C3-E0FA-48CE-8B7E-A793D25D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" y="1312329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Our task: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Try an infinite number of values for each of 7 parameters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Simulate each choice and see if any give us reliability </a:t>
            </a:r>
          </a:p>
          <a:p>
            <a:r>
              <a:rPr lang="en-US" sz="2000" dirty="0"/>
              <a:t>“Try an infinite number of values for each of 7 parameters”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This sounds kind of impossible. Ideas?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 we really have to try </a:t>
            </a:r>
            <a:r>
              <a:rPr lang="en-US" sz="1800" i="1" dirty="0"/>
              <a:t>every</a:t>
            </a:r>
            <a:r>
              <a:rPr lang="en-US" sz="1800" dirty="0"/>
              <a:t> parameter value?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 model is perfect: some are still useful</a:t>
            </a:r>
          </a:p>
          <a:p>
            <a:r>
              <a:rPr lang="en-US" sz="2000" dirty="0"/>
              <a:t>How good does our model have to be?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Good enough to screen away the bad rate-constant choices and focus lab work on the good one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Modeling + optimization → find a small number of reasonable hypotheses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86DB7A-77B8-4A0C-8AE9-EE008600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7DF5-0880-4B06-BFD1-3D3E7551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9732" y="3539055"/>
                <a:ext cx="7772400" cy="2421476"/>
              </a:xfrm>
            </p:spPr>
            <p:txBody>
              <a:bodyPr/>
              <a:lstStyle/>
              <a:p>
                <a:r>
                  <a:rPr lang="en-US" sz="2000" dirty="0"/>
                  <a:t>Take a closer look at these equations</a:t>
                </a:r>
              </a:p>
              <a:p>
                <a:r>
                  <a:rPr lang="en-US" sz="2000" dirty="0"/>
                  <a:t>At equilibrium, we must have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𝑚𝑅𝑁𝐴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𝑡𝑅𝑁𝐴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Don’t we have the same issue all over again?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Limited by </a:t>
                </a:r>
                <a:r>
                  <a:rPr lang="en-US" sz="1800" i="1" dirty="0" err="1"/>
                  <a:t>d</a:t>
                </a:r>
                <a:r>
                  <a:rPr lang="en-US" sz="1800" baseline="-25000" dirty="0" err="1"/>
                  <a:t>f</a:t>
                </a:r>
                <a:r>
                  <a:rPr lang="en-US" sz="1800" dirty="0"/>
                  <a:t> and </a:t>
                </a:r>
                <a:r>
                  <a:rPr lang="en-US" sz="1800" i="1" dirty="0" err="1"/>
                  <a:t>d</a:t>
                </a:r>
                <a:r>
                  <a:rPr lang="en-US" sz="1800" baseline="-25000" dirty="0" err="1"/>
                  <a:t>r</a:t>
                </a:r>
                <a:r>
                  <a:rPr lang="en-US" sz="1800" dirty="0"/>
                  <a:t> for the good and bad bindings?</a:t>
                </a:r>
              </a:p>
              <a:p>
                <a:r>
                  <a:rPr lang="en-US" sz="2000" dirty="0"/>
                  <a:t>Not limited – because our body is not at equilibrium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We’re constantly expending energy as long as we’re alive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1800" dirty="0"/>
                  <a:t>Equilibrium = death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9732" y="3539055"/>
                <a:ext cx="7772400" cy="2421476"/>
              </a:xfrm>
              <a:blipFill>
                <a:blip r:embed="rId3"/>
                <a:stretch>
                  <a:fillRect l="-627" t="-1511" b="-9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795866" y="1600185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4749800" y="2717783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5367867" y="2192846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5731929" y="224365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73856" y="1921916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4571997" y="1405446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B40C89-D67E-4C20-A292-09E2673129E0}"/>
              </a:ext>
            </a:extLst>
          </p:cNvPr>
          <p:cNvSpPr txBox="1"/>
          <p:nvPr/>
        </p:nvSpPr>
        <p:spPr>
          <a:xfrm>
            <a:off x="4580458" y="1955778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6587062" y="1515517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733B20-2899-406A-9B25-FAF5406BEAAC}"/>
              </a:ext>
            </a:extLst>
          </p:cNvPr>
          <p:cNvSpPr txBox="1"/>
          <p:nvPr/>
        </p:nvSpPr>
        <p:spPr>
          <a:xfrm>
            <a:off x="5283195" y="223517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1447778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587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8A33-D8F1-4565-9DE9-3BC2E206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“good enough”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ED2EF-E575-4597-9C3E-11BC3AAD1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3" y="1617131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Close is only good enough in horseshoes and hand grenades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Rate constants often do not need to be exact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We’ll take advantage of this on the HW, and then talk about why it works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Idea: trying an infinite number of parameter choices takes, well, an infinite amount of time </a:t>
            </a:r>
            <a:r>
              <a:rPr lang="en-US" sz="2200" dirty="0">
                <a:sym typeface="Wingdings" panose="05000000000000000000" pitchFamily="2" charset="2"/>
              </a:rPr>
              <a:t></a:t>
            </a:r>
            <a:endParaRPr lang="en-US" sz="2200" dirty="0"/>
          </a:p>
          <a:p>
            <a:pPr lvl="1">
              <a:spcBef>
                <a:spcPts val="0"/>
              </a:spcBef>
            </a:pPr>
            <a:r>
              <a:rPr lang="en-US" sz="1800" dirty="0"/>
              <a:t>Try just enough to get within 10x? E.g., all rates can be 1, .1, .01, .001, .0001 and 0.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6 choices for 7 parameters: very feasible to try them all. A lot fewer than infinity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Our optimization strategy: decide on a reasonable range of choices for each rate, and try every combination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FE44C-DC1B-4546-94D9-48108DE5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E0CBA-AC4C-4E1E-91B9-6BE4C1A55E06}"/>
              </a:ext>
            </a:extLst>
          </p:cNvPr>
          <p:cNvSpPr txBox="1"/>
          <p:nvPr/>
        </p:nvSpPr>
        <p:spPr>
          <a:xfrm>
            <a:off x="6849529" y="1625598"/>
            <a:ext cx="215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and biochemistry!</a:t>
            </a:r>
          </a:p>
        </p:txBody>
      </p:sp>
    </p:spTree>
    <p:extLst>
      <p:ext uri="{BB962C8B-B14F-4D97-AF65-F5344CB8AC3E}">
        <p14:creationId xmlns:p14="http://schemas.microsoft.com/office/powerpoint/2010/main" val="17415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8D32-3AFF-47AE-8E55-828433B1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optimization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216B-A51C-415C-A32F-BC47B58D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strategy: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decide on a reasonable range of choices for each rate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try every combination</a:t>
            </a:r>
          </a:p>
          <a:p>
            <a:pPr>
              <a:spcBef>
                <a:spcPts val="0"/>
              </a:spcBef>
            </a:pPr>
            <a:r>
              <a:rPr lang="en-US" dirty="0"/>
              <a:t>Only really works if: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“almost” </a:t>
            </a:r>
            <a:r>
              <a:rPr lang="en-US" i="1" dirty="0"/>
              <a:t>is</a:t>
            </a:r>
            <a:r>
              <a:rPr lang="en-US" dirty="0"/>
              <a:t> good enough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have a computer fast enough to try quite a few choices to see what is best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F8FEB-DCB8-4E79-9854-75B9418B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1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42F0-9340-4A3D-A626-DF4BECDA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programming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E0A78-9300-4DFD-9782-2F104D90E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Reminder on </a:t>
            </a:r>
            <a:r>
              <a:rPr lang="en-US" i="1" dirty="0"/>
              <a:t>for p1 in </a:t>
            </a:r>
            <a:r>
              <a:rPr lang="en-US" dirty="0"/>
              <a:t>[1, .1, .01] (arrays lecture foil 16)</a:t>
            </a:r>
          </a:p>
          <a:p>
            <a:r>
              <a:rPr lang="en-US" dirty="0"/>
              <a:t>Write code to: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try the values [1, .1, .01, .001, .0001 and 0] for each of  3 parameters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i="1" baseline="-25000" dirty="0"/>
              <a:t>3</a:t>
            </a:r>
            <a:r>
              <a:rPr lang="en-US" dirty="0"/>
              <a:t>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each parameter choice, call a function </a:t>
            </a:r>
            <a:r>
              <a:rPr lang="en-US" i="1" dirty="0"/>
              <a:t>sim</a:t>
            </a:r>
            <a:r>
              <a:rPr lang="en-US" dirty="0"/>
              <a:t> (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i="1" baseline="-25000" dirty="0"/>
              <a:t>3</a:t>
            </a:r>
            <a:r>
              <a:rPr lang="en-US" dirty="0"/>
              <a:t>). This function returns a “goodness” value.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Save the best parameter choice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F4706-FF6D-4EFF-82CD-8464227E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44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D049-9267-4FF3-B064-93D31C27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43DA-AFF1-472A-BD03-AD0BD087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6" y="3166532"/>
            <a:ext cx="7772400" cy="2286001"/>
          </a:xfrm>
        </p:spPr>
        <p:txBody>
          <a:bodyPr/>
          <a:lstStyle/>
          <a:p>
            <a:r>
              <a:rPr lang="en-US" dirty="0"/>
              <a:t>What will our results tell us?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b</a:t>
            </a:r>
            <a:r>
              <a:rPr lang="en-US" baseline="-25000" dirty="0"/>
              <a:t>f</a:t>
            </a:r>
            <a:r>
              <a:rPr lang="en-US" dirty="0"/>
              <a:t> and </a:t>
            </a:r>
            <a:r>
              <a:rPr lang="en-US" i="1" dirty="0" err="1"/>
              <a:t>b</a:t>
            </a:r>
            <a:r>
              <a:rPr lang="en-US" baseline="-25000" dirty="0" err="1"/>
              <a:t>r</a:t>
            </a:r>
            <a:r>
              <a:rPr lang="en-US" dirty="0"/>
              <a:t> are much faster than </a:t>
            </a:r>
            <a:r>
              <a:rPr lang="en-US" i="1" dirty="0" err="1"/>
              <a:t>e</a:t>
            </a:r>
            <a:r>
              <a:rPr lang="en-US" baseline="-25000" dirty="0" err="1"/>
              <a:t>f</a:t>
            </a:r>
            <a:r>
              <a:rPr lang="en-US" dirty="0"/>
              <a:t> and </a:t>
            </a:r>
            <a:r>
              <a:rPr lang="en-US" i="1" dirty="0" err="1"/>
              <a:t>e</a:t>
            </a:r>
            <a:r>
              <a:rPr lang="en-US" baseline="-25000" dirty="0" err="1"/>
              <a:t>r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i="1" dirty="0" err="1"/>
              <a:t>e</a:t>
            </a:r>
            <a:r>
              <a:rPr lang="en-US" baseline="-25000" dirty="0" err="1"/>
              <a:t>r</a:t>
            </a:r>
            <a:r>
              <a:rPr lang="en-US" dirty="0"/>
              <a:t>=</a:t>
            </a:r>
            <a:r>
              <a:rPr lang="en-US" i="1" dirty="0" err="1"/>
              <a:t>d</a:t>
            </a:r>
            <a:r>
              <a:rPr lang="en-US" baseline="-25000" dirty="0" err="1"/>
              <a:t>f</a:t>
            </a:r>
            <a:r>
              <a:rPr lang="en-US" dirty="0"/>
              <a:t>=0 (i.e., two irreversible reactions)</a:t>
            </a:r>
          </a:p>
          <a:p>
            <a:r>
              <a:rPr lang="en-US" dirty="0"/>
              <a:t>Let’s try to understand how/if this helps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C4668-7681-4563-AD15-73CA475B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D2EE4-0FC3-4CCE-B9FC-42C1B0A6C83F}"/>
              </a:ext>
            </a:extLst>
          </p:cNvPr>
          <p:cNvSpPr txBox="1"/>
          <p:nvPr/>
        </p:nvSpPr>
        <p:spPr>
          <a:xfrm>
            <a:off x="795866" y="1523975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17DFA9-00EF-4088-A37A-B6E641312E79}"/>
              </a:ext>
            </a:extLst>
          </p:cNvPr>
          <p:cNvSpPr txBox="1"/>
          <p:nvPr/>
        </p:nvSpPr>
        <p:spPr>
          <a:xfrm>
            <a:off x="4749800" y="2641573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386DF0-4D79-4EB2-AB81-D7537A92637C}"/>
              </a:ext>
            </a:extLst>
          </p:cNvPr>
          <p:cNvSpPr txBox="1"/>
          <p:nvPr/>
        </p:nvSpPr>
        <p:spPr>
          <a:xfrm>
            <a:off x="5367867" y="2116636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E21328-47E0-412C-BAD6-D8935FEF9FC6}"/>
              </a:ext>
            </a:extLst>
          </p:cNvPr>
          <p:cNvSpPr txBox="1"/>
          <p:nvPr/>
        </p:nvSpPr>
        <p:spPr>
          <a:xfrm>
            <a:off x="5731929" y="216744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B4C05C-F3D3-4434-A84D-226DA90D721D}"/>
              </a:ext>
            </a:extLst>
          </p:cNvPr>
          <p:cNvSpPr txBox="1"/>
          <p:nvPr/>
        </p:nvSpPr>
        <p:spPr>
          <a:xfrm>
            <a:off x="2573856" y="1845706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5F501C-D93A-4A25-AE7C-EC7313935C20}"/>
              </a:ext>
            </a:extLst>
          </p:cNvPr>
          <p:cNvSpPr txBox="1"/>
          <p:nvPr/>
        </p:nvSpPr>
        <p:spPr>
          <a:xfrm>
            <a:off x="4571997" y="1329236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3F7895-3DC6-40D8-8756-0EF4CF5ADD96}"/>
              </a:ext>
            </a:extLst>
          </p:cNvPr>
          <p:cNvSpPr txBox="1"/>
          <p:nvPr/>
        </p:nvSpPr>
        <p:spPr>
          <a:xfrm>
            <a:off x="4580458" y="1879568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1A818B-4961-4E11-9016-CC4C62BA98A2}"/>
              </a:ext>
            </a:extLst>
          </p:cNvPr>
          <p:cNvSpPr txBox="1"/>
          <p:nvPr/>
        </p:nvSpPr>
        <p:spPr>
          <a:xfrm>
            <a:off x="6587062" y="1439307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B4DFD9-547E-4D70-8C54-E3DF15C54499}"/>
              </a:ext>
            </a:extLst>
          </p:cNvPr>
          <p:cNvSpPr txBox="1"/>
          <p:nvPr/>
        </p:nvSpPr>
        <p:spPr>
          <a:xfrm>
            <a:off x="5283195" y="215896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E84C1B-9B40-4F46-822B-C57D5D15A7E8}"/>
              </a:ext>
            </a:extLst>
          </p:cNvPr>
          <p:cNvSpPr txBox="1"/>
          <p:nvPr/>
        </p:nvSpPr>
        <p:spPr>
          <a:xfrm>
            <a:off x="2523048" y="1371568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58459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7DF5-0880-4B06-BFD1-3D3E7551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intuition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6733" y="3234257"/>
                <a:ext cx="7772400" cy="1888076"/>
              </a:xfrm>
            </p:spPr>
            <p:txBody>
              <a:bodyPr/>
              <a:lstStyle/>
              <a:p>
                <a:r>
                  <a:rPr lang="en-US" sz="2400" dirty="0"/>
                  <a:t>Assume that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f</a:t>
                </a:r>
                <a:r>
                  <a:rPr lang="en-US" sz="2400" dirty="0"/>
                  <a:t> and </a:t>
                </a:r>
                <a:r>
                  <a:rPr lang="en-US" sz="2400" i="1" dirty="0" err="1"/>
                  <a:t>b</a:t>
                </a:r>
                <a:r>
                  <a:rPr lang="en-US" sz="2400" baseline="-25000" dirty="0" err="1"/>
                  <a:t>r</a:t>
                </a:r>
                <a:r>
                  <a:rPr lang="en-US" sz="2400" dirty="0"/>
                  <a:t> are much faster than </a:t>
                </a:r>
                <a:r>
                  <a:rPr lang="en-US" sz="2400" i="1" dirty="0" err="1"/>
                  <a:t>e</a:t>
                </a:r>
                <a:r>
                  <a:rPr lang="en-US" sz="2400" baseline="-25000" dirty="0" err="1"/>
                  <a:t>f</a:t>
                </a:r>
                <a:r>
                  <a:rPr lang="en-US" sz="2400" dirty="0"/>
                  <a:t> and </a:t>
                </a:r>
                <a:r>
                  <a:rPr lang="en-US" sz="2400" i="1" dirty="0" err="1"/>
                  <a:t>e</a:t>
                </a:r>
                <a:r>
                  <a:rPr lang="en-US" sz="2400" baseline="-25000" dirty="0" err="1"/>
                  <a:t>r</a:t>
                </a:r>
                <a:r>
                  <a:rPr lang="en-US" sz="2400" dirty="0"/>
                  <a:t>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Then the leftmost reaction quickly reaches equilibrium, independent of everything else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with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endParaRPr lang="en-US" sz="2000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6733" y="3234257"/>
                <a:ext cx="7772400" cy="1888076"/>
              </a:xfrm>
              <a:blipFill>
                <a:blip r:embed="rId3"/>
                <a:stretch>
                  <a:fillRect l="-1098"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795866" y="1523985"/>
            <a:ext cx="372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endParaRPr lang="en-US" sz="200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4749800" y="2641583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5367867" y="2116646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5731929" y="216745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73856" y="1845716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4571997" y="1329246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B40C89-D67E-4C20-A292-09E2673129E0}"/>
              </a:ext>
            </a:extLst>
          </p:cNvPr>
          <p:cNvSpPr txBox="1"/>
          <p:nvPr/>
        </p:nvSpPr>
        <p:spPr>
          <a:xfrm>
            <a:off x="4580458" y="1879578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6587062" y="1439317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733B20-2899-406A-9B25-FAF5406BEAAC}"/>
              </a:ext>
            </a:extLst>
          </p:cNvPr>
          <p:cNvSpPr txBox="1"/>
          <p:nvPr/>
        </p:nvSpPr>
        <p:spPr>
          <a:xfrm>
            <a:off x="5283195" y="215897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1371578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D32ED0-BA47-4A39-9EBF-22F319D792C4}"/>
              </a:ext>
            </a:extLst>
          </p:cNvPr>
          <p:cNvSpPr txBox="1"/>
          <p:nvPr/>
        </p:nvSpPr>
        <p:spPr>
          <a:xfrm>
            <a:off x="4428066" y="1574786"/>
            <a:ext cx="3945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</p:spTree>
    <p:extLst>
      <p:ext uri="{BB962C8B-B14F-4D97-AF65-F5344CB8AC3E}">
        <p14:creationId xmlns:p14="http://schemas.microsoft.com/office/powerpoint/2010/main" val="6282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B804B-01E7-4A90-90DB-5904ABDB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67960-D21F-4445-B50E-FB4E53ED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reading (not required for class)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An Introduction to Systems Biology: Design Principles of Biological Circuits,</a:t>
            </a:r>
            <a:r>
              <a:rPr lang="en-US" sz="2000" dirty="0"/>
              <a:t> Uri Alon, Chapter 9 (on reserve)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Kinetic proofreading: a new mechanism for reducing errors in biosynthetic processes requiring high specificity</a:t>
            </a:r>
            <a:r>
              <a:rPr lang="en-US" sz="2000" dirty="0"/>
              <a:t>, J.J. Hopfield, PNAS 1974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Direct experimental evidence for kinetic proofreading in amino acylation of </a:t>
            </a:r>
            <a:r>
              <a:rPr lang="en-US" sz="2000" i="1" dirty="0" err="1"/>
              <a:t>tRNAIle</a:t>
            </a:r>
            <a:r>
              <a:rPr lang="en-US" sz="2000" dirty="0"/>
              <a:t>, ibid, PNAS 1976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FF504-8E59-4F27-BE48-0184653B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7DF5-0880-4B06-BFD1-3D3E7551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100x 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114D8-1D5A-47A6-B53D-E485FEC09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599" y="4360324"/>
            <a:ext cx="7772400" cy="1888076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795866" y="1523985"/>
            <a:ext cx="372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endParaRPr lang="en-US" sz="2000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73856" y="1845716"/>
            <a:ext cx="19236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1371578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FDD37F-B363-4345-BFAE-94410CD27162}"/>
              </a:ext>
            </a:extLst>
          </p:cNvPr>
          <p:cNvSpPr txBox="1"/>
          <p:nvPr/>
        </p:nvSpPr>
        <p:spPr>
          <a:xfrm>
            <a:off x="1151446" y="1888049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D1016E-A055-492F-AC15-61FC75FF5B5F}"/>
              </a:ext>
            </a:extLst>
          </p:cNvPr>
          <p:cNvSpPr txBox="1"/>
          <p:nvPr/>
        </p:nvSpPr>
        <p:spPr>
          <a:xfrm>
            <a:off x="1964245" y="189651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C41C66-B339-4331-B88A-DA54ECC39355}"/>
              </a:ext>
            </a:extLst>
          </p:cNvPr>
          <p:cNvSpPr txBox="1"/>
          <p:nvPr/>
        </p:nvSpPr>
        <p:spPr>
          <a:xfrm>
            <a:off x="3699918" y="1938845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59F064-95DC-4845-ABAC-A81A4DB06E20}"/>
              </a:ext>
            </a:extLst>
          </p:cNvPr>
          <p:cNvSpPr txBox="1"/>
          <p:nvPr/>
        </p:nvSpPr>
        <p:spPr>
          <a:xfrm>
            <a:off x="829728" y="2751652"/>
            <a:ext cx="372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endParaRPr lang="en-US" sz="2000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51EF3B-CF14-412A-A24B-A52836964403}"/>
              </a:ext>
            </a:extLst>
          </p:cNvPr>
          <p:cNvSpPr txBox="1"/>
          <p:nvPr/>
        </p:nvSpPr>
        <p:spPr>
          <a:xfrm>
            <a:off x="2607718" y="3073383"/>
            <a:ext cx="2564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DEA7E-A056-4D23-A5BE-45BD3A4992DB}"/>
              </a:ext>
            </a:extLst>
          </p:cNvPr>
          <p:cNvSpPr txBox="1"/>
          <p:nvPr/>
        </p:nvSpPr>
        <p:spPr>
          <a:xfrm>
            <a:off x="2556910" y="2599245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4FF13E-42EF-45F3-A2E0-CB6141055BC1}"/>
              </a:ext>
            </a:extLst>
          </p:cNvPr>
          <p:cNvSpPr txBox="1"/>
          <p:nvPr/>
        </p:nvSpPr>
        <p:spPr>
          <a:xfrm>
            <a:off x="1185308" y="3115716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11FBFF-35B7-4F60-8ACF-EFB1E13A38B0}"/>
              </a:ext>
            </a:extLst>
          </p:cNvPr>
          <p:cNvSpPr txBox="1"/>
          <p:nvPr/>
        </p:nvSpPr>
        <p:spPr>
          <a:xfrm>
            <a:off x="1998107" y="3124177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3BB373-E4D9-4AA9-BBEA-8D5B05791391}"/>
              </a:ext>
            </a:extLst>
          </p:cNvPr>
          <p:cNvSpPr txBox="1"/>
          <p:nvPr/>
        </p:nvSpPr>
        <p:spPr>
          <a:xfrm>
            <a:off x="3733780" y="3166512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ED0EC1-2618-4587-BFD1-7DEDBC0E38B8}"/>
              </a:ext>
            </a:extLst>
          </p:cNvPr>
          <p:cNvSpPr txBox="1"/>
          <p:nvPr/>
        </p:nvSpPr>
        <p:spPr>
          <a:xfrm>
            <a:off x="4902199" y="1650985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Correct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653A4D-3A0B-48AA-B0BB-579AE6537D96}"/>
              </a:ext>
            </a:extLst>
          </p:cNvPr>
          <p:cNvSpPr txBox="1"/>
          <p:nvPr/>
        </p:nvSpPr>
        <p:spPr>
          <a:xfrm>
            <a:off x="4885266" y="2819385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Wrong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540835" y="4521989"/>
            <a:ext cx="7772400" cy="102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We get 100x discrimination just in the binding/unbinding</a:t>
            </a:r>
          </a:p>
        </p:txBody>
      </p:sp>
    </p:spTree>
    <p:extLst>
      <p:ext uri="{BB962C8B-B14F-4D97-AF65-F5344CB8AC3E}">
        <p14:creationId xmlns:p14="http://schemas.microsoft.com/office/powerpoint/2010/main" val="3448263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6733" y="3234257"/>
                <a:ext cx="7772400" cy="2573876"/>
              </a:xfrm>
            </p:spPr>
            <p:txBody>
              <a:bodyPr/>
              <a:lstStyle/>
              <a:p>
                <a:r>
                  <a:rPr lang="en-US" sz="2400" dirty="0"/>
                  <a:t>OK, so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endParaRPr lang="en-US" sz="2400" dirty="0"/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Assume </a:t>
                </a:r>
                <a:r>
                  <a:rPr lang="en-US" sz="2400" i="1" dirty="0"/>
                  <a:t>p</a:t>
                </a:r>
                <a:r>
                  <a:rPr lang="en-US" sz="2400" dirty="0"/>
                  <a:t> is the slowest (so we can ignore it for now)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Assume </a:t>
                </a:r>
                <a:r>
                  <a:rPr lang="en-US" sz="2400" i="1" dirty="0" err="1"/>
                  <a:t>e</a:t>
                </a:r>
                <a:r>
                  <a:rPr lang="en-US" sz="2400" baseline="-25000" dirty="0" err="1"/>
                  <a:t>r</a:t>
                </a:r>
                <a:r>
                  <a:rPr lang="en-US" sz="2400" dirty="0"/>
                  <a:t>=</a:t>
                </a:r>
                <a:r>
                  <a:rPr lang="en-US" sz="2400" i="1" dirty="0" err="1"/>
                  <a:t>d</a:t>
                </a:r>
                <a:r>
                  <a:rPr lang="en-US" sz="2400" baseline="-25000" dirty="0" err="1"/>
                  <a:t>f</a:t>
                </a:r>
                <a:r>
                  <a:rPr lang="en-US" sz="2400" dirty="0"/>
                  <a:t>=0 (i.e., two irreversible reactions)</a:t>
                </a:r>
              </a:p>
              <a:p>
                <a:endParaRPr lang="en-US" sz="2400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92114D8-1D5A-47A6-B53D-E485FEC09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6733" y="3234257"/>
                <a:ext cx="7772400" cy="2573876"/>
              </a:xfrm>
              <a:blipFill rotWithShape="0">
                <a:blip r:embed="rId3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795866" y="1523985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4749800" y="2641583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5367867" y="2116646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5731929" y="216745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73856" y="1845716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4571997" y="1329246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B40C89-D67E-4C20-A292-09E2673129E0}"/>
              </a:ext>
            </a:extLst>
          </p:cNvPr>
          <p:cNvSpPr txBox="1"/>
          <p:nvPr/>
        </p:nvSpPr>
        <p:spPr>
          <a:xfrm>
            <a:off x="4580458" y="1879578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6587062" y="1363114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733B20-2899-406A-9B25-FAF5406BEAAC}"/>
              </a:ext>
            </a:extLst>
          </p:cNvPr>
          <p:cNvSpPr txBox="1"/>
          <p:nvPr/>
        </p:nvSpPr>
        <p:spPr>
          <a:xfrm>
            <a:off x="5283195" y="215897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1371578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FDFCA-D67D-412C-B121-141EB49320A9}"/>
              </a:ext>
            </a:extLst>
          </p:cNvPr>
          <p:cNvSpPr txBox="1"/>
          <p:nvPr/>
        </p:nvSpPr>
        <p:spPr>
          <a:xfrm>
            <a:off x="2887133" y="1523979"/>
            <a:ext cx="518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A9FCB8-4BE1-46E9-8502-184D38A54E27}"/>
              </a:ext>
            </a:extLst>
          </p:cNvPr>
          <p:cNvSpPr/>
          <p:nvPr/>
        </p:nvSpPr>
        <p:spPr>
          <a:xfrm>
            <a:off x="6502400" y="1219216"/>
            <a:ext cx="1938866" cy="922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6C5CBC2-983B-4418-8E4C-7E2A842163EC}"/>
                  </a:ext>
                </a:extLst>
              </p:cNvPr>
              <p:cNvSpPr txBox="1"/>
              <p:nvPr/>
            </p:nvSpPr>
            <p:spPr>
              <a:xfrm>
                <a:off x="321733" y="228600"/>
                <a:ext cx="3733800" cy="1061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concentration stays constant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6C5CBC2-983B-4418-8E4C-7E2A84216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33" y="228600"/>
                <a:ext cx="3733800" cy="1061894"/>
              </a:xfrm>
              <a:prstGeom prst="rect">
                <a:avLst/>
              </a:prstGeom>
              <a:blipFill>
                <a:blip r:embed="rId4"/>
                <a:stretch>
                  <a:fillRect l="-2614" t="-4598"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9CB065A-0BB3-4EFD-9CD1-42EAB353CE3A}"/>
              </a:ext>
            </a:extLst>
          </p:cNvPr>
          <p:cNvCxnSpPr/>
          <p:nvPr/>
        </p:nvCxnSpPr>
        <p:spPr>
          <a:xfrm>
            <a:off x="3242733" y="753533"/>
            <a:ext cx="355600" cy="9059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3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/>
      <p:bldP spid="15" grpId="0"/>
      <p:bldP spid="6" grpId="0" animBg="1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6733" y="3234257"/>
                <a:ext cx="7772400" cy="2573876"/>
              </a:xfrm>
            </p:spPr>
            <p:txBody>
              <a:bodyPr/>
              <a:lstStyle/>
              <a:p>
                <a:r>
                  <a:rPr lang="en-US" sz="2400" dirty="0"/>
                  <a:t>At steady state, [</a:t>
                </a:r>
                <a:r>
                  <a:rPr lang="en-US" sz="2400" dirty="0" err="1"/>
                  <a:t>mRNA∙tRNA</a:t>
                </a:r>
                <a:r>
                  <a:rPr lang="en-US" sz="2400" dirty="0"/>
                  <a:t>*] must be unchanging.</a:t>
                </a:r>
              </a:p>
              <a:p>
                <a:pPr lvl="1"/>
                <a:r>
                  <a:rPr lang="en-US" sz="2000" dirty="0"/>
                  <a:t>its production rate is </a:t>
                </a:r>
                <a:r>
                  <a:rPr lang="en-US" sz="2000" i="1" dirty="0" err="1"/>
                  <a:t>e</a:t>
                </a:r>
                <a:r>
                  <a:rPr lang="en-US" sz="2000" baseline="-25000" dirty="0" err="1"/>
                  <a:t>f</a:t>
                </a:r>
                <a:r>
                  <a:rPr lang="en-US" sz="2000" dirty="0"/>
                  <a:t>[</a:t>
                </a:r>
                <a:r>
                  <a:rPr lang="en-US" sz="2000" dirty="0" err="1"/>
                  <a:t>mRNA∙tRNA</a:t>
                </a:r>
                <a:r>
                  <a:rPr lang="en-US" sz="2000" dirty="0"/>
                  <a:t>]</a:t>
                </a:r>
              </a:p>
              <a:p>
                <a:pPr lvl="1"/>
                <a:r>
                  <a:rPr lang="en-US" sz="2000" dirty="0"/>
                  <a:t>its consumption rate is </a:t>
                </a:r>
                <a:r>
                  <a:rPr lang="en-US" sz="2000" i="1" dirty="0" err="1"/>
                  <a:t>d</a:t>
                </a:r>
                <a:r>
                  <a:rPr lang="en-US" sz="2000" baseline="-25000" dirty="0" err="1"/>
                  <a:t>r</a:t>
                </a:r>
                <a:r>
                  <a:rPr lang="en-US" sz="2000" dirty="0"/>
                  <a:t>[</a:t>
                </a:r>
                <a:r>
                  <a:rPr lang="en-US" sz="2000" dirty="0" err="1"/>
                  <a:t>mRNA∙tRNA</a:t>
                </a:r>
                <a:r>
                  <a:rPr lang="en-US" sz="2000" dirty="0"/>
                  <a:t>*]</a:t>
                </a:r>
              </a:p>
              <a:p>
                <a:pPr lvl="1"/>
                <a:r>
                  <a:rPr lang="en-US" sz="2000" dirty="0"/>
                  <a:t>So </a:t>
                </a:r>
                <a:r>
                  <a:rPr lang="en-US" sz="2000" i="1" dirty="0" err="1"/>
                  <a:t>e</a:t>
                </a:r>
                <a:r>
                  <a:rPr lang="en-US" sz="2000" baseline="-25000" dirty="0" err="1"/>
                  <a:t>f</a:t>
                </a:r>
                <a:r>
                  <a:rPr lang="en-US" sz="2000" dirty="0"/>
                  <a:t>[</a:t>
                </a:r>
                <a:r>
                  <a:rPr lang="en-US" sz="2000" dirty="0" err="1"/>
                  <a:t>mRNA∙tRNA</a:t>
                </a:r>
                <a:r>
                  <a:rPr lang="en-US" sz="2000" dirty="0"/>
                  <a:t>]=</a:t>
                </a:r>
                <a:r>
                  <a:rPr lang="en-US" sz="2000" i="1" dirty="0"/>
                  <a:t> </a:t>
                </a:r>
                <a:r>
                  <a:rPr lang="en-US" sz="2000" i="1" dirty="0" err="1"/>
                  <a:t>d</a:t>
                </a:r>
                <a:r>
                  <a:rPr lang="en-US" sz="2000" baseline="-25000" dirty="0" err="1"/>
                  <a:t>r</a:t>
                </a:r>
                <a:r>
                  <a:rPr lang="en-US" sz="2000" dirty="0"/>
                  <a:t>[</a:t>
                </a:r>
                <a:r>
                  <a:rPr lang="en-US" sz="2000" dirty="0" err="1"/>
                  <a:t>mRNA∙tRNA</a:t>
                </a:r>
                <a:r>
                  <a:rPr lang="en-US" sz="2000" dirty="0"/>
                  <a:t>*], 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</a:rPr>
                              <m:t>𝑚𝑅𝑁𝐴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𝑡𝑅𝑁𝐴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000" dirty="0"/>
                  <a:t>Electrical engineers: looks like a voltage divider</a:t>
                </a:r>
              </a:p>
              <a:p>
                <a:endParaRPr lang="en-US" sz="2400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2114D8-1D5A-47A6-B53D-E485FEC09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6733" y="3234257"/>
                <a:ext cx="7772400" cy="2573876"/>
              </a:xfrm>
              <a:blipFill>
                <a:blip r:embed="rId3"/>
                <a:stretch>
                  <a:fillRect l="-1098" t="-1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4749800" y="2641583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5367867" y="2116646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↓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5731929" y="216745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4571997" y="1329246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6587062" y="1439317"/>
            <a:ext cx="11381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FDFCA-D67D-412C-B121-141EB49320A9}"/>
              </a:ext>
            </a:extLst>
          </p:cNvPr>
          <p:cNvSpPr txBox="1"/>
          <p:nvPr/>
        </p:nvSpPr>
        <p:spPr>
          <a:xfrm>
            <a:off x="2887133" y="1523979"/>
            <a:ext cx="518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A9FCB8-4BE1-46E9-8502-184D38A54E27}"/>
              </a:ext>
            </a:extLst>
          </p:cNvPr>
          <p:cNvSpPr/>
          <p:nvPr/>
        </p:nvSpPr>
        <p:spPr>
          <a:xfrm>
            <a:off x="6434667" y="1320800"/>
            <a:ext cx="1938866" cy="922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8823C3-F4F1-4468-B854-121C1B4D2083}"/>
                  </a:ext>
                </a:extLst>
              </p:cNvPr>
              <p:cNvSpPr txBox="1"/>
              <p:nvPr/>
            </p:nvSpPr>
            <p:spPr>
              <a:xfrm>
                <a:off x="321733" y="228600"/>
                <a:ext cx="3733800" cy="1061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concentration stays constant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8823C3-F4F1-4468-B854-121C1B4D2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33" y="228600"/>
                <a:ext cx="3733800" cy="1061894"/>
              </a:xfrm>
              <a:prstGeom prst="rect">
                <a:avLst/>
              </a:prstGeom>
              <a:blipFill>
                <a:blip r:embed="rId4"/>
                <a:stretch>
                  <a:fillRect l="-2614" t="-4598"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639FD4-6721-4937-B44A-3ACE855BAAB9}"/>
              </a:ext>
            </a:extLst>
          </p:cNvPr>
          <p:cNvCxnSpPr/>
          <p:nvPr/>
        </p:nvCxnSpPr>
        <p:spPr>
          <a:xfrm>
            <a:off x="3242733" y="753533"/>
            <a:ext cx="355600" cy="9059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6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85C325-01AA-425C-80EF-2D8055FB22AC}"/>
              </a:ext>
            </a:extLst>
          </p:cNvPr>
          <p:cNvSpPr/>
          <p:nvPr/>
        </p:nvSpPr>
        <p:spPr>
          <a:xfrm>
            <a:off x="516467" y="279400"/>
            <a:ext cx="7552267" cy="18965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E4224-BF95-44A3-954F-FBF9DBC46B2D}"/>
              </a:ext>
            </a:extLst>
          </p:cNvPr>
          <p:cNvSpPr txBox="1"/>
          <p:nvPr/>
        </p:nvSpPr>
        <p:spPr>
          <a:xfrm>
            <a:off x="3174998" y="1396972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A8022-6F48-443E-B787-CB0AF722262D}"/>
              </a:ext>
            </a:extLst>
          </p:cNvPr>
          <p:cNvSpPr txBox="1"/>
          <p:nvPr/>
        </p:nvSpPr>
        <p:spPr>
          <a:xfrm>
            <a:off x="3793065" y="965172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↓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89B69-A3DA-4D33-A18F-2E5C80B64837}"/>
              </a:ext>
            </a:extLst>
          </p:cNvPr>
          <p:cNvSpPr txBox="1"/>
          <p:nvPr/>
        </p:nvSpPr>
        <p:spPr>
          <a:xfrm>
            <a:off x="4013192" y="1007510"/>
            <a:ext cx="19236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B0F63-47A6-4708-8A48-8B8E85998BD1}"/>
              </a:ext>
            </a:extLst>
          </p:cNvPr>
          <p:cNvSpPr txBox="1"/>
          <p:nvPr/>
        </p:nvSpPr>
        <p:spPr>
          <a:xfrm>
            <a:off x="2827855" y="414848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FDFCA-D67D-412C-B121-141EB49320A9}"/>
              </a:ext>
            </a:extLst>
          </p:cNvPr>
          <p:cNvSpPr txBox="1"/>
          <p:nvPr/>
        </p:nvSpPr>
        <p:spPr>
          <a:xfrm>
            <a:off x="1312331" y="533378"/>
            <a:ext cx="518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244FFC-E1CC-47D8-9509-452D0188925E}"/>
              </a:ext>
            </a:extLst>
          </p:cNvPr>
          <p:cNvSpPr txBox="1"/>
          <p:nvPr/>
        </p:nvSpPr>
        <p:spPr>
          <a:xfrm>
            <a:off x="2082785" y="973645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7BF9D6-3CAF-4CF9-B70F-F68F92FC620D}"/>
              </a:ext>
            </a:extLst>
          </p:cNvPr>
          <p:cNvSpPr txBox="1"/>
          <p:nvPr/>
        </p:nvSpPr>
        <p:spPr>
          <a:xfrm>
            <a:off x="3310455" y="939777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3D8ED0-5D09-4779-A3EF-957B20BB64BF}"/>
              </a:ext>
            </a:extLst>
          </p:cNvPr>
          <p:cNvSpPr txBox="1"/>
          <p:nvPr/>
        </p:nvSpPr>
        <p:spPr>
          <a:xfrm>
            <a:off x="3462855" y="1744109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40AA93-9DFD-44AE-AB47-C8D28D66A590}"/>
              </a:ext>
            </a:extLst>
          </p:cNvPr>
          <p:cNvSpPr txBox="1"/>
          <p:nvPr/>
        </p:nvSpPr>
        <p:spPr>
          <a:xfrm>
            <a:off x="4301054" y="1777979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E09531-1BF1-4782-939A-4CBFBF1AC68B}"/>
              </a:ext>
            </a:extLst>
          </p:cNvPr>
          <p:cNvSpPr txBox="1"/>
          <p:nvPr/>
        </p:nvSpPr>
        <p:spPr>
          <a:xfrm>
            <a:off x="6062133" y="973652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Correct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2DDE9CC-BEF6-4EFA-8E12-37D75DC04C12}"/>
              </a:ext>
            </a:extLst>
          </p:cNvPr>
          <p:cNvGrpSpPr/>
          <p:nvPr/>
        </p:nvGrpSpPr>
        <p:grpSpPr>
          <a:xfrm>
            <a:off x="516467" y="3945468"/>
            <a:ext cx="7552267" cy="1710265"/>
            <a:chOff x="516467" y="3945468"/>
            <a:chExt cx="7552267" cy="171026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F571E26-C2DE-454E-A337-70A4A773A245}"/>
                </a:ext>
              </a:extLst>
            </p:cNvPr>
            <p:cNvSpPr/>
            <p:nvPr/>
          </p:nvSpPr>
          <p:spPr>
            <a:xfrm>
              <a:off x="516467" y="3945468"/>
              <a:ext cx="7552267" cy="17102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84286DE-C774-44A2-9A4D-F1A3C1B5DFCA}"/>
                </a:ext>
              </a:extLst>
            </p:cNvPr>
            <p:cNvSpPr txBox="1"/>
            <p:nvPr/>
          </p:nvSpPr>
          <p:spPr>
            <a:xfrm>
              <a:off x="3166530" y="4944510"/>
              <a:ext cx="2218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mRNA+tRNA</a:t>
              </a:r>
              <a:endParaRPr lang="en-US" sz="20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95A0CDF-3937-41A6-9BF0-A452D998ADCC}"/>
                </a:ext>
              </a:extLst>
            </p:cNvPr>
            <p:cNvSpPr txBox="1"/>
            <p:nvPr/>
          </p:nvSpPr>
          <p:spPr>
            <a:xfrm>
              <a:off x="3784597" y="4512710"/>
              <a:ext cx="5164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↓</a:t>
              </a:r>
              <a:endParaRPr lang="en-US" sz="28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A1CC61-2B00-46F6-BC8C-2DBCD2C89F55}"/>
                </a:ext>
              </a:extLst>
            </p:cNvPr>
            <p:cNvSpPr txBox="1"/>
            <p:nvPr/>
          </p:nvSpPr>
          <p:spPr>
            <a:xfrm>
              <a:off x="4004724" y="4555048"/>
              <a:ext cx="2564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50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67970AD-9727-47FF-8941-B5E7A9B0F562}"/>
                </a:ext>
              </a:extLst>
            </p:cNvPr>
            <p:cNvSpPr txBox="1"/>
            <p:nvPr/>
          </p:nvSpPr>
          <p:spPr>
            <a:xfrm>
              <a:off x="2819387" y="39623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.01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47F2AC-4C5C-41D9-B41E-EFC47AEE022B}"/>
                </a:ext>
              </a:extLst>
            </p:cNvPr>
            <p:cNvSpPr txBox="1"/>
            <p:nvPr/>
          </p:nvSpPr>
          <p:spPr>
            <a:xfrm>
              <a:off x="1303863" y="4080916"/>
              <a:ext cx="5181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+mn-lt"/>
                </a:rPr>
                <a:t>mRNA∙tRNA</a:t>
              </a:r>
              <a:r>
                <a:rPr lang="en-US" sz="2000" dirty="0">
                  <a:latin typeface="+mn-lt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Times New Roman"/>
                </a:rPr>
                <a:t>→</a:t>
              </a:r>
              <a:r>
                <a:rPr lang="en-US" sz="2000" dirty="0">
                  <a:latin typeface="+mn-lt"/>
                </a:rPr>
                <a:t>  </a:t>
              </a:r>
              <a:r>
                <a:rPr lang="en-US" sz="2000" dirty="0" err="1">
                  <a:latin typeface="+mn-lt"/>
                </a:rPr>
                <a:t>mRNA∙tRNA</a:t>
              </a:r>
              <a:r>
                <a:rPr lang="en-US" sz="2000" dirty="0">
                  <a:latin typeface="+mn-lt"/>
                </a:rPr>
                <a:t>*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4386FA-E17C-45CD-A0BD-A57923266AAA}"/>
                </a:ext>
              </a:extLst>
            </p:cNvPr>
            <p:cNvSpPr txBox="1"/>
            <p:nvPr/>
          </p:nvSpPr>
          <p:spPr>
            <a:xfrm>
              <a:off x="2074317" y="4521183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.02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7C8B663-A928-483D-A032-4236E4AB8879}"/>
                </a:ext>
              </a:extLst>
            </p:cNvPr>
            <p:cNvSpPr txBox="1"/>
            <p:nvPr/>
          </p:nvSpPr>
          <p:spPr>
            <a:xfrm>
              <a:off x="3022583" y="4487315"/>
              <a:ext cx="83356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.000004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B4ABF3-EF8D-4930-A83F-A8CDA399C497}"/>
                </a:ext>
              </a:extLst>
            </p:cNvPr>
            <p:cNvSpPr txBox="1"/>
            <p:nvPr/>
          </p:nvSpPr>
          <p:spPr>
            <a:xfrm>
              <a:off x="3454387" y="5291647"/>
              <a:ext cx="12824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9F2A40F-A570-40A0-A52D-57F5D2A6CA00}"/>
                </a:ext>
              </a:extLst>
            </p:cNvPr>
            <p:cNvSpPr txBox="1"/>
            <p:nvPr/>
          </p:nvSpPr>
          <p:spPr>
            <a:xfrm>
              <a:off x="4292586" y="5325517"/>
              <a:ext cx="12824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4156657-1636-415F-ABDF-D2D595107323}"/>
                </a:ext>
              </a:extLst>
            </p:cNvPr>
            <p:cNvSpPr txBox="1"/>
            <p:nvPr/>
          </p:nvSpPr>
          <p:spPr>
            <a:xfrm>
              <a:off x="5376333" y="4385720"/>
              <a:ext cx="2480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Wrong </a:t>
              </a:r>
              <a:r>
                <a:rPr lang="en-US" sz="2000" dirty="0" err="1">
                  <a:latin typeface="+mn-lt"/>
                </a:rPr>
                <a:t>tRNA</a:t>
              </a:r>
              <a:endParaRPr lang="en-US" sz="2000" dirty="0">
                <a:latin typeface="+mn-lt"/>
              </a:endParaRPr>
            </a:p>
            <a:p>
              <a:r>
                <a:rPr lang="en-US" sz="2000" dirty="0">
                  <a:latin typeface="+mn-lt"/>
                </a:rPr>
                <a:t>10000x discrimination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7C956D-E9F3-459B-B55C-21769710DFB6}"/>
              </a:ext>
            </a:extLst>
          </p:cNvPr>
          <p:cNvGrpSpPr/>
          <p:nvPr/>
        </p:nvGrpSpPr>
        <p:grpSpPr>
          <a:xfrm>
            <a:off x="516467" y="2175936"/>
            <a:ext cx="7552267" cy="1769530"/>
            <a:chOff x="516467" y="2175936"/>
            <a:chExt cx="7552267" cy="176953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D889F9D-687C-475F-9BC3-86EED07825AD}"/>
                </a:ext>
              </a:extLst>
            </p:cNvPr>
            <p:cNvSpPr/>
            <p:nvPr/>
          </p:nvSpPr>
          <p:spPr>
            <a:xfrm>
              <a:off x="516467" y="2175936"/>
              <a:ext cx="7552267" cy="1769530"/>
            </a:xfrm>
            <a:prstGeom prst="rect">
              <a:avLst/>
            </a:prstGeom>
            <a:solidFill>
              <a:srgbClr val="F1B2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6E7E1D-1578-456A-81D8-03AC71334BB5}"/>
                </a:ext>
              </a:extLst>
            </p:cNvPr>
            <p:cNvSpPr txBox="1"/>
            <p:nvPr/>
          </p:nvSpPr>
          <p:spPr>
            <a:xfrm>
              <a:off x="3191930" y="3200372"/>
              <a:ext cx="2218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mRNA+tRNA</a:t>
              </a:r>
              <a:endParaRPr lang="en-US" sz="2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24703B0-EBD4-4FC1-B16B-A90ED444D420}"/>
                </a:ext>
              </a:extLst>
            </p:cNvPr>
            <p:cNvSpPr txBox="1"/>
            <p:nvPr/>
          </p:nvSpPr>
          <p:spPr>
            <a:xfrm>
              <a:off x="3809997" y="2768572"/>
              <a:ext cx="5164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↓</a:t>
              </a:r>
              <a:endParaRPr lang="en-US" sz="28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540A04-6169-4FD0-BA4B-4CECBB5BE88C}"/>
                </a:ext>
              </a:extLst>
            </p:cNvPr>
            <p:cNvSpPr txBox="1"/>
            <p:nvPr/>
          </p:nvSpPr>
          <p:spPr>
            <a:xfrm>
              <a:off x="4030124" y="2810910"/>
              <a:ext cx="2564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50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30E286D-23B1-4058-AA38-1D0EB8886E90}"/>
                </a:ext>
              </a:extLst>
            </p:cNvPr>
            <p:cNvSpPr txBox="1"/>
            <p:nvPr/>
          </p:nvSpPr>
          <p:spPr>
            <a:xfrm>
              <a:off x="2844787" y="2218248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.01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247004-A04B-419B-9842-C0FBDCD642F6}"/>
                </a:ext>
              </a:extLst>
            </p:cNvPr>
            <p:cNvSpPr txBox="1"/>
            <p:nvPr/>
          </p:nvSpPr>
          <p:spPr>
            <a:xfrm>
              <a:off x="1329264" y="2336778"/>
              <a:ext cx="383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+mn-lt"/>
                </a:rPr>
                <a:t>mRNA∙tRNA</a:t>
              </a:r>
              <a:r>
                <a:rPr lang="en-US" sz="2000" dirty="0">
                  <a:latin typeface="+mn-lt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Times New Roman"/>
                </a:rPr>
                <a:t>→</a:t>
              </a:r>
              <a:r>
                <a:rPr lang="en-US" sz="2000" dirty="0">
                  <a:latin typeface="+mn-lt"/>
                </a:rPr>
                <a:t>  </a:t>
              </a:r>
              <a:r>
                <a:rPr lang="en-US" sz="2000" dirty="0" err="1">
                  <a:latin typeface="+mn-lt"/>
                </a:rPr>
                <a:t>mRNA∙tRNA</a:t>
              </a:r>
              <a:r>
                <a:rPr lang="en-US" sz="2000" dirty="0">
                  <a:latin typeface="+mn-lt"/>
                </a:rPr>
                <a:t>*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8DB798B-8717-4D6D-8F68-617069AA89AA}"/>
                </a:ext>
              </a:extLst>
            </p:cNvPr>
            <p:cNvSpPr txBox="1"/>
            <p:nvPr/>
          </p:nvSpPr>
          <p:spPr>
            <a:xfrm>
              <a:off x="2099717" y="2777045"/>
              <a:ext cx="12824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559DBA-7481-49C5-A37C-56AFECE7206F}"/>
                </a:ext>
              </a:extLst>
            </p:cNvPr>
            <p:cNvSpPr txBox="1"/>
            <p:nvPr/>
          </p:nvSpPr>
          <p:spPr>
            <a:xfrm>
              <a:off x="3327387" y="2743177"/>
              <a:ext cx="57708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.0004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2939D19-5976-4986-BA46-421B6630FF81}"/>
                </a:ext>
              </a:extLst>
            </p:cNvPr>
            <p:cNvSpPr txBox="1"/>
            <p:nvPr/>
          </p:nvSpPr>
          <p:spPr>
            <a:xfrm>
              <a:off x="3479787" y="3547509"/>
              <a:ext cx="12824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92E16F-F0C6-44FE-B0FB-ADC70DC843BA}"/>
                </a:ext>
              </a:extLst>
            </p:cNvPr>
            <p:cNvSpPr txBox="1"/>
            <p:nvPr/>
          </p:nvSpPr>
          <p:spPr>
            <a:xfrm>
              <a:off x="4317986" y="3581379"/>
              <a:ext cx="12824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617AF51-C5A4-4BDB-A052-717074A88820}"/>
                </a:ext>
              </a:extLst>
            </p:cNvPr>
            <p:cNvSpPr txBox="1"/>
            <p:nvPr/>
          </p:nvSpPr>
          <p:spPr>
            <a:xfrm>
              <a:off x="5562601" y="2692386"/>
              <a:ext cx="23198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100x discrimination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67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75BF-5B84-4887-B6D7-CEB4B4A0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6BAB2-8628-4CE3-BA8F-42366756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A56B9-859B-4733-A0CA-113F1A94781F}"/>
              </a:ext>
            </a:extLst>
          </p:cNvPr>
          <p:cNvSpPr txBox="1"/>
          <p:nvPr/>
        </p:nvSpPr>
        <p:spPr>
          <a:xfrm>
            <a:off x="795866" y="1676388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6E738-32BF-4B7A-BACD-71D4FF72053D}"/>
              </a:ext>
            </a:extLst>
          </p:cNvPr>
          <p:cNvSpPr txBox="1"/>
          <p:nvPr/>
        </p:nvSpPr>
        <p:spPr>
          <a:xfrm>
            <a:off x="4749800" y="2793986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EF40EB-0544-4A24-81A2-381D7EB97A11}"/>
              </a:ext>
            </a:extLst>
          </p:cNvPr>
          <p:cNvSpPr txBox="1"/>
          <p:nvPr/>
        </p:nvSpPr>
        <p:spPr>
          <a:xfrm>
            <a:off x="5367867" y="2269049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E3B7E9-ACAB-470E-B0D5-3CF0CADC264D}"/>
              </a:ext>
            </a:extLst>
          </p:cNvPr>
          <p:cNvSpPr txBox="1"/>
          <p:nvPr/>
        </p:nvSpPr>
        <p:spPr>
          <a:xfrm>
            <a:off x="5731929" y="2319854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CD9692-367F-4CB2-8FEB-33EECE3B03BD}"/>
              </a:ext>
            </a:extLst>
          </p:cNvPr>
          <p:cNvSpPr txBox="1"/>
          <p:nvPr/>
        </p:nvSpPr>
        <p:spPr>
          <a:xfrm>
            <a:off x="2573856" y="199811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F3DE37-3122-4A97-AABA-3B530DBE9B3E}"/>
              </a:ext>
            </a:extLst>
          </p:cNvPr>
          <p:cNvSpPr txBox="1"/>
          <p:nvPr/>
        </p:nvSpPr>
        <p:spPr>
          <a:xfrm>
            <a:off x="4571997" y="1481649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763297-1A80-44B7-9A55-B46515959F2A}"/>
              </a:ext>
            </a:extLst>
          </p:cNvPr>
          <p:cNvSpPr txBox="1"/>
          <p:nvPr/>
        </p:nvSpPr>
        <p:spPr>
          <a:xfrm>
            <a:off x="4580458" y="2031981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EFCE1-DF0F-4326-B1F3-B6A80CE144E5}"/>
              </a:ext>
            </a:extLst>
          </p:cNvPr>
          <p:cNvSpPr txBox="1"/>
          <p:nvPr/>
        </p:nvSpPr>
        <p:spPr>
          <a:xfrm>
            <a:off x="6587062" y="159172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96BFDB-36F3-4027-B420-18B0B479C5BE}"/>
              </a:ext>
            </a:extLst>
          </p:cNvPr>
          <p:cNvSpPr txBox="1"/>
          <p:nvPr/>
        </p:nvSpPr>
        <p:spPr>
          <a:xfrm>
            <a:off x="5283195" y="2311382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92137-D267-4652-8082-989602146C48}"/>
              </a:ext>
            </a:extLst>
          </p:cNvPr>
          <p:cNvSpPr txBox="1"/>
          <p:nvPr/>
        </p:nvSpPr>
        <p:spPr>
          <a:xfrm>
            <a:off x="2523048" y="152398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34C1C2-F92B-471E-8562-DFE88803CCEA}"/>
              </a:ext>
            </a:extLst>
          </p:cNvPr>
          <p:cNvSpPr txBox="1"/>
          <p:nvPr/>
        </p:nvSpPr>
        <p:spPr>
          <a:xfrm>
            <a:off x="423334" y="3352799"/>
            <a:ext cx="35644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happens quite fast; essentially always at equilibrium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[</a:t>
            </a:r>
            <a:r>
              <a:rPr lang="en-US" sz="2000" dirty="0" err="1">
                <a:solidFill>
                  <a:schemeClr val="accent2"/>
                </a:solidFill>
              </a:rPr>
              <a:t>mRNA∙tRNA</a:t>
            </a:r>
            <a:r>
              <a:rPr lang="en-US" sz="2000" dirty="0">
                <a:solidFill>
                  <a:schemeClr val="accent2"/>
                </a:solidFill>
              </a:rPr>
              <a:t>] is 100x more for the correct binding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To the rest of the system, it seems like it presents a constant concentration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EC9BC1A-549C-4087-8EC5-CD47C94F2382}"/>
              </a:ext>
            </a:extLst>
          </p:cNvPr>
          <p:cNvSpPr/>
          <p:nvPr/>
        </p:nvSpPr>
        <p:spPr>
          <a:xfrm>
            <a:off x="685800" y="1202267"/>
            <a:ext cx="3750733" cy="157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11105A6-3BBB-4FC6-B033-1733097D9250}"/>
              </a:ext>
            </a:extLst>
          </p:cNvPr>
          <p:cNvCxnSpPr>
            <a:cxnSpLocks/>
          </p:cNvCxnSpPr>
          <p:nvPr/>
        </p:nvCxnSpPr>
        <p:spPr>
          <a:xfrm flipV="1">
            <a:off x="2091267" y="2294467"/>
            <a:ext cx="211666" cy="990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300A71B-1F66-498A-AD32-513BDFCAFA24}"/>
              </a:ext>
            </a:extLst>
          </p:cNvPr>
          <p:cNvSpPr txBox="1"/>
          <p:nvPr/>
        </p:nvSpPr>
        <p:spPr>
          <a:xfrm>
            <a:off x="4309534" y="3903132"/>
            <a:ext cx="3564466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Very similar system; adds </a:t>
            </a:r>
            <a:r>
              <a:rPr lang="en-US" sz="2000" i="1" dirty="0">
                <a:solidFill>
                  <a:srgbClr val="FF0000"/>
                </a:solidFill>
              </a:rPr>
              <a:t>another</a:t>
            </a:r>
            <a:r>
              <a:rPr lang="en-US" sz="2000" dirty="0">
                <a:solidFill>
                  <a:srgbClr val="FF0000"/>
                </a:solidFill>
              </a:rPr>
              <a:t> 100x discrimination.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Concentrations here are </a:t>
            </a:r>
            <a:r>
              <a:rPr lang="en-US" sz="2000" i="1" dirty="0">
                <a:solidFill>
                  <a:srgbClr val="FF0000"/>
                </a:solidFill>
              </a:rPr>
              <a:t>independent</a:t>
            </a:r>
            <a:r>
              <a:rPr lang="en-US" sz="2000" dirty="0">
                <a:solidFill>
                  <a:srgbClr val="FF0000"/>
                </a:solidFill>
              </a:rPr>
              <a:t> of the first reaction (at least for a while)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en-US" sz="2000" dirty="0" err="1">
                <a:solidFill>
                  <a:srgbClr val="FF0000"/>
                </a:solidFill>
              </a:rPr>
              <a:t>mRNA∙tRNA</a:t>
            </a:r>
            <a:r>
              <a:rPr lang="en-US" sz="2000" dirty="0">
                <a:solidFill>
                  <a:srgbClr val="FF0000"/>
                </a:solidFill>
              </a:rPr>
              <a:t>*] is 10000x more for the correct binding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E90B699-2742-455D-A8C7-453AA1A9F4BF}"/>
              </a:ext>
            </a:extLst>
          </p:cNvPr>
          <p:cNvSpPr/>
          <p:nvPr/>
        </p:nvSpPr>
        <p:spPr>
          <a:xfrm>
            <a:off x="2819400" y="1193800"/>
            <a:ext cx="3750733" cy="157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5B7552-6E9A-4F91-B234-C946A26A8B28}"/>
              </a:ext>
            </a:extLst>
          </p:cNvPr>
          <p:cNvCxnSpPr>
            <a:cxnSpLocks/>
          </p:cNvCxnSpPr>
          <p:nvPr/>
        </p:nvCxnSpPr>
        <p:spPr>
          <a:xfrm flipH="1" flipV="1">
            <a:off x="4334933" y="2836334"/>
            <a:ext cx="381000" cy="10329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377FF7A-EBEC-4FBC-8808-5715A188DED2}"/>
              </a:ext>
            </a:extLst>
          </p:cNvPr>
          <p:cNvSpPr/>
          <p:nvPr/>
        </p:nvSpPr>
        <p:spPr>
          <a:xfrm>
            <a:off x="4512734" y="1972734"/>
            <a:ext cx="347134" cy="516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41CF24-4638-4558-9C80-3CFF0360586B}"/>
              </a:ext>
            </a:extLst>
          </p:cNvPr>
          <p:cNvSpPr/>
          <p:nvPr/>
        </p:nvSpPr>
        <p:spPr>
          <a:xfrm>
            <a:off x="5232396" y="2201333"/>
            <a:ext cx="347134" cy="440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5" grpId="0" animBg="1"/>
      <p:bldP spid="26" grpId="0" animBg="1"/>
      <p:bldP spid="32" grpId="0" animBg="1"/>
      <p:bldP spid="3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3447-0679-4A0C-A20A-BF8236FB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cost?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3E881-B91A-4CFE-A528-B0D37F939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3" y="3386667"/>
            <a:ext cx="7772400" cy="2641599"/>
          </a:xfrm>
        </p:spPr>
        <p:txBody>
          <a:bodyPr/>
          <a:lstStyle/>
          <a:p>
            <a:r>
              <a:rPr lang="en-US" dirty="0"/>
              <a:t>The reactions are only independent because: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Separation of time scales made it work. But that means the system isn’t done until the slowest time scale. So we paid in speed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Excitation and decay are irreversible. That’s because there’s a molecular machine that expended energy. So we paid in “food cost”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900B9-5B20-4B86-9EFE-063471D7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DF35F-DD2A-4E17-87D3-9116659234C7}"/>
              </a:ext>
            </a:extLst>
          </p:cNvPr>
          <p:cNvSpPr txBox="1"/>
          <p:nvPr/>
        </p:nvSpPr>
        <p:spPr>
          <a:xfrm>
            <a:off x="795866" y="1676388"/>
            <a:ext cx="749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70628E-4E92-41AA-80F7-CCBDB242006B}"/>
              </a:ext>
            </a:extLst>
          </p:cNvPr>
          <p:cNvSpPr txBox="1"/>
          <p:nvPr/>
        </p:nvSpPr>
        <p:spPr>
          <a:xfrm>
            <a:off x="4749800" y="2793986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E9D32-C2DA-4AC9-812C-0AC28AB60A93}"/>
              </a:ext>
            </a:extLst>
          </p:cNvPr>
          <p:cNvSpPr txBox="1"/>
          <p:nvPr/>
        </p:nvSpPr>
        <p:spPr>
          <a:xfrm>
            <a:off x="5385973" y="2269049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CE0C3-FBE9-4FE7-9109-6D1355FBEADA}"/>
              </a:ext>
            </a:extLst>
          </p:cNvPr>
          <p:cNvSpPr txBox="1"/>
          <p:nvPr/>
        </p:nvSpPr>
        <p:spPr>
          <a:xfrm>
            <a:off x="5731929" y="2319854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C88339-ADD6-43F2-98B0-422D181D1987}"/>
              </a:ext>
            </a:extLst>
          </p:cNvPr>
          <p:cNvSpPr txBox="1"/>
          <p:nvPr/>
        </p:nvSpPr>
        <p:spPr>
          <a:xfrm>
            <a:off x="2573856" y="1998119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495F8F-2031-4F9B-93A9-820336825B78}"/>
              </a:ext>
            </a:extLst>
          </p:cNvPr>
          <p:cNvSpPr txBox="1"/>
          <p:nvPr/>
        </p:nvSpPr>
        <p:spPr>
          <a:xfrm>
            <a:off x="4571997" y="1481649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f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3AEFFB-D71D-48F6-A406-38FBEE4E0EE7}"/>
              </a:ext>
            </a:extLst>
          </p:cNvPr>
          <p:cNvSpPr txBox="1"/>
          <p:nvPr/>
        </p:nvSpPr>
        <p:spPr>
          <a:xfrm>
            <a:off x="4580458" y="2031981"/>
            <a:ext cx="1715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e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6297BA-7725-4BAC-BC9A-FC2B94519CFB}"/>
              </a:ext>
            </a:extLst>
          </p:cNvPr>
          <p:cNvSpPr txBox="1"/>
          <p:nvPr/>
        </p:nvSpPr>
        <p:spPr>
          <a:xfrm>
            <a:off x="6587062" y="159172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BD9C45-AA6F-4DE2-BAE9-01AF9138793F}"/>
              </a:ext>
            </a:extLst>
          </p:cNvPr>
          <p:cNvSpPr txBox="1"/>
          <p:nvPr/>
        </p:nvSpPr>
        <p:spPr>
          <a:xfrm>
            <a:off x="5283195" y="2311382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d</a:t>
            </a:r>
            <a:r>
              <a:rPr lang="en-US" sz="2000" baseline="-25000" dirty="0" err="1"/>
              <a:t>f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9EA261-6445-41A3-BDDB-508C4F2510B3}"/>
              </a:ext>
            </a:extLst>
          </p:cNvPr>
          <p:cNvSpPr txBox="1"/>
          <p:nvPr/>
        </p:nvSpPr>
        <p:spPr>
          <a:xfrm>
            <a:off x="2523048" y="1523981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C4FE7B-1E27-472C-89DB-8F40A27CBD9A}"/>
              </a:ext>
            </a:extLst>
          </p:cNvPr>
          <p:cNvSpPr/>
          <p:nvPr/>
        </p:nvSpPr>
        <p:spPr>
          <a:xfrm>
            <a:off x="4512734" y="1972734"/>
            <a:ext cx="347134" cy="516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44E609-585D-4F29-915D-02B889F1C7DC}"/>
              </a:ext>
            </a:extLst>
          </p:cNvPr>
          <p:cNvSpPr/>
          <p:nvPr/>
        </p:nvSpPr>
        <p:spPr>
          <a:xfrm>
            <a:off x="5232396" y="2201333"/>
            <a:ext cx="347134" cy="440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75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D049-9267-4FF3-B064-93D31C27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43DA-AFF1-472A-BD03-AD0BD087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264182"/>
            <a:ext cx="8161866" cy="1857218"/>
          </a:xfrm>
        </p:spPr>
        <p:txBody>
          <a:bodyPr/>
          <a:lstStyle/>
          <a:p>
            <a:r>
              <a:rPr lang="en-US" dirty="0"/>
              <a:t>Excitation happened as fast as binding?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Intuition: so much [</a:t>
            </a:r>
            <a:r>
              <a:rPr lang="en-US" dirty="0" err="1"/>
              <a:t>mRNA∙tRNA</a:t>
            </a:r>
            <a:r>
              <a:rPr lang="en-US" dirty="0"/>
              <a:t>]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exits to the right that the difference between (1+.5) vs. (1+50) is no longer 100x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Discrimination is less powerful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C4668-7681-4563-AD15-73CA475B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D2EE4-0FC3-4CCE-B9FC-42C1B0A6C83F}"/>
              </a:ext>
            </a:extLst>
          </p:cNvPr>
          <p:cNvSpPr txBox="1"/>
          <p:nvPr/>
        </p:nvSpPr>
        <p:spPr>
          <a:xfrm>
            <a:off x="795866" y="1523975"/>
            <a:ext cx="5713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/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528591" y="1845716"/>
            <a:ext cx="19236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23048" y="1371578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FDD37F-B363-4345-BFAE-94410CD27162}"/>
              </a:ext>
            </a:extLst>
          </p:cNvPr>
          <p:cNvSpPr txBox="1"/>
          <p:nvPr/>
        </p:nvSpPr>
        <p:spPr>
          <a:xfrm>
            <a:off x="1151446" y="1888049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D1016E-A055-492F-AC15-61FC75FF5B5F}"/>
              </a:ext>
            </a:extLst>
          </p:cNvPr>
          <p:cNvSpPr txBox="1"/>
          <p:nvPr/>
        </p:nvSpPr>
        <p:spPr>
          <a:xfrm>
            <a:off x="1964245" y="189651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C41C66-B339-4331-B88A-DA54ECC39355}"/>
              </a:ext>
            </a:extLst>
          </p:cNvPr>
          <p:cNvSpPr txBox="1"/>
          <p:nvPr/>
        </p:nvSpPr>
        <p:spPr>
          <a:xfrm>
            <a:off x="3699918" y="1938845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.66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4594784" y="1460607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BD2EE4-0FC3-4CCE-B9FC-42C1B0A6C83F}"/>
              </a:ext>
            </a:extLst>
          </p:cNvPr>
          <p:cNvSpPr txBox="1"/>
          <p:nvPr/>
        </p:nvSpPr>
        <p:spPr>
          <a:xfrm>
            <a:off x="812471" y="2826162"/>
            <a:ext cx="5713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/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</a:rPr>
              <a:t>*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2472768" y="3184115"/>
            <a:ext cx="2564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2539653" y="2673765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FDD37F-B363-4345-BFAE-94410CD27162}"/>
              </a:ext>
            </a:extLst>
          </p:cNvPr>
          <p:cNvSpPr txBox="1"/>
          <p:nvPr/>
        </p:nvSpPr>
        <p:spPr>
          <a:xfrm>
            <a:off x="1168051" y="3190236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D1016E-A055-492F-AC15-61FC75FF5B5F}"/>
              </a:ext>
            </a:extLst>
          </p:cNvPr>
          <p:cNvSpPr txBox="1"/>
          <p:nvPr/>
        </p:nvSpPr>
        <p:spPr>
          <a:xfrm>
            <a:off x="1980850" y="3198697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4611389" y="2762794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C41C66-B339-4331-B88A-DA54ECC39355}"/>
              </a:ext>
            </a:extLst>
          </p:cNvPr>
          <p:cNvSpPr txBox="1"/>
          <p:nvPr/>
        </p:nvSpPr>
        <p:spPr>
          <a:xfrm>
            <a:off x="3671254" y="3250091"/>
            <a:ext cx="44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25BC8D-81C9-426A-8639-8F65B943B644}"/>
              </a:ext>
            </a:extLst>
          </p:cNvPr>
          <p:cNvSpPr txBox="1"/>
          <p:nvPr/>
        </p:nvSpPr>
        <p:spPr>
          <a:xfrm>
            <a:off x="7095070" y="1650985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Correct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CA5D28-6717-4923-B882-31CF3F39F6E0}"/>
              </a:ext>
            </a:extLst>
          </p:cNvPr>
          <p:cNvSpPr txBox="1"/>
          <p:nvPr/>
        </p:nvSpPr>
        <p:spPr>
          <a:xfrm>
            <a:off x="7078137" y="2819385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Wrong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30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D049-9267-4FF3-B064-93D31C27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43DA-AFF1-472A-BD03-AD0BD087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82" y="4731012"/>
            <a:ext cx="8180867" cy="1371599"/>
          </a:xfrm>
        </p:spPr>
        <p:txBody>
          <a:bodyPr/>
          <a:lstStyle/>
          <a:p>
            <a:r>
              <a:rPr lang="en-US" sz="2400" dirty="0"/>
              <a:t>Product formation were very fast?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Intuitive argument: </a:t>
            </a:r>
            <a:r>
              <a:rPr lang="en-US" sz="2000" dirty="0" err="1"/>
              <a:t>mRNA∙tRNA</a:t>
            </a:r>
            <a:r>
              <a:rPr lang="en-US" sz="2000" baseline="30000" dirty="0"/>
              <a:t>*</a:t>
            </a:r>
            <a:r>
              <a:rPr lang="en-US" sz="2000" dirty="0"/>
              <a:t> would get turned into product so quickly that </a:t>
            </a:r>
            <a:r>
              <a:rPr 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the difference between (1+.5) vs. (1+50) is no longer 100x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Again, discrimination is less powerful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C4668-7681-4563-AD15-73CA475B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D2EE4-0FC3-4CCE-B9FC-42C1B0A6C83F}"/>
              </a:ext>
            </a:extLst>
          </p:cNvPr>
          <p:cNvSpPr txBox="1"/>
          <p:nvPr/>
        </p:nvSpPr>
        <p:spPr>
          <a:xfrm>
            <a:off x="3303667" y="1342910"/>
            <a:ext cx="488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/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baseline="30000" dirty="0">
                <a:latin typeface="+mn-lt"/>
              </a:rPr>
              <a:t>*</a:t>
            </a:r>
            <a:r>
              <a:rPr lang="en-US" sz="200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17DFA9-00EF-4088-A37A-B6E641312E79}"/>
              </a:ext>
            </a:extLst>
          </p:cNvPr>
          <p:cNvSpPr txBox="1"/>
          <p:nvPr/>
        </p:nvSpPr>
        <p:spPr>
          <a:xfrm>
            <a:off x="4749800" y="2234183"/>
            <a:ext cx="175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5591" y="1799419"/>
            <a:ext cx="244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↓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C41C66-B339-4331-B88A-DA54ECC39355}"/>
              </a:ext>
            </a:extLst>
          </p:cNvPr>
          <p:cNvSpPr txBox="1"/>
          <p:nvPr/>
        </p:nvSpPr>
        <p:spPr>
          <a:xfrm>
            <a:off x="3699918" y="175778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4803005" y="1279542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5354189" y="1880426"/>
            <a:ext cx="19236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6920019" y="1287094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5D6A84-805D-4659-8A40-7CEBF7FCA9E3}"/>
              </a:ext>
            </a:extLst>
          </p:cNvPr>
          <p:cNvSpPr txBox="1"/>
          <p:nvPr/>
        </p:nvSpPr>
        <p:spPr>
          <a:xfrm>
            <a:off x="3320598" y="3188648"/>
            <a:ext cx="488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/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baseline="30000" dirty="0">
                <a:latin typeface="+mn-lt"/>
              </a:rPr>
              <a:t>*</a:t>
            </a:r>
            <a:r>
              <a:rPr lang="en-US" sz="200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8C8BF5-583A-4501-A987-97C792666031}"/>
              </a:ext>
            </a:extLst>
          </p:cNvPr>
          <p:cNvSpPr txBox="1"/>
          <p:nvPr/>
        </p:nvSpPr>
        <p:spPr>
          <a:xfrm>
            <a:off x="4766731" y="4020652"/>
            <a:ext cx="175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703A2A-BDAB-47FC-A1A9-688E31A6D8DB}"/>
              </a:ext>
            </a:extLst>
          </p:cNvPr>
          <p:cNvSpPr txBox="1"/>
          <p:nvPr/>
        </p:nvSpPr>
        <p:spPr>
          <a:xfrm>
            <a:off x="5452522" y="3645157"/>
            <a:ext cx="244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↓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6E25D6-22B9-4723-96E4-655B85B37548}"/>
              </a:ext>
            </a:extLst>
          </p:cNvPr>
          <p:cNvSpPr txBox="1"/>
          <p:nvPr/>
        </p:nvSpPr>
        <p:spPr>
          <a:xfrm>
            <a:off x="3716849" y="3603518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B6409C-D5EE-4FA6-871C-F41BCAEDE350}"/>
              </a:ext>
            </a:extLst>
          </p:cNvPr>
          <p:cNvSpPr txBox="1"/>
          <p:nvPr/>
        </p:nvSpPr>
        <p:spPr>
          <a:xfrm>
            <a:off x="4819936" y="3125280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85D0E8-8C26-4785-88F0-DC686A031833}"/>
              </a:ext>
            </a:extLst>
          </p:cNvPr>
          <p:cNvSpPr txBox="1"/>
          <p:nvPr/>
        </p:nvSpPr>
        <p:spPr>
          <a:xfrm>
            <a:off x="5167919" y="3726164"/>
            <a:ext cx="25648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7C0570-88AF-4010-A91C-8E8474EE2015}"/>
              </a:ext>
            </a:extLst>
          </p:cNvPr>
          <p:cNvSpPr txBox="1"/>
          <p:nvPr/>
        </p:nvSpPr>
        <p:spPr>
          <a:xfrm>
            <a:off x="6936950" y="3132832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554F9A-229A-4492-9A1C-6AE530B905F3}"/>
              </a:ext>
            </a:extLst>
          </p:cNvPr>
          <p:cNvSpPr txBox="1"/>
          <p:nvPr/>
        </p:nvSpPr>
        <p:spPr>
          <a:xfrm>
            <a:off x="6141591" y="3590695"/>
            <a:ext cx="57708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.0004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830F4B-F00A-48B8-9485-5957817635AD}"/>
              </a:ext>
            </a:extLst>
          </p:cNvPr>
          <p:cNvSpPr txBox="1"/>
          <p:nvPr/>
        </p:nvSpPr>
        <p:spPr>
          <a:xfrm>
            <a:off x="6293991" y="1770352"/>
            <a:ext cx="44884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.013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F1E7C6-FE6E-460F-8F50-D64D72D2510F}"/>
              </a:ext>
            </a:extLst>
          </p:cNvPr>
          <p:cNvSpPr txBox="1"/>
          <p:nvPr/>
        </p:nvSpPr>
        <p:spPr>
          <a:xfrm>
            <a:off x="575721" y="1456251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Correct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6F3B14-A37F-41EE-B962-6AAA84908FB1}"/>
              </a:ext>
            </a:extLst>
          </p:cNvPr>
          <p:cNvSpPr txBox="1"/>
          <p:nvPr/>
        </p:nvSpPr>
        <p:spPr>
          <a:xfrm>
            <a:off x="558788" y="3513650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Wrong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8C5497-4006-4F18-AFBE-1C7E094B02AC}"/>
              </a:ext>
            </a:extLst>
          </p:cNvPr>
          <p:cNvSpPr txBox="1"/>
          <p:nvPr/>
        </p:nvSpPr>
        <p:spPr>
          <a:xfrm>
            <a:off x="5266258" y="2489183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7CB373-6B1E-4067-9EA7-EC2957FC6BEF}"/>
              </a:ext>
            </a:extLst>
          </p:cNvPr>
          <p:cNvSpPr txBox="1"/>
          <p:nvPr/>
        </p:nvSpPr>
        <p:spPr>
          <a:xfrm>
            <a:off x="6079057" y="2497644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8D1BD2-9F93-4031-9BCC-EBD7C75C7389}"/>
              </a:ext>
            </a:extLst>
          </p:cNvPr>
          <p:cNvSpPr txBox="1"/>
          <p:nvPr/>
        </p:nvSpPr>
        <p:spPr>
          <a:xfrm>
            <a:off x="5274722" y="4317985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5B453D-7EB4-47F2-B9C9-5AB0138634CA}"/>
              </a:ext>
            </a:extLst>
          </p:cNvPr>
          <p:cNvSpPr txBox="1"/>
          <p:nvPr/>
        </p:nvSpPr>
        <p:spPr>
          <a:xfrm>
            <a:off x="6087521" y="4326446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959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D049-9267-4FF3-B064-93D31C27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43DA-AFF1-472A-BD03-AD0BD087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5" y="4453468"/>
            <a:ext cx="8051801" cy="1396999"/>
          </a:xfrm>
        </p:spPr>
        <p:txBody>
          <a:bodyPr/>
          <a:lstStyle/>
          <a:p>
            <a:r>
              <a:rPr lang="en-US" sz="2400" dirty="0"/>
              <a:t>Decay is not irreversible?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Only 100x discrimination, not 10000x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Intuitive argument: </a:t>
            </a:r>
            <a:r>
              <a:rPr lang="en-US" sz="2000" dirty="0" err="1"/>
              <a:t>mRNA∙tRNA</a:t>
            </a:r>
            <a:r>
              <a:rPr lang="en-US" sz="2000" baseline="30000" dirty="0"/>
              <a:t>*</a:t>
            </a:r>
            <a:r>
              <a:rPr lang="en-US" sz="2000" dirty="0"/>
              <a:t> would be created so quickly by new bindings that our first discrimination step would be irrelevant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C4668-7681-4563-AD15-73CA475B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D2EE4-0FC3-4CCE-B9FC-42C1B0A6C83F}"/>
              </a:ext>
            </a:extLst>
          </p:cNvPr>
          <p:cNvSpPr txBox="1"/>
          <p:nvPr/>
        </p:nvSpPr>
        <p:spPr>
          <a:xfrm>
            <a:off x="2878670" y="1312307"/>
            <a:ext cx="374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baseline="30000" dirty="0">
                <a:latin typeface="+mn-lt"/>
              </a:rPr>
              <a:t>*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17DFA9-00EF-4088-A37A-B6E641312E79}"/>
              </a:ext>
            </a:extLst>
          </p:cNvPr>
          <p:cNvSpPr txBox="1"/>
          <p:nvPr/>
        </p:nvSpPr>
        <p:spPr>
          <a:xfrm>
            <a:off x="4749800" y="2192829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386DF0-4D79-4EB2-AB81-D7537A92637C}"/>
              </a:ext>
            </a:extLst>
          </p:cNvPr>
          <p:cNvSpPr txBox="1"/>
          <p:nvPr/>
        </p:nvSpPr>
        <p:spPr>
          <a:xfrm>
            <a:off x="5367867" y="1828765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18D7A-321D-4F7C-9F21-B6052E47BF9F}"/>
              </a:ext>
            </a:extLst>
          </p:cNvPr>
          <p:cNvSpPr txBox="1"/>
          <p:nvPr/>
        </p:nvSpPr>
        <p:spPr>
          <a:xfrm>
            <a:off x="5698057" y="1904975"/>
            <a:ext cx="2286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4638C6-FFC9-4047-8EB3-7A3B51B8D766}"/>
              </a:ext>
            </a:extLst>
          </p:cNvPr>
          <p:cNvSpPr txBox="1"/>
          <p:nvPr/>
        </p:nvSpPr>
        <p:spPr>
          <a:xfrm>
            <a:off x="4453453" y="1219183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8BD574-AD10-449B-829E-DA08411DA457}"/>
              </a:ext>
            </a:extLst>
          </p:cNvPr>
          <p:cNvSpPr txBox="1"/>
          <p:nvPr/>
        </p:nvSpPr>
        <p:spPr>
          <a:xfrm>
            <a:off x="3496717" y="170178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6CE01F-4218-4A66-A933-0997307FD4AE}"/>
              </a:ext>
            </a:extLst>
          </p:cNvPr>
          <p:cNvSpPr txBox="1"/>
          <p:nvPr/>
        </p:nvSpPr>
        <p:spPr>
          <a:xfrm>
            <a:off x="6214520" y="1684845"/>
            <a:ext cx="4488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2.04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D8E055-BB9D-4EAF-AC89-D4C2BF092AD9}"/>
              </a:ext>
            </a:extLst>
          </p:cNvPr>
          <p:cNvSpPr txBox="1"/>
          <p:nvPr/>
        </p:nvSpPr>
        <p:spPr>
          <a:xfrm>
            <a:off x="5291658" y="1930375"/>
            <a:ext cx="2286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7284A6-9680-4A55-96DF-66A93CA678A2}"/>
              </a:ext>
            </a:extLst>
          </p:cNvPr>
          <p:cNvSpPr txBox="1"/>
          <p:nvPr/>
        </p:nvSpPr>
        <p:spPr>
          <a:xfrm>
            <a:off x="2870204" y="2760110"/>
            <a:ext cx="3742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baseline="30000" dirty="0">
                <a:latin typeface="+mn-lt"/>
              </a:rPr>
              <a:t>*</a:t>
            </a:r>
            <a:endParaRPr lang="en-US" sz="2000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FEA95E-5367-431E-8A98-0DB4FE56673A}"/>
              </a:ext>
            </a:extLst>
          </p:cNvPr>
          <p:cNvSpPr txBox="1"/>
          <p:nvPr/>
        </p:nvSpPr>
        <p:spPr>
          <a:xfrm>
            <a:off x="4741334" y="3640632"/>
            <a:ext cx="221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mRNA+tRNA</a:t>
            </a:r>
            <a:endParaRPr 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55A6AE-723F-452F-A078-67878B32B28A}"/>
              </a:ext>
            </a:extLst>
          </p:cNvPr>
          <p:cNvSpPr txBox="1"/>
          <p:nvPr/>
        </p:nvSpPr>
        <p:spPr>
          <a:xfrm>
            <a:off x="5359401" y="3276568"/>
            <a:ext cx="51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⇅</a:t>
            </a:r>
            <a:endParaRPr lang="en-US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9814E0-AAA7-41A0-B6AE-5ACAC03D7DB0}"/>
              </a:ext>
            </a:extLst>
          </p:cNvPr>
          <p:cNvSpPr txBox="1"/>
          <p:nvPr/>
        </p:nvSpPr>
        <p:spPr>
          <a:xfrm>
            <a:off x="5689591" y="3352778"/>
            <a:ext cx="4656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06F964-2213-47A4-90D7-F70EB340B1E4}"/>
              </a:ext>
            </a:extLst>
          </p:cNvPr>
          <p:cNvSpPr txBox="1"/>
          <p:nvPr/>
        </p:nvSpPr>
        <p:spPr>
          <a:xfrm>
            <a:off x="4444987" y="2666986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EB7F8B-3B2B-46E2-8627-2B7296006BE3}"/>
              </a:ext>
            </a:extLst>
          </p:cNvPr>
          <p:cNvSpPr txBox="1"/>
          <p:nvPr/>
        </p:nvSpPr>
        <p:spPr>
          <a:xfrm>
            <a:off x="3488251" y="3149583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45058F-44F7-4912-BD61-EF06A60813B3}"/>
              </a:ext>
            </a:extLst>
          </p:cNvPr>
          <p:cNvSpPr txBox="1"/>
          <p:nvPr/>
        </p:nvSpPr>
        <p:spPr>
          <a:xfrm>
            <a:off x="6206054" y="3132648"/>
            <a:ext cx="3206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.02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AF5B42-E817-42D0-888E-BFFDFF15C153}"/>
              </a:ext>
            </a:extLst>
          </p:cNvPr>
          <p:cNvSpPr txBox="1"/>
          <p:nvPr/>
        </p:nvSpPr>
        <p:spPr>
          <a:xfrm>
            <a:off x="5333994" y="3378178"/>
            <a:ext cx="2286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B3127F-B372-40A4-A9EF-98B4AD387405}"/>
              </a:ext>
            </a:extLst>
          </p:cNvPr>
          <p:cNvSpPr txBox="1"/>
          <p:nvPr/>
        </p:nvSpPr>
        <p:spPr>
          <a:xfrm>
            <a:off x="203185" y="1430850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Correct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956623-0396-4595-8C40-0A73482376F0}"/>
              </a:ext>
            </a:extLst>
          </p:cNvPr>
          <p:cNvSpPr txBox="1"/>
          <p:nvPr/>
        </p:nvSpPr>
        <p:spPr>
          <a:xfrm>
            <a:off x="186252" y="3014116"/>
            <a:ext cx="19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Wrong </a:t>
            </a:r>
            <a:r>
              <a:rPr lang="en-US" sz="2000" dirty="0" err="1">
                <a:latin typeface="+mn-lt"/>
              </a:rPr>
              <a:t>tRNA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805467-DD26-4BF9-9D3C-7141E0F70F8F}"/>
              </a:ext>
            </a:extLst>
          </p:cNvPr>
          <p:cNvSpPr txBox="1"/>
          <p:nvPr/>
        </p:nvSpPr>
        <p:spPr>
          <a:xfrm>
            <a:off x="5198523" y="2455319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C4255A-53B0-4CB8-B982-E8DBB41068DE}"/>
              </a:ext>
            </a:extLst>
          </p:cNvPr>
          <p:cNvSpPr txBox="1"/>
          <p:nvPr/>
        </p:nvSpPr>
        <p:spPr>
          <a:xfrm>
            <a:off x="6011322" y="2463780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7A47C4-A136-4D5F-93EE-170726BABE17}"/>
              </a:ext>
            </a:extLst>
          </p:cNvPr>
          <p:cNvSpPr txBox="1"/>
          <p:nvPr/>
        </p:nvSpPr>
        <p:spPr>
          <a:xfrm>
            <a:off x="5198517" y="3869253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B612BD-CDFC-4496-85BC-76D9DFAC6EC6}"/>
              </a:ext>
            </a:extLst>
          </p:cNvPr>
          <p:cNvSpPr txBox="1"/>
          <p:nvPr/>
        </p:nvSpPr>
        <p:spPr>
          <a:xfrm>
            <a:off x="6011316" y="3877714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2117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5A8D-7E01-4504-A1C6-658C7E0D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Horseshoes and hand grenades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D4C9D-B522-4842-8921-52230B6B7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9266"/>
            <a:ext cx="7772400" cy="4419600"/>
          </a:xfrm>
        </p:spPr>
        <p:txBody>
          <a:bodyPr/>
          <a:lstStyle/>
          <a:p>
            <a:r>
              <a:rPr lang="en-US" sz="2000" dirty="0"/>
              <a:t>Why was it OK to only get the rate constants “good enough?”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Rate constants often do not need to be exact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say which reactions have roughly the same rate (and so reach steady state jointly)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which reactions are way faster (can treat them as at equilibrium)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which are slower (they just sample the results of the others)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which are really slow (essentially irreversible)</a:t>
            </a:r>
          </a:p>
          <a:p>
            <a:r>
              <a:rPr lang="en-US" sz="2000" dirty="0"/>
              <a:t>Life must persist given unpredictable conditions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Cellular growth rates vary widely depending on environmental conditions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Mutations occur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Enzymes float around unpredictably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We’ve evolved to be extraordinarily robust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Life must tolerate changes in reaction rates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0F6EC-5215-4966-910E-6AC19330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1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2682-E6F3-4A5C-B195-54CF8B09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proofreading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2BAF5-B383-4981-AA43-6310106D7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8464"/>
            <a:ext cx="7772400" cy="4419600"/>
          </a:xfrm>
        </p:spPr>
        <p:txBody>
          <a:bodyPr/>
          <a:lstStyle/>
          <a:p>
            <a:r>
              <a:rPr lang="en-US" sz="2400" dirty="0"/>
              <a:t>What is it, and why do we care?</a:t>
            </a:r>
          </a:p>
          <a:p>
            <a:r>
              <a:rPr lang="en-US" sz="2400" dirty="0"/>
              <a:t>Kinetic proofreading is when your body is much better at recognizing specific molecules than it seems it should be</a:t>
            </a:r>
          </a:p>
          <a:p>
            <a:r>
              <a:rPr lang="en-US" sz="2400" dirty="0"/>
              <a:t>Example: mRNA codons bind to one specific </a:t>
            </a:r>
            <a:r>
              <a:rPr lang="en-US" sz="2400" dirty="0" err="1"/>
              <a:t>tRNA</a:t>
            </a:r>
            <a:r>
              <a:rPr lang="en-US" sz="2400" dirty="0"/>
              <a:t> molecule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Bind to the wrong one → build a protein from incorrect amino acids</a:t>
            </a:r>
          </a:p>
          <a:p>
            <a:r>
              <a:rPr lang="en-US" sz="2400" dirty="0"/>
              <a:t>Example: antibodies are amazingly good at recognizing, binding and targeting one specific antigen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if other antigens look very similar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Consequences of attacking the wrong molecule are severe</a:t>
            </a:r>
          </a:p>
          <a:p>
            <a:r>
              <a:rPr lang="en-US" sz="2400" dirty="0"/>
              <a:t>Does it sound easy? Your body does much better than basic chemistry would seem to predict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279EC-BCEC-44EE-BC4F-90352B67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5649-4006-4143-AF37-555C1CC84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about the lab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3B65D-9DBD-482D-B717-EC4C86238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489D1-93FB-448E-926D-7F4900AC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3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3174-A233-4F05-8D93-6995BF7F1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0" y="304800"/>
            <a:ext cx="8382000" cy="1143000"/>
          </a:xfrm>
        </p:spPr>
        <p:txBody>
          <a:bodyPr/>
          <a:lstStyle/>
          <a:p>
            <a:r>
              <a:rPr lang="en-US" dirty="0"/>
              <a:t>How do molecular machines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A71C3-D8DA-4B84-A2F5-FE895BF39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6332"/>
            <a:ext cx="7772400" cy="4419600"/>
          </a:xfrm>
        </p:spPr>
        <p:txBody>
          <a:bodyPr/>
          <a:lstStyle/>
          <a:p>
            <a:r>
              <a:rPr lang="en-US" dirty="0"/>
              <a:t>Building a tiny machine is hard</a:t>
            </a:r>
          </a:p>
          <a:p>
            <a:pPr lvl="1">
              <a:spcBef>
                <a:spcPts val="0"/>
              </a:spcBef>
            </a:pPr>
            <a:r>
              <a:rPr lang="en-US" dirty="0"/>
              <a:t>cytoplasm is very viscous – to a molecule. Like swimming in honey</a:t>
            </a:r>
          </a:p>
          <a:p>
            <a:pPr lvl="1">
              <a:spcBef>
                <a:spcPts val="0"/>
              </a:spcBef>
            </a:pPr>
            <a:r>
              <a:rPr lang="en-US" dirty="0"/>
              <a:t>life in the world of low Reynolds numbers</a:t>
            </a:r>
          </a:p>
          <a:p>
            <a:r>
              <a:rPr lang="en-US" dirty="0"/>
              <a:t>How do you get energy from one place to another?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flywheels don’t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inertia doesn’t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 energy in chemical bonds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ratchet/pawl works pretty well</a:t>
            </a:r>
          </a:p>
          <a:p>
            <a:r>
              <a:rPr lang="en-US" dirty="0"/>
              <a:t>2016 Nobel prize for chemistry: molecular machines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B7B13-6425-46F0-B796-3EBBCBE4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5DD9-5127-47CF-8351-EFACFE22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ribosome as a molecular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CA856-C719-492D-8A60-2634DF09B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204200" cy="4419600"/>
          </a:xfrm>
        </p:spPr>
        <p:txBody>
          <a:bodyPr/>
          <a:lstStyle/>
          <a:p>
            <a:r>
              <a:rPr lang="en-US" dirty="0"/>
              <a:t>The ribosome is a complex machine</a:t>
            </a:r>
          </a:p>
          <a:p>
            <a:r>
              <a:rPr lang="en-US" dirty="0"/>
              <a:t> https://www.youtube.com/watch?v=1PSwhTGFMxs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32108-9E11-4D98-AFDF-6C700DFD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694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894F-32D6-41E4-BBE4-FD6C6664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immune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0DAC-5682-47F9-A29B-900FBF1A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6051"/>
            <a:ext cx="7772400" cy="5257816"/>
          </a:xfrm>
        </p:spPr>
        <p:txBody>
          <a:bodyPr/>
          <a:lstStyle/>
          <a:p>
            <a:r>
              <a:rPr lang="en-US" sz="2400" dirty="0"/>
              <a:t>Anything that the immune system attacks is an </a:t>
            </a:r>
            <a:r>
              <a:rPr lang="en-US" sz="2400" i="1" dirty="0"/>
              <a:t>antigen</a:t>
            </a:r>
            <a:r>
              <a:rPr lang="en-US" sz="24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Some antigens (e.g., pollen) are not </a:t>
            </a:r>
            <a:r>
              <a:rPr lang="en-US" sz="2000" i="1" dirty="0"/>
              <a:t>pathogens</a:t>
            </a:r>
          </a:p>
          <a:p>
            <a:r>
              <a:rPr lang="en-US" sz="2400" dirty="0"/>
              <a:t>White blood cells called </a:t>
            </a:r>
            <a:r>
              <a:rPr lang="en-US" sz="2400" i="1" dirty="0"/>
              <a:t>T cells</a:t>
            </a:r>
            <a:r>
              <a:rPr lang="en-US" sz="2400" dirty="0"/>
              <a:t> recognize antigens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T cell binds with a slightly different antigen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entire set of T cells can bind a very wide range of antigens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 cells are involved also (not relevant here)</a:t>
            </a:r>
            <a:endParaRPr lang="en-US" sz="1800" dirty="0"/>
          </a:p>
          <a:p>
            <a:r>
              <a:rPr lang="en-US" sz="2400" dirty="0"/>
              <a:t>T cell + antigen </a:t>
            </a:r>
            <a:r>
              <a:rPr lang="en-US" sz="2400" dirty="0">
                <a:sym typeface="Symbol" panose="05050102010706020507" pitchFamily="18" charset="2"/>
              </a:rPr>
              <a:t> </a:t>
            </a:r>
            <a:r>
              <a:rPr lang="en-US" sz="2400" i="1" dirty="0">
                <a:sym typeface="Symbol" panose="05050102010706020507" pitchFamily="18" charset="2"/>
              </a:rPr>
              <a:t>activated complex</a:t>
            </a:r>
            <a:endParaRPr lang="en-US" sz="2400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Starts a chain reaction that inactivates the antigen or kills the host cell.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Initiates</a:t>
            </a:r>
            <a:r>
              <a:rPr lang="en-US" sz="2000" i="1" dirty="0">
                <a:sym typeface="Symbol" panose="05050102010706020507" pitchFamily="18" charset="2"/>
              </a:rPr>
              <a:t> clonal selection</a:t>
            </a:r>
            <a:r>
              <a:rPr lang="en-US" sz="2000" dirty="0">
                <a:sym typeface="Symbol" panose="05050102010706020507" pitchFamily="18" charset="2"/>
              </a:rPr>
              <a:t>: …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T cell reproduces, producing </a:t>
            </a:r>
            <a:r>
              <a:rPr lang="en-US" sz="2000" i="1" dirty="0">
                <a:sym typeface="Symbol" panose="05050102010706020507" pitchFamily="18" charset="2"/>
              </a:rPr>
              <a:t>effector T cells</a:t>
            </a:r>
            <a:r>
              <a:rPr lang="en-US" sz="2000" dirty="0">
                <a:sym typeface="Symbol" panose="05050102010706020507" pitchFamily="18" charset="2"/>
              </a:rPr>
              <a:t> (which fight infection as above) and </a:t>
            </a:r>
            <a:r>
              <a:rPr lang="en-US" sz="2000" i="1" dirty="0">
                <a:sym typeface="Symbol" panose="05050102010706020507" pitchFamily="18" charset="2"/>
              </a:rPr>
              <a:t>memory cells</a:t>
            </a:r>
            <a:r>
              <a:rPr lang="en-US" sz="2000" dirty="0">
                <a:sym typeface="Symbol" panose="05050102010706020507" pitchFamily="18" charset="2"/>
              </a:rPr>
              <a:t>. This reproduction involves mutation; those that best bind the antigen undergo further clonal selection.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Effector cells die off after this infection; memory cells remain in your body for future infections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95852-B4AC-4314-A9D8-167F608C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4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06DA5-633F-40ED-ACFF-A8C15124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63D9-7C7A-4038-9601-29C69F387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Result: an evolution-like process quickly produces T cells that bind/kill the antigen quite precisely</a:t>
            </a:r>
          </a:p>
          <a:p>
            <a:r>
              <a:rPr lang="en-US" dirty="0"/>
              <a:t>But: what if an antigen mistakenly binds something else?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E.g., binding pollen (hay fever)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Various auto-immune diseases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Antigens often have a shape that does not differ greatly from other molecules in the body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Why aren’t auto-immune diseases more common?</a:t>
            </a:r>
          </a:p>
          <a:p>
            <a:pPr>
              <a:spcBef>
                <a:spcPts val="0"/>
              </a:spcBef>
            </a:pPr>
            <a:r>
              <a:rPr lang="en-US" dirty="0"/>
              <a:t>Nobody quite knows… but a form of kinetic proofreading is believed to be important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479BA-CCC2-42E1-ABC5-619C4C3D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D3728-72ED-47B6-94CF-B3970C00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B4626-5185-4904-9420-8AF7BA69B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Stocks earn, on average, 7%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Start with $1. Invest it at 7% interest for 200 years → $750K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mutual fund may take 1% in fees.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Start with $1, 6% for 200 years, you have → $115K</a:t>
            </a:r>
          </a:p>
          <a:p>
            <a:r>
              <a:rPr lang="en-US" dirty="0"/>
              <a:t>How did that happen?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Compounding over enough time makes small differences really big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Exponential growth is a very powerful thing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011AB-1593-4A22-8E1D-E0249016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8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EF1156-2DD0-41DD-B6F7-CC6E443013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0400" y="2158979"/>
                <a:ext cx="7772400" cy="3767687"/>
              </a:xfrm>
            </p:spPr>
            <p:txBody>
              <a:bodyPr/>
              <a:lstStyle/>
              <a:p>
                <a:r>
                  <a:rPr lang="en-US" sz="2400" dirty="0"/>
                  <a:t>Energetics: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 T cell can bind to either an antigen or another molecule easily (both are energetically favorable)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 T cell will unbind from a non-antigen quite quickly, but will stay bound to an antigen longer</a:t>
                </a:r>
              </a:p>
              <a:p>
                <a:r>
                  <a:rPr lang="en-US" sz="2400" dirty="0"/>
                  <a:t>Assume </a:t>
                </a:r>
                <a:r>
                  <a:rPr lang="en-US" sz="2400" i="1" dirty="0" err="1"/>
                  <a:t>b</a:t>
                </a:r>
                <a:r>
                  <a:rPr lang="en-US" sz="2400" baseline="-25000" dirty="0" err="1"/>
                  <a:t>rn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 10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ra</a:t>
                </a:r>
                <a:endParaRPr lang="en-US" sz="24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𝑏𝑜𝑢𝑛𝑑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𝑐𝑜𝑚𝑝𝑙𝑒𝑥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𝑟𝑎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𝑐𝑒𝑙𝑙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𝑎𝑛𝑡𝑖𝑔𝑒𝑛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𝑏𝑜𝑢𝑛𝑑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𝑐𝑜𝑚𝑝𝑙𝑒𝑥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𝑟𝑛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𝑐𝑒𝑙𝑙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𝑎𝑛𝑡𝑖𝑔𝑒𝑛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Conclusion: at equilibrium 10x as much [bound </a:t>
                </a:r>
                <a:r>
                  <a:rPr lang="en-US" sz="2000" dirty="0" err="1"/>
                  <a:t>complex</a:t>
                </a:r>
                <a:r>
                  <a:rPr lang="en-US" sz="2000" baseline="-25000" dirty="0" err="1"/>
                  <a:t>a</a:t>
                </a:r>
                <a:r>
                  <a:rPr lang="en-US" sz="2000" dirty="0"/>
                  <a:t>] as [bound </a:t>
                </a:r>
                <a:r>
                  <a:rPr lang="en-US" sz="2000" dirty="0" err="1"/>
                  <a:t>complex</a:t>
                </a:r>
                <a:r>
                  <a:rPr lang="en-US" sz="2000" baseline="-25000" dirty="0" err="1"/>
                  <a:t>na</a:t>
                </a:r>
                <a:r>
                  <a:rPr lang="en-US" sz="2000" dirty="0"/>
                  <a:t>]. That’s not good enough </a:t>
                </a:r>
                <a:r>
                  <a:rPr lang="en-US" sz="2000" dirty="0">
                    <a:sym typeface="Wingdings" panose="05000000000000000000" pitchFamily="2" charset="2"/>
                  </a:rPr>
                  <a:t>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BEF1156-2DD0-41DD-B6F7-CC6E443013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2158979"/>
                <a:ext cx="7772400" cy="3767687"/>
              </a:xfrm>
              <a:blipFill rotWithShape="0">
                <a:blip r:embed="rId2"/>
                <a:stretch>
                  <a:fillRect l="-1020" t="-1294" r="-1569" b="-1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0E508-9A8B-461A-B20E-CADFFE02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A7535-2473-4A18-9D72-CE62AE79EF21}"/>
              </a:ext>
            </a:extLst>
          </p:cNvPr>
          <p:cNvSpPr txBox="1"/>
          <p:nvPr/>
        </p:nvSpPr>
        <p:spPr>
          <a:xfrm>
            <a:off x="1993181" y="711175"/>
            <a:ext cx="441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 </a:t>
            </a:r>
            <a:r>
              <a:rPr lang="en-US" sz="2000" dirty="0" err="1">
                <a:latin typeface="+mn-lt"/>
              </a:rPr>
              <a:t>cell+antigen</a:t>
            </a:r>
            <a:r>
              <a:rPr lang="en-US" sz="2000" dirty="0">
                <a:latin typeface="+mn-lt"/>
              </a:rPr>
              <a:t>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bound complex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7365D2-5A37-4F04-98BA-87BD3B837EF6}"/>
              </a:ext>
            </a:extLst>
          </p:cNvPr>
          <p:cNvSpPr txBox="1"/>
          <p:nvPr/>
        </p:nvSpPr>
        <p:spPr>
          <a:xfrm>
            <a:off x="3720372" y="1024445"/>
            <a:ext cx="2612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ra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628BC-4A09-4E14-BCC6-6304215D11B3}"/>
              </a:ext>
            </a:extLst>
          </p:cNvPr>
          <p:cNvSpPr txBox="1"/>
          <p:nvPr/>
        </p:nvSpPr>
        <p:spPr>
          <a:xfrm>
            <a:off x="3644163" y="592640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958D96-F5CC-4E30-8385-B433ED83EF8A}"/>
              </a:ext>
            </a:extLst>
          </p:cNvPr>
          <p:cNvSpPr txBox="1"/>
          <p:nvPr/>
        </p:nvSpPr>
        <p:spPr>
          <a:xfrm>
            <a:off x="1989662" y="1464710"/>
            <a:ext cx="5765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 </a:t>
            </a:r>
            <a:r>
              <a:rPr lang="en-US" sz="2000" dirty="0" err="1">
                <a:latin typeface="+mn-lt"/>
              </a:rPr>
              <a:t>cell+non-antigen</a:t>
            </a:r>
            <a:r>
              <a:rPr lang="en-US" sz="2000" dirty="0">
                <a:latin typeface="+mn-lt"/>
              </a:rPr>
              <a:t>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bound </a:t>
            </a:r>
            <a:r>
              <a:rPr lang="en-US" sz="2000" dirty="0" err="1">
                <a:latin typeface="+mn-lt"/>
              </a:rPr>
              <a:t>complex</a:t>
            </a:r>
            <a:r>
              <a:rPr lang="en-US" sz="2000" baseline="-25000" dirty="0" err="1">
                <a:latin typeface="+mn-lt"/>
              </a:rPr>
              <a:t>non</a:t>
            </a:r>
            <a:r>
              <a:rPr lang="en-US" sz="2000" baseline="-25000" dirty="0">
                <a:latin typeface="+mn-lt"/>
              </a:rPr>
              <a:t>-antigen</a:t>
            </a:r>
            <a:endParaRPr lang="en-US" sz="20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8BF3F5-40AE-4BC6-A660-E8746D65C1F8}"/>
              </a:ext>
            </a:extLst>
          </p:cNvPr>
          <p:cNvSpPr txBox="1"/>
          <p:nvPr/>
        </p:nvSpPr>
        <p:spPr>
          <a:xfrm>
            <a:off x="4140191" y="1769507"/>
            <a:ext cx="2709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rn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B7BB80-2E07-4A01-8B3E-B8883E628800}"/>
              </a:ext>
            </a:extLst>
          </p:cNvPr>
          <p:cNvSpPr txBox="1"/>
          <p:nvPr/>
        </p:nvSpPr>
        <p:spPr>
          <a:xfrm>
            <a:off x="4063982" y="1320770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674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F1156-2DD0-41DD-B6F7-CC6E44301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2158979"/>
            <a:ext cx="7772400" cy="3767687"/>
          </a:xfrm>
        </p:spPr>
        <p:txBody>
          <a:bodyPr/>
          <a:lstStyle/>
          <a:p>
            <a:r>
              <a:rPr lang="en-US" sz="2400" dirty="0"/>
              <a:t>A different point of view (still assume </a:t>
            </a:r>
            <a:r>
              <a:rPr lang="en-US" sz="2400" i="1" dirty="0" err="1"/>
              <a:t>b</a:t>
            </a:r>
            <a:r>
              <a:rPr lang="en-US" sz="2400" baseline="-25000" dirty="0" err="1"/>
              <a:t>rn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 10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ra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/>
              <a:t>If an antigen has .9 likelihood of staying bound after 1 second, then is has ?    likelihood of staying bound after </a:t>
            </a:r>
            <a:r>
              <a:rPr lang="en-US" sz="2000" i="1" dirty="0"/>
              <a:t>n</a:t>
            </a:r>
            <a:r>
              <a:rPr lang="en-US" sz="2000" dirty="0"/>
              <a:t> seconds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Then the non-antigen would have .09</a:t>
            </a:r>
            <a:r>
              <a:rPr lang="en-US" sz="2000" i="1" baseline="30000" dirty="0"/>
              <a:t>n</a:t>
            </a:r>
            <a:r>
              <a:rPr lang="en-US" sz="2000" i="1" dirty="0"/>
              <a:t> </a:t>
            </a:r>
            <a:r>
              <a:rPr lang="en-US" sz="2000" dirty="0"/>
              <a:t>likelihood of staying bound after </a:t>
            </a:r>
            <a:r>
              <a:rPr lang="en-US" sz="2000" i="1" dirty="0"/>
              <a:t>n</a:t>
            </a:r>
            <a:r>
              <a:rPr lang="en-US" sz="2000" dirty="0"/>
              <a:t> seconds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</a:t>
            </a:r>
            <a:r>
              <a:rPr lang="en-US" sz="2000" i="1" dirty="0"/>
              <a:t>n</a:t>
            </a:r>
            <a:r>
              <a:rPr lang="en-US" sz="2000" dirty="0"/>
              <a:t>=7, then the antigen is 10M x more likely to stay bound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That doesn’t change the fact that 10x as much [bound </a:t>
            </a:r>
            <a:r>
              <a:rPr lang="en-US" sz="2400" dirty="0" err="1"/>
              <a:t>complex</a:t>
            </a:r>
            <a:r>
              <a:rPr lang="en-US" sz="2400" baseline="-25000" dirty="0" err="1"/>
              <a:t>a</a:t>
            </a:r>
            <a:r>
              <a:rPr lang="en-US" sz="2400" dirty="0"/>
              <a:t>] as [bound </a:t>
            </a:r>
            <a:r>
              <a:rPr lang="en-US" sz="2400" dirty="0" err="1"/>
              <a:t>complex</a:t>
            </a:r>
            <a:r>
              <a:rPr lang="en-US" sz="2400" baseline="-25000" dirty="0" err="1"/>
              <a:t>na</a:t>
            </a:r>
            <a:r>
              <a:rPr lang="en-US" sz="2400" dirty="0"/>
              <a:t>] at equilibrium.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Things bind and unbind all the time, and </a:t>
            </a:r>
            <a:r>
              <a:rPr lang="en-US" sz="2000" i="1" dirty="0"/>
              <a:t>usually</a:t>
            </a:r>
            <a:r>
              <a:rPr lang="en-US" sz="2000" dirty="0"/>
              <a:t> there’s no prize for who stays bound the longest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0E508-9A8B-461A-B20E-CADFFE02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41536"/>
            <a:ext cx="2895600" cy="465667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A7535-2473-4A18-9D72-CE62AE79EF21}"/>
              </a:ext>
            </a:extLst>
          </p:cNvPr>
          <p:cNvSpPr txBox="1"/>
          <p:nvPr/>
        </p:nvSpPr>
        <p:spPr>
          <a:xfrm>
            <a:off x="1993181" y="711175"/>
            <a:ext cx="441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 </a:t>
            </a:r>
            <a:r>
              <a:rPr lang="en-US" sz="2000" dirty="0" err="1">
                <a:latin typeface="+mn-lt"/>
              </a:rPr>
              <a:t>cell+antigen</a:t>
            </a:r>
            <a:r>
              <a:rPr lang="en-US" sz="2000" dirty="0">
                <a:latin typeface="+mn-lt"/>
              </a:rPr>
              <a:t>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bound complex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7365D2-5A37-4F04-98BA-87BD3B837EF6}"/>
              </a:ext>
            </a:extLst>
          </p:cNvPr>
          <p:cNvSpPr txBox="1"/>
          <p:nvPr/>
        </p:nvSpPr>
        <p:spPr>
          <a:xfrm>
            <a:off x="3720372" y="1024445"/>
            <a:ext cx="2612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ra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628BC-4A09-4E14-BCC6-6304215D11B3}"/>
              </a:ext>
            </a:extLst>
          </p:cNvPr>
          <p:cNvSpPr txBox="1"/>
          <p:nvPr/>
        </p:nvSpPr>
        <p:spPr>
          <a:xfrm>
            <a:off x="3644163" y="592640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958D96-F5CC-4E30-8385-B433ED83EF8A}"/>
              </a:ext>
            </a:extLst>
          </p:cNvPr>
          <p:cNvSpPr txBox="1"/>
          <p:nvPr/>
        </p:nvSpPr>
        <p:spPr>
          <a:xfrm>
            <a:off x="1989662" y="1464710"/>
            <a:ext cx="5765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 </a:t>
            </a:r>
            <a:r>
              <a:rPr lang="en-US" sz="2000" dirty="0" err="1">
                <a:latin typeface="+mn-lt"/>
              </a:rPr>
              <a:t>cell+non-antigen</a:t>
            </a:r>
            <a:r>
              <a:rPr lang="en-US" sz="2000" dirty="0">
                <a:latin typeface="+mn-lt"/>
              </a:rPr>
              <a:t>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bound </a:t>
            </a:r>
            <a:r>
              <a:rPr lang="en-US" sz="2000" dirty="0" err="1">
                <a:latin typeface="+mn-lt"/>
              </a:rPr>
              <a:t>complex</a:t>
            </a:r>
            <a:r>
              <a:rPr lang="en-US" sz="2000" baseline="-25000" dirty="0" err="1">
                <a:latin typeface="+mn-lt"/>
              </a:rPr>
              <a:t>non</a:t>
            </a:r>
            <a:r>
              <a:rPr lang="en-US" sz="2000" baseline="-25000" dirty="0">
                <a:latin typeface="+mn-lt"/>
              </a:rPr>
              <a:t>-antigen</a:t>
            </a:r>
            <a:endParaRPr lang="en-US" sz="20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8BF3F5-40AE-4BC6-A660-E8746D65C1F8}"/>
              </a:ext>
            </a:extLst>
          </p:cNvPr>
          <p:cNvSpPr txBox="1"/>
          <p:nvPr/>
        </p:nvSpPr>
        <p:spPr>
          <a:xfrm>
            <a:off x="4140191" y="1769507"/>
            <a:ext cx="2709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rn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B7BB80-2E07-4A01-8B3E-B8883E628800}"/>
              </a:ext>
            </a:extLst>
          </p:cNvPr>
          <p:cNvSpPr txBox="1"/>
          <p:nvPr/>
        </p:nvSpPr>
        <p:spPr>
          <a:xfrm>
            <a:off x="4063982" y="1320770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115828" y="2882827"/>
            <a:ext cx="382081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.9</a:t>
            </a:r>
            <a:r>
              <a:rPr lang="en-US" sz="2000" i="1" baseline="30000" dirty="0"/>
              <a:t>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19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B7E4-454C-4E2C-9DCE-376767D1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Phosphorylation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2464-1333-4192-8DE6-EADC7502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1663"/>
            <a:ext cx="7772400" cy="4580470"/>
          </a:xfrm>
        </p:spPr>
        <p:txBody>
          <a:bodyPr/>
          <a:lstStyle/>
          <a:p>
            <a:r>
              <a:rPr lang="en-US" sz="2400" dirty="0"/>
              <a:t>T cell +antigen </a:t>
            </a:r>
            <a:r>
              <a:rPr lang="en-US" sz="32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400" dirty="0"/>
              <a:t> bound complex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Bound complex gets phosphorylated (another molecular machine)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then again. And again…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Only after it gets phosphorylated numerous times does it attack an antigen.</a:t>
            </a:r>
          </a:p>
          <a:p>
            <a:r>
              <a:rPr lang="en-US" sz="2400" dirty="0"/>
              <a:t>Any time the antigen unbinds, </a:t>
            </a:r>
            <a:r>
              <a:rPr lang="en-US" sz="2400" i="1" dirty="0"/>
              <a:t>all </a:t>
            </a:r>
            <a:r>
              <a:rPr lang="en-US" sz="2400" dirty="0"/>
              <a:t>of the phosphorylation is removed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next antigen to bind will start from a clean slate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Phosphorylation acts as a timer, ensuring that a molecule must stay bound a long time before being attacked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Kinetic proofreading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molecular machine magnifies small affinity differences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No free lunch: the machine requires energy and time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7418-C450-4047-B6AB-ACED6FB9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157F-6275-4C0C-9A2C-6097EFCD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T-cell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D9205-8F7E-4EBC-9BFF-DF4CB75BA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i="1" dirty="0">
                <a:sym typeface="Symbol" panose="05050102010706020507" pitchFamily="18" charset="2"/>
              </a:rPr>
              <a:t>T cell activation</a:t>
            </a:r>
            <a:r>
              <a:rPr lang="en-US" sz="2400" dirty="0">
                <a:sym typeface="Symbol" panose="05050102010706020507" pitchFamily="18" charset="2"/>
              </a:rPr>
              <a:t>, Jennifer Smith-Garvin, Annual Rev. Immunology 2009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Excellent overall reference</a:t>
            </a:r>
          </a:p>
          <a:p>
            <a:pPr>
              <a:spcBef>
                <a:spcPts val="0"/>
              </a:spcBef>
            </a:pPr>
            <a:r>
              <a:rPr lang="en-US" sz="2400" i="1" dirty="0">
                <a:sym typeface="Symbol" panose="05050102010706020507" pitchFamily="18" charset="2"/>
              </a:rPr>
              <a:t>Phenotypic models of T cell activation</a:t>
            </a:r>
            <a:r>
              <a:rPr lang="en-US" sz="2400" dirty="0">
                <a:sym typeface="Symbol" panose="05050102010706020507" pitchFamily="18" charset="2"/>
              </a:rPr>
              <a:t>, Nature Reviews Immunology 2014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Current review of the different hypotheses for activation (including multiple variants of proofreading)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Alon chapter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High-level, readable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59778-9B78-40FD-A21B-C3097907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5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4199467"/>
          </a:xfrm>
        </p:spPr>
        <p:txBody>
          <a:bodyPr/>
          <a:lstStyle/>
          <a:p>
            <a:r>
              <a:rPr lang="en-US" sz="2400" dirty="0"/>
              <a:t>Central dogma of biology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 is transcribed to create an mRNA chain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codon of mRNA mates with a specific </a:t>
            </a:r>
            <a:r>
              <a:rPr lang="en-US" sz="2000" dirty="0" err="1"/>
              <a:t>tRNA</a:t>
            </a:r>
            <a:r>
              <a:rPr lang="en-US" sz="2000" dirty="0"/>
              <a:t> molecule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tRNA</a:t>
            </a:r>
            <a:r>
              <a:rPr lang="en-US" sz="2000" dirty="0"/>
              <a:t> has an anti-codon on one end (that mates w/mRNA); the other end of </a:t>
            </a:r>
            <a:r>
              <a:rPr lang="en-US" sz="2000" dirty="0" err="1"/>
              <a:t>tRNA</a:t>
            </a:r>
            <a:r>
              <a:rPr lang="en-US" sz="2000" dirty="0"/>
              <a:t> is the appropriate amino acid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B7E4-454C-4E2C-9DCE-376767D1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3267"/>
            <a:ext cx="8049638" cy="829733"/>
          </a:xfrm>
        </p:spPr>
        <p:txBody>
          <a:bodyPr/>
          <a:lstStyle/>
          <a:p>
            <a:r>
              <a:rPr lang="en-US" dirty="0"/>
              <a:t>More detailed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2464-1333-4192-8DE6-EADC7502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8" y="4259097"/>
            <a:ext cx="8560340" cy="1972371"/>
          </a:xfrm>
        </p:spPr>
        <p:txBody>
          <a:bodyPr/>
          <a:lstStyle/>
          <a:p>
            <a:r>
              <a:rPr lang="en-US" sz="2000" dirty="0"/>
              <a:t>The model we’ve presented in class is over-simplified</a:t>
            </a:r>
          </a:p>
          <a:p>
            <a:r>
              <a:rPr lang="en-US" sz="2000" dirty="0">
                <a:sym typeface="Symbol" panose="05050102010706020507" pitchFamily="18" charset="2"/>
              </a:rPr>
              <a:t>The overall form is very similar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ym typeface="Symbol" panose="05050102010706020507" pitchFamily="18" charset="2"/>
              </a:rPr>
              <a:t>Two discrimination stages, separated by irreversible reaction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ym typeface="Symbol" panose="05050102010706020507" pitchFamily="18" charset="2"/>
              </a:rPr>
              <a:t>The differences are in the details…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*Picture from “</a:t>
            </a:r>
            <a:r>
              <a:rPr lang="en-US" sz="1800" i="1" dirty="0"/>
              <a:t>Recognition and selection of </a:t>
            </a:r>
            <a:r>
              <a:rPr lang="en-US" sz="1800" i="1" dirty="0" err="1"/>
              <a:t>tRNA</a:t>
            </a:r>
            <a:r>
              <a:rPr lang="en-US" sz="1800" i="1" dirty="0"/>
              <a:t> in translation</a:t>
            </a:r>
            <a:r>
              <a:rPr lang="en-US" sz="1800" dirty="0"/>
              <a:t>,” </a:t>
            </a:r>
            <a:r>
              <a:rPr lang="en-US" sz="1800" dirty="0" err="1"/>
              <a:t>Rodnina</a:t>
            </a:r>
            <a:r>
              <a:rPr lang="en-US" sz="1800" dirty="0"/>
              <a:t> 2004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7418-C450-4047-B6AB-ACED6FB9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5394" y="6356126"/>
            <a:ext cx="2576208" cy="366408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Grodstein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685" y="1670515"/>
            <a:ext cx="5762275" cy="243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15183" y="1245141"/>
            <a:ext cx="1313234" cy="192607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Binding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2993" y="1241893"/>
            <a:ext cx="1893655" cy="192607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Excitation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71225" y="1241892"/>
            <a:ext cx="1767311" cy="132621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1224" y="2566482"/>
            <a:ext cx="1767311" cy="132621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Decay</a:t>
            </a:r>
          </a:p>
        </p:txBody>
      </p:sp>
    </p:spTree>
    <p:extLst>
      <p:ext uri="{BB962C8B-B14F-4D97-AF65-F5344CB8AC3E}">
        <p14:creationId xmlns:p14="http://schemas.microsoft.com/office/powerpoint/2010/main" val="25748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2464-1333-4192-8DE6-EADC7502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56" y="2758864"/>
            <a:ext cx="7772400" cy="31254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Binding is quite similar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Separated into two sub-stages now</a:t>
            </a:r>
          </a:p>
          <a:p>
            <a:pPr lvl="1">
              <a:spcBef>
                <a:spcPts val="0"/>
              </a:spcBef>
            </a:pPr>
            <a:r>
              <a:rPr lang="en-US" sz="2000" dirty="0" err="1">
                <a:sym typeface="Symbol" panose="05050102010706020507" pitchFamily="18" charset="2"/>
              </a:rPr>
              <a:t>tRNA</a:t>
            </a:r>
            <a:r>
              <a:rPr lang="en-US" sz="2000" dirty="0">
                <a:sym typeface="Symbol" panose="05050102010706020507" pitchFamily="18" charset="2"/>
              </a:rPr>
              <a:t> is actually a complex; bound to EF-Tu and GTP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Helps the </a:t>
            </a:r>
            <a:r>
              <a:rPr lang="en-US" sz="2000" dirty="0" err="1">
                <a:sym typeface="Symbol" panose="05050102010706020507" pitchFamily="18" charset="2"/>
              </a:rPr>
              <a:t>tRNA</a:t>
            </a:r>
            <a:r>
              <a:rPr lang="en-US" sz="2000" dirty="0">
                <a:sym typeface="Symbol" panose="05050102010706020507" pitchFamily="18" charset="2"/>
              </a:rPr>
              <a:t> bind to the ribosome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Some of the energy from binding gets used for conformational change of the ribosome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The changed ribosome shape then allows…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GTPase is activated (and then hydrolyzed) </a:t>
            </a:r>
            <a:r>
              <a:rPr lang="en-US" sz="2000" i="1" dirty="0">
                <a:sym typeface="Symbol" panose="05050102010706020507" pitchFamily="18" charset="2"/>
              </a:rPr>
              <a:t>much</a:t>
            </a:r>
            <a:r>
              <a:rPr lang="en-US" sz="2000" dirty="0">
                <a:sym typeface="Symbol" panose="05050102010706020507" pitchFamily="18" charset="2"/>
              </a:rPr>
              <a:t> faster for a correct match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Near-cognate match does not give us enough energy for the ribosomal conformation change</a:t>
            </a:r>
          </a:p>
          <a:p>
            <a:pPr>
              <a:spcBef>
                <a:spcPts val="0"/>
              </a:spcBef>
            </a:pPr>
            <a:endParaRPr lang="en-US" sz="2200" dirty="0">
              <a:sym typeface="Symbol" panose="05050102010706020507" pitchFamily="18" charset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7418-C450-4047-B6AB-ACED6FB9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685" y="415643"/>
            <a:ext cx="5762275" cy="243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A3561B-7119-40DF-B211-220215D31FEE}"/>
              </a:ext>
            </a:extLst>
          </p:cNvPr>
          <p:cNvSpPr txBox="1"/>
          <p:nvPr/>
        </p:nvSpPr>
        <p:spPr>
          <a:xfrm>
            <a:off x="2272848" y="42874"/>
            <a:ext cx="1313234" cy="192607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Binding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1FFA32-A786-4936-8B8B-204A946C1C1D}"/>
              </a:ext>
            </a:extLst>
          </p:cNvPr>
          <p:cNvSpPr txBox="1"/>
          <p:nvPr/>
        </p:nvSpPr>
        <p:spPr>
          <a:xfrm>
            <a:off x="3719927" y="48097"/>
            <a:ext cx="1893655" cy="1926077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7246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2464-1333-4192-8DE6-EADC7502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56" y="3190673"/>
            <a:ext cx="7772400" cy="31254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Product formation has an extra step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GTP hydrolysis allows EF-Tu to dissociate from </a:t>
            </a:r>
            <a:r>
              <a:rPr lang="en-US" sz="2000" dirty="0" err="1">
                <a:sym typeface="Symbol" panose="05050102010706020507" pitchFamily="18" charset="2"/>
              </a:rPr>
              <a:t>tRNA</a:t>
            </a:r>
            <a:endParaRPr lang="en-US" sz="2000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… which allows the </a:t>
            </a:r>
            <a:r>
              <a:rPr lang="en-US" sz="2000" dirty="0" err="1">
                <a:sym typeface="Symbol" panose="05050102010706020507" pitchFamily="18" charset="2"/>
              </a:rPr>
              <a:t>tRNA</a:t>
            </a:r>
            <a:r>
              <a:rPr lang="en-US" sz="2000" dirty="0">
                <a:sym typeface="Symbol" panose="05050102010706020507" pitchFamily="18" charset="2"/>
              </a:rPr>
              <a:t> to give its amino acid to the protein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… but first, the amino acid must move into place (70Å)</a:t>
            </a:r>
          </a:p>
          <a:p>
            <a:pPr>
              <a:spcBef>
                <a:spcPts val="0"/>
              </a:spcBef>
            </a:pPr>
            <a:r>
              <a:rPr lang="en-US" sz="2400" i="1" dirty="0" err="1">
                <a:sym typeface="Symbol" panose="05050102010706020507" pitchFamily="18" charset="2"/>
              </a:rPr>
              <a:t>Accomodation</a:t>
            </a:r>
            <a:r>
              <a:rPr lang="en-US" sz="2400" dirty="0">
                <a:sym typeface="Symbol" panose="05050102010706020507" pitchFamily="18" charset="2"/>
              </a:rPr>
              <a:t> is that movement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Takes longer for near-cognate than for cognate, so that near-cognate is more likely to dissociate from the ribosome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Just like T cells!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7418-C450-4047-B6AB-ACED6FB9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685" y="415643"/>
            <a:ext cx="5762275" cy="243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7ADBFD-2736-4923-B24D-A0682B97CA2E}"/>
              </a:ext>
            </a:extLst>
          </p:cNvPr>
          <p:cNvSpPr txBox="1"/>
          <p:nvPr/>
        </p:nvSpPr>
        <p:spPr>
          <a:xfrm>
            <a:off x="5671225" y="56554"/>
            <a:ext cx="1767311" cy="132621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306608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2464-1333-4192-8DE6-EADC7502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56" y="3190673"/>
            <a:ext cx="7772400" cy="31254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sym typeface="Symbol" panose="05050102010706020507" pitchFamily="18" charset="2"/>
              </a:rPr>
              <a:t>Decay is similar to our model from class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As noted, longer time period available for near-cognate matches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Irreversible step (</a:t>
            </a:r>
            <a:r>
              <a:rPr lang="en-US" sz="2000" dirty="0" err="1">
                <a:sym typeface="Symbol" panose="05050102010706020507" pitchFamily="18" charset="2"/>
              </a:rPr>
              <a:t>tRNA</a:t>
            </a:r>
            <a:r>
              <a:rPr lang="en-US" sz="2000" dirty="0">
                <a:sym typeface="Symbol" panose="05050102010706020507" pitchFamily="18" charset="2"/>
              </a:rPr>
              <a:t> must re-bind EF-Tu + GTP before it can re-bind a ribosome)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7418-C450-4047-B6AB-ACED6FB9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685" y="415643"/>
            <a:ext cx="5762275" cy="243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C4B6F4-3997-415E-A19D-7209498EFB7F}"/>
              </a:ext>
            </a:extLst>
          </p:cNvPr>
          <p:cNvSpPr txBox="1"/>
          <p:nvPr/>
        </p:nvSpPr>
        <p:spPr>
          <a:xfrm>
            <a:off x="5671224" y="1381144"/>
            <a:ext cx="1767311" cy="132621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Decay</a:t>
            </a:r>
          </a:p>
        </p:txBody>
      </p:sp>
    </p:spTree>
    <p:extLst>
      <p:ext uri="{BB962C8B-B14F-4D97-AF65-F5344CB8AC3E}">
        <p14:creationId xmlns:p14="http://schemas.microsoft.com/office/powerpoint/2010/main" val="432882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2464-1333-4192-8DE6-EADC7502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622" y="3190673"/>
            <a:ext cx="7772400" cy="1572638"/>
          </a:xfrm>
        </p:spPr>
        <p:txBody>
          <a:bodyPr/>
          <a:lstStyle/>
          <a:p>
            <a:r>
              <a:rPr lang="en-US" sz="2000" dirty="0"/>
              <a:t>Potential final project: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Learn about how translation works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Build the above model using our chemical-reaction framework</a:t>
            </a:r>
          </a:p>
          <a:p>
            <a:r>
              <a:rPr lang="en-US" sz="2000" dirty="0"/>
              <a:t>Detailed resources:</a:t>
            </a:r>
          </a:p>
          <a:p>
            <a:pPr lvl="1">
              <a:spcBef>
                <a:spcPts val="0"/>
              </a:spcBef>
            </a:pPr>
            <a:r>
              <a:rPr lang="en-US" sz="1800" i="1" dirty="0"/>
              <a:t>Recognition and selection of </a:t>
            </a:r>
            <a:r>
              <a:rPr lang="en-US" sz="1800" i="1" dirty="0" err="1"/>
              <a:t>tRNA</a:t>
            </a:r>
            <a:r>
              <a:rPr lang="en-US" sz="1800" i="1" dirty="0"/>
              <a:t> in translation</a:t>
            </a:r>
            <a:r>
              <a:rPr lang="en-US" sz="1800" dirty="0"/>
              <a:t>, </a:t>
            </a:r>
            <a:r>
              <a:rPr lang="en-US" sz="1800" dirty="0" err="1"/>
              <a:t>Rodnina</a:t>
            </a:r>
            <a:r>
              <a:rPr lang="en-US" sz="1800" dirty="0"/>
              <a:t> 2004. This is a nice mini review, and the source of the picture above.</a:t>
            </a:r>
          </a:p>
          <a:p>
            <a:pPr lvl="1">
              <a:spcBef>
                <a:spcPts val="0"/>
              </a:spcBef>
            </a:pPr>
            <a:r>
              <a:rPr lang="en-US" sz="1800" i="1" dirty="0"/>
              <a:t>Molecular biology of the gene, James Watson et al </a:t>
            </a:r>
            <a:r>
              <a:rPr lang="en-US" sz="1800" dirty="0"/>
              <a:t>(</a:t>
            </a:r>
            <a:r>
              <a:rPr lang="en-US" sz="1800" i="1" dirty="0"/>
              <a:t>7</a:t>
            </a:r>
            <a:r>
              <a:rPr lang="en-US" sz="1800" baseline="30000" dirty="0"/>
              <a:t>th</a:t>
            </a:r>
            <a:r>
              <a:rPr lang="en-US" sz="1800" i="1" dirty="0"/>
              <a:t> edition</a:t>
            </a:r>
            <a:r>
              <a:rPr lang="en-US" sz="1800" dirty="0"/>
              <a:t>). A standard molecular-biology textbook.</a:t>
            </a:r>
            <a:endParaRPr lang="en-US" sz="1800" i="1" dirty="0"/>
          </a:p>
          <a:p>
            <a:pPr lvl="1">
              <a:spcBef>
                <a:spcPts val="0"/>
              </a:spcBef>
            </a:pPr>
            <a:r>
              <a:rPr lang="en-US" sz="1800" i="1" dirty="0"/>
              <a:t>Structural insights into translational fidelity</a:t>
            </a:r>
            <a:r>
              <a:rPr lang="en-US" sz="1800" dirty="0"/>
              <a:t>, James Ogle, 2005. A 40-page review; lots of detail, and enough words that it’s (mostly) easy to understand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7418-C450-4047-B6AB-ACED6FB9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685" y="415643"/>
            <a:ext cx="5762275" cy="243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597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E1D0-29E3-4131-9028-88602DFF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proofreading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7142-BAAC-4D57-8DF2-FFD1158D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227667"/>
            <a:ext cx="7772400" cy="4419600"/>
          </a:xfrm>
        </p:spPr>
        <p:txBody>
          <a:bodyPr/>
          <a:lstStyle/>
          <a:p>
            <a:r>
              <a:rPr lang="en-US" sz="2400" dirty="0"/>
              <a:t>What we’ll learn about biology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the body discriminates between closely-related molecules (translation and T cells)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bit about molecular machines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free lunches: discrimination has a cost in time or energy</a:t>
            </a:r>
          </a:p>
          <a:p>
            <a:r>
              <a:rPr lang="en-US" sz="2400" dirty="0"/>
              <a:t>What we’ll learn about modeling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Inverse problems: find the parameters that give us a desired output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Exhaustive algorithms… try practically everything and still finish before dinner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Emergent properties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simple framework for modeling molecular biology</a:t>
            </a:r>
          </a:p>
          <a:p>
            <a:r>
              <a:rPr lang="en-US" sz="2400" dirty="0"/>
              <a:t>Note the homework due dates &amp; spring break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D226-8FFD-47DB-8143-774DE34C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0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7DF5-0880-4B06-BFD1-3D3E7551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isn’t translation easy?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114D8-1D5A-47A6-B53D-E485FEC09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1792"/>
            <a:ext cx="7772400" cy="651943"/>
          </a:xfrm>
        </p:spPr>
        <p:txBody>
          <a:bodyPr/>
          <a:lstStyle/>
          <a:p>
            <a:r>
              <a:rPr lang="en-US" sz="2400" dirty="0"/>
              <a:t>Translation seems like it should be easy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A9678-F1D4-47C3-82C7-2D3D1AB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79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126ACC-E870-4114-8D5A-1A911AD4FC74}"/>
              </a:ext>
            </a:extLst>
          </p:cNvPr>
          <p:cNvSpPr txBox="1"/>
          <p:nvPr/>
        </p:nvSpPr>
        <p:spPr>
          <a:xfrm>
            <a:off x="1871133" y="2582318"/>
            <a:ext cx="5190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9C33B-245C-44CC-A658-44C2F76A2B45}"/>
              </a:ext>
            </a:extLst>
          </p:cNvPr>
          <p:cNvSpPr txBox="1"/>
          <p:nvPr/>
        </p:nvSpPr>
        <p:spPr>
          <a:xfrm>
            <a:off x="3699923" y="2946378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757EC-749C-4D7A-96C6-F5A909AF7B6C}"/>
              </a:ext>
            </a:extLst>
          </p:cNvPr>
          <p:cNvSpPr txBox="1"/>
          <p:nvPr/>
        </p:nvSpPr>
        <p:spPr>
          <a:xfrm>
            <a:off x="5723456" y="2480713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56744-031D-4CF8-87B5-9FC6397B0C73}"/>
              </a:ext>
            </a:extLst>
          </p:cNvPr>
          <p:cNvSpPr txBox="1"/>
          <p:nvPr/>
        </p:nvSpPr>
        <p:spPr>
          <a:xfrm>
            <a:off x="3649115" y="2472240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1E8A0-F0FA-46FA-B3E4-6A403AEB89A0}"/>
              </a:ext>
            </a:extLst>
          </p:cNvPr>
          <p:cNvSpPr txBox="1"/>
          <p:nvPr/>
        </p:nvSpPr>
        <p:spPr>
          <a:xfrm>
            <a:off x="465666" y="3403587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mRNA binds to </a:t>
            </a:r>
            <a:r>
              <a:rPr lang="en-US" sz="2000" dirty="0" err="1">
                <a:solidFill>
                  <a:schemeClr val="accent2"/>
                </a:solidFill>
              </a:rPr>
              <a:t>tRNA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5FC06A-E38C-4931-9323-AFF9BBF74BB5}"/>
              </a:ext>
            </a:extLst>
          </p:cNvPr>
          <p:cNvCxnSpPr/>
          <p:nvPr/>
        </p:nvCxnSpPr>
        <p:spPr>
          <a:xfrm flipV="1">
            <a:off x="2954867" y="3166520"/>
            <a:ext cx="4318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000CCEA-DFC3-4239-970F-1918008F6EDC}"/>
              </a:ext>
            </a:extLst>
          </p:cNvPr>
          <p:cNvSpPr txBox="1"/>
          <p:nvPr/>
        </p:nvSpPr>
        <p:spPr>
          <a:xfrm>
            <a:off x="6409268" y="3208853"/>
            <a:ext cx="2379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amino acid added to the protein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7A0D666-AA18-4774-848A-3770686E4C62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731934" y="3115722"/>
            <a:ext cx="677334" cy="44707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47F7742-8544-4DC6-8FC3-0698BB5DCA1B}"/>
              </a:ext>
            </a:extLst>
          </p:cNvPr>
          <p:cNvSpPr txBox="1">
            <a:spLocks/>
          </p:cNvSpPr>
          <p:nvPr/>
        </p:nvSpPr>
        <p:spPr bwMode="auto">
          <a:xfrm>
            <a:off x="736600" y="4351858"/>
            <a:ext cx="7772400" cy="999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For those who recognize it…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Sort of the same idea as </a:t>
            </a:r>
            <a:r>
              <a:rPr lang="en-US" sz="2000" kern="0" dirty="0" err="1"/>
              <a:t>Michaelis-Menton</a:t>
            </a:r>
            <a:r>
              <a:rPr lang="en-US" sz="2000" kern="0" dirty="0"/>
              <a:t> kinetics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67677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9DA2A-651A-49F7-9C3E-88427C61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B3622-FF26-4645-910F-4F28B8EB0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2734732"/>
            <a:ext cx="7772400" cy="3378201"/>
          </a:xfrm>
        </p:spPr>
        <p:txBody>
          <a:bodyPr/>
          <a:lstStyle/>
          <a:p>
            <a:r>
              <a:rPr lang="en-US" sz="2400" dirty="0"/>
              <a:t>Equilibrium definition: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reactions have their forwards and rate balance the reverse rate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Thus, all [metabolites] are unchanging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Thermodynamics says that any isolated system will eventually reach equilibrium (maximal entropy)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Why isn’t the product reaction at equilibrium?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Irreversible reactions cannot be at equilibrium. A contradiction?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reaction is completely irreversible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As long as we’re alive, our body can sweep away products and make reactions essentially irreversible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2B121-6ADD-4D74-A356-050E6A2F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A39F53-156C-4A94-928D-983A5EE806D8}"/>
              </a:ext>
            </a:extLst>
          </p:cNvPr>
          <p:cNvSpPr txBox="1"/>
          <p:nvPr/>
        </p:nvSpPr>
        <p:spPr>
          <a:xfrm>
            <a:off x="1871133" y="1676383"/>
            <a:ext cx="5190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>
                <a:latin typeface="+mn-lt"/>
              </a:rPr>
              <a:t>→</a:t>
            </a:r>
            <a:r>
              <a:rPr lang="en-US" sz="2000" dirty="0">
                <a:latin typeface="+mn-lt"/>
              </a:rPr>
              <a:t>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0582E0-81B9-4087-87C0-D6B29E00CD43}"/>
              </a:ext>
            </a:extLst>
          </p:cNvPr>
          <p:cNvSpPr txBox="1"/>
          <p:nvPr/>
        </p:nvSpPr>
        <p:spPr>
          <a:xfrm>
            <a:off x="3699923" y="2040443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E6171B-2EAE-4AB3-9B5E-F140C5AFC84D}"/>
              </a:ext>
            </a:extLst>
          </p:cNvPr>
          <p:cNvSpPr txBox="1"/>
          <p:nvPr/>
        </p:nvSpPr>
        <p:spPr>
          <a:xfrm>
            <a:off x="5723456" y="1574778"/>
            <a:ext cx="1282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029010-59B4-454D-BCB5-B86EF618A2A4}"/>
              </a:ext>
            </a:extLst>
          </p:cNvPr>
          <p:cNvSpPr txBox="1"/>
          <p:nvPr/>
        </p:nvSpPr>
        <p:spPr>
          <a:xfrm>
            <a:off x="3649115" y="1566305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4553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0732"/>
            <a:ext cx="3581400" cy="5130801"/>
          </a:xfrm>
        </p:spPr>
        <p:txBody>
          <a:bodyPr/>
          <a:lstStyle/>
          <a:p>
            <a:r>
              <a:rPr lang="en-US" sz="2400" dirty="0"/>
              <a:t>Ribosome is a molecular machine</a:t>
            </a:r>
          </a:p>
          <a:p>
            <a:r>
              <a:rPr lang="en-US" sz="2400" dirty="0"/>
              <a:t>In practice, molecular machines are often irreversible</a:t>
            </a:r>
          </a:p>
          <a:p>
            <a:r>
              <a:rPr lang="en-US" sz="2400" dirty="0"/>
              <a:t>Machines usually expend energy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E.g., convert ATP→ADP</a:t>
            </a:r>
          </a:p>
          <a:p>
            <a:r>
              <a:rPr lang="en-US" sz="2400" dirty="0"/>
              <a:t>Running backwards is highly unlikely (2</a:t>
            </a:r>
            <a:r>
              <a:rPr lang="en-US" sz="2400" baseline="30000" dirty="0"/>
              <a:t>nd</a:t>
            </a:r>
            <a:r>
              <a:rPr lang="en-US" sz="2400" dirty="0"/>
              <a:t> Law again)</a:t>
            </a:r>
          </a:p>
          <a:p>
            <a:r>
              <a:rPr lang="en-US" sz="2400" dirty="0"/>
              <a:t>Your body fuels the machines by eating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8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942C0-4104-4C63-AC65-58A8B0A9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a simple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DD1C8-016D-487C-B64A-98EFE8F45B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0533" y="2573861"/>
                <a:ext cx="7772400" cy="3158067"/>
              </a:xfrm>
            </p:spPr>
            <p:txBody>
              <a:bodyPr/>
              <a:lstStyle/>
              <a:p>
                <a:r>
                  <a:rPr lang="en-US" sz="2400" dirty="0"/>
                  <a:t>Equilibrium equations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Forwards reaction rate: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Reverse reaction rate: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At equilibrium,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</m:oMath>
                </a14:m>
                <a:r>
                  <a:rPr lang="en-US" sz="2400" dirty="0"/>
                  <a:t>,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𝑡𝑅𝑁𝐴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b="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This is called </a:t>
                </a:r>
                <a:r>
                  <a:rPr lang="en-US" sz="2000" i="1" dirty="0"/>
                  <a:t>mass-action equilibrium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No matter where you start, the system will eventually move to equilibrium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DD1C8-016D-487C-B64A-98EFE8F45B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0533" y="2573861"/>
                <a:ext cx="7772400" cy="3158067"/>
              </a:xfrm>
              <a:blipFill>
                <a:blip r:embed="rId2"/>
                <a:stretch>
                  <a:fillRect l="-1020" t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55A9F-4DB3-49A6-8DAF-3133DDFB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8D9486-29F3-4B76-8E22-5D525759C604}"/>
              </a:ext>
            </a:extLst>
          </p:cNvPr>
          <p:cNvSpPr txBox="1"/>
          <p:nvPr/>
        </p:nvSpPr>
        <p:spPr>
          <a:xfrm>
            <a:off x="1871133" y="1676383"/>
            <a:ext cx="5190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mRNA+tRNA</a:t>
            </a:r>
            <a:r>
              <a:rPr lang="en-US" sz="2000" dirty="0">
                <a:latin typeface="+mn-lt"/>
              </a:rPr>
              <a:t>  </a:t>
            </a:r>
            <a:r>
              <a:rPr lang="en-US" sz="28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mRNA∙tRNA</a:t>
            </a:r>
            <a:r>
              <a:rPr lang="en-US" sz="2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99DC7D-8337-4518-8A04-4D22D7ED2795}"/>
              </a:ext>
            </a:extLst>
          </p:cNvPr>
          <p:cNvSpPr txBox="1"/>
          <p:nvPr/>
        </p:nvSpPr>
        <p:spPr>
          <a:xfrm>
            <a:off x="3699923" y="2040443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b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1ACF5-3010-4D31-9D34-08654C223278}"/>
              </a:ext>
            </a:extLst>
          </p:cNvPr>
          <p:cNvSpPr txBox="1"/>
          <p:nvPr/>
        </p:nvSpPr>
        <p:spPr>
          <a:xfrm>
            <a:off x="3649115" y="1566305"/>
            <a:ext cx="18594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b</a:t>
            </a:r>
            <a:r>
              <a:rPr lang="en-US" sz="2000" baseline="-25000" dirty="0"/>
              <a:t>f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197772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37796</TotalTime>
  <Words>4758</Words>
  <Application>Microsoft Office PowerPoint</Application>
  <PresentationFormat>On-screen Show (4:3)</PresentationFormat>
  <Paragraphs>695</Paragraphs>
  <Slides>55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 Unicode MS</vt:lpstr>
      <vt:lpstr>Arial</vt:lpstr>
      <vt:lpstr>Cambria Math</vt:lpstr>
      <vt:lpstr>Symbol</vt:lpstr>
      <vt:lpstr>Times New Roman</vt:lpstr>
      <vt:lpstr>Wingdings</vt:lpstr>
      <vt:lpstr>Default Design</vt:lpstr>
      <vt:lpstr>EE 194/Bio 196: Modeling, simulating and optimizing biological systems</vt:lpstr>
      <vt:lpstr>Kinetic proofreading</vt:lpstr>
      <vt:lpstr>Background reading</vt:lpstr>
      <vt:lpstr>Kinetic proofreading</vt:lpstr>
      <vt:lpstr>mRNA and tRNA</vt:lpstr>
      <vt:lpstr>Why isn’t translation easy?</vt:lpstr>
      <vt:lpstr>Simple analysis</vt:lpstr>
      <vt:lpstr>Molecular machines</vt:lpstr>
      <vt:lpstr>Analyzing a simple model</vt:lpstr>
      <vt:lpstr>Simple model is not robust</vt:lpstr>
      <vt:lpstr>Bodily time scales</vt:lpstr>
      <vt:lpstr>The mystery, circa 1970</vt:lpstr>
      <vt:lpstr>Are the issues linked?</vt:lpstr>
      <vt:lpstr>Proofreading</vt:lpstr>
      <vt:lpstr>What did he do exactly?</vt:lpstr>
      <vt:lpstr>Coupled differential equations</vt:lpstr>
      <vt:lpstr>What did he do exactly?</vt:lpstr>
      <vt:lpstr>Bottom-up, emergent model</vt:lpstr>
      <vt:lpstr>What we’ll do</vt:lpstr>
      <vt:lpstr>Optimizing a model</vt:lpstr>
      <vt:lpstr>Why do we care (take 2)</vt:lpstr>
      <vt:lpstr>Our task, again</vt:lpstr>
      <vt:lpstr>How many choices to try</vt:lpstr>
      <vt:lpstr>Equilibrium</vt:lpstr>
      <vt:lpstr>What does “good enough” mean?</vt:lpstr>
      <vt:lpstr>Our optimization strategy</vt:lpstr>
      <vt:lpstr>In-class programming exercise</vt:lpstr>
      <vt:lpstr>Understanding the results</vt:lpstr>
      <vt:lpstr>The intuition</vt:lpstr>
      <vt:lpstr>Part 1: 100x discrimination</vt:lpstr>
      <vt:lpstr>PowerPoint Presentation</vt:lpstr>
      <vt:lpstr>PowerPoint Presentation</vt:lpstr>
      <vt:lpstr>PowerPoint Presentation</vt:lpstr>
      <vt:lpstr>Summary</vt:lpstr>
      <vt:lpstr>What was the cost?</vt:lpstr>
      <vt:lpstr>What if…</vt:lpstr>
      <vt:lpstr>What if…</vt:lpstr>
      <vt:lpstr>What if…</vt:lpstr>
      <vt:lpstr>Horseshoes and hand grenades</vt:lpstr>
      <vt:lpstr>Talk about the lab code</vt:lpstr>
      <vt:lpstr>How do molecular machines work?</vt:lpstr>
      <vt:lpstr>The ribosome as a molecular machine</vt:lpstr>
      <vt:lpstr>The immune system</vt:lpstr>
      <vt:lpstr>PowerPoint Presentation</vt:lpstr>
      <vt:lpstr>Compound interest</vt:lpstr>
      <vt:lpstr>PowerPoint Presentation</vt:lpstr>
      <vt:lpstr>PowerPoint Presentation</vt:lpstr>
      <vt:lpstr>Phosphorylation</vt:lpstr>
      <vt:lpstr>T-cell references</vt:lpstr>
      <vt:lpstr>More detailed model</vt:lpstr>
      <vt:lpstr>PowerPoint Presentation</vt:lpstr>
      <vt:lpstr>PowerPoint Presentation</vt:lpstr>
      <vt:lpstr>PowerPoint Presentation</vt:lpstr>
      <vt:lpstr>PowerPoint Presentation</vt:lpstr>
      <vt:lpstr>Kinetic proofreading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1083</cp:revision>
  <cp:lastPrinted>2005-02-07T17:53:54Z</cp:lastPrinted>
  <dcterms:created xsi:type="dcterms:W3CDTF">2002-09-07T18:50:54Z</dcterms:created>
  <dcterms:modified xsi:type="dcterms:W3CDTF">2018-03-16T13:37:18Z</dcterms:modified>
</cp:coreProperties>
</file>