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28" r:id="rId2"/>
    <p:sldId id="340" r:id="rId3"/>
    <p:sldId id="341" r:id="rId4"/>
    <p:sldId id="342" r:id="rId5"/>
    <p:sldId id="343" r:id="rId6"/>
    <p:sldId id="344" r:id="rId7"/>
    <p:sldId id="345" r:id="rId8"/>
    <p:sldId id="338" r:id="rId9"/>
    <p:sldId id="346" r:id="rId10"/>
    <p:sldId id="347" r:id="rId11"/>
    <p:sldId id="348" r:id="rId12"/>
    <p:sldId id="349" r:id="rId13"/>
    <p:sldId id="351" r:id="rId14"/>
    <p:sldId id="330" r:id="rId15"/>
    <p:sldId id="331" r:id="rId16"/>
    <p:sldId id="333" r:id="rId17"/>
    <p:sldId id="334" r:id="rId18"/>
    <p:sldId id="335" r:id="rId19"/>
    <p:sldId id="336" r:id="rId20"/>
    <p:sldId id="337" r:id="rId21"/>
    <p:sldId id="365" r:id="rId22"/>
    <p:sldId id="352" r:id="rId23"/>
    <p:sldId id="362" r:id="rId24"/>
    <p:sldId id="363" r:id="rId25"/>
    <p:sldId id="359" r:id="rId26"/>
    <p:sldId id="361" r:id="rId27"/>
    <p:sldId id="360" r:id="rId28"/>
    <p:sldId id="364" r:id="rId29"/>
    <p:sldId id="355" r:id="rId30"/>
    <p:sldId id="366" r:id="rId31"/>
    <p:sldId id="370" r:id="rId32"/>
    <p:sldId id="368" r:id="rId33"/>
    <p:sldId id="369" r:id="rId34"/>
    <p:sldId id="354" r:id="rId3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340"/>
            <p14:sldId id="341"/>
            <p14:sldId id="342"/>
            <p14:sldId id="343"/>
            <p14:sldId id="344"/>
            <p14:sldId id="345"/>
            <p14:sldId id="338"/>
            <p14:sldId id="346"/>
            <p14:sldId id="347"/>
            <p14:sldId id="348"/>
            <p14:sldId id="349"/>
            <p14:sldId id="351"/>
            <p14:sldId id="330"/>
            <p14:sldId id="331"/>
            <p14:sldId id="333"/>
            <p14:sldId id="334"/>
            <p14:sldId id="335"/>
            <p14:sldId id="336"/>
            <p14:sldId id="337"/>
            <p14:sldId id="365"/>
            <p14:sldId id="352"/>
            <p14:sldId id="362"/>
            <p14:sldId id="363"/>
            <p14:sldId id="359"/>
            <p14:sldId id="361"/>
            <p14:sldId id="360"/>
            <p14:sldId id="364"/>
            <p14:sldId id="355"/>
            <p14:sldId id="366"/>
            <p14:sldId id="370"/>
            <p14:sldId id="368"/>
            <p14:sldId id="369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9" autoAdjust="0"/>
  </p:normalViewPr>
  <p:slideViewPr>
    <p:cSldViewPr snapToGrid="0">
      <p:cViewPr varScale="1">
        <p:scale>
          <a:sx n="75" d="100"/>
          <a:sy n="75" d="100"/>
        </p:scale>
        <p:origin x="3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7032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7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el.grodstein@tuft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s8na8902I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194/Bio 196: </a:t>
            </a:r>
            <a:r>
              <a:rPr lang="en-US" altLang="en-US" dirty="0" err="1"/>
              <a:t>Modeling,simulating</a:t>
            </a:r>
            <a:r>
              <a:rPr lang="en-US" altLang="en-US" dirty="0"/>
              <a:t>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3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7: Manduca sexta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5ECD-E207-4F56-A029-88F91D99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Thing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ECF26-3506-4205-910F-46BA31A94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83264"/>
            <a:ext cx="7772400" cy="4419600"/>
          </a:xfrm>
        </p:spPr>
        <p:txBody>
          <a:bodyPr/>
          <a:lstStyle/>
          <a:p>
            <a:r>
              <a:rPr lang="en-US" sz="2000" dirty="0" err="1"/>
              <a:t>M.sexta</a:t>
            </a:r>
            <a:r>
              <a:rPr lang="en-US" sz="2000" dirty="0"/>
              <a:t> is soft and squishy</a:t>
            </a:r>
          </a:p>
          <a:p>
            <a:pPr lvl="1">
              <a:spcBef>
                <a:spcPts val="0"/>
              </a:spcBef>
            </a:pPr>
            <a:r>
              <a:rPr lang="en-US" sz="1800" i="1" dirty="0"/>
              <a:t>f</a:t>
            </a:r>
            <a:r>
              <a:rPr lang="en-US" sz="1800" dirty="0"/>
              <a:t>=</a:t>
            </a:r>
            <a:r>
              <a:rPr lang="en-US" sz="1800" i="1" dirty="0"/>
              <a:t>ma</a:t>
            </a:r>
            <a:r>
              <a:rPr lang="en-US" sz="1800" dirty="0"/>
              <a:t> isn’t enough to describe its behavior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All soft robots have this problem (but many good characteristics as well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  <a:r>
              <a:rPr lang="en-US" sz="1800" dirty="0"/>
              <a:t>)</a:t>
            </a:r>
          </a:p>
          <a:p>
            <a:r>
              <a:rPr lang="en-US" sz="2000" dirty="0"/>
              <a:t>What to do?</a:t>
            </a:r>
          </a:p>
          <a:p>
            <a:r>
              <a:rPr lang="en-US" sz="2000" dirty="0"/>
              <a:t>Option #1 (e.g., </a:t>
            </a:r>
            <a:r>
              <a:rPr lang="en-US" sz="2000" dirty="0" err="1"/>
              <a:t>Vikesh</a:t>
            </a:r>
            <a:r>
              <a:rPr lang="en-US" sz="2000" dirty="0"/>
              <a:t> or Castor research).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Build a soft robot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Apply short control sequences, measure how it moves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Figure out the best way to assemble the pieces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Option #2 (e.g., </a:t>
            </a:r>
            <a:r>
              <a:rPr lang="en-US" sz="2000" dirty="0" err="1"/>
              <a:t>Schuldt</a:t>
            </a:r>
            <a:r>
              <a:rPr lang="en-US" sz="2000" dirty="0"/>
              <a:t> research)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Simplify. Treat soft tissue as rigid links with springs, dampers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All models are wrong – some are still useful.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354A5-58F8-4137-A190-8FA3BAE5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1C28F-260C-4910-A3CD-8D6B85856D25}"/>
              </a:ext>
            </a:extLst>
          </p:cNvPr>
          <p:cNvSpPr txBox="1"/>
          <p:nvPr/>
        </p:nvSpPr>
        <p:spPr>
          <a:xfrm>
            <a:off x="6443133" y="2658534"/>
            <a:ext cx="1947334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Not useful for a real </a:t>
            </a:r>
            <a:r>
              <a:rPr lang="en-US" sz="2000" dirty="0" err="1">
                <a:solidFill>
                  <a:schemeClr val="accent2"/>
                </a:solidFill>
              </a:rPr>
              <a:t>Manduca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AEA5F6-52C2-4DC1-9F7F-C999B9190528}"/>
              </a:ext>
            </a:extLst>
          </p:cNvPr>
          <p:cNvSpPr txBox="1"/>
          <p:nvPr/>
        </p:nvSpPr>
        <p:spPr>
          <a:xfrm>
            <a:off x="7374466" y="4461935"/>
            <a:ext cx="1253067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Not really correct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2B3A23-1372-4B9A-B108-CADBCDA3FE8C}"/>
              </a:ext>
            </a:extLst>
          </p:cNvPr>
          <p:cNvSpPr txBox="1"/>
          <p:nvPr/>
        </p:nvSpPr>
        <p:spPr>
          <a:xfrm>
            <a:off x="6841066" y="3445935"/>
            <a:ext cx="1583267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Assumes lots of damping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CEE360-C804-4B6C-AEC2-07232770BA17}"/>
              </a:ext>
            </a:extLst>
          </p:cNvPr>
          <p:cNvSpPr txBox="1"/>
          <p:nvPr/>
        </p:nvSpPr>
        <p:spPr>
          <a:xfrm>
            <a:off x="6011333" y="5257801"/>
            <a:ext cx="2751667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The optimal solution for our model may not work in real life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10AD949-054A-401A-9187-0A4BC32A13AA}"/>
              </a:ext>
            </a:extLst>
          </p:cNvPr>
          <p:cNvCxnSpPr/>
          <p:nvPr/>
        </p:nvCxnSpPr>
        <p:spPr>
          <a:xfrm flipH="1">
            <a:off x="5723467" y="2895600"/>
            <a:ext cx="448733" cy="355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BDD2C53-8933-46B8-866F-670E5ABCFCEA}"/>
              </a:ext>
            </a:extLst>
          </p:cNvPr>
          <p:cNvCxnSpPr>
            <a:cxnSpLocks/>
          </p:cNvCxnSpPr>
          <p:nvPr/>
        </p:nvCxnSpPr>
        <p:spPr>
          <a:xfrm flipH="1">
            <a:off x="6239933" y="3683000"/>
            <a:ext cx="482600" cy="127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F9526A-1337-41C0-9D52-B9CA1121B6F0}"/>
              </a:ext>
            </a:extLst>
          </p:cNvPr>
          <p:cNvCxnSpPr>
            <a:cxnSpLocks/>
          </p:cNvCxnSpPr>
          <p:nvPr/>
        </p:nvCxnSpPr>
        <p:spPr>
          <a:xfrm flipH="1">
            <a:off x="6180667" y="4529667"/>
            <a:ext cx="1049867" cy="9313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1376EBD-7EFE-4BD2-BA75-A92E6EB233B5}"/>
              </a:ext>
            </a:extLst>
          </p:cNvPr>
          <p:cNvCxnSpPr>
            <a:cxnSpLocks/>
          </p:cNvCxnSpPr>
          <p:nvPr/>
        </p:nvCxnSpPr>
        <p:spPr>
          <a:xfrm flipH="1" flipV="1">
            <a:off x="5884334" y="4978400"/>
            <a:ext cx="237066" cy="127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58427F59-6022-45E1-A675-33C6E56569D5}"/>
              </a:ext>
            </a:extLst>
          </p:cNvPr>
          <p:cNvSpPr/>
          <p:nvPr/>
        </p:nvSpPr>
        <p:spPr>
          <a:xfrm>
            <a:off x="931333" y="4190999"/>
            <a:ext cx="4165600" cy="82126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3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66D56-54DC-4F4A-B125-163F4038A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Thing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1FC07-8FC1-4BAB-BB61-FC2A56D60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90131"/>
            <a:ext cx="7772400" cy="4419600"/>
          </a:xfrm>
        </p:spPr>
        <p:txBody>
          <a:bodyPr/>
          <a:lstStyle/>
          <a:p>
            <a:r>
              <a:rPr lang="en-US" dirty="0" err="1"/>
              <a:t>Manduca</a:t>
            </a:r>
            <a:r>
              <a:rPr lang="en-US" dirty="0"/>
              <a:t> is not born fully grown.</a:t>
            </a:r>
          </a:p>
          <a:p>
            <a:r>
              <a:rPr lang="en-US" dirty="0"/>
              <a:t>In real life, whatever solution evolution has chosen must work as </a:t>
            </a:r>
            <a:r>
              <a:rPr lang="en-US" dirty="0" err="1"/>
              <a:t>Manduca’s</a:t>
            </a:r>
            <a:r>
              <a:rPr lang="en-US" dirty="0"/>
              <a:t> mass grows by 10000x.</a:t>
            </a:r>
          </a:p>
          <a:p>
            <a:r>
              <a:rPr lang="en-US" dirty="0"/>
              <a:t>Our strategy, again: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ignore that inconvenient issue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hope that nobody notices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relevant for robotics, anyway</a:t>
            </a:r>
          </a:p>
          <a:p>
            <a:pPr>
              <a:spcBef>
                <a:spcPts val="0"/>
              </a:spcBef>
            </a:pPr>
            <a:r>
              <a:rPr lang="en-US" dirty="0"/>
              <a:t>We should expect these difficulties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modeling the locomotion of an entire organism is harder than modeling half a dozen chemical reactions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81B03-4313-4089-942B-9ACB196B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FD30-A941-492C-947B-BD86041E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Thing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AAB55-EA64-4057-90D5-C459E876B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31775"/>
            <a:ext cx="7772400" cy="44196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https://www.youtube.com/watch?v=ds8na8902IA</a:t>
            </a:r>
            <a:r>
              <a:rPr lang="en-US" dirty="0"/>
              <a:t> </a:t>
            </a:r>
          </a:p>
          <a:p>
            <a:r>
              <a:rPr lang="en-US" dirty="0"/>
              <a:t>Real </a:t>
            </a:r>
            <a:r>
              <a:rPr lang="en-US" dirty="0" err="1"/>
              <a:t>M.sexta</a:t>
            </a:r>
            <a:r>
              <a:rPr lang="en-US" dirty="0"/>
              <a:t> can crawl up, down, on leaves…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even dance to music if you believe YouTube</a:t>
            </a:r>
          </a:p>
          <a:p>
            <a:r>
              <a:rPr lang="en-US" dirty="0"/>
              <a:t>The </a:t>
            </a:r>
            <a:r>
              <a:rPr lang="en-US" dirty="0" err="1"/>
              <a:t>brain→muscle</a:t>
            </a:r>
            <a:r>
              <a:rPr lang="en-US" dirty="0"/>
              <a:t> commands are different for each of these cases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cannot pick a single command set that is optimal for every possible terrain we will ever encounter!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do we do?</a:t>
            </a:r>
          </a:p>
          <a:p>
            <a:r>
              <a:rPr lang="en-US" dirty="0"/>
              <a:t>Symptom of a bigger question: how does the brain deal with this?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Still an active research question: more on this later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strategy: only deal with level 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F20F7-D733-4F11-9202-8F9A2DDF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6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DD517-0212-4415-BCAC-D9997ACA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Manduca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8D29C-333F-4B62-9070-8BF1C3A39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92" y="1676400"/>
            <a:ext cx="8337014" cy="2069335"/>
          </a:xfrm>
        </p:spPr>
        <p:txBody>
          <a:bodyPr/>
          <a:lstStyle/>
          <a:p>
            <a:r>
              <a:rPr lang="en-US" dirty="0"/>
              <a:t>Enough with the Difficult Things. Let’s build a model.</a:t>
            </a:r>
          </a:p>
          <a:p>
            <a:r>
              <a:rPr lang="en-US" dirty="0"/>
              <a:t>“A physicist is looking for the truth. An engineer just wants to build something.”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Sten</a:t>
            </a:r>
            <a:r>
              <a:rPr lang="en-US" dirty="0"/>
              <a:t> Graff Larsen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92A67-A53E-4653-A72D-70438E9A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70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</a:t>
            </a:r>
            <a:r>
              <a:rPr lang="en-US" dirty="0" err="1"/>
              <a:t>Manduca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/>
              <a:t>10 </a:t>
            </a:r>
            <a:r>
              <a:rPr lang="en-US" dirty="0" err="1"/>
              <a:t>prolegs</a:t>
            </a:r>
            <a:r>
              <a:rPr lang="en-US" dirty="0"/>
              <a:t> and a soft body is too complex. Let's make our life simpler.</a:t>
            </a:r>
          </a:p>
          <a:p>
            <a:pPr lvl="1"/>
            <a:r>
              <a:rPr lang="en-US" dirty="0"/>
              <a:t>Just 5 “legs,” each of which is really a </a:t>
            </a:r>
            <a:r>
              <a:rPr lang="en-US" dirty="0" err="1"/>
              <a:t>proleg</a:t>
            </a:r>
            <a:r>
              <a:rPr lang="en-US" dirty="0"/>
              <a:t> pair. It’s good enough as long as he doesn’t want to turn left or right</a:t>
            </a:r>
          </a:p>
          <a:p>
            <a:pPr lvl="1"/>
            <a:r>
              <a:rPr lang="en-US" dirty="0"/>
              <a:t>Not modeling the “real” legs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EE194/Bio196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159933" y="4571998"/>
            <a:ext cx="7239000" cy="1009650"/>
            <a:chOff x="1752600" y="3581400"/>
            <a:chExt cx="7239000" cy="1009650"/>
          </a:xfrm>
        </p:grpSpPr>
        <p:sp>
          <p:nvSpPr>
            <p:cNvPr id="10" name="Text Box 5"/>
            <p:cNvSpPr txBox="1">
              <a:spLocks noChangeAspect="1" noChangeArrowheads="1"/>
            </p:cNvSpPr>
            <p:nvPr/>
          </p:nvSpPr>
          <p:spPr bwMode="auto">
            <a:xfrm>
              <a:off x="2209800" y="3581400"/>
              <a:ext cx="889247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Leg #0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13"/>
            <p:cNvSpPr txBox="1">
              <a:spLocks noChangeAspect="1" noChangeArrowheads="1"/>
            </p:cNvSpPr>
            <p:nvPr/>
          </p:nvSpPr>
          <p:spPr bwMode="auto">
            <a:xfrm>
              <a:off x="3476621" y="3581400"/>
              <a:ext cx="889247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Leg #1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5"/>
            <p:cNvSpPr txBox="1">
              <a:spLocks noChangeAspect="1" noChangeArrowheads="1"/>
            </p:cNvSpPr>
            <p:nvPr/>
          </p:nvSpPr>
          <p:spPr bwMode="auto">
            <a:xfrm>
              <a:off x="4800600" y="3581400"/>
              <a:ext cx="889247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Leg #2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7"/>
            <p:cNvSpPr txBox="1">
              <a:spLocks noChangeAspect="1" noChangeArrowheads="1"/>
            </p:cNvSpPr>
            <p:nvPr/>
          </p:nvSpPr>
          <p:spPr bwMode="auto">
            <a:xfrm>
              <a:off x="6119188" y="3581400"/>
              <a:ext cx="889246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Leg #3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9"/>
            <p:cNvSpPr txBox="1">
              <a:spLocks noChangeAspect="1" noChangeArrowheads="1"/>
            </p:cNvSpPr>
            <p:nvPr/>
          </p:nvSpPr>
          <p:spPr bwMode="auto">
            <a:xfrm>
              <a:off x="7435226" y="3581400"/>
              <a:ext cx="889247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Leg #4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" name="Straight Connector 4"/>
            <p:cNvCxnSpPr>
              <a:cxnSpLocks noChangeAspect="1"/>
            </p:cNvCxnSpPr>
            <p:nvPr/>
          </p:nvCxnSpPr>
          <p:spPr>
            <a:xfrm>
              <a:off x="2514600" y="4098923"/>
              <a:ext cx="113384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cxnSpLocks noChangeAspect="1"/>
            </p:cNvCxnSpPr>
            <p:nvPr/>
          </p:nvCxnSpPr>
          <p:spPr>
            <a:xfrm>
              <a:off x="3797927" y="4098923"/>
              <a:ext cx="113384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cxnSpLocks noChangeAspect="1"/>
            </p:cNvCxnSpPr>
            <p:nvPr/>
          </p:nvCxnSpPr>
          <p:spPr>
            <a:xfrm>
              <a:off x="5148587" y="4098923"/>
              <a:ext cx="113384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cxnSpLocks noChangeAspect="1"/>
            </p:cNvCxnSpPr>
            <p:nvPr/>
          </p:nvCxnSpPr>
          <p:spPr>
            <a:xfrm>
              <a:off x="6435097" y="4098923"/>
              <a:ext cx="113384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329178" y="3962222"/>
              <a:ext cx="288947" cy="27340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3596634" y="3962222"/>
              <a:ext cx="288947" cy="27340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4919978" y="3962222"/>
              <a:ext cx="288947" cy="27340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6238884" y="3962222"/>
              <a:ext cx="288947" cy="27340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7555239" y="3962222"/>
              <a:ext cx="288947" cy="27340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Text Box 20"/>
            <p:cNvSpPr txBox="1">
              <a:spLocks noChangeAspect="1" noChangeArrowheads="1"/>
            </p:cNvSpPr>
            <p:nvPr/>
          </p:nvSpPr>
          <p:spPr bwMode="auto">
            <a:xfrm>
              <a:off x="2667000" y="4238625"/>
              <a:ext cx="1019549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Muscle #0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21"/>
            <p:cNvSpPr txBox="1">
              <a:spLocks noChangeAspect="1" noChangeArrowheads="1"/>
            </p:cNvSpPr>
            <p:nvPr/>
          </p:nvSpPr>
          <p:spPr bwMode="auto">
            <a:xfrm>
              <a:off x="3933451" y="4248150"/>
              <a:ext cx="1019549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Muscle #1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22"/>
            <p:cNvSpPr txBox="1">
              <a:spLocks noChangeAspect="1" noChangeArrowheads="1"/>
            </p:cNvSpPr>
            <p:nvPr/>
          </p:nvSpPr>
          <p:spPr bwMode="auto">
            <a:xfrm>
              <a:off x="5253998" y="4237038"/>
              <a:ext cx="1019549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Muscle #2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23"/>
            <p:cNvSpPr txBox="1">
              <a:spLocks noChangeAspect="1" noChangeArrowheads="1"/>
            </p:cNvSpPr>
            <p:nvPr/>
          </p:nvSpPr>
          <p:spPr bwMode="auto">
            <a:xfrm>
              <a:off x="6524251" y="4227513"/>
              <a:ext cx="1019549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Muscle #3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28"/>
            <p:cNvSpPr txBox="1">
              <a:spLocks noChangeAspect="1" noChangeArrowheads="1"/>
            </p:cNvSpPr>
            <p:nvPr/>
          </p:nvSpPr>
          <p:spPr bwMode="auto">
            <a:xfrm>
              <a:off x="7940050" y="3921125"/>
              <a:ext cx="1051550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Head (front)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30"/>
            <p:cNvSpPr txBox="1">
              <a:spLocks noChangeAspect="1" noChangeArrowheads="1"/>
            </p:cNvSpPr>
            <p:nvPr/>
          </p:nvSpPr>
          <p:spPr bwMode="auto">
            <a:xfrm>
              <a:off x="1752600" y="3927473"/>
              <a:ext cx="555492" cy="342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rear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0" y="19989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0" y="24561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muscles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how muscles work?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attach to parts of your body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contract when your brain tells them to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can pull those body parts closer to each other</a:t>
            </a:r>
          </a:p>
          <a:p>
            <a:r>
              <a:rPr lang="en-US" dirty="0" err="1"/>
              <a:t>Manduca</a:t>
            </a:r>
            <a:r>
              <a:rPr lang="en-US" dirty="0"/>
              <a:t> has a soft body (no bones)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 001-4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4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Legs &amp; muscles aren’t enough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419600"/>
          </a:xfrm>
        </p:spPr>
        <p:txBody>
          <a:bodyPr/>
          <a:lstStyle/>
          <a:p>
            <a:r>
              <a:rPr lang="en-US" dirty="0"/>
              <a:t>We humans have legs and muscles, but we cannot run on ice.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Remember your high-school physics?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Friction is the external force that pushes us forwards.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can only move if your feet are </a:t>
            </a:r>
            <a:r>
              <a:rPr lang="en-US" dirty="0" err="1"/>
              <a:t>grippy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EE194/Bio196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Manduca</a:t>
            </a:r>
            <a:r>
              <a:rPr lang="en-US" dirty="0"/>
              <a:t> can sew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of </a:t>
            </a:r>
            <a:r>
              <a:rPr lang="en-US" dirty="0" err="1"/>
              <a:t>Manduca's</a:t>
            </a:r>
            <a:r>
              <a:rPr lang="en-US" dirty="0"/>
              <a:t> feet has a little “crochet.”</a:t>
            </a:r>
          </a:p>
          <a:p>
            <a:r>
              <a:rPr lang="en-US" dirty="0"/>
              <a:t>No, these are not really needles – but they can grab the ground and make that leg stay fixed on the ground. We call this “</a:t>
            </a:r>
            <a:r>
              <a:rPr lang="en-US" i="1" dirty="0"/>
              <a:t>fixing”</a:t>
            </a:r>
            <a:r>
              <a:rPr lang="en-US" dirty="0"/>
              <a:t> the leg.</a:t>
            </a:r>
          </a:p>
          <a:p>
            <a:r>
              <a:rPr lang="en-US" dirty="0"/>
              <a:t>Now </a:t>
            </a:r>
            <a:r>
              <a:rPr lang="en-US" dirty="0" err="1"/>
              <a:t>Manduca</a:t>
            </a:r>
            <a:r>
              <a:rPr lang="en-US" dirty="0"/>
              <a:t> can move!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EE194/Bio196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75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Manduca</a:t>
            </a:r>
            <a:r>
              <a:rPr lang="en-US" dirty="0"/>
              <a:t> is just a worm, but we don’t want him to be a really spastic worm.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task: make </a:t>
            </a:r>
            <a:r>
              <a:rPr lang="en-US" dirty="0" err="1"/>
              <a:t>Manduca</a:t>
            </a:r>
            <a:r>
              <a:rPr lang="en-US" dirty="0"/>
              <a:t> coordinated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smooth, elegant, lean, mean, crawling machine.</a:t>
            </a:r>
          </a:p>
          <a:p>
            <a:r>
              <a:rPr lang="en-US" dirty="0"/>
              <a:t>Guess how we do that?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Apply the principles we’ve learned so far.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 a model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Decide what variables we can optimize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Pick an algorithm to optimize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EE194/Bio196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1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Manduca</a:t>
            </a:r>
            <a:r>
              <a:rPr lang="en-US" dirty="0"/>
              <a:t> model: the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we control to make </a:t>
            </a:r>
            <a:r>
              <a:rPr lang="en-US" dirty="0" err="1"/>
              <a:t>Manduca</a:t>
            </a:r>
            <a:r>
              <a:rPr lang="en-US" dirty="0"/>
              <a:t> move?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5 legs. They can be fixed or floating.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4 muscles. They can be on or off.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That makes 9 things, each of which has two choices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2</a:t>
            </a:r>
            <a:r>
              <a:rPr lang="en-US" baseline="30000" dirty="0"/>
              <a:t>9</a:t>
            </a:r>
            <a:r>
              <a:rPr lang="en-US" dirty="0"/>
              <a:t>=512 choices.</a:t>
            </a:r>
          </a:p>
          <a:p>
            <a:r>
              <a:rPr lang="en-US" dirty="0"/>
              <a:t>That's not all – we've forgotten </a:t>
            </a:r>
            <a:r>
              <a:rPr lang="en-US" i="1" dirty="0"/>
              <a:t>time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Legs must lock to provide friction – but if a leg stayed locked forever, </a:t>
            </a:r>
            <a:r>
              <a:rPr lang="en-US" dirty="0" err="1"/>
              <a:t>Manduca</a:t>
            </a:r>
            <a:r>
              <a:rPr lang="en-US" dirty="0"/>
              <a:t> would not get very far </a:t>
            </a:r>
            <a:r>
              <a:rPr lang="en-US" dirty="0">
                <a:sym typeface="Wingdings" panose="05000000000000000000" pitchFamily="2" charset="2"/>
              </a:rPr>
              <a:t>.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Each muscle turns on and off repeatedly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need to specify how each of the 9 variables changes over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EE194/Bio196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15667" y="21336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Real muscles are not so simple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638800" y="2549098"/>
            <a:ext cx="1295400" cy="117902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47800" y="3200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total choices are there?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370658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That still seems too simple: we must have forgotten something</a:t>
            </a:r>
          </a:p>
        </p:txBody>
      </p:sp>
    </p:spTree>
    <p:extLst>
      <p:ext uri="{BB962C8B-B14F-4D97-AF65-F5344CB8AC3E}">
        <p14:creationId xmlns:p14="http://schemas.microsoft.com/office/powerpoint/2010/main" val="191805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F7D3-E238-4C3F-B1DA-6D049391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Manduca</a:t>
            </a:r>
            <a:r>
              <a:rPr lang="en-US" dirty="0"/>
              <a:t> </a:t>
            </a:r>
            <a:r>
              <a:rPr lang="en-US" dirty="0" err="1"/>
              <a:t>sexta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2649-5C1B-459C-AFB5-1AEE0E888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r>
              <a:rPr lang="en-US" sz="2400" dirty="0"/>
              <a:t>What we’ll learn about biology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</a:t>
            </a:r>
            <a:r>
              <a:rPr lang="en-US" sz="2000" dirty="0" err="1"/>
              <a:t>M.sexta</a:t>
            </a:r>
            <a:r>
              <a:rPr lang="en-US" sz="2000" dirty="0"/>
              <a:t> crawls</a:t>
            </a:r>
          </a:p>
          <a:p>
            <a:r>
              <a:rPr lang="en-US" sz="2400" dirty="0"/>
              <a:t>What we’ll learn about modeling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Genetic algorithms… running evolution at computer speed to evolve better solutions to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Models can give us new insights about our system – even (especially) when they’re wrong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Optimization and visualization can give us new insights about our models</a:t>
            </a:r>
          </a:p>
          <a:p>
            <a:r>
              <a:rPr lang="en-US" sz="2400" dirty="0"/>
              <a:t>What we’ll learn about programming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objects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 long HW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2DD8B-4E8F-44A4-AE4E-70013847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4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a big simplification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Look at </a:t>
            </a:r>
            <a:r>
              <a:rPr lang="en-US" sz="2400" dirty="0" err="1"/>
              <a:t>Manduca</a:t>
            </a:r>
            <a:r>
              <a:rPr lang="en-US" sz="2400" dirty="0"/>
              <a:t> over 100 seconds.</a:t>
            </a:r>
          </a:p>
          <a:p>
            <a:r>
              <a:rPr lang="en-US" sz="2400" dirty="0"/>
              <a:t>Divide up 100 sec into 10 slots of 10 sec each.</a:t>
            </a:r>
          </a:p>
          <a:p>
            <a:r>
              <a:rPr lang="en-US" sz="2400" dirty="0"/>
              <a:t>Assume: over any 10 sec interval, all controls stay constant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locked legs stay locked; all ON muscles stay ON.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Ditto for unlocked and OFF.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It's another </a:t>
            </a:r>
            <a:r>
              <a:rPr lang="en-US" sz="2000" i="1" dirty="0"/>
              <a:t>assumption</a:t>
            </a:r>
            <a:r>
              <a:rPr lang="en-US" sz="2000" dirty="0"/>
              <a:t> for computational simplicity.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could use 1 sec instead of 10 sec, or however much control we’re willing to pay for.</a:t>
            </a:r>
          </a:p>
          <a:p>
            <a:r>
              <a:rPr lang="en-US" sz="2400" dirty="0"/>
              <a:t>Now we have 10 copies of each of our 9 variables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90 total variables.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That’s not so bad, is it? Just pick 90 variables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EE194/Bio196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0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289F-FC39-405A-9017-53E074FCB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A1BC4-01D2-464C-9BD1-834E25CFE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91" y="4898600"/>
            <a:ext cx="6866468" cy="1253988"/>
          </a:xfrm>
        </p:spPr>
        <p:txBody>
          <a:bodyPr/>
          <a:lstStyle/>
          <a:p>
            <a:r>
              <a:rPr lang="en-US" dirty="0"/>
              <a:t>Represent </a:t>
            </a:r>
            <a:r>
              <a:rPr lang="en-US" dirty="0" err="1"/>
              <a:t>Manduca</a:t>
            </a:r>
            <a:r>
              <a:rPr lang="en-US" dirty="0"/>
              <a:t> with two arrays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Legs: each element is 1 for fixed, 0 for floating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Muscles: either 100 (</a:t>
            </a:r>
            <a:r>
              <a:rPr lang="en-US" dirty="0" err="1"/>
              <a:t>Newtons</a:t>
            </a:r>
            <a:r>
              <a:rPr lang="en-US" dirty="0"/>
              <a:t>) or 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9205E-8EF2-493C-9C71-4F01C2298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2C5402-462D-410B-9E15-5300E9FBF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791499"/>
              </p:ext>
            </p:extLst>
          </p:nvPr>
        </p:nvGraphicFramePr>
        <p:xfrm>
          <a:off x="2307361" y="1761066"/>
          <a:ext cx="1684867" cy="310727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4171">
                  <a:extLst>
                    <a:ext uri="{9D8B030D-6E8A-4147-A177-3AD203B41FA5}">
                      <a16:colId xmlns:a16="http://schemas.microsoft.com/office/drawing/2014/main" val="3317394675"/>
                    </a:ext>
                  </a:extLst>
                </a:gridCol>
                <a:gridCol w="458262">
                  <a:extLst>
                    <a:ext uri="{9D8B030D-6E8A-4147-A177-3AD203B41FA5}">
                      <a16:colId xmlns:a16="http://schemas.microsoft.com/office/drawing/2014/main" val="2609700555"/>
                    </a:ext>
                  </a:extLst>
                </a:gridCol>
                <a:gridCol w="421217">
                  <a:extLst>
                    <a:ext uri="{9D8B030D-6E8A-4147-A177-3AD203B41FA5}">
                      <a16:colId xmlns:a16="http://schemas.microsoft.com/office/drawing/2014/main" val="3748075258"/>
                    </a:ext>
                  </a:extLst>
                </a:gridCol>
                <a:gridCol w="421217">
                  <a:extLst>
                    <a:ext uri="{9D8B030D-6E8A-4147-A177-3AD203B41FA5}">
                      <a16:colId xmlns:a16="http://schemas.microsoft.com/office/drawing/2014/main" val="4136506545"/>
                    </a:ext>
                  </a:extLst>
                </a:gridCol>
              </a:tblGrid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8471966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2755148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1139952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0152260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1671443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9148621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7037891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8845830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23364"/>
                  </a:ext>
                </a:extLst>
              </a:tr>
              <a:tr h="310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431653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F9EE9FF-E7E1-4C76-835D-93875ADA88A1}"/>
              </a:ext>
            </a:extLst>
          </p:cNvPr>
          <p:cNvSpPr txBox="1"/>
          <p:nvPr/>
        </p:nvSpPr>
        <p:spPr>
          <a:xfrm>
            <a:off x="2652402" y="1284327"/>
            <a:ext cx="1176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muscles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817799-5238-49FF-9BFC-6DB01FC29274}"/>
              </a:ext>
            </a:extLst>
          </p:cNvPr>
          <p:cNvSpPr txBox="1"/>
          <p:nvPr/>
        </p:nvSpPr>
        <p:spPr>
          <a:xfrm>
            <a:off x="877938" y="1258929"/>
            <a:ext cx="69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D8BD58F-5FD6-47D4-81D4-60D192E04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8846"/>
              </p:ext>
            </p:extLst>
          </p:nvPr>
        </p:nvGraphicFramePr>
        <p:xfrm>
          <a:off x="177553" y="1761066"/>
          <a:ext cx="1871126" cy="30988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47424">
                  <a:extLst>
                    <a:ext uri="{9D8B030D-6E8A-4147-A177-3AD203B41FA5}">
                      <a16:colId xmlns:a16="http://schemas.microsoft.com/office/drawing/2014/main" val="3317394675"/>
                    </a:ext>
                  </a:extLst>
                </a:gridCol>
                <a:gridCol w="347424">
                  <a:extLst>
                    <a:ext uri="{9D8B030D-6E8A-4147-A177-3AD203B41FA5}">
                      <a16:colId xmlns:a16="http://schemas.microsoft.com/office/drawing/2014/main" val="1383787626"/>
                    </a:ext>
                  </a:extLst>
                </a:gridCol>
                <a:gridCol w="414428">
                  <a:extLst>
                    <a:ext uri="{9D8B030D-6E8A-4147-A177-3AD203B41FA5}">
                      <a16:colId xmlns:a16="http://schemas.microsoft.com/office/drawing/2014/main" val="2609700555"/>
                    </a:ext>
                  </a:extLst>
                </a:gridCol>
                <a:gridCol w="380925">
                  <a:extLst>
                    <a:ext uri="{9D8B030D-6E8A-4147-A177-3AD203B41FA5}">
                      <a16:colId xmlns:a16="http://schemas.microsoft.com/office/drawing/2014/main" val="3748075258"/>
                    </a:ext>
                  </a:extLst>
                </a:gridCol>
                <a:gridCol w="380925">
                  <a:extLst>
                    <a:ext uri="{9D8B030D-6E8A-4147-A177-3AD203B41FA5}">
                      <a16:colId xmlns:a16="http://schemas.microsoft.com/office/drawing/2014/main" val="4136506545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8471966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2755148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113995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015226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167144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9148621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7037891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884583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4423364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4316539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354721" y="1764842"/>
            <a:ext cx="199176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24814" y="176484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86550" y="176484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53215" y="176484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9" idx="1"/>
            <a:endCxn id="9" idx="3"/>
          </p:cNvCxnSpPr>
          <p:nvPr/>
        </p:nvCxnSpPr>
        <p:spPr>
          <a:xfrm>
            <a:off x="4354721" y="1893771"/>
            <a:ext cx="199176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51835" y="201591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12051" y="201591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72269" y="201591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87085" y="201591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32079" y="2015917"/>
            <a:ext cx="0" cy="1131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656923" y="2732052"/>
            <a:ext cx="199176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70228" y="273205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31964" y="273205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98629" y="2732052"/>
            <a:ext cx="398352" cy="257857"/>
          </a:xfrm>
          <a:prstGeom prst="rect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5" idx="1"/>
            <a:endCxn id="25" idx="3"/>
          </p:cNvCxnSpPr>
          <p:nvPr/>
        </p:nvCxnSpPr>
        <p:spPr>
          <a:xfrm>
            <a:off x="5656923" y="2860981"/>
            <a:ext cx="199176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97249" y="298312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57465" y="298312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898343" y="298312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32499" y="2983127"/>
            <a:ext cx="0" cy="28065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34277" y="2983127"/>
            <a:ext cx="0" cy="1131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97249" y="3569465"/>
            <a:ext cx="3576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10x5 array for legs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10x4 array for muscles</a:t>
            </a:r>
          </a:p>
        </p:txBody>
      </p:sp>
    </p:spTree>
    <p:extLst>
      <p:ext uri="{BB962C8B-B14F-4D97-AF65-F5344CB8AC3E}">
        <p14:creationId xmlns:p14="http://schemas.microsoft.com/office/powerpoint/2010/main" val="1931961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F0702-14A3-445B-9B17-FDEA4555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6EDFD-36FD-48DA-9A94-1479D7C6C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switch to the </a:t>
            </a:r>
            <a:r>
              <a:rPr lang="en-US" dirty="0"/>
              <a:t>genetic-algorithms lecture foils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EB47E5-85A9-4BE8-9515-3C3791EC0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44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control our muscles?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0150" y="1511930"/>
            <a:ext cx="4538050" cy="4584070"/>
          </a:xfrm>
        </p:spPr>
        <p:txBody>
          <a:bodyPr/>
          <a:lstStyle/>
          <a:p>
            <a:r>
              <a:rPr lang="en-US" sz="2000" dirty="0"/>
              <a:t>A vertebrate has 100s of muscles (each with many motor units). How does the brain control them?</a:t>
            </a:r>
          </a:p>
          <a:p>
            <a:r>
              <a:rPr lang="en-US" sz="2000" dirty="0"/>
              <a:t>Why do we care?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For humans: help with prosthetics and severed spinal cords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Carry the knowledge to robots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Direct control by brain?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Too much bandwidth needed, too slow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 fix some stumbles really fast.</a:t>
            </a:r>
          </a:p>
          <a:p>
            <a:r>
              <a:rPr lang="en-US" sz="2000" dirty="0"/>
              <a:t>Reflex control?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Not powerful enough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We look at the ground on rough terrain</a:t>
            </a:r>
          </a:p>
          <a:p>
            <a:r>
              <a:rPr lang="en-US" sz="2000" dirty="0"/>
              <a:t>In between?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A black box between the brain and muscles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Called a </a:t>
            </a:r>
            <a:r>
              <a:rPr lang="en-US" sz="1600" i="1" dirty="0"/>
              <a:t>Central Pattern Generator </a:t>
            </a:r>
            <a:r>
              <a:rPr lang="en-US" sz="1600" dirty="0"/>
              <a:t>(CPG)</a:t>
            </a:r>
            <a:endParaRPr lang="en-US" sz="1600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4" y="1234622"/>
            <a:ext cx="3468624" cy="43525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83943" y="3803965"/>
            <a:ext cx="448841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800" dirty="0"/>
              <a:t>CPG</a:t>
            </a:r>
          </a:p>
        </p:txBody>
      </p:sp>
    </p:spTree>
    <p:extLst>
      <p:ext uri="{BB962C8B-B14F-4D97-AF65-F5344CB8AC3E}">
        <p14:creationId xmlns:p14="http://schemas.microsoft.com/office/powerpoint/2010/main" val="82440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control our muscles?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0150" y="1511930"/>
            <a:ext cx="4538050" cy="4584070"/>
          </a:xfrm>
        </p:spPr>
        <p:txBody>
          <a:bodyPr/>
          <a:lstStyle/>
          <a:p>
            <a:r>
              <a:rPr lang="en-US" sz="2000" dirty="0"/>
              <a:t>What can a CPG do?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generate rhythmic signals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modulate the frequency and details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based on commands &amp; sensor feedback</a:t>
            </a:r>
          </a:p>
          <a:p>
            <a:r>
              <a:rPr lang="en-US" sz="2000" dirty="0"/>
              <a:t>Pros of CPG: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need less BW between brain and muscles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fast feedback loop between sensors → controller → muscles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4" y="1234622"/>
            <a:ext cx="3468624" cy="43525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83943" y="3803965"/>
            <a:ext cx="448841" cy="27699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800" dirty="0"/>
              <a:t>CPG</a:t>
            </a:r>
          </a:p>
        </p:txBody>
      </p:sp>
    </p:spTree>
    <p:extLst>
      <p:ext uri="{BB962C8B-B14F-4D97-AF65-F5344CB8AC3E}">
        <p14:creationId xmlns:p14="http://schemas.microsoft.com/office/powerpoint/2010/main" val="314606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that CPGs exist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2369"/>
            <a:ext cx="7942152" cy="4742505"/>
          </a:xfrm>
        </p:spPr>
        <p:txBody>
          <a:bodyPr/>
          <a:lstStyle/>
          <a:p>
            <a:r>
              <a:rPr lang="en-US" sz="2000" dirty="0"/>
              <a:t>Lamprey </a:t>
            </a:r>
            <a:r>
              <a:rPr lang="en-US" sz="2000" i="1" dirty="0"/>
              <a:t>fictive locomotion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Lamprey: a primitive eel-like fish, the most-studied vertebrate.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Cut away its spine from its brain and muscles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Spine can still generate rhythmic swimming patterns (like an intact fish)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Mechanically moving a headless-lamprey tail can induce neural activity, whose frequency follows that of the tail movements (over a wide </a:t>
            </a:r>
            <a:r>
              <a:rPr lang="en-US" sz="1800" dirty="0" err="1"/>
              <a:t>freq</a:t>
            </a:r>
            <a:r>
              <a:rPr lang="en-US" sz="1800" dirty="0"/>
              <a:t> range)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This fact supports the idea that there is a controller (e.g., a CPG) in its spine.</a:t>
            </a:r>
          </a:p>
          <a:p>
            <a:r>
              <a:rPr lang="en-US" sz="2000" dirty="0"/>
              <a:t>Salamanders: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Fictive locomotion has also been observed in salamanders.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Cut a salamander’s head off: you can still stimulate its tail so that it engages in fictive swimming </a:t>
            </a:r>
            <a:r>
              <a:rPr lang="en-US" sz="1800" i="1" dirty="0"/>
              <a:t>or </a:t>
            </a:r>
            <a:r>
              <a:rPr lang="en-US" sz="1800" dirty="0"/>
              <a:t>fictive running, by changing the stimulation frequency.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7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68" y="304800"/>
            <a:ext cx="8265814" cy="1143000"/>
          </a:xfrm>
        </p:spPr>
        <p:txBody>
          <a:bodyPr/>
          <a:lstStyle/>
          <a:p>
            <a:r>
              <a:rPr lang="en-US" dirty="0"/>
              <a:t>Do humans use a CPG for walking?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Not known for sure as of 2017</a:t>
            </a:r>
          </a:p>
          <a:p>
            <a:r>
              <a:rPr lang="en-US" sz="2200" dirty="0"/>
              <a:t>Most data comes from spinal-cord injury (SCI) patients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People with severe SCI → limited recovery of walking ability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Could be interpreted as evidence against the existence of a human CPG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Could simply mean that the human CPG needs signals from the brain to kick itself off.</a:t>
            </a:r>
          </a:p>
          <a:p>
            <a:r>
              <a:rPr lang="en-US" sz="2200" dirty="0"/>
              <a:t>More SCI data: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Spontaneous, regular rhythmic leg movements occasionally observed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electrically stimulate the epidural area → observed quite regularly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This has been taken as supporting evidence for CPGs.</a:t>
            </a:r>
          </a:p>
          <a:p>
            <a:r>
              <a:rPr lang="en-US" sz="2200" dirty="0"/>
              <a:t>Other: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Strong evidence for CPGs in mice, rats, cats.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Intuitively clear that a CPG couldn’t fully explain human gait.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8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Modeling is at the center of the CPG debate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people build models of CPGs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see if they can replicate locomotion on rough terrain.</a:t>
            </a:r>
          </a:p>
          <a:p>
            <a:r>
              <a:rPr lang="en-US" dirty="0"/>
              <a:t>How do people model CPGs?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like our simple list of commands!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Biophysics, neural nets, oscillators</a:t>
            </a:r>
          </a:p>
          <a:p>
            <a:r>
              <a:rPr lang="en-US" dirty="0"/>
              <a:t>How do we optimize CPGs for robotics?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usually with evolutionary algorithms (just like our HW)</a:t>
            </a:r>
          </a:p>
          <a:p>
            <a:pPr lvl="1">
              <a:spcBef>
                <a:spcPts val="0"/>
              </a:spcBef>
            </a:pPr>
            <a:r>
              <a:rPr lang="en-US" dirty="0"/>
              <a:t>occasionally with neural-net learning (but only if our goal is to match a given gait)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83332B-A9EA-43F3-B4F4-1F5275E733ED}"/>
              </a:ext>
            </a:extLst>
          </p:cNvPr>
          <p:cNvSpPr txBox="1"/>
          <p:nvPr/>
        </p:nvSpPr>
        <p:spPr>
          <a:xfrm>
            <a:off x="6410689" y="2744624"/>
            <a:ext cx="2479311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Modeling locomotion is part of creating new hypotheses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531B85-3BF9-4559-99E2-825650A36494}"/>
              </a:ext>
            </a:extLst>
          </p:cNvPr>
          <p:cNvCxnSpPr>
            <a:cxnSpLocks/>
          </p:cNvCxnSpPr>
          <p:nvPr/>
        </p:nvCxnSpPr>
        <p:spPr>
          <a:xfrm flipH="1" flipV="1">
            <a:off x="6102371" y="2743200"/>
            <a:ext cx="334977" cy="28065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4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691EB-A1FC-4498-B8C1-55771DD1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final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EFB80-9C40-4BFB-83B8-7CC15ABE2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different algorithms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Hill climbing with random restart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Simulated annealing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Greedy algorithms</a:t>
            </a:r>
          </a:p>
          <a:p>
            <a:r>
              <a:rPr lang="en-US" dirty="0"/>
              <a:t>Learn more Python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Improve our simulator to take into account occasional toppling over or capture by prey if too much inching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Improve our movie maker to display vertical motion, and </a:t>
            </a:r>
            <a:r>
              <a:rPr lang="en-US"/>
              <a:t>to produce </a:t>
            </a:r>
            <a:r>
              <a:rPr lang="en-US" dirty="0"/>
              <a:t>a .mp4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20859-DD65-4FEE-AAA5-64675F66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22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F7D3-E238-4C3F-B1DA-6D049391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Manduca</a:t>
            </a:r>
            <a:r>
              <a:rPr lang="en-US"/>
              <a:t> 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2649-5C1B-459C-AFB5-1AEE0E888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r>
              <a:rPr lang="en-US" sz="2400" dirty="0"/>
              <a:t>What we learned about biology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</a:t>
            </a:r>
            <a:r>
              <a:rPr lang="en-US" sz="2000" dirty="0" err="1"/>
              <a:t>M.sexta</a:t>
            </a:r>
            <a:r>
              <a:rPr lang="en-US" sz="2000" dirty="0"/>
              <a:t> crawls</a:t>
            </a:r>
          </a:p>
          <a:p>
            <a:r>
              <a:rPr lang="en-US" sz="2400" dirty="0"/>
              <a:t>What we learned about modeling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Genetic algorithms… running evolution at computer speed to evolve better solutions to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Models can give us new insights about our system – even (especially) when they’re wrong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Optimization and visualization can give us new insights about our models</a:t>
            </a:r>
          </a:p>
          <a:p>
            <a:r>
              <a:rPr lang="en-US" sz="2400" dirty="0"/>
              <a:t>What </a:t>
            </a:r>
            <a:r>
              <a:rPr lang="en-US" sz="2400"/>
              <a:t>we learned </a:t>
            </a:r>
            <a:r>
              <a:rPr lang="en-US" sz="2400" dirty="0"/>
              <a:t>about programming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objects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 long HW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2DD8B-4E8F-44A4-AE4E-70013847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F00CC-48E7-4E5D-8725-E364D9E7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Manduca</a:t>
            </a:r>
            <a:r>
              <a:rPr lang="en-US" dirty="0"/>
              <a:t> </a:t>
            </a:r>
            <a:r>
              <a:rPr lang="en-US" dirty="0" err="1"/>
              <a:t>sexta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2F487-1EA3-4C41-94C0-B7F7C0170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Tobacco hornworm, studied by Prof. Trimmer’s group.</a:t>
            </a:r>
          </a:p>
          <a:p>
            <a:r>
              <a:rPr lang="en-US" dirty="0"/>
              <a:t>Why do we care?</a:t>
            </a:r>
          </a:p>
          <a:p>
            <a:pPr lvl="1"/>
            <a:r>
              <a:rPr lang="en-US" dirty="0"/>
              <a:t>Helps us learn about locomotion in invertebrates</a:t>
            </a:r>
          </a:p>
          <a:p>
            <a:pPr lvl="1"/>
            <a:r>
              <a:rPr lang="en-US" dirty="0"/>
              <a:t>Ties to soft-bodied robotics</a:t>
            </a:r>
          </a:p>
          <a:p>
            <a:r>
              <a:rPr lang="en-US" dirty="0"/>
              <a:t>Action video: </a:t>
            </a:r>
            <a:r>
              <a:rPr lang="en-US" u="sng" dirty="0">
                <a:solidFill>
                  <a:schemeClr val="accent2"/>
                </a:solidFill>
              </a:rPr>
              <a:t>https://www.youtube.com/watch?v=vm4EgwOjzNY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B84BC-9E6F-4D6C-93DD-53AA290A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2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039A356-DB12-4C0F-B6AA-09055CFB9DF2}"/>
              </a:ext>
            </a:extLst>
          </p:cNvPr>
          <p:cNvSpPr/>
          <p:nvPr/>
        </p:nvSpPr>
        <p:spPr>
          <a:xfrm>
            <a:off x="304799" y="1430867"/>
            <a:ext cx="2794000" cy="618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A7343-6FD1-4E7F-A88F-A6FECA708432}"/>
              </a:ext>
            </a:extLst>
          </p:cNvPr>
          <p:cNvSpPr/>
          <p:nvPr/>
        </p:nvSpPr>
        <p:spPr>
          <a:xfrm>
            <a:off x="304799" y="3640667"/>
            <a:ext cx="279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64C9DB-B664-4E6A-B531-93E23EDF6395}"/>
              </a:ext>
            </a:extLst>
          </p:cNvPr>
          <p:cNvSpPr/>
          <p:nvPr/>
        </p:nvSpPr>
        <p:spPr>
          <a:xfrm>
            <a:off x="304799" y="2294467"/>
            <a:ext cx="2794000" cy="7958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55D15-D0C3-4B48-8D02-766093E30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399" y="304800"/>
            <a:ext cx="7975600" cy="1143000"/>
          </a:xfrm>
        </p:spPr>
        <p:txBody>
          <a:bodyPr/>
          <a:lstStyle/>
          <a:p>
            <a:r>
              <a:rPr lang="en-US" dirty="0" err="1"/>
              <a:t>Manduca</a:t>
            </a:r>
            <a:r>
              <a:rPr lang="en-US" dirty="0"/>
              <a:t> results: no special sauce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7BC26-DB42-481B-806E-3B8C680DB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466" y="1981199"/>
            <a:ext cx="5892801" cy="1828801"/>
          </a:xfrm>
        </p:spPr>
        <p:txBody>
          <a:bodyPr/>
          <a:lstStyle/>
          <a:p>
            <a:r>
              <a:rPr lang="en-US" dirty="0"/>
              <a:t>After 210 generations, distance=1578</a:t>
            </a:r>
          </a:p>
          <a:p>
            <a:r>
              <a:rPr lang="en-US" dirty="0"/>
              <a:t>Observations?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really crawling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Sort of inching, but not well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3807E-3532-4763-9944-ADB7D578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0C873F-FFE4-49E4-8B59-465BE2CF6671}"/>
              </a:ext>
            </a:extLst>
          </p:cNvPr>
          <p:cNvSpPr txBox="1"/>
          <p:nvPr/>
        </p:nvSpPr>
        <p:spPr>
          <a:xfrm>
            <a:off x="330200" y="1117600"/>
            <a:ext cx="32935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0 1 0 0 1 |   0 100   0   0</a:t>
            </a:r>
          </a:p>
          <a:p>
            <a:r>
              <a:rPr lang="en-US" sz="1800" dirty="0"/>
              <a:t>0 0 0 0 1 | 100 100 100 100</a:t>
            </a:r>
          </a:p>
          <a:p>
            <a:r>
              <a:rPr lang="en-US" sz="1800" dirty="0"/>
              <a:t>1 0 0 0 0 |   0      0     0    0</a:t>
            </a:r>
          </a:p>
          <a:p>
            <a:r>
              <a:rPr lang="en-US" sz="1800" dirty="0"/>
              <a:t>1 1 1 0 1 |   0   100    0  100</a:t>
            </a:r>
          </a:p>
          <a:p>
            <a:r>
              <a:rPr lang="en-US" sz="1800" dirty="0"/>
              <a:t>0 0 0 1 0 | 100 100 100 100</a:t>
            </a:r>
          </a:p>
          <a:p>
            <a:r>
              <a:rPr lang="en-US" sz="1800" dirty="0"/>
              <a:t>1 0 0 0 0 |   0      0     0    0</a:t>
            </a:r>
          </a:p>
          <a:p>
            <a:r>
              <a:rPr lang="en-US" sz="1800" dirty="0"/>
              <a:t>0 0 0 1 1 | 100 100 100   0</a:t>
            </a:r>
          </a:p>
          <a:p>
            <a:r>
              <a:rPr lang="en-US" sz="1800" dirty="0"/>
              <a:t>1 0 0 0 1 |   0      0     0 100</a:t>
            </a:r>
          </a:p>
          <a:p>
            <a:r>
              <a:rPr lang="en-US" sz="1800" dirty="0"/>
              <a:t>1 0 1 1 0 | 100    0 100    0</a:t>
            </a:r>
          </a:p>
          <a:p>
            <a:r>
              <a:rPr lang="en-US" sz="1800" dirty="0"/>
              <a:t>0 0 0 0 1 | 100 100 100 100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20CA28-E223-4EE7-B821-7A02FB76ED1E}"/>
              </a:ext>
            </a:extLst>
          </p:cNvPr>
          <p:cNvSpPr txBox="1">
            <a:spLocks/>
          </p:cNvSpPr>
          <p:nvPr/>
        </p:nvSpPr>
        <p:spPr bwMode="auto">
          <a:xfrm>
            <a:off x="296333" y="3970860"/>
            <a:ext cx="8652933" cy="2040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kern="0" dirty="0"/>
              <a:t>Why does inching happen at all, if the real </a:t>
            </a:r>
            <a:r>
              <a:rPr lang="en-US" sz="2400" kern="0" dirty="0" err="1"/>
              <a:t>Manduca</a:t>
            </a:r>
            <a:r>
              <a:rPr lang="en-US" sz="2400" kern="0" dirty="0"/>
              <a:t> doesn’t do it?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Inching is definitely faster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In real life, it is wobbly and makes </a:t>
            </a:r>
            <a:r>
              <a:rPr lang="en-US" sz="2000" kern="0" dirty="0" err="1"/>
              <a:t>Manduca</a:t>
            </a:r>
            <a:r>
              <a:rPr lang="en-US" sz="2000" kern="0" dirty="0"/>
              <a:t> visible to predators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We model neither of those</a:t>
            </a:r>
          </a:p>
          <a:p>
            <a:pPr>
              <a:spcBef>
                <a:spcPts val="0"/>
              </a:spcBef>
            </a:pPr>
            <a:r>
              <a:rPr lang="en-US" sz="2400" kern="0" dirty="0"/>
              <a:t>Why don’t we inch more?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After enough generations, we might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But each segment must discover inching independently</a:t>
            </a:r>
          </a:p>
          <a:p>
            <a:pPr lvl="1">
              <a:spcBef>
                <a:spcPts val="0"/>
              </a:spcBef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2109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82B8DA9-D415-4FF3-8A2B-C0618DB58AFD}"/>
              </a:ext>
            </a:extLst>
          </p:cNvPr>
          <p:cNvSpPr/>
          <p:nvPr/>
        </p:nvSpPr>
        <p:spPr>
          <a:xfrm>
            <a:off x="266700" y="3674531"/>
            <a:ext cx="2794000" cy="211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0EF130-92B2-4C12-B393-5AC744F2F1DD}"/>
              </a:ext>
            </a:extLst>
          </p:cNvPr>
          <p:cNvSpPr/>
          <p:nvPr/>
        </p:nvSpPr>
        <p:spPr>
          <a:xfrm>
            <a:off x="275167" y="2861733"/>
            <a:ext cx="2794000" cy="465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D0EF30-8D6F-4387-895A-C77998245D5E}"/>
              </a:ext>
            </a:extLst>
          </p:cNvPr>
          <p:cNvSpPr/>
          <p:nvPr/>
        </p:nvSpPr>
        <p:spPr>
          <a:xfrm>
            <a:off x="279401" y="2015060"/>
            <a:ext cx="2785533" cy="778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33265D-CE3D-4053-9BB3-8835AA8CA00F}"/>
              </a:ext>
            </a:extLst>
          </p:cNvPr>
          <p:cNvSpPr/>
          <p:nvPr/>
        </p:nvSpPr>
        <p:spPr>
          <a:xfrm>
            <a:off x="275167" y="1464734"/>
            <a:ext cx="2794000" cy="474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55D15-D0C3-4B48-8D02-766093E30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399" y="304800"/>
            <a:ext cx="7975600" cy="1143000"/>
          </a:xfrm>
        </p:spPr>
        <p:txBody>
          <a:bodyPr/>
          <a:lstStyle/>
          <a:p>
            <a:r>
              <a:rPr lang="en-US" dirty="0"/>
              <a:t>After 5000 generations…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7BC26-DB42-481B-806E-3B8C680DB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0466" y="1710265"/>
            <a:ext cx="5672667" cy="1828801"/>
          </a:xfrm>
        </p:spPr>
        <p:txBody>
          <a:bodyPr/>
          <a:lstStyle/>
          <a:p>
            <a:r>
              <a:rPr lang="en-US" sz="2400" dirty="0"/>
              <a:t>Trying to inch, but out of phase</a:t>
            </a:r>
          </a:p>
          <a:p>
            <a:r>
              <a:rPr lang="en-US" sz="2400" dirty="0"/>
              <a:t>We actually reached this pattern after about 500 generations, and never left it</a:t>
            </a:r>
          </a:p>
          <a:p>
            <a:r>
              <a:rPr lang="en-US" sz="2400" dirty="0"/>
              <a:t>Observations?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3807E-3532-4763-9944-ADB7D578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0C873F-FFE4-49E4-8B59-465BE2CF6671}"/>
              </a:ext>
            </a:extLst>
          </p:cNvPr>
          <p:cNvSpPr txBox="1"/>
          <p:nvPr/>
        </p:nvSpPr>
        <p:spPr>
          <a:xfrm>
            <a:off x="330200" y="1117600"/>
            <a:ext cx="32935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 0 0 0 1 | 100 100   0   0</a:t>
            </a:r>
          </a:p>
          <a:p>
            <a:r>
              <a:rPr lang="en-US" sz="1800" dirty="0"/>
              <a:t>0 0 0 0 1 | 100 100 100 100</a:t>
            </a:r>
          </a:p>
          <a:p>
            <a:r>
              <a:rPr lang="en-US" sz="1800" dirty="0"/>
              <a:t>1 0 0 0 0 |    0    0     0     0</a:t>
            </a:r>
          </a:p>
          <a:p>
            <a:r>
              <a:rPr lang="en-US" sz="1800" dirty="0"/>
              <a:t>0 0 0 0 1 | 100 100 100 100</a:t>
            </a:r>
          </a:p>
          <a:p>
            <a:r>
              <a:rPr lang="en-US" sz="1800" dirty="0"/>
              <a:t>1 0 0 0 1 | 100 100   0     0</a:t>
            </a:r>
          </a:p>
          <a:p>
            <a:r>
              <a:rPr lang="en-US" sz="1800" dirty="0"/>
              <a:t>1 0 0 0 0 |    0    0     0     0</a:t>
            </a:r>
          </a:p>
          <a:p>
            <a:r>
              <a:rPr lang="en-US" sz="1800" dirty="0"/>
              <a:t>0 0 0 0 1 | 100 100 100 100</a:t>
            </a:r>
          </a:p>
          <a:p>
            <a:r>
              <a:rPr lang="en-US" sz="1800" dirty="0"/>
              <a:t>1 0 0 0 0 |    0    0     0     0</a:t>
            </a:r>
          </a:p>
          <a:p>
            <a:r>
              <a:rPr lang="en-US" sz="1800" dirty="0"/>
              <a:t>1 0 0 0 1 | 100 100   0     0</a:t>
            </a:r>
          </a:p>
          <a:p>
            <a:r>
              <a:rPr lang="en-US" sz="1800" dirty="0"/>
              <a:t>0 0 0 0 1 | 100 100 100 100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20CA28-E223-4EE7-B821-7A02FB76ED1E}"/>
              </a:ext>
            </a:extLst>
          </p:cNvPr>
          <p:cNvSpPr txBox="1">
            <a:spLocks/>
          </p:cNvSpPr>
          <p:nvPr/>
        </p:nvSpPr>
        <p:spPr bwMode="auto">
          <a:xfrm>
            <a:off x="296333" y="3970860"/>
            <a:ext cx="8652933" cy="2040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kern="0" dirty="0"/>
              <a:t>We’ve reached a local maximum</a:t>
            </a:r>
            <a:endParaRPr lang="en-US" sz="2000" kern="0" dirty="0"/>
          </a:p>
          <a:p>
            <a:pPr>
              <a:spcBef>
                <a:spcPts val="0"/>
              </a:spcBef>
            </a:pPr>
            <a:r>
              <a:rPr lang="en-US" sz="2400" kern="0" dirty="0"/>
              <a:t>The only way to get out of it is to move an entire row up one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Mating doesn’t do that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That many single-point mutations are unlikely </a:t>
            </a:r>
          </a:p>
          <a:p>
            <a:pPr lvl="1">
              <a:spcBef>
                <a:spcPts val="0"/>
              </a:spcBef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98357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AF32C4-0179-4785-B102-D4DD5D759AD4}"/>
              </a:ext>
            </a:extLst>
          </p:cNvPr>
          <p:cNvSpPr/>
          <p:nvPr/>
        </p:nvSpPr>
        <p:spPr>
          <a:xfrm>
            <a:off x="237066" y="1752599"/>
            <a:ext cx="2794000" cy="465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98B090-EFAB-4995-8D50-5DED70880945}"/>
              </a:ext>
            </a:extLst>
          </p:cNvPr>
          <p:cNvSpPr/>
          <p:nvPr/>
        </p:nvSpPr>
        <p:spPr>
          <a:xfrm>
            <a:off x="237066" y="2302935"/>
            <a:ext cx="2794000" cy="465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8776B9-CB14-4FB9-B58A-4E69ABAA2A5F}"/>
              </a:ext>
            </a:extLst>
          </p:cNvPr>
          <p:cNvSpPr/>
          <p:nvPr/>
        </p:nvSpPr>
        <p:spPr>
          <a:xfrm>
            <a:off x="237066" y="2844799"/>
            <a:ext cx="2794000" cy="465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6EB4B7-9B8D-4086-B815-123114F55BF2}"/>
              </a:ext>
            </a:extLst>
          </p:cNvPr>
          <p:cNvSpPr/>
          <p:nvPr/>
        </p:nvSpPr>
        <p:spPr>
          <a:xfrm>
            <a:off x="237066" y="3403602"/>
            <a:ext cx="2794000" cy="465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55D15-D0C3-4B48-8D02-766093E3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Secret-sauce 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7BC26-DB42-481B-806E-3B8C680DB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129" y="1981199"/>
            <a:ext cx="6104467" cy="1828801"/>
          </a:xfrm>
        </p:spPr>
        <p:txBody>
          <a:bodyPr/>
          <a:lstStyle/>
          <a:p>
            <a:r>
              <a:rPr lang="en-US" dirty="0"/>
              <a:t>After 210 generations (distance=2690)</a:t>
            </a:r>
          </a:p>
          <a:p>
            <a:r>
              <a:rPr lang="en-US" dirty="0"/>
              <a:t>Observations?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Inching, except for the first two rows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3807E-3532-4763-9944-ADB7D578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0C873F-FFE4-49E4-8B59-465BE2CF6671}"/>
              </a:ext>
            </a:extLst>
          </p:cNvPr>
          <p:cNvSpPr txBox="1"/>
          <p:nvPr/>
        </p:nvSpPr>
        <p:spPr>
          <a:xfrm>
            <a:off x="330200" y="1117600"/>
            <a:ext cx="32935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 1 1 1 1 |    0    0     0   0</a:t>
            </a:r>
          </a:p>
          <a:p>
            <a:r>
              <a:rPr lang="en-US" sz="1800" dirty="0"/>
              <a:t>1 0 0 0 1 | 100 100   0   0</a:t>
            </a:r>
          </a:p>
          <a:p>
            <a:r>
              <a:rPr lang="en-US" sz="1800" dirty="0"/>
              <a:t>0 0 0 0 1 | 100 100 100 100</a:t>
            </a:r>
          </a:p>
          <a:p>
            <a:r>
              <a:rPr lang="en-US" sz="1800" dirty="0"/>
              <a:t>1 0 0 0 0 |    0    0     0   0</a:t>
            </a:r>
          </a:p>
          <a:p>
            <a:r>
              <a:rPr lang="en-US" sz="1800" dirty="0"/>
              <a:t>0 0 0 0 1 | 100 100 100 100</a:t>
            </a:r>
          </a:p>
          <a:p>
            <a:r>
              <a:rPr lang="en-US" sz="1800" dirty="0"/>
              <a:t>1 0 0 0 0 |    0    0     0   0</a:t>
            </a:r>
          </a:p>
          <a:p>
            <a:r>
              <a:rPr lang="en-US" sz="1800" dirty="0"/>
              <a:t>0 0 0 0 1 | 100 100 100 100</a:t>
            </a:r>
          </a:p>
          <a:p>
            <a:r>
              <a:rPr lang="en-US" sz="1800" dirty="0"/>
              <a:t>1 0 0 0 0 |    0    0     0   0</a:t>
            </a:r>
          </a:p>
          <a:p>
            <a:r>
              <a:rPr lang="en-US" sz="1800" dirty="0"/>
              <a:t>0 0 0 0 1 | 100 100 100 100</a:t>
            </a:r>
          </a:p>
          <a:p>
            <a:r>
              <a:rPr lang="en-US" sz="1800" dirty="0"/>
              <a:t>1 0 0 0 0 |    0    0     0   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20CA28-E223-4EE7-B821-7A02FB76ED1E}"/>
              </a:ext>
            </a:extLst>
          </p:cNvPr>
          <p:cNvSpPr txBox="1">
            <a:spLocks/>
          </p:cNvSpPr>
          <p:nvPr/>
        </p:nvSpPr>
        <p:spPr bwMode="auto">
          <a:xfrm>
            <a:off x="296333" y="4047063"/>
            <a:ext cx="8652933" cy="2040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kern="0" dirty="0"/>
              <a:t>Why did inching happen so well?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The inch pattern is two rows long, and our secret sauce replicated two rows</a:t>
            </a:r>
            <a:endParaRPr lang="en-US" sz="2000" kern="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sz="2000" kern="0" dirty="0">
                <a:sym typeface="Wingdings" panose="05000000000000000000" pitchFamily="2" charset="2"/>
              </a:rPr>
              <a:t>Some might call this cheating  </a:t>
            </a:r>
            <a:endParaRPr lang="en-US" sz="2000" kern="0" dirty="0"/>
          </a:p>
          <a:p>
            <a:pPr>
              <a:spcBef>
                <a:spcPts val="0"/>
              </a:spcBef>
            </a:pPr>
            <a:r>
              <a:rPr lang="en-US" sz="2400" kern="0" dirty="0"/>
              <a:t>Why don’t we inch at the beginning?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We only replicate forwards and not backwards!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True inching was discovered after 348 generations (distance=3193)</a:t>
            </a:r>
          </a:p>
          <a:p>
            <a:pPr lvl="1">
              <a:spcBef>
                <a:spcPts val="0"/>
              </a:spcBef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81925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EC7CB-0CE5-42BF-986E-81357FD89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fun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60C8-B165-4BC4-AA43-A5BB07CDA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9111"/>
            <a:ext cx="7772400" cy="4419600"/>
          </a:xfrm>
        </p:spPr>
        <p:txBody>
          <a:bodyPr/>
          <a:lstStyle/>
          <a:p>
            <a:r>
              <a:rPr lang="en-US" dirty="0"/>
              <a:t>Switched from 10 to 100 time segments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Allow temporally fine-grained motor control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Surprising results occurs (see video)</a:t>
            </a:r>
          </a:p>
          <a:p>
            <a:r>
              <a:rPr lang="en-US" dirty="0"/>
              <a:t>This is the “luge” strategy.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His legs are rarely touching the ground.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Huh? Tobacco hornworms cannot fly! Explanations?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model says that legs without crochet attached just float in the air.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if all 5 legs are floating?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Real </a:t>
            </a:r>
            <a:r>
              <a:rPr lang="en-US" dirty="0" err="1"/>
              <a:t>Manducas</a:t>
            </a:r>
            <a:r>
              <a:rPr lang="en-US" dirty="0"/>
              <a:t> do not work like a maglev train (or an air-hockey puck)!</a:t>
            </a:r>
          </a:p>
          <a:p>
            <a:r>
              <a:rPr lang="en-US" dirty="0"/>
              <a:t>The GA just optimizes whatever model we give it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can “cleverly” find the flaw in the model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7EA41-314D-40FC-B840-0D5FFA69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4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9535-A5C0-4EFF-BBD6-B090116E8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87159-E465-404D-9B11-FD93C52C3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1733"/>
            <a:ext cx="7772400" cy="4419600"/>
          </a:xfrm>
        </p:spPr>
        <p:txBody>
          <a:bodyPr/>
          <a:lstStyle/>
          <a:p>
            <a:r>
              <a:rPr lang="en-US" sz="2400" dirty="0"/>
              <a:t>GAs are powerful, but not omnipotent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They work a lot better when your mating/mutation strategy matches the actual best solution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Of course, you usually don’t know what that is beforehand (but sometimes you can guess) </a:t>
            </a:r>
          </a:p>
          <a:p>
            <a:r>
              <a:rPr lang="en-US" sz="2400" dirty="0"/>
              <a:t>Garbage In, Garbage Out still applies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Our GA will optimize </a:t>
            </a:r>
            <a:r>
              <a:rPr lang="en-US" sz="2000" i="1" dirty="0"/>
              <a:t>whatever model we give it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Whether or not that model corresponds to reality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Our model had a gross issue → GA produces a humorous result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Other modeling issue may produce “optimal solutions” that seem reasonable but are equally wrong.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Visualization tools can be quite powerful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B8C303-BFFA-414E-8955-B482819B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6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F8A8-C6E5-4DE8-A7B5-250818E3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problem will we solve?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3142E-71BB-4900-A405-53B60C4D5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67" y="3628885"/>
            <a:ext cx="8678333" cy="2526380"/>
          </a:xfrm>
        </p:spPr>
        <p:txBody>
          <a:bodyPr/>
          <a:lstStyle/>
          <a:p>
            <a:r>
              <a:rPr lang="en-US" dirty="0"/>
              <a:t>Given a brain, and muscles, body: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commands should the brain send to the muscles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as to make </a:t>
            </a:r>
            <a:r>
              <a:rPr lang="en-US" dirty="0" err="1"/>
              <a:t>M.sexta</a:t>
            </a:r>
            <a:r>
              <a:rPr lang="en-US" dirty="0"/>
              <a:t> crawl as far as possible in 100 seconds?</a:t>
            </a:r>
          </a:p>
          <a:p>
            <a:pPr>
              <a:spcBef>
                <a:spcPts val="0"/>
              </a:spcBef>
            </a:pPr>
            <a:r>
              <a:rPr lang="en-US" dirty="0"/>
              <a:t>We’re all experts at this…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since our brains make our own bodies move every day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actually, this is a hard problem. Let’s try to solve it anyway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C706B-E29B-4AA0-A03C-CFD17CA2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21593E-1607-47F8-8B78-315B670DA490}"/>
              </a:ext>
            </a:extLst>
          </p:cNvPr>
          <p:cNvSpPr txBox="1"/>
          <p:nvPr/>
        </p:nvSpPr>
        <p:spPr>
          <a:xfrm>
            <a:off x="2017643" y="1882913"/>
            <a:ext cx="1013792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Brain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181D2D-97F8-480F-BD1B-98C6EEB9B53F}"/>
              </a:ext>
            </a:extLst>
          </p:cNvPr>
          <p:cNvSpPr txBox="1"/>
          <p:nvPr/>
        </p:nvSpPr>
        <p:spPr>
          <a:xfrm>
            <a:off x="4500585" y="1216622"/>
            <a:ext cx="113968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muscle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2037B9-9AF3-4155-A4C9-F629294D1B6A}"/>
              </a:ext>
            </a:extLst>
          </p:cNvPr>
          <p:cNvSpPr txBox="1"/>
          <p:nvPr/>
        </p:nvSpPr>
        <p:spPr>
          <a:xfrm>
            <a:off x="4500585" y="1781674"/>
            <a:ext cx="113968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muscle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D2D4B0-54C0-4A39-9322-0984D2D89BC0}"/>
              </a:ext>
            </a:extLst>
          </p:cNvPr>
          <p:cNvSpPr txBox="1"/>
          <p:nvPr/>
        </p:nvSpPr>
        <p:spPr>
          <a:xfrm>
            <a:off x="4500585" y="2742459"/>
            <a:ext cx="113968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muscle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43A4ED-7909-4AAA-94E4-4C1CC3D34F93}"/>
              </a:ext>
            </a:extLst>
          </p:cNvPr>
          <p:cNvSpPr txBox="1"/>
          <p:nvPr/>
        </p:nvSpPr>
        <p:spPr>
          <a:xfrm rot="5400000">
            <a:off x="4970957" y="2273009"/>
            <a:ext cx="469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CBF1878-F27B-4E5B-A034-885CA88D0655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3031435" y="1447455"/>
            <a:ext cx="1469150" cy="66629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9A7D7-AF9D-4025-A5E4-A4B80FA1EE6C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3031435" y="2012507"/>
            <a:ext cx="1469150" cy="1012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D827A2-1E14-4D17-9076-E79112B799C5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3031435" y="2113746"/>
            <a:ext cx="1469150" cy="85954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8B2D1F3-7593-41C4-8B14-E025E5ED3DA5}"/>
              </a:ext>
            </a:extLst>
          </p:cNvPr>
          <p:cNvSpPr txBox="1"/>
          <p:nvPr/>
        </p:nvSpPr>
        <p:spPr>
          <a:xfrm>
            <a:off x="3166536" y="1972731"/>
            <a:ext cx="133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commands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21593E-1607-47F8-8B78-315B670DA490}"/>
              </a:ext>
            </a:extLst>
          </p:cNvPr>
          <p:cNvSpPr txBox="1"/>
          <p:nvPr/>
        </p:nvSpPr>
        <p:spPr>
          <a:xfrm>
            <a:off x="6554763" y="1729460"/>
            <a:ext cx="1762972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Body, environment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BF1878-F27B-4E5B-A034-885CA88D0655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5640273" y="1432616"/>
            <a:ext cx="914490" cy="71234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CBF1878-F27B-4E5B-A034-885CA88D0655}"/>
              </a:ext>
            </a:extLst>
          </p:cNvPr>
          <p:cNvCxnSpPr>
            <a:cxnSpLocks/>
            <a:stCxn id="7" idx="3"/>
            <a:endCxn id="17" idx="1"/>
          </p:cNvCxnSpPr>
          <p:nvPr/>
        </p:nvCxnSpPr>
        <p:spPr>
          <a:xfrm>
            <a:off x="5640273" y="2012507"/>
            <a:ext cx="914490" cy="13245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CBF1878-F27B-4E5B-A034-885CA88D0655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5640273" y="2235272"/>
            <a:ext cx="826628" cy="73802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93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09F21-1506-4C78-9283-8E817A3C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solve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7D027-F5D6-43F5-B813-656135364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66" y="1312334"/>
            <a:ext cx="7772400" cy="4072467"/>
          </a:xfrm>
        </p:spPr>
        <p:txBody>
          <a:bodyPr/>
          <a:lstStyle/>
          <a:p>
            <a:r>
              <a:rPr lang="en-US" dirty="0"/>
              <a:t>We’ve had good luck with optimizing kinetic proofreading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built a model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reaction rates were parameters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kept trying different combinations until we got what we wanted</a:t>
            </a:r>
          </a:p>
          <a:p>
            <a:r>
              <a:rPr lang="en-US" dirty="0"/>
              <a:t>Can we use the same strategy for </a:t>
            </a:r>
            <a:r>
              <a:rPr lang="en-US" dirty="0" err="1"/>
              <a:t>Manduca</a:t>
            </a:r>
            <a:r>
              <a:rPr lang="en-US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What’s our model?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are the inputs?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What’s the model’s output when we simulate it?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do we find the best set of inputs to maximize crawling distance?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B3221A-30ED-4AA0-A96C-F90843D29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D1128-B03A-4044-84DB-C663C87C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dirty="0" err="1"/>
              <a:t>Manduca</a:t>
            </a:r>
            <a:r>
              <a:rPr lang="en-US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7D0FB-A110-44F9-9853-EBBBF862E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7" y="3194273"/>
            <a:ext cx="8187265" cy="312797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What are the inputs?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commands from the brain to the muscles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Note there is no more brain in our system; the commands are the inputs. Modeling a brain would be hard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000" dirty="0"/>
              <a:t>What is the model’s output when we simulate it?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number that says how far </a:t>
            </a:r>
            <a:r>
              <a:rPr lang="en-US" sz="1800" dirty="0" err="1"/>
              <a:t>Manduca</a:t>
            </a:r>
            <a:r>
              <a:rPr lang="en-US" sz="1800" dirty="0"/>
              <a:t> crawled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How can we simulate the model to get that number?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More differential equations… we’ll get back to that shortly</a:t>
            </a:r>
          </a:p>
          <a:p>
            <a:r>
              <a:rPr lang="en-US" sz="2000" dirty="0"/>
              <a:t>How do we find the best set of inputs to maximize crawling distance?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Try them all, see what works best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D5E53-997A-4343-9B97-04B01A5E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2CB4AA-3DAA-4DC9-B6F0-63A8E8F47348}"/>
              </a:ext>
            </a:extLst>
          </p:cNvPr>
          <p:cNvSpPr txBox="1"/>
          <p:nvPr/>
        </p:nvSpPr>
        <p:spPr>
          <a:xfrm>
            <a:off x="2359915" y="1331642"/>
            <a:ext cx="1337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command</a:t>
            </a:r>
          </a:p>
          <a:p>
            <a:endParaRPr lang="en-US" sz="1800" dirty="0"/>
          </a:p>
          <a:p>
            <a:r>
              <a:rPr lang="en-US" sz="1800" dirty="0"/>
              <a:t>command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command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68D682C-DC96-4FDB-A1BF-168DA7D66C2A}"/>
              </a:ext>
            </a:extLst>
          </p:cNvPr>
          <p:cNvCxnSpPr/>
          <p:nvPr/>
        </p:nvCxnSpPr>
        <p:spPr>
          <a:xfrm>
            <a:off x="3375742" y="1503701"/>
            <a:ext cx="61806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F45AEF-797B-4C05-BEA9-411F2290C402}"/>
              </a:ext>
            </a:extLst>
          </p:cNvPr>
          <p:cNvCxnSpPr/>
          <p:nvPr/>
        </p:nvCxnSpPr>
        <p:spPr>
          <a:xfrm>
            <a:off x="3388615" y="2096177"/>
            <a:ext cx="61806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EB59252-5F6C-46F1-9A9C-DB580E096BF1}"/>
              </a:ext>
            </a:extLst>
          </p:cNvPr>
          <p:cNvCxnSpPr/>
          <p:nvPr/>
        </p:nvCxnSpPr>
        <p:spPr>
          <a:xfrm>
            <a:off x="3343612" y="3017364"/>
            <a:ext cx="61806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021593E-1607-47F8-8B78-315B670DA490}"/>
              </a:ext>
            </a:extLst>
          </p:cNvPr>
          <p:cNvSpPr txBox="1"/>
          <p:nvPr/>
        </p:nvSpPr>
        <p:spPr>
          <a:xfrm>
            <a:off x="1510867" y="1915964"/>
            <a:ext cx="1013792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Brain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181D2D-97F8-480F-BD1B-98C6EEB9B53F}"/>
              </a:ext>
            </a:extLst>
          </p:cNvPr>
          <p:cNvSpPr txBox="1"/>
          <p:nvPr/>
        </p:nvSpPr>
        <p:spPr>
          <a:xfrm>
            <a:off x="3993809" y="1249673"/>
            <a:ext cx="113968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muscle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2037B9-9AF3-4155-A4C9-F629294D1B6A}"/>
              </a:ext>
            </a:extLst>
          </p:cNvPr>
          <p:cNvSpPr txBox="1"/>
          <p:nvPr/>
        </p:nvSpPr>
        <p:spPr>
          <a:xfrm>
            <a:off x="3993809" y="1814725"/>
            <a:ext cx="113968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muscle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D2D4B0-54C0-4A39-9322-0984D2D89BC0}"/>
              </a:ext>
            </a:extLst>
          </p:cNvPr>
          <p:cNvSpPr txBox="1"/>
          <p:nvPr/>
        </p:nvSpPr>
        <p:spPr>
          <a:xfrm>
            <a:off x="3993809" y="2775510"/>
            <a:ext cx="113968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muscle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43A4ED-7909-4AAA-94E4-4C1CC3D34F93}"/>
              </a:ext>
            </a:extLst>
          </p:cNvPr>
          <p:cNvSpPr txBox="1"/>
          <p:nvPr/>
        </p:nvSpPr>
        <p:spPr>
          <a:xfrm rot="5400000">
            <a:off x="4464181" y="2306060"/>
            <a:ext cx="469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CBF1878-F27B-4E5B-A034-885CA88D0655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 flipV="1">
            <a:off x="2524659" y="1480506"/>
            <a:ext cx="1469150" cy="66629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D9A7D7-AF9D-4025-A5E4-A4B80FA1EE6C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 flipV="1">
            <a:off x="2524659" y="2045558"/>
            <a:ext cx="1469150" cy="1012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FD827A2-1E14-4D17-9076-E79112B799C5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2524659" y="2146797"/>
            <a:ext cx="1469150" cy="85954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8B2D1F3-7593-41C4-8B14-E025E5ED3DA5}"/>
              </a:ext>
            </a:extLst>
          </p:cNvPr>
          <p:cNvSpPr txBox="1"/>
          <p:nvPr/>
        </p:nvSpPr>
        <p:spPr>
          <a:xfrm>
            <a:off x="2659760" y="2005782"/>
            <a:ext cx="133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commands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21593E-1607-47F8-8B78-315B670DA490}"/>
              </a:ext>
            </a:extLst>
          </p:cNvPr>
          <p:cNvSpPr txBox="1"/>
          <p:nvPr/>
        </p:nvSpPr>
        <p:spPr>
          <a:xfrm>
            <a:off x="6047987" y="1762511"/>
            <a:ext cx="1762972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Body, environment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CBF1878-F27B-4E5B-A034-885CA88D0655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5133497" y="1465667"/>
            <a:ext cx="914490" cy="71234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CBF1878-F27B-4E5B-A034-885CA88D0655}"/>
              </a:ext>
            </a:extLst>
          </p:cNvPr>
          <p:cNvCxnSpPr>
            <a:cxnSpLocks/>
            <a:stCxn id="13" idx="3"/>
            <a:endCxn id="20" idx="1"/>
          </p:cNvCxnSpPr>
          <p:nvPr/>
        </p:nvCxnSpPr>
        <p:spPr>
          <a:xfrm>
            <a:off x="5133497" y="2045558"/>
            <a:ext cx="914490" cy="13245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CBF1878-F27B-4E5B-A034-885CA88D0655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133497" y="2268323"/>
            <a:ext cx="826628" cy="73802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C132B37-0C75-41F8-9DA8-2F445C7660C9}"/>
              </a:ext>
            </a:extLst>
          </p:cNvPr>
          <p:cNvSpPr txBox="1"/>
          <p:nvPr/>
        </p:nvSpPr>
        <p:spPr>
          <a:xfrm>
            <a:off x="6767699" y="1707426"/>
            <a:ext cx="1709198" cy="82414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Crawling distance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132B37-0C75-41F8-9DA8-2F445C7660C9}"/>
              </a:ext>
            </a:extLst>
          </p:cNvPr>
          <p:cNvSpPr txBox="1"/>
          <p:nvPr/>
        </p:nvSpPr>
        <p:spPr>
          <a:xfrm>
            <a:off x="3993810" y="1239861"/>
            <a:ext cx="2418008" cy="199731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Model of the muscles, body, environment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EB59252-5F6C-46F1-9A9C-DB580E096BF1}"/>
              </a:ext>
            </a:extLst>
          </p:cNvPr>
          <p:cNvCxnSpPr/>
          <p:nvPr/>
        </p:nvCxnSpPr>
        <p:spPr>
          <a:xfrm>
            <a:off x="6415483" y="2123163"/>
            <a:ext cx="61806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17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14" grpId="0" animBg="1"/>
      <p:bldP spid="15" grpId="0"/>
      <p:bldP spid="19" grpId="0"/>
      <p:bldP spid="20" grpId="0" animBg="1"/>
      <p:bldP spid="24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9D521-0B40-434B-AAFD-38F2E91BB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03376-4178-40CB-8A31-89D2F4F8A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strategy doesn’t quite work perfectly</a:t>
            </a:r>
          </a:p>
          <a:p>
            <a:r>
              <a:rPr lang="en-US" dirty="0"/>
              <a:t>Locomotion of a complex organism is actually quite hard.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Nobody has really succeeded at realistically controlling robots.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we may suspect our assumption of easy success is a bit optimistic.</a:t>
            </a:r>
          </a:p>
          <a:p>
            <a:r>
              <a:rPr lang="en-US" dirty="0"/>
              <a:t>What makes it so hard?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Well, first, let’s look at what’s involved in simulating this particular model.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43CF8-F19A-482C-8B47-63AC13CF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0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Angry Birds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8331"/>
            <a:ext cx="7772400" cy="4978401"/>
          </a:xfrm>
        </p:spPr>
        <p:txBody>
          <a:bodyPr/>
          <a:lstStyle/>
          <a:p>
            <a:r>
              <a:rPr lang="en-US" sz="2400" dirty="0"/>
              <a:t>Approach #1 to building a simulator:</a:t>
            </a:r>
          </a:p>
          <a:p>
            <a:pPr lvl="1"/>
            <a:r>
              <a:rPr lang="en-US" sz="2000" dirty="0"/>
              <a:t>Start with a real </a:t>
            </a:r>
            <a:r>
              <a:rPr lang="en-US" sz="2000" dirty="0" err="1"/>
              <a:t>M.sexta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Micro-surgery on worm neurons to implant our </a:t>
            </a:r>
            <a:r>
              <a:rPr lang="en-US" sz="2000" dirty="0" err="1"/>
              <a:t>brain→muscles</a:t>
            </a:r>
            <a:r>
              <a:rPr lang="en-US" sz="2000" dirty="0"/>
              <a:t> commands into it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Measure how far it crawls</a:t>
            </a:r>
          </a:p>
          <a:p>
            <a:r>
              <a:rPr lang="en-US" sz="2400" dirty="0"/>
              <a:t>Mathematical model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According to Apple Store: “</a:t>
            </a:r>
            <a:r>
              <a:rPr lang="en-US" sz="2000" b="1" dirty="0"/>
              <a:t>Angry Birds</a:t>
            </a:r>
            <a:r>
              <a:rPr lang="en-US" sz="2000" dirty="0"/>
              <a:t> features challenging physics-based gameplay”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That’s what we need here!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Formulate Newton's Laws of motion as differential equations and solve them numerically.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We’ll give you the intuition and skip the details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Angry Birds is a proof of concept that it is possible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HW #5, we’ll provide you with a </a:t>
            </a:r>
            <a:r>
              <a:rPr lang="en-US" sz="2000" dirty="0" err="1"/>
              <a:t>M.sexta</a:t>
            </a:r>
            <a:r>
              <a:rPr lang="en-US" sz="2000" dirty="0"/>
              <a:t> simulator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Really, HW #5 will be just like playing Angry Birds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EE194/Bio196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3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AB98-319B-4468-9ED4-E0F411A6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6935"/>
            <a:ext cx="7772400" cy="1143000"/>
          </a:xfrm>
        </p:spPr>
        <p:txBody>
          <a:bodyPr/>
          <a:lstStyle/>
          <a:p>
            <a:r>
              <a:rPr lang="en-US" dirty="0"/>
              <a:t>AP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27D9B-F2D5-4FB9-BD4E-62C4C45EB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48255"/>
            <a:ext cx="7772400" cy="4419600"/>
          </a:xfrm>
        </p:spPr>
        <p:txBody>
          <a:bodyPr/>
          <a:lstStyle/>
          <a:p>
            <a:r>
              <a:rPr lang="en-US" sz="2000" dirty="0"/>
              <a:t>Distance = how far you travel = </a:t>
            </a:r>
            <a:r>
              <a:rPr lang="en-US" sz="2000" i="1" dirty="0"/>
              <a:t>x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Speed = how fast you move = </a:t>
            </a:r>
            <a:r>
              <a:rPr lang="en-US" sz="2000" i="1" dirty="0"/>
              <a:t>v</a:t>
            </a:r>
            <a:endParaRPr lang="en-US" sz="2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/>
              <a:t>= how fast distance is changing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/>
              <a:t>= d</a:t>
            </a:r>
            <a:r>
              <a:rPr lang="en-US" sz="1800" i="1" dirty="0"/>
              <a:t>x</a:t>
            </a:r>
            <a:r>
              <a:rPr lang="en-US" sz="1800" dirty="0"/>
              <a:t>/</a:t>
            </a:r>
            <a:r>
              <a:rPr lang="en-US" sz="1800" dirty="0" err="1"/>
              <a:t>d</a:t>
            </a:r>
            <a:r>
              <a:rPr lang="en-US" sz="1800" i="1" dirty="0" err="1"/>
              <a:t>t</a:t>
            </a:r>
            <a:endParaRPr lang="en-US" sz="1800" i="1" dirty="0"/>
          </a:p>
          <a:p>
            <a:r>
              <a:rPr lang="en-US" sz="2000" dirty="0"/>
              <a:t>Acceleration = </a:t>
            </a:r>
            <a:r>
              <a:rPr lang="en-US" sz="2000" i="1" dirty="0"/>
              <a:t>a </a:t>
            </a:r>
            <a:r>
              <a:rPr lang="en-US" sz="2000" dirty="0"/>
              <a:t>= how fast your speed is changing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/>
              <a:t>= d</a:t>
            </a:r>
            <a:r>
              <a:rPr lang="en-US" sz="1800" i="1" dirty="0"/>
              <a:t>v</a:t>
            </a:r>
            <a:r>
              <a:rPr lang="en-US" sz="1800" dirty="0"/>
              <a:t>/</a:t>
            </a:r>
            <a:r>
              <a:rPr lang="en-US" sz="1800" dirty="0" err="1"/>
              <a:t>d</a:t>
            </a:r>
            <a:r>
              <a:rPr lang="en-US" sz="1800" i="1" dirty="0" err="1"/>
              <a:t>t</a:t>
            </a:r>
            <a:endParaRPr lang="en-US" sz="1800" i="1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i="1" dirty="0"/>
              <a:t>= </a:t>
            </a:r>
            <a:r>
              <a:rPr lang="en-US" sz="1800" dirty="0"/>
              <a:t>d</a:t>
            </a:r>
            <a:r>
              <a:rPr lang="en-US" sz="1800" baseline="30000" dirty="0"/>
              <a:t>2</a:t>
            </a:r>
            <a:r>
              <a:rPr lang="en-US" sz="1800" i="1" dirty="0"/>
              <a:t>x</a:t>
            </a:r>
            <a:r>
              <a:rPr lang="en-US" sz="1800" dirty="0"/>
              <a:t>/d</a:t>
            </a:r>
            <a:r>
              <a:rPr lang="en-US" sz="1800" i="1" dirty="0"/>
              <a:t>t</a:t>
            </a:r>
            <a:r>
              <a:rPr lang="en-US" sz="1800" baseline="30000" dirty="0"/>
              <a:t>2</a:t>
            </a:r>
          </a:p>
          <a:p>
            <a:pPr marL="347472" indent="-347472">
              <a:spcBef>
                <a:spcPts val="24"/>
              </a:spcBef>
            </a:pPr>
            <a:r>
              <a:rPr lang="en-US" sz="2000" dirty="0"/>
              <a:t>Muscles provide a force </a:t>
            </a:r>
            <a:r>
              <a:rPr lang="en-US" sz="2000" i="1" dirty="0"/>
              <a:t>f</a:t>
            </a:r>
          </a:p>
          <a:p>
            <a:pPr marL="747522" lvl="1" indent="-347472">
              <a:spcBef>
                <a:spcPts val="0"/>
              </a:spcBef>
            </a:pPr>
            <a:r>
              <a:rPr lang="en-US" sz="1800" i="1" dirty="0"/>
              <a:t>force</a:t>
            </a:r>
            <a:r>
              <a:rPr lang="en-US" sz="1800" dirty="0"/>
              <a:t> = </a:t>
            </a:r>
            <a:r>
              <a:rPr lang="en-US" sz="1800" i="1" dirty="0"/>
              <a:t>mass</a:t>
            </a:r>
            <a:r>
              <a:rPr lang="en-US" sz="1800" dirty="0"/>
              <a:t> * </a:t>
            </a:r>
            <a:r>
              <a:rPr lang="en-US" sz="1800" i="1" dirty="0"/>
              <a:t>acceleration</a:t>
            </a:r>
          </a:p>
          <a:p>
            <a:pPr marL="347472" indent="-347472">
              <a:spcBef>
                <a:spcPts val="0"/>
              </a:spcBef>
            </a:pPr>
            <a:r>
              <a:rPr lang="en-US" sz="2000" dirty="0"/>
              <a:t>So…</a:t>
            </a:r>
          </a:p>
          <a:p>
            <a:pPr marL="747522" lvl="1" indent="-347472">
              <a:spcBef>
                <a:spcPts val="0"/>
              </a:spcBef>
            </a:pPr>
            <a:r>
              <a:rPr lang="en-US" sz="1800" dirty="0"/>
              <a:t>you provide the commands to the muscles</a:t>
            </a:r>
          </a:p>
          <a:p>
            <a:pPr marL="747522" lvl="1" indent="-347472">
              <a:spcBef>
                <a:spcPts val="0"/>
              </a:spcBef>
            </a:pPr>
            <a:r>
              <a:rPr lang="en-US" sz="1800" dirty="0"/>
              <a:t>that controls how much force the muscles apply</a:t>
            </a:r>
          </a:p>
          <a:p>
            <a:pPr marL="747522" lvl="1" indent="-347472">
              <a:spcBef>
                <a:spcPts val="0"/>
              </a:spcBef>
            </a:pPr>
            <a:r>
              <a:rPr lang="en-US" sz="1800" i="1" dirty="0"/>
              <a:t>f</a:t>
            </a:r>
            <a:r>
              <a:rPr lang="en-US" sz="1800" dirty="0"/>
              <a:t>=</a:t>
            </a:r>
            <a:r>
              <a:rPr lang="en-US" sz="1800" i="1" dirty="0"/>
              <a:t>ma</a:t>
            </a:r>
            <a:r>
              <a:rPr lang="en-US" sz="1800" dirty="0"/>
              <a:t> tells you the acceleration</a:t>
            </a:r>
          </a:p>
          <a:p>
            <a:pPr marL="747522" lvl="1" indent="-347472">
              <a:spcBef>
                <a:spcPts val="0"/>
              </a:spcBef>
            </a:pPr>
            <a:r>
              <a:rPr lang="en-US" sz="1800" dirty="0"/>
              <a:t>solving d</a:t>
            </a:r>
            <a:r>
              <a:rPr lang="en-US" sz="1800" i="1" dirty="0"/>
              <a:t>v</a:t>
            </a:r>
            <a:r>
              <a:rPr lang="en-US" sz="1800" dirty="0"/>
              <a:t>/</a:t>
            </a:r>
            <a:r>
              <a:rPr lang="en-US" sz="1800" dirty="0" err="1"/>
              <a:t>d</a:t>
            </a:r>
            <a:r>
              <a:rPr lang="en-US" sz="1800" i="1" dirty="0" err="1"/>
              <a:t>t</a:t>
            </a:r>
            <a:r>
              <a:rPr lang="en-US" sz="1800" dirty="0"/>
              <a:t>=</a:t>
            </a:r>
            <a:r>
              <a:rPr lang="en-US" sz="1800" i="1" dirty="0"/>
              <a:t>a</a:t>
            </a:r>
            <a:r>
              <a:rPr lang="en-US" sz="1800" dirty="0"/>
              <a:t> tells you the velocity</a:t>
            </a:r>
          </a:p>
          <a:p>
            <a:pPr marL="747522" lvl="1" indent="-347472">
              <a:spcBef>
                <a:spcPts val="0"/>
              </a:spcBef>
            </a:pPr>
            <a:r>
              <a:rPr lang="en-US" sz="1800" dirty="0"/>
              <a:t>solving d</a:t>
            </a:r>
            <a:r>
              <a:rPr lang="en-US" sz="1800" i="1" dirty="0"/>
              <a:t>x</a:t>
            </a:r>
            <a:r>
              <a:rPr lang="en-US" sz="1800" dirty="0"/>
              <a:t>/</a:t>
            </a:r>
            <a:r>
              <a:rPr lang="en-US" sz="1800" dirty="0" err="1"/>
              <a:t>d</a:t>
            </a:r>
            <a:r>
              <a:rPr lang="en-US" sz="1800" i="1" dirty="0" err="1"/>
              <a:t>t</a:t>
            </a:r>
            <a:r>
              <a:rPr lang="en-US" sz="1800" dirty="0"/>
              <a:t>=</a:t>
            </a:r>
            <a:r>
              <a:rPr lang="en-US" sz="1800" i="1" dirty="0"/>
              <a:t>v</a:t>
            </a:r>
            <a:r>
              <a:rPr lang="en-US" sz="1800" dirty="0"/>
              <a:t> tells you the position</a:t>
            </a:r>
          </a:p>
          <a:p>
            <a:pPr marL="747522" lvl="1" indent="-347472">
              <a:spcBef>
                <a:spcPts val="0"/>
              </a:spcBef>
            </a:pPr>
            <a:r>
              <a:rPr lang="en-US" sz="1800" dirty="0"/>
              <a:t>Now you know how far </a:t>
            </a:r>
            <a:r>
              <a:rPr lang="en-US" sz="1800" dirty="0" err="1"/>
              <a:t>Manduca</a:t>
            </a:r>
            <a:r>
              <a:rPr lang="en-US" sz="1800" dirty="0"/>
              <a:t> has crawled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B70C5-C46A-4BF5-B57E-27C0756E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E1D566-8A7A-48FA-B4E8-DA2F262319DF}"/>
              </a:ext>
            </a:extLst>
          </p:cNvPr>
          <p:cNvSpPr txBox="1"/>
          <p:nvPr/>
        </p:nvSpPr>
        <p:spPr>
          <a:xfrm>
            <a:off x="5892800" y="5452533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And that’s it!</a:t>
            </a:r>
          </a:p>
        </p:txBody>
      </p:sp>
    </p:spTree>
    <p:extLst>
      <p:ext uri="{BB962C8B-B14F-4D97-AF65-F5344CB8AC3E}">
        <p14:creationId xmlns:p14="http://schemas.microsoft.com/office/powerpoint/2010/main" val="127697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37188</TotalTime>
  <Words>3180</Words>
  <Application>Microsoft Office PowerPoint</Application>
  <PresentationFormat>On-screen Show (4:3)</PresentationFormat>
  <Paragraphs>503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Default Design</vt:lpstr>
      <vt:lpstr>EE 194/Bio 196: Modeling,simulating and optimizing biological systems</vt:lpstr>
      <vt:lpstr>Manduca sexta</vt:lpstr>
      <vt:lpstr>What is Manduca sexta?</vt:lpstr>
      <vt:lpstr>What problem will we solve?</vt:lpstr>
      <vt:lpstr>How should we solve this?</vt:lpstr>
      <vt:lpstr>Our Manduca model</vt:lpstr>
      <vt:lpstr>Minor issues</vt:lpstr>
      <vt:lpstr>Angry Birds</vt:lpstr>
      <vt:lpstr>AP Physics</vt:lpstr>
      <vt:lpstr>Difficult Thing #1</vt:lpstr>
      <vt:lpstr>Difficult Thing #2</vt:lpstr>
      <vt:lpstr>Difficult Thing #3</vt:lpstr>
      <vt:lpstr>The Manduca model</vt:lpstr>
      <vt:lpstr>Simplified Manduca</vt:lpstr>
      <vt:lpstr>How muscles work</vt:lpstr>
      <vt:lpstr>Legs &amp; muscles aren’t enough</vt:lpstr>
      <vt:lpstr>Manduca can sew</vt:lpstr>
      <vt:lpstr>The big question</vt:lpstr>
      <vt:lpstr>Manduca model: the variables</vt:lpstr>
      <vt:lpstr>Time for a big simplification</vt:lpstr>
      <vt:lpstr>Data representation</vt:lpstr>
      <vt:lpstr>PowerPoint Presentation</vt:lpstr>
      <vt:lpstr>How do we control our muscles?</vt:lpstr>
      <vt:lpstr>How do we control our muscles?</vt:lpstr>
      <vt:lpstr>Evidence that CPGs exist</vt:lpstr>
      <vt:lpstr>Do humans use a CPG for walking?</vt:lpstr>
      <vt:lpstr>PowerPoint Presentation</vt:lpstr>
      <vt:lpstr>Possible final projects</vt:lpstr>
      <vt:lpstr>Manduca conclusions</vt:lpstr>
      <vt:lpstr>Manduca results: no special sauce</vt:lpstr>
      <vt:lpstr>After 5000 generations…</vt:lpstr>
      <vt:lpstr>Secret-sauce mutations</vt:lpstr>
      <vt:lpstr>One more fun result</vt:lpstr>
      <vt:lpstr>GA conclusions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1063</cp:revision>
  <cp:lastPrinted>2005-02-07T17:53:54Z</cp:lastPrinted>
  <dcterms:created xsi:type="dcterms:W3CDTF">2002-09-07T18:50:54Z</dcterms:created>
  <dcterms:modified xsi:type="dcterms:W3CDTF">2018-04-08T11:06:08Z</dcterms:modified>
</cp:coreProperties>
</file>