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8" r:id="rId2"/>
    <p:sldId id="690" r:id="rId3"/>
    <p:sldId id="691" r:id="rId4"/>
    <p:sldId id="692" r:id="rId5"/>
    <p:sldId id="693" r:id="rId6"/>
    <p:sldId id="696" r:id="rId7"/>
    <p:sldId id="714" r:id="rId8"/>
    <p:sldId id="694" r:id="rId9"/>
    <p:sldId id="711" r:id="rId10"/>
    <p:sldId id="695" r:id="rId11"/>
    <p:sldId id="708" r:id="rId12"/>
    <p:sldId id="715" r:id="rId13"/>
    <p:sldId id="709" r:id="rId14"/>
    <p:sldId id="713" r:id="rId15"/>
    <p:sldId id="710" r:id="rId16"/>
    <p:sldId id="697" r:id="rId17"/>
    <p:sldId id="712" r:id="rId18"/>
    <p:sldId id="698" r:id="rId19"/>
    <p:sldId id="699" r:id="rId20"/>
    <p:sldId id="706" r:id="rId21"/>
    <p:sldId id="705" r:id="rId22"/>
    <p:sldId id="707" r:id="rId23"/>
    <p:sldId id="704" r:id="rId24"/>
    <p:sldId id="701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690"/>
            <p14:sldId id="691"/>
            <p14:sldId id="692"/>
            <p14:sldId id="693"/>
            <p14:sldId id="696"/>
            <p14:sldId id="714"/>
            <p14:sldId id="694"/>
            <p14:sldId id="711"/>
            <p14:sldId id="695"/>
            <p14:sldId id="708"/>
            <p14:sldId id="715"/>
            <p14:sldId id="709"/>
            <p14:sldId id="713"/>
            <p14:sldId id="710"/>
            <p14:sldId id="697"/>
            <p14:sldId id="712"/>
            <p14:sldId id="698"/>
            <p14:sldId id="699"/>
            <p14:sldId id="706"/>
            <p14:sldId id="705"/>
            <p14:sldId id="707"/>
            <p14:sldId id="704"/>
            <p14:sldId id="7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9" autoAdjust="0"/>
  </p:normalViewPr>
  <p:slideViewPr>
    <p:cSldViewPr snapToGrid="0">
      <p:cViewPr varScale="1">
        <p:scale>
          <a:sx n="87" d="100"/>
          <a:sy n="87" d="100"/>
        </p:scale>
        <p:origin x="84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5b: genetic algorithms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662107-770D-40FE-AC03-617A94D7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#2: define mating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BA2EA0-9D08-420A-9E0F-5EA7E0B6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0867"/>
            <a:ext cx="7772400" cy="4419600"/>
          </a:xfrm>
        </p:spPr>
        <p:txBody>
          <a:bodyPr/>
          <a:lstStyle/>
          <a:p>
            <a:r>
              <a:rPr lang="en-US" sz="2400" dirty="0"/>
              <a:t>Design our own robot reproductive rules</a:t>
            </a:r>
          </a:p>
          <a:p>
            <a:r>
              <a:rPr lang="en-US" sz="2400" dirty="0" smtClean="0"/>
              <a:t>They define how two </a:t>
            </a:r>
            <a:r>
              <a:rPr lang="en-US" sz="2400" dirty="0"/>
              <a:t>parents </a:t>
            </a:r>
            <a:r>
              <a:rPr lang="en-US" sz="2400" dirty="0"/>
              <a:t>combine to </a:t>
            </a:r>
            <a:r>
              <a:rPr lang="en-US" sz="2400" dirty="0"/>
              <a:t>make 1 </a:t>
            </a:r>
            <a:r>
              <a:rPr lang="en-US" sz="2400" dirty="0" smtClean="0"/>
              <a:t>child</a:t>
            </a:r>
            <a:endParaRPr lang="en-US" sz="2400" dirty="0"/>
          </a:p>
          <a:p>
            <a:r>
              <a:rPr lang="en-US" sz="2400" dirty="0"/>
              <a:t>Again, doesn’t really have to match how real animals mate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Some research claims that three parents works better than two!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Maybe just, for each of the </a:t>
            </a:r>
            <a:r>
              <a:rPr lang="en-US" sz="2000" dirty="0" smtClean="0"/>
              <a:t>10 time segments </a:t>
            </a:r>
            <a:r>
              <a:rPr lang="en-US" sz="2000" dirty="0"/>
              <a:t>genes, randomly take </a:t>
            </a:r>
            <a:r>
              <a:rPr lang="en-US" sz="2000" dirty="0" err="1" smtClean="0"/>
              <a:t>legs+muscles</a:t>
            </a:r>
            <a:r>
              <a:rPr lang="en-US" sz="2000" dirty="0" smtClean="0"/>
              <a:t> </a:t>
            </a:r>
            <a:r>
              <a:rPr lang="en-US" sz="2000" dirty="0"/>
              <a:t>from one of the two parents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38C53F-3280-448F-B01F-27353D85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6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3475" y="4348078"/>
            <a:ext cx="2752513" cy="1904676"/>
          </a:xfrm>
        </p:spPr>
        <p:txBody>
          <a:bodyPr/>
          <a:lstStyle/>
          <a:p>
            <a:r>
              <a:rPr lang="en-US" sz="2400" dirty="0"/>
              <a:t>Each entire row comes from the corresponding row in one of the two parents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432C5402-462D-410B-9E15-5300E9FBF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5774"/>
              </p:ext>
            </p:extLst>
          </p:nvPr>
        </p:nvGraphicFramePr>
        <p:xfrm>
          <a:off x="1727943" y="1761066"/>
          <a:ext cx="1359291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9936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369709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F9EE9FF-E7E1-4C76-835D-93875ADA88A1}"/>
              </a:ext>
            </a:extLst>
          </p:cNvPr>
          <p:cNvSpPr txBox="1"/>
          <p:nvPr/>
        </p:nvSpPr>
        <p:spPr>
          <a:xfrm>
            <a:off x="1855701" y="1284327"/>
            <a:ext cx="117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488645" y="1258929"/>
            <a:ext cx="69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D8BD58F-5FD6-47D4-81D4-60D192E04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19608"/>
              </p:ext>
            </p:extLst>
          </p:nvPr>
        </p:nvGraphicFramePr>
        <p:xfrm>
          <a:off x="177553" y="1761066"/>
          <a:ext cx="1316269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4400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244400">
                  <a:extLst>
                    <a:ext uri="{9D8B030D-6E8A-4147-A177-3AD203B41FA5}">
                      <a16:colId xmlns="" xmlns:a16="http://schemas.microsoft.com/office/drawing/2014/main" val="1383787626"/>
                    </a:ext>
                  </a:extLst>
                </a:gridCol>
                <a:gridCol w="291535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432C5402-462D-410B-9E15-5300E9FBF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92784"/>
              </p:ext>
            </p:extLst>
          </p:nvPr>
        </p:nvGraphicFramePr>
        <p:xfrm>
          <a:off x="4270452" y="4249265"/>
          <a:ext cx="1359291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9936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369709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9D8BD58F-5FD6-47D4-81D4-60D192E04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56857"/>
              </p:ext>
            </p:extLst>
          </p:nvPr>
        </p:nvGraphicFramePr>
        <p:xfrm>
          <a:off x="2720062" y="4249265"/>
          <a:ext cx="1316269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4400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244400">
                  <a:extLst>
                    <a:ext uri="{9D8B030D-6E8A-4147-A177-3AD203B41FA5}">
                      <a16:colId xmlns="" xmlns:a16="http://schemas.microsoft.com/office/drawing/2014/main" val="1383787626"/>
                    </a:ext>
                  </a:extLst>
                </a:gridCol>
                <a:gridCol w="291535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432C5402-462D-410B-9E15-5300E9FBF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16483"/>
              </p:ext>
            </p:extLst>
          </p:nvPr>
        </p:nvGraphicFramePr>
        <p:xfrm>
          <a:off x="7321481" y="1750507"/>
          <a:ext cx="1359291" cy="2438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9936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369709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F9EE9FF-E7E1-4C76-835D-93875ADA88A1}"/>
              </a:ext>
            </a:extLst>
          </p:cNvPr>
          <p:cNvSpPr txBox="1"/>
          <p:nvPr/>
        </p:nvSpPr>
        <p:spPr>
          <a:xfrm>
            <a:off x="7449239" y="1273768"/>
            <a:ext cx="117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muscles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9D8BD58F-5FD6-47D4-81D4-60D192E04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65559"/>
              </p:ext>
            </p:extLst>
          </p:nvPr>
        </p:nvGraphicFramePr>
        <p:xfrm>
          <a:off x="5771091" y="1750507"/>
          <a:ext cx="1316269" cy="2438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44400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244400">
                  <a:extLst>
                    <a:ext uri="{9D8B030D-6E8A-4147-A177-3AD203B41FA5}">
                      <a16:colId xmlns="" xmlns:a16="http://schemas.microsoft.com/office/drawing/2014/main" val="1383787626"/>
                    </a:ext>
                  </a:extLst>
                </a:gridCol>
                <a:gridCol w="291535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6073146" y="1257423"/>
            <a:ext cx="69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6331" y="2480650"/>
            <a:ext cx="437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98200" y="5122755"/>
            <a:ext cx="437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3E620132-0277-4A3E-B100-8408182E2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73493"/>
              </p:ext>
            </p:extLst>
          </p:nvPr>
        </p:nvGraphicFramePr>
        <p:xfrm>
          <a:off x="158002" y="1759754"/>
          <a:ext cx="1295400" cy="24553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9080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233296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284864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1883083248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="" xmlns:a16="http://schemas.microsoft.com/office/drawing/2014/main" id="{4F1C359B-52A9-483D-9601-7CCBF6494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943689"/>
              </p:ext>
            </p:extLst>
          </p:nvPr>
        </p:nvGraphicFramePr>
        <p:xfrm>
          <a:off x="1707166" y="1768087"/>
          <a:ext cx="1362455" cy="24553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614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306715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374512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340614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28F29366-54CC-4825-972E-A1FA07218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296678"/>
              </p:ext>
            </p:extLst>
          </p:nvPr>
        </p:nvGraphicFramePr>
        <p:xfrm>
          <a:off x="5771653" y="1991495"/>
          <a:ext cx="1295400" cy="4910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9080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233296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284864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1883083248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4554442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EC288AF5-3589-4A2A-B88B-552009968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37272"/>
              </p:ext>
            </p:extLst>
          </p:nvPr>
        </p:nvGraphicFramePr>
        <p:xfrm>
          <a:off x="7329526" y="1991119"/>
          <a:ext cx="1362455" cy="4910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614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306715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374512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340614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8595725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8C945728-A779-4D4C-AC8D-6C8423706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23047"/>
              </p:ext>
            </p:extLst>
          </p:nvPr>
        </p:nvGraphicFramePr>
        <p:xfrm>
          <a:off x="188489" y="2486919"/>
          <a:ext cx="1295400" cy="7366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9080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233296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284864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1883083248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795356372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61284158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8FDC075E-36B2-4007-AAF2-C03C43C5F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8972"/>
              </p:ext>
            </p:extLst>
          </p:nvPr>
        </p:nvGraphicFramePr>
        <p:xfrm>
          <a:off x="1746362" y="2486543"/>
          <a:ext cx="1362455" cy="7366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614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306715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374512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340614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094099925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3491513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2C76DCCB-1ACF-49F9-A807-5071549E3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09299"/>
              </p:ext>
            </p:extLst>
          </p:nvPr>
        </p:nvGraphicFramePr>
        <p:xfrm>
          <a:off x="5758589" y="3206349"/>
          <a:ext cx="1295400" cy="4910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9080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233296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284864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1883083248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45544428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="" xmlns:a16="http://schemas.microsoft.com/office/drawing/2014/main" id="{0064E951-1DFD-4E85-B17E-97B0F3A6E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09394"/>
              </p:ext>
            </p:extLst>
          </p:nvPr>
        </p:nvGraphicFramePr>
        <p:xfrm>
          <a:off x="7333880" y="3205973"/>
          <a:ext cx="1362455" cy="4910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614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306715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374512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340614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8595725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="" xmlns:a16="http://schemas.microsoft.com/office/drawing/2014/main" id="{DD64FCDA-51AE-4891-B0A8-A37195E66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13058"/>
              </p:ext>
            </p:extLst>
          </p:nvPr>
        </p:nvGraphicFramePr>
        <p:xfrm>
          <a:off x="144939" y="3732240"/>
          <a:ext cx="1295400" cy="4910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9080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233296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284864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  <a:gridCol w="259080">
                  <a:extLst>
                    <a:ext uri="{9D8B030D-6E8A-4147-A177-3AD203B41FA5}">
                      <a16:colId xmlns="" xmlns:a16="http://schemas.microsoft.com/office/drawing/2014/main" val="1883083248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3974519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2922B72D-97E8-4557-B3A8-F20E4855D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50289"/>
              </p:ext>
            </p:extLst>
          </p:nvPr>
        </p:nvGraphicFramePr>
        <p:xfrm>
          <a:off x="1702812" y="3731864"/>
          <a:ext cx="1362455" cy="4910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614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  <a:gridCol w="306715">
                  <a:extLst>
                    <a:ext uri="{9D8B030D-6E8A-4147-A177-3AD203B41FA5}">
                      <a16:colId xmlns="" xmlns:a16="http://schemas.microsoft.com/office/drawing/2014/main" val="3411106663"/>
                    </a:ext>
                  </a:extLst>
                </a:gridCol>
                <a:gridCol w="374512">
                  <a:extLst>
                    <a:ext uri="{9D8B030D-6E8A-4147-A177-3AD203B41FA5}">
                      <a16:colId xmlns="" xmlns:a16="http://schemas.microsoft.com/office/drawing/2014/main" val="345248207"/>
                    </a:ext>
                  </a:extLst>
                </a:gridCol>
                <a:gridCol w="340614">
                  <a:extLst>
                    <a:ext uri="{9D8B030D-6E8A-4147-A177-3AD203B41FA5}">
                      <a16:colId xmlns="" xmlns:a16="http://schemas.microsoft.com/office/drawing/2014/main" val="394718954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13701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82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28125 0.3599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1798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0.28073 0.358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1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33264 0.3634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32" y="1817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33611 0.363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27709 0.3631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54" y="1814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27552 0.3634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67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33264 0.3634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32" y="1817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0.33611 0.3634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0.28125 0.3599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1798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28073 0.35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1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662107-770D-40FE-AC03-617A94D7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/>
              <a:t>mating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BA2EA0-9D08-420A-9E0F-5EA7E0B6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0867"/>
            <a:ext cx="7772400" cy="4419600"/>
          </a:xfrm>
        </p:spPr>
        <p:txBody>
          <a:bodyPr/>
          <a:lstStyle/>
          <a:p>
            <a:r>
              <a:rPr lang="en-US" sz="2400" dirty="0" smtClean="0"/>
              <a:t>Should </a:t>
            </a:r>
            <a:r>
              <a:rPr lang="en-US" sz="2400" dirty="0"/>
              <a:t>we pick which parent to get genetic material from on a fine-grained level or coarse-grained?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Depends on what makes sense for your problem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Pulling very little pieces of DNA from parents may generate solutions that don’t make much sense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Pulling only large pieces may not introduce enough diversity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38C53F-3280-448F-B01F-27353D85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08BD13-E2DE-4DA1-B9A0-0EB64EE8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 in real organisms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CE5CB5-D4BC-40ED-9807-1261CDAE1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228" y="1566230"/>
            <a:ext cx="7653972" cy="4419600"/>
          </a:xfrm>
        </p:spPr>
        <p:txBody>
          <a:bodyPr/>
          <a:lstStyle/>
          <a:p>
            <a:r>
              <a:rPr lang="en-US" dirty="0"/>
              <a:t>Does our reproduction scheme seem similar to real life?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one bit. Real organisms tend to be sexual/diploid or asexual/haploid. We are sexual/haploid!</a:t>
            </a:r>
          </a:p>
          <a:p>
            <a:r>
              <a:rPr lang="en-US" dirty="0"/>
              <a:t>Organisms can reproduce sexually or asexually</a:t>
            </a:r>
          </a:p>
          <a:p>
            <a:r>
              <a:rPr lang="en-US" dirty="0"/>
              <a:t>Asexual: one parent → one child </a:t>
            </a:r>
            <a:r>
              <a:rPr lang="en-US" dirty="0" smtClean="0"/>
              <a:t>(mitosis, clone</a:t>
            </a:r>
            <a:r>
              <a:rPr lang="en-US" dirty="0"/>
              <a:t>)</a:t>
            </a:r>
          </a:p>
          <a:p>
            <a:r>
              <a:rPr lang="en-US" dirty="0"/>
              <a:t>Sexual: two parents → one </a:t>
            </a:r>
            <a:r>
              <a:rPr lang="en-US" dirty="0" smtClean="0"/>
              <a:t>child (meiosis)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AA47547-0D42-48DF-B896-3A1AAED1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3C89CF-4AA6-4B07-946F-C66C8637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466" y="304800"/>
            <a:ext cx="5655733" cy="1143000"/>
          </a:xfrm>
        </p:spPr>
        <p:txBody>
          <a:bodyPr/>
          <a:lstStyle/>
          <a:p>
            <a:r>
              <a:rPr lang="en-US" dirty="0"/>
              <a:t>Meiosis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DFEC2-C8FF-4E03-8659-6554B3B06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0" y="2023534"/>
            <a:ext cx="5537199" cy="4072466"/>
          </a:xfrm>
        </p:spPr>
        <p:txBody>
          <a:bodyPr/>
          <a:lstStyle/>
          <a:p>
            <a:r>
              <a:rPr lang="en-US" dirty="0"/>
              <a:t>Sexual reproduction takes one chromosome from each parent (via meiosis), joins them via (e.g.,) dominant and recessive traits</a:t>
            </a:r>
          </a:p>
          <a:p>
            <a:r>
              <a:rPr lang="en-US" dirty="0"/>
              <a:t>GA does none of that. Why not implement what nature does?</a:t>
            </a:r>
          </a:p>
          <a:p>
            <a:r>
              <a:rPr lang="en-US" sz="2000" dirty="0"/>
              <a:t>Drawing credit: Molecular biology of the cell, Alberts, 6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ed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2612CEF-1056-4A47-8CE1-134D6E07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45F6B1B-0D44-4A39-9927-05BFC4DC6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1" y="507995"/>
            <a:ext cx="2371328" cy="615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7A923-FDF2-4F7F-B03A-610D9758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GA “unnatural”?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A6E788-630F-49A6-A2D1-04604F5BB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951424" cy="4419600"/>
          </a:xfrm>
        </p:spPr>
        <p:txBody>
          <a:bodyPr/>
          <a:lstStyle/>
          <a:p>
            <a:r>
              <a:rPr lang="en-US" sz="2400" dirty="0"/>
              <a:t>Advantages of sexual reproduction &amp; </a:t>
            </a:r>
            <a:r>
              <a:rPr lang="en-US" sz="2400" dirty="0" smtClean="0"/>
              <a:t>diploid chromosomes: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Diploid: </a:t>
            </a:r>
            <a:r>
              <a:rPr lang="en-US" sz="2000" dirty="0"/>
              <a:t>genes that are counterproductive can remain in a population (as long as they are recessive); provides diversity in case the environment changes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hard to see how we can implement sexual reproduction without diploid chromosomes (otherwise how would the gametes know which </a:t>
            </a:r>
            <a:r>
              <a:rPr lang="en-US" sz="2000" dirty="0" smtClean="0"/>
              <a:t>genes to put in which order?)</a:t>
            </a:r>
            <a:endParaRPr lang="en-US" sz="2000" dirty="0"/>
          </a:p>
          <a:p>
            <a:r>
              <a:rPr lang="en-US" sz="2400" dirty="0"/>
              <a:t>Why not implement this in GA?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Coding dominance is a lot of work, and arguably not needed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Our environment never </a:t>
            </a:r>
            <a:r>
              <a:rPr lang="en-US" sz="2000" dirty="0" smtClean="0"/>
              <a:t>changes (we have no Ice Age to drive sudden change)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We can arbitrarily decide that some unfit individuals will live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can keep individuals for many generations if desired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Mutations can produce diversity, and are easy to implement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8216FC6-F472-41A8-A5ED-7388B85C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4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2F7BA1-6502-4A8A-802D-81CA1480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define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7520DC-9ADA-4DAC-AF68-52A76AD69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parent mutates to produce one child.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Well, bacteria can do this</a:t>
            </a:r>
          </a:p>
          <a:p>
            <a:pPr>
              <a:spcBef>
                <a:spcPts val="0"/>
              </a:spcBef>
            </a:pPr>
            <a:r>
              <a:rPr lang="en-US" dirty="0"/>
              <a:t>Decide what you want a mutation to be</a:t>
            </a:r>
          </a:p>
          <a:p>
            <a:pPr lvl="1">
              <a:spcBef>
                <a:spcPts val="0"/>
              </a:spcBef>
            </a:pPr>
            <a:r>
              <a:rPr lang="en-US" dirty="0"/>
              <a:t>Flip a few bits? How many?</a:t>
            </a:r>
          </a:p>
          <a:p>
            <a:pPr>
              <a:spcBef>
                <a:spcPts val="0"/>
              </a:spcBef>
            </a:pPr>
            <a:r>
              <a:rPr lang="en-US" dirty="0"/>
              <a:t>Pros and cons of flipping lots of bits vs. a few?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Big mutations may help you quickly reach a reasonable solution in just a few generations (i.e., get a lot of diversity quickly)</a:t>
            </a:r>
          </a:p>
          <a:p>
            <a:pPr lvl="1">
              <a:spcBef>
                <a:spcPts val="0"/>
              </a:spcBef>
            </a:pPr>
            <a:r>
              <a:rPr lang="en-US" dirty="0"/>
              <a:t>Little mutations may be better when your population is already pretty good, and you want to fine-tune some of the solutions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865720-373C-40F7-ADAC-343D55C40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432C5402-462D-410B-9E15-5300E9FBF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361213"/>
              </p:ext>
            </p:extLst>
          </p:nvPr>
        </p:nvGraphicFramePr>
        <p:xfrm>
          <a:off x="7344721" y="1913463"/>
          <a:ext cx="1359291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9936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369709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9D8BD58F-5FD6-47D4-81D4-60D192E04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36413"/>
              </p:ext>
            </p:extLst>
          </p:nvPr>
        </p:nvGraphicFramePr>
        <p:xfrm>
          <a:off x="5794331" y="1913463"/>
          <a:ext cx="1316269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4400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244400">
                  <a:extLst>
                    <a:ext uri="{9D8B030D-6E8A-4147-A177-3AD203B41FA5}">
                      <a16:colId xmlns="" xmlns:a16="http://schemas.microsoft.com/office/drawing/2014/main" val="1383787626"/>
                    </a:ext>
                  </a:extLst>
                </a:gridCol>
                <a:gridCol w="291535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037" y="4602704"/>
            <a:ext cx="6046034" cy="1390472"/>
          </a:xfrm>
        </p:spPr>
        <p:txBody>
          <a:bodyPr/>
          <a:lstStyle/>
          <a:p>
            <a:r>
              <a:rPr lang="en-US" sz="2400" dirty="0"/>
              <a:t>Copy the parent exactly</a:t>
            </a:r>
          </a:p>
          <a:p>
            <a:r>
              <a:rPr lang="en-US" sz="2400" dirty="0"/>
              <a:t>Mutate some number of </a:t>
            </a:r>
            <a:r>
              <a:rPr lang="en-US" sz="2400" dirty="0" smtClean="0"/>
              <a:t>bits</a:t>
            </a:r>
          </a:p>
          <a:p>
            <a:r>
              <a:rPr lang="en-US" sz="2400" dirty="0" smtClean="0"/>
              <a:t>Perhaps replicate entire rows or row groups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432C5402-462D-410B-9E15-5300E9FBF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871746"/>
              </p:ext>
            </p:extLst>
          </p:nvPr>
        </p:nvGraphicFramePr>
        <p:xfrm>
          <a:off x="1727943" y="1915301"/>
          <a:ext cx="1359291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9936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369709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339823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F9EE9FF-E7E1-4C76-835D-93875ADA88A1}"/>
              </a:ext>
            </a:extLst>
          </p:cNvPr>
          <p:cNvSpPr txBox="1"/>
          <p:nvPr/>
        </p:nvSpPr>
        <p:spPr>
          <a:xfrm>
            <a:off x="1929704" y="1351109"/>
            <a:ext cx="117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488645" y="1410156"/>
            <a:ext cx="701177" cy="464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D8BD58F-5FD6-47D4-81D4-60D192E04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825803"/>
              </p:ext>
            </p:extLst>
          </p:nvPr>
        </p:nvGraphicFramePr>
        <p:xfrm>
          <a:off x="177553" y="1915301"/>
          <a:ext cx="1316269" cy="2438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4400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244400">
                  <a:extLst>
                    <a:ext uri="{9D8B030D-6E8A-4147-A177-3AD203B41FA5}">
                      <a16:colId xmlns="" xmlns:a16="http://schemas.microsoft.com/office/drawing/2014/main" val="1383787626"/>
                    </a:ext>
                  </a:extLst>
                </a:gridCol>
                <a:gridCol w="291535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267967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F9EE9FF-E7E1-4C76-835D-93875ADA88A1}"/>
              </a:ext>
            </a:extLst>
          </p:cNvPr>
          <p:cNvSpPr txBox="1"/>
          <p:nvPr/>
        </p:nvSpPr>
        <p:spPr>
          <a:xfrm>
            <a:off x="7449239" y="1428003"/>
            <a:ext cx="117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muscles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6073146" y="1411658"/>
            <a:ext cx="69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6331" y="2634885"/>
            <a:ext cx="437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→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3E620132-0277-4A3E-B100-8408182E2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70941"/>
              </p:ext>
            </p:extLst>
          </p:nvPr>
        </p:nvGraphicFramePr>
        <p:xfrm>
          <a:off x="6305425" y="2156365"/>
          <a:ext cx="259080" cy="24553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9080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1708248" y="968735"/>
            <a:ext cx="968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sp>
        <p:nvSpPr>
          <p:cNvPr id="17" name="Left Brace 16"/>
          <p:cNvSpPr/>
          <p:nvPr/>
        </p:nvSpPr>
        <p:spPr>
          <a:xfrm rot="5400000">
            <a:off x="1438241" y="37432"/>
            <a:ext cx="388090" cy="2865965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7347060" y="999948"/>
            <a:ext cx="93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7055019" y="35594"/>
            <a:ext cx="388090" cy="2865965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Table 33">
            <a:extLst>
              <a:ext uri="{FF2B5EF4-FFF2-40B4-BE49-F238E27FC236}">
                <a16:creationId xmlns="" xmlns:a16="http://schemas.microsoft.com/office/drawing/2014/main" id="{3E620132-0277-4A3E-B100-8408182E2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43064"/>
              </p:ext>
            </p:extLst>
          </p:nvPr>
        </p:nvGraphicFramePr>
        <p:xfrm>
          <a:off x="8028122" y="2401899"/>
          <a:ext cx="365051" cy="27694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65051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</a:tblGrid>
              <a:tr h="2769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="" xmlns:a16="http://schemas.microsoft.com/office/drawing/2014/main" id="{3E620132-0277-4A3E-B100-8408182E2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96613"/>
              </p:ext>
            </p:extLst>
          </p:nvPr>
        </p:nvGraphicFramePr>
        <p:xfrm>
          <a:off x="7669080" y="3112238"/>
          <a:ext cx="365051" cy="27694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65051">
                  <a:extLst>
                    <a:ext uri="{9D8B030D-6E8A-4147-A177-3AD203B41FA5}">
                      <a16:colId xmlns="" xmlns:a16="http://schemas.microsoft.com/office/drawing/2014/main" val="1983746211"/>
                    </a:ext>
                  </a:extLst>
                </a:gridCol>
              </a:tblGrid>
              <a:tr h="2769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877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82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31" grpId="0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8EEDD-AA10-40E3-9DC7-4FD95F7E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simulate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C37102-F370-4B44-9A45-3DF5BBAC7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 one generation: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take </a:t>
            </a:r>
            <a:r>
              <a:rPr lang="en-US" i="1" dirty="0" err="1"/>
              <a:t>n</a:t>
            </a:r>
            <a:r>
              <a:rPr lang="en-US" baseline="-25000" dirty="0" err="1"/>
              <a:t>mating</a:t>
            </a:r>
            <a:r>
              <a:rPr lang="en-US" dirty="0"/>
              <a:t> pairs of parents and create new children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take </a:t>
            </a:r>
            <a:r>
              <a:rPr lang="en-US" i="1" dirty="0" err="1"/>
              <a:t>n</a:t>
            </a:r>
            <a:r>
              <a:rPr lang="en-US" baseline="-25000" dirty="0" err="1"/>
              <a:t>mutate</a:t>
            </a:r>
            <a:r>
              <a:rPr lang="en-US" dirty="0"/>
              <a:t> individual parents and create new children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evaluate the fitness of all new children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keep the fittest individuals (be they parents or children)</a:t>
            </a:r>
          </a:p>
          <a:p>
            <a:r>
              <a:rPr lang="en-US" dirty="0"/>
              <a:t>Do this over and over and over…</a:t>
            </a:r>
          </a:p>
          <a:p>
            <a:r>
              <a:rPr lang="en-US" dirty="0"/>
              <a:t>That’s about it!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4067CEF-0523-46F7-9C18-BB23B829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41CFD-0AFC-47A3-B339-7CB0B9A32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FB7F50-BCFF-46C1-8FF4-336110145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81829"/>
            <a:ext cx="7772400" cy="5034304"/>
          </a:xfrm>
        </p:spPr>
        <p:txBody>
          <a:bodyPr/>
          <a:lstStyle/>
          <a:p>
            <a:r>
              <a:rPr lang="en-US" sz="2400" dirty="0"/>
              <a:t>Pros of genetic algorithms: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Easy for biologists to understand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Often works well. As an engineer, I would say “surprisingly well,” but perhaps the biologists are not surprised.</a:t>
            </a:r>
          </a:p>
          <a:p>
            <a:r>
              <a:rPr lang="en-US" sz="2400" dirty="0"/>
              <a:t>Cons of genetic algorithms: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 doesn’t always work well.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When not?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E.g., for the equivalent of eyes; a structure that has no workable near neighbors, where you either have it or you don’t.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HW #5 will show us how well it works.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Like actual evolution, it’s random. When we write our software, we will use random numbers to pick the mutation &amp; crossover. So we might get lucky, or unlucky.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Randomness makes our code harder to debug.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There are numerous other classes of algorithms, by the way, that can be far faster or more optimal, but usually rely on some clever insights or more math.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3C9E7E7-5BD3-4941-BAB6-D1063535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622682-E6F3-4A5C-B195-54CF8B09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6F72BAF5-B383-4981-AA43-6310106D79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8159620" cy="4419600"/>
              </a:xfrm>
            </p:spPr>
            <p:txBody>
              <a:bodyPr/>
              <a:lstStyle/>
              <a:p>
                <a:r>
                  <a:rPr lang="en-US" sz="2400" dirty="0"/>
                  <a:t>What are they, and why do we care?</a:t>
                </a:r>
              </a:p>
              <a:p>
                <a:r>
                  <a:rPr lang="en-US" sz="2400" dirty="0"/>
                  <a:t>We’ve learned a simple optimization algorithm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pick a reasonable set of options and simulate them all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what if there are too many reasonable options?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 Proofreading on steroids: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We had 4 reactions, each with about 5 rate-constant choices. This gives 5</a:t>
                </a:r>
                <a:r>
                  <a:rPr lang="en-US" sz="2000" baseline="30000" dirty="0"/>
                  <a:t>4</a:t>
                </a:r>
                <a:r>
                  <a:rPr lang="en-US" sz="2000" dirty="0"/>
                  <a:t>=625 choices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What if there were 20 reactions instead? 5</a:t>
                </a:r>
                <a:r>
                  <a:rPr lang="en-US" sz="2000" baseline="30000" dirty="0"/>
                  <a:t>20</a:t>
                </a:r>
                <a:r>
                  <a:rPr lang="en-US" sz="2000" dirty="0">
                    <a:sym typeface="Symbol" panose="05050102010706020507" pitchFamily="18" charset="2"/>
                  </a:rPr>
                  <a:t>100</a:t>
                </a:r>
                <a:r>
                  <a:rPr lang="en-US" sz="2000" dirty="0"/>
                  <a:t> trillion.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There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𝑚𝑖𝑛𝑢𝑡𝑒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h𝑜𝑢𝑟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𝑚𝑖𝑛𝑢𝑡𝑒</m:t>
                        </m:r>
                      </m:den>
                    </m:f>
                  </m:oMath>
                </a14:m>
                <a:r>
                  <a:rPr lang="en-US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𝑑𝑎𝑦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h𝑜𝑢𝑟𝑠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365 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𝑑𝑎𝑦𝑠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 32 </m:t>
                    </m:r>
                    <m:r>
                      <m:rPr>
                        <m:sty m:val="p"/>
                      </m:rPr>
                      <a:rPr lang="en-US" sz="2000" i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million</m:t>
                    </m:r>
                  </m:oMath>
                </a14:m>
                <a:r>
                  <a:rPr lang="en-US" sz="2000" dirty="0"/>
                  <a:t> sec/year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Simulate 1 solution/second: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𝑠𝑜𝑙𝑢𝑡𝑖𝑜𝑛𝑠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𝑠𝑜𝑙</m:t>
                        </m:r>
                      </m:den>
                    </m:f>
                  </m:oMath>
                </a14:m>
                <a:r>
                  <a:rPr lang="en-US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𝑒𝑐</m:t>
                        </m:r>
                      </m:den>
                    </m:f>
                  </m:oMath>
                </a14:m>
                <a:r>
                  <a:rPr lang="en-US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years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Biologists may be content thinking in evolutionary time, but most of us want our solutions faster than that </a:t>
                </a:r>
                <a:r>
                  <a:rPr lang="en-US" sz="2000" dirty="0">
                    <a:sym typeface="Wingdings" panose="05000000000000000000" pitchFamily="2" charset="2"/>
                  </a:rPr>
                  <a:t></a:t>
                </a:r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F72BAF5-B383-4981-AA43-6310106D79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8159620" cy="4419600"/>
              </a:xfrm>
              <a:blipFill rotWithShape="0">
                <a:blip r:embed="rId2"/>
                <a:stretch>
                  <a:fillRect l="-1046" t="-1103" r="-224" b="-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EE279EC-BCEC-44EE-BC4F-90352B67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0E84C2-6FDD-4D3B-A6EA-9E55819F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easy hill to climb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6FCCFC-D964-4FD3-A33F-96147FE2B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66" y="4182532"/>
            <a:ext cx="8170333" cy="1532467"/>
          </a:xfrm>
        </p:spPr>
        <p:txBody>
          <a:bodyPr/>
          <a:lstStyle/>
          <a:p>
            <a:r>
              <a:rPr lang="en-US" sz="2400" dirty="0"/>
              <a:t>People talk about “fitness landscapes.” Here’s an easy one.</a:t>
            </a:r>
          </a:p>
          <a:p>
            <a:r>
              <a:rPr lang="en-US" sz="2400" dirty="0"/>
              <a:t>No matter where you are, if you keep going uphill you’ll get to the top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you have enough children, probably one will be a bit fitter than you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enough generations, you’ll reach the top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968017-30C8-417D-A0AC-03E518B5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B4A511C-8934-4A48-A360-8AB9D285D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9" y="1219200"/>
            <a:ext cx="656166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Matterhorn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924800" cy="1828800"/>
          </a:xfrm>
        </p:spPr>
        <p:txBody>
          <a:bodyPr/>
          <a:lstStyle/>
          <a:p>
            <a:r>
              <a:rPr lang="en-US" dirty="0"/>
              <a:t>Yes, it’s one big hill.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if you're standing on a knife edge, almost every direction is down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means you have to take very small steps unless you’re heading in the right direction.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 001-4 Joel Grodstein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5562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853207-6CFF-4C49-96A9-4009F033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3F9E81-DE70-4683-B14F-2EF40EE9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87800"/>
            <a:ext cx="7772400" cy="2108199"/>
          </a:xfrm>
        </p:spPr>
        <p:txBody>
          <a:bodyPr/>
          <a:lstStyle/>
          <a:p>
            <a:r>
              <a:rPr lang="en-US" dirty="0"/>
              <a:t>One hill surrounded by a vast plain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Lots of small steps will get you no extra fitness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must (somehow) get to the hill, by a 1 in a million random chance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equivalent of evolving an eye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0AB2C84-8DBA-4CA3-B31D-4F1CF1D9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F6DB539-2DFF-42C1-B662-32A2FB7AC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1378744"/>
            <a:ext cx="6815667" cy="220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Climbing in a mountain range.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92" y="1363136"/>
            <a:ext cx="8931008" cy="2038948"/>
          </a:xfrm>
        </p:spPr>
        <p:txBody>
          <a:bodyPr/>
          <a:lstStyle/>
          <a:p>
            <a:r>
              <a:rPr lang="en-US" dirty="0"/>
              <a:t>You can climb to the top of a hill and not realize there’s a higher mountain nearby.</a:t>
            </a:r>
          </a:p>
          <a:p>
            <a:r>
              <a:rPr lang="en-US" dirty="0"/>
              <a:t>Mathematicians call this a </a:t>
            </a:r>
            <a:r>
              <a:rPr lang="en-US" i="1" dirty="0"/>
              <a:t>local optimum</a:t>
            </a:r>
            <a:r>
              <a:rPr lang="en-US" dirty="0"/>
              <a:t> </a:t>
            </a:r>
          </a:p>
          <a:p>
            <a:r>
              <a:rPr lang="en-US" dirty="0"/>
              <a:t>GA can often find a biologically optimal solution because the real system did indeed evolve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 001-4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2" y="4096347"/>
            <a:ext cx="8778607" cy="207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3EC1A3-454E-4569-B5DF-A41EA628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10992F-FDBE-466D-89A5-C918842A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my GA and watch it evolve</a:t>
            </a:r>
          </a:p>
          <a:p>
            <a:r>
              <a:rPr lang="en-US" dirty="0"/>
              <a:t>discuss the HW</a:t>
            </a:r>
          </a:p>
          <a:p>
            <a:r>
              <a:rPr lang="en-US" dirty="0"/>
              <a:t>Go over “</a:t>
            </a:r>
            <a:r>
              <a:rPr lang="en-US" dirty="0" err="1"/>
              <a:t>elif</a:t>
            </a:r>
            <a:r>
              <a:rPr lang="en-US" dirty="0"/>
              <a:t>” (from if/then foils 13-15)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0AD2E4A-4E85-488A-B748-BD8549AE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B5BBB8-E5A5-487A-961A-2C08B7581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hard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CB2A03CB-6B88-4F09-B2AB-DC31A253A7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many choices do we have for controlling </a:t>
                </a:r>
                <a:r>
                  <a:rPr lang="en-US" dirty="0" err="1"/>
                  <a:t>M.sexta</a:t>
                </a:r>
                <a:r>
                  <a:rPr lang="en-US" dirty="0"/>
                  <a:t> in our homework?</a:t>
                </a:r>
              </a:p>
              <a:p>
                <a:pPr lvl="1"/>
                <a:r>
                  <a:rPr lang="en-US" dirty="0"/>
                  <a:t>5 legs + 4 muscles = 9 variables. But 10 time slots, so 9*10=90 total variables.</a:t>
                </a:r>
              </a:p>
              <a:p>
                <a:pPr lvl="1"/>
                <a:r>
                  <a:rPr lang="en-US" dirty="0"/>
                  <a:t>2 values for each, so 2</a:t>
                </a:r>
                <a:r>
                  <a:rPr lang="en-US" baseline="30000" dirty="0"/>
                  <a:t>90 </a:t>
                </a:r>
                <a:r>
                  <a:rPr lang="en-US" baseline="30000" dirty="0">
                    <a:sym typeface="Symbol" panose="05050102010706020507" pitchFamily="18" charset="2"/>
                  </a:rPr>
                  <a:t></a:t>
                </a:r>
                <a:r>
                  <a:rPr lang="en-US" dirty="0">
                    <a:sym typeface="Symbol" panose="05050102010706020507" pitchFamily="18" charset="2"/>
                  </a:rPr>
                  <a:t> 10</a:t>
                </a:r>
                <a:r>
                  <a:rPr lang="en-US" baseline="30000" dirty="0">
                    <a:sym typeface="Symbol" panose="05050102010706020507" pitchFamily="18" charset="2"/>
                  </a:rPr>
                  <a:t>27</a:t>
                </a:r>
                <a:r>
                  <a:rPr lang="en-US" dirty="0">
                    <a:sym typeface="Symbol" panose="05050102010706020507" pitchFamily="18" charset="2"/>
                  </a:rPr>
                  <a:t>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27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𝑠𝑜𝑙𝑢𝑡𝑖𝑜𝑛𝑠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𝑠𝑜𝑙</m:t>
                        </m:r>
                      </m:den>
                    </m:f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31 million trillion years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Sorry, the homework is still due this semester </a:t>
                </a:r>
                <a:r>
                  <a:rPr lang="en-US" dirty="0">
                    <a:sym typeface="Wingdings" panose="05000000000000000000" pitchFamily="2" charset="2"/>
                  </a:rPr>
                  <a:t>.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2A03CB-6B88-4F09-B2AB-DC31A253A7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12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8B4A424-0193-472E-92A6-98A61FF6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7C0A8A-13D6-4FCD-9F57-B2A79317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nature solved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EC1891-378E-4607-963C-6A381CAE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58608"/>
            <a:ext cx="7772400" cy="4798572"/>
          </a:xfrm>
        </p:spPr>
        <p:txBody>
          <a:bodyPr/>
          <a:lstStyle/>
          <a:p>
            <a:r>
              <a:rPr lang="en-US" sz="2000" dirty="0"/>
              <a:t>Optimal control of limbs is a hard problem…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we nonetheless do have </a:t>
            </a:r>
            <a:r>
              <a:rPr lang="en-US" sz="1800" dirty="0" err="1"/>
              <a:t>M.sexta</a:t>
            </a:r>
            <a:r>
              <a:rPr lang="en-US" sz="1800" dirty="0"/>
              <a:t>. Somehow nature has come up with a reasonable solution to this problem.</a:t>
            </a:r>
          </a:p>
          <a:p>
            <a:r>
              <a:rPr lang="en-US" sz="2000" dirty="0"/>
              <a:t>How has nature solved the problem?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Evolution. Don’t just try every solution, but use mutations, sex and survival of the fittest.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Can we leverage that?</a:t>
            </a:r>
          </a:p>
          <a:p>
            <a:r>
              <a:rPr lang="en-US" sz="2000" dirty="0"/>
              <a:t>Reverse engineer a real </a:t>
            </a:r>
            <a:r>
              <a:rPr lang="en-US" sz="2000" dirty="0" err="1"/>
              <a:t>M.sexta</a:t>
            </a:r>
            <a:r>
              <a:rPr lang="en-US" sz="2000" dirty="0"/>
              <a:t> under a microscope?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Sorry, reverse engineering that many neurons is impractical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Despite what the Human Brain Project hoped</a:t>
            </a:r>
          </a:p>
          <a:p>
            <a:r>
              <a:rPr lang="en-US" sz="2000" dirty="0"/>
              <a:t>Can we put in lots of electrodes &amp; monitor neurons in real time?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Not easy, but possible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There </a:t>
            </a:r>
            <a:r>
              <a:rPr lang="en-US" sz="1800" dirty="0"/>
              <a:t>will be very different neural patterns in different situations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And we may want to control a soft robot who doesn’t have </a:t>
            </a:r>
            <a:r>
              <a:rPr lang="en-US" sz="1800" dirty="0" err="1"/>
              <a:t>M.sexta’s</a:t>
            </a:r>
            <a:r>
              <a:rPr lang="en-US" sz="1800" dirty="0"/>
              <a:t> body</a:t>
            </a:r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19E89E7-28BA-4056-ACB5-49A57894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E43350-75D1-4F62-957B-63AC8287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reproduction?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ACB666-EC17-4CC9-99FE-336F183C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28" y="1068420"/>
            <a:ext cx="8460117" cy="4925973"/>
          </a:xfrm>
        </p:spPr>
        <p:txBody>
          <a:bodyPr/>
          <a:lstStyle/>
          <a:p>
            <a:r>
              <a:rPr lang="en-US" sz="2400" dirty="0"/>
              <a:t>Interesting idea: Could we just build soft robots that reproduce, and wait a few million years for them to evolve?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Cool idea? Crazy? And who has a few million years to wait, anyway?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Next idea: build soft robots that reproduce like rabbits, and wait a few hundred thousand years?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Soft robots that reproduce like E.coli, and wait a few months for them to evolve?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That reproduce 10 times/second, and wait an hour for them to evolve?</a:t>
            </a:r>
          </a:p>
          <a:p>
            <a:r>
              <a:rPr lang="en-US" sz="2400" dirty="0"/>
              <a:t>Models </a:t>
            </a:r>
            <a:r>
              <a:rPr lang="en-US" sz="2400" i="1" dirty="0"/>
              <a:t>can</a:t>
            </a:r>
            <a:r>
              <a:rPr lang="en-US" sz="2400" dirty="0"/>
              <a:t> reproduce that fast!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don’t actually have to implement real robot reproduction, we just simulate it. Much easier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Computers are fast: we can simulate a million years in just a few hours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Computers can simulate evolution way faster than even E.coli can evolve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Does this really work?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 fact, </a:t>
            </a:r>
            <a:r>
              <a:rPr lang="en-US" sz="2000" dirty="0" smtClean="0"/>
              <a:t>quite often, yes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6A02E93-7A9E-4D8C-9299-9DE380B5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EEAF97-CB58-49C8-B903-9FE2887E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EFB6B7-CAFF-4F6C-B251-D83AD36B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87666"/>
            <a:ext cx="7772400" cy="4419600"/>
          </a:xfrm>
        </p:spPr>
        <p:txBody>
          <a:bodyPr/>
          <a:lstStyle/>
          <a:p>
            <a:r>
              <a:rPr lang="en-US" sz="2000" dirty="0"/>
              <a:t>Instead of a population of actual </a:t>
            </a:r>
            <a:r>
              <a:rPr lang="en-US" sz="2000" dirty="0" err="1"/>
              <a:t>M.sexta</a:t>
            </a:r>
            <a:r>
              <a:rPr lang="en-US" sz="2000" dirty="0"/>
              <a:t>, we will have a population of virtual (i.e., simulated) </a:t>
            </a:r>
            <a:r>
              <a:rPr lang="en-US" sz="2000" dirty="0" err="1"/>
              <a:t>M.sexta</a:t>
            </a:r>
            <a:r>
              <a:rPr lang="en-US" sz="20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individual is a </a:t>
            </a:r>
            <a:r>
              <a:rPr lang="en-US" sz="1800" dirty="0" err="1"/>
              <a:t>M.sexta</a:t>
            </a:r>
            <a:r>
              <a:rPr lang="en-US" sz="1800" dirty="0"/>
              <a:t> with some unique strategy. I.e., a solution to our problem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individual has “genes” – some way to represent a solution. For </a:t>
            </a:r>
            <a:r>
              <a:rPr lang="en-US" sz="1800" dirty="0" err="1"/>
              <a:t>M.sexta</a:t>
            </a:r>
            <a:r>
              <a:rPr lang="en-US" sz="1800" dirty="0"/>
              <a:t>, the genes may be our 90 variables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individual is different (just like nature)</a:t>
            </a:r>
          </a:p>
          <a:p>
            <a:r>
              <a:rPr lang="en-US" sz="2000" dirty="0"/>
              <a:t>Pairs of solutions meet, fall in love and have children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children have a mix of both parents’ genetic material</a:t>
            </a:r>
          </a:p>
          <a:p>
            <a:r>
              <a:rPr lang="en-US" sz="2000" dirty="0"/>
              <a:t>Solutions can mutate also; one parent → one child</a:t>
            </a:r>
          </a:p>
          <a:p>
            <a:r>
              <a:rPr lang="en-US" sz="2000" dirty="0"/>
              <a:t>The fittest from each generation survive to the next</a:t>
            </a:r>
          </a:p>
          <a:p>
            <a:r>
              <a:rPr lang="en-US" sz="2000" dirty="0"/>
              <a:t>Solutions can live forever (if a parent is really fast, but has only slow children, the parent can survive into the next generation itself)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2089003-B748-4D8A-8A31-8C9A8A926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3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552" y="4483862"/>
            <a:ext cx="7444647" cy="1721874"/>
          </a:xfrm>
        </p:spPr>
        <p:txBody>
          <a:bodyPr/>
          <a:lstStyle/>
          <a:p>
            <a:r>
              <a:rPr lang="en-US" sz="2400" dirty="0" smtClean="0"/>
              <a:t>No concept of male vs. female solution</a:t>
            </a:r>
          </a:p>
          <a:p>
            <a:r>
              <a:rPr lang="en-US" sz="2400" dirty="0" smtClean="0"/>
              <a:t>Parents can survive into the next generation</a:t>
            </a:r>
          </a:p>
          <a:p>
            <a:r>
              <a:rPr lang="en-US" sz="2400" dirty="0" smtClean="0"/>
              <a:t>We’ve shown the most fit always surviving; you may want to allow some unfit solutions to survive also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389" y="1322019"/>
            <a:ext cx="101355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#1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=500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518492" y="1331198"/>
            <a:ext cx="101355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#2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=400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783596" y="1340377"/>
            <a:ext cx="101355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#3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=350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" y="1994047"/>
            <a:ext cx="0" cy="5288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81349" y="1994047"/>
            <a:ext cx="925417" cy="5288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3389" y="2668754"/>
            <a:ext cx="991517" cy="50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#4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=550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18492" y="2666916"/>
            <a:ext cx="991517" cy="50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#5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=300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81349" y="1958521"/>
            <a:ext cx="1211856" cy="5643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192357" y="1994047"/>
            <a:ext cx="931843" cy="5288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27084" y="1340377"/>
            <a:ext cx="204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#1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14229" y="2693613"/>
            <a:ext cx="3494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children, 1 mutation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83596" y="2682596"/>
            <a:ext cx="101355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#6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=450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438184" y="1992209"/>
            <a:ext cx="0" cy="5288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36263" y="3718184"/>
            <a:ext cx="204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#2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3389" y="3636399"/>
            <a:ext cx="991517" cy="50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#4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=550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518492" y="3644742"/>
            <a:ext cx="101355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#1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=500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783596" y="3661257"/>
            <a:ext cx="101355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M #6</a:t>
            </a:r>
          </a:p>
          <a:p>
            <a:pPr algn="ctr"/>
            <a:r>
              <a:rPr lang="en-US" sz="1600" dirty="0" err="1" smtClean="0"/>
              <a:t>Dist</a:t>
            </a:r>
            <a:r>
              <a:rPr lang="en-US" sz="1600" dirty="0" smtClean="0"/>
              <a:t>=450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146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  <p:bldP spid="25" grpId="0"/>
      <p:bldP spid="26" grpId="0" animBg="1"/>
      <p:bldP spid="30" grpId="0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CE079D-F7CB-4EB3-8DA4-76E6B335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#1: define the 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89D819-32F3-441E-BE51-FF9346F8B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our own set of genes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Doesn’t have to have any kind of biological reality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Doesn’t have to play crazy-complicated tricks like many real genes do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it’s sexual reproduction with haploid genes (!)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Main rules: preserve our own sanity (we’ll have to code it!), and KISS</a:t>
            </a:r>
          </a:p>
          <a:p>
            <a:r>
              <a:rPr lang="en-US" dirty="0"/>
              <a:t>For the homework, a simple set of genes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9</a:t>
            </a:r>
            <a:r>
              <a:rPr lang="en-US" dirty="0" smtClean="0"/>
              <a:t>0 </a:t>
            </a:r>
            <a:r>
              <a:rPr lang="en-US" dirty="0"/>
              <a:t>genes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gene has </a:t>
            </a:r>
            <a:r>
              <a:rPr lang="en-US" dirty="0" smtClean="0"/>
              <a:t>one leg or </a:t>
            </a:r>
            <a:r>
              <a:rPr lang="en-US" dirty="0"/>
              <a:t>muscle control for one time </a:t>
            </a:r>
            <a:r>
              <a:rPr lang="en-US" dirty="0" smtClean="0"/>
              <a:t>slot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EA87E09-66C9-4ADD-BFA7-A6D64814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1A289F-FC39-405A-9017-53E074FC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3A1BC4-01D2-464C-9BD1-834E25CFE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91" y="4898600"/>
            <a:ext cx="6866468" cy="1253988"/>
          </a:xfrm>
        </p:spPr>
        <p:txBody>
          <a:bodyPr/>
          <a:lstStyle/>
          <a:p>
            <a:r>
              <a:rPr lang="en-US" dirty="0"/>
              <a:t>Represent </a:t>
            </a:r>
            <a:r>
              <a:rPr lang="en-US" dirty="0" err="1"/>
              <a:t>Manduca</a:t>
            </a:r>
            <a:r>
              <a:rPr lang="en-US" dirty="0"/>
              <a:t> with two arrays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Legs: each element is 1 for fixed, 0 for floating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Muscles: either 100 (</a:t>
            </a:r>
            <a:r>
              <a:rPr lang="en-US" dirty="0" err="1"/>
              <a:t>Newtons</a:t>
            </a:r>
            <a:r>
              <a:rPr lang="en-US" dirty="0"/>
              <a:t>) or 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F9205E-8EF2-493C-9C71-4F01C229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432C5402-462D-410B-9E15-5300E9FBF4F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07361" y="1761066"/>
          <a:ext cx="1684867" cy="310727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4171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458262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421217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421217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F9EE9FF-E7E1-4C76-835D-93875ADA88A1}"/>
              </a:ext>
            </a:extLst>
          </p:cNvPr>
          <p:cNvSpPr txBox="1"/>
          <p:nvPr/>
        </p:nvSpPr>
        <p:spPr>
          <a:xfrm>
            <a:off x="2652402" y="1284327"/>
            <a:ext cx="1176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877938" y="1258929"/>
            <a:ext cx="69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D8BD58F-5FD6-47D4-81D4-60D192E04C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7553" y="1761066"/>
          <a:ext cx="1871126" cy="30988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47424">
                  <a:extLst>
                    <a:ext uri="{9D8B030D-6E8A-4147-A177-3AD203B41FA5}">
                      <a16:colId xmlns="" xmlns:a16="http://schemas.microsoft.com/office/drawing/2014/main" val="3317394675"/>
                    </a:ext>
                  </a:extLst>
                </a:gridCol>
                <a:gridCol w="347424">
                  <a:extLst>
                    <a:ext uri="{9D8B030D-6E8A-4147-A177-3AD203B41FA5}">
                      <a16:colId xmlns="" xmlns:a16="http://schemas.microsoft.com/office/drawing/2014/main" val="1383787626"/>
                    </a:ext>
                  </a:extLst>
                </a:gridCol>
                <a:gridCol w="414428">
                  <a:extLst>
                    <a:ext uri="{9D8B030D-6E8A-4147-A177-3AD203B41FA5}">
                      <a16:colId xmlns="" xmlns:a16="http://schemas.microsoft.com/office/drawing/2014/main" val="2609700555"/>
                    </a:ext>
                  </a:extLst>
                </a:gridCol>
                <a:gridCol w="380925">
                  <a:extLst>
                    <a:ext uri="{9D8B030D-6E8A-4147-A177-3AD203B41FA5}">
                      <a16:colId xmlns="" xmlns:a16="http://schemas.microsoft.com/office/drawing/2014/main" val="3748075258"/>
                    </a:ext>
                  </a:extLst>
                </a:gridCol>
                <a:gridCol w="380925">
                  <a:extLst>
                    <a:ext uri="{9D8B030D-6E8A-4147-A177-3AD203B41FA5}">
                      <a16:colId xmlns="" xmlns:a16="http://schemas.microsoft.com/office/drawing/2014/main" val="4136506545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88471966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62755148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113995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76015226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6167144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37914862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95703789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0884583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9442336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354721" y="1764842"/>
            <a:ext cx="199176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24814" y="176484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86550" y="176484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53215" y="176484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1"/>
            <a:endCxn id="9" idx="3"/>
          </p:cNvCxnSpPr>
          <p:nvPr/>
        </p:nvCxnSpPr>
        <p:spPr>
          <a:xfrm>
            <a:off x="4354721" y="1893771"/>
            <a:ext cx="199176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51835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2051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72269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87085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32079" y="2015917"/>
            <a:ext cx="0" cy="1131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656923" y="2732052"/>
            <a:ext cx="199176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70228" y="273205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31964" y="273205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98629" y="273205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5" idx="1"/>
            <a:endCxn id="25" idx="3"/>
          </p:cNvCxnSpPr>
          <p:nvPr/>
        </p:nvCxnSpPr>
        <p:spPr>
          <a:xfrm>
            <a:off x="5656923" y="2860981"/>
            <a:ext cx="199176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97249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57465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898343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32499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34277" y="2983127"/>
            <a:ext cx="0" cy="1131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97249" y="3569465"/>
            <a:ext cx="357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10x5 array for legs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10x4 array for muscles</a:t>
            </a:r>
          </a:p>
        </p:txBody>
      </p:sp>
    </p:spTree>
    <p:extLst>
      <p:ext uri="{BB962C8B-B14F-4D97-AF65-F5344CB8AC3E}">
        <p14:creationId xmlns:p14="http://schemas.microsoft.com/office/powerpoint/2010/main" val="41063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35175</TotalTime>
  <Words>2347</Words>
  <Application>Microsoft Office PowerPoint</Application>
  <PresentationFormat>On-screen Show (4:3)</PresentationFormat>
  <Paragraphs>766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Cambria Math</vt:lpstr>
      <vt:lpstr>Symbol</vt:lpstr>
      <vt:lpstr>Times New Roman</vt:lpstr>
      <vt:lpstr>Wingdings</vt:lpstr>
      <vt:lpstr>Default Design</vt:lpstr>
      <vt:lpstr>EE 194/Bio 196: Modeling,simulating and optimizing biological systems</vt:lpstr>
      <vt:lpstr>Genetic algorithms</vt:lpstr>
      <vt:lpstr>Another hard problem</vt:lpstr>
      <vt:lpstr>But nature solved it</vt:lpstr>
      <vt:lpstr>Robot reproduction?</vt:lpstr>
      <vt:lpstr>Genetic algorithms: overview</vt:lpstr>
      <vt:lpstr>Example</vt:lpstr>
      <vt:lpstr>Step #1: define the genes</vt:lpstr>
      <vt:lpstr>Data representation</vt:lpstr>
      <vt:lpstr>Step #2: define mating</vt:lpstr>
      <vt:lpstr>Example mating</vt:lpstr>
      <vt:lpstr>Define mating</vt:lpstr>
      <vt:lpstr>Reproduction in real organisms</vt:lpstr>
      <vt:lpstr>Meiosis</vt:lpstr>
      <vt:lpstr>Why are GA “unnatural”?</vt:lpstr>
      <vt:lpstr>Step 3: define mutations</vt:lpstr>
      <vt:lpstr>Example mutation</vt:lpstr>
      <vt:lpstr>Step 4: simulate evolution</vt:lpstr>
      <vt:lpstr>Pros and cons</vt:lpstr>
      <vt:lpstr>Nice easy hill to climb</vt:lpstr>
      <vt:lpstr>The Matterhorn</vt:lpstr>
      <vt:lpstr>PowerPoint Presentation</vt:lpstr>
      <vt:lpstr>Climbing in a mountain range.</vt:lpstr>
      <vt:lpstr>HW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1010</cp:revision>
  <cp:lastPrinted>2005-02-07T17:53:54Z</cp:lastPrinted>
  <dcterms:created xsi:type="dcterms:W3CDTF">2002-09-07T18:50:54Z</dcterms:created>
  <dcterms:modified xsi:type="dcterms:W3CDTF">2018-03-15T19:11:42Z</dcterms:modified>
</cp:coreProperties>
</file>