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8" r:id="rId2"/>
    <p:sldId id="690" r:id="rId3"/>
    <p:sldId id="694" r:id="rId4"/>
    <p:sldId id="695" r:id="rId5"/>
    <p:sldId id="696" r:id="rId6"/>
    <p:sldId id="697" r:id="rId7"/>
    <p:sldId id="698" r:id="rId8"/>
    <p:sldId id="706" r:id="rId9"/>
    <p:sldId id="705" r:id="rId10"/>
    <p:sldId id="704" r:id="rId11"/>
    <p:sldId id="703" r:id="rId12"/>
    <p:sldId id="701" r:id="rId13"/>
    <p:sldId id="700" r:id="rId14"/>
    <p:sldId id="707" r:id="rId15"/>
    <p:sldId id="708" r:id="rId16"/>
    <p:sldId id="691" r:id="rId17"/>
    <p:sldId id="709" r:id="rId1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690"/>
            <p14:sldId id="694"/>
            <p14:sldId id="695"/>
            <p14:sldId id="696"/>
            <p14:sldId id="697"/>
            <p14:sldId id="698"/>
            <p14:sldId id="706"/>
            <p14:sldId id="705"/>
            <p14:sldId id="704"/>
            <p14:sldId id="703"/>
            <p14:sldId id="701"/>
            <p14:sldId id="700"/>
            <p14:sldId id="707"/>
            <p14:sldId id="708"/>
            <p14:sldId id="691"/>
            <p14:sldId id="7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669" autoAdjust="0"/>
  </p:normalViewPr>
  <p:slideViewPr>
    <p:cSldViewPr snapToGrid="0">
      <p:cViewPr varScale="1">
        <p:scale>
          <a:sx n="75" d="100"/>
          <a:sy n="75" d="100"/>
        </p:scale>
        <p:origin x="98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DgNBkxDoP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194/Bio 196: </a:t>
            </a:r>
            <a:r>
              <a:rPr lang="en-US" altLang="en-US" dirty="0" err="1"/>
              <a:t>Modeling,simulating</a:t>
            </a:r>
            <a:r>
              <a:rPr lang="en-US" altLang="en-US" dirty="0"/>
              <a:t> and optimizing biological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2018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Lecture 6: bacterial chemotaxis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4EDD9-C0F0-4836-B9D5-C99D476CE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Chemotaxis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45CEA-DFB6-47A9-98AD-F8C09AE29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97" y="3818464"/>
            <a:ext cx="8771469" cy="2404538"/>
          </a:xfrm>
        </p:spPr>
        <p:txBody>
          <a:bodyPr/>
          <a:lstStyle/>
          <a:p>
            <a:r>
              <a:rPr lang="en-US" sz="2000" dirty="0"/>
              <a:t>Do the E.coli in the animation seem to have a goal and be trying to achieve it?</a:t>
            </a:r>
          </a:p>
          <a:p>
            <a:r>
              <a:rPr lang="en-US" sz="2000" dirty="0"/>
              <a:t>Yes, but…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E.coli has no brain.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 central mechanism of chemotaxis is only half a dozen chemical reactions</a:t>
            </a:r>
          </a:p>
          <a:p>
            <a:r>
              <a:rPr lang="en-US" sz="2000" dirty="0"/>
              <a:t>How can a few reactions be smart? Don’t you need a brain to be smart?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our human brain is arguably just a bunch of chemical reactions, too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admittedly, about 100 billion neurons worth!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454C1-46D0-47D6-B577-9671AD29C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7FE3D1-8E8E-4212-97E6-C1E2CBED3DDE}"/>
              </a:ext>
            </a:extLst>
          </p:cNvPr>
          <p:cNvSpPr txBox="1"/>
          <p:nvPr/>
        </p:nvSpPr>
        <p:spPr>
          <a:xfrm>
            <a:off x="364067" y="990601"/>
            <a:ext cx="45211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have a memory</a:t>
            </a:r>
          </a:p>
          <a:p>
            <a:r>
              <a:rPr lang="en-US" sz="2000" dirty="0"/>
              <a:t>sample [sugar] and store it</a:t>
            </a:r>
          </a:p>
          <a:p>
            <a:r>
              <a:rPr lang="en-US" sz="2000" dirty="0"/>
              <a:t>pick a random direction and run</a:t>
            </a:r>
          </a:p>
          <a:p>
            <a:r>
              <a:rPr lang="en-US" sz="2000" dirty="0"/>
              <a:t>while (True):</a:t>
            </a:r>
          </a:p>
          <a:p>
            <a:pPr lvl="1"/>
            <a:r>
              <a:rPr lang="en-US" sz="2000" dirty="0"/>
              <a:t>sample [sugar]</a:t>
            </a:r>
          </a:p>
          <a:p>
            <a:pPr lvl="1"/>
            <a:r>
              <a:rPr lang="en-US" sz="2000" dirty="0"/>
              <a:t>if (it decreased relative to memory):</a:t>
            </a:r>
          </a:p>
          <a:p>
            <a:pPr lvl="2"/>
            <a:r>
              <a:rPr lang="en-US" sz="2000" dirty="0"/>
              <a:t>tumble</a:t>
            </a:r>
          </a:p>
          <a:p>
            <a:pPr lvl="1"/>
            <a:r>
              <a:rPr lang="en-US" sz="2000" dirty="0"/>
              <a:t>memory = sample</a:t>
            </a:r>
          </a:p>
          <a:p>
            <a:pPr lvl="1"/>
            <a:r>
              <a:rPr lang="en-US" sz="2000" dirty="0"/>
              <a:t>swim a bit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F5D950-9EEC-4B8E-86F8-72B359F061C5}"/>
              </a:ext>
            </a:extLst>
          </p:cNvPr>
          <p:cNvSpPr txBox="1"/>
          <p:nvPr/>
        </p:nvSpPr>
        <p:spPr>
          <a:xfrm>
            <a:off x="4783664" y="1854193"/>
            <a:ext cx="3039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Show the animation</a:t>
            </a:r>
          </a:p>
        </p:txBody>
      </p:sp>
    </p:spTree>
    <p:extLst>
      <p:ext uri="{BB962C8B-B14F-4D97-AF65-F5344CB8AC3E}">
        <p14:creationId xmlns:p14="http://schemas.microsoft.com/office/powerpoint/2010/main" val="268489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4EDD9-C0F0-4836-B9D5-C99D476CE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Chemotaxis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45CEA-DFB6-47A9-98AD-F8C09AE29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98" y="3920068"/>
            <a:ext cx="8517468" cy="2404538"/>
          </a:xfrm>
        </p:spPr>
        <p:txBody>
          <a:bodyPr/>
          <a:lstStyle/>
          <a:p>
            <a:r>
              <a:rPr lang="en-US" dirty="0"/>
              <a:t>What do you think? Will it work?</a:t>
            </a:r>
          </a:p>
          <a:p>
            <a:r>
              <a:rPr lang="en-US" dirty="0"/>
              <a:t>How many details of the biochemistry are there?</a:t>
            </a:r>
          </a:p>
          <a:p>
            <a:r>
              <a:rPr lang="en-US" dirty="0"/>
              <a:t>Easy to understand or hard?</a:t>
            </a:r>
          </a:p>
          <a:p>
            <a:r>
              <a:rPr lang="en-US" dirty="0"/>
              <a:t>This is a </a:t>
            </a:r>
            <a:r>
              <a:rPr lang="en-US" i="1" dirty="0"/>
              <a:t>high-level model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454C1-46D0-47D6-B577-9671AD29C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7FE3D1-8E8E-4212-97E6-C1E2CBED3DDE}"/>
              </a:ext>
            </a:extLst>
          </p:cNvPr>
          <p:cNvSpPr txBox="1"/>
          <p:nvPr/>
        </p:nvSpPr>
        <p:spPr>
          <a:xfrm>
            <a:off x="364067" y="990601"/>
            <a:ext cx="45211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have a memory</a:t>
            </a:r>
          </a:p>
          <a:p>
            <a:r>
              <a:rPr lang="en-US" sz="2000" dirty="0"/>
              <a:t>sample [sugar] and store it</a:t>
            </a:r>
          </a:p>
          <a:p>
            <a:r>
              <a:rPr lang="en-US" sz="2000" dirty="0"/>
              <a:t>pick a random direction</a:t>
            </a:r>
          </a:p>
          <a:p>
            <a:r>
              <a:rPr lang="en-US" sz="2000" dirty="0"/>
              <a:t>while (True):</a:t>
            </a:r>
          </a:p>
          <a:p>
            <a:pPr lvl="1"/>
            <a:r>
              <a:rPr lang="en-US" sz="2000" dirty="0"/>
              <a:t>swim a bit</a:t>
            </a:r>
          </a:p>
          <a:p>
            <a:pPr lvl="1"/>
            <a:r>
              <a:rPr lang="en-US" sz="2000" dirty="0"/>
              <a:t>sample [sugar]</a:t>
            </a:r>
          </a:p>
          <a:p>
            <a:pPr lvl="1"/>
            <a:r>
              <a:rPr lang="en-US" sz="2000" dirty="0"/>
              <a:t>if it decreased (relative to memory):</a:t>
            </a:r>
          </a:p>
          <a:p>
            <a:pPr lvl="2"/>
            <a:r>
              <a:rPr lang="en-US" sz="2000" dirty="0"/>
              <a:t>tumble</a:t>
            </a:r>
          </a:p>
          <a:p>
            <a:pPr lvl="1"/>
            <a:r>
              <a:rPr lang="en-US" sz="2000" dirty="0"/>
              <a:t>memory = sample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9497AF-6001-4BDA-B667-C2414E760A55}"/>
              </a:ext>
            </a:extLst>
          </p:cNvPr>
          <p:cNvSpPr txBox="1"/>
          <p:nvPr/>
        </p:nvSpPr>
        <p:spPr>
          <a:xfrm>
            <a:off x="7476065" y="4487345"/>
            <a:ext cx="1007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None!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E8AACC-7AE5-4AE8-A010-8207D742E741}"/>
              </a:ext>
            </a:extLst>
          </p:cNvPr>
          <p:cNvSpPr txBox="1"/>
          <p:nvPr/>
        </p:nvSpPr>
        <p:spPr>
          <a:xfrm>
            <a:off x="5427131" y="4013200"/>
            <a:ext cx="3039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Yes. We saw the movie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2C315B-9895-4929-AD36-AB0740C15FAA}"/>
              </a:ext>
            </a:extLst>
          </p:cNvPr>
          <p:cNvSpPr txBox="1"/>
          <p:nvPr/>
        </p:nvSpPr>
        <p:spPr>
          <a:xfrm>
            <a:off x="4538131" y="4969941"/>
            <a:ext cx="3183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Easy and intuitive!</a:t>
            </a:r>
          </a:p>
        </p:txBody>
      </p:sp>
    </p:spTree>
    <p:extLst>
      <p:ext uri="{BB962C8B-B14F-4D97-AF65-F5344CB8AC3E}">
        <p14:creationId xmlns:p14="http://schemas.microsoft.com/office/powerpoint/2010/main" val="166537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4B559-E54E-4C3F-A121-AD719CDE1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vs. bottom-up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2D00C-FDFE-409A-A3BD-3FE169BD6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22397"/>
            <a:ext cx="7967133" cy="4783670"/>
          </a:xfrm>
        </p:spPr>
        <p:txBody>
          <a:bodyPr/>
          <a:lstStyle/>
          <a:p>
            <a:r>
              <a:rPr lang="en-US" dirty="0"/>
              <a:t>Kinetic proofreading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bottom-up emergent model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started with lots of low-level detail; tried different parameters until a miracle emerged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it does, you know where to look in the lab.</a:t>
            </a:r>
          </a:p>
          <a:p>
            <a:r>
              <a:rPr lang="en-US" dirty="0"/>
              <a:t>High-level model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start with a high-level, minimal-detail model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 it explain observed data? If not, on to the next idea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so, then try to add more detail (&amp; confirm w/lab work)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good part: we get lots of intuition. The bad part: our high-level model might not be implementable</a:t>
            </a:r>
          </a:p>
          <a:p>
            <a:pPr lvl="1">
              <a:spcBef>
                <a:spcPts val="0"/>
              </a:spcBef>
            </a:pPr>
            <a:r>
              <a:rPr lang="en-US" dirty="0"/>
              <a:t>all models are wrong, but some are still useful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96B9DB-25E2-41E9-B7C8-795B5281F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7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65B4C-D1EC-4CF7-9DAA-F1C92AB5A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4DEAD-090E-4122-B54C-124D1C7D0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high-level model. So what?</a:t>
            </a:r>
          </a:p>
          <a:p>
            <a:pPr lvl="1"/>
            <a:r>
              <a:rPr lang="en-US" dirty="0"/>
              <a:t>Bacterial chemotaxis is quite well studied &amp; (at least in E.coli) well understood. In fact, our high-level model is not quite exact.</a:t>
            </a:r>
          </a:p>
          <a:p>
            <a:pPr lvl="1"/>
            <a:r>
              <a:rPr lang="en-US" dirty="0"/>
              <a:t>Potential final project: learn more about the biology and code a more detailed E.coli. Then you can decide if the intuitive high-level model helped you understand the details.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373596-3B3E-42B9-9C6A-F0A374B3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962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BD008-6B26-4AC2-9F98-6CFDC5D7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Chemotaxis and cancer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572DB-3CE6-4C14-A5EF-5DE818523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2"/>
            <a:ext cx="7772400" cy="4419600"/>
          </a:xfrm>
        </p:spPr>
        <p:txBody>
          <a:bodyPr/>
          <a:lstStyle/>
          <a:p>
            <a:r>
              <a:rPr lang="en-US" sz="2000" i="1" dirty="0"/>
              <a:t>Synchronized cycles of bacterial lysis for in-vivo</a:t>
            </a:r>
            <a:r>
              <a:rPr lang="en-US" sz="2000" dirty="0"/>
              <a:t> </a:t>
            </a:r>
            <a:r>
              <a:rPr lang="en-US" sz="2000" i="1" dirty="0"/>
              <a:t>delivery</a:t>
            </a:r>
            <a:r>
              <a:rPr lang="en-US" sz="2000" dirty="0"/>
              <a:t>, Nature 2016 (MIT group)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Salmonella typhimurium seem to naturally hunt down tumors. Take advantage of this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Initially simulated (predicted salmonella would work better than E.coli); later work done on mice with colorectal tumors grafted onto them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Add the following software to S. typhimurium</a:t>
            </a:r>
          </a:p>
          <a:p>
            <a:pPr marL="1314450" lvl="3" indent="0">
              <a:lnSpc>
                <a:spcPts val="1800"/>
              </a:lnSpc>
              <a:buNone/>
            </a:pPr>
            <a:r>
              <a:rPr lang="en-US" sz="1800" dirty="0"/>
              <a:t>express a messenger protein </a:t>
            </a:r>
            <a:r>
              <a:rPr lang="en-US" sz="1800" i="1" dirty="0"/>
              <a:t>AHL</a:t>
            </a:r>
            <a:endParaRPr lang="en-US" sz="1800" dirty="0"/>
          </a:p>
          <a:p>
            <a:pPr marL="1314450" lvl="3" indent="0">
              <a:lnSpc>
                <a:spcPts val="1800"/>
              </a:lnSpc>
              <a:buNone/>
            </a:pPr>
            <a:r>
              <a:rPr lang="en-US" sz="1800" dirty="0"/>
              <a:t>if ([</a:t>
            </a:r>
            <a:r>
              <a:rPr lang="en-US" sz="1800" i="1" dirty="0"/>
              <a:t>AHL</a:t>
            </a:r>
            <a:r>
              <a:rPr lang="en-US" sz="1800" dirty="0"/>
              <a:t>] &gt; </a:t>
            </a:r>
            <a:r>
              <a:rPr lang="en-US" sz="1800" dirty="0" err="1"/>
              <a:t>quorum_threshold</a:t>
            </a:r>
            <a:r>
              <a:rPr lang="en-US" sz="1800" dirty="0"/>
              <a:t>):</a:t>
            </a:r>
          </a:p>
          <a:p>
            <a:pPr marL="1771650" lvl="4" indent="0">
              <a:lnSpc>
                <a:spcPts val="1800"/>
              </a:lnSpc>
              <a:buNone/>
            </a:pPr>
            <a:r>
              <a:rPr lang="en-US" sz="1800" dirty="0"/>
              <a:t>express </a:t>
            </a:r>
            <a:r>
              <a:rPr lang="en-US" sz="1800" dirty="0" err="1"/>
              <a:t>haemolysin</a:t>
            </a:r>
            <a:r>
              <a:rPr lang="en-US" sz="1800" dirty="0"/>
              <a:t> E (toxic to many tumor cells)</a:t>
            </a:r>
            <a:br>
              <a:rPr lang="en-US" sz="1800" dirty="0"/>
            </a:br>
            <a:r>
              <a:rPr lang="en-US" sz="1800" dirty="0"/>
              <a:t>self destruct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915E96-10A5-42D6-BFE6-27039B15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0400" y="6239934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923130-5875-4DC2-826B-275281F8E71F}"/>
              </a:ext>
            </a:extLst>
          </p:cNvPr>
          <p:cNvSpPr txBox="1"/>
          <p:nvPr/>
        </p:nvSpPr>
        <p:spPr>
          <a:xfrm>
            <a:off x="6663266" y="3208865"/>
            <a:ext cx="2336800" cy="7078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Nobody quite knows why (hypoxic?)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5DCFD0D-C690-499D-A5A8-8BAF683182E2}"/>
              </a:ext>
            </a:extLst>
          </p:cNvPr>
          <p:cNvCxnSpPr/>
          <p:nvPr/>
        </p:nvCxnSpPr>
        <p:spPr>
          <a:xfrm flipH="1" flipV="1">
            <a:off x="6426200" y="2235199"/>
            <a:ext cx="948267" cy="108373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3F546D7-609C-4B91-9B7D-49BFF0FCE790}"/>
              </a:ext>
            </a:extLst>
          </p:cNvPr>
          <p:cNvSpPr txBox="1"/>
          <p:nvPr/>
        </p:nvSpPr>
        <p:spPr>
          <a:xfrm>
            <a:off x="245533" y="3742264"/>
            <a:ext cx="1583267" cy="10156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This is called </a:t>
            </a:r>
            <a:r>
              <a:rPr lang="en-US" sz="2000" i="1" dirty="0">
                <a:solidFill>
                  <a:schemeClr val="accent2"/>
                </a:solidFill>
              </a:rPr>
              <a:t>quorum sensing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158EB04-3D5E-4748-8DBB-2C0D6F2EFEDB}"/>
              </a:ext>
            </a:extLst>
          </p:cNvPr>
          <p:cNvCxnSpPr>
            <a:cxnSpLocks/>
          </p:cNvCxnSpPr>
          <p:nvPr/>
        </p:nvCxnSpPr>
        <p:spPr>
          <a:xfrm flipV="1">
            <a:off x="1422400" y="3818467"/>
            <a:ext cx="651933" cy="355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48DD433-DB40-457E-BDDE-8B1AAEDEB2B9}"/>
              </a:ext>
            </a:extLst>
          </p:cNvPr>
          <p:cNvSpPr txBox="1"/>
          <p:nvPr/>
        </p:nvSpPr>
        <p:spPr>
          <a:xfrm>
            <a:off x="135465" y="4910657"/>
            <a:ext cx="4097868" cy="10156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Not all of them die; a few survive, grow until a new quorum, and the cycle repeats indefinitely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D8155CA-0409-4980-9482-84CE3533896C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2184399" y="4411133"/>
            <a:ext cx="516468" cy="49952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D546981-9098-48E0-B3B4-182A643B9B1A}"/>
              </a:ext>
            </a:extLst>
          </p:cNvPr>
          <p:cNvSpPr txBox="1"/>
          <p:nvPr/>
        </p:nvSpPr>
        <p:spPr>
          <a:xfrm>
            <a:off x="4368800" y="4495799"/>
            <a:ext cx="4605867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How do you cure your salmonella infection?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</a:rPr>
              <a:t>Could be antibiotics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</a:rPr>
              <a:t>You can engineer your salmonella to be dependent on a chemical that you provide</a:t>
            </a:r>
          </a:p>
        </p:txBody>
      </p:sp>
    </p:spTree>
    <p:extLst>
      <p:ext uri="{BB962C8B-B14F-4D97-AF65-F5344CB8AC3E}">
        <p14:creationId xmlns:p14="http://schemas.microsoft.com/office/powerpoint/2010/main" val="140811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F0C6A-058C-42C5-8328-79ED8389A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6944" y="304800"/>
            <a:ext cx="3072384" cy="1143000"/>
          </a:xfrm>
        </p:spPr>
        <p:txBody>
          <a:bodyPr/>
          <a:lstStyle/>
          <a:p>
            <a:r>
              <a:rPr lang="en-US" dirty="0"/>
              <a:t>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B0CC9-ACA7-4CCB-9E6A-B2A520629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232" y="3392424"/>
            <a:ext cx="7744968" cy="2852928"/>
          </a:xfrm>
        </p:spPr>
        <p:txBody>
          <a:bodyPr/>
          <a:lstStyle/>
          <a:p>
            <a:r>
              <a:rPr lang="en-US" sz="2000" dirty="0"/>
              <a:t>Fast action path: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Methylated receptor binds to sugar </a:t>
            </a:r>
            <a:r>
              <a:rPr lang="en-US" sz="1800"/>
              <a:t>→ deactivates </a:t>
            </a:r>
            <a:r>
              <a:rPr lang="en-US" sz="1800" dirty="0" err="1"/>
              <a:t>CheA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Activated </a:t>
            </a:r>
            <a:r>
              <a:rPr lang="en-US" sz="1800" dirty="0" err="1"/>
              <a:t>CheA</a:t>
            </a:r>
            <a:r>
              <a:rPr lang="en-US" sz="1800" dirty="0"/>
              <a:t> phosphorylates </a:t>
            </a:r>
            <a:r>
              <a:rPr lang="en-US" sz="1800" dirty="0" err="1"/>
              <a:t>CheY</a:t>
            </a:r>
            <a:r>
              <a:rPr lang="en-US" sz="1800" dirty="0"/>
              <a:t>, which enables tumbling</a:t>
            </a:r>
          </a:p>
          <a:p>
            <a:r>
              <a:rPr lang="en-US" sz="2000" dirty="0"/>
              <a:t>Slow adaptation path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Activated </a:t>
            </a:r>
            <a:r>
              <a:rPr lang="en-US" sz="1800" dirty="0" err="1"/>
              <a:t>CheA</a:t>
            </a:r>
            <a:r>
              <a:rPr lang="en-US" sz="1800" dirty="0"/>
              <a:t> phosphorylates </a:t>
            </a:r>
            <a:r>
              <a:rPr lang="en-US" sz="1800" dirty="0" err="1"/>
              <a:t>CheB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This decreases methylation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Eventually returns [</a:t>
            </a:r>
            <a:r>
              <a:rPr lang="en-US" sz="1800" dirty="0" err="1"/>
              <a:t>CheA</a:t>
            </a:r>
            <a:r>
              <a:rPr lang="en-US" sz="1800" baseline="30000" dirty="0"/>
              <a:t>*</a:t>
            </a:r>
            <a:r>
              <a:rPr lang="en-US" sz="1800" dirty="0"/>
              <a:t>] to normal level; ditto for tumble </a:t>
            </a:r>
            <a:r>
              <a:rPr lang="en-US" sz="1800" dirty="0" err="1"/>
              <a:t>freq</a:t>
            </a:r>
            <a:endParaRPr lang="en-US" sz="1800" dirty="0"/>
          </a:p>
          <a:p>
            <a:r>
              <a:rPr lang="en-US" sz="2000" dirty="0"/>
              <a:t>Where is the memory?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% of receptors that are methylated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5B6DF1-6B13-4440-A33E-CCB30FF12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pic>
        <p:nvPicPr>
          <p:cNvPr id="1026" name="Picture 2" descr="https://docs.google.com/drawings/u/1/d/svBqtv0W8ITmMjQIpfvB6_w/image?w=563&amp;h=357&amp;rev=576&amp;ac=1">
            <a:extLst>
              <a:ext uri="{FF2B5EF4-FFF2-40B4-BE49-F238E27FC236}">
                <a16:creationId xmlns:a16="http://schemas.microsoft.com/office/drawing/2014/main" id="{DD8914D3-0531-4918-95F7-BC487E62E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53" y="110300"/>
            <a:ext cx="5362575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35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EBBE9-B21A-44D6-8753-C44C9250E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C1323-8AF9-4650-B029-C255ACF1E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is really useful to have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bacteria do have memory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We’ll see that memory is indispensable for morphogenesis also</a:t>
            </a:r>
          </a:p>
          <a:p>
            <a:r>
              <a:rPr lang="en-US" dirty="0"/>
              <a:t>It only takes a few reactions to build “goal-seeking” behavior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they’re the right ones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>
              <a:spcBef>
                <a:spcPts val="0"/>
              </a:spcBef>
            </a:pPr>
            <a:r>
              <a:rPr lang="en-US">
                <a:sym typeface="Wingdings" panose="05000000000000000000" pitchFamily="2" charset="2"/>
              </a:rPr>
              <a:t>the same </a:t>
            </a:r>
            <a:r>
              <a:rPr lang="en-US" i="1">
                <a:sym typeface="Wingdings" panose="05000000000000000000" pitchFamily="2" charset="2"/>
              </a:rPr>
              <a:t>may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be true for morphogenesis</a:t>
            </a:r>
          </a:p>
          <a:p>
            <a:r>
              <a:rPr lang="en-US" dirty="0">
                <a:sym typeface="Wingdings" panose="05000000000000000000" pitchFamily="2" charset="2"/>
              </a:rPr>
              <a:t>Chemotaxis could be a tool for drug delivery</a:t>
            </a:r>
          </a:p>
          <a:p>
            <a:r>
              <a:rPr lang="en-US" dirty="0">
                <a:sym typeface="Wingdings" panose="05000000000000000000" pitchFamily="2" charset="2"/>
              </a:rPr>
              <a:t>Now, on to bioelectricity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D3B5D-1C80-48BC-8147-A7B3F4D8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7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9AE74-F3DB-40CF-82A8-32629D176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DA2E3-88C5-4006-BA13-791443FDE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Talk about bounds on tumble interval. Too long, and random hits from other molecules change your run direction. Too short, and you don’t </a:t>
            </a:r>
            <a:r>
              <a:rPr lang="en-US"/>
              <a:t>outrun diffusion</a:t>
            </a:r>
            <a:r>
              <a:rPr lang="en-US" dirty="0"/>
              <a:t>.</a:t>
            </a:r>
          </a:p>
          <a:p>
            <a:r>
              <a:rPr lang="en-US" dirty="0"/>
              <a:t>That’s why you need perfect adaptation. Really, it’s a form of </a:t>
            </a:r>
            <a:r>
              <a:rPr lang="en-US" dirty="0" err="1"/>
              <a:t>prop+integral</a:t>
            </a:r>
            <a:r>
              <a:rPr lang="en-US" dirty="0"/>
              <a:t> control.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8CEB95-6D56-48E4-BBC1-057F899C7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8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22682-E6F3-4A5C-B195-54CF8B096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Bacterial chemotaxis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2BAF5-B383-4981-AA43-6310106D7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is it?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“Chemo” </a:t>
            </a:r>
            <a:r>
              <a:rPr lang="en-US" sz="2000" dirty="0">
                <a:sym typeface="Symbol" panose="05050102010706020507" pitchFamily="18" charset="2"/>
              </a:rPr>
              <a:t> chemicals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“taxis”  motion towards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Symbol" panose="05050102010706020507" pitchFamily="18" charset="2"/>
              </a:rPr>
              <a:t>There is also </a:t>
            </a:r>
            <a:r>
              <a:rPr lang="en-US" sz="2000" dirty="0" err="1">
                <a:sym typeface="Symbol" panose="05050102010706020507" pitchFamily="18" charset="2"/>
              </a:rPr>
              <a:t>phototaxis</a:t>
            </a:r>
            <a:r>
              <a:rPr lang="en-US" sz="2000" dirty="0">
                <a:sym typeface="Symbol" panose="05050102010706020507" pitchFamily="18" charset="2"/>
              </a:rPr>
              <a:t>, </a:t>
            </a:r>
            <a:r>
              <a:rPr lang="en-US" sz="2000" dirty="0" err="1">
                <a:sym typeface="Symbol" panose="05050102010706020507" pitchFamily="18" charset="2"/>
              </a:rPr>
              <a:t>electrotaxis</a:t>
            </a:r>
            <a:r>
              <a:rPr lang="en-US" sz="2000" dirty="0">
                <a:sym typeface="Symbol" panose="05050102010706020507" pitchFamily="18" charset="2"/>
              </a:rPr>
              <a:t>, etc.</a:t>
            </a:r>
          </a:p>
          <a:p>
            <a:r>
              <a:rPr lang="en-US" sz="2400" dirty="0"/>
              <a:t>Why do we care?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May be used for cancer treatments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More practice using classes and objects</a:t>
            </a:r>
          </a:p>
          <a:p>
            <a:r>
              <a:rPr lang="en-US" sz="2400" dirty="0"/>
              <a:t>Lead-in to bioelectricity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Goal seeking without a soul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Bacteria have no brain, but can exhibit “intelligence”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Bacteria implement memory</a:t>
            </a:r>
          </a:p>
          <a:p>
            <a:r>
              <a:rPr lang="en-US" sz="2400" dirty="0"/>
              <a:t>One programming assignment; more practice with classes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E279EC-BCEC-44EE-BC4F-90352B67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65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F5D89-F59D-4F44-84C7-420698566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Bacteria are smart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E1324-640D-4E6D-BAA8-ABCA85A9C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0"/>
            <a:ext cx="8060267" cy="4419600"/>
          </a:xfrm>
        </p:spPr>
        <p:txBody>
          <a:bodyPr/>
          <a:lstStyle/>
          <a:p>
            <a:r>
              <a:rPr lang="en-US" dirty="0"/>
              <a:t>Well, not as smart as people</a:t>
            </a:r>
          </a:p>
          <a:p>
            <a:r>
              <a:rPr lang="en-US" dirty="0"/>
              <a:t>They can still solve some hard problems.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there’s food somewhere, they’ll find it.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maybe grad students can learn something from bacteria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B</a:t>
            </a:r>
            <a:r>
              <a:rPr lang="en-US" dirty="0"/>
              <a:t>acteria can swim really well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They try to swim towards a food source</a:t>
            </a:r>
          </a:p>
          <a:p>
            <a:pPr>
              <a:spcBef>
                <a:spcPts val="0"/>
              </a:spcBef>
            </a:pPr>
            <a:r>
              <a:rPr lang="en-US" dirty="0"/>
              <a:t>This is hard!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They don’t have eyes, to see where the food is from far away</a:t>
            </a:r>
          </a:p>
          <a:p>
            <a:pPr lvl="1">
              <a:spcBef>
                <a:spcPts val="0"/>
              </a:spcBef>
            </a:pPr>
            <a:r>
              <a:rPr lang="en-US" dirty="0"/>
              <a:t>swimming in molasses is not easy to do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7AA43A-36A7-4950-B081-841EF4995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2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F95F-A49C-4D4A-9490-1F39DE2EE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sound-taxis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40E36-E2DC-42C3-AAA7-4A6AF1F17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Humans can locate sounds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Two ears, one on each side of the head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Which ear hears a sound first?</a:t>
            </a:r>
          </a:p>
          <a:p>
            <a:r>
              <a:rPr lang="en-US" dirty="0"/>
              <a:t>Could E.coli do something similar?</a:t>
            </a:r>
          </a:p>
          <a:p>
            <a:pPr lvl="1"/>
            <a:r>
              <a:rPr lang="en-US" dirty="0"/>
              <a:t>Sugar molecules diffuse</a:t>
            </a:r>
          </a:p>
          <a:p>
            <a:pPr lvl="1"/>
            <a:r>
              <a:rPr lang="en-US" u="sng" dirty="0">
                <a:hlinkClick r:id="rId2"/>
              </a:rPr>
              <a:t>https://www.youtube.com/watch?v=oDgNBkxDoPM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894856-78A1-4DD8-9752-527C938E4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02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FF4C1-E88E-46EF-96D4-DD9903117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E.coli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F8EB1-F214-46D4-B62A-B2896A03B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240" y="4071288"/>
            <a:ext cx="8215225" cy="2117847"/>
          </a:xfrm>
        </p:spPr>
        <p:txBody>
          <a:bodyPr/>
          <a:lstStyle/>
          <a:p>
            <a:r>
              <a:rPr lang="en-US" sz="2400" dirty="0"/>
              <a:t>Will this work? Can E.coli swim towards whichever “nose” senses higher [sugar]?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E.coli are tiny (1μ long), and can detect a gradient of 1 molecule per μ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Their “left” side is really close to their “right” side.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[sugar]</a:t>
            </a:r>
            <a:r>
              <a:rPr lang="en-US" sz="2000" baseline="-25000" dirty="0"/>
              <a:t>left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</a:t>
            </a:r>
            <a:r>
              <a:rPr lang="en-US" sz="2000" dirty="0"/>
              <a:t> [sugar]</a:t>
            </a:r>
            <a:r>
              <a:rPr lang="en-US" sz="2000" baseline="-25000" dirty="0"/>
              <a:t>right</a:t>
            </a:r>
            <a:r>
              <a:rPr lang="en-US" sz="2000" dirty="0"/>
              <a:t> 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224E5-EF46-432C-8CB3-BC490C5C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9EDA58-F667-4DB1-946D-DF0619B22A19}"/>
              </a:ext>
            </a:extLst>
          </p:cNvPr>
          <p:cNvSpPr/>
          <p:nvPr/>
        </p:nvSpPr>
        <p:spPr>
          <a:xfrm>
            <a:off x="762396" y="1229834"/>
            <a:ext cx="3039533" cy="2700867"/>
          </a:xfrm>
          <a:prstGeom prst="rect">
            <a:avLst/>
          </a:prstGeom>
          <a:gradFill flip="none" rotWithShape="1">
            <a:gsLst>
              <a:gs pos="0">
                <a:srgbClr val="006600"/>
              </a:gs>
              <a:gs pos="46000">
                <a:schemeClr val="accent1">
                  <a:shade val="67500"/>
                  <a:satMod val="115000"/>
                </a:schemeClr>
              </a:gs>
              <a:gs pos="82000">
                <a:schemeClr val="bg1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4A2658-E666-47C1-B643-15701639A466}"/>
              </a:ext>
            </a:extLst>
          </p:cNvPr>
          <p:cNvSpPr txBox="1"/>
          <p:nvPr/>
        </p:nvSpPr>
        <p:spPr>
          <a:xfrm>
            <a:off x="5296392" y="1286146"/>
            <a:ext cx="2446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world (ECF)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08428A-BF2F-4578-A770-6A82E003AFC4}"/>
              </a:ext>
            </a:extLst>
          </p:cNvPr>
          <p:cNvCxnSpPr>
            <a:cxnSpLocks/>
          </p:cNvCxnSpPr>
          <p:nvPr/>
        </p:nvCxnSpPr>
        <p:spPr>
          <a:xfrm flipH="1">
            <a:off x="3827721" y="1537390"/>
            <a:ext cx="1556490" cy="1071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130BEC-F3DA-4CDE-89A1-0D568587660E}"/>
              </a:ext>
            </a:extLst>
          </p:cNvPr>
          <p:cNvGrpSpPr/>
          <p:nvPr/>
        </p:nvGrpSpPr>
        <p:grpSpPr>
          <a:xfrm>
            <a:off x="3159645" y="2458288"/>
            <a:ext cx="535768" cy="355600"/>
            <a:chOff x="5023879" y="2734733"/>
            <a:chExt cx="535768" cy="3556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170D0F8-601B-4CCF-98EE-3430D05DF0EF}"/>
                </a:ext>
              </a:extLst>
            </p:cNvPr>
            <p:cNvSpPr/>
            <p:nvPr/>
          </p:nvSpPr>
          <p:spPr>
            <a:xfrm>
              <a:off x="5122333" y="2734733"/>
              <a:ext cx="338667" cy="355600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29E5D96-1B07-4014-B4F6-D577E021FDE3}"/>
                </a:ext>
              </a:extLst>
            </p:cNvPr>
            <p:cNvSpPr/>
            <p:nvPr/>
          </p:nvSpPr>
          <p:spPr>
            <a:xfrm>
              <a:off x="5474981" y="2865966"/>
              <a:ext cx="84666" cy="93134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0EBFC9E-673E-41BA-BF86-8505F4659627}"/>
                </a:ext>
              </a:extLst>
            </p:cNvPr>
            <p:cNvSpPr/>
            <p:nvPr/>
          </p:nvSpPr>
          <p:spPr>
            <a:xfrm>
              <a:off x="5023879" y="2865966"/>
              <a:ext cx="84666" cy="93134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77D33335-4394-41ED-9511-6D4DABD81166}"/>
              </a:ext>
            </a:extLst>
          </p:cNvPr>
          <p:cNvSpPr txBox="1"/>
          <p:nvPr/>
        </p:nvSpPr>
        <p:spPr>
          <a:xfrm>
            <a:off x="5245396" y="1863846"/>
            <a:ext cx="2926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E.coli, with left &amp; right sugar sensors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067FF91-AB69-492E-8DEB-A9BF6B3A018E}"/>
              </a:ext>
            </a:extLst>
          </p:cNvPr>
          <p:cNvCxnSpPr>
            <a:cxnSpLocks/>
          </p:cNvCxnSpPr>
          <p:nvPr/>
        </p:nvCxnSpPr>
        <p:spPr>
          <a:xfrm flipH="1">
            <a:off x="3657600" y="2169042"/>
            <a:ext cx="1665767" cy="3331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2C070EC-EACA-48F7-A6C9-48317F2E8F81}"/>
              </a:ext>
            </a:extLst>
          </p:cNvPr>
          <p:cNvGrpSpPr/>
          <p:nvPr/>
        </p:nvGrpSpPr>
        <p:grpSpPr>
          <a:xfrm>
            <a:off x="3234267" y="2423985"/>
            <a:ext cx="448734" cy="412349"/>
            <a:chOff x="4191000" y="2948918"/>
            <a:chExt cx="448734" cy="412349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624A1BC-3C92-4648-A425-90E7FE3F0FD0}"/>
                </a:ext>
              </a:extLst>
            </p:cNvPr>
            <p:cNvCxnSpPr>
              <a:cxnSpLocks/>
            </p:cNvCxnSpPr>
            <p:nvPr/>
          </p:nvCxnSpPr>
          <p:spPr>
            <a:xfrm>
              <a:off x="4191000" y="2948918"/>
              <a:ext cx="448734" cy="41234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2628F59-2DE2-44E7-96BB-DC565A5D86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91000" y="2948918"/>
              <a:ext cx="448734" cy="41234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91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727FF-1085-41B8-B7FD-BB777A7ED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have only one nose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F3A74-176B-444A-A9D3-BF3218547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we can tell where in a room perfume is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Even blindfolded</a:t>
            </a:r>
          </a:p>
          <a:p>
            <a:r>
              <a:rPr lang="en-US" dirty="0"/>
              <a:t>How do we do it?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Sniff once.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Walk a step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Stronger? Yes, keep walking. No, pick a new direction.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Go to step #2</a:t>
            </a:r>
          </a:p>
          <a:p>
            <a:pPr marL="514350" indent="-457200">
              <a:spcBef>
                <a:spcPts val="600"/>
              </a:spcBef>
            </a:pPr>
            <a:r>
              <a:rPr lang="en-US" dirty="0"/>
              <a:t>Could E.coli use this strategy?</a:t>
            </a:r>
          </a:p>
          <a:p>
            <a:pPr marL="914400" lvl="1" indent="-457200">
              <a:spcBef>
                <a:spcPts val="0"/>
              </a:spcBef>
            </a:pPr>
            <a:r>
              <a:rPr lang="en-US" dirty="0"/>
              <a:t>Yes. And they (mostly) do.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9414E9-ACA9-4E68-95B2-8BE467F83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9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3DCC85D-9A20-4125-8192-DE7EE0E62B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39" y="2959612"/>
            <a:ext cx="5553456" cy="35295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16FEBC-81F1-48A8-B330-95E560F25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Swimming in molasses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54B03-061B-4D2B-9C1A-D0D37C56D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933" y="1202266"/>
            <a:ext cx="7772400" cy="1718733"/>
          </a:xfrm>
        </p:spPr>
        <p:txBody>
          <a:bodyPr/>
          <a:lstStyle/>
          <a:p>
            <a:r>
              <a:rPr lang="en-US" sz="2400" dirty="0"/>
              <a:t>How might E.coli swim?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Flapping doesn’t work (see below)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Can a front crawl work?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Could a breaststroke work?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E.coli does none of the above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3F38CC-726A-4671-8912-A05F5B59B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8E4734-9C37-489F-9F5E-9B245CB6A688}"/>
              </a:ext>
            </a:extLst>
          </p:cNvPr>
          <p:cNvSpPr txBox="1"/>
          <p:nvPr/>
        </p:nvSpPr>
        <p:spPr>
          <a:xfrm>
            <a:off x="5884334" y="6211669"/>
            <a:ext cx="265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From “Biological Physics,” Philip Nelson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13033" y="1861577"/>
            <a:ext cx="3613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No, you can’t get out of the water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9795" y="2176476"/>
            <a:ext cx="4704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Cilia work this way, but not in most bacteria</a:t>
            </a:r>
          </a:p>
        </p:txBody>
      </p:sp>
    </p:spTree>
    <p:extLst>
      <p:ext uri="{BB962C8B-B14F-4D97-AF65-F5344CB8AC3E}">
        <p14:creationId xmlns:p14="http://schemas.microsoft.com/office/powerpoint/2010/main" val="168670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0023C-2FA2-4A5F-9FC1-0ECC818BB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E0E77-66F9-46CA-8079-945E6A9CC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467" y="1701799"/>
            <a:ext cx="7772400" cy="1955801"/>
          </a:xfrm>
        </p:spPr>
        <p:txBody>
          <a:bodyPr/>
          <a:lstStyle/>
          <a:p>
            <a:r>
              <a:rPr lang="en-US" dirty="0"/>
              <a:t>In fact, E.coli use a helical screw (like a propeller)</a:t>
            </a:r>
          </a:p>
          <a:p>
            <a:pPr lvl="1">
              <a:spcBef>
                <a:spcPts val="0"/>
              </a:spcBef>
            </a:pPr>
            <a:r>
              <a:rPr lang="en-US" dirty="0"/>
              <a:t>Cranked by a rotary motor</a:t>
            </a:r>
          </a:p>
          <a:p>
            <a:pPr lvl="1">
              <a:spcBef>
                <a:spcPts val="0"/>
              </a:spcBef>
            </a:pPr>
            <a:r>
              <a:rPr lang="en-US" dirty="0"/>
              <a:t>As usual, powered by ATP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And, yes, it’s somewhat jerky (but it still works)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7EB5EC-F180-4359-A21B-96B38568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E6B446-27D1-4060-888D-8C969AD97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432" y="3968831"/>
            <a:ext cx="5177029" cy="20678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BFB339-932A-47FD-972A-56DF3DDF7DDD}"/>
              </a:ext>
            </a:extLst>
          </p:cNvPr>
          <p:cNvSpPr txBox="1"/>
          <p:nvPr/>
        </p:nvSpPr>
        <p:spPr>
          <a:xfrm>
            <a:off x="5884334" y="5610535"/>
            <a:ext cx="265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From “Biological Physics,” Philip Nelson</a:t>
            </a:r>
          </a:p>
        </p:txBody>
      </p:sp>
    </p:spTree>
    <p:extLst>
      <p:ext uri="{BB962C8B-B14F-4D97-AF65-F5344CB8AC3E}">
        <p14:creationId xmlns:p14="http://schemas.microsoft.com/office/powerpoint/2010/main" val="207955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6FEBC-81F1-48A8-B330-95E560F25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54B03-061B-4D2B-9C1A-D0D37C56D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E.coli has several flagella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powered by a small motor.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can turn clockwise or counterclockwise</a:t>
            </a:r>
          </a:p>
          <a:p>
            <a:r>
              <a:rPr lang="en-US" dirty="0"/>
              <a:t>If they all turn clockwise  E.coli </a:t>
            </a:r>
            <a:r>
              <a:rPr lang="en-US" i="1" dirty="0"/>
              <a:t>runs</a:t>
            </a:r>
            <a:r>
              <a:rPr lang="en-US" dirty="0"/>
              <a:t> (i.e., swims “straight”)</a:t>
            </a:r>
          </a:p>
          <a:p>
            <a:r>
              <a:rPr lang="en-US" dirty="0"/>
              <a:t>If one of them suddenly turns counterclockwise, then the E.coli starts to spin randomly, called </a:t>
            </a:r>
            <a:r>
              <a:rPr lang="en-US" i="1" dirty="0"/>
              <a:t>tumbling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3F38CC-726A-4671-8912-A05F5B59B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36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38323</TotalTime>
  <Words>1353</Words>
  <Application>Microsoft Office PowerPoint</Application>
  <PresentationFormat>On-screen Show (4:3)</PresentationFormat>
  <Paragraphs>178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Symbol</vt:lpstr>
      <vt:lpstr>Times New Roman</vt:lpstr>
      <vt:lpstr>Wingdings</vt:lpstr>
      <vt:lpstr>Default Design</vt:lpstr>
      <vt:lpstr>EE 194/Bio 196: Modeling,simulating and optimizing biological systems</vt:lpstr>
      <vt:lpstr>Bacterial chemotaxis</vt:lpstr>
      <vt:lpstr>Bacteria are smart</vt:lpstr>
      <vt:lpstr>Human sound-taxis</vt:lpstr>
      <vt:lpstr>E.coli proposal</vt:lpstr>
      <vt:lpstr>People have only one nose</vt:lpstr>
      <vt:lpstr>Swimming in molasses</vt:lpstr>
      <vt:lpstr>PowerPoint Presentation</vt:lpstr>
      <vt:lpstr>Steering</vt:lpstr>
      <vt:lpstr>Chemotaxis proposal</vt:lpstr>
      <vt:lpstr>Chemotaxis proposal</vt:lpstr>
      <vt:lpstr>Top-down vs. bottom-up</vt:lpstr>
      <vt:lpstr>What next?</vt:lpstr>
      <vt:lpstr>Chemotaxis and cancer</vt:lpstr>
      <vt:lpstr>Details</vt:lpstr>
      <vt:lpstr>Takeaways</vt:lpstr>
      <vt:lpstr>for next time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985</cp:revision>
  <cp:lastPrinted>2005-02-07T17:53:54Z</cp:lastPrinted>
  <dcterms:created xsi:type="dcterms:W3CDTF">2002-09-07T18:50:54Z</dcterms:created>
  <dcterms:modified xsi:type="dcterms:W3CDTF">2018-04-25T09:42:15Z</dcterms:modified>
</cp:coreProperties>
</file>