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handoutMasterIdLst>
    <p:handoutMasterId r:id="rId92"/>
  </p:handoutMasterIdLst>
  <p:sldIdLst>
    <p:sldId id="328" r:id="rId2"/>
    <p:sldId id="782" r:id="rId3"/>
    <p:sldId id="690" r:id="rId4"/>
    <p:sldId id="785" r:id="rId5"/>
    <p:sldId id="691" r:id="rId6"/>
    <p:sldId id="692" r:id="rId7"/>
    <p:sldId id="696" r:id="rId8"/>
    <p:sldId id="698" r:id="rId9"/>
    <p:sldId id="737" r:id="rId10"/>
    <p:sldId id="699" r:id="rId11"/>
    <p:sldId id="738" r:id="rId12"/>
    <p:sldId id="739" r:id="rId13"/>
    <p:sldId id="701" r:id="rId14"/>
    <p:sldId id="695" r:id="rId15"/>
    <p:sldId id="702" r:id="rId16"/>
    <p:sldId id="703" r:id="rId17"/>
    <p:sldId id="704" r:id="rId18"/>
    <p:sldId id="707" r:id="rId19"/>
    <p:sldId id="711" r:id="rId20"/>
    <p:sldId id="741" r:id="rId21"/>
    <p:sldId id="740" r:id="rId22"/>
    <p:sldId id="712" r:id="rId23"/>
    <p:sldId id="713" r:id="rId24"/>
    <p:sldId id="714" r:id="rId25"/>
    <p:sldId id="709" r:id="rId26"/>
    <p:sldId id="715" r:id="rId27"/>
    <p:sldId id="716" r:id="rId28"/>
    <p:sldId id="717" r:id="rId29"/>
    <p:sldId id="718" r:id="rId30"/>
    <p:sldId id="719" r:id="rId31"/>
    <p:sldId id="742" r:id="rId32"/>
    <p:sldId id="722" r:id="rId33"/>
    <p:sldId id="723" r:id="rId34"/>
    <p:sldId id="710" r:id="rId35"/>
    <p:sldId id="721" r:id="rId36"/>
    <p:sldId id="728" r:id="rId37"/>
    <p:sldId id="729" r:id="rId38"/>
    <p:sldId id="730" r:id="rId39"/>
    <p:sldId id="732" r:id="rId40"/>
    <p:sldId id="724" r:id="rId41"/>
    <p:sldId id="725" r:id="rId42"/>
    <p:sldId id="726" r:id="rId43"/>
    <p:sldId id="734" r:id="rId44"/>
    <p:sldId id="733" r:id="rId45"/>
    <p:sldId id="743" r:id="rId46"/>
    <p:sldId id="727" r:id="rId47"/>
    <p:sldId id="744" r:id="rId48"/>
    <p:sldId id="745" r:id="rId49"/>
    <p:sldId id="781" r:id="rId50"/>
    <p:sldId id="746" r:id="rId51"/>
    <p:sldId id="747" r:id="rId52"/>
    <p:sldId id="774" r:id="rId53"/>
    <p:sldId id="775" r:id="rId54"/>
    <p:sldId id="777" r:id="rId55"/>
    <p:sldId id="779" r:id="rId56"/>
    <p:sldId id="780" r:id="rId57"/>
    <p:sldId id="783" r:id="rId58"/>
    <p:sldId id="776" r:id="rId59"/>
    <p:sldId id="787" r:id="rId60"/>
    <p:sldId id="788" r:id="rId61"/>
    <p:sldId id="789" r:id="rId62"/>
    <p:sldId id="790" r:id="rId63"/>
    <p:sldId id="784" r:id="rId64"/>
    <p:sldId id="791" r:id="rId65"/>
    <p:sldId id="792" r:id="rId66"/>
    <p:sldId id="748" r:id="rId67"/>
    <p:sldId id="749" r:id="rId68"/>
    <p:sldId id="760" r:id="rId69"/>
    <p:sldId id="751" r:id="rId70"/>
    <p:sldId id="761" r:id="rId71"/>
    <p:sldId id="762" r:id="rId72"/>
    <p:sldId id="753" r:id="rId73"/>
    <p:sldId id="763" r:id="rId74"/>
    <p:sldId id="764" r:id="rId75"/>
    <p:sldId id="765" r:id="rId76"/>
    <p:sldId id="766" r:id="rId77"/>
    <p:sldId id="767" r:id="rId78"/>
    <p:sldId id="768" r:id="rId79"/>
    <p:sldId id="769" r:id="rId80"/>
    <p:sldId id="794" r:id="rId81"/>
    <p:sldId id="795" r:id="rId82"/>
    <p:sldId id="798" r:id="rId83"/>
    <p:sldId id="758" r:id="rId84"/>
    <p:sldId id="759" r:id="rId85"/>
    <p:sldId id="797" r:id="rId86"/>
    <p:sldId id="770" r:id="rId87"/>
    <p:sldId id="771" r:id="rId88"/>
    <p:sldId id="772" r:id="rId89"/>
    <p:sldId id="773" r:id="rId9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2658ED4-02B7-407F-B04E-0B16F0BB8C04}">
          <p14:sldIdLst>
            <p14:sldId id="328"/>
            <p14:sldId id="782"/>
            <p14:sldId id="690"/>
            <p14:sldId id="785"/>
            <p14:sldId id="691"/>
            <p14:sldId id="692"/>
            <p14:sldId id="696"/>
            <p14:sldId id="698"/>
            <p14:sldId id="737"/>
            <p14:sldId id="699"/>
            <p14:sldId id="738"/>
            <p14:sldId id="739"/>
            <p14:sldId id="701"/>
            <p14:sldId id="695"/>
            <p14:sldId id="702"/>
            <p14:sldId id="703"/>
            <p14:sldId id="704"/>
            <p14:sldId id="707"/>
            <p14:sldId id="711"/>
            <p14:sldId id="741"/>
            <p14:sldId id="740"/>
            <p14:sldId id="712"/>
            <p14:sldId id="713"/>
            <p14:sldId id="714"/>
            <p14:sldId id="709"/>
            <p14:sldId id="715"/>
            <p14:sldId id="716"/>
            <p14:sldId id="717"/>
            <p14:sldId id="718"/>
            <p14:sldId id="719"/>
            <p14:sldId id="742"/>
            <p14:sldId id="722"/>
            <p14:sldId id="723"/>
            <p14:sldId id="710"/>
            <p14:sldId id="721"/>
            <p14:sldId id="728"/>
            <p14:sldId id="729"/>
            <p14:sldId id="730"/>
            <p14:sldId id="732"/>
            <p14:sldId id="724"/>
            <p14:sldId id="725"/>
            <p14:sldId id="726"/>
            <p14:sldId id="734"/>
            <p14:sldId id="733"/>
            <p14:sldId id="743"/>
            <p14:sldId id="727"/>
            <p14:sldId id="744"/>
            <p14:sldId id="745"/>
            <p14:sldId id="781"/>
            <p14:sldId id="746"/>
            <p14:sldId id="747"/>
            <p14:sldId id="774"/>
            <p14:sldId id="775"/>
            <p14:sldId id="777"/>
            <p14:sldId id="779"/>
            <p14:sldId id="780"/>
            <p14:sldId id="783"/>
            <p14:sldId id="776"/>
            <p14:sldId id="787"/>
            <p14:sldId id="788"/>
            <p14:sldId id="789"/>
            <p14:sldId id="790"/>
            <p14:sldId id="784"/>
            <p14:sldId id="791"/>
            <p14:sldId id="792"/>
            <p14:sldId id="748"/>
            <p14:sldId id="749"/>
            <p14:sldId id="760"/>
            <p14:sldId id="751"/>
            <p14:sldId id="761"/>
            <p14:sldId id="762"/>
            <p14:sldId id="753"/>
            <p14:sldId id="763"/>
            <p14:sldId id="764"/>
            <p14:sldId id="765"/>
            <p14:sldId id="766"/>
            <p14:sldId id="767"/>
            <p14:sldId id="768"/>
            <p14:sldId id="769"/>
            <p14:sldId id="794"/>
            <p14:sldId id="795"/>
            <p14:sldId id="798"/>
            <p14:sldId id="758"/>
            <p14:sldId id="759"/>
            <p14:sldId id="797"/>
            <p14:sldId id="770"/>
            <p14:sldId id="771"/>
            <p14:sldId id="772"/>
            <p14:sldId id="7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4767" autoAdjust="0"/>
  </p:normalViewPr>
  <p:slideViewPr>
    <p:cSldViewPr snapToGrid="0">
      <p:cViewPr varScale="1">
        <p:scale>
          <a:sx n="89" d="100"/>
          <a:sy n="89" d="100"/>
        </p:scale>
        <p:origin x="90" y="6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5" rIns="96604" bIns="48305" numCol="1" anchor="t" anchorCtr="0" compatLnSpc="1">
            <a:prstTxWarp prst="textNoShape">
              <a:avLst/>
            </a:prstTxWarp>
          </a:bodyPr>
          <a:lstStyle>
            <a:lvl1pPr defTabSz="966842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5" rIns="96604" bIns="48305" numCol="1" anchor="t" anchorCtr="0" compatLnSpc="1">
            <a:prstTxWarp prst="textNoShape">
              <a:avLst/>
            </a:prstTxWarp>
          </a:bodyPr>
          <a:lstStyle>
            <a:lvl1pPr algn="r" defTabSz="966842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3363"/>
            <a:ext cx="317023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5" rIns="96604" bIns="48305" numCol="1" anchor="b" anchorCtr="0" compatLnSpc="1">
            <a:prstTxWarp prst="textNoShape">
              <a:avLst/>
            </a:prstTxWarp>
          </a:bodyPr>
          <a:lstStyle>
            <a:lvl1pPr defTabSz="966842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3363"/>
            <a:ext cx="3170237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4" tIns="48305" rIns="96604" bIns="48305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400"/>
            </a:lvl1pPr>
          </a:lstStyle>
          <a:p>
            <a:pPr>
              <a:defRPr/>
            </a:pPr>
            <a:fld id="{549A7FA7-E1B8-4CDD-8F7C-1E113DA1F1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439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4" tIns="47813" rIns="95624" bIns="47813" numCol="1" anchor="t" anchorCtr="0" compatLnSpc="1">
            <a:prstTxWarp prst="textNoShape">
              <a:avLst/>
            </a:prstTxWarp>
          </a:bodyPr>
          <a:lstStyle>
            <a:lvl1pPr defTabSz="956890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4" tIns="47813" rIns="95624" bIns="47813" numCol="1" anchor="t" anchorCtr="0" compatLnSpc="1">
            <a:prstTxWarp prst="textNoShape">
              <a:avLst/>
            </a:prstTxWarp>
          </a:bodyPr>
          <a:lstStyle>
            <a:lvl1pPr algn="r" defTabSz="956890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20725"/>
            <a:ext cx="4805362" cy="3603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4" tIns="47813" rIns="95624" bIns="478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4" tIns="47813" rIns="95624" bIns="47813" numCol="1" anchor="b" anchorCtr="0" compatLnSpc="1">
            <a:prstTxWarp prst="textNoShape">
              <a:avLst/>
            </a:prstTxWarp>
          </a:bodyPr>
          <a:lstStyle>
            <a:lvl1pPr defTabSz="956890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4" tIns="47813" rIns="95624" bIns="47813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400"/>
            </a:lvl1pPr>
          </a:lstStyle>
          <a:p>
            <a:pPr>
              <a:defRPr/>
            </a:pPr>
            <a:fld id="{5B598F11-C2C5-40D4-B32B-C1AF9DA15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710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64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9419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715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302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598F11-C2C5-40D4-B32B-C1AF9DA155A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35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194/Bio 196 Joel </a:t>
            </a:r>
            <a:r>
              <a:rPr lang="en-US" dirty="0" err="1"/>
              <a:t>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76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194/Bio 196 Joel </a:t>
            </a:r>
            <a:r>
              <a:rPr lang="en-US" dirty="0" err="1"/>
              <a:t>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51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194/Bio 196 Joel </a:t>
            </a:r>
            <a:r>
              <a:rPr lang="en-US" dirty="0" err="1"/>
              <a:t>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934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194/Bio 196 Joel </a:t>
            </a:r>
            <a:r>
              <a:rPr lang="en-US" dirty="0" err="1"/>
              <a:t>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69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194/Bio 196 Joel </a:t>
            </a:r>
            <a:r>
              <a:rPr lang="en-US" dirty="0" err="1"/>
              <a:t>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0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194/Bio 196 Joel </a:t>
            </a:r>
            <a:r>
              <a:rPr lang="en-US" dirty="0" err="1"/>
              <a:t>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5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194/Bio 196 Joel </a:t>
            </a:r>
            <a:r>
              <a:rPr lang="en-US" dirty="0" err="1"/>
              <a:t>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96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194/Bio 196 Joel </a:t>
            </a:r>
            <a:r>
              <a:rPr lang="en-US" dirty="0" err="1"/>
              <a:t>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76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194/Bio 196 Joel </a:t>
            </a:r>
            <a:r>
              <a:rPr lang="en-US" dirty="0" err="1"/>
              <a:t>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8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194/Bio 196 Joel </a:t>
            </a:r>
            <a:r>
              <a:rPr lang="en-US" dirty="0" err="1"/>
              <a:t>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898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EE 194/Bio 196 Joel </a:t>
            </a:r>
            <a:r>
              <a:rPr lang="en-US" dirty="0" err="1"/>
              <a:t>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47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 smtClean="0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EE 194/Bio 196 Joel </a:t>
            </a:r>
            <a:r>
              <a:rPr lang="en-US" dirty="0" err="1"/>
              <a:t>Grodstein</a:t>
            </a:r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5715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2ECDC20A-2A00-44F3-B6D9-A07784439C41}" type="slidenum">
              <a:rPr lang="en-US" altLang="en-US" sz="1400" smtClean="0"/>
              <a:pPr algn="r" eaLnBrk="1" hangingPunct="1">
                <a:defRPr/>
              </a:pPr>
              <a:t>‹#›</a:t>
            </a:fld>
            <a:endParaRPr lang="en-US" alt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oel.grodstein@tufts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DgNBkxDoPM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1752600"/>
          </a:xfrm>
        </p:spPr>
        <p:txBody>
          <a:bodyPr/>
          <a:lstStyle/>
          <a:p>
            <a:pPr eaLnBrk="1" hangingPunct="1"/>
            <a:r>
              <a:rPr lang="en-US" altLang="en-US" dirty="0"/>
              <a:t>EE 194/Bio 196: </a:t>
            </a:r>
            <a:r>
              <a:rPr lang="en-US" altLang="en-US" dirty="0" err="1"/>
              <a:t>Modeling,simulating</a:t>
            </a:r>
            <a:r>
              <a:rPr lang="en-US" altLang="en-US" dirty="0"/>
              <a:t> and optimizing biological systems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514600"/>
            <a:ext cx="8382000" cy="3352800"/>
          </a:xfrm>
        </p:spPr>
        <p:txBody>
          <a:bodyPr/>
          <a:lstStyle/>
          <a:p>
            <a:pPr eaLnBrk="1" hangingPunct="1"/>
            <a:r>
              <a:rPr lang="en-US" altLang="en-US" dirty="0"/>
              <a:t>Spring 2018</a:t>
            </a:r>
          </a:p>
          <a:p>
            <a:pPr eaLnBrk="1" hangingPunct="1"/>
            <a:r>
              <a:rPr lang="en-US" altLang="en-US" dirty="0"/>
              <a:t>Tufts University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Instructor: Joel </a:t>
            </a:r>
            <a:r>
              <a:rPr lang="en-US" altLang="en-US" dirty="0" err="1"/>
              <a:t>Grodstein</a:t>
            </a:r>
            <a:endParaRPr lang="en-US" altLang="en-US" dirty="0"/>
          </a:p>
          <a:p>
            <a:pPr eaLnBrk="1" hangingPunct="1"/>
            <a:r>
              <a:rPr lang="en-US" altLang="en-US" dirty="0">
                <a:solidFill>
                  <a:schemeClr val="accent2"/>
                </a:solidFill>
                <a:hlinkClick r:id="rId2"/>
              </a:rPr>
              <a:t>joel.grodstein@tufts.edu</a:t>
            </a:r>
            <a:endParaRPr lang="en-US" altLang="en-US" dirty="0">
              <a:solidFill>
                <a:schemeClr val="accent2"/>
              </a:solidFill>
            </a:endParaRP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it-IT" altLang="en-US" dirty="0"/>
              <a:t>Lecture 7: bioelectricity</a:t>
            </a: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hord 29"/>
          <p:cNvSpPr/>
          <p:nvPr/>
        </p:nvSpPr>
        <p:spPr>
          <a:xfrm rot="12204571">
            <a:off x="-227135" y="1694491"/>
            <a:ext cx="3096643" cy="3221419"/>
          </a:xfrm>
          <a:prstGeom prst="chor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hord 27"/>
          <p:cNvSpPr/>
          <p:nvPr/>
        </p:nvSpPr>
        <p:spPr>
          <a:xfrm rot="12204571">
            <a:off x="-51511" y="2025551"/>
            <a:ext cx="2503934" cy="2583367"/>
          </a:xfrm>
          <a:prstGeom prst="chord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B5BB791-40FC-40F9-A8F7-66B9B261794C}"/>
              </a:ext>
            </a:extLst>
          </p:cNvPr>
          <p:cNvSpPr/>
          <p:nvPr/>
        </p:nvSpPr>
        <p:spPr>
          <a:xfrm>
            <a:off x="2421464" y="2861733"/>
            <a:ext cx="584200" cy="651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B49A92-6894-4EF7-B423-391EBF8FA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and movable charges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C053F1-FC27-4168-9C1F-76D6F52B3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4292" y="3787986"/>
            <a:ext cx="6211245" cy="2070947"/>
          </a:xfrm>
        </p:spPr>
        <p:txBody>
          <a:bodyPr/>
          <a:lstStyle/>
          <a:p>
            <a:r>
              <a:rPr lang="en-US" sz="2400" dirty="0"/>
              <a:t>Why are the Na</a:t>
            </a:r>
            <a:r>
              <a:rPr lang="en-US" sz="2400" baseline="30000" dirty="0"/>
              <a:t>+</a:t>
            </a:r>
            <a:r>
              <a:rPr lang="en-US" sz="2400" dirty="0"/>
              <a:t> and Cl</a:t>
            </a:r>
            <a:r>
              <a:rPr lang="en-US" sz="2400" baseline="30000" dirty="0"/>
              <a:t>-</a:t>
            </a:r>
            <a:r>
              <a:rPr lang="en-US" sz="2400" dirty="0"/>
              <a:t> stuck?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who knows, it’s just an example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maybe there’s a cell membrane between them, with an ion channel that’s permeable to K</a:t>
            </a:r>
            <a:r>
              <a:rPr lang="en-US" sz="2000" baseline="30000" dirty="0"/>
              <a:t>+</a:t>
            </a:r>
            <a:r>
              <a:rPr lang="en-US" sz="2000" dirty="0"/>
              <a:t> but not to Na</a:t>
            </a:r>
            <a:r>
              <a:rPr lang="en-US" sz="2000" baseline="30000" dirty="0"/>
              <a:t>+</a:t>
            </a:r>
            <a:r>
              <a:rPr lang="en-US" sz="2000" dirty="0"/>
              <a:t> or Cl</a:t>
            </a:r>
            <a:r>
              <a:rPr lang="en-US" sz="2000" baseline="30000" dirty="0"/>
              <a:t>-</a:t>
            </a:r>
            <a:endParaRPr lang="en-US" sz="2000" dirty="0"/>
          </a:p>
          <a:p>
            <a:r>
              <a:rPr lang="en-US" sz="2400" dirty="0"/>
              <a:t>What will happen?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The movable K</a:t>
            </a:r>
            <a:r>
              <a:rPr lang="en-US" sz="2000" baseline="30000" dirty="0"/>
              <a:t>+</a:t>
            </a:r>
            <a:r>
              <a:rPr lang="en-US" sz="2000" dirty="0"/>
              <a:t> will travel to the right</a:t>
            </a:r>
          </a:p>
          <a:p>
            <a:pPr>
              <a:spcBef>
                <a:spcPts val="0"/>
              </a:spcBef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AA431B4-F16A-4E65-B528-F3778EACE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194/Bio 196 Joel </a:t>
            </a:r>
            <a:r>
              <a:rPr lang="en-US" dirty="0" err="1"/>
              <a:t>Grodstein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AD27E9EA-2416-4197-9E75-DED07D21AEAA}"/>
              </a:ext>
            </a:extLst>
          </p:cNvPr>
          <p:cNvSpPr/>
          <p:nvPr/>
        </p:nvSpPr>
        <p:spPr>
          <a:xfrm>
            <a:off x="693067" y="2873438"/>
            <a:ext cx="685800" cy="6688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Na</a:t>
            </a:r>
            <a:r>
              <a:rPr lang="en-US" sz="2000" baseline="30000" dirty="0">
                <a:solidFill>
                  <a:schemeClr val="tx1"/>
                </a:solidFill>
              </a:rPr>
              <a:t>+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F45FADA-1167-4BC7-8C18-A85A79CAEA49}"/>
              </a:ext>
            </a:extLst>
          </p:cNvPr>
          <p:cNvSpPr/>
          <p:nvPr/>
        </p:nvSpPr>
        <p:spPr>
          <a:xfrm>
            <a:off x="7043071" y="2873438"/>
            <a:ext cx="685800" cy="6688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Cl</a:t>
            </a:r>
            <a:r>
              <a:rPr lang="en-US" sz="2000" baseline="30000" dirty="0">
                <a:solidFill>
                  <a:schemeClr val="tx1"/>
                </a:solidFill>
              </a:rPr>
              <a:t>-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F9D977-BDD2-443D-AB87-BFA27D7767F7}"/>
              </a:ext>
            </a:extLst>
          </p:cNvPr>
          <p:cNvSpPr txBox="1"/>
          <p:nvPr/>
        </p:nvSpPr>
        <p:spPr>
          <a:xfrm>
            <a:off x="3360072" y="1277472"/>
            <a:ext cx="238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these charges are stuck in place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1AFDE5C-C971-46EF-A88E-E41B6B81D65A}"/>
              </a:ext>
            </a:extLst>
          </p:cNvPr>
          <p:cNvSpPr/>
          <p:nvPr/>
        </p:nvSpPr>
        <p:spPr>
          <a:xfrm>
            <a:off x="1802200" y="2873438"/>
            <a:ext cx="685800" cy="6688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K</a:t>
            </a:r>
            <a:r>
              <a:rPr lang="en-US" sz="2000" baseline="30000" dirty="0">
                <a:solidFill>
                  <a:schemeClr val="tx1"/>
                </a:solidFill>
              </a:rPr>
              <a:t>+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537AB7-D030-42BB-A299-56C1A638F45C}"/>
              </a:ext>
            </a:extLst>
          </p:cNvPr>
          <p:cNvSpPr txBox="1"/>
          <p:nvPr/>
        </p:nvSpPr>
        <p:spPr>
          <a:xfrm>
            <a:off x="557605" y="5493872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charge is movable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0F5C1C9E-5AF4-4B33-B1B5-6AE6BC3F308B}"/>
              </a:ext>
            </a:extLst>
          </p:cNvPr>
          <p:cNvCxnSpPr>
            <a:cxnSpLocks/>
          </p:cNvCxnSpPr>
          <p:nvPr/>
        </p:nvCxnSpPr>
        <p:spPr>
          <a:xfrm flipV="1">
            <a:off x="1193800" y="3640667"/>
            <a:ext cx="694267" cy="18372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046F99E0-2D89-4694-9817-FBC4855A74BF}"/>
              </a:ext>
            </a:extLst>
          </p:cNvPr>
          <p:cNvCxnSpPr>
            <a:cxnSpLocks/>
          </p:cNvCxnSpPr>
          <p:nvPr/>
        </p:nvCxnSpPr>
        <p:spPr>
          <a:xfrm>
            <a:off x="5029200" y="1710267"/>
            <a:ext cx="1912271" cy="13452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F7FDC9FE-6A5C-4B26-A06F-FAF0B2C2DC83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1202267" y="1631415"/>
            <a:ext cx="2157805" cy="11117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4DCF280-65C0-47DC-8F8E-B9A23BF1AE88}"/>
              </a:ext>
            </a:extLst>
          </p:cNvPr>
          <p:cNvSpPr txBox="1"/>
          <p:nvPr/>
        </p:nvSpPr>
        <p:spPr>
          <a:xfrm>
            <a:off x="550336" y="3945466"/>
            <a:ext cx="956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cell interior</a:t>
            </a:r>
          </a:p>
        </p:txBody>
      </p:sp>
    </p:spTree>
    <p:extLst>
      <p:ext uri="{BB962C8B-B14F-4D97-AF65-F5344CB8AC3E}">
        <p14:creationId xmlns:p14="http://schemas.microsoft.com/office/powerpoint/2010/main" val="49560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0.49392 -2.59259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8" grpId="0" animBg="1"/>
      <p:bldP spid="8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hord 29"/>
          <p:cNvSpPr/>
          <p:nvPr/>
        </p:nvSpPr>
        <p:spPr>
          <a:xfrm rot="12204571">
            <a:off x="-227135" y="1694491"/>
            <a:ext cx="3096643" cy="3221419"/>
          </a:xfrm>
          <a:prstGeom prst="chor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hord 27"/>
          <p:cNvSpPr/>
          <p:nvPr/>
        </p:nvSpPr>
        <p:spPr>
          <a:xfrm rot="12204571">
            <a:off x="-51511" y="2025551"/>
            <a:ext cx="2503934" cy="2583367"/>
          </a:xfrm>
          <a:prstGeom prst="chord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B5BB791-40FC-40F9-A8F7-66B9B261794C}"/>
              </a:ext>
            </a:extLst>
          </p:cNvPr>
          <p:cNvSpPr/>
          <p:nvPr/>
        </p:nvSpPr>
        <p:spPr>
          <a:xfrm>
            <a:off x="2421464" y="2861733"/>
            <a:ext cx="584200" cy="651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B49A92-6894-4EF7-B423-391EBF8FA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and movable charges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C053F1-FC27-4168-9C1F-76D6F52B3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9560" y="4402668"/>
            <a:ext cx="4416308" cy="999066"/>
          </a:xfrm>
        </p:spPr>
        <p:txBody>
          <a:bodyPr/>
          <a:lstStyle/>
          <a:p>
            <a:r>
              <a:rPr lang="en-US" sz="2400" dirty="0"/>
              <a:t>Again, we can move it back with enough work</a:t>
            </a:r>
            <a:endParaRPr lang="en-US" sz="2000" dirty="0"/>
          </a:p>
          <a:p>
            <a:pPr>
              <a:spcBef>
                <a:spcPts val="0"/>
              </a:spcBef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AA431B4-F16A-4E65-B528-F3778EACE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194/Bio 196 Joel </a:t>
            </a:r>
            <a:r>
              <a:rPr lang="en-US" dirty="0" err="1"/>
              <a:t>Grodstein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AD27E9EA-2416-4197-9E75-DED07D21AEAA}"/>
              </a:ext>
            </a:extLst>
          </p:cNvPr>
          <p:cNvSpPr/>
          <p:nvPr/>
        </p:nvSpPr>
        <p:spPr>
          <a:xfrm>
            <a:off x="693067" y="2873438"/>
            <a:ext cx="685800" cy="6688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Na</a:t>
            </a:r>
            <a:r>
              <a:rPr lang="en-US" sz="2000" baseline="30000" dirty="0">
                <a:solidFill>
                  <a:schemeClr val="tx1"/>
                </a:solidFill>
              </a:rPr>
              <a:t>+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F9D977-BDD2-443D-AB87-BFA27D7767F7}"/>
              </a:ext>
            </a:extLst>
          </p:cNvPr>
          <p:cNvSpPr txBox="1"/>
          <p:nvPr/>
        </p:nvSpPr>
        <p:spPr>
          <a:xfrm>
            <a:off x="3360072" y="1277472"/>
            <a:ext cx="238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these charges are stuck in place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1AFDE5C-C971-46EF-A88E-E41B6B81D65A}"/>
              </a:ext>
            </a:extLst>
          </p:cNvPr>
          <p:cNvSpPr/>
          <p:nvPr/>
        </p:nvSpPr>
        <p:spPr>
          <a:xfrm>
            <a:off x="6323416" y="2873438"/>
            <a:ext cx="685800" cy="6688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K</a:t>
            </a:r>
            <a:r>
              <a:rPr lang="en-US" sz="2000" baseline="30000" dirty="0">
                <a:solidFill>
                  <a:schemeClr val="tx1"/>
                </a:solidFill>
              </a:rPr>
              <a:t>+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537AB7-D030-42BB-A299-56C1A638F45C}"/>
              </a:ext>
            </a:extLst>
          </p:cNvPr>
          <p:cNvSpPr txBox="1"/>
          <p:nvPr/>
        </p:nvSpPr>
        <p:spPr>
          <a:xfrm>
            <a:off x="557605" y="5493872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charge is movable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0F5C1C9E-5AF4-4B33-B1B5-6AE6BC3F308B}"/>
              </a:ext>
            </a:extLst>
          </p:cNvPr>
          <p:cNvCxnSpPr>
            <a:cxnSpLocks/>
          </p:cNvCxnSpPr>
          <p:nvPr/>
        </p:nvCxnSpPr>
        <p:spPr>
          <a:xfrm flipV="1">
            <a:off x="1193800" y="3640667"/>
            <a:ext cx="694267" cy="18372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046F99E0-2D89-4694-9817-FBC4855A74BF}"/>
              </a:ext>
            </a:extLst>
          </p:cNvPr>
          <p:cNvCxnSpPr>
            <a:cxnSpLocks/>
          </p:cNvCxnSpPr>
          <p:nvPr/>
        </p:nvCxnSpPr>
        <p:spPr>
          <a:xfrm>
            <a:off x="5029200" y="1710267"/>
            <a:ext cx="1912271" cy="13452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F7FDC9FE-6A5C-4B26-A06F-FAF0B2C2DC83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1202267" y="1631415"/>
            <a:ext cx="2157805" cy="11117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4DCF280-65C0-47DC-8F8E-B9A23BF1AE88}"/>
              </a:ext>
            </a:extLst>
          </p:cNvPr>
          <p:cNvSpPr txBox="1"/>
          <p:nvPr/>
        </p:nvSpPr>
        <p:spPr>
          <a:xfrm>
            <a:off x="550336" y="3945466"/>
            <a:ext cx="956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cell interior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3EDCDFB-ED80-4829-8E08-82DA10C52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267" y="3089579"/>
            <a:ext cx="1100666" cy="126100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7F45FADA-1167-4BC7-8C18-A85A79CAEA49}"/>
              </a:ext>
            </a:extLst>
          </p:cNvPr>
          <p:cNvSpPr/>
          <p:nvPr/>
        </p:nvSpPr>
        <p:spPr>
          <a:xfrm>
            <a:off x="7043071" y="2873438"/>
            <a:ext cx="685800" cy="6688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Cl</a:t>
            </a:r>
            <a:r>
              <a:rPr lang="en-US" sz="2000" baseline="30000" dirty="0">
                <a:solidFill>
                  <a:schemeClr val="tx1"/>
                </a:solidFill>
              </a:rPr>
              <a:t>-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5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-0.45365 0.015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91" y="76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-0.4809 -2.5925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0EF40717-F61D-4CDE-A14C-974688BCC0FE}"/>
              </a:ext>
            </a:extLst>
          </p:cNvPr>
          <p:cNvGrpSpPr/>
          <p:nvPr/>
        </p:nvGrpSpPr>
        <p:grpSpPr>
          <a:xfrm>
            <a:off x="6206051" y="2290231"/>
            <a:ext cx="2954881" cy="1511302"/>
            <a:chOff x="6519323" y="2290231"/>
            <a:chExt cx="2882708" cy="145074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54A8374D-20FC-4649-B64F-018FEF575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7323" y="2479976"/>
              <a:ext cx="1104708" cy="1261003"/>
            </a:xfrm>
            <a:prstGeom prst="rect">
              <a:avLst/>
            </a:prstGeom>
          </p:spPr>
        </p:pic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EBE967E5-0B2C-4EC6-9095-7938ACF8C4B1}"/>
                </a:ext>
              </a:extLst>
            </p:cNvPr>
            <p:cNvSpPr/>
            <p:nvPr/>
          </p:nvSpPr>
          <p:spPr>
            <a:xfrm>
              <a:off x="6519323" y="2290231"/>
              <a:ext cx="685800" cy="66886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K</a:t>
              </a:r>
              <a:r>
                <a:rPr lang="en-US" sz="2000" baseline="30000" dirty="0">
                  <a:solidFill>
                    <a:schemeClr val="tx1"/>
                  </a:solidFill>
                </a:rPr>
                <a:t>+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B7BFD3E8-3F3D-4CA3-BBC1-4F5A51DDF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3593" y="2471512"/>
              <a:ext cx="1096211" cy="126100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B49A92-6894-4EF7-B423-391EBF8FA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397" y="304800"/>
            <a:ext cx="7772400" cy="1143000"/>
          </a:xfrm>
        </p:spPr>
        <p:txBody>
          <a:bodyPr/>
          <a:lstStyle/>
          <a:p>
            <a:r>
              <a:rPr lang="en-US" dirty="0"/>
              <a:t>Voltage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C053F1-FC27-4168-9C1F-76D6F52B3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2329" y="3268452"/>
            <a:ext cx="7225002" cy="3310471"/>
          </a:xfrm>
        </p:spPr>
        <p:txBody>
          <a:bodyPr/>
          <a:lstStyle/>
          <a:p>
            <a:r>
              <a:rPr lang="en-US" sz="1800" dirty="0"/>
              <a:t>What if we had twice as many fixed-in-place ions?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There would be twice as much electric force on the K</a:t>
            </a:r>
            <a:r>
              <a:rPr lang="en-US" sz="1600" baseline="30000" dirty="0"/>
              <a:t>+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it would move twice as fast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it would require twice as much work to move it back</a:t>
            </a:r>
          </a:p>
          <a:p>
            <a:r>
              <a:rPr lang="en-US" sz="1800" dirty="0"/>
              <a:t>Voltage is the amount of energy/work needed to push 1C of charge across it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The unit is Volts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1C of charge, moving across 1V, takes 1J of work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2C of charge, moving across 3V, takes 6J of work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Any time you separate charges, you get a voltage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Separating charges across a cell membrane is the basis of bio-electricity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AA431B4-F16A-4E65-B528-F3778EACE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194/Bio 196 Joel </a:t>
            </a:r>
            <a:r>
              <a:rPr lang="en-US" dirty="0" err="1"/>
              <a:t>Grodstein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AD27E9EA-2416-4197-9E75-DED07D21AEAA}"/>
              </a:ext>
            </a:extLst>
          </p:cNvPr>
          <p:cNvSpPr/>
          <p:nvPr/>
        </p:nvSpPr>
        <p:spPr>
          <a:xfrm>
            <a:off x="618060" y="1934634"/>
            <a:ext cx="685800" cy="6688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Na</a:t>
            </a:r>
            <a:r>
              <a:rPr lang="en-US" sz="2000" baseline="30000" dirty="0">
                <a:solidFill>
                  <a:schemeClr val="tx1"/>
                </a:solidFill>
              </a:rPr>
              <a:t>+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F45FADA-1167-4BC7-8C18-A85A79CAEA49}"/>
              </a:ext>
            </a:extLst>
          </p:cNvPr>
          <p:cNvSpPr/>
          <p:nvPr/>
        </p:nvSpPr>
        <p:spPr>
          <a:xfrm>
            <a:off x="6968064" y="1934634"/>
            <a:ext cx="685800" cy="6688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Cl</a:t>
            </a:r>
            <a:r>
              <a:rPr lang="en-US" sz="2000" baseline="30000" dirty="0">
                <a:solidFill>
                  <a:schemeClr val="tx1"/>
                </a:solidFill>
              </a:rPr>
              <a:t>-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F9D977-BDD2-443D-AB87-BFA27D7767F7}"/>
              </a:ext>
            </a:extLst>
          </p:cNvPr>
          <p:cNvSpPr txBox="1"/>
          <p:nvPr/>
        </p:nvSpPr>
        <p:spPr>
          <a:xfrm>
            <a:off x="5494865" y="1049866"/>
            <a:ext cx="238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these charges are stuck in place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1AFDE5C-C971-46EF-A88E-E41B6B81D65A}"/>
              </a:ext>
            </a:extLst>
          </p:cNvPr>
          <p:cNvSpPr/>
          <p:nvPr/>
        </p:nvSpPr>
        <p:spPr>
          <a:xfrm>
            <a:off x="1693325" y="2290233"/>
            <a:ext cx="685800" cy="6688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K</a:t>
            </a:r>
            <a:r>
              <a:rPr lang="en-US" sz="2000" baseline="30000" dirty="0">
                <a:solidFill>
                  <a:schemeClr val="tx1"/>
                </a:solidFill>
              </a:rPr>
              <a:t>+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3007CBE-C884-4ADC-8EB8-F3B93CE28FA2}"/>
              </a:ext>
            </a:extLst>
          </p:cNvPr>
          <p:cNvSpPr/>
          <p:nvPr/>
        </p:nvSpPr>
        <p:spPr>
          <a:xfrm>
            <a:off x="618060" y="2620435"/>
            <a:ext cx="685800" cy="6688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Na</a:t>
            </a:r>
            <a:r>
              <a:rPr lang="en-US" sz="2000" baseline="30000" dirty="0">
                <a:solidFill>
                  <a:schemeClr val="tx1"/>
                </a:solidFill>
              </a:rPr>
              <a:t>+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0A0F2DC4-A4E0-4097-BA46-E95F218FEC5B}"/>
              </a:ext>
            </a:extLst>
          </p:cNvPr>
          <p:cNvSpPr/>
          <p:nvPr/>
        </p:nvSpPr>
        <p:spPr>
          <a:xfrm>
            <a:off x="6968064" y="2620435"/>
            <a:ext cx="685800" cy="6688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Cl</a:t>
            </a:r>
            <a:r>
              <a:rPr lang="en-US" sz="2000" baseline="30000" dirty="0">
                <a:solidFill>
                  <a:schemeClr val="tx1"/>
                </a:solidFill>
              </a:rPr>
              <a:t>-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1C316D53-0151-4935-95C3-F8CE098C8C51}"/>
              </a:ext>
            </a:extLst>
          </p:cNvPr>
          <p:cNvGrpSpPr/>
          <p:nvPr/>
        </p:nvGrpSpPr>
        <p:grpSpPr>
          <a:xfrm>
            <a:off x="516462" y="838203"/>
            <a:ext cx="1727202" cy="1452030"/>
            <a:chOff x="1845731" y="1380067"/>
            <a:chExt cx="1676400" cy="14520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606E24E-7505-4488-94CF-CDB1C3CFD7E1}"/>
                </a:ext>
              </a:extLst>
            </p:cNvPr>
            <p:cNvSpPr txBox="1"/>
            <p:nvPr/>
          </p:nvSpPr>
          <p:spPr>
            <a:xfrm>
              <a:off x="1845731" y="1380067"/>
              <a:ext cx="1676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this charge is movable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822433FA-8BD8-4DFD-9570-26E7778B27BC}"/>
                </a:ext>
              </a:extLst>
            </p:cNvPr>
            <p:cNvCxnSpPr>
              <a:cxnSpLocks/>
              <a:endCxn id="8" idx="0"/>
            </p:cNvCxnSpPr>
            <p:nvPr/>
          </p:nvCxnSpPr>
          <p:spPr>
            <a:xfrm>
              <a:off x="3020858" y="1862664"/>
              <a:ext cx="299936" cy="969433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89CFA51E-448D-47AE-9F83-0582FFE7BD8E}"/>
              </a:ext>
            </a:extLst>
          </p:cNvPr>
          <p:cNvCxnSpPr>
            <a:cxnSpLocks/>
          </p:cNvCxnSpPr>
          <p:nvPr/>
        </p:nvCxnSpPr>
        <p:spPr>
          <a:xfrm>
            <a:off x="7052733" y="1456267"/>
            <a:ext cx="0" cy="40640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7B8B15A4-FAC4-4112-9066-752E6ED86E1B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1363131" y="1403809"/>
            <a:ext cx="4131734" cy="87372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54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0.49393 1.11111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88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96296E-6 L -0.49271 -2.96296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B49A92-6894-4EF7-B423-391EBF8FA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C053F1-FC27-4168-9C1F-76D6F52B3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733" y="3149600"/>
            <a:ext cx="7848600" cy="2793999"/>
          </a:xfrm>
        </p:spPr>
        <p:txBody>
          <a:bodyPr/>
          <a:lstStyle/>
          <a:p>
            <a:r>
              <a:rPr lang="en-US" sz="2400" dirty="0"/>
              <a:t>Say we have an observer (that’s the eye!) sitting in the middle and counting how many ions pass by.</a:t>
            </a:r>
          </a:p>
          <a:p>
            <a:pPr lvl="1"/>
            <a:r>
              <a:rPr lang="en-US" sz="2000" dirty="0"/>
              <a:t>the number of ions that pass by every second is called </a:t>
            </a:r>
            <a:r>
              <a:rPr lang="en-US" sz="2000" i="1" dirty="0"/>
              <a:t>flux</a:t>
            </a:r>
          </a:p>
          <a:p>
            <a:pPr lvl="1"/>
            <a:r>
              <a:rPr lang="en-US" sz="2000" dirty="0"/>
              <a:t>the number of Coulombs that pass by every second is called </a:t>
            </a:r>
            <a:r>
              <a:rPr lang="en-US" sz="2000" i="1" dirty="0"/>
              <a:t>current</a:t>
            </a:r>
          </a:p>
          <a:p>
            <a:pPr lvl="1"/>
            <a:r>
              <a:rPr lang="en-US" sz="2000" dirty="0"/>
              <a:t>the unit of current is an </a:t>
            </a:r>
            <a:r>
              <a:rPr lang="en-US" sz="2000" i="1" dirty="0"/>
              <a:t>Ampere</a:t>
            </a:r>
            <a:r>
              <a:rPr lang="en-US" sz="2000" dirty="0"/>
              <a:t> (from Andr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en-US" sz="2000" dirty="0"/>
              <a:t>-Marie Ampere)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AA431B4-F16A-4E65-B528-F3778EACE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194/Bio 196 Joel </a:t>
            </a:r>
            <a:r>
              <a:rPr lang="en-US" dirty="0" err="1"/>
              <a:t>Grodstein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AD27E9EA-2416-4197-9E75-DED07D21AEAA}"/>
              </a:ext>
            </a:extLst>
          </p:cNvPr>
          <p:cNvSpPr/>
          <p:nvPr/>
        </p:nvSpPr>
        <p:spPr>
          <a:xfrm>
            <a:off x="897463" y="2281766"/>
            <a:ext cx="685800" cy="6688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Na</a:t>
            </a:r>
            <a:r>
              <a:rPr lang="en-US" sz="2000" baseline="30000" dirty="0">
                <a:solidFill>
                  <a:schemeClr val="tx1"/>
                </a:solidFill>
              </a:rPr>
              <a:t>+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7F45FADA-1167-4BC7-8C18-A85A79CAEA49}"/>
              </a:ext>
            </a:extLst>
          </p:cNvPr>
          <p:cNvSpPr/>
          <p:nvPr/>
        </p:nvSpPr>
        <p:spPr>
          <a:xfrm>
            <a:off x="7247467" y="2281766"/>
            <a:ext cx="685800" cy="6688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Cl</a:t>
            </a:r>
            <a:r>
              <a:rPr lang="en-US" sz="2000" baseline="30000" dirty="0">
                <a:solidFill>
                  <a:schemeClr val="tx1"/>
                </a:solidFill>
              </a:rPr>
              <a:t>-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1AFDE5C-C971-46EF-A88E-E41B6B81D65A}"/>
              </a:ext>
            </a:extLst>
          </p:cNvPr>
          <p:cNvSpPr/>
          <p:nvPr/>
        </p:nvSpPr>
        <p:spPr>
          <a:xfrm>
            <a:off x="2006596" y="2281766"/>
            <a:ext cx="685800" cy="6688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K</a:t>
            </a:r>
            <a:r>
              <a:rPr lang="en-US" sz="2000" baseline="30000" dirty="0">
                <a:solidFill>
                  <a:schemeClr val="tx1"/>
                </a:solidFill>
              </a:rPr>
              <a:t>+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2" name="Graphic 11" descr="Eye">
            <a:extLst>
              <a:ext uri="{FF2B5EF4-FFF2-40B4-BE49-F238E27FC236}">
                <a16:creationId xmlns:a16="http://schemas.microsoft.com/office/drawing/2014/main" xmlns="" id="{29ABC5B6-C84A-4D69-B736-D4A70DEDAC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047066" y="1219200"/>
            <a:ext cx="914400" cy="9144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C0174B72-D260-47BB-8798-EBCCBA3D867E}"/>
              </a:ext>
            </a:extLst>
          </p:cNvPr>
          <p:cNvCxnSpPr/>
          <p:nvPr/>
        </p:nvCxnSpPr>
        <p:spPr>
          <a:xfrm>
            <a:off x="4512733" y="1989667"/>
            <a:ext cx="0" cy="50800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67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0.49393 -1.481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A5F3CF-86E0-48B4-86F0-615C6938A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EEB408-83EA-4472-960F-81A020796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That’s electricity in a nutshell.</a:t>
            </a:r>
          </a:p>
          <a:p>
            <a:pPr lvl="1">
              <a:spcBef>
                <a:spcPts val="0"/>
              </a:spcBef>
            </a:pPr>
            <a:r>
              <a:rPr lang="en-US" dirty="0"/>
              <a:t>It’s very useful for everything from washing machines to cell phones.</a:t>
            </a:r>
          </a:p>
          <a:p>
            <a:pPr lvl="1">
              <a:spcBef>
                <a:spcPts val="0"/>
              </a:spcBef>
            </a:pPr>
            <a:r>
              <a:rPr lang="en-US" dirty="0"/>
              <a:t>And…most cells in our body create voltage. But how?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6283675-E402-4762-A753-F148AC61C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6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9AFA0-62F3-40EC-83A6-5EE58DAEF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in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BB8114-2BAE-47EC-BDE7-1ED3DD1AA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9800" y="4546598"/>
            <a:ext cx="4267200" cy="1117602"/>
          </a:xfrm>
        </p:spPr>
        <p:txBody>
          <a:bodyPr/>
          <a:lstStyle/>
          <a:p>
            <a:r>
              <a:rPr lang="en-US" dirty="0"/>
              <a:t>Start with a cell and environment full of 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A984CC-8896-4BF7-B0BC-D1A236D68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A420A9A5-F8E4-4B7B-A6AF-CDDCDE7496ED}"/>
              </a:ext>
            </a:extLst>
          </p:cNvPr>
          <p:cNvSpPr/>
          <p:nvPr/>
        </p:nvSpPr>
        <p:spPr>
          <a:xfrm>
            <a:off x="1473200" y="1837257"/>
            <a:ext cx="3920067" cy="2396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DB11E5D-2F80-4D46-9599-DA5EFF79E751}"/>
              </a:ext>
            </a:extLst>
          </p:cNvPr>
          <p:cNvSpPr txBox="1"/>
          <p:nvPr/>
        </p:nvSpPr>
        <p:spPr>
          <a:xfrm>
            <a:off x="1786467" y="3225790"/>
            <a:ext cx="643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9FEEF0C-F845-4A96-BB12-F9827BE3F794}"/>
              </a:ext>
            </a:extLst>
          </p:cNvPr>
          <p:cNvSpPr txBox="1"/>
          <p:nvPr/>
        </p:nvSpPr>
        <p:spPr>
          <a:xfrm>
            <a:off x="2692400" y="2793990"/>
            <a:ext cx="2446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</a:t>
            </a:r>
            <a:r>
              <a:rPr lang="en-US" baseline="30000" dirty="0"/>
              <a:t>+</a:t>
            </a:r>
            <a:r>
              <a:rPr lang="en-US" dirty="0"/>
              <a:t>, K</a:t>
            </a:r>
            <a:r>
              <a:rPr lang="en-US" baseline="30000" dirty="0"/>
              <a:t>+</a:t>
            </a:r>
            <a:r>
              <a:rPr lang="en-US" dirty="0"/>
              <a:t>, Cl</a:t>
            </a:r>
            <a:r>
              <a:rPr lang="en-US" baseline="30000" dirty="0"/>
              <a:t>-</a:t>
            </a:r>
            <a:r>
              <a:rPr lang="en-US" dirty="0"/>
              <a:t> , other big “-” 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B95C8D2-C6B7-4BFF-8B03-C5EDE2AC6A54}"/>
              </a:ext>
            </a:extLst>
          </p:cNvPr>
          <p:cNvSpPr txBox="1"/>
          <p:nvPr/>
        </p:nvSpPr>
        <p:spPr>
          <a:xfrm>
            <a:off x="5168951" y="1684856"/>
            <a:ext cx="3415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</a:t>
            </a:r>
            <a:r>
              <a:rPr lang="en-US" baseline="30000" dirty="0"/>
              <a:t>+</a:t>
            </a:r>
            <a:r>
              <a:rPr lang="en-US" dirty="0"/>
              <a:t>, K</a:t>
            </a:r>
            <a:r>
              <a:rPr lang="en-US" baseline="30000" dirty="0"/>
              <a:t>+</a:t>
            </a:r>
            <a:r>
              <a:rPr lang="en-US" dirty="0"/>
              <a:t>, Cl</a:t>
            </a:r>
            <a:r>
              <a:rPr lang="en-US" baseline="30000" dirty="0"/>
              <a:t>-</a:t>
            </a:r>
            <a:r>
              <a:rPr lang="en-US" dirty="0"/>
              <a:t>, other</a:t>
            </a:r>
          </a:p>
          <a:p>
            <a:r>
              <a:rPr lang="en-US" i="1" dirty="0"/>
              <a:t>Extra-cellular fluid</a:t>
            </a:r>
            <a:r>
              <a:rPr lang="en-US" dirty="0"/>
              <a:t> (ECF) </a:t>
            </a:r>
          </a:p>
        </p:txBody>
      </p:sp>
    </p:spTree>
    <p:extLst>
      <p:ext uri="{BB962C8B-B14F-4D97-AF65-F5344CB8AC3E}">
        <p14:creationId xmlns:p14="http://schemas.microsoft.com/office/powerpoint/2010/main" val="368573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9AFA0-62F3-40EC-83A6-5EE58DAEF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in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BB8114-2BAE-47EC-BDE7-1ED3DD1AA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800" y="4842932"/>
            <a:ext cx="4267200" cy="1117602"/>
          </a:xfrm>
        </p:spPr>
        <p:txBody>
          <a:bodyPr/>
          <a:lstStyle/>
          <a:p>
            <a:r>
              <a:rPr lang="en-US" dirty="0"/>
              <a:t>Simplify: just call them “+” and “-”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A984CC-8896-4BF7-B0BC-D1A236D68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A420A9A5-F8E4-4B7B-A6AF-CDDCDE7496ED}"/>
              </a:ext>
            </a:extLst>
          </p:cNvPr>
          <p:cNvSpPr/>
          <p:nvPr/>
        </p:nvSpPr>
        <p:spPr>
          <a:xfrm>
            <a:off x="1473200" y="1837257"/>
            <a:ext cx="3920067" cy="2396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DB11E5D-2F80-4D46-9599-DA5EFF79E751}"/>
              </a:ext>
            </a:extLst>
          </p:cNvPr>
          <p:cNvSpPr txBox="1"/>
          <p:nvPr/>
        </p:nvSpPr>
        <p:spPr>
          <a:xfrm>
            <a:off x="1786467" y="3225790"/>
            <a:ext cx="643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9FEEF0C-F845-4A96-BB12-F9827BE3F794}"/>
              </a:ext>
            </a:extLst>
          </p:cNvPr>
          <p:cNvSpPr txBox="1"/>
          <p:nvPr/>
        </p:nvSpPr>
        <p:spPr>
          <a:xfrm>
            <a:off x="2692401" y="2793991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3F4E17B-4E91-4B7A-96A6-73A900E04B6E}"/>
              </a:ext>
            </a:extLst>
          </p:cNvPr>
          <p:cNvSpPr txBox="1"/>
          <p:nvPr/>
        </p:nvSpPr>
        <p:spPr>
          <a:xfrm>
            <a:off x="3894669" y="3344325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AB9812-5441-43B0-B7D5-5033762D3CED}"/>
              </a:ext>
            </a:extLst>
          </p:cNvPr>
          <p:cNvSpPr txBox="1"/>
          <p:nvPr/>
        </p:nvSpPr>
        <p:spPr>
          <a:xfrm>
            <a:off x="2142068" y="2412991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3930FCE-5CE8-4672-9B1A-C90A489AEC1F}"/>
              </a:ext>
            </a:extLst>
          </p:cNvPr>
          <p:cNvSpPr txBox="1"/>
          <p:nvPr/>
        </p:nvSpPr>
        <p:spPr>
          <a:xfrm>
            <a:off x="2785534" y="3445924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539FFA1-6437-473A-B604-6255B4C1775B}"/>
              </a:ext>
            </a:extLst>
          </p:cNvPr>
          <p:cNvSpPr txBox="1"/>
          <p:nvPr/>
        </p:nvSpPr>
        <p:spPr>
          <a:xfrm>
            <a:off x="3513667" y="2353724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F6DAA4F-CBB2-493C-95AA-E19EFEE44551}"/>
              </a:ext>
            </a:extLst>
          </p:cNvPr>
          <p:cNvSpPr txBox="1"/>
          <p:nvPr/>
        </p:nvSpPr>
        <p:spPr>
          <a:xfrm>
            <a:off x="4326468" y="2523058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65C38C8-4B71-4DF6-B322-BB59ADFBA473}"/>
              </a:ext>
            </a:extLst>
          </p:cNvPr>
          <p:cNvSpPr txBox="1"/>
          <p:nvPr/>
        </p:nvSpPr>
        <p:spPr>
          <a:xfrm>
            <a:off x="3310468" y="2963324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D45CA92-58A8-410D-8BD5-D46662176078}"/>
              </a:ext>
            </a:extLst>
          </p:cNvPr>
          <p:cNvSpPr txBox="1"/>
          <p:nvPr/>
        </p:nvSpPr>
        <p:spPr>
          <a:xfrm>
            <a:off x="2675468" y="2294458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EC32F2B-9A4E-48FA-9883-C318A3A73F28}"/>
              </a:ext>
            </a:extLst>
          </p:cNvPr>
          <p:cNvSpPr txBox="1"/>
          <p:nvPr/>
        </p:nvSpPr>
        <p:spPr>
          <a:xfrm>
            <a:off x="2362202" y="2793991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5CDF440-F3A2-4C7C-8DDB-69A349D78089}"/>
              </a:ext>
            </a:extLst>
          </p:cNvPr>
          <p:cNvSpPr txBox="1"/>
          <p:nvPr/>
        </p:nvSpPr>
        <p:spPr>
          <a:xfrm>
            <a:off x="4428068" y="2963325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E43CD02-D2D5-4D6A-A753-090801E946E4}"/>
              </a:ext>
            </a:extLst>
          </p:cNvPr>
          <p:cNvSpPr txBox="1"/>
          <p:nvPr/>
        </p:nvSpPr>
        <p:spPr>
          <a:xfrm>
            <a:off x="3293535" y="3547525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7BE4600-7EA8-4003-8BCB-6DC702F854E4}"/>
              </a:ext>
            </a:extLst>
          </p:cNvPr>
          <p:cNvSpPr txBox="1"/>
          <p:nvPr/>
        </p:nvSpPr>
        <p:spPr>
          <a:xfrm>
            <a:off x="3581402" y="1312324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9E4B9F6-A428-42F3-8981-C3B1014676C7}"/>
              </a:ext>
            </a:extLst>
          </p:cNvPr>
          <p:cNvSpPr txBox="1"/>
          <p:nvPr/>
        </p:nvSpPr>
        <p:spPr>
          <a:xfrm>
            <a:off x="5511802" y="2692391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9287BE0-CFCC-419B-8DE9-77407AC21CA9}"/>
              </a:ext>
            </a:extLst>
          </p:cNvPr>
          <p:cNvSpPr txBox="1"/>
          <p:nvPr/>
        </p:nvSpPr>
        <p:spPr>
          <a:xfrm>
            <a:off x="1752602" y="1659458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EFFD181-D1C9-485D-93B9-B465E9A7A42B}"/>
              </a:ext>
            </a:extLst>
          </p:cNvPr>
          <p:cNvSpPr txBox="1"/>
          <p:nvPr/>
        </p:nvSpPr>
        <p:spPr>
          <a:xfrm>
            <a:off x="1159936" y="3234257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7F984DB-DE7A-4135-8A47-AB7E8774DAB6}"/>
              </a:ext>
            </a:extLst>
          </p:cNvPr>
          <p:cNvSpPr txBox="1"/>
          <p:nvPr/>
        </p:nvSpPr>
        <p:spPr>
          <a:xfrm>
            <a:off x="1752601" y="3818457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BDB1B53-EF7D-4C10-B2B8-1D3E84FA60A4}"/>
              </a:ext>
            </a:extLst>
          </p:cNvPr>
          <p:cNvSpPr txBox="1"/>
          <p:nvPr/>
        </p:nvSpPr>
        <p:spPr>
          <a:xfrm>
            <a:off x="4360335" y="4030124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74439A0-FA28-4FF5-83C8-F320256E38E7}"/>
              </a:ext>
            </a:extLst>
          </p:cNvPr>
          <p:cNvSpPr txBox="1"/>
          <p:nvPr/>
        </p:nvSpPr>
        <p:spPr>
          <a:xfrm>
            <a:off x="3022601" y="4190991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28D6B36-AE2C-4889-8597-23B23B484D30}"/>
              </a:ext>
            </a:extLst>
          </p:cNvPr>
          <p:cNvSpPr txBox="1"/>
          <p:nvPr/>
        </p:nvSpPr>
        <p:spPr>
          <a:xfrm>
            <a:off x="4140201" y="1507057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37130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9AFA0-62F3-40EC-83A6-5EE58DAEF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in cells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BB8114-2BAE-47EC-BDE7-1ED3DD1AA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4555066"/>
            <a:ext cx="8271933" cy="192193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Ion pumps transfer 3 Na</a:t>
            </a:r>
            <a:r>
              <a:rPr lang="en-US" sz="2400" baseline="30000" dirty="0"/>
              <a:t>+</a:t>
            </a:r>
            <a:r>
              <a:rPr lang="en-US" sz="2400" dirty="0"/>
              <a:t> out of the cell and 2 K</a:t>
            </a:r>
            <a:r>
              <a:rPr lang="en-US" sz="2400" baseline="30000" dirty="0"/>
              <a:t>+</a:t>
            </a:r>
            <a:r>
              <a:rPr lang="en-US" sz="2400" dirty="0"/>
              <a:t> in (so net “+” moving outside)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The interior “-” charges get attracted to the membrane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Now we have separated “+” and “-” charges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That creates a voltage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A984CC-8896-4BF7-B0BC-D1A236D68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58467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EE 194/Bio 196 Joel </a:t>
            </a:r>
            <a:r>
              <a:rPr lang="en-US" dirty="0" err="1"/>
              <a:t>Grodstein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A420A9A5-F8E4-4B7B-A6AF-CDDCDE7496ED}"/>
              </a:ext>
            </a:extLst>
          </p:cNvPr>
          <p:cNvSpPr/>
          <p:nvPr/>
        </p:nvSpPr>
        <p:spPr>
          <a:xfrm>
            <a:off x="1473200" y="1837257"/>
            <a:ext cx="3920067" cy="2396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DB11E5D-2F80-4D46-9599-DA5EFF79E751}"/>
              </a:ext>
            </a:extLst>
          </p:cNvPr>
          <p:cNvSpPr txBox="1"/>
          <p:nvPr/>
        </p:nvSpPr>
        <p:spPr>
          <a:xfrm>
            <a:off x="1786467" y="3225790"/>
            <a:ext cx="643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9FEEF0C-F845-4A96-BB12-F9827BE3F794}"/>
              </a:ext>
            </a:extLst>
          </p:cNvPr>
          <p:cNvSpPr txBox="1"/>
          <p:nvPr/>
        </p:nvSpPr>
        <p:spPr>
          <a:xfrm>
            <a:off x="2692401" y="2793991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3F4E17B-4E91-4B7A-96A6-73A900E04B6E}"/>
              </a:ext>
            </a:extLst>
          </p:cNvPr>
          <p:cNvSpPr txBox="1"/>
          <p:nvPr/>
        </p:nvSpPr>
        <p:spPr>
          <a:xfrm>
            <a:off x="3894669" y="3344325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AB9812-5441-43B0-B7D5-5033762D3CED}"/>
              </a:ext>
            </a:extLst>
          </p:cNvPr>
          <p:cNvSpPr txBox="1"/>
          <p:nvPr/>
        </p:nvSpPr>
        <p:spPr>
          <a:xfrm>
            <a:off x="2142068" y="2412991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3930FCE-5CE8-4672-9B1A-C90A489AEC1F}"/>
              </a:ext>
            </a:extLst>
          </p:cNvPr>
          <p:cNvSpPr txBox="1"/>
          <p:nvPr/>
        </p:nvSpPr>
        <p:spPr>
          <a:xfrm>
            <a:off x="2785534" y="3445924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539FFA1-6437-473A-B604-6255B4C1775B}"/>
              </a:ext>
            </a:extLst>
          </p:cNvPr>
          <p:cNvSpPr txBox="1"/>
          <p:nvPr/>
        </p:nvSpPr>
        <p:spPr>
          <a:xfrm>
            <a:off x="3513667" y="2353724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F6DAA4F-CBB2-493C-95AA-E19EFEE44551}"/>
              </a:ext>
            </a:extLst>
          </p:cNvPr>
          <p:cNvSpPr txBox="1"/>
          <p:nvPr/>
        </p:nvSpPr>
        <p:spPr>
          <a:xfrm>
            <a:off x="4326468" y="2523058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65C38C8-4B71-4DF6-B322-BB59ADFBA473}"/>
              </a:ext>
            </a:extLst>
          </p:cNvPr>
          <p:cNvSpPr txBox="1"/>
          <p:nvPr/>
        </p:nvSpPr>
        <p:spPr>
          <a:xfrm>
            <a:off x="3310468" y="2963324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D45CA92-58A8-410D-8BD5-D46662176078}"/>
              </a:ext>
            </a:extLst>
          </p:cNvPr>
          <p:cNvSpPr txBox="1"/>
          <p:nvPr/>
        </p:nvSpPr>
        <p:spPr>
          <a:xfrm>
            <a:off x="2675468" y="2294458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EC32F2B-9A4E-48FA-9883-C318A3A73F28}"/>
              </a:ext>
            </a:extLst>
          </p:cNvPr>
          <p:cNvSpPr txBox="1"/>
          <p:nvPr/>
        </p:nvSpPr>
        <p:spPr>
          <a:xfrm>
            <a:off x="2362202" y="2793991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5CDF440-F3A2-4C7C-8DDB-69A349D78089}"/>
              </a:ext>
            </a:extLst>
          </p:cNvPr>
          <p:cNvSpPr txBox="1"/>
          <p:nvPr/>
        </p:nvSpPr>
        <p:spPr>
          <a:xfrm>
            <a:off x="4428068" y="2963325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E43CD02-D2D5-4D6A-A753-090801E946E4}"/>
              </a:ext>
            </a:extLst>
          </p:cNvPr>
          <p:cNvSpPr txBox="1"/>
          <p:nvPr/>
        </p:nvSpPr>
        <p:spPr>
          <a:xfrm>
            <a:off x="3293535" y="3547525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7BE4600-7EA8-4003-8BCB-6DC702F854E4}"/>
              </a:ext>
            </a:extLst>
          </p:cNvPr>
          <p:cNvSpPr txBox="1"/>
          <p:nvPr/>
        </p:nvSpPr>
        <p:spPr>
          <a:xfrm>
            <a:off x="3581402" y="1312324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9E4B9F6-A428-42F3-8981-C3B1014676C7}"/>
              </a:ext>
            </a:extLst>
          </p:cNvPr>
          <p:cNvSpPr txBox="1"/>
          <p:nvPr/>
        </p:nvSpPr>
        <p:spPr>
          <a:xfrm>
            <a:off x="5511802" y="2692391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9287BE0-CFCC-419B-8DE9-77407AC21CA9}"/>
              </a:ext>
            </a:extLst>
          </p:cNvPr>
          <p:cNvSpPr txBox="1"/>
          <p:nvPr/>
        </p:nvSpPr>
        <p:spPr>
          <a:xfrm>
            <a:off x="1752602" y="1659458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EFFD181-D1C9-485D-93B9-B465E9A7A42B}"/>
              </a:ext>
            </a:extLst>
          </p:cNvPr>
          <p:cNvSpPr txBox="1"/>
          <p:nvPr/>
        </p:nvSpPr>
        <p:spPr>
          <a:xfrm>
            <a:off x="1159936" y="3234257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7F984DB-DE7A-4135-8A47-AB7E8774DAB6}"/>
              </a:ext>
            </a:extLst>
          </p:cNvPr>
          <p:cNvSpPr txBox="1"/>
          <p:nvPr/>
        </p:nvSpPr>
        <p:spPr>
          <a:xfrm>
            <a:off x="1752601" y="3818457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BDB1B53-EF7D-4C10-B2B8-1D3E84FA60A4}"/>
              </a:ext>
            </a:extLst>
          </p:cNvPr>
          <p:cNvSpPr txBox="1"/>
          <p:nvPr/>
        </p:nvSpPr>
        <p:spPr>
          <a:xfrm>
            <a:off x="4360335" y="4030124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74439A0-FA28-4FF5-83C8-F320256E38E7}"/>
              </a:ext>
            </a:extLst>
          </p:cNvPr>
          <p:cNvSpPr txBox="1"/>
          <p:nvPr/>
        </p:nvSpPr>
        <p:spPr>
          <a:xfrm>
            <a:off x="3022601" y="4190991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28D6B36-AE2C-4889-8597-23B23B484D30}"/>
              </a:ext>
            </a:extLst>
          </p:cNvPr>
          <p:cNvSpPr txBox="1"/>
          <p:nvPr/>
        </p:nvSpPr>
        <p:spPr>
          <a:xfrm>
            <a:off x="4140201" y="1507057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B8F3906-0A67-4F46-B061-49B8DC2DABC7}"/>
              </a:ext>
            </a:extLst>
          </p:cNvPr>
          <p:cNvSpPr txBox="1"/>
          <p:nvPr/>
        </p:nvSpPr>
        <p:spPr>
          <a:xfrm>
            <a:off x="2937934" y="1109123"/>
            <a:ext cx="397933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pump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CD24823D-226B-48A3-8F26-D7E4B3EF9688}"/>
              </a:ext>
            </a:extLst>
          </p:cNvPr>
          <p:cNvSpPr/>
          <p:nvPr/>
        </p:nvSpPr>
        <p:spPr>
          <a:xfrm>
            <a:off x="2192866" y="1600201"/>
            <a:ext cx="2159000" cy="618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1661E29-65CB-4164-928F-591060EED4CB}"/>
              </a:ext>
            </a:extLst>
          </p:cNvPr>
          <p:cNvSpPr txBox="1"/>
          <p:nvPr/>
        </p:nvSpPr>
        <p:spPr>
          <a:xfrm>
            <a:off x="4368800" y="1490133"/>
            <a:ext cx="1612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V</a:t>
            </a:r>
            <a:r>
              <a:rPr lang="en-US" baseline="-25000" dirty="0" err="1">
                <a:solidFill>
                  <a:srgbClr val="FF0000"/>
                </a:solidFill>
              </a:rPr>
              <a:t>mem</a:t>
            </a:r>
            <a:r>
              <a:rPr lang="en-US" dirty="0">
                <a:solidFill>
                  <a:srgbClr val="FF0000"/>
                </a:solidFill>
              </a:rPr>
              <a:t>=.06V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8D58DF4-1EA7-491D-BFBA-EE7637A35A2C}"/>
              </a:ext>
            </a:extLst>
          </p:cNvPr>
          <p:cNvSpPr txBox="1"/>
          <p:nvPr/>
        </p:nvSpPr>
        <p:spPr>
          <a:xfrm>
            <a:off x="5808131" y="1413933"/>
            <a:ext cx="30141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The cell interior is usually about .06V below the external fluid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We call this </a:t>
            </a:r>
            <a:r>
              <a:rPr lang="en-US" sz="1800" i="1" dirty="0" err="1"/>
              <a:t>V</a:t>
            </a:r>
            <a:r>
              <a:rPr lang="en-US" sz="1800" baseline="-25000" dirty="0" err="1"/>
              <a:t>mem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It can range from perhaps .01 to .09V (other than action potentials)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Assume that the ECF is always 0V</a:t>
            </a:r>
          </a:p>
        </p:txBody>
      </p:sp>
    </p:spTree>
    <p:extLst>
      <p:ext uri="{BB962C8B-B14F-4D97-AF65-F5344CB8AC3E}">
        <p14:creationId xmlns:p14="http://schemas.microsoft.com/office/powerpoint/2010/main" val="16139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01754 -0.131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65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-0.00833 -0.1840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921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81481E-6 L -0.01666 -0.27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07396 -0.1618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-810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0.01025 -0.1643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-821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-0.00451 -0.0629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-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4" grpId="0"/>
      <p:bldP spid="15" grpId="0"/>
      <p:bldP spid="17" grpId="0"/>
      <p:bldP spid="27" grpId="0" animBg="1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196" y="3676670"/>
            <a:ext cx="7504470" cy="1631928"/>
          </a:xfrm>
        </p:spPr>
        <p:txBody>
          <a:bodyPr/>
          <a:lstStyle/>
          <a:p>
            <a:r>
              <a:rPr lang="en-US" sz="2000" dirty="0"/>
              <a:t>The brain has 100B neurons. The dendrite takes inputs from other neurons and decides when to fire</a:t>
            </a:r>
          </a:p>
          <a:p>
            <a:r>
              <a:rPr lang="en-US" sz="2000" dirty="0"/>
              <a:t>An </a:t>
            </a:r>
            <a:r>
              <a:rPr lang="en-US" sz="2000" i="1" dirty="0"/>
              <a:t>action potential</a:t>
            </a:r>
            <a:r>
              <a:rPr lang="en-US" sz="2000" dirty="0"/>
              <a:t> then travels along the axon to the next downstream neuron(s)</a:t>
            </a:r>
          </a:p>
          <a:p>
            <a:r>
              <a:rPr lang="en-US" sz="2000" dirty="0"/>
              <a:t>Neurons compute and communicate via bio-electricity</a:t>
            </a:r>
          </a:p>
          <a:p>
            <a:r>
              <a:rPr lang="en-US" sz="2000" dirty="0"/>
              <a:t>We’re not interested in neurons; we’ll look at how non-neuronal cells compute and communicate via bio-electricity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194/Bio 196 Joel </a:t>
            </a:r>
            <a:r>
              <a:rPr lang="en-US" dirty="0" err="1"/>
              <a:t>Grodstein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34" y="1235508"/>
            <a:ext cx="2497394" cy="24665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5089B2F-3EF7-4960-AABE-35684603F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249" y="1733519"/>
            <a:ext cx="2815980" cy="145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6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EF46A9-3017-4BEB-AFD8-2776BC1EF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</a:t>
            </a:r>
            <a:r>
              <a:rPr lang="en-US" dirty="0" err="1"/>
              <a:t>bioelectricy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0EB385-5161-4C6B-A4F3-4A581417C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93802"/>
            <a:ext cx="7772400" cy="4952998"/>
          </a:xfrm>
        </p:spPr>
        <p:txBody>
          <a:bodyPr/>
          <a:lstStyle/>
          <a:p>
            <a:r>
              <a:rPr lang="en-US" dirty="0"/>
              <a:t>Let’s make a model of </a:t>
            </a:r>
            <a:r>
              <a:rPr lang="en-US" dirty="0" err="1"/>
              <a:t>V</a:t>
            </a:r>
            <a:r>
              <a:rPr lang="en-US" baseline="-25000" dirty="0" err="1"/>
              <a:t>mem</a:t>
            </a:r>
            <a:r>
              <a:rPr lang="en-US" dirty="0"/>
              <a:t>.</a:t>
            </a:r>
          </a:p>
          <a:p>
            <a:pPr lvl="1">
              <a:spcBef>
                <a:spcPts val="0"/>
              </a:spcBef>
            </a:pPr>
            <a:r>
              <a:rPr lang="en-US" dirty="0"/>
              <a:t>Simple and high level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The most common models are based on a pump, and membrane permeability to Na</a:t>
            </a:r>
            <a:r>
              <a:rPr lang="en-US" baseline="30000" dirty="0"/>
              <a:t> +</a:t>
            </a:r>
            <a:r>
              <a:rPr lang="en-US" dirty="0"/>
              <a:t>, and K</a:t>
            </a:r>
            <a:r>
              <a:rPr lang="en-US" baseline="30000" dirty="0"/>
              <a:t>+</a:t>
            </a:r>
            <a:r>
              <a:rPr lang="en-US" dirty="0"/>
              <a:t> and Cl</a:t>
            </a:r>
            <a:r>
              <a:rPr lang="en-US" baseline="30000" dirty="0"/>
              <a:t>-</a:t>
            </a:r>
            <a:r>
              <a:rPr lang="en-US" dirty="0"/>
              <a:t>, and concentrations of each inside and out of the cell.</a:t>
            </a:r>
          </a:p>
          <a:p>
            <a:pPr lvl="1">
              <a:spcBef>
                <a:spcPts val="0"/>
              </a:spcBef>
            </a:pPr>
            <a:r>
              <a:rPr lang="en-US" dirty="0"/>
              <a:t>Multiple equations involved</a:t>
            </a:r>
          </a:p>
          <a:p>
            <a:pPr lvl="1">
              <a:spcBef>
                <a:spcPts val="0"/>
              </a:spcBef>
            </a:pPr>
            <a:r>
              <a:rPr lang="en-US" dirty="0"/>
              <a:t>Our model will be much simpler… more details later if interested</a:t>
            </a:r>
          </a:p>
          <a:p>
            <a:pPr lvl="1">
              <a:spcBef>
                <a:spcPts val="0"/>
              </a:spcBef>
            </a:pPr>
            <a:endParaRPr lang="en-US" sz="2000" dirty="0"/>
          </a:p>
          <a:p>
            <a:pPr lvl="1">
              <a:spcBef>
                <a:spcPts val="0"/>
              </a:spcBef>
            </a:pP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56AEDF8-9B36-4B31-90F0-6AE4C34F4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63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2BDC14-CE45-4FE5-8AB3-61C6DB17F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Morphogenesis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6BB0DD-D210-4D04-AECC-26438A736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we’ll try to explain:</a:t>
            </a:r>
          </a:p>
          <a:p>
            <a:pPr lvl="1"/>
            <a:r>
              <a:rPr lang="en-US" dirty="0"/>
              <a:t>How do </a:t>
            </a:r>
            <a:r>
              <a:rPr lang="en-US" dirty="0" err="1"/>
              <a:t>planaria</a:t>
            </a:r>
            <a:r>
              <a:rPr lang="en-US" dirty="0"/>
              <a:t> regrow from a small piece?</a:t>
            </a:r>
          </a:p>
          <a:p>
            <a:pPr lvl="1"/>
            <a:r>
              <a:rPr lang="en-US" dirty="0"/>
              <a:t>How does an electric field reverse </a:t>
            </a:r>
            <a:r>
              <a:rPr lang="en-US" dirty="0" err="1"/>
              <a:t>planaria</a:t>
            </a:r>
            <a:r>
              <a:rPr lang="en-US" dirty="0"/>
              <a:t> head/tail?</a:t>
            </a:r>
          </a:p>
          <a:p>
            <a:pPr lvl="1"/>
            <a:r>
              <a:rPr lang="en-US" dirty="0"/>
              <a:t>How are two-headed </a:t>
            </a:r>
            <a:r>
              <a:rPr lang="en-US" dirty="0" err="1"/>
              <a:t>planaria</a:t>
            </a:r>
            <a:r>
              <a:rPr lang="en-US" dirty="0"/>
              <a:t> created?</a:t>
            </a:r>
          </a:p>
          <a:p>
            <a:pPr lvl="1"/>
            <a:r>
              <a:rPr lang="en-US" dirty="0"/>
              <a:t>How does octanol create heads from other species?</a:t>
            </a:r>
          </a:p>
          <a:p>
            <a:pPr lvl="1"/>
            <a:r>
              <a:rPr lang="en-US" dirty="0"/>
              <a:t>How are deer antlers and crab pincers remembered?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FE3AC83-F957-4BC8-9E0F-8D00A1532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205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CC173F-585A-4218-AA32-D06167403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our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F1AF89-0A76-435C-87FC-5BA06C43B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049" y="1545040"/>
            <a:ext cx="8185212" cy="4419600"/>
          </a:xfrm>
        </p:spPr>
        <p:txBody>
          <a:bodyPr/>
          <a:lstStyle/>
          <a:p>
            <a:r>
              <a:rPr lang="en-US" sz="2400" dirty="0"/>
              <a:t>A cell should be able to hold a steady voltage. Why do we care?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Holding a voltage is very basic – like a variable storing a value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We will use cells’ </a:t>
            </a:r>
            <a:r>
              <a:rPr lang="en-US" sz="2000" dirty="0" err="1"/>
              <a:t>V</a:t>
            </a:r>
            <a:r>
              <a:rPr lang="en-US" sz="2000" baseline="-25000" dirty="0" err="1"/>
              <a:t>mem</a:t>
            </a:r>
            <a:r>
              <a:rPr lang="en-US" sz="2000" dirty="0"/>
              <a:t> to build a coordinate system – but that only works if the coordinates can stay fixed for some time</a:t>
            </a:r>
          </a:p>
          <a:p>
            <a:r>
              <a:rPr lang="en-US" sz="2400" dirty="0"/>
              <a:t>A cell should be able to implement memory. Why?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remember our deer and fiddler crabs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so the body can remember what shape it’s supposed to have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memory should be very robust; should keep its value almost indefinitely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CBC117E-528B-476D-BCAC-0B13AB45B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04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9AFA0-62F3-40EC-83A6-5EE58DAEF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Holding a steady voltage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BB8114-2BAE-47EC-BDE7-1ED3DD1AA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95" y="4444994"/>
            <a:ext cx="8593866" cy="227752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/>
              <a:t>“(In the </a:t>
            </a:r>
            <a:r>
              <a:rPr lang="en-US" sz="2000" dirty="0" err="1"/>
              <a:t>nanoworld</a:t>
            </a:r>
            <a:r>
              <a:rPr lang="en-US" sz="2000" dirty="0"/>
              <a:t>), everything is dancing,” Philip Nelson, </a:t>
            </a:r>
            <a:r>
              <a:rPr lang="en-US" sz="2000" i="1" dirty="0"/>
              <a:t>Biological Physics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Biology is noisy. Some amount of charge is always running around pretty randomly, and cells still have to work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If more positive charge leaves the cell, maybe </a:t>
            </a:r>
            <a:r>
              <a:rPr lang="en-US" sz="1800" i="1" dirty="0" err="1"/>
              <a:t>V</a:t>
            </a:r>
            <a:r>
              <a:rPr lang="en-US" sz="1800" baseline="-25000" dirty="0" err="1"/>
              <a:t>mem</a:t>
            </a:r>
            <a:r>
              <a:rPr lang="en-US" sz="1800" dirty="0"/>
              <a:t> → -.07V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If some positive charge enters the cell, maybe </a:t>
            </a:r>
            <a:r>
              <a:rPr lang="en-US" sz="1800" i="1" dirty="0" err="1"/>
              <a:t>V</a:t>
            </a:r>
            <a:r>
              <a:rPr lang="en-US" sz="1800" baseline="-25000" dirty="0" err="1"/>
              <a:t>mem</a:t>
            </a:r>
            <a:r>
              <a:rPr lang="en-US" sz="1800" dirty="0"/>
              <a:t> → -.05V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Neither of these would be good.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How does the cell self-regulate </a:t>
            </a:r>
            <a:r>
              <a:rPr lang="en-US" sz="2000" i="1" dirty="0" err="1"/>
              <a:t>V</a:t>
            </a:r>
            <a:r>
              <a:rPr lang="en-US" sz="2000" baseline="-25000" dirty="0" err="1"/>
              <a:t>mem</a:t>
            </a:r>
            <a:r>
              <a:rPr lang="en-US" sz="2000" dirty="0"/>
              <a:t>?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A984CC-8896-4BF7-B0BC-D1A236D68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58467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EE 194/Bio 196 Joel </a:t>
            </a:r>
            <a:r>
              <a:rPr lang="en-US" dirty="0" err="1"/>
              <a:t>Grodstein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A420A9A5-F8E4-4B7B-A6AF-CDDCDE7496ED}"/>
              </a:ext>
            </a:extLst>
          </p:cNvPr>
          <p:cNvSpPr/>
          <p:nvPr/>
        </p:nvSpPr>
        <p:spPr>
          <a:xfrm>
            <a:off x="1473200" y="1837257"/>
            <a:ext cx="3920067" cy="2396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DB11E5D-2F80-4D46-9599-DA5EFF79E751}"/>
              </a:ext>
            </a:extLst>
          </p:cNvPr>
          <p:cNvSpPr txBox="1"/>
          <p:nvPr/>
        </p:nvSpPr>
        <p:spPr>
          <a:xfrm>
            <a:off x="1786467" y="3225790"/>
            <a:ext cx="643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3F4E17B-4E91-4B7A-96A6-73A900E04B6E}"/>
              </a:ext>
            </a:extLst>
          </p:cNvPr>
          <p:cNvSpPr txBox="1"/>
          <p:nvPr/>
        </p:nvSpPr>
        <p:spPr>
          <a:xfrm>
            <a:off x="3810002" y="1481655"/>
            <a:ext cx="364064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7AB9812-5441-43B0-B7D5-5033762D3CED}"/>
              </a:ext>
            </a:extLst>
          </p:cNvPr>
          <p:cNvSpPr txBox="1"/>
          <p:nvPr/>
        </p:nvSpPr>
        <p:spPr>
          <a:xfrm>
            <a:off x="2142068" y="2412991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3930FCE-5CE8-4672-9B1A-C90A489AEC1F}"/>
              </a:ext>
            </a:extLst>
          </p:cNvPr>
          <p:cNvSpPr txBox="1"/>
          <p:nvPr/>
        </p:nvSpPr>
        <p:spPr>
          <a:xfrm>
            <a:off x="2785534" y="3445924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F6DAA4F-CBB2-493C-95AA-E19EFEE44551}"/>
              </a:ext>
            </a:extLst>
          </p:cNvPr>
          <p:cNvSpPr txBox="1"/>
          <p:nvPr/>
        </p:nvSpPr>
        <p:spPr>
          <a:xfrm>
            <a:off x="4326468" y="2523058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8F1D734A-A6D9-43B1-8FA0-1F11EF6085C8}"/>
              </a:ext>
            </a:extLst>
          </p:cNvPr>
          <p:cNvGrpSpPr/>
          <p:nvPr/>
        </p:nvGrpSpPr>
        <p:grpSpPr>
          <a:xfrm>
            <a:off x="3310465" y="1456258"/>
            <a:ext cx="355602" cy="711200"/>
            <a:chOff x="3310465" y="1456258"/>
            <a:chExt cx="355602" cy="71120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539FFA1-6437-473A-B604-6255B4C1775B}"/>
                </a:ext>
              </a:extLst>
            </p:cNvPr>
            <p:cNvSpPr txBox="1"/>
            <p:nvPr/>
          </p:nvSpPr>
          <p:spPr>
            <a:xfrm>
              <a:off x="3310465" y="1456258"/>
              <a:ext cx="355599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565C38C8-4B71-4DF6-B322-BB59ADFBA473}"/>
                </a:ext>
              </a:extLst>
            </p:cNvPr>
            <p:cNvSpPr txBox="1"/>
            <p:nvPr/>
          </p:nvSpPr>
          <p:spPr>
            <a:xfrm>
              <a:off x="3310468" y="1710258"/>
              <a:ext cx="355599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79FB5C68-935C-4CBE-95B2-06E1A754CF0C}"/>
              </a:ext>
            </a:extLst>
          </p:cNvPr>
          <p:cNvGrpSpPr/>
          <p:nvPr/>
        </p:nvGrpSpPr>
        <p:grpSpPr>
          <a:xfrm>
            <a:off x="2624665" y="1557854"/>
            <a:ext cx="406402" cy="702741"/>
            <a:chOff x="2624665" y="1557854"/>
            <a:chExt cx="406402" cy="70274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79FEEF0C-F845-4A96-BB12-F9827BE3F794}"/>
                </a:ext>
              </a:extLst>
            </p:cNvPr>
            <p:cNvSpPr txBox="1"/>
            <p:nvPr/>
          </p:nvSpPr>
          <p:spPr>
            <a:xfrm>
              <a:off x="2624665" y="1557854"/>
              <a:ext cx="355599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CD45CA92-58A8-410D-8BD5-D46662176078}"/>
                </a:ext>
              </a:extLst>
            </p:cNvPr>
            <p:cNvSpPr txBox="1"/>
            <p:nvPr/>
          </p:nvSpPr>
          <p:spPr>
            <a:xfrm>
              <a:off x="2675468" y="1803395"/>
              <a:ext cx="355599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EC32F2B-9A4E-48FA-9883-C318A3A73F28}"/>
              </a:ext>
            </a:extLst>
          </p:cNvPr>
          <p:cNvSpPr txBox="1"/>
          <p:nvPr/>
        </p:nvSpPr>
        <p:spPr>
          <a:xfrm>
            <a:off x="2362202" y="2793991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5CDF440-F3A2-4C7C-8DDB-69A349D78089}"/>
              </a:ext>
            </a:extLst>
          </p:cNvPr>
          <p:cNvSpPr txBox="1"/>
          <p:nvPr/>
        </p:nvSpPr>
        <p:spPr>
          <a:xfrm>
            <a:off x="3581405" y="1693325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E43CD02-D2D5-4D6A-A753-090801E946E4}"/>
              </a:ext>
            </a:extLst>
          </p:cNvPr>
          <p:cNvSpPr txBox="1"/>
          <p:nvPr/>
        </p:nvSpPr>
        <p:spPr>
          <a:xfrm>
            <a:off x="3293535" y="3547525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7BE4600-7EA8-4003-8BCB-6DC702F854E4}"/>
              </a:ext>
            </a:extLst>
          </p:cNvPr>
          <p:cNvSpPr txBox="1"/>
          <p:nvPr/>
        </p:nvSpPr>
        <p:spPr>
          <a:xfrm>
            <a:off x="3581402" y="1312324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9E4B9F6-A428-42F3-8981-C3B1014676C7}"/>
              </a:ext>
            </a:extLst>
          </p:cNvPr>
          <p:cNvSpPr txBox="1"/>
          <p:nvPr/>
        </p:nvSpPr>
        <p:spPr>
          <a:xfrm>
            <a:off x="5511802" y="2692391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9287BE0-CFCC-419B-8DE9-77407AC21CA9}"/>
              </a:ext>
            </a:extLst>
          </p:cNvPr>
          <p:cNvSpPr txBox="1"/>
          <p:nvPr/>
        </p:nvSpPr>
        <p:spPr>
          <a:xfrm>
            <a:off x="1752602" y="1659458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EFFD181-D1C9-485D-93B9-B465E9A7A42B}"/>
              </a:ext>
            </a:extLst>
          </p:cNvPr>
          <p:cNvSpPr txBox="1"/>
          <p:nvPr/>
        </p:nvSpPr>
        <p:spPr>
          <a:xfrm>
            <a:off x="1159936" y="3234257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7F984DB-DE7A-4135-8A47-AB7E8774DAB6}"/>
              </a:ext>
            </a:extLst>
          </p:cNvPr>
          <p:cNvSpPr txBox="1"/>
          <p:nvPr/>
        </p:nvSpPr>
        <p:spPr>
          <a:xfrm>
            <a:off x="1752601" y="3818457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BDB1B53-EF7D-4C10-B2B8-1D3E84FA60A4}"/>
              </a:ext>
            </a:extLst>
          </p:cNvPr>
          <p:cNvSpPr txBox="1"/>
          <p:nvPr/>
        </p:nvSpPr>
        <p:spPr>
          <a:xfrm>
            <a:off x="4360335" y="4030124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74439A0-FA28-4FF5-83C8-F320256E38E7}"/>
              </a:ext>
            </a:extLst>
          </p:cNvPr>
          <p:cNvSpPr txBox="1"/>
          <p:nvPr/>
        </p:nvSpPr>
        <p:spPr>
          <a:xfrm>
            <a:off x="3022601" y="4190991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28D6B36-AE2C-4889-8597-23B23B484D30}"/>
              </a:ext>
            </a:extLst>
          </p:cNvPr>
          <p:cNvSpPr txBox="1"/>
          <p:nvPr/>
        </p:nvSpPr>
        <p:spPr>
          <a:xfrm>
            <a:off x="4140201" y="1507057"/>
            <a:ext cx="35559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B8F3906-0A67-4F46-B061-49B8DC2DABC7}"/>
              </a:ext>
            </a:extLst>
          </p:cNvPr>
          <p:cNvSpPr txBox="1"/>
          <p:nvPr/>
        </p:nvSpPr>
        <p:spPr>
          <a:xfrm>
            <a:off x="2937934" y="1109123"/>
            <a:ext cx="397933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pump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CD24823D-226B-48A3-8F26-D7E4B3EF9688}"/>
              </a:ext>
            </a:extLst>
          </p:cNvPr>
          <p:cNvSpPr/>
          <p:nvPr/>
        </p:nvSpPr>
        <p:spPr>
          <a:xfrm>
            <a:off x="2192866" y="1600201"/>
            <a:ext cx="2159000" cy="618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1661E29-65CB-4164-928F-591060EED4CB}"/>
              </a:ext>
            </a:extLst>
          </p:cNvPr>
          <p:cNvSpPr txBox="1"/>
          <p:nvPr/>
        </p:nvSpPr>
        <p:spPr>
          <a:xfrm>
            <a:off x="4368801" y="1490133"/>
            <a:ext cx="139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.06 Volts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A2343FF-2F03-448D-B8A5-3B9954CE096C}"/>
              </a:ext>
            </a:extLst>
          </p:cNvPr>
          <p:cNvSpPr txBox="1"/>
          <p:nvPr/>
        </p:nvSpPr>
        <p:spPr>
          <a:xfrm>
            <a:off x="4368801" y="1498597"/>
            <a:ext cx="1388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.07 Volts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62EFE87-F155-4E26-A3A6-187701A93D54}"/>
              </a:ext>
            </a:extLst>
          </p:cNvPr>
          <p:cNvSpPr txBox="1"/>
          <p:nvPr/>
        </p:nvSpPr>
        <p:spPr>
          <a:xfrm>
            <a:off x="4368802" y="1490137"/>
            <a:ext cx="139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.05 Volts</a:t>
            </a:r>
          </a:p>
        </p:txBody>
      </p:sp>
    </p:spTree>
    <p:extLst>
      <p:ext uri="{BB962C8B-B14F-4D97-AF65-F5344CB8AC3E}">
        <p14:creationId xmlns:p14="http://schemas.microsoft.com/office/powerpoint/2010/main" val="33786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-0.08142 -0.1530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0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06007 -0.2666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" y="-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L 0.03333 0.1798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898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0.0316 0.1754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8" grpId="0"/>
      <p:bldP spid="30" grpId="0"/>
      <p:bldP spid="30" grpId="1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5AE64C-4C6F-4EB8-8386-23B20B478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Regulating </a:t>
            </a:r>
            <a:r>
              <a:rPr lang="en-US" i="1" dirty="0" err="1"/>
              <a:t>V</a:t>
            </a:r>
            <a:r>
              <a:rPr lang="en-US" baseline="-25000" dirty="0" err="1"/>
              <a:t>mem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C565B5-8C7D-4923-800A-0DBFC6019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Each cell keeps track of how much positive charge it has inside</a:t>
            </a:r>
          </a:p>
          <a:p>
            <a:r>
              <a:rPr lang="en-US" sz="2400" dirty="0"/>
              <a:t>We (well, mostly you) provide a function whose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output is the rate (in C/s) of charge increase in the cell. I.e., </a:t>
            </a:r>
            <a:r>
              <a:rPr lang="en-US" sz="2000" dirty="0" err="1"/>
              <a:t>d</a:t>
            </a:r>
            <a:r>
              <a:rPr lang="en-US" sz="2000" i="1" dirty="0" err="1"/>
              <a:t>q</a:t>
            </a:r>
            <a:r>
              <a:rPr lang="en-US" sz="2000" baseline="-25000" dirty="0" err="1"/>
              <a:t>in</a:t>
            </a:r>
            <a:r>
              <a:rPr lang="en-US" sz="2000" dirty="0"/>
              <a:t>/</a:t>
            </a:r>
            <a:r>
              <a:rPr lang="en-US" sz="2000" dirty="0" err="1"/>
              <a:t>d</a:t>
            </a:r>
            <a:r>
              <a:rPr lang="en-US" sz="2000" i="1" dirty="0" err="1"/>
              <a:t>t</a:t>
            </a:r>
            <a:r>
              <a:rPr lang="en-US" sz="2000" dirty="0" err="1"/>
              <a:t>.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2000" dirty="0"/>
              <a:t>inputs are the current </a:t>
            </a:r>
            <a:r>
              <a:rPr lang="en-US" sz="2000" i="1" dirty="0" err="1"/>
              <a:t>V</a:t>
            </a:r>
            <a:r>
              <a:rPr lang="en-US" sz="2000" baseline="-25000" dirty="0" err="1"/>
              <a:t>mem</a:t>
            </a:r>
            <a:r>
              <a:rPr lang="en-US" sz="2000" dirty="0"/>
              <a:t> (and others as needed)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06DB6F3-8325-4F33-BC15-57EA083C8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045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ED6461-D224-4462-A1E5-B6FDECDAD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99" y="2784420"/>
            <a:ext cx="8147260" cy="3374847"/>
          </a:xfrm>
        </p:spPr>
        <p:txBody>
          <a:bodyPr/>
          <a:lstStyle/>
          <a:p>
            <a:r>
              <a:rPr lang="en-US" sz="2000" dirty="0"/>
              <a:t>If </a:t>
            </a:r>
            <a:r>
              <a:rPr lang="en-US" sz="2000" i="1" dirty="0" err="1"/>
              <a:t>V</a:t>
            </a:r>
            <a:r>
              <a:rPr lang="en-US" sz="2000" baseline="-25000" dirty="0" err="1"/>
              <a:t>mem</a:t>
            </a:r>
            <a:r>
              <a:rPr lang="en-US" sz="2000" dirty="0"/>
              <a:t> = -.06V, then </a:t>
            </a:r>
            <a:r>
              <a:rPr lang="en-US" sz="2000" dirty="0" err="1"/>
              <a:t>d</a:t>
            </a:r>
            <a:r>
              <a:rPr lang="en-US" sz="2000" i="1" dirty="0" err="1"/>
              <a:t>q</a:t>
            </a:r>
            <a:r>
              <a:rPr lang="en-US" sz="2000" baseline="-25000" dirty="0" err="1"/>
              <a:t>in</a:t>
            </a:r>
            <a:r>
              <a:rPr lang="en-US" sz="2000" dirty="0"/>
              <a:t>/</a:t>
            </a:r>
            <a:r>
              <a:rPr lang="en-US" sz="2000" dirty="0" err="1"/>
              <a:t>d</a:t>
            </a:r>
            <a:r>
              <a:rPr lang="en-US" sz="2000" i="1" dirty="0" err="1"/>
              <a:t>t</a:t>
            </a:r>
            <a:r>
              <a:rPr lang="en-US" sz="2000" dirty="0"/>
              <a:t>=0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So the amount of charge in the cell stays constant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Thus, so does the voltage</a:t>
            </a:r>
          </a:p>
          <a:p>
            <a:r>
              <a:rPr lang="en-US" sz="2000" dirty="0"/>
              <a:t>If </a:t>
            </a:r>
            <a:r>
              <a:rPr lang="en-US" sz="2000" i="1" dirty="0" err="1"/>
              <a:t>V</a:t>
            </a:r>
            <a:r>
              <a:rPr lang="en-US" sz="2000" baseline="-25000" dirty="0" err="1"/>
              <a:t>mem</a:t>
            </a:r>
            <a:r>
              <a:rPr lang="en-US" sz="2000" dirty="0"/>
              <a:t> &lt; -.06V (e.g., -.07), then </a:t>
            </a:r>
            <a:r>
              <a:rPr lang="en-US" sz="2000" dirty="0" err="1"/>
              <a:t>d</a:t>
            </a:r>
            <a:r>
              <a:rPr lang="en-US" sz="2000" i="1" dirty="0" err="1"/>
              <a:t>q</a:t>
            </a:r>
            <a:r>
              <a:rPr lang="en-US" sz="2000" baseline="-25000" dirty="0" err="1"/>
              <a:t>in</a:t>
            </a:r>
            <a:r>
              <a:rPr lang="en-US" sz="2000" dirty="0"/>
              <a:t>/</a:t>
            </a:r>
            <a:r>
              <a:rPr lang="en-US" sz="2000" dirty="0" err="1"/>
              <a:t>d</a:t>
            </a:r>
            <a:r>
              <a:rPr lang="en-US" sz="2000" i="1" dirty="0" err="1"/>
              <a:t>t</a:t>
            </a:r>
            <a:r>
              <a:rPr lang="en-US" sz="2000" dirty="0"/>
              <a:t>&gt;0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The cell becomes more positive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Soon it gets up to -.06V again</a:t>
            </a:r>
            <a:endParaRPr lang="en-US" sz="2000" dirty="0"/>
          </a:p>
          <a:p>
            <a:r>
              <a:rPr lang="en-US" sz="2000" dirty="0"/>
              <a:t>If </a:t>
            </a:r>
            <a:r>
              <a:rPr lang="en-US" sz="2000" i="1" dirty="0" err="1"/>
              <a:t>V</a:t>
            </a:r>
            <a:r>
              <a:rPr lang="en-US" sz="2000" baseline="-25000" dirty="0" err="1"/>
              <a:t>mem</a:t>
            </a:r>
            <a:r>
              <a:rPr lang="en-US" sz="2000" dirty="0"/>
              <a:t> &gt; -.06V (e.g., -.05), then </a:t>
            </a:r>
            <a:r>
              <a:rPr lang="en-US" sz="2000" dirty="0" err="1"/>
              <a:t>d</a:t>
            </a:r>
            <a:r>
              <a:rPr lang="en-US" sz="2000" i="1" dirty="0" err="1"/>
              <a:t>q</a:t>
            </a:r>
            <a:r>
              <a:rPr lang="en-US" sz="2000" baseline="-25000" dirty="0" err="1"/>
              <a:t>in</a:t>
            </a:r>
            <a:r>
              <a:rPr lang="en-US" sz="2000" dirty="0"/>
              <a:t>/</a:t>
            </a:r>
            <a:r>
              <a:rPr lang="en-US" sz="2000" dirty="0" err="1"/>
              <a:t>d</a:t>
            </a:r>
            <a:r>
              <a:rPr lang="en-US" sz="2000" i="1" dirty="0" err="1"/>
              <a:t>t</a:t>
            </a:r>
            <a:r>
              <a:rPr lang="en-US" sz="2000" dirty="0"/>
              <a:t>&lt;0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The cell becomes more negative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Soon it drops down to -.06V again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9902294-C2C9-4F7F-9FC1-7B4B6801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D5DFCD9-07E2-41AE-A01C-C5B95A6D3175}"/>
              </a:ext>
            </a:extLst>
          </p:cNvPr>
          <p:cNvCxnSpPr>
            <a:cxnSpLocks/>
          </p:cNvCxnSpPr>
          <p:nvPr/>
        </p:nvCxnSpPr>
        <p:spPr>
          <a:xfrm>
            <a:off x="1617133" y="284423"/>
            <a:ext cx="0" cy="244686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5ECFD551-2F99-4105-B3BA-A1CD63262AA7}"/>
              </a:ext>
            </a:extLst>
          </p:cNvPr>
          <p:cNvCxnSpPr>
            <a:cxnSpLocks/>
          </p:cNvCxnSpPr>
          <p:nvPr/>
        </p:nvCxnSpPr>
        <p:spPr>
          <a:xfrm rot="5400000">
            <a:off x="3293533" y="-168544"/>
            <a:ext cx="0" cy="33528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BD1CBE7-50A5-40DA-8DC9-83279389A0BF}"/>
              </a:ext>
            </a:extLst>
          </p:cNvPr>
          <p:cNvSpPr txBox="1"/>
          <p:nvPr/>
        </p:nvSpPr>
        <p:spPr>
          <a:xfrm>
            <a:off x="5012265" y="1291958"/>
            <a:ext cx="1134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V</a:t>
            </a:r>
            <a:r>
              <a:rPr lang="en-US" baseline="-25000" dirty="0" err="1"/>
              <a:t>mem</a:t>
            </a:r>
            <a:endParaRPr lang="en-US" i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30F6C9C-880A-4A44-8B81-3C54D2F99B23}"/>
              </a:ext>
            </a:extLst>
          </p:cNvPr>
          <p:cNvCxnSpPr>
            <a:cxnSpLocks/>
          </p:cNvCxnSpPr>
          <p:nvPr/>
        </p:nvCxnSpPr>
        <p:spPr>
          <a:xfrm>
            <a:off x="1625600" y="353518"/>
            <a:ext cx="3352800" cy="1708907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82274BA-E11C-4128-BF9D-DBAEA4A5AE9F}"/>
              </a:ext>
            </a:extLst>
          </p:cNvPr>
          <p:cNvSpPr txBox="1"/>
          <p:nvPr/>
        </p:nvSpPr>
        <p:spPr>
          <a:xfrm>
            <a:off x="3378198" y="1515924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-.06V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A3CBE46-73EB-48F2-BB3A-7989F82FFF4A}"/>
              </a:ext>
            </a:extLst>
          </p:cNvPr>
          <p:cNvSpPr txBox="1"/>
          <p:nvPr/>
        </p:nvSpPr>
        <p:spPr>
          <a:xfrm>
            <a:off x="2514599" y="1507458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-.07V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D7D8ADA-DEA1-4989-84B6-E7003550AEF6}"/>
              </a:ext>
            </a:extLst>
          </p:cNvPr>
          <p:cNvSpPr txBox="1"/>
          <p:nvPr/>
        </p:nvSpPr>
        <p:spPr>
          <a:xfrm>
            <a:off x="1667932" y="1515925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-.08V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638B419-D4C6-4089-BA66-5BC19DA00667}"/>
              </a:ext>
            </a:extLst>
          </p:cNvPr>
          <p:cNvSpPr txBox="1"/>
          <p:nvPr/>
        </p:nvSpPr>
        <p:spPr>
          <a:xfrm>
            <a:off x="4148666" y="1482058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-.05V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508EC91-97C0-4EC7-948C-E1AF0F52E799}"/>
              </a:ext>
            </a:extLst>
          </p:cNvPr>
          <p:cNvSpPr txBox="1"/>
          <p:nvPr/>
        </p:nvSpPr>
        <p:spPr>
          <a:xfrm>
            <a:off x="710214" y="33027"/>
            <a:ext cx="1135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</a:t>
            </a:r>
            <a:r>
              <a:rPr lang="en-US" i="1" dirty="0" err="1"/>
              <a:t>q</a:t>
            </a:r>
            <a:r>
              <a:rPr lang="en-US" baseline="-25000" dirty="0" err="1"/>
              <a:t>in</a:t>
            </a:r>
            <a:r>
              <a:rPr lang="en-US" dirty="0"/>
              <a:t>/</a:t>
            </a:r>
            <a:r>
              <a:rPr lang="en-US" dirty="0" err="1"/>
              <a:t>d</a:t>
            </a:r>
            <a:r>
              <a:rPr lang="en-US" i="1" dirty="0" err="1"/>
              <a:t>t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9558A8B-7B10-4396-9DF3-82F9B0BA2C74}"/>
              </a:ext>
            </a:extLst>
          </p:cNvPr>
          <p:cNvSpPr txBox="1"/>
          <p:nvPr/>
        </p:nvSpPr>
        <p:spPr>
          <a:xfrm>
            <a:off x="1269999" y="1416641"/>
            <a:ext cx="290811" cy="24785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348B9EB-5B6D-4D12-B3FD-B8E117ACB887}"/>
              </a:ext>
            </a:extLst>
          </p:cNvPr>
          <p:cNvSpPr txBox="1"/>
          <p:nvPr/>
        </p:nvSpPr>
        <p:spPr>
          <a:xfrm>
            <a:off x="1269999" y="620775"/>
            <a:ext cx="290811" cy="24785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+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9BB8D82-73B2-40FE-90D2-B155C099F4AE}"/>
              </a:ext>
            </a:extLst>
          </p:cNvPr>
          <p:cNvSpPr txBox="1"/>
          <p:nvPr/>
        </p:nvSpPr>
        <p:spPr>
          <a:xfrm>
            <a:off x="1286929" y="2077043"/>
            <a:ext cx="290811" cy="24785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25370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ED6461-D224-4462-A1E5-B6FDECDAD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99" y="2473695"/>
            <a:ext cx="8147260" cy="337484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This is a negative-feedback system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Extremely common in biology. It has its own name…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We’ve reinvented homeostasis; </a:t>
            </a:r>
            <a:r>
              <a:rPr lang="en-US" sz="2000" i="1" dirty="0" err="1"/>
              <a:t>V</a:t>
            </a:r>
            <a:r>
              <a:rPr lang="en-US" sz="2000" baseline="-25000" dirty="0" err="1"/>
              <a:t>mem</a:t>
            </a:r>
            <a:r>
              <a:rPr lang="en-US" sz="2000" dirty="0"/>
              <a:t> is robust to perturbations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And you will code it in Python for HW7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This is a very high-level model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No discussion of ion pumps, ion channels, Na</a:t>
            </a:r>
            <a:r>
              <a:rPr lang="en-US" sz="1800" baseline="30000" dirty="0"/>
              <a:t>+</a:t>
            </a:r>
            <a:r>
              <a:rPr lang="en-US" sz="1800" dirty="0"/>
              <a:t>, K</a:t>
            </a:r>
            <a:r>
              <a:rPr lang="en-US" sz="1800" baseline="30000" dirty="0"/>
              <a:t>+</a:t>
            </a:r>
            <a:r>
              <a:rPr lang="en-US" sz="1800" dirty="0"/>
              <a:t>, Cl</a:t>
            </a:r>
            <a:r>
              <a:rPr lang="en-US" sz="1800" baseline="30000" dirty="0"/>
              <a:t>-</a:t>
            </a:r>
            <a:r>
              <a:rPr lang="en-US" sz="1800" dirty="0"/>
              <a:t>, </a:t>
            </a:r>
            <a:r>
              <a:rPr lang="en-US" sz="1800" dirty="0" err="1"/>
              <a:t>etc</a:t>
            </a:r>
            <a:r>
              <a:rPr lang="en-US" sz="1800" dirty="0"/>
              <a:t>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We’ve not mentioned how the cell would </a:t>
            </a:r>
            <a:r>
              <a:rPr lang="en-US" sz="2400" i="1" dirty="0"/>
              <a:t>implement</a:t>
            </a:r>
            <a:r>
              <a:rPr lang="en-US" sz="2400" dirty="0"/>
              <a:t> our high-level model!</a:t>
            </a:r>
          </a:p>
          <a:p>
            <a:r>
              <a:rPr lang="en-US" sz="2400" dirty="0"/>
              <a:t>In fact, the system of ion pumps and ion channels, all working together, can do something very like this.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In fact, to maintain </a:t>
            </a:r>
            <a:r>
              <a:rPr lang="en-US" sz="2000" dirty="0" err="1"/>
              <a:t>V</a:t>
            </a:r>
            <a:r>
              <a:rPr lang="en-US" sz="2000" baseline="-25000" dirty="0" err="1"/>
              <a:t>mem</a:t>
            </a:r>
            <a:r>
              <a:rPr lang="en-US" sz="2000" dirty="0"/>
              <a:t>=-60mV, they </a:t>
            </a:r>
            <a:r>
              <a:rPr lang="en-US" sz="2000" i="1" dirty="0"/>
              <a:t>must</a:t>
            </a:r>
            <a:r>
              <a:rPr lang="en-US" sz="2000" dirty="0"/>
              <a:t> do something like this.</a:t>
            </a:r>
          </a:p>
          <a:p>
            <a:endParaRPr lang="en-US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9902294-C2C9-4F7F-9FC1-7B4B6801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FD5DFCD9-07E2-41AE-A01C-C5B95A6D3175}"/>
              </a:ext>
            </a:extLst>
          </p:cNvPr>
          <p:cNvCxnSpPr>
            <a:cxnSpLocks/>
          </p:cNvCxnSpPr>
          <p:nvPr/>
        </p:nvCxnSpPr>
        <p:spPr>
          <a:xfrm>
            <a:off x="1617133" y="284423"/>
            <a:ext cx="0" cy="244686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5ECFD551-2F99-4105-B3BA-A1CD63262AA7}"/>
              </a:ext>
            </a:extLst>
          </p:cNvPr>
          <p:cNvCxnSpPr>
            <a:cxnSpLocks/>
          </p:cNvCxnSpPr>
          <p:nvPr/>
        </p:nvCxnSpPr>
        <p:spPr>
          <a:xfrm rot="5400000">
            <a:off x="3293533" y="-168544"/>
            <a:ext cx="0" cy="33528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BD1CBE7-50A5-40DA-8DC9-83279389A0BF}"/>
              </a:ext>
            </a:extLst>
          </p:cNvPr>
          <p:cNvSpPr txBox="1"/>
          <p:nvPr/>
        </p:nvSpPr>
        <p:spPr>
          <a:xfrm>
            <a:off x="5012265" y="1291958"/>
            <a:ext cx="1134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V</a:t>
            </a:r>
            <a:r>
              <a:rPr lang="en-US" baseline="-25000" dirty="0" err="1"/>
              <a:t>mem</a:t>
            </a:r>
            <a:endParaRPr lang="en-US" i="1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30F6C9C-880A-4A44-8B81-3C54D2F99B23}"/>
              </a:ext>
            </a:extLst>
          </p:cNvPr>
          <p:cNvCxnSpPr>
            <a:cxnSpLocks/>
          </p:cNvCxnSpPr>
          <p:nvPr/>
        </p:nvCxnSpPr>
        <p:spPr>
          <a:xfrm>
            <a:off x="1625600" y="353518"/>
            <a:ext cx="3352800" cy="1708907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82274BA-E11C-4128-BF9D-DBAEA4A5AE9F}"/>
              </a:ext>
            </a:extLst>
          </p:cNvPr>
          <p:cNvSpPr txBox="1"/>
          <p:nvPr/>
        </p:nvSpPr>
        <p:spPr>
          <a:xfrm>
            <a:off x="3378198" y="1515924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-.06V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A3CBE46-73EB-48F2-BB3A-7989F82FFF4A}"/>
              </a:ext>
            </a:extLst>
          </p:cNvPr>
          <p:cNvSpPr txBox="1"/>
          <p:nvPr/>
        </p:nvSpPr>
        <p:spPr>
          <a:xfrm>
            <a:off x="2514599" y="1507458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-.07V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D7D8ADA-DEA1-4989-84B6-E7003550AEF6}"/>
              </a:ext>
            </a:extLst>
          </p:cNvPr>
          <p:cNvSpPr txBox="1"/>
          <p:nvPr/>
        </p:nvSpPr>
        <p:spPr>
          <a:xfrm>
            <a:off x="1667932" y="1515925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-.08V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638B419-D4C6-4089-BA66-5BC19DA00667}"/>
              </a:ext>
            </a:extLst>
          </p:cNvPr>
          <p:cNvSpPr txBox="1"/>
          <p:nvPr/>
        </p:nvSpPr>
        <p:spPr>
          <a:xfrm>
            <a:off x="4148666" y="1482058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-.05V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9558A8B-7B10-4396-9DF3-82F9B0BA2C74}"/>
              </a:ext>
            </a:extLst>
          </p:cNvPr>
          <p:cNvSpPr txBox="1"/>
          <p:nvPr/>
        </p:nvSpPr>
        <p:spPr>
          <a:xfrm>
            <a:off x="1269999" y="1416641"/>
            <a:ext cx="290811" cy="24785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348B9EB-5B6D-4D12-B3FD-B8E117ACB887}"/>
              </a:ext>
            </a:extLst>
          </p:cNvPr>
          <p:cNvSpPr txBox="1"/>
          <p:nvPr/>
        </p:nvSpPr>
        <p:spPr>
          <a:xfrm>
            <a:off x="1269999" y="620775"/>
            <a:ext cx="290811" cy="24785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+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9BB8D82-73B2-40FE-90D2-B155C099F4AE}"/>
              </a:ext>
            </a:extLst>
          </p:cNvPr>
          <p:cNvSpPr txBox="1"/>
          <p:nvPr/>
        </p:nvSpPr>
        <p:spPr>
          <a:xfrm>
            <a:off x="1286929" y="2077043"/>
            <a:ext cx="290811" cy="24785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B199546-6DCE-4583-AB3F-22989E056917}"/>
              </a:ext>
            </a:extLst>
          </p:cNvPr>
          <p:cNvSpPr txBox="1"/>
          <p:nvPr/>
        </p:nvSpPr>
        <p:spPr>
          <a:xfrm>
            <a:off x="710214" y="33027"/>
            <a:ext cx="1135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</a:t>
            </a:r>
            <a:r>
              <a:rPr lang="en-US" i="1" dirty="0" err="1"/>
              <a:t>q</a:t>
            </a:r>
            <a:r>
              <a:rPr lang="en-US" baseline="-25000" dirty="0" err="1"/>
              <a:t>in</a:t>
            </a:r>
            <a:r>
              <a:rPr lang="en-US" dirty="0"/>
              <a:t>/</a:t>
            </a:r>
            <a:r>
              <a:rPr lang="en-US" dirty="0" err="1"/>
              <a:t>d</a:t>
            </a:r>
            <a:r>
              <a:rPr lang="en-US" i="1" dirty="0" err="1"/>
              <a:t>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4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1D75B1-CC50-4D37-92F2-359D36B02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E44072-2EA8-4AF7-871B-1A1B514CB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We want to build memory into a cell. How can we do it?</a:t>
            </a:r>
          </a:p>
          <a:p>
            <a:r>
              <a:rPr lang="en-US" sz="2400" dirty="0"/>
              <a:t>Idea #1. Use the concentration of some chemical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So if we have 17 ions of Na+ in a cell, then it’s remembering the number 17.</a:t>
            </a:r>
          </a:p>
          <a:p>
            <a:r>
              <a:rPr lang="en-US" sz="2400" dirty="0"/>
              <a:t>Any problems?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Again, biological circuits are noisy.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The 17 can easily change to 18, or to 25.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And it’s not necessarily easy to read out the # of molecules in a cell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Or to move precise numbers of molecules in/out of the cell, to change its value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4352D32-FAB1-4B79-81E0-95F171A5A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454592" y="2227847"/>
            <a:ext cx="6300317" cy="1045029"/>
            <a:chOff x="1065125" y="2718916"/>
            <a:chExt cx="6300317" cy="1045029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065125" y="2718916"/>
              <a:ext cx="6300317" cy="1045029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065125" y="2718916"/>
              <a:ext cx="6300317" cy="1045029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436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some inspiration from computers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The military builds rad-hard computers (they can work even when bombarded by radiation).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That is very noisy!</a:t>
            </a:r>
          </a:p>
          <a:p>
            <a:pPr lvl="1">
              <a:spcBef>
                <a:spcPts val="0"/>
              </a:spcBef>
            </a:pPr>
            <a:r>
              <a:rPr lang="en-US" dirty="0"/>
              <a:t>Biological memory isn’t based on transistors, of course, but hopefully the big-picture idea is the same.</a:t>
            </a:r>
          </a:p>
          <a:p>
            <a:r>
              <a:rPr lang="en-US" dirty="0"/>
              <a:t>How does memory work in computers?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44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Bistable</a:t>
            </a:r>
            <a:r>
              <a:rPr lang="en-US" dirty="0"/>
              <a:t> circuits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2021393"/>
          </a:xfrm>
        </p:spPr>
        <p:txBody>
          <a:bodyPr/>
          <a:lstStyle/>
          <a:p>
            <a:r>
              <a:rPr lang="en-US" dirty="0"/>
              <a:t>A memory can store either “0” or “1”.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Not ½. Not ¼. Not ¾.</a:t>
            </a:r>
          </a:p>
          <a:p>
            <a:pPr lvl="1">
              <a:spcBef>
                <a:spcPts val="0"/>
              </a:spcBef>
            </a:pPr>
            <a:r>
              <a:rPr lang="en-US" dirty="0"/>
              <a:t>Law of the Excluded Middle.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ECFD551-2F99-4105-B3BA-A1CD63262AA7}"/>
              </a:ext>
            </a:extLst>
          </p:cNvPr>
          <p:cNvCxnSpPr>
            <a:cxnSpLocks/>
          </p:cNvCxnSpPr>
          <p:nvPr/>
        </p:nvCxnSpPr>
        <p:spPr>
          <a:xfrm rot="5400000">
            <a:off x="4147643" y="2007453"/>
            <a:ext cx="0" cy="33528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3CBE46-73EB-48F2-BB3A-7989F82FFF4A}"/>
              </a:ext>
            </a:extLst>
          </p:cNvPr>
          <p:cNvSpPr txBox="1"/>
          <p:nvPr/>
        </p:nvSpPr>
        <p:spPr>
          <a:xfrm>
            <a:off x="2960772" y="3675187"/>
            <a:ext cx="546101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0V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A3CBE46-73EB-48F2-BB3A-7989F82FFF4A}"/>
              </a:ext>
            </a:extLst>
          </p:cNvPr>
          <p:cNvSpPr txBox="1"/>
          <p:nvPr/>
        </p:nvSpPr>
        <p:spPr>
          <a:xfrm>
            <a:off x="4499848" y="3675187"/>
            <a:ext cx="546101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1V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5799" y="4227007"/>
            <a:ext cx="8026121" cy="202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Two legal values (0V and 1V)</a:t>
            </a:r>
          </a:p>
          <a:p>
            <a:pPr lvl="1">
              <a:spcBef>
                <a:spcPts val="0"/>
              </a:spcBef>
            </a:pPr>
            <a:r>
              <a:rPr lang="en-US" kern="0" dirty="0"/>
              <a:t>Each one holds its value robustly (just like our cell </a:t>
            </a:r>
            <a:r>
              <a:rPr lang="en-US" i="1" kern="0" dirty="0" err="1"/>
              <a:t>V</a:t>
            </a:r>
            <a:r>
              <a:rPr lang="en-US" kern="0" baseline="-25000" dirty="0" err="1"/>
              <a:t>mem</a:t>
            </a:r>
            <a:r>
              <a:rPr lang="en-US" kern="0" dirty="0"/>
              <a:t>).</a:t>
            </a:r>
          </a:p>
          <a:p>
            <a:pPr lvl="1">
              <a:spcBef>
                <a:spcPts val="0"/>
              </a:spcBef>
            </a:pPr>
            <a:r>
              <a:rPr lang="en-US" kern="0" dirty="0"/>
              <a:t>Each of the two values is stable</a:t>
            </a:r>
          </a:p>
        </p:txBody>
      </p:sp>
      <p:sp>
        <p:nvSpPr>
          <p:cNvPr id="9" name="Oval 8"/>
          <p:cNvSpPr/>
          <p:nvPr/>
        </p:nvSpPr>
        <p:spPr>
          <a:xfrm>
            <a:off x="3125036" y="3660994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44498" y="3660994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5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45146"/>
            <a:ext cx="7772400" cy="2021393"/>
          </a:xfrm>
        </p:spPr>
        <p:txBody>
          <a:bodyPr/>
          <a:lstStyle/>
          <a:p>
            <a:r>
              <a:rPr lang="en-US" dirty="0"/>
              <a:t>Assume our memory starts at 1V</a:t>
            </a:r>
          </a:p>
          <a:p>
            <a:pPr lvl="1">
              <a:spcBef>
                <a:spcPts val="0"/>
              </a:spcBef>
            </a:pPr>
            <a:r>
              <a:rPr lang="en-US" dirty="0"/>
              <a:t>Random noise → goes to 1.1V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ECFD551-2F99-4105-B3BA-A1CD63262AA7}"/>
              </a:ext>
            </a:extLst>
          </p:cNvPr>
          <p:cNvCxnSpPr>
            <a:cxnSpLocks/>
          </p:cNvCxnSpPr>
          <p:nvPr/>
        </p:nvCxnSpPr>
        <p:spPr>
          <a:xfrm rot="5400000">
            <a:off x="4147643" y="118359"/>
            <a:ext cx="0" cy="33528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3CBE46-73EB-48F2-BB3A-7989F82FFF4A}"/>
              </a:ext>
            </a:extLst>
          </p:cNvPr>
          <p:cNvSpPr txBox="1"/>
          <p:nvPr/>
        </p:nvSpPr>
        <p:spPr>
          <a:xfrm>
            <a:off x="2960772" y="1786093"/>
            <a:ext cx="546101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0V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A3CBE46-73EB-48F2-BB3A-7989F82FFF4A}"/>
              </a:ext>
            </a:extLst>
          </p:cNvPr>
          <p:cNvSpPr txBox="1"/>
          <p:nvPr/>
        </p:nvSpPr>
        <p:spPr>
          <a:xfrm>
            <a:off x="4499848" y="1786093"/>
            <a:ext cx="546101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1V</a:t>
            </a:r>
          </a:p>
        </p:txBody>
      </p:sp>
      <p:sp>
        <p:nvSpPr>
          <p:cNvPr id="10" name="Oval 9"/>
          <p:cNvSpPr/>
          <p:nvPr/>
        </p:nvSpPr>
        <p:spPr>
          <a:xfrm>
            <a:off x="4744498" y="1771900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4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04202 -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45146"/>
            <a:ext cx="7772400" cy="2021393"/>
          </a:xfrm>
        </p:spPr>
        <p:txBody>
          <a:bodyPr/>
          <a:lstStyle/>
          <a:p>
            <a:r>
              <a:rPr lang="en-US" dirty="0"/>
              <a:t>Assume our memory starts at 1V</a:t>
            </a:r>
          </a:p>
          <a:p>
            <a:pPr lvl="1">
              <a:spcBef>
                <a:spcPts val="0"/>
              </a:spcBef>
            </a:pPr>
            <a:r>
              <a:rPr lang="en-US" dirty="0"/>
              <a:t>Random noise → goes to 1.1V</a:t>
            </a:r>
          </a:p>
          <a:p>
            <a:pPr lvl="1">
              <a:spcBef>
                <a:spcPts val="0"/>
              </a:spcBef>
            </a:pPr>
            <a:r>
              <a:rPr lang="en-US" dirty="0"/>
              <a:t>Quickly returns to 1V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ECFD551-2F99-4105-B3BA-A1CD63262AA7}"/>
              </a:ext>
            </a:extLst>
          </p:cNvPr>
          <p:cNvCxnSpPr>
            <a:cxnSpLocks/>
          </p:cNvCxnSpPr>
          <p:nvPr/>
        </p:nvCxnSpPr>
        <p:spPr>
          <a:xfrm rot="5400000">
            <a:off x="4147643" y="118359"/>
            <a:ext cx="0" cy="33528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3CBE46-73EB-48F2-BB3A-7989F82FFF4A}"/>
              </a:ext>
            </a:extLst>
          </p:cNvPr>
          <p:cNvSpPr txBox="1"/>
          <p:nvPr/>
        </p:nvSpPr>
        <p:spPr>
          <a:xfrm>
            <a:off x="2960772" y="1786093"/>
            <a:ext cx="546101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0V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A3CBE46-73EB-48F2-BB3A-7989F82FFF4A}"/>
              </a:ext>
            </a:extLst>
          </p:cNvPr>
          <p:cNvSpPr txBox="1"/>
          <p:nvPr/>
        </p:nvSpPr>
        <p:spPr>
          <a:xfrm>
            <a:off x="4499848" y="1786093"/>
            <a:ext cx="546101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1V</a:t>
            </a:r>
          </a:p>
        </p:txBody>
      </p:sp>
      <p:sp>
        <p:nvSpPr>
          <p:cNvPr id="10" name="Oval 9"/>
          <p:cNvSpPr/>
          <p:nvPr/>
        </p:nvSpPr>
        <p:spPr>
          <a:xfrm>
            <a:off x="5127265" y="1771900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9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-0.04305 0.000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622682-E6F3-4A5C-B195-54CF8B096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Bioelectricity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72BAF5-B383-4981-AA43-6310106D7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What is it?</a:t>
            </a:r>
          </a:p>
          <a:p>
            <a:pPr lvl="1"/>
            <a:r>
              <a:rPr lang="en-US" sz="2000" dirty="0"/>
              <a:t>Cells in our body creating voltage… more details today</a:t>
            </a:r>
          </a:p>
          <a:p>
            <a:r>
              <a:rPr lang="en-US" sz="2400" dirty="0"/>
              <a:t>Why do we care?</a:t>
            </a:r>
          </a:p>
          <a:p>
            <a:pPr lvl="1"/>
            <a:r>
              <a:rPr lang="en-US" sz="2000" dirty="0"/>
              <a:t>Most famously, neurons work via bioelectricity. Incoming signals from our senses, processing in our brain, outgoing signals to muscles are all electric.</a:t>
            </a:r>
          </a:p>
          <a:p>
            <a:pPr lvl="1"/>
            <a:r>
              <a:rPr lang="en-US" sz="2000" dirty="0"/>
              <a:t>Our topic: current research suggests that morphogenesis is highly controlled by bioelectricity</a:t>
            </a:r>
          </a:p>
          <a:p>
            <a:pPr lvl="1"/>
            <a:r>
              <a:rPr lang="en-US" sz="2000" dirty="0"/>
              <a:t>Morphogenesis: how a growing organism creates shape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E279EC-BCEC-44EE-BC4F-90352B67B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194/Bio 196 Joel </a:t>
            </a:r>
            <a:r>
              <a:rPr lang="en-US" dirty="0" err="1"/>
              <a:t>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65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45146"/>
            <a:ext cx="7772400" cy="2021393"/>
          </a:xfrm>
        </p:spPr>
        <p:txBody>
          <a:bodyPr/>
          <a:lstStyle/>
          <a:p>
            <a:r>
              <a:rPr lang="en-US" dirty="0"/>
              <a:t>Assume our memory starts at 1V</a:t>
            </a:r>
          </a:p>
          <a:p>
            <a:pPr lvl="1">
              <a:spcBef>
                <a:spcPts val="0"/>
              </a:spcBef>
            </a:pPr>
            <a:r>
              <a:rPr lang="en-US" dirty="0"/>
              <a:t>Random noise → goes to 1.1V</a:t>
            </a:r>
          </a:p>
          <a:p>
            <a:pPr lvl="1">
              <a:spcBef>
                <a:spcPts val="0"/>
              </a:spcBef>
            </a:pPr>
            <a:r>
              <a:rPr lang="en-US" dirty="0"/>
              <a:t>Quickly returns to 1V</a:t>
            </a:r>
          </a:p>
          <a:p>
            <a:pPr lvl="1">
              <a:spcBef>
                <a:spcPts val="0"/>
              </a:spcBef>
            </a:pPr>
            <a:r>
              <a:rPr lang="en-US" dirty="0"/>
              <a:t>Random noise → goes to 0.9V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ECFD551-2F99-4105-B3BA-A1CD63262AA7}"/>
              </a:ext>
            </a:extLst>
          </p:cNvPr>
          <p:cNvCxnSpPr>
            <a:cxnSpLocks/>
          </p:cNvCxnSpPr>
          <p:nvPr/>
        </p:nvCxnSpPr>
        <p:spPr>
          <a:xfrm rot="5400000">
            <a:off x="4147643" y="118359"/>
            <a:ext cx="0" cy="33528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3CBE46-73EB-48F2-BB3A-7989F82FFF4A}"/>
              </a:ext>
            </a:extLst>
          </p:cNvPr>
          <p:cNvSpPr txBox="1"/>
          <p:nvPr/>
        </p:nvSpPr>
        <p:spPr>
          <a:xfrm>
            <a:off x="2960772" y="1786093"/>
            <a:ext cx="546101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0V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A3CBE46-73EB-48F2-BB3A-7989F82FFF4A}"/>
              </a:ext>
            </a:extLst>
          </p:cNvPr>
          <p:cNvSpPr txBox="1"/>
          <p:nvPr/>
        </p:nvSpPr>
        <p:spPr>
          <a:xfrm>
            <a:off x="4499848" y="1786093"/>
            <a:ext cx="546101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1V</a:t>
            </a:r>
          </a:p>
        </p:txBody>
      </p:sp>
      <p:sp>
        <p:nvSpPr>
          <p:cNvPr id="10" name="Oval 9"/>
          <p:cNvSpPr/>
          <p:nvPr/>
        </p:nvSpPr>
        <p:spPr>
          <a:xfrm>
            <a:off x="4733856" y="1771900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0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-0.0316 -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45146"/>
            <a:ext cx="7772400" cy="2021393"/>
          </a:xfrm>
        </p:spPr>
        <p:txBody>
          <a:bodyPr/>
          <a:lstStyle/>
          <a:p>
            <a:r>
              <a:rPr lang="en-US" dirty="0"/>
              <a:t>Assume our memory starts at 1V</a:t>
            </a:r>
          </a:p>
          <a:p>
            <a:pPr lvl="1">
              <a:spcBef>
                <a:spcPts val="0"/>
              </a:spcBef>
            </a:pPr>
            <a:r>
              <a:rPr lang="en-US" dirty="0"/>
              <a:t>Random noise → goes to 1.1V</a:t>
            </a:r>
          </a:p>
          <a:p>
            <a:pPr lvl="1">
              <a:spcBef>
                <a:spcPts val="0"/>
              </a:spcBef>
            </a:pPr>
            <a:r>
              <a:rPr lang="en-US" dirty="0"/>
              <a:t>Quickly returns to 1V</a:t>
            </a:r>
          </a:p>
          <a:p>
            <a:pPr lvl="1">
              <a:spcBef>
                <a:spcPts val="0"/>
              </a:spcBef>
            </a:pPr>
            <a:r>
              <a:rPr lang="en-US" dirty="0"/>
              <a:t>Random noise → goes to 0.9V</a:t>
            </a:r>
          </a:p>
          <a:p>
            <a:pPr lvl="1">
              <a:spcBef>
                <a:spcPts val="0"/>
              </a:spcBef>
            </a:pPr>
            <a:r>
              <a:rPr lang="en-US" dirty="0"/>
              <a:t>Quickly returns to 1V</a:t>
            </a:r>
          </a:p>
          <a:p>
            <a:pPr>
              <a:spcBef>
                <a:spcPts val="0"/>
              </a:spcBef>
            </a:pPr>
            <a:r>
              <a:rPr lang="en-US" dirty="0"/>
              <a:t>The excluded middle</a:t>
            </a:r>
          </a:p>
          <a:p>
            <a:pPr lvl="1">
              <a:spcBef>
                <a:spcPts val="0"/>
              </a:spcBef>
            </a:pPr>
            <a:r>
              <a:rPr lang="en-US" dirty="0"/>
              <a:t>If the cell is at </a:t>
            </a:r>
            <a:r>
              <a:rPr lang="en-US" i="1" dirty="0"/>
              <a:t>any </a:t>
            </a:r>
            <a:r>
              <a:rPr lang="en-US" dirty="0"/>
              <a:t>voltage &gt; 0.5V, it moves to 1V</a:t>
            </a:r>
          </a:p>
          <a:p>
            <a:pPr lvl="1">
              <a:spcBef>
                <a:spcPts val="0"/>
              </a:spcBef>
            </a:pPr>
            <a:r>
              <a:rPr lang="en-US" dirty="0"/>
              <a:t>If the cell is at </a:t>
            </a:r>
            <a:r>
              <a:rPr lang="en-US" i="1" dirty="0"/>
              <a:t>any </a:t>
            </a:r>
            <a:r>
              <a:rPr lang="en-US" dirty="0"/>
              <a:t>voltage &lt; 0.5V, it moves to 0V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 other voltage is stable</a:t>
            </a:r>
          </a:p>
          <a:p>
            <a:pPr>
              <a:spcBef>
                <a:spcPts val="0"/>
              </a:spcBef>
            </a:pPr>
            <a:r>
              <a:rPr lang="en-US" dirty="0"/>
              <a:t>Very resistant to noise!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lvl="1">
              <a:spcBef>
                <a:spcPts val="0"/>
              </a:spcBef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01858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EE 194/Bio 196 Joel </a:t>
            </a:r>
            <a:r>
              <a:rPr lang="en-US" dirty="0" err="1"/>
              <a:t>Grodstein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ECFD551-2F99-4105-B3BA-A1CD63262AA7}"/>
              </a:ext>
            </a:extLst>
          </p:cNvPr>
          <p:cNvCxnSpPr>
            <a:cxnSpLocks/>
          </p:cNvCxnSpPr>
          <p:nvPr/>
        </p:nvCxnSpPr>
        <p:spPr>
          <a:xfrm rot="5400000">
            <a:off x="4147643" y="118359"/>
            <a:ext cx="0" cy="33528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3CBE46-73EB-48F2-BB3A-7989F82FFF4A}"/>
              </a:ext>
            </a:extLst>
          </p:cNvPr>
          <p:cNvSpPr txBox="1"/>
          <p:nvPr/>
        </p:nvSpPr>
        <p:spPr>
          <a:xfrm>
            <a:off x="2960772" y="1786093"/>
            <a:ext cx="546101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0V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A3CBE46-73EB-48F2-BB3A-7989F82FFF4A}"/>
              </a:ext>
            </a:extLst>
          </p:cNvPr>
          <p:cNvSpPr txBox="1"/>
          <p:nvPr/>
        </p:nvSpPr>
        <p:spPr>
          <a:xfrm>
            <a:off x="4499848" y="1786093"/>
            <a:ext cx="546101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1V</a:t>
            </a:r>
          </a:p>
        </p:txBody>
      </p:sp>
      <p:sp>
        <p:nvSpPr>
          <p:cNvPr id="10" name="Oval 9"/>
          <p:cNvSpPr/>
          <p:nvPr/>
        </p:nvSpPr>
        <p:spPr>
          <a:xfrm>
            <a:off x="4446775" y="1771900"/>
            <a:ext cx="45719" cy="4571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D4A7BD-7C40-4C0D-9B96-8C63EB3F5A2B}"/>
              </a:ext>
            </a:extLst>
          </p:cNvPr>
          <p:cNvSpPr txBox="1"/>
          <p:nvPr/>
        </p:nvSpPr>
        <p:spPr>
          <a:xfrm>
            <a:off x="3900086" y="1473196"/>
            <a:ext cx="179179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{             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D7E4913-D033-4D69-B25F-3CCD89B4F4EB}"/>
              </a:ext>
            </a:extLst>
          </p:cNvPr>
          <p:cNvSpPr txBox="1"/>
          <p:nvPr/>
        </p:nvSpPr>
        <p:spPr>
          <a:xfrm>
            <a:off x="2388070" y="1481760"/>
            <a:ext cx="179179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{             }</a:t>
            </a:r>
          </a:p>
        </p:txBody>
      </p:sp>
    </p:spTree>
    <p:extLst>
      <p:ext uri="{BB962C8B-B14F-4D97-AF65-F5344CB8AC3E}">
        <p14:creationId xmlns:p14="http://schemas.microsoft.com/office/powerpoint/2010/main" val="177353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0.03472 0.000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P spid="8" grpId="1"/>
      <p:bldP spid="8" grpId="2"/>
      <p:bldP spid="14" grpId="0"/>
      <p:bldP spid="14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470"/>
            <a:ext cx="7772400" cy="1143000"/>
          </a:xfrm>
        </p:spPr>
        <p:txBody>
          <a:bodyPr/>
          <a:lstStyle/>
          <a:p>
            <a:r>
              <a:rPr lang="en-US" dirty="0"/>
              <a:t>Robust memory in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743324"/>
            <a:ext cx="7772400" cy="1955338"/>
          </a:xfrm>
        </p:spPr>
        <p:txBody>
          <a:bodyPr/>
          <a:lstStyle/>
          <a:p>
            <a:r>
              <a:rPr lang="en-US" sz="2000" dirty="0"/>
              <a:t>Can we use this principle to build a robust memory with a cell's </a:t>
            </a:r>
            <a:r>
              <a:rPr lang="en-US" sz="2000" i="1" dirty="0" err="1"/>
              <a:t>V</a:t>
            </a:r>
            <a:r>
              <a:rPr lang="en-US" sz="2000" baseline="-25000" dirty="0" err="1"/>
              <a:t>mem</a:t>
            </a:r>
            <a:r>
              <a:rPr lang="en-US" sz="2000" dirty="0"/>
              <a:t>?</a:t>
            </a:r>
          </a:p>
          <a:p>
            <a:r>
              <a:rPr lang="en-US" sz="2000" dirty="0"/>
              <a:t>Make attractors at -.08, -.02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If the cell's </a:t>
            </a:r>
            <a:r>
              <a:rPr lang="en-US" sz="1800" i="1" dirty="0" err="1"/>
              <a:t>V</a:t>
            </a:r>
            <a:r>
              <a:rPr lang="en-US" sz="1800" baseline="-25000" dirty="0" err="1"/>
              <a:t>mem</a:t>
            </a:r>
            <a:r>
              <a:rPr lang="en-US" sz="1800" dirty="0"/>
              <a:t> is at -.08V, it will robustly return there from a small perturbation in either direction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Ditto for -.02V</a:t>
            </a:r>
          </a:p>
          <a:p>
            <a:r>
              <a:rPr lang="en-US" sz="2000" dirty="0"/>
              <a:t>Fill in the rest reasonably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D5DFCD9-07E2-41AE-A01C-C5B95A6D3175}"/>
              </a:ext>
            </a:extLst>
          </p:cNvPr>
          <p:cNvCxnSpPr>
            <a:cxnSpLocks/>
          </p:cNvCxnSpPr>
          <p:nvPr/>
        </p:nvCxnSpPr>
        <p:spPr>
          <a:xfrm>
            <a:off x="2329515" y="1318446"/>
            <a:ext cx="0" cy="244686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5ECFD551-2F99-4105-B3BA-A1CD63262AA7}"/>
              </a:ext>
            </a:extLst>
          </p:cNvPr>
          <p:cNvCxnSpPr>
            <a:cxnSpLocks/>
            <a:stCxn id="12" idx="0"/>
          </p:cNvCxnSpPr>
          <p:nvPr/>
        </p:nvCxnSpPr>
        <p:spPr>
          <a:xfrm flipH="1">
            <a:off x="2329515" y="2516081"/>
            <a:ext cx="3939856" cy="2579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BD1CBE7-50A5-40DA-8DC9-83279389A0BF}"/>
              </a:ext>
            </a:extLst>
          </p:cNvPr>
          <p:cNvSpPr txBox="1"/>
          <p:nvPr/>
        </p:nvSpPr>
        <p:spPr>
          <a:xfrm>
            <a:off x="6262577" y="2164117"/>
            <a:ext cx="1134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V</a:t>
            </a:r>
            <a:r>
              <a:rPr lang="en-US" baseline="-25000" dirty="0" err="1"/>
              <a:t>mem</a:t>
            </a:r>
            <a:endParaRPr lang="en-US" i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30F6C9C-880A-4A44-8B81-3C54D2F99B23}"/>
              </a:ext>
            </a:extLst>
          </p:cNvPr>
          <p:cNvCxnSpPr>
            <a:cxnSpLocks/>
          </p:cNvCxnSpPr>
          <p:nvPr/>
        </p:nvCxnSpPr>
        <p:spPr>
          <a:xfrm>
            <a:off x="5326915" y="2398769"/>
            <a:ext cx="555256" cy="283011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82274BA-E11C-4128-BF9D-DBAEA4A5AE9F}"/>
              </a:ext>
            </a:extLst>
          </p:cNvPr>
          <p:cNvSpPr txBox="1"/>
          <p:nvPr/>
        </p:nvSpPr>
        <p:spPr>
          <a:xfrm>
            <a:off x="3835390" y="2549947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-.06V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A3CBE46-73EB-48F2-BB3A-7989F82FFF4A}"/>
              </a:ext>
            </a:extLst>
          </p:cNvPr>
          <p:cNvSpPr txBox="1"/>
          <p:nvPr/>
        </p:nvSpPr>
        <p:spPr>
          <a:xfrm>
            <a:off x="3141917" y="2541481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-.08V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D7D8ADA-DEA1-4989-84B6-E7003550AEF6}"/>
              </a:ext>
            </a:extLst>
          </p:cNvPr>
          <p:cNvSpPr txBox="1"/>
          <p:nvPr/>
        </p:nvSpPr>
        <p:spPr>
          <a:xfrm>
            <a:off x="2380314" y="2549948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-.10V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638B419-D4C6-4089-BA66-5BC19DA00667}"/>
              </a:ext>
            </a:extLst>
          </p:cNvPr>
          <p:cNvSpPr txBox="1"/>
          <p:nvPr/>
        </p:nvSpPr>
        <p:spPr>
          <a:xfrm>
            <a:off x="5934937" y="2516081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0V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9558A8B-7B10-4396-9DF3-82F9B0BA2C74}"/>
              </a:ext>
            </a:extLst>
          </p:cNvPr>
          <p:cNvSpPr txBox="1"/>
          <p:nvPr/>
        </p:nvSpPr>
        <p:spPr>
          <a:xfrm>
            <a:off x="1982381" y="2450664"/>
            <a:ext cx="290811" cy="24785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348B9EB-5B6D-4D12-B3FD-B8E117ACB887}"/>
              </a:ext>
            </a:extLst>
          </p:cNvPr>
          <p:cNvSpPr txBox="1"/>
          <p:nvPr/>
        </p:nvSpPr>
        <p:spPr>
          <a:xfrm>
            <a:off x="1982381" y="1654798"/>
            <a:ext cx="290811" cy="24785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9BB8D82-73B2-40FE-90D2-B155C099F4AE}"/>
              </a:ext>
            </a:extLst>
          </p:cNvPr>
          <p:cNvSpPr txBox="1"/>
          <p:nvPr/>
        </p:nvSpPr>
        <p:spPr>
          <a:xfrm>
            <a:off x="1999311" y="3111066"/>
            <a:ext cx="290811" cy="24785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82274BA-E11C-4128-BF9D-DBAEA4A5AE9F}"/>
              </a:ext>
            </a:extLst>
          </p:cNvPr>
          <p:cNvSpPr txBox="1"/>
          <p:nvPr/>
        </p:nvSpPr>
        <p:spPr>
          <a:xfrm>
            <a:off x="4552896" y="2541481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-.04V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82274BA-E11C-4128-BF9D-DBAEA4A5AE9F}"/>
              </a:ext>
            </a:extLst>
          </p:cNvPr>
          <p:cNvSpPr txBox="1"/>
          <p:nvPr/>
        </p:nvSpPr>
        <p:spPr>
          <a:xfrm>
            <a:off x="5312732" y="2559982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-.02V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330F6C9C-880A-4A44-8B81-3C54D2F99B23}"/>
              </a:ext>
            </a:extLst>
          </p:cNvPr>
          <p:cNvCxnSpPr>
            <a:cxnSpLocks/>
          </p:cNvCxnSpPr>
          <p:nvPr/>
        </p:nvCxnSpPr>
        <p:spPr>
          <a:xfrm>
            <a:off x="3163578" y="2390046"/>
            <a:ext cx="555256" cy="283011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30F6C9C-880A-4A44-8B81-3C54D2F99B23}"/>
              </a:ext>
            </a:extLst>
          </p:cNvPr>
          <p:cNvCxnSpPr>
            <a:cxnSpLocks/>
          </p:cNvCxnSpPr>
          <p:nvPr/>
        </p:nvCxnSpPr>
        <p:spPr>
          <a:xfrm>
            <a:off x="2380314" y="1979388"/>
            <a:ext cx="778539" cy="396817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330F6C9C-880A-4A44-8B81-3C54D2F99B23}"/>
              </a:ext>
            </a:extLst>
          </p:cNvPr>
          <p:cNvCxnSpPr>
            <a:cxnSpLocks/>
          </p:cNvCxnSpPr>
          <p:nvPr/>
        </p:nvCxnSpPr>
        <p:spPr>
          <a:xfrm>
            <a:off x="5845076" y="2654534"/>
            <a:ext cx="555256" cy="283011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3668233" y="2163001"/>
            <a:ext cx="1679944" cy="705588"/>
          </a:xfrm>
          <a:custGeom>
            <a:avLst/>
            <a:gdLst>
              <a:gd name="connsiteX0" fmla="*/ 0 w 1679944"/>
              <a:gd name="connsiteY0" fmla="*/ 473865 h 705588"/>
              <a:gd name="connsiteX1" fmla="*/ 265814 w 1679944"/>
              <a:gd name="connsiteY1" fmla="*/ 601455 h 705588"/>
              <a:gd name="connsiteX2" fmla="*/ 637953 w 1679944"/>
              <a:gd name="connsiteY2" fmla="*/ 697148 h 705588"/>
              <a:gd name="connsiteX3" fmla="*/ 893134 w 1679944"/>
              <a:gd name="connsiteY3" fmla="*/ 378172 h 705588"/>
              <a:gd name="connsiteX4" fmla="*/ 1073888 w 1679944"/>
              <a:gd name="connsiteY4" fmla="*/ 91092 h 705588"/>
              <a:gd name="connsiteX5" fmla="*/ 1222744 w 1679944"/>
              <a:gd name="connsiteY5" fmla="*/ 6032 h 705588"/>
              <a:gd name="connsiteX6" fmla="*/ 1679944 w 1679944"/>
              <a:gd name="connsiteY6" fmla="*/ 229316 h 70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9944" h="705588">
                <a:moveTo>
                  <a:pt x="0" y="473865"/>
                </a:moveTo>
                <a:cubicBezTo>
                  <a:pt x="79744" y="519053"/>
                  <a:pt x="159489" y="564241"/>
                  <a:pt x="265814" y="601455"/>
                </a:cubicBezTo>
                <a:cubicBezTo>
                  <a:pt x="372140" y="638669"/>
                  <a:pt x="533400" y="734362"/>
                  <a:pt x="637953" y="697148"/>
                </a:cubicBezTo>
                <a:cubicBezTo>
                  <a:pt x="742506" y="659934"/>
                  <a:pt x="820478" y="479181"/>
                  <a:pt x="893134" y="378172"/>
                </a:cubicBezTo>
                <a:cubicBezTo>
                  <a:pt x="965790" y="277163"/>
                  <a:pt x="1018953" y="153115"/>
                  <a:pt x="1073888" y="91092"/>
                </a:cubicBezTo>
                <a:cubicBezTo>
                  <a:pt x="1128823" y="29069"/>
                  <a:pt x="1121735" y="-17005"/>
                  <a:pt x="1222744" y="6032"/>
                </a:cubicBezTo>
                <a:cubicBezTo>
                  <a:pt x="1323753" y="29069"/>
                  <a:pt x="1501848" y="129192"/>
                  <a:pt x="1679944" y="229316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508EC91-97C0-4EC7-948C-E1AF0F52E799}"/>
              </a:ext>
            </a:extLst>
          </p:cNvPr>
          <p:cNvSpPr txBox="1"/>
          <p:nvPr/>
        </p:nvSpPr>
        <p:spPr>
          <a:xfrm>
            <a:off x="1374085" y="1061955"/>
            <a:ext cx="1134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</a:t>
            </a:r>
            <a:r>
              <a:rPr lang="en-US" i="1" dirty="0" err="1"/>
              <a:t>q</a:t>
            </a:r>
            <a:r>
              <a:rPr lang="en-US" baseline="-25000" dirty="0" err="1"/>
              <a:t>in</a:t>
            </a:r>
            <a:r>
              <a:rPr lang="en-US" dirty="0"/>
              <a:t>/</a:t>
            </a:r>
            <a:r>
              <a:rPr lang="en-US" dirty="0" err="1"/>
              <a:t>d</a:t>
            </a:r>
            <a:r>
              <a:rPr lang="en-US" i="1" dirty="0" err="1"/>
              <a:t>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21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470"/>
            <a:ext cx="7772400" cy="1143000"/>
          </a:xfrm>
        </p:spPr>
        <p:txBody>
          <a:bodyPr/>
          <a:lstStyle/>
          <a:p>
            <a:r>
              <a:rPr lang="en-US" dirty="0"/>
              <a:t>Robust memory in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743324"/>
            <a:ext cx="7772400" cy="1955338"/>
          </a:xfrm>
        </p:spPr>
        <p:txBody>
          <a:bodyPr/>
          <a:lstStyle/>
          <a:p>
            <a:r>
              <a:rPr lang="en-US" sz="2000" dirty="0"/>
              <a:t>What have we built?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If </a:t>
            </a:r>
            <a:r>
              <a:rPr lang="en-US" sz="1600" i="1" dirty="0" err="1"/>
              <a:t>V</a:t>
            </a:r>
            <a:r>
              <a:rPr lang="en-US" sz="1600" baseline="-25000" dirty="0" err="1"/>
              <a:t>mem</a:t>
            </a:r>
            <a:r>
              <a:rPr lang="en-US" sz="1600" dirty="0"/>
              <a:t> &lt; -.08V, it will return up to -.08V as usual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1600" dirty="0"/>
              <a:t>If </a:t>
            </a:r>
            <a:r>
              <a:rPr lang="en-US" sz="1600" i="1" dirty="0" err="1"/>
              <a:t>V</a:t>
            </a:r>
            <a:r>
              <a:rPr lang="en-US" sz="1600" baseline="-25000" dirty="0" err="1"/>
              <a:t>mem</a:t>
            </a:r>
            <a:r>
              <a:rPr lang="en-US" sz="1600" dirty="0"/>
              <a:t> &gt; -.02V, it will return down to -.02V as usual</a:t>
            </a:r>
          </a:p>
          <a:p>
            <a:r>
              <a:rPr lang="en-US" sz="2000" dirty="0"/>
              <a:t>What if </a:t>
            </a:r>
            <a:r>
              <a:rPr lang="en-US" sz="2000" i="1" dirty="0" err="1"/>
              <a:t>V</a:t>
            </a:r>
            <a:r>
              <a:rPr lang="en-US" sz="2000" baseline="-25000" dirty="0" err="1"/>
              <a:t>mem</a:t>
            </a:r>
            <a:r>
              <a:rPr lang="en-US" sz="2000" dirty="0"/>
              <a:t> is between -.08V and -.05V?</a:t>
            </a:r>
          </a:p>
          <a:p>
            <a:pPr lvl="1">
              <a:spcBef>
                <a:spcPts val="0"/>
              </a:spcBef>
            </a:pPr>
            <a:r>
              <a:rPr lang="en-US" sz="1600" dirty="0" err="1"/>
              <a:t>D</a:t>
            </a:r>
            <a:r>
              <a:rPr lang="en-US" sz="1600" i="1" dirty="0" err="1"/>
              <a:t>q</a:t>
            </a:r>
            <a:r>
              <a:rPr lang="en-US" sz="1600" baseline="-25000" dirty="0" err="1"/>
              <a:t>in</a:t>
            </a:r>
            <a:r>
              <a:rPr lang="en-US" sz="1600" dirty="0"/>
              <a:t>/</a:t>
            </a:r>
            <a:r>
              <a:rPr lang="en-US" sz="1600" dirty="0" err="1"/>
              <a:t>d</a:t>
            </a:r>
            <a:r>
              <a:rPr lang="en-US" sz="1600" i="1" dirty="0" err="1"/>
              <a:t>t</a:t>
            </a:r>
            <a:r>
              <a:rPr lang="en-US" sz="1600" dirty="0"/>
              <a:t> &lt; 0, so </a:t>
            </a:r>
            <a:r>
              <a:rPr lang="en-US" sz="1600" i="1" dirty="0" err="1"/>
              <a:t>V</a:t>
            </a:r>
            <a:r>
              <a:rPr lang="en-US" sz="1600" baseline="-25000" dirty="0" err="1"/>
              <a:t>mem</a:t>
            </a:r>
            <a:r>
              <a:rPr lang="en-US" sz="1600" dirty="0"/>
              <a:t> becomes more negative… it goes back down to -.08</a:t>
            </a:r>
          </a:p>
          <a:p>
            <a:r>
              <a:rPr lang="en-US" sz="2000" dirty="0"/>
              <a:t>What if </a:t>
            </a:r>
            <a:r>
              <a:rPr lang="en-US" sz="2000" i="1" dirty="0" err="1"/>
              <a:t>V</a:t>
            </a:r>
            <a:r>
              <a:rPr lang="en-US" sz="2000" baseline="-25000" dirty="0" err="1"/>
              <a:t>mem</a:t>
            </a:r>
            <a:r>
              <a:rPr lang="en-US" sz="2000" dirty="0"/>
              <a:t> is between -.05V and -.02V?</a:t>
            </a:r>
          </a:p>
          <a:p>
            <a:pPr lvl="1">
              <a:spcBef>
                <a:spcPts val="0"/>
              </a:spcBef>
            </a:pPr>
            <a:r>
              <a:rPr lang="en-US" sz="1600" dirty="0" err="1"/>
              <a:t>D</a:t>
            </a:r>
            <a:r>
              <a:rPr lang="en-US" sz="1600" i="1" dirty="0" err="1"/>
              <a:t>q</a:t>
            </a:r>
            <a:r>
              <a:rPr lang="en-US" sz="1600" baseline="-25000" dirty="0" err="1"/>
              <a:t>in</a:t>
            </a:r>
            <a:r>
              <a:rPr lang="en-US" sz="1600" dirty="0"/>
              <a:t>/</a:t>
            </a:r>
            <a:r>
              <a:rPr lang="en-US" sz="1600" dirty="0" err="1"/>
              <a:t>d</a:t>
            </a:r>
            <a:r>
              <a:rPr lang="en-US" sz="1600" i="1" dirty="0" err="1"/>
              <a:t>t</a:t>
            </a:r>
            <a:r>
              <a:rPr lang="en-US" sz="1600" dirty="0"/>
              <a:t> &gt; 0, so </a:t>
            </a:r>
            <a:r>
              <a:rPr lang="en-US" sz="1600" i="1" dirty="0" err="1"/>
              <a:t>V</a:t>
            </a:r>
            <a:r>
              <a:rPr lang="en-US" sz="1600" baseline="-25000" dirty="0" err="1"/>
              <a:t>mem</a:t>
            </a:r>
            <a:r>
              <a:rPr lang="en-US" sz="1600" dirty="0"/>
              <a:t> becomes more positive… it goes back up to -.02</a:t>
            </a:r>
          </a:p>
          <a:p>
            <a:r>
              <a:rPr lang="en-US" sz="2000" dirty="0"/>
              <a:t>We've built robust memory with two attractor values!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D5DFCD9-07E2-41AE-A01C-C5B95A6D3175}"/>
              </a:ext>
            </a:extLst>
          </p:cNvPr>
          <p:cNvCxnSpPr>
            <a:cxnSpLocks/>
          </p:cNvCxnSpPr>
          <p:nvPr/>
        </p:nvCxnSpPr>
        <p:spPr>
          <a:xfrm>
            <a:off x="2329515" y="1318446"/>
            <a:ext cx="0" cy="244686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5ECFD551-2F99-4105-B3BA-A1CD63262AA7}"/>
              </a:ext>
            </a:extLst>
          </p:cNvPr>
          <p:cNvCxnSpPr>
            <a:cxnSpLocks/>
            <a:stCxn id="12" idx="0"/>
          </p:cNvCxnSpPr>
          <p:nvPr/>
        </p:nvCxnSpPr>
        <p:spPr>
          <a:xfrm flipH="1">
            <a:off x="2329515" y="2516081"/>
            <a:ext cx="3939856" cy="2579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BD1CBE7-50A5-40DA-8DC9-83279389A0BF}"/>
              </a:ext>
            </a:extLst>
          </p:cNvPr>
          <p:cNvSpPr txBox="1"/>
          <p:nvPr/>
        </p:nvSpPr>
        <p:spPr>
          <a:xfrm>
            <a:off x="6262577" y="2164117"/>
            <a:ext cx="1134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V</a:t>
            </a:r>
            <a:r>
              <a:rPr lang="en-US" baseline="-25000" dirty="0" err="1"/>
              <a:t>mem</a:t>
            </a:r>
            <a:endParaRPr lang="en-US" i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30F6C9C-880A-4A44-8B81-3C54D2F99B23}"/>
              </a:ext>
            </a:extLst>
          </p:cNvPr>
          <p:cNvCxnSpPr>
            <a:cxnSpLocks/>
          </p:cNvCxnSpPr>
          <p:nvPr/>
        </p:nvCxnSpPr>
        <p:spPr>
          <a:xfrm>
            <a:off x="5326915" y="2398769"/>
            <a:ext cx="555256" cy="283011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82274BA-E11C-4128-BF9D-DBAEA4A5AE9F}"/>
              </a:ext>
            </a:extLst>
          </p:cNvPr>
          <p:cNvSpPr txBox="1"/>
          <p:nvPr/>
        </p:nvSpPr>
        <p:spPr>
          <a:xfrm>
            <a:off x="3835390" y="2549947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-.06V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A3CBE46-73EB-48F2-BB3A-7989F82FFF4A}"/>
              </a:ext>
            </a:extLst>
          </p:cNvPr>
          <p:cNvSpPr txBox="1"/>
          <p:nvPr/>
        </p:nvSpPr>
        <p:spPr>
          <a:xfrm>
            <a:off x="3141917" y="2541481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-.08V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D7D8ADA-DEA1-4989-84B6-E7003550AEF6}"/>
              </a:ext>
            </a:extLst>
          </p:cNvPr>
          <p:cNvSpPr txBox="1"/>
          <p:nvPr/>
        </p:nvSpPr>
        <p:spPr>
          <a:xfrm>
            <a:off x="2380314" y="2549948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-.10V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638B419-D4C6-4089-BA66-5BC19DA00667}"/>
              </a:ext>
            </a:extLst>
          </p:cNvPr>
          <p:cNvSpPr txBox="1"/>
          <p:nvPr/>
        </p:nvSpPr>
        <p:spPr>
          <a:xfrm>
            <a:off x="5934937" y="2516081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0V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9558A8B-7B10-4396-9DF3-82F9B0BA2C74}"/>
              </a:ext>
            </a:extLst>
          </p:cNvPr>
          <p:cNvSpPr txBox="1"/>
          <p:nvPr/>
        </p:nvSpPr>
        <p:spPr>
          <a:xfrm>
            <a:off x="1982381" y="2450664"/>
            <a:ext cx="290811" cy="24785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348B9EB-5B6D-4D12-B3FD-B8E117ACB887}"/>
              </a:ext>
            </a:extLst>
          </p:cNvPr>
          <p:cNvSpPr txBox="1"/>
          <p:nvPr/>
        </p:nvSpPr>
        <p:spPr>
          <a:xfrm>
            <a:off x="1982381" y="1654798"/>
            <a:ext cx="290811" cy="24785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9BB8D82-73B2-40FE-90D2-B155C099F4AE}"/>
              </a:ext>
            </a:extLst>
          </p:cNvPr>
          <p:cNvSpPr txBox="1"/>
          <p:nvPr/>
        </p:nvSpPr>
        <p:spPr>
          <a:xfrm>
            <a:off x="1999311" y="3111066"/>
            <a:ext cx="290811" cy="24785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82274BA-E11C-4128-BF9D-DBAEA4A5AE9F}"/>
              </a:ext>
            </a:extLst>
          </p:cNvPr>
          <p:cNvSpPr txBox="1"/>
          <p:nvPr/>
        </p:nvSpPr>
        <p:spPr>
          <a:xfrm>
            <a:off x="4552896" y="2541481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-.04V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82274BA-E11C-4128-BF9D-DBAEA4A5AE9F}"/>
              </a:ext>
            </a:extLst>
          </p:cNvPr>
          <p:cNvSpPr txBox="1"/>
          <p:nvPr/>
        </p:nvSpPr>
        <p:spPr>
          <a:xfrm>
            <a:off x="5312732" y="2559982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-.02V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330F6C9C-880A-4A44-8B81-3C54D2F99B23}"/>
              </a:ext>
            </a:extLst>
          </p:cNvPr>
          <p:cNvCxnSpPr>
            <a:cxnSpLocks/>
          </p:cNvCxnSpPr>
          <p:nvPr/>
        </p:nvCxnSpPr>
        <p:spPr>
          <a:xfrm>
            <a:off x="3163578" y="2390046"/>
            <a:ext cx="555256" cy="283011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30F6C9C-880A-4A44-8B81-3C54D2F99B23}"/>
              </a:ext>
            </a:extLst>
          </p:cNvPr>
          <p:cNvCxnSpPr>
            <a:cxnSpLocks/>
          </p:cNvCxnSpPr>
          <p:nvPr/>
        </p:nvCxnSpPr>
        <p:spPr>
          <a:xfrm>
            <a:off x="2380314" y="1979388"/>
            <a:ext cx="778539" cy="396817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330F6C9C-880A-4A44-8B81-3C54D2F99B23}"/>
              </a:ext>
            </a:extLst>
          </p:cNvPr>
          <p:cNvCxnSpPr>
            <a:cxnSpLocks/>
          </p:cNvCxnSpPr>
          <p:nvPr/>
        </p:nvCxnSpPr>
        <p:spPr>
          <a:xfrm>
            <a:off x="5845076" y="2654534"/>
            <a:ext cx="555256" cy="283011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3668233" y="2163001"/>
            <a:ext cx="1679944" cy="705588"/>
          </a:xfrm>
          <a:custGeom>
            <a:avLst/>
            <a:gdLst>
              <a:gd name="connsiteX0" fmla="*/ 0 w 1679944"/>
              <a:gd name="connsiteY0" fmla="*/ 473865 h 705588"/>
              <a:gd name="connsiteX1" fmla="*/ 265814 w 1679944"/>
              <a:gd name="connsiteY1" fmla="*/ 601455 h 705588"/>
              <a:gd name="connsiteX2" fmla="*/ 637953 w 1679944"/>
              <a:gd name="connsiteY2" fmla="*/ 697148 h 705588"/>
              <a:gd name="connsiteX3" fmla="*/ 893134 w 1679944"/>
              <a:gd name="connsiteY3" fmla="*/ 378172 h 705588"/>
              <a:gd name="connsiteX4" fmla="*/ 1073888 w 1679944"/>
              <a:gd name="connsiteY4" fmla="*/ 91092 h 705588"/>
              <a:gd name="connsiteX5" fmla="*/ 1222744 w 1679944"/>
              <a:gd name="connsiteY5" fmla="*/ 6032 h 705588"/>
              <a:gd name="connsiteX6" fmla="*/ 1679944 w 1679944"/>
              <a:gd name="connsiteY6" fmla="*/ 229316 h 70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9944" h="705588">
                <a:moveTo>
                  <a:pt x="0" y="473865"/>
                </a:moveTo>
                <a:cubicBezTo>
                  <a:pt x="79744" y="519053"/>
                  <a:pt x="159489" y="564241"/>
                  <a:pt x="265814" y="601455"/>
                </a:cubicBezTo>
                <a:cubicBezTo>
                  <a:pt x="372140" y="638669"/>
                  <a:pt x="533400" y="734362"/>
                  <a:pt x="637953" y="697148"/>
                </a:cubicBezTo>
                <a:cubicBezTo>
                  <a:pt x="742506" y="659934"/>
                  <a:pt x="820478" y="479181"/>
                  <a:pt x="893134" y="378172"/>
                </a:cubicBezTo>
                <a:cubicBezTo>
                  <a:pt x="965790" y="277163"/>
                  <a:pt x="1018953" y="153115"/>
                  <a:pt x="1073888" y="91092"/>
                </a:cubicBezTo>
                <a:cubicBezTo>
                  <a:pt x="1128823" y="29069"/>
                  <a:pt x="1121735" y="-17005"/>
                  <a:pt x="1222744" y="6032"/>
                </a:cubicBezTo>
                <a:cubicBezTo>
                  <a:pt x="1323753" y="29069"/>
                  <a:pt x="1501848" y="129192"/>
                  <a:pt x="1679944" y="229316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6E7364C-81D4-464F-8AF5-3B1C8C020901}"/>
              </a:ext>
            </a:extLst>
          </p:cNvPr>
          <p:cNvSpPr txBox="1"/>
          <p:nvPr/>
        </p:nvSpPr>
        <p:spPr>
          <a:xfrm>
            <a:off x="1374085" y="1061955"/>
            <a:ext cx="1134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</a:t>
            </a:r>
            <a:r>
              <a:rPr lang="en-US" i="1" dirty="0" err="1"/>
              <a:t>q</a:t>
            </a:r>
            <a:r>
              <a:rPr lang="en-US" baseline="-25000" dirty="0" err="1"/>
              <a:t>in</a:t>
            </a:r>
            <a:r>
              <a:rPr lang="en-US" dirty="0"/>
              <a:t>/</a:t>
            </a:r>
            <a:r>
              <a:rPr lang="en-US" dirty="0" err="1"/>
              <a:t>d</a:t>
            </a:r>
            <a:r>
              <a:rPr lang="en-US" i="1" dirty="0" err="1"/>
              <a:t>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49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276B4C-BB84-4067-9C35-BD4B1941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1D31BA-519B-4732-A0F8-C570E9843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313351"/>
            <a:ext cx="7772400" cy="2526983"/>
          </a:xfrm>
        </p:spPr>
        <p:txBody>
          <a:bodyPr/>
          <a:lstStyle/>
          <a:p>
            <a:r>
              <a:rPr lang="en-US" sz="2400" dirty="0"/>
              <a:t>We get out of the forbidden region via positive feedback: the bigger(smaller) </a:t>
            </a:r>
            <a:r>
              <a:rPr lang="en-US" sz="2400" dirty="0" err="1"/>
              <a:t>V</a:t>
            </a:r>
            <a:r>
              <a:rPr lang="en-US" sz="2400" baseline="-25000" dirty="0" err="1"/>
              <a:t>mem</a:t>
            </a:r>
            <a:r>
              <a:rPr lang="en-US" sz="2400" dirty="0"/>
              <a:t> is, the bigger(smaller) it gets.</a:t>
            </a:r>
          </a:p>
          <a:p>
            <a:r>
              <a:rPr lang="en-US" sz="2400" dirty="0"/>
              <a:t>Voltage-sensitive ion channels can/do implement this.</a:t>
            </a:r>
          </a:p>
          <a:p>
            <a:r>
              <a:rPr lang="en-US" sz="2400" dirty="0"/>
              <a:t>Very few examples of positive feedback in human biology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Childbirth. Contractions → hypothalamus produces more oxytocin → increased uterine contractions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Quite common in gene regulatory networks (e.g., for morphogenesis)</a:t>
            </a:r>
          </a:p>
          <a:p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93583E-EE25-4C0C-BB12-9F9298FDB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D5DFCD9-07E2-41AE-A01C-C5B95A6D3175}"/>
              </a:ext>
            </a:extLst>
          </p:cNvPr>
          <p:cNvCxnSpPr>
            <a:cxnSpLocks/>
          </p:cNvCxnSpPr>
          <p:nvPr/>
        </p:nvCxnSpPr>
        <p:spPr>
          <a:xfrm>
            <a:off x="1705570" y="920409"/>
            <a:ext cx="0" cy="244686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5ECFD551-2F99-4105-B3BA-A1CD63262AA7}"/>
              </a:ext>
            </a:extLst>
          </p:cNvPr>
          <p:cNvCxnSpPr>
            <a:cxnSpLocks/>
            <a:stCxn id="12" idx="0"/>
          </p:cNvCxnSpPr>
          <p:nvPr/>
        </p:nvCxnSpPr>
        <p:spPr>
          <a:xfrm flipH="1">
            <a:off x="1705570" y="2118044"/>
            <a:ext cx="3939856" cy="2579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BD1CBE7-50A5-40DA-8DC9-83279389A0BF}"/>
              </a:ext>
            </a:extLst>
          </p:cNvPr>
          <p:cNvSpPr txBox="1"/>
          <p:nvPr/>
        </p:nvSpPr>
        <p:spPr>
          <a:xfrm>
            <a:off x="5638632" y="1766080"/>
            <a:ext cx="1134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V</a:t>
            </a:r>
            <a:r>
              <a:rPr lang="en-US" baseline="-25000" dirty="0" err="1"/>
              <a:t>mem</a:t>
            </a:r>
            <a:endParaRPr lang="en-US" i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30F6C9C-880A-4A44-8B81-3C54D2F99B23}"/>
              </a:ext>
            </a:extLst>
          </p:cNvPr>
          <p:cNvCxnSpPr>
            <a:cxnSpLocks/>
          </p:cNvCxnSpPr>
          <p:nvPr/>
        </p:nvCxnSpPr>
        <p:spPr>
          <a:xfrm>
            <a:off x="4702970" y="2000732"/>
            <a:ext cx="555256" cy="283011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82274BA-E11C-4128-BF9D-DBAEA4A5AE9F}"/>
              </a:ext>
            </a:extLst>
          </p:cNvPr>
          <p:cNvSpPr txBox="1"/>
          <p:nvPr/>
        </p:nvSpPr>
        <p:spPr>
          <a:xfrm>
            <a:off x="3211445" y="2151910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-.06V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A3CBE46-73EB-48F2-BB3A-7989F82FFF4A}"/>
              </a:ext>
            </a:extLst>
          </p:cNvPr>
          <p:cNvSpPr txBox="1"/>
          <p:nvPr/>
        </p:nvSpPr>
        <p:spPr>
          <a:xfrm>
            <a:off x="2517972" y="2143444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-.08V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D7D8ADA-DEA1-4989-84B6-E7003550AEF6}"/>
              </a:ext>
            </a:extLst>
          </p:cNvPr>
          <p:cNvSpPr txBox="1"/>
          <p:nvPr/>
        </p:nvSpPr>
        <p:spPr>
          <a:xfrm>
            <a:off x="1756369" y="2151911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-.10V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638B419-D4C6-4089-BA66-5BC19DA00667}"/>
              </a:ext>
            </a:extLst>
          </p:cNvPr>
          <p:cNvSpPr txBox="1"/>
          <p:nvPr/>
        </p:nvSpPr>
        <p:spPr>
          <a:xfrm>
            <a:off x="5310992" y="2118044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0V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9558A8B-7B10-4396-9DF3-82F9B0BA2C74}"/>
              </a:ext>
            </a:extLst>
          </p:cNvPr>
          <p:cNvSpPr txBox="1"/>
          <p:nvPr/>
        </p:nvSpPr>
        <p:spPr>
          <a:xfrm>
            <a:off x="1358436" y="2052627"/>
            <a:ext cx="290811" cy="24785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348B9EB-5B6D-4D12-B3FD-B8E117ACB887}"/>
              </a:ext>
            </a:extLst>
          </p:cNvPr>
          <p:cNvSpPr txBox="1"/>
          <p:nvPr/>
        </p:nvSpPr>
        <p:spPr>
          <a:xfrm>
            <a:off x="1358436" y="1256761"/>
            <a:ext cx="290811" cy="24785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9BB8D82-73B2-40FE-90D2-B155C099F4AE}"/>
              </a:ext>
            </a:extLst>
          </p:cNvPr>
          <p:cNvSpPr txBox="1"/>
          <p:nvPr/>
        </p:nvSpPr>
        <p:spPr>
          <a:xfrm>
            <a:off x="1375366" y="2713029"/>
            <a:ext cx="290811" cy="24785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82274BA-E11C-4128-BF9D-DBAEA4A5AE9F}"/>
              </a:ext>
            </a:extLst>
          </p:cNvPr>
          <p:cNvSpPr txBox="1"/>
          <p:nvPr/>
        </p:nvSpPr>
        <p:spPr>
          <a:xfrm>
            <a:off x="3928951" y="2143444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-.04V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82274BA-E11C-4128-BF9D-DBAEA4A5AE9F}"/>
              </a:ext>
            </a:extLst>
          </p:cNvPr>
          <p:cNvSpPr txBox="1"/>
          <p:nvPr/>
        </p:nvSpPr>
        <p:spPr>
          <a:xfrm>
            <a:off x="4688787" y="2161945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-.02V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30F6C9C-880A-4A44-8B81-3C54D2F99B23}"/>
              </a:ext>
            </a:extLst>
          </p:cNvPr>
          <p:cNvCxnSpPr>
            <a:cxnSpLocks/>
          </p:cNvCxnSpPr>
          <p:nvPr/>
        </p:nvCxnSpPr>
        <p:spPr>
          <a:xfrm>
            <a:off x="2539633" y="1992009"/>
            <a:ext cx="555256" cy="283011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330F6C9C-880A-4A44-8B81-3C54D2F99B23}"/>
              </a:ext>
            </a:extLst>
          </p:cNvPr>
          <p:cNvCxnSpPr>
            <a:cxnSpLocks/>
          </p:cNvCxnSpPr>
          <p:nvPr/>
        </p:nvCxnSpPr>
        <p:spPr>
          <a:xfrm>
            <a:off x="1756369" y="1581351"/>
            <a:ext cx="778539" cy="396817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330F6C9C-880A-4A44-8B81-3C54D2F99B23}"/>
              </a:ext>
            </a:extLst>
          </p:cNvPr>
          <p:cNvCxnSpPr>
            <a:cxnSpLocks/>
          </p:cNvCxnSpPr>
          <p:nvPr/>
        </p:nvCxnSpPr>
        <p:spPr>
          <a:xfrm>
            <a:off x="5221131" y="2256497"/>
            <a:ext cx="555256" cy="283011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3044288" y="1764964"/>
            <a:ext cx="1679944" cy="705588"/>
          </a:xfrm>
          <a:custGeom>
            <a:avLst/>
            <a:gdLst>
              <a:gd name="connsiteX0" fmla="*/ 0 w 1679944"/>
              <a:gd name="connsiteY0" fmla="*/ 473865 h 705588"/>
              <a:gd name="connsiteX1" fmla="*/ 265814 w 1679944"/>
              <a:gd name="connsiteY1" fmla="*/ 601455 h 705588"/>
              <a:gd name="connsiteX2" fmla="*/ 637953 w 1679944"/>
              <a:gd name="connsiteY2" fmla="*/ 697148 h 705588"/>
              <a:gd name="connsiteX3" fmla="*/ 893134 w 1679944"/>
              <a:gd name="connsiteY3" fmla="*/ 378172 h 705588"/>
              <a:gd name="connsiteX4" fmla="*/ 1073888 w 1679944"/>
              <a:gd name="connsiteY4" fmla="*/ 91092 h 705588"/>
              <a:gd name="connsiteX5" fmla="*/ 1222744 w 1679944"/>
              <a:gd name="connsiteY5" fmla="*/ 6032 h 705588"/>
              <a:gd name="connsiteX6" fmla="*/ 1679944 w 1679944"/>
              <a:gd name="connsiteY6" fmla="*/ 229316 h 70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9944" h="705588">
                <a:moveTo>
                  <a:pt x="0" y="473865"/>
                </a:moveTo>
                <a:cubicBezTo>
                  <a:pt x="79744" y="519053"/>
                  <a:pt x="159489" y="564241"/>
                  <a:pt x="265814" y="601455"/>
                </a:cubicBezTo>
                <a:cubicBezTo>
                  <a:pt x="372140" y="638669"/>
                  <a:pt x="533400" y="734362"/>
                  <a:pt x="637953" y="697148"/>
                </a:cubicBezTo>
                <a:cubicBezTo>
                  <a:pt x="742506" y="659934"/>
                  <a:pt x="820478" y="479181"/>
                  <a:pt x="893134" y="378172"/>
                </a:cubicBezTo>
                <a:cubicBezTo>
                  <a:pt x="965790" y="277163"/>
                  <a:pt x="1018953" y="153115"/>
                  <a:pt x="1073888" y="91092"/>
                </a:cubicBezTo>
                <a:cubicBezTo>
                  <a:pt x="1128823" y="29069"/>
                  <a:pt x="1121735" y="-17005"/>
                  <a:pt x="1222744" y="6032"/>
                </a:cubicBezTo>
                <a:cubicBezTo>
                  <a:pt x="1323753" y="29069"/>
                  <a:pt x="1501848" y="129192"/>
                  <a:pt x="1679944" y="229316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DF512B4-BD5E-425F-AB1D-6A7D3100B446}"/>
              </a:ext>
            </a:extLst>
          </p:cNvPr>
          <p:cNvSpPr txBox="1"/>
          <p:nvPr/>
        </p:nvSpPr>
        <p:spPr>
          <a:xfrm>
            <a:off x="672749" y="706848"/>
            <a:ext cx="1134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</a:t>
            </a:r>
            <a:r>
              <a:rPr lang="en-US" i="1" dirty="0" err="1"/>
              <a:t>q</a:t>
            </a:r>
            <a:r>
              <a:rPr lang="en-US" baseline="-25000" dirty="0" err="1"/>
              <a:t>in</a:t>
            </a:r>
            <a:r>
              <a:rPr lang="en-US" dirty="0"/>
              <a:t>/</a:t>
            </a:r>
            <a:r>
              <a:rPr lang="en-US" dirty="0" err="1"/>
              <a:t>d</a:t>
            </a:r>
            <a:r>
              <a:rPr lang="en-US" i="1" dirty="0" err="1"/>
              <a:t>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43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246" y="1192303"/>
            <a:ext cx="8555019" cy="4419600"/>
          </a:xfrm>
        </p:spPr>
        <p:txBody>
          <a:bodyPr/>
          <a:lstStyle/>
          <a:p>
            <a:r>
              <a:rPr lang="en-US" dirty="0"/>
              <a:t>We have a </a:t>
            </a:r>
            <a:r>
              <a:rPr lang="en-US" dirty="0" err="1"/>
              <a:t>bistable</a:t>
            </a:r>
            <a:r>
              <a:rPr lang="en-US" dirty="0"/>
              <a:t> (i.e., memory) cell. So what?</a:t>
            </a:r>
          </a:p>
          <a:p>
            <a:pPr lvl="1">
              <a:spcBef>
                <a:spcPts val="0"/>
              </a:spcBef>
            </a:pPr>
            <a:r>
              <a:rPr lang="en-US" dirty="0"/>
              <a:t>Is this enough for a deer to remember last summer’s antler shape?</a:t>
            </a:r>
          </a:p>
          <a:p>
            <a:pPr lvl="1">
              <a:spcBef>
                <a:spcPts val="0"/>
              </a:spcBef>
            </a:pPr>
            <a:r>
              <a:rPr lang="en-US" dirty="0"/>
              <a:t>Almost. We’re missing a big feature – there’s no way to change its value!</a:t>
            </a:r>
          </a:p>
          <a:p>
            <a:pPr lvl="1">
              <a:spcBef>
                <a:spcPts val="0"/>
              </a:spcBef>
            </a:pPr>
            <a:r>
              <a:rPr lang="en-US" dirty="0"/>
              <a:t>Memory is of limited use without that</a:t>
            </a:r>
          </a:p>
          <a:p>
            <a:r>
              <a:rPr lang="en-US" dirty="0"/>
              <a:t>Let’s fix that</a:t>
            </a:r>
          </a:p>
          <a:p>
            <a:pPr lvl="1">
              <a:spcBef>
                <a:spcPts val="0"/>
              </a:spcBef>
            </a:pPr>
            <a:r>
              <a:rPr lang="en-US" dirty="0"/>
              <a:t>Add some chemical </a:t>
            </a:r>
            <a:r>
              <a:rPr lang="en-US" i="1" dirty="0"/>
              <a:t>A</a:t>
            </a:r>
            <a:r>
              <a:rPr lang="en-US" dirty="0"/>
              <a:t>.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Normally, [</a:t>
            </a:r>
            <a:r>
              <a:rPr lang="en-US" i="1" dirty="0"/>
              <a:t>A</a:t>
            </a:r>
            <a:r>
              <a:rPr lang="en-US" dirty="0"/>
              <a:t>] is at some midrange value; the cell behaves as usual</a:t>
            </a:r>
          </a:p>
          <a:p>
            <a:pPr lvl="1">
              <a:spcBef>
                <a:spcPts val="0"/>
              </a:spcBef>
            </a:pPr>
            <a:r>
              <a:rPr lang="en-US" dirty="0"/>
              <a:t>If [</a:t>
            </a:r>
            <a:r>
              <a:rPr lang="en-US" i="1" dirty="0"/>
              <a:t>A</a:t>
            </a:r>
            <a:r>
              <a:rPr lang="en-US" dirty="0"/>
              <a:t>] gets high(low) enough, the cell writes to a 1(0)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41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276B4C-BB84-4067-9C35-BD4B1941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Midrange [</a:t>
            </a:r>
            <a:r>
              <a:rPr lang="en-US" i="1" dirty="0"/>
              <a:t>A</a:t>
            </a:r>
            <a:r>
              <a:rPr lang="en-US" dirty="0"/>
              <a:t>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1D31BA-519B-4732-A0F8-C570E9843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313351"/>
            <a:ext cx="7772400" cy="912757"/>
          </a:xfrm>
        </p:spPr>
        <p:txBody>
          <a:bodyPr/>
          <a:lstStyle/>
          <a:p>
            <a:r>
              <a:rPr lang="en-US" sz="2400" dirty="0"/>
              <a:t>When [</a:t>
            </a:r>
            <a:r>
              <a:rPr lang="en-US" sz="2400" i="1" dirty="0"/>
              <a:t>A</a:t>
            </a:r>
            <a:r>
              <a:rPr lang="en-US" sz="2400" dirty="0"/>
              <a:t>] is midrange, we operate just as before</a:t>
            </a:r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93583E-EE25-4C0C-BB12-9F9298FDB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D5DFCD9-07E2-41AE-A01C-C5B95A6D3175}"/>
              </a:ext>
            </a:extLst>
          </p:cNvPr>
          <p:cNvCxnSpPr>
            <a:cxnSpLocks/>
          </p:cNvCxnSpPr>
          <p:nvPr/>
        </p:nvCxnSpPr>
        <p:spPr>
          <a:xfrm>
            <a:off x="1705570" y="920409"/>
            <a:ext cx="0" cy="244686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5ECFD551-2F99-4105-B3BA-A1CD63262AA7}"/>
              </a:ext>
            </a:extLst>
          </p:cNvPr>
          <p:cNvCxnSpPr>
            <a:cxnSpLocks/>
            <a:stCxn id="12" idx="0"/>
          </p:cNvCxnSpPr>
          <p:nvPr/>
        </p:nvCxnSpPr>
        <p:spPr>
          <a:xfrm flipH="1">
            <a:off x="1705570" y="2118044"/>
            <a:ext cx="3939856" cy="2579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BD1CBE7-50A5-40DA-8DC9-83279389A0BF}"/>
              </a:ext>
            </a:extLst>
          </p:cNvPr>
          <p:cNvSpPr txBox="1"/>
          <p:nvPr/>
        </p:nvSpPr>
        <p:spPr>
          <a:xfrm>
            <a:off x="5638632" y="1766080"/>
            <a:ext cx="1134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V</a:t>
            </a:r>
            <a:r>
              <a:rPr lang="en-US" baseline="-25000" dirty="0" err="1"/>
              <a:t>mem</a:t>
            </a:r>
            <a:endParaRPr lang="en-US" i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30F6C9C-880A-4A44-8B81-3C54D2F99B23}"/>
              </a:ext>
            </a:extLst>
          </p:cNvPr>
          <p:cNvCxnSpPr>
            <a:cxnSpLocks/>
          </p:cNvCxnSpPr>
          <p:nvPr/>
        </p:nvCxnSpPr>
        <p:spPr>
          <a:xfrm>
            <a:off x="4702970" y="2000732"/>
            <a:ext cx="555256" cy="283011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82274BA-E11C-4128-BF9D-DBAEA4A5AE9F}"/>
              </a:ext>
            </a:extLst>
          </p:cNvPr>
          <p:cNvSpPr txBox="1"/>
          <p:nvPr/>
        </p:nvSpPr>
        <p:spPr>
          <a:xfrm>
            <a:off x="3211445" y="2151910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-.06V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A3CBE46-73EB-48F2-BB3A-7989F82FFF4A}"/>
              </a:ext>
            </a:extLst>
          </p:cNvPr>
          <p:cNvSpPr txBox="1"/>
          <p:nvPr/>
        </p:nvSpPr>
        <p:spPr>
          <a:xfrm>
            <a:off x="2517972" y="2143444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-.08V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D7D8ADA-DEA1-4989-84B6-E7003550AEF6}"/>
              </a:ext>
            </a:extLst>
          </p:cNvPr>
          <p:cNvSpPr txBox="1"/>
          <p:nvPr/>
        </p:nvSpPr>
        <p:spPr>
          <a:xfrm>
            <a:off x="1756369" y="2151911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-.10V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638B419-D4C6-4089-BA66-5BC19DA00667}"/>
              </a:ext>
            </a:extLst>
          </p:cNvPr>
          <p:cNvSpPr txBox="1"/>
          <p:nvPr/>
        </p:nvSpPr>
        <p:spPr>
          <a:xfrm>
            <a:off x="5310992" y="2118044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0V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9558A8B-7B10-4396-9DF3-82F9B0BA2C74}"/>
              </a:ext>
            </a:extLst>
          </p:cNvPr>
          <p:cNvSpPr txBox="1"/>
          <p:nvPr/>
        </p:nvSpPr>
        <p:spPr>
          <a:xfrm>
            <a:off x="1358436" y="2052627"/>
            <a:ext cx="290811" cy="24785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348B9EB-5B6D-4D12-B3FD-B8E117ACB887}"/>
              </a:ext>
            </a:extLst>
          </p:cNvPr>
          <p:cNvSpPr txBox="1"/>
          <p:nvPr/>
        </p:nvSpPr>
        <p:spPr>
          <a:xfrm>
            <a:off x="1358436" y="1256761"/>
            <a:ext cx="290811" cy="24785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9BB8D82-73B2-40FE-90D2-B155C099F4AE}"/>
              </a:ext>
            </a:extLst>
          </p:cNvPr>
          <p:cNvSpPr txBox="1"/>
          <p:nvPr/>
        </p:nvSpPr>
        <p:spPr>
          <a:xfrm>
            <a:off x="1375366" y="2713029"/>
            <a:ext cx="290811" cy="24785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82274BA-E11C-4128-BF9D-DBAEA4A5AE9F}"/>
              </a:ext>
            </a:extLst>
          </p:cNvPr>
          <p:cNvSpPr txBox="1"/>
          <p:nvPr/>
        </p:nvSpPr>
        <p:spPr>
          <a:xfrm>
            <a:off x="3928951" y="2143444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-.04V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82274BA-E11C-4128-BF9D-DBAEA4A5AE9F}"/>
              </a:ext>
            </a:extLst>
          </p:cNvPr>
          <p:cNvSpPr txBox="1"/>
          <p:nvPr/>
        </p:nvSpPr>
        <p:spPr>
          <a:xfrm>
            <a:off x="4688787" y="2161945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-.02V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30F6C9C-880A-4A44-8B81-3C54D2F99B23}"/>
              </a:ext>
            </a:extLst>
          </p:cNvPr>
          <p:cNvCxnSpPr>
            <a:cxnSpLocks/>
          </p:cNvCxnSpPr>
          <p:nvPr/>
        </p:nvCxnSpPr>
        <p:spPr>
          <a:xfrm>
            <a:off x="2539633" y="1992009"/>
            <a:ext cx="555256" cy="283011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330F6C9C-880A-4A44-8B81-3C54D2F99B23}"/>
              </a:ext>
            </a:extLst>
          </p:cNvPr>
          <p:cNvCxnSpPr>
            <a:cxnSpLocks/>
          </p:cNvCxnSpPr>
          <p:nvPr/>
        </p:nvCxnSpPr>
        <p:spPr>
          <a:xfrm>
            <a:off x="1756369" y="1581351"/>
            <a:ext cx="778539" cy="396817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330F6C9C-880A-4A44-8B81-3C54D2F99B23}"/>
              </a:ext>
            </a:extLst>
          </p:cNvPr>
          <p:cNvCxnSpPr>
            <a:cxnSpLocks/>
          </p:cNvCxnSpPr>
          <p:nvPr/>
        </p:nvCxnSpPr>
        <p:spPr>
          <a:xfrm>
            <a:off x="5221131" y="2256497"/>
            <a:ext cx="555256" cy="283011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3044288" y="1764964"/>
            <a:ext cx="1679944" cy="705588"/>
          </a:xfrm>
          <a:custGeom>
            <a:avLst/>
            <a:gdLst>
              <a:gd name="connsiteX0" fmla="*/ 0 w 1679944"/>
              <a:gd name="connsiteY0" fmla="*/ 473865 h 705588"/>
              <a:gd name="connsiteX1" fmla="*/ 265814 w 1679944"/>
              <a:gd name="connsiteY1" fmla="*/ 601455 h 705588"/>
              <a:gd name="connsiteX2" fmla="*/ 637953 w 1679944"/>
              <a:gd name="connsiteY2" fmla="*/ 697148 h 705588"/>
              <a:gd name="connsiteX3" fmla="*/ 893134 w 1679944"/>
              <a:gd name="connsiteY3" fmla="*/ 378172 h 705588"/>
              <a:gd name="connsiteX4" fmla="*/ 1073888 w 1679944"/>
              <a:gd name="connsiteY4" fmla="*/ 91092 h 705588"/>
              <a:gd name="connsiteX5" fmla="*/ 1222744 w 1679944"/>
              <a:gd name="connsiteY5" fmla="*/ 6032 h 705588"/>
              <a:gd name="connsiteX6" fmla="*/ 1679944 w 1679944"/>
              <a:gd name="connsiteY6" fmla="*/ 229316 h 70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9944" h="705588">
                <a:moveTo>
                  <a:pt x="0" y="473865"/>
                </a:moveTo>
                <a:cubicBezTo>
                  <a:pt x="79744" y="519053"/>
                  <a:pt x="159489" y="564241"/>
                  <a:pt x="265814" y="601455"/>
                </a:cubicBezTo>
                <a:cubicBezTo>
                  <a:pt x="372140" y="638669"/>
                  <a:pt x="533400" y="734362"/>
                  <a:pt x="637953" y="697148"/>
                </a:cubicBezTo>
                <a:cubicBezTo>
                  <a:pt x="742506" y="659934"/>
                  <a:pt x="820478" y="479181"/>
                  <a:pt x="893134" y="378172"/>
                </a:cubicBezTo>
                <a:cubicBezTo>
                  <a:pt x="965790" y="277163"/>
                  <a:pt x="1018953" y="153115"/>
                  <a:pt x="1073888" y="91092"/>
                </a:cubicBezTo>
                <a:cubicBezTo>
                  <a:pt x="1128823" y="29069"/>
                  <a:pt x="1121735" y="-17005"/>
                  <a:pt x="1222744" y="6032"/>
                </a:cubicBezTo>
                <a:cubicBezTo>
                  <a:pt x="1323753" y="29069"/>
                  <a:pt x="1501848" y="129192"/>
                  <a:pt x="1679944" y="229316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03D85AB-DB9B-4AEB-B1E5-6EB8869FE678}"/>
              </a:ext>
            </a:extLst>
          </p:cNvPr>
          <p:cNvSpPr txBox="1"/>
          <p:nvPr/>
        </p:nvSpPr>
        <p:spPr>
          <a:xfrm>
            <a:off x="672749" y="706848"/>
            <a:ext cx="1134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</a:t>
            </a:r>
            <a:r>
              <a:rPr lang="en-US" i="1" dirty="0" err="1"/>
              <a:t>q</a:t>
            </a:r>
            <a:r>
              <a:rPr lang="en-US" baseline="-25000" dirty="0" err="1"/>
              <a:t>in</a:t>
            </a:r>
            <a:r>
              <a:rPr lang="en-US" dirty="0"/>
              <a:t>/</a:t>
            </a:r>
            <a:r>
              <a:rPr lang="en-US" dirty="0" err="1"/>
              <a:t>d</a:t>
            </a:r>
            <a:r>
              <a:rPr lang="en-US" i="1" dirty="0" err="1"/>
              <a:t>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5514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276B4C-BB84-4067-9C35-BD4B1941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</a:t>
            </a:r>
            <a:r>
              <a:rPr lang="en-US" i="1" dirty="0"/>
              <a:t>A</a:t>
            </a:r>
            <a:r>
              <a:rPr lang="en-US" dirty="0"/>
              <a:t>] is high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1D31BA-519B-4732-A0F8-C570E9843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3313351"/>
            <a:ext cx="8113955" cy="912757"/>
          </a:xfrm>
        </p:spPr>
        <p:txBody>
          <a:bodyPr/>
          <a:lstStyle/>
          <a:p>
            <a:r>
              <a:rPr lang="en-US" sz="2400" dirty="0"/>
              <a:t>When [</a:t>
            </a:r>
            <a:r>
              <a:rPr lang="en-US" sz="2400" i="1" dirty="0"/>
              <a:t>A</a:t>
            </a:r>
            <a:r>
              <a:rPr lang="en-US" sz="2400" dirty="0"/>
              <a:t>] is high, then we move to the stable </a:t>
            </a:r>
            <a:r>
              <a:rPr lang="en-US" sz="2400" i="1" dirty="0" err="1"/>
              <a:t>V</a:t>
            </a:r>
            <a:r>
              <a:rPr lang="en-US" sz="2400" baseline="-25000" dirty="0" err="1"/>
              <a:t>mem</a:t>
            </a:r>
            <a:r>
              <a:rPr lang="en-US" sz="2400" dirty="0"/>
              <a:t>=-.02 point</a:t>
            </a:r>
          </a:p>
          <a:p>
            <a:r>
              <a:rPr lang="en-US" sz="2400" dirty="0"/>
              <a:t>Once we get there, the system will remain there even if [</a:t>
            </a:r>
            <a:r>
              <a:rPr lang="en-US" sz="2400" i="1" dirty="0"/>
              <a:t>A</a:t>
            </a:r>
            <a:r>
              <a:rPr lang="en-US" sz="2400" dirty="0"/>
              <a:t>] goes back to midrange</a:t>
            </a:r>
          </a:p>
          <a:p>
            <a:r>
              <a:rPr lang="en-US" sz="2400" dirty="0"/>
              <a:t>The only way to leave is…</a:t>
            </a:r>
            <a:endParaRPr lang="en-US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93583E-EE25-4C0C-BB12-9F9298FDB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D5DFCD9-07E2-41AE-A01C-C5B95A6D3175}"/>
              </a:ext>
            </a:extLst>
          </p:cNvPr>
          <p:cNvCxnSpPr>
            <a:cxnSpLocks/>
          </p:cNvCxnSpPr>
          <p:nvPr/>
        </p:nvCxnSpPr>
        <p:spPr>
          <a:xfrm>
            <a:off x="1705570" y="920409"/>
            <a:ext cx="0" cy="244686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5ECFD551-2F99-4105-B3BA-A1CD63262AA7}"/>
              </a:ext>
            </a:extLst>
          </p:cNvPr>
          <p:cNvCxnSpPr>
            <a:cxnSpLocks/>
            <a:stCxn id="12" idx="0"/>
          </p:cNvCxnSpPr>
          <p:nvPr/>
        </p:nvCxnSpPr>
        <p:spPr>
          <a:xfrm flipH="1">
            <a:off x="1705570" y="2118044"/>
            <a:ext cx="3939856" cy="2579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BD1CBE7-50A5-40DA-8DC9-83279389A0BF}"/>
              </a:ext>
            </a:extLst>
          </p:cNvPr>
          <p:cNvSpPr txBox="1"/>
          <p:nvPr/>
        </p:nvSpPr>
        <p:spPr>
          <a:xfrm>
            <a:off x="5638632" y="1766080"/>
            <a:ext cx="1134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V</a:t>
            </a:r>
            <a:r>
              <a:rPr lang="en-US" baseline="-25000" dirty="0" err="1"/>
              <a:t>mem</a:t>
            </a:r>
            <a:endParaRPr lang="en-US" i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30F6C9C-880A-4A44-8B81-3C54D2F99B23}"/>
              </a:ext>
            </a:extLst>
          </p:cNvPr>
          <p:cNvCxnSpPr>
            <a:cxnSpLocks/>
          </p:cNvCxnSpPr>
          <p:nvPr/>
        </p:nvCxnSpPr>
        <p:spPr>
          <a:xfrm>
            <a:off x="4702970" y="2000732"/>
            <a:ext cx="555256" cy="283011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82274BA-E11C-4128-BF9D-DBAEA4A5AE9F}"/>
              </a:ext>
            </a:extLst>
          </p:cNvPr>
          <p:cNvSpPr txBox="1"/>
          <p:nvPr/>
        </p:nvSpPr>
        <p:spPr>
          <a:xfrm>
            <a:off x="3211445" y="2151910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-.06V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A3CBE46-73EB-48F2-BB3A-7989F82FFF4A}"/>
              </a:ext>
            </a:extLst>
          </p:cNvPr>
          <p:cNvSpPr txBox="1"/>
          <p:nvPr/>
        </p:nvSpPr>
        <p:spPr>
          <a:xfrm>
            <a:off x="2517972" y="2143444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-.08V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D7D8ADA-DEA1-4989-84B6-E7003550AEF6}"/>
              </a:ext>
            </a:extLst>
          </p:cNvPr>
          <p:cNvSpPr txBox="1"/>
          <p:nvPr/>
        </p:nvSpPr>
        <p:spPr>
          <a:xfrm>
            <a:off x="1756369" y="2151911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-.10V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638B419-D4C6-4089-BA66-5BC19DA00667}"/>
              </a:ext>
            </a:extLst>
          </p:cNvPr>
          <p:cNvSpPr txBox="1"/>
          <p:nvPr/>
        </p:nvSpPr>
        <p:spPr>
          <a:xfrm>
            <a:off x="5310992" y="2118044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0V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9558A8B-7B10-4396-9DF3-82F9B0BA2C74}"/>
              </a:ext>
            </a:extLst>
          </p:cNvPr>
          <p:cNvSpPr txBox="1"/>
          <p:nvPr/>
        </p:nvSpPr>
        <p:spPr>
          <a:xfrm>
            <a:off x="1358436" y="2052627"/>
            <a:ext cx="290811" cy="24785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348B9EB-5B6D-4D12-B3FD-B8E117ACB887}"/>
              </a:ext>
            </a:extLst>
          </p:cNvPr>
          <p:cNvSpPr txBox="1"/>
          <p:nvPr/>
        </p:nvSpPr>
        <p:spPr>
          <a:xfrm>
            <a:off x="1358436" y="1256761"/>
            <a:ext cx="290811" cy="24785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9BB8D82-73B2-40FE-90D2-B155C099F4AE}"/>
              </a:ext>
            </a:extLst>
          </p:cNvPr>
          <p:cNvSpPr txBox="1"/>
          <p:nvPr/>
        </p:nvSpPr>
        <p:spPr>
          <a:xfrm>
            <a:off x="1375366" y="2713029"/>
            <a:ext cx="290811" cy="24785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82274BA-E11C-4128-BF9D-DBAEA4A5AE9F}"/>
              </a:ext>
            </a:extLst>
          </p:cNvPr>
          <p:cNvSpPr txBox="1"/>
          <p:nvPr/>
        </p:nvSpPr>
        <p:spPr>
          <a:xfrm>
            <a:off x="3928951" y="2143444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-.04V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82274BA-E11C-4128-BF9D-DBAEA4A5AE9F}"/>
              </a:ext>
            </a:extLst>
          </p:cNvPr>
          <p:cNvSpPr txBox="1"/>
          <p:nvPr/>
        </p:nvSpPr>
        <p:spPr>
          <a:xfrm>
            <a:off x="4688787" y="2161945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-.02V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330F6C9C-880A-4A44-8B81-3C54D2F99B23}"/>
              </a:ext>
            </a:extLst>
          </p:cNvPr>
          <p:cNvCxnSpPr>
            <a:cxnSpLocks/>
          </p:cNvCxnSpPr>
          <p:nvPr/>
        </p:nvCxnSpPr>
        <p:spPr>
          <a:xfrm>
            <a:off x="5221131" y="2256497"/>
            <a:ext cx="555256" cy="283011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C7A2A9D0-E824-41C2-863D-ABB6C7D713DB}"/>
              </a:ext>
            </a:extLst>
          </p:cNvPr>
          <p:cNvGrpSpPr/>
          <p:nvPr/>
        </p:nvGrpSpPr>
        <p:grpSpPr>
          <a:xfrm>
            <a:off x="1756369" y="1581351"/>
            <a:ext cx="2967863" cy="889201"/>
            <a:chOff x="1756369" y="1581351"/>
            <a:chExt cx="2967863" cy="889201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330F6C9C-880A-4A44-8B81-3C54D2F99B23}"/>
                </a:ext>
              </a:extLst>
            </p:cNvPr>
            <p:cNvCxnSpPr>
              <a:cxnSpLocks/>
            </p:cNvCxnSpPr>
            <p:nvPr/>
          </p:nvCxnSpPr>
          <p:spPr>
            <a:xfrm>
              <a:off x="2539633" y="1992009"/>
              <a:ext cx="555256" cy="283011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330F6C9C-880A-4A44-8B81-3C54D2F99B23}"/>
                </a:ext>
              </a:extLst>
            </p:cNvPr>
            <p:cNvCxnSpPr>
              <a:cxnSpLocks/>
            </p:cNvCxnSpPr>
            <p:nvPr/>
          </p:nvCxnSpPr>
          <p:spPr>
            <a:xfrm>
              <a:off x="1756369" y="1581351"/>
              <a:ext cx="778539" cy="396817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20"/>
            <p:cNvSpPr/>
            <p:nvPr/>
          </p:nvSpPr>
          <p:spPr>
            <a:xfrm>
              <a:off x="3044288" y="1764964"/>
              <a:ext cx="1679944" cy="705588"/>
            </a:xfrm>
            <a:custGeom>
              <a:avLst/>
              <a:gdLst>
                <a:gd name="connsiteX0" fmla="*/ 0 w 1679944"/>
                <a:gd name="connsiteY0" fmla="*/ 473865 h 705588"/>
                <a:gd name="connsiteX1" fmla="*/ 265814 w 1679944"/>
                <a:gd name="connsiteY1" fmla="*/ 601455 h 705588"/>
                <a:gd name="connsiteX2" fmla="*/ 637953 w 1679944"/>
                <a:gd name="connsiteY2" fmla="*/ 697148 h 705588"/>
                <a:gd name="connsiteX3" fmla="*/ 893134 w 1679944"/>
                <a:gd name="connsiteY3" fmla="*/ 378172 h 705588"/>
                <a:gd name="connsiteX4" fmla="*/ 1073888 w 1679944"/>
                <a:gd name="connsiteY4" fmla="*/ 91092 h 705588"/>
                <a:gd name="connsiteX5" fmla="*/ 1222744 w 1679944"/>
                <a:gd name="connsiteY5" fmla="*/ 6032 h 705588"/>
                <a:gd name="connsiteX6" fmla="*/ 1679944 w 1679944"/>
                <a:gd name="connsiteY6" fmla="*/ 229316 h 7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9944" h="705588">
                  <a:moveTo>
                    <a:pt x="0" y="473865"/>
                  </a:moveTo>
                  <a:cubicBezTo>
                    <a:pt x="79744" y="519053"/>
                    <a:pt x="159489" y="564241"/>
                    <a:pt x="265814" y="601455"/>
                  </a:cubicBezTo>
                  <a:cubicBezTo>
                    <a:pt x="372140" y="638669"/>
                    <a:pt x="533400" y="734362"/>
                    <a:pt x="637953" y="697148"/>
                  </a:cubicBezTo>
                  <a:cubicBezTo>
                    <a:pt x="742506" y="659934"/>
                    <a:pt x="820478" y="479181"/>
                    <a:pt x="893134" y="378172"/>
                  </a:cubicBezTo>
                  <a:cubicBezTo>
                    <a:pt x="965790" y="277163"/>
                    <a:pt x="1018953" y="153115"/>
                    <a:pt x="1073888" y="91092"/>
                  </a:cubicBezTo>
                  <a:cubicBezTo>
                    <a:pt x="1128823" y="29069"/>
                    <a:pt x="1121735" y="-17005"/>
                    <a:pt x="1222744" y="6032"/>
                  </a:cubicBezTo>
                  <a:cubicBezTo>
                    <a:pt x="1323753" y="29069"/>
                    <a:pt x="1501848" y="129192"/>
                    <a:pt x="1679944" y="229316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reeform 22"/>
          <p:cNvSpPr/>
          <p:nvPr/>
        </p:nvSpPr>
        <p:spPr>
          <a:xfrm>
            <a:off x="1721224" y="1530318"/>
            <a:ext cx="3012141" cy="455961"/>
          </a:xfrm>
          <a:custGeom>
            <a:avLst/>
            <a:gdLst>
              <a:gd name="connsiteX0" fmla="*/ 0 w 3012141"/>
              <a:gd name="connsiteY0" fmla="*/ 4140 h 455961"/>
              <a:gd name="connsiteX1" fmla="*/ 968188 w 3012141"/>
              <a:gd name="connsiteY1" fmla="*/ 4140 h 455961"/>
              <a:gd name="connsiteX2" fmla="*/ 2054710 w 3012141"/>
              <a:gd name="connsiteY2" fmla="*/ 47170 h 455961"/>
              <a:gd name="connsiteX3" fmla="*/ 2538804 w 3012141"/>
              <a:gd name="connsiteY3" fmla="*/ 219293 h 455961"/>
              <a:gd name="connsiteX4" fmla="*/ 3012141 w 3012141"/>
              <a:gd name="connsiteY4" fmla="*/ 455961 h 455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2141" h="455961">
                <a:moveTo>
                  <a:pt x="0" y="4140"/>
                </a:moveTo>
                <a:cubicBezTo>
                  <a:pt x="312868" y="554"/>
                  <a:pt x="625736" y="-3032"/>
                  <a:pt x="968188" y="4140"/>
                </a:cubicBezTo>
                <a:cubicBezTo>
                  <a:pt x="1310640" y="11312"/>
                  <a:pt x="1792941" y="11311"/>
                  <a:pt x="2054710" y="47170"/>
                </a:cubicBezTo>
                <a:cubicBezTo>
                  <a:pt x="2316479" y="83029"/>
                  <a:pt x="2379232" y="151161"/>
                  <a:pt x="2538804" y="219293"/>
                </a:cubicBezTo>
                <a:cubicBezTo>
                  <a:pt x="2698376" y="287425"/>
                  <a:pt x="2855258" y="371693"/>
                  <a:pt x="3012141" y="455961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4DC2579-2B53-4693-BCF5-D0D585590D51}"/>
              </a:ext>
            </a:extLst>
          </p:cNvPr>
          <p:cNvSpPr txBox="1"/>
          <p:nvPr/>
        </p:nvSpPr>
        <p:spPr>
          <a:xfrm>
            <a:off x="672749" y="706848"/>
            <a:ext cx="1134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</a:t>
            </a:r>
            <a:r>
              <a:rPr lang="en-US" i="1" dirty="0" err="1"/>
              <a:t>q</a:t>
            </a:r>
            <a:r>
              <a:rPr lang="en-US" baseline="-25000" dirty="0" err="1"/>
              <a:t>in</a:t>
            </a:r>
            <a:r>
              <a:rPr lang="en-US" dirty="0"/>
              <a:t>/</a:t>
            </a:r>
            <a:r>
              <a:rPr lang="en-US" dirty="0" err="1"/>
              <a:t>d</a:t>
            </a:r>
            <a:r>
              <a:rPr lang="en-US" i="1" dirty="0" err="1"/>
              <a:t>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93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276B4C-BB84-4067-9C35-BD4B1941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</a:t>
            </a:r>
            <a:r>
              <a:rPr lang="en-US" i="1" dirty="0"/>
              <a:t>A</a:t>
            </a:r>
            <a:r>
              <a:rPr lang="en-US" dirty="0"/>
              <a:t>] is 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1D31BA-519B-4732-A0F8-C570E9843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3313351"/>
            <a:ext cx="8113955" cy="2434373"/>
          </a:xfrm>
        </p:spPr>
        <p:txBody>
          <a:bodyPr/>
          <a:lstStyle/>
          <a:p>
            <a:r>
              <a:rPr lang="en-US" sz="2400" dirty="0"/>
              <a:t>When [</a:t>
            </a:r>
            <a:r>
              <a:rPr lang="en-US" sz="2400" i="1" dirty="0"/>
              <a:t>A</a:t>
            </a:r>
            <a:r>
              <a:rPr lang="en-US" sz="2400" dirty="0"/>
              <a:t>] is low, then we move to the stable </a:t>
            </a:r>
            <a:r>
              <a:rPr lang="en-US" sz="2400" i="1" dirty="0" err="1"/>
              <a:t>V</a:t>
            </a:r>
            <a:r>
              <a:rPr lang="en-US" sz="2400" baseline="-25000" dirty="0" err="1"/>
              <a:t>mem</a:t>
            </a:r>
            <a:r>
              <a:rPr lang="en-US" sz="2400" dirty="0"/>
              <a:t>=-.08 point</a:t>
            </a:r>
          </a:p>
          <a:p>
            <a:r>
              <a:rPr lang="en-US" sz="2400" dirty="0"/>
              <a:t>Once we get there, the system will remain there even if [</a:t>
            </a:r>
            <a:r>
              <a:rPr lang="en-US" sz="2400" i="1" dirty="0"/>
              <a:t>A</a:t>
            </a:r>
            <a:r>
              <a:rPr lang="en-US" sz="2400" dirty="0"/>
              <a:t>] goes back to midrange</a:t>
            </a:r>
          </a:p>
          <a:p>
            <a:r>
              <a:rPr lang="en-US" sz="2400" dirty="0"/>
              <a:t>The molecule </a:t>
            </a:r>
            <a:r>
              <a:rPr lang="en-US" sz="2400" i="1" dirty="0"/>
              <a:t>A</a:t>
            </a:r>
            <a:r>
              <a:rPr lang="en-US" sz="2400" dirty="0"/>
              <a:t> is a signal that enables the cell to either go high, go low or remain stable</a:t>
            </a:r>
          </a:p>
          <a:p>
            <a:r>
              <a:rPr lang="en-US" sz="2400" dirty="0"/>
              <a:t>During the winter, the deer will keep [</a:t>
            </a:r>
            <a:r>
              <a:rPr lang="en-US" sz="2400" i="1" dirty="0"/>
              <a:t>A</a:t>
            </a:r>
            <a:r>
              <a:rPr lang="en-US" sz="2400" dirty="0"/>
              <a:t>] midrange.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Remember, this is just a hypothesis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93583E-EE25-4C0C-BB12-9F9298FDB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D5DFCD9-07E2-41AE-A01C-C5B95A6D3175}"/>
              </a:ext>
            </a:extLst>
          </p:cNvPr>
          <p:cNvCxnSpPr>
            <a:cxnSpLocks/>
          </p:cNvCxnSpPr>
          <p:nvPr/>
        </p:nvCxnSpPr>
        <p:spPr>
          <a:xfrm>
            <a:off x="1705570" y="920409"/>
            <a:ext cx="0" cy="244686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5ECFD551-2F99-4105-B3BA-A1CD63262AA7}"/>
              </a:ext>
            </a:extLst>
          </p:cNvPr>
          <p:cNvCxnSpPr>
            <a:cxnSpLocks/>
            <a:stCxn id="12" idx="0"/>
          </p:cNvCxnSpPr>
          <p:nvPr/>
        </p:nvCxnSpPr>
        <p:spPr>
          <a:xfrm flipH="1">
            <a:off x="1705570" y="2118044"/>
            <a:ext cx="3939856" cy="2579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BD1CBE7-50A5-40DA-8DC9-83279389A0BF}"/>
              </a:ext>
            </a:extLst>
          </p:cNvPr>
          <p:cNvSpPr txBox="1"/>
          <p:nvPr/>
        </p:nvSpPr>
        <p:spPr>
          <a:xfrm>
            <a:off x="5638632" y="1766080"/>
            <a:ext cx="1134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V</a:t>
            </a:r>
            <a:r>
              <a:rPr lang="en-US" baseline="-25000" dirty="0" err="1"/>
              <a:t>mem</a:t>
            </a:r>
            <a:endParaRPr lang="en-US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82274BA-E11C-4128-BF9D-DBAEA4A5AE9F}"/>
              </a:ext>
            </a:extLst>
          </p:cNvPr>
          <p:cNvSpPr txBox="1"/>
          <p:nvPr/>
        </p:nvSpPr>
        <p:spPr>
          <a:xfrm>
            <a:off x="3211445" y="2151910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-.06V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A3CBE46-73EB-48F2-BB3A-7989F82FFF4A}"/>
              </a:ext>
            </a:extLst>
          </p:cNvPr>
          <p:cNvSpPr txBox="1"/>
          <p:nvPr/>
        </p:nvSpPr>
        <p:spPr>
          <a:xfrm>
            <a:off x="2517972" y="2143444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-.08V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D7D8ADA-DEA1-4989-84B6-E7003550AEF6}"/>
              </a:ext>
            </a:extLst>
          </p:cNvPr>
          <p:cNvSpPr txBox="1"/>
          <p:nvPr/>
        </p:nvSpPr>
        <p:spPr>
          <a:xfrm>
            <a:off x="1756369" y="2151911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-.10V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638B419-D4C6-4089-BA66-5BC19DA00667}"/>
              </a:ext>
            </a:extLst>
          </p:cNvPr>
          <p:cNvSpPr txBox="1"/>
          <p:nvPr/>
        </p:nvSpPr>
        <p:spPr>
          <a:xfrm>
            <a:off x="5310992" y="2118044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0V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9558A8B-7B10-4396-9DF3-82F9B0BA2C74}"/>
              </a:ext>
            </a:extLst>
          </p:cNvPr>
          <p:cNvSpPr txBox="1"/>
          <p:nvPr/>
        </p:nvSpPr>
        <p:spPr>
          <a:xfrm>
            <a:off x="1358436" y="2052627"/>
            <a:ext cx="290811" cy="24785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348B9EB-5B6D-4D12-B3FD-B8E117ACB887}"/>
              </a:ext>
            </a:extLst>
          </p:cNvPr>
          <p:cNvSpPr txBox="1"/>
          <p:nvPr/>
        </p:nvSpPr>
        <p:spPr>
          <a:xfrm>
            <a:off x="1358436" y="1256761"/>
            <a:ext cx="290811" cy="24785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9BB8D82-73B2-40FE-90D2-B155C099F4AE}"/>
              </a:ext>
            </a:extLst>
          </p:cNvPr>
          <p:cNvSpPr txBox="1"/>
          <p:nvPr/>
        </p:nvSpPr>
        <p:spPr>
          <a:xfrm>
            <a:off x="1375366" y="2713029"/>
            <a:ext cx="290811" cy="24785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82274BA-E11C-4128-BF9D-DBAEA4A5AE9F}"/>
              </a:ext>
            </a:extLst>
          </p:cNvPr>
          <p:cNvSpPr txBox="1"/>
          <p:nvPr/>
        </p:nvSpPr>
        <p:spPr>
          <a:xfrm>
            <a:off x="3928951" y="2143444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-.04V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82274BA-E11C-4128-BF9D-DBAEA4A5AE9F}"/>
              </a:ext>
            </a:extLst>
          </p:cNvPr>
          <p:cNvSpPr txBox="1"/>
          <p:nvPr/>
        </p:nvSpPr>
        <p:spPr>
          <a:xfrm>
            <a:off x="4688787" y="2161945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-.02V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30F6C9C-880A-4A44-8B81-3C54D2F99B23}"/>
              </a:ext>
            </a:extLst>
          </p:cNvPr>
          <p:cNvCxnSpPr>
            <a:cxnSpLocks/>
          </p:cNvCxnSpPr>
          <p:nvPr/>
        </p:nvCxnSpPr>
        <p:spPr>
          <a:xfrm>
            <a:off x="2539633" y="1992009"/>
            <a:ext cx="555256" cy="283011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330F6C9C-880A-4A44-8B81-3C54D2F99B23}"/>
              </a:ext>
            </a:extLst>
          </p:cNvPr>
          <p:cNvCxnSpPr>
            <a:cxnSpLocks/>
          </p:cNvCxnSpPr>
          <p:nvPr/>
        </p:nvCxnSpPr>
        <p:spPr>
          <a:xfrm>
            <a:off x="1756369" y="1581351"/>
            <a:ext cx="778539" cy="396817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735C1F02-DE99-440B-BA89-4E035D8ED6F6}"/>
              </a:ext>
            </a:extLst>
          </p:cNvPr>
          <p:cNvGrpSpPr/>
          <p:nvPr/>
        </p:nvGrpSpPr>
        <p:grpSpPr>
          <a:xfrm>
            <a:off x="3044288" y="1764964"/>
            <a:ext cx="2732099" cy="774544"/>
            <a:chOff x="3044288" y="1764964"/>
            <a:chExt cx="2732099" cy="77454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330F6C9C-880A-4A44-8B81-3C54D2F99B23}"/>
                </a:ext>
              </a:extLst>
            </p:cNvPr>
            <p:cNvCxnSpPr>
              <a:cxnSpLocks/>
            </p:cNvCxnSpPr>
            <p:nvPr/>
          </p:nvCxnSpPr>
          <p:spPr>
            <a:xfrm>
              <a:off x="4702970" y="2000732"/>
              <a:ext cx="555256" cy="283011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330F6C9C-880A-4A44-8B81-3C54D2F99B23}"/>
                </a:ext>
              </a:extLst>
            </p:cNvPr>
            <p:cNvCxnSpPr>
              <a:cxnSpLocks/>
            </p:cNvCxnSpPr>
            <p:nvPr/>
          </p:nvCxnSpPr>
          <p:spPr>
            <a:xfrm>
              <a:off x="5221131" y="2256497"/>
              <a:ext cx="555256" cy="283011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20"/>
            <p:cNvSpPr/>
            <p:nvPr/>
          </p:nvSpPr>
          <p:spPr>
            <a:xfrm>
              <a:off x="3044288" y="1764964"/>
              <a:ext cx="1679944" cy="705588"/>
            </a:xfrm>
            <a:custGeom>
              <a:avLst/>
              <a:gdLst>
                <a:gd name="connsiteX0" fmla="*/ 0 w 1679944"/>
                <a:gd name="connsiteY0" fmla="*/ 473865 h 705588"/>
                <a:gd name="connsiteX1" fmla="*/ 265814 w 1679944"/>
                <a:gd name="connsiteY1" fmla="*/ 601455 h 705588"/>
                <a:gd name="connsiteX2" fmla="*/ 637953 w 1679944"/>
                <a:gd name="connsiteY2" fmla="*/ 697148 h 705588"/>
                <a:gd name="connsiteX3" fmla="*/ 893134 w 1679944"/>
                <a:gd name="connsiteY3" fmla="*/ 378172 h 705588"/>
                <a:gd name="connsiteX4" fmla="*/ 1073888 w 1679944"/>
                <a:gd name="connsiteY4" fmla="*/ 91092 h 705588"/>
                <a:gd name="connsiteX5" fmla="*/ 1222744 w 1679944"/>
                <a:gd name="connsiteY5" fmla="*/ 6032 h 705588"/>
                <a:gd name="connsiteX6" fmla="*/ 1679944 w 1679944"/>
                <a:gd name="connsiteY6" fmla="*/ 229316 h 7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9944" h="705588">
                  <a:moveTo>
                    <a:pt x="0" y="473865"/>
                  </a:moveTo>
                  <a:cubicBezTo>
                    <a:pt x="79744" y="519053"/>
                    <a:pt x="159489" y="564241"/>
                    <a:pt x="265814" y="601455"/>
                  </a:cubicBezTo>
                  <a:cubicBezTo>
                    <a:pt x="372140" y="638669"/>
                    <a:pt x="533400" y="734362"/>
                    <a:pt x="637953" y="697148"/>
                  </a:cubicBezTo>
                  <a:cubicBezTo>
                    <a:pt x="742506" y="659934"/>
                    <a:pt x="820478" y="479181"/>
                    <a:pt x="893134" y="378172"/>
                  </a:cubicBezTo>
                  <a:cubicBezTo>
                    <a:pt x="965790" y="277163"/>
                    <a:pt x="1018953" y="153115"/>
                    <a:pt x="1073888" y="91092"/>
                  </a:cubicBezTo>
                  <a:cubicBezTo>
                    <a:pt x="1128823" y="29069"/>
                    <a:pt x="1121735" y="-17005"/>
                    <a:pt x="1222744" y="6032"/>
                  </a:cubicBezTo>
                  <a:cubicBezTo>
                    <a:pt x="1323753" y="29069"/>
                    <a:pt x="1501848" y="129192"/>
                    <a:pt x="1679944" y="229316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Freeform 23"/>
          <p:cNvSpPr/>
          <p:nvPr/>
        </p:nvSpPr>
        <p:spPr>
          <a:xfrm>
            <a:off x="2936838" y="2205318"/>
            <a:ext cx="2872291" cy="570378"/>
          </a:xfrm>
          <a:custGeom>
            <a:avLst/>
            <a:gdLst>
              <a:gd name="connsiteX0" fmla="*/ 2872291 w 2872291"/>
              <a:gd name="connsiteY0" fmla="*/ 548640 h 570378"/>
              <a:gd name="connsiteX1" fmla="*/ 1430767 w 2872291"/>
              <a:gd name="connsiteY1" fmla="*/ 548640 h 570378"/>
              <a:gd name="connsiteX2" fmla="*/ 688489 w 2872291"/>
              <a:gd name="connsiteY2" fmla="*/ 322729 h 570378"/>
              <a:gd name="connsiteX3" fmla="*/ 0 w 2872291"/>
              <a:gd name="connsiteY3" fmla="*/ 0 h 570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2291" h="570378">
                <a:moveTo>
                  <a:pt x="2872291" y="548640"/>
                </a:moveTo>
                <a:cubicBezTo>
                  <a:pt x="2333512" y="567466"/>
                  <a:pt x="1794734" y="586292"/>
                  <a:pt x="1430767" y="548640"/>
                </a:cubicBezTo>
                <a:cubicBezTo>
                  <a:pt x="1066800" y="510988"/>
                  <a:pt x="926950" y="414169"/>
                  <a:pt x="688489" y="322729"/>
                </a:cubicBezTo>
                <a:cubicBezTo>
                  <a:pt x="450028" y="231289"/>
                  <a:pt x="225014" y="115644"/>
                  <a:pt x="0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F0890B0-5584-4F78-AF7B-181032134E7D}"/>
              </a:ext>
            </a:extLst>
          </p:cNvPr>
          <p:cNvSpPr txBox="1"/>
          <p:nvPr/>
        </p:nvSpPr>
        <p:spPr>
          <a:xfrm>
            <a:off x="672749" y="706848"/>
            <a:ext cx="1134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</a:t>
            </a:r>
            <a:r>
              <a:rPr lang="en-US" i="1" dirty="0" err="1"/>
              <a:t>q</a:t>
            </a:r>
            <a:r>
              <a:rPr lang="en-US" baseline="-25000" dirty="0" err="1"/>
              <a:t>in</a:t>
            </a:r>
            <a:r>
              <a:rPr lang="en-US" dirty="0"/>
              <a:t>/</a:t>
            </a:r>
            <a:r>
              <a:rPr lang="en-US" dirty="0" err="1"/>
              <a:t>d</a:t>
            </a:r>
            <a:r>
              <a:rPr lang="en-US" i="1" dirty="0" err="1"/>
              <a:t>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89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276B4C-BB84-4067-9C35-BD4B1941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1D31BA-519B-4732-A0F8-C570E9843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22" y="1447800"/>
            <a:ext cx="8113955" cy="4242995"/>
          </a:xfrm>
        </p:spPr>
        <p:txBody>
          <a:bodyPr/>
          <a:lstStyle/>
          <a:p>
            <a:r>
              <a:rPr lang="en-US" dirty="0"/>
              <a:t>Is this useful yet?</a:t>
            </a:r>
          </a:p>
          <a:p>
            <a:pPr lvl="1">
              <a:spcBef>
                <a:spcPts val="0"/>
              </a:spcBef>
            </a:pPr>
            <a:r>
              <a:rPr lang="en-US" dirty="0"/>
              <a:t>Yes! It is a writeable memory cell.</a:t>
            </a:r>
          </a:p>
          <a:p>
            <a:pPr lvl="1">
              <a:spcBef>
                <a:spcPts val="0"/>
              </a:spcBef>
            </a:pPr>
            <a:r>
              <a:rPr lang="en-US" dirty="0"/>
              <a:t>We can make deer antlers and fiddler-crab pincers</a:t>
            </a:r>
          </a:p>
          <a:p>
            <a:pPr lvl="1">
              <a:spcBef>
                <a:spcPts val="0"/>
              </a:spcBef>
            </a:pPr>
            <a:r>
              <a:rPr lang="en-US" dirty="0"/>
              <a:t>You will write/simulate it in Python for HW7</a:t>
            </a:r>
          </a:p>
          <a:p>
            <a:pPr>
              <a:spcBef>
                <a:spcPts val="0"/>
              </a:spcBef>
            </a:pPr>
            <a:r>
              <a:rPr lang="en-US" dirty="0"/>
              <a:t>We can use this memory to store a “picture” of what shape we want to build</a:t>
            </a:r>
          </a:p>
          <a:p>
            <a:pPr lvl="1">
              <a:spcBef>
                <a:spcPts val="0"/>
              </a:spcBef>
            </a:pPr>
            <a:r>
              <a:rPr lang="en-US" dirty="0"/>
              <a:t>Just like your cell phone uses memory to store pictures</a:t>
            </a:r>
          </a:p>
          <a:p>
            <a:pPr>
              <a:spcBef>
                <a:spcPts val="0"/>
              </a:spcBef>
            </a:pPr>
            <a:r>
              <a:rPr lang="en-US" dirty="0"/>
              <a:t>We can use other chemical reactions to help the body progress towards this picture as a goal</a:t>
            </a:r>
          </a:p>
          <a:p>
            <a:pPr lvl="1">
              <a:spcBef>
                <a:spcPts val="0"/>
              </a:spcBef>
            </a:pPr>
            <a:r>
              <a:rPr lang="en-US" dirty="0"/>
              <a:t>Just like chemotaxis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Though, unlike chemotaxis, the actual workings are still unknown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93583E-EE25-4C0C-BB12-9F9298FDB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04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electricity?</a:t>
            </a:r>
          </a:p>
          <a:p>
            <a:r>
              <a:rPr lang="en-US" dirty="0"/>
              <a:t>High-level model of electricity in cells, </a:t>
            </a:r>
            <a:r>
              <a:rPr lang="en-US" dirty="0" err="1"/>
              <a:t>homeostatis</a:t>
            </a:r>
            <a:r>
              <a:rPr lang="en-US" dirty="0"/>
              <a:t> and memory</a:t>
            </a:r>
          </a:p>
          <a:p>
            <a:r>
              <a:rPr lang="en-US" dirty="0"/>
              <a:t>Coordinate systems</a:t>
            </a:r>
          </a:p>
          <a:p>
            <a:r>
              <a:rPr lang="en-US" dirty="0"/>
              <a:t>Ion channels and pumps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4725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55" y="3429290"/>
            <a:ext cx="8429912" cy="2668435"/>
          </a:xfrm>
        </p:spPr>
        <p:txBody>
          <a:bodyPr/>
          <a:lstStyle/>
          <a:p>
            <a:r>
              <a:rPr lang="en-US" sz="2000" dirty="0"/>
              <a:t>Does all of this seem unsatisfying?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What we’re doing: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We build a model at a very high level and simulate it.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Then I say “we really can build this!” Or “the body might really work this way!” 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Done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Why should you believe me?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“Science is the belief in the ignorance of experts”… </a:t>
            </a:r>
            <a:r>
              <a:rPr lang="en-US" sz="1800" dirty="0" err="1"/>
              <a:t>Feinman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2000" dirty="0"/>
              <a:t>What good is it building a model at such a high level that it’s not obvious the body really works this way?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FD5DFCD9-07E2-41AE-A01C-C5B95A6D3175}"/>
              </a:ext>
            </a:extLst>
          </p:cNvPr>
          <p:cNvCxnSpPr>
            <a:cxnSpLocks/>
          </p:cNvCxnSpPr>
          <p:nvPr/>
        </p:nvCxnSpPr>
        <p:spPr>
          <a:xfrm>
            <a:off x="1705570" y="920409"/>
            <a:ext cx="0" cy="244686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5ECFD551-2F99-4105-B3BA-A1CD63262AA7}"/>
              </a:ext>
            </a:extLst>
          </p:cNvPr>
          <p:cNvCxnSpPr>
            <a:cxnSpLocks/>
            <a:stCxn id="11" idx="0"/>
          </p:cNvCxnSpPr>
          <p:nvPr/>
        </p:nvCxnSpPr>
        <p:spPr>
          <a:xfrm flipH="1">
            <a:off x="1705570" y="2118044"/>
            <a:ext cx="3939856" cy="2579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330F6C9C-880A-4A44-8B81-3C54D2F99B23}"/>
              </a:ext>
            </a:extLst>
          </p:cNvPr>
          <p:cNvCxnSpPr>
            <a:cxnSpLocks/>
          </p:cNvCxnSpPr>
          <p:nvPr/>
        </p:nvCxnSpPr>
        <p:spPr>
          <a:xfrm>
            <a:off x="4702970" y="2000732"/>
            <a:ext cx="555256" cy="283011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82274BA-E11C-4128-BF9D-DBAEA4A5AE9F}"/>
              </a:ext>
            </a:extLst>
          </p:cNvPr>
          <p:cNvSpPr txBox="1"/>
          <p:nvPr/>
        </p:nvSpPr>
        <p:spPr>
          <a:xfrm>
            <a:off x="3211445" y="2151910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-.06V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A3CBE46-73EB-48F2-BB3A-7989F82FFF4A}"/>
              </a:ext>
            </a:extLst>
          </p:cNvPr>
          <p:cNvSpPr txBox="1"/>
          <p:nvPr/>
        </p:nvSpPr>
        <p:spPr>
          <a:xfrm>
            <a:off x="2517972" y="2143444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-.08V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D7D8ADA-DEA1-4989-84B6-E7003550AEF6}"/>
              </a:ext>
            </a:extLst>
          </p:cNvPr>
          <p:cNvSpPr txBox="1"/>
          <p:nvPr/>
        </p:nvSpPr>
        <p:spPr>
          <a:xfrm>
            <a:off x="1756369" y="2151911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-.10V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638B419-D4C6-4089-BA66-5BC19DA00667}"/>
              </a:ext>
            </a:extLst>
          </p:cNvPr>
          <p:cNvSpPr txBox="1"/>
          <p:nvPr/>
        </p:nvSpPr>
        <p:spPr>
          <a:xfrm>
            <a:off x="5310992" y="2118044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0V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9558A8B-7B10-4396-9DF3-82F9B0BA2C74}"/>
              </a:ext>
            </a:extLst>
          </p:cNvPr>
          <p:cNvSpPr txBox="1"/>
          <p:nvPr/>
        </p:nvSpPr>
        <p:spPr>
          <a:xfrm>
            <a:off x="1358436" y="2052627"/>
            <a:ext cx="290811" cy="24785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348B9EB-5B6D-4D12-B3FD-B8E117ACB887}"/>
              </a:ext>
            </a:extLst>
          </p:cNvPr>
          <p:cNvSpPr txBox="1"/>
          <p:nvPr/>
        </p:nvSpPr>
        <p:spPr>
          <a:xfrm>
            <a:off x="1358436" y="1256761"/>
            <a:ext cx="290811" cy="24785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9BB8D82-73B2-40FE-90D2-B155C099F4AE}"/>
              </a:ext>
            </a:extLst>
          </p:cNvPr>
          <p:cNvSpPr txBox="1"/>
          <p:nvPr/>
        </p:nvSpPr>
        <p:spPr>
          <a:xfrm>
            <a:off x="1375366" y="2713029"/>
            <a:ext cx="290811" cy="24785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82274BA-E11C-4128-BF9D-DBAEA4A5AE9F}"/>
              </a:ext>
            </a:extLst>
          </p:cNvPr>
          <p:cNvSpPr txBox="1"/>
          <p:nvPr/>
        </p:nvSpPr>
        <p:spPr>
          <a:xfrm>
            <a:off x="3928951" y="2143444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-.04V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82274BA-E11C-4128-BF9D-DBAEA4A5AE9F}"/>
              </a:ext>
            </a:extLst>
          </p:cNvPr>
          <p:cNvSpPr txBox="1"/>
          <p:nvPr/>
        </p:nvSpPr>
        <p:spPr>
          <a:xfrm>
            <a:off x="4688787" y="2161945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-.02V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330F6C9C-880A-4A44-8B81-3C54D2F99B23}"/>
              </a:ext>
            </a:extLst>
          </p:cNvPr>
          <p:cNvCxnSpPr>
            <a:cxnSpLocks/>
          </p:cNvCxnSpPr>
          <p:nvPr/>
        </p:nvCxnSpPr>
        <p:spPr>
          <a:xfrm>
            <a:off x="2539633" y="1992009"/>
            <a:ext cx="555256" cy="283011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30F6C9C-880A-4A44-8B81-3C54D2F99B23}"/>
              </a:ext>
            </a:extLst>
          </p:cNvPr>
          <p:cNvCxnSpPr>
            <a:cxnSpLocks/>
          </p:cNvCxnSpPr>
          <p:nvPr/>
        </p:nvCxnSpPr>
        <p:spPr>
          <a:xfrm>
            <a:off x="1756369" y="1581351"/>
            <a:ext cx="778539" cy="396817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330F6C9C-880A-4A44-8B81-3C54D2F99B23}"/>
              </a:ext>
            </a:extLst>
          </p:cNvPr>
          <p:cNvCxnSpPr>
            <a:cxnSpLocks/>
          </p:cNvCxnSpPr>
          <p:nvPr/>
        </p:nvCxnSpPr>
        <p:spPr>
          <a:xfrm>
            <a:off x="5221131" y="2256497"/>
            <a:ext cx="555256" cy="283011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3044288" y="1764964"/>
            <a:ext cx="1679944" cy="705588"/>
          </a:xfrm>
          <a:custGeom>
            <a:avLst/>
            <a:gdLst>
              <a:gd name="connsiteX0" fmla="*/ 0 w 1679944"/>
              <a:gd name="connsiteY0" fmla="*/ 473865 h 705588"/>
              <a:gd name="connsiteX1" fmla="*/ 265814 w 1679944"/>
              <a:gd name="connsiteY1" fmla="*/ 601455 h 705588"/>
              <a:gd name="connsiteX2" fmla="*/ 637953 w 1679944"/>
              <a:gd name="connsiteY2" fmla="*/ 697148 h 705588"/>
              <a:gd name="connsiteX3" fmla="*/ 893134 w 1679944"/>
              <a:gd name="connsiteY3" fmla="*/ 378172 h 705588"/>
              <a:gd name="connsiteX4" fmla="*/ 1073888 w 1679944"/>
              <a:gd name="connsiteY4" fmla="*/ 91092 h 705588"/>
              <a:gd name="connsiteX5" fmla="*/ 1222744 w 1679944"/>
              <a:gd name="connsiteY5" fmla="*/ 6032 h 705588"/>
              <a:gd name="connsiteX6" fmla="*/ 1679944 w 1679944"/>
              <a:gd name="connsiteY6" fmla="*/ 229316 h 70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79944" h="705588">
                <a:moveTo>
                  <a:pt x="0" y="473865"/>
                </a:moveTo>
                <a:cubicBezTo>
                  <a:pt x="79744" y="519053"/>
                  <a:pt x="159489" y="564241"/>
                  <a:pt x="265814" y="601455"/>
                </a:cubicBezTo>
                <a:cubicBezTo>
                  <a:pt x="372140" y="638669"/>
                  <a:pt x="533400" y="734362"/>
                  <a:pt x="637953" y="697148"/>
                </a:cubicBezTo>
                <a:cubicBezTo>
                  <a:pt x="742506" y="659934"/>
                  <a:pt x="820478" y="479181"/>
                  <a:pt x="893134" y="378172"/>
                </a:cubicBezTo>
                <a:cubicBezTo>
                  <a:pt x="965790" y="277163"/>
                  <a:pt x="1018953" y="153115"/>
                  <a:pt x="1073888" y="91092"/>
                </a:cubicBezTo>
                <a:cubicBezTo>
                  <a:pt x="1128823" y="29069"/>
                  <a:pt x="1121735" y="-17005"/>
                  <a:pt x="1222744" y="6032"/>
                </a:cubicBezTo>
                <a:cubicBezTo>
                  <a:pt x="1323753" y="29069"/>
                  <a:pt x="1501848" y="129192"/>
                  <a:pt x="1679944" y="229316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398E8C6-378A-4F82-8633-0F6F1B242AB9}"/>
              </a:ext>
            </a:extLst>
          </p:cNvPr>
          <p:cNvSpPr txBox="1"/>
          <p:nvPr/>
        </p:nvSpPr>
        <p:spPr>
          <a:xfrm>
            <a:off x="672749" y="706848"/>
            <a:ext cx="1134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</a:t>
            </a:r>
            <a:r>
              <a:rPr lang="en-US" i="1" dirty="0" err="1"/>
              <a:t>q</a:t>
            </a:r>
            <a:r>
              <a:rPr lang="en-US" baseline="-25000" dirty="0" err="1"/>
              <a:t>in</a:t>
            </a:r>
            <a:r>
              <a:rPr lang="en-US" dirty="0"/>
              <a:t>/</a:t>
            </a:r>
            <a:r>
              <a:rPr lang="en-US" dirty="0" err="1"/>
              <a:t>d</a:t>
            </a:r>
            <a:r>
              <a:rPr lang="en-US" i="1" dirty="0" err="1"/>
              <a:t>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96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1095"/>
            <a:ext cx="7772400" cy="4419600"/>
          </a:xfrm>
        </p:spPr>
        <p:txBody>
          <a:bodyPr/>
          <a:lstStyle/>
          <a:p>
            <a:r>
              <a:rPr lang="en-US" sz="2000" dirty="0"/>
              <a:t>Analogy: NEU internship program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Three 6-month coops; first one is spring/sophomore.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You don’t get a great job, but hopefully you make contacts.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You may find out that you (e.g.,) hate working as a biologist.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Well, it’s even better to find out you love working as a biologist. But you’re way better off finding out you hate it as a sophomore than as a graduating senior!</a:t>
            </a:r>
          </a:p>
          <a:p>
            <a:r>
              <a:rPr lang="en-US" sz="2000" dirty="0"/>
              <a:t>High-level model lets you cut your losses early.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Building and simulating a high-level model lets you quickly find out that your idea just doesn’t work.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And thus helps you to refine and fix it.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And don’t worry: we’ll also go deeper.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else is memory good?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First reasons: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So crabs and deer can remember their old body shapes</a:t>
            </a:r>
          </a:p>
          <a:p>
            <a:r>
              <a:rPr lang="en-US" sz="2400" dirty="0"/>
              <a:t>Why else? Any use in people?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We start as a single cell and eventually grow a nose.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The cells in the middle of your face decide “I’m a nose!”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Maybe they make that decision based on there being some </a:t>
            </a:r>
            <a:r>
              <a:rPr lang="en-US" sz="2000" i="1" dirty="0" err="1"/>
              <a:t>V</a:t>
            </a:r>
            <a:r>
              <a:rPr lang="en-US" sz="2000" baseline="-25000" dirty="0" err="1"/>
              <a:t>mem</a:t>
            </a:r>
            <a:r>
              <a:rPr lang="en-US" sz="2000" dirty="0"/>
              <a:t> pattern, or position-cue chemicals around at the time, in the embryo.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19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9328"/>
            <a:ext cx="7772400" cy="1143000"/>
          </a:xfrm>
        </p:spPr>
        <p:txBody>
          <a:bodyPr/>
          <a:lstStyle/>
          <a:p>
            <a:r>
              <a:rPr lang="en-US" dirty="0"/>
              <a:t>Positional cues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627" y="3701688"/>
            <a:ext cx="8367250" cy="2376804"/>
          </a:xfrm>
        </p:spPr>
        <p:txBody>
          <a:bodyPr/>
          <a:lstStyle/>
          <a:p>
            <a:r>
              <a:rPr lang="en-US" sz="2000" dirty="0"/>
              <a:t>Assume that there is some way for cells to know their </a:t>
            </a:r>
            <a:r>
              <a:rPr lang="en-US" sz="2000" i="1" dirty="0"/>
              <a:t>x</a:t>
            </a:r>
            <a:r>
              <a:rPr lang="en-US" sz="2000" dirty="0"/>
              <a:t> and </a:t>
            </a:r>
            <a:r>
              <a:rPr lang="en-US" sz="2000" i="1" dirty="0"/>
              <a:t>y</a:t>
            </a:r>
            <a:r>
              <a:rPr lang="en-US" sz="2000" dirty="0"/>
              <a:t> coordinates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Perhaps some chemical whose concentration varies gradually with position?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Note that it must work when the mother is both lying and standing!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It doesn’t really extend into space… but my artwork is limited </a:t>
            </a:r>
            <a:r>
              <a:rPr lang="en-US" sz="1800" dirty="0">
                <a:sym typeface="Wingdings" panose="05000000000000000000" pitchFamily="2" charset="2"/>
              </a:rPr>
              <a:t></a:t>
            </a:r>
            <a:endParaRPr lang="en-US" sz="1800" dirty="0"/>
          </a:p>
          <a:p>
            <a:pPr lvl="1">
              <a:spcBef>
                <a:spcPts val="0"/>
              </a:spcBef>
            </a:pPr>
            <a:r>
              <a:rPr lang="en-US" sz="1800" dirty="0"/>
              <a:t>Inside </a:t>
            </a:r>
            <a:r>
              <a:rPr lang="en-US" sz="1800" i="1" dirty="0"/>
              <a:t>every</a:t>
            </a:r>
            <a:r>
              <a:rPr lang="en-US" sz="1800" dirty="0"/>
              <a:t> cell is the code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800" dirty="0"/>
          </a:p>
          <a:p>
            <a:pPr marL="857250" lvl="2" indent="0">
              <a:spcBef>
                <a:spcPts val="0"/>
              </a:spcBef>
              <a:buNone/>
            </a:pPr>
            <a:r>
              <a:rPr lang="en-US" dirty="0"/>
              <a:t>if (x==.3 and y==.55):</a:t>
            </a:r>
          </a:p>
          <a:p>
            <a:pPr marL="1314450" lvl="3" indent="0">
              <a:spcBef>
                <a:spcPts val="0"/>
              </a:spcBef>
              <a:buNone/>
            </a:pPr>
            <a:r>
              <a:rPr lang="en-US" dirty="0" err="1"/>
              <a:t>I_am_nose</a:t>
            </a:r>
            <a:r>
              <a:rPr lang="en-US" dirty="0"/>
              <a:t>=True</a:t>
            </a:r>
          </a:p>
          <a:p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55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EE 194/Bio 196 Joel Grodstein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889760" y="280319"/>
            <a:ext cx="0" cy="2996184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89760" y="3288695"/>
            <a:ext cx="3243072" cy="0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32832" y="3105815"/>
            <a:ext cx="414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54278" y="280319"/>
            <a:ext cx="414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71270" y="3238296"/>
            <a:ext cx="2919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0     .2     .4     .6     .8     1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33908" y="587773"/>
            <a:ext cx="453770" cy="2880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sz="2000" dirty="0"/>
              <a:t>1</a:t>
            </a:r>
          </a:p>
          <a:p>
            <a:pPr>
              <a:lnSpc>
                <a:spcPts val="3700"/>
              </a:lnSpc>
            </a:pPr>
            <a:r>
              <a:rPr lang="en-US" sz="2000" dirty="0"/>
              <a:t>.8</a:t>
            </a:r>
          </a:p>
          <a:p>
            <a:pPr>
              <a:lnSpc>
                <a:spcPts val="3700"/>
              </a:lnSpc>
            </a:pPr>
            <a:r>
              <a:rPr lang="en-US" sz="2000" dirty="0"/>
              <a:t>.6</a:t>
            </a:r>
          </a:p>
          <a:p>
            <a:pPr>
              <a:lnSpc>
                <a:spcPts val="3700"/>
              </a:lnSpc>
            </a:pPr>
            <a:r>
              <a:rPr lang="en-US" sz="2000" dirty="0"/>
              <a:t>.4</a:t>
            </a:r>
          </a:p>
          <a:p>
            <a:pPr>
              <a:lnSpc>
                <a:spcPts val="3700"/>
              </a:lnSpc>
            </a:pPr>
            <a:r>
              <a:rPr lang="en-US" sz="2000" dirty="0"/>
              <a:t>.2</a:t>
            </a:r>
          </a:p>
          <a:p>
            <a:pPr>
              <a:lnSpc>
                <a:spcPts val="3700"/>
              </a:lnSpc>
            </a:pPr>
            <a:r>
              <a:rPr lang="en-US" sz="2000" dirty="0"/>
              <a:t>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56" y="854576"/>
            <a:ext cx="1926225" cy="24156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20109" y="2014994"/>
            <a:ext cx="2025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Human embryo, 9-10 weeks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0028" y="4941445"/>
            <a:ext cx="31735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So a few of the cells set </a:t>
            </a:r>
            <a:r>
              <a:rPr lang="en-US" sz="2000" dirty="0" err="1">
                <a:solidFill>
                  <a:schemeClr val="accent2"/>
                </a:solidFill>
              </a:rPr>
              <a:t>I_am_nose</a:t>
            </a:r>
            <a:r>
              <a:rPr lang="en-US" sz="2000" dirty="0">
                <a:solidFill>
                  <a:schemeClr val="accent2"/>
                </a:solidFill>
              </a:rPr>
              <a:t>=True (whatever that means)</a:t>
            </a:r>
          </a:p>
        </p:txBody>
      </p:sp>
    </p:spTree>
    <p:extLst>
      <p:ext uri="{BB962C8B-B14F-4D97-AF65-F5344CB8AC3E}">
        <p14:creationId xmlns:p14="http://schemas.microsoft.com/office/powerpoint/2010/main" val="339318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else is memory good?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87" y="1676400"/>
            <a:ext cx="8262891" cy="4419600"/>
          </a:xfrm>
        </p:spPr>
        <p:txBody>
          <a:bodyPr/>
          <a:lstStyle/>
          <a:p>
            <a:r>
              <a:rPr lang="en-US" sz="2400" dirty="0"/>
              <a:t>Do the position-cue chemicals hang around our entire life?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If so, nobody has found them yet</a:t>
            </a:r>
          </a:p>
          <a:p>
            <a:r>
              <a:rPr lang="en-US" sz="2400" dirty="0"/>
              <a:t>Afterwards, the nose cells must remember that decision. Why?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What if, at age 18, they forgot and started thinking they’re toe muscles instead?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So we all need memory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And we know how to make it (at a high level) </a:t>
            </a:r>
            <a:r>
              <a:rPr lang="en-US" sz="2000" dirty="0">
                <a:sym typeface="Wingdings" panose="05000000000000000000" pitchFamily="2" charset="2"/>
              </a:rPr>
              <a:t></a:t>
            </a:r>
          </a:p>
          <a:p>
            <a:r>
              <a:rPr lang="en-US" sz="2400" dirty="0"/>
              <a:t>We now know one way nose cells could remember that they’re nose cells, even after position cues are gone.</a:t>
            </a:r>
          </a:p>
          <a:p>
            <a:r>
              <a:rPr lang="en-US" sz="2400" dirty="0"/>
              <a:t>But we still haven’t solved how the cells in the middle of your face know that they’re in the middle of your face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How do position cues work? I.e., who sets up the coordinate system?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34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9328"/>
            <a:ext cx="7772400" cy="1143000"/>
          </a:xfrm>
        </p:spPr>
        <p:txBody>
          <a:bodyPr/>
          <a:lstStyle/>
          <a:p>
            <a:r>
              <a:rPr lang="en-US" dirty="0"/>
              <a:t>Positional cues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627" y="3701688"/>
            <a:ext cx="8367250" cy="2376804"/>
          </a:xfrm>
        </p:spPr>
        <p:txBody>
          <a:bodyPr/>
          <a:lstStyle/>
          <a:p>
            <a:r>
              <a:rPr lang="en-US" sz="2000" dirty="0"/>
              <a:t>Assume that there is some way for cells to know their </a:t>
            </a:r>
            <a:r>
              <a:rPr lang="en-US" sz="2000" i="1" dirty="0"/>
              <a:t>x</a:t>
            </a:r>
            <a:r>
              <a:rPr lang="en-US" sz="2000" dirty="0"/>
              <a:t> and </a:t>
            </a:r>
            <a:r>
              <a:rPr lang="en-US" sz="2000" i="1" dirty="0"/>
              <a:t>y</a:t>
            </a:r>
            <a:r>
              <a:rPr lang="en-US" sz="2000" dirty="0"/>
              <a:t> coordinates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Perhaps some chemical whose concentration varies gradually with position?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Note that it must work when the mother is both lying and standing!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Inside </a:t>
            </a:r>
            <a:r>
              <a:rPr lang="en-US" sz="1800" i="1" dirty="0"/>
              <a:t>every</a:t>
            </a:r>
            <a:r>
              <a:rPr lang="en-US" sz="1800" dirty="0"/>
              <a:t> cell is the code</a:t>
            </a:r>
          </a:p>
          <a:p>
            <a:pPr marL="857250" lvl="2" indent="0">
              <a:spcBef>
                <a:spcPts val="0"/>
              </a:spcBef>
              <a:buNone/>
            </a:pPr>
            <a:r>
              <a:rPr lang="en-US" dirty="0"/>
              <a:t>if (x==.3 and y==.55):</a:t>
            </a:r>
          </a:p>
          <a:p>
            <a:pPr marL="1314450" lvl="3" indent="0">
              <a:spcBef>
                <a:spcPts val="0"/>
              </a:spcBef>
              <a:buNone/>
            </a:pPr>
            <a:r>
              <a:rPr lang="en-US" dirty="0" err="1"/>
              <a:t>I_am_nose</a:t>
            </a:r>
            <a:r>
              <a:rPr lang="en-US" dirty="0"/>
              <a:t>=True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Hypothesis: the coordinate system is based on bioelectricity</a:t>
            </a:r>
          </a:p>
          <a:p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55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EE 194/Bio 196 Joel Grodstein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889760" y="280319"/>
            <a:ext cx="0" cy="2996184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89760" y="3288695"/>
            <a:ext cx="3243072" cy="0"/>
          </a:xfrm>
          <a:prstGeom prst="line">
            <a:avLst/>
          </a:prstGeom>
          <a:ln w="3810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32832" y="3105815"/>
            <a:ext cx="414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54278" y="280319"/>
            <a:ext cx="414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71270" y="3238296"/>
            <a:ext cx="2919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0     .2     .4     .6     .8     1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33908" y="587773"/>
            <a:ext cx="453770" cy="2880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00"/>
              </a:lnSpc>
            </a:pPr>
            <a:r>
              <a:rPr lang="en-US" sz="2000" dirty="0"/>
              <a:t>1</a:t>
            </a:r>
          </a:p>
          <a:p>
            <a:pPr>
              <a:lnSpc>
                <a:spcPts val="3700"/>
              </a:lnSpc>
            </a:pPr>
            <a:r>
              <a:rPr lang="en-US" sz="2000" dirty="0"/>
              <a:t>.8</a:t>
            </a:r>
          </a:p>
          <a:p>
            <a:pPr>
              <a:lnSpc>
                <a:spcPts val="3700"/>
              </a:lnSpc>
            </a:pPr>
            <a:r>
              <a:rPr lang="en-US" sz="2000" dirty="0"/>
              <a:t>.6</a:t>
            </a:r>
          </a:p>
          <a:p>
            <a:pPr>
              <a:lnSpc>
                <a:spcPts val="3700"/>
              </a:lnSpc>
            </a:pPr>
            <a:r>
              <a:rPr lang="en-US" sz="2000" dirty="0"/>
              <a:t>.4</a:t>
            </a:r>
          </a:p>
          <a:p>
            <a:pPr>
              <a:lnSpc>
                <a:spcPts val="3700"/>
              </a:lnSpc>
            </a:pPr>
            <a:r>
              <a:rPr lang="en-US" sz="2000" dirty="0"/>
              <a:t>.2</a:t>
            </a:r>
          </a:p>
          <a:p>
            <a:pPr>
              <a:lnSpc>
                <a:spcPts val="3700"/>
              </a:lnSpc>
            </a:pPr>
            <a:r>
              <a:rPr lang="en-US" sz="2000" dirty="0"/>
              <a:t>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56" y="854576"/>
            <a:ext cx="1926225" cy="24156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20109" y="2014994"/>
            <a:ext cx="2025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Human embryo, 9-10 weeks</a:t>
            </a:r>
          </a:p>
        </p:txBody>
      </p:sp>
    </p:spTree>
    <p:extLst>
      <p:ext uri="{BB962C8B-B14F-4D97-AF65-F5344CB8AC3E}">
        <p14:creationId xmlns:p14="http://schemas.microsoft.com/office/powerpoint/2010/main" val="251537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coordinate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34" y="1295400"/>
            <a:ext cx="4377266" cy="4419600"/>
          </a:xfrm>
        </p:spPr>
        <p:txBody>
          <a:bodyPr/>
          <a:lstStyle/>
          <a:p>
            <a:r>
              <a:rPr lang="en-US" sz="2400" dirty="0"/>
              <a:t>How might a </a:t>
            </a:r>
            <a:r>
              <a:rPr lang="en-US" sz="2400" dirty="0" err="1"/>
              <a:t>planaria</a:t>
            </a:r>
            <a:r>
              <a:rPr lang="en-US" sz="2400" dirty="0"/>
              <a:t> know where to put its body parts?</a:t>
            </a:r>
          </a:p>
          <a:p>
            <a:pPr lvl="1"/>
            <a:r>
              <a:rPr lang="en-US" sz="2000" dirty="0"/>
              <a:t>Start with gravity</a:t>
            </a:r>
          </a:p>
          <a:p>
            <a:pPr lvl="1"/>
            <a:r>
              <a:rPr lang="en-US" sz="2000" dirty="0"/>
              <a:t>Air is full of molecules. Gravity make things fall. So why don’t all the air molecules fall down to the ground?</a:t>
            </a:r>
          </a:p>
          <a:p>
            <a:pPr lvl="1"/>
            <a:r>
              <a:rPr lang="en-US" sz="2000" dirty="0"/>
              <a:t>Like, a big thick soup of air molecules on the ground, and our heads sucking for oxygen and not finding any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81EEA79-FF4D-4748-8653-7F50D5930A99}"/>
              </a:ext>
            </a:extLst>
          </p:cNvPr>
          <p:cNvGrpSpPr/>
          <p:nvPr/>
        </p:nvGrpSpPr>
        <p:grpSpPr>
          <a:xfrm>
            <a:off x="4956300" y="1294804"/>
            <a:ext cx="3357970" cy="4759461"/>
            <a:chOff x="4956300" y="1294804"/>
            <a:chExt cx="3357970" cy="475946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5FEDFF95-50AB-4CEE-9988-D1D34CA20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300" y="1294804"/>
              <a:ext cx="2025400" cy="475946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C02CE0C-5C93-4CC9-932D-E7534BB96B26}"/>
                </a:ext>
              </a:extLst>
            </p:cNvPr>
            <p:cNvSpPr txBox="1"/>
            <p:nvPr/>
          </p:nvSpPr>
          <p:spPr>
            <a:xfrm>
              <a:off x="6934203" y="4385735"/>
              <a:ext cx="13800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air molecules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19ED8C43-8BAA-4538-8B7B-8DED705774D6}"/>
                </a:ext>
              </a:extLst>
            </p:cNvPr>
            <p:cNvSpPr txBox="1"/>
            <p:nvPr/>
          </p:nvSpPr>
          <p:spPr>
            <a:xfrm>
              <a:off x="7086604" y="2116663"/>
              <a:ext cx="11514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vacuum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972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C40BA7-0344-49EE-AF98-01C91F97D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782ACB-04A4-4F69-8F66-94983FEFD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https://www.youtube.com/watch?v=oDgNBkxDoPM</a:t>
            </a:r>
            <a:endParaRPr lang="en-US" u="sng" dirty="0"/>
          </a:p>
          <a:p>
            <a:r>
              <a:rPr lang="en-US" dirty="0"/>
              <a:t>“(In the nanoworld), everything is dancing,” Philip Nelson, </a:t>
            </a:r>
            <a:r>
              <a:rPr lang="en-US" i="1" dirty="0"/>
              <a:t>Biological Physics</a:t>
            </a:r>
            <a:endParaRPr lang="en-US" dirty="0"/>
          </a:p>
          <a:p>
            <a:r>
              <a:rPr lang="en-US" dirty="0"/>
              <a:t>Particles move randomly; on average, they move from high concentration to low concentration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31BEDC-51B3-4B89-924D-C51522BC2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3566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C4ECE79-FF68-4304-A6A6-3D71524F5343}"/>
              </a:ext>
            </a:extLst>
          </p:cNvPr>
          <p:cNvSpPr/>
          <p:nvPr/>
        </p:nvSpPr>
        <p:spPr>
          <a:xfrm>
            <a:off x="5020734" y="1286933"/>
            <a:ext cx="3386666" cy="494453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coordinate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99" y="1142995"/>
            <a:ext cx="4724400" cy="5198536"/>
          </a:xfrm>
        </p:spPr>
        <p:txBody>
          <a:bodyPr/>
          <a:lstStyle/>
          <a:p>
            <a:r>
              <a:rPr lang="en-US" sz="2400" dirty="0"/>
              <a:t>Gravity and diffusion balance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Yes, the air molecules really do fall down! (on average)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Once you have air soup on the ground, they diffuse back up.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At some point, the two processes balance out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End result: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Gravity causes slightly more air molecules the closer you get to the ground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Diffusion causes flow back up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The two are in perfect balance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Air is indeed thinner at high altitude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Not very noticeable near the ground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3660177-BF0D-4AF9-985F-A82EA324D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179" y="1346200"/>
            <a:ext cx="2069552" cy="486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3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B636F47-9F4F-4F79-BC9D-083905D1890C}"/>
              </a:ext>
            </a:extLst>
          </p:cNvPr>
          <p:cNvSpPr/>
          <p:nvPr/>
        </p:nvSpPr>
        <p:spPr>
          <a:xfrm>
            <a:off x="7501467" y="1236133"/>
            <a:ext cx="1100666" cy="494453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5">
                  <a:lumMod val="0"/>
                  <a:lumOff val="100000"/>
                </a:schemeClr>
              </a:gs>
              <a:gs pos="65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C4ECE79-FF68-4304-A6A6-3D71524F5343}"/>
              </a:ext>
            </a:extLst>
          </p:cNvPr>
          <p:cNvSpPr/>
          <p:nvPr/>
        </p:nvSpPr>
        <p:spPr>
          <a:xfrm>
            <a:off x="4986867" y="1413932"/>
            <a:ext cx="1159933" cy="4792133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planets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99" y="1202264"/>
            <a:ext cx="4724400" cy="4419600"/>
          </a:xfrm>
        </p:spPr>
        <p:txBody>
          <a:bodyPr/>
          <a:lstStyle/>
          <a:p>
            <a:r>
              <a:rPr lang="en-US" sz="2400" dirty="0"/>
              <a:t>What if the Earth suddenly had more (or less) gravity? Would the air profile change?</a:t>
            </a:r>
          </a:p>
          <a:p>
            <a:pPr lvl="1"/>
            <a:r>
              <a:rPr lang="en-US" sz="2000" dirty="0"/>
              <a:t>Absolutely</a:t>
            </a:r>
          </a:p>
          <a:p>
            <a:pPr lvl="1"/>
            <a:r>
              <a:rPr lang="en-US" sz="2000" dirty="0"/>
              <a:t>At equilibrium, we’ll settle to whatever profile balances diffusion with gravity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Diffusion </a:t>
            </a:r>
            <a:r>
              <a:rPr lang="en-US" sz="2000" dirty="0">
                <a:sym typeface="Symbol" panose="05050102010706020507" pitchFamily="18" charset="2"/>
              </a:rPr>
              <a:t></a:t>
            </a:r>
            <a:r>
              <a:rPr lang="en-US" sz="2000" dirty="0"/>
              <a:t> concentration gradient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More powerful gravity → steeper concentration gradient → more air on the ground, less at your head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3660177-BF0D-4AF9-985F-A82EA324DB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179" y="1346200"/>
            <a:ext cx="2069552" cy="48632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9E20DE-421C-4435-A446-7EF06E540694}"/>
              </a:ext>
            </a:extLst>
          </p:cNvPr>
          <p:cNvSpPr txBox="1"/>
          <p:nvPr/>
        </p:nvSpPr>
        <p:spPr>
          <a:xfrm>
            <a:off x="4969933" y="1286933"/>
            <a:ext cx="956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less gravity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22E0C40-3C8E-4A0C-AF9E-46E2BC0B2672}"/>
              </a:ext>
            </a:extLst>
          </p:cNvPr>
          <p:cNvSpPr txBox="1"/>
          <p:nvPr/>
        </p:nvSpPr>
        <p:spPr>
          <a:xfrm>
            <a:off x="7848600" y="1354666"/>
            <a:ext cx="956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more gravity</a:t>
            </a:r>
          </a:p>
        </p:txBody>
      </p:sp>
    </p:spTree>
    <p:extLst>
      <p:ext uri="{BB962C8B-B14F-4D97-AF65-F5344CB8AC3E}">
        <p14:creationId xmlns:p14="http://schemas.microsoft.com/office/powerpoint/2010/main" val="234322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9350DB-A833-4135-B36B-623CCAAD6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charge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44A0CC-26EB-4465-BB38-BEA44C7F3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So what is electricity, anyway?</a:t>
            </a:r>
          </a:p>
          <a:p>
            <a:r>
              <a:rPr lang="en-US" sz="2400" dirty="0"/>
              <a:t>Start with the basics: charge.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Atoms have electrons (negative charge) and protons (positive charge).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Same number of each → net zero charge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An atom can give away an electron to another atom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The “giver” then has one more proton than electron → net charge of +1.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The receiver has net charge of -1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Both are now called </a:t>
            </a:r>
            <a:r>
              <a:rPr lang="en-US" sz="2000" i="1" dirty="0"/>
              <a:t>ions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2000" dirty="0"/>
              <a:t>Example: </a:t>
            </a:r>
            <a:r>
              <a:rPr lang="en-US" sz="2000" dirty="0" err="1"/>
              <a:t>NaCl</a:t>
            </a:r>
            <a:r>
              <a:rPr lang="en-US" sz="2000" dirty="0"/>
              <a:t> → Na</a:t>
            </a:r>
            <a:r>
              <a:rPr lang="en-US" sz="2000" baseline="30000" dirty="0"/>
              <a:t>+</a:t>
            </a:r>
            <a:r>
              <a:rPr lang="en-US" sz="2000" dirty="0"/>
              <a:t> and Cl</a:t>
            </a:r>
            <a:r>
              <a:rPr lang="en-US" sz="2000" baseline="30000" dirty="0"/>
              <a:t>-</a:t>
            </a:r>
            <a:r>
              <a:rPr lang="en-US" sz="2000" dirty="0"/>
              <a:t>.</a:t>
            </a:r>
            <a:endParaRPr lang="en-US" sz="2000" baseline="300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7F2FEBF-5698-460F-BB97-135BD6007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4597C7E5-E2C8-48B6-99D0-036408486AF1}"/>
              </a:ext>
            </a:extLst>
          </p:cNvPr>
          <p:cNvSpPr/>
          <p:nvPr/>
        </p:nvSpPr>
        <p:spPr>
          <a:xfrm>
            <a:off x="5757333" y="4572000"/>
            <a:ext cx="1092200" cy="11091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11 protons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E26BB06-CFB4-4613-823B-7355040BAF87}"/>
              </a:ext>
            </a:extLst>
          </p:cNvPr>
          <p:cNvSpPr txBox="1"/>
          <p:nvPr/>
        </p:nvSpPr>
        <p:spPr>
          <a:xfrm>
            <a:off x="6019799" y="5664200"/>
            <a:ext cx="668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11 e</a:t>
            </a:r>
            <a:r>
              <a:rPr lang="en-US" sz="2000" baseline="30000" dirty="0"/>
              <a:t>-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C1790B8-5B10-487B-A2D0-A28134BABB55}"/>
              </a:ext>
            </a:extLst>
          </p:cNvPr>
          <p:cNvSpPr txBox="1"/>
          <p:nvPr/>
        </p:nvSpPr>
        <p:spPr>
          <a:xfrm>
            <a:off x="5892799" y="4191000"/>
            <a:ext cx="668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C7D574DF-318B-40F4-BEB7-D1CC18416A41}"/>
              </a:ext>
            </a:extLst>
          </p:cNvPr>
          <p:cNvSpPr/>
          <p:nvPr/>
        </p:nvSpPr>
        <p:spPr>
          <a:xfrm>
            <a:off x="7569201" y="4622796"/>
            <a:ext cx="1092200" cy="110913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17 protons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759ACEF-A5EC-4DF2-A7A4-F54D106D0EFB}"/>
              </a:ext>
            </a:extLst>
          </p:cNvPr>
          <p:cNvSpPr txBox="1"/>
          <p:nvPr/>
        </p:nvSpPr>
        <p:spPr>
          <a:xfrm>
            <a:off x="7831667" y="5714996"/>
            <a:ext cx="81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17 e</a:t>
            </a:r>
            <a:r>
              <a:rPr lang="en-US" sz="2000" baseline="30000" dirty="0"/>
              <a:t>-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A7FD448-9EB9-4E01-95C1-F9B9012F1AF7}"/>
              </a:ext>
            </a:extLst>
          </p:cNvPr>
          <p:cNvSpPr txBox="1"/>
          <p:nvPr/>
        </p:nvSpPr>
        <p:spPr>
          <a:xfrm>
            <a:off x="7704667" y="4241796"/>
            <a:ext cx="668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B99B7CB-270F-4C25-9EA2-6E7E0C1D1BF9}"/>
              </a:ext>
            </a:extLst>
          </p:cNvPr>
          <p:cNvSpPr/>
          <p:nvPr/>
        </p:nvSpPr>
        <p:spPr>
          <a:xfrm>
            <a:off x="5926667" y="5740397"/>
            <a:ext cx="59266" cy="101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9A5E1B3A-B5DD-467A-A3D7-887A656DE227}"/>
              </a:ext>
            </a:extLst>
          </p:cNvPr>
          <p:cNvSpPr/>
          <p:nvPr/>
        </p:nvSpPr>
        <p:spPr>
          <a:xfrm>
            <a:off x="6536264" y="4394199"/>
            <a:ext cx="59266" cy="101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C578C9E5-F62F-4266-A87B-96D04FF7D144}"/>
              </a:ext>
            </a:extLst>
          </p:cNvPr>
          <p:cNvSpPr/>
          <p:nvPr/>
        </p:nvSpPr>
        <p:spPr>
          <a:xfrm>
            <a:off x="5604930" y="4885266"/>
            <a:ext cx="59266" cy="101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AB864F62-17B8-4393-A80E-16CF97D9698C}"/>
              </a:ext>
            </a:extLst>
          </p:cNvPr>
          <p:cNvSpPr/>
          <p:nvPr/>
        </p:nvSpPr>
        <p:spPr>
          <a:xfrm>
            <a:off x="6874930" y="5342466"/>
            <a:ext cx="59266" cy="101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BFF0D7EA-A99B-4059-A867-194243D2DFAD}"/>
              </a:ext>
            </a:extLst>
          </p:cNvPr>
          <p:cNvSpPr/>
          <p:nvPr/>
        </p:nvSpPr>
        <p:spPr>
          <a:xfrm>
            <a:off x="5596467" y="5206997"/>
            <a:ext cx="59266" cy="101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82847582-E3DF-419B-8DA7-348F06213855}"/>
              </a:ext>
            </a:extLst>
          </p:cNvPr>
          <p:cNvSpPr/>
          <p:nvPr/>
        </p:nvSpPr>
        <p:spPr>
          <a:xfrm>
            <a:off x="5782733" y="4563531"/>
            <a:ext cx="59266" cy="101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F129CD6B-A62E-4954-BBEE-C5633F5D64B4}"/>
              </a:ext>
            </a:extLst>
          </p:cNvPr>
          <p:cNvSpPr/>
          <p:nvPr/>
        </p:nvSpPr>
        <p:spPr>
          <a:xfrm>
            <a:off x="6891867" y="4715931"/>
            <a:ext cx="59266" cy="101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250CD135-6AD9-418D-A646-5407E6F2782A}"/>
              </a:ext>
            </a:extLst>
          </p:cNvPr>
          <p:cNvSpPr/>
          <p:nvPr/>
        </p:nvSpPr>
        <p:spPr>
          <a:xfrm>
            <a:off x="6671733" y="5655731"/>
            <a:ext cx="59266" cy="101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ED851B55-80C1-4179-BA18-FE7E50CA360B}"/>
              </a:ext>
            </a:extLst>
          </p:cNvPr>
          <p:cNvSpPr/>
          <p:nvPr/>
        </p:nvSpPr>
        <p:spPr>
          <a:xfrm>
            <a:off x="5638801" y="5520264"/>
            <a:ext cx="59266" cy="101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20607451-B989-4E88-BB70-BC5DDC20D1A7}"/>
              </a:ext>
            </a:extLst>
          </p:cNvPr>
          <p:cNvSpPr/>
          <p:nvPr/>
        </p:nvSpPr>
        <p:spPr>
          <a:xfrm>
            <a:off x="6714067" y="4538130"/>
            <a:ext cx="59266" cy="101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834B9D5-F684-48B7-9320-485C412E2191}"/>
              </a:ext>
            </a:extLst>
          </p:cNvPr>
          <p:cNvSpPr/>
          <p:nvPr/>
        </p:nvSpPr>
        <p:spPr>
          <a:xfrm>
            <a:off x="6925734" y="5003797"/>
            <a:ext cx="59266" cy="101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FB213591-C875-4539-8F4F-D7C067EFF588}"/>
              </a:ext>
            </a:extLst>
          </p:cNvPr>
          <p:cNvSpPr/>
          <p:nvPr/>
        </p:nvSpPr>
        <p:spPr>
          <a:xfrm>
            <a:off x="7738534" y="5808130"/>
            <a:ext cx="59266" cy="101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928DEA1D-489B-4F0E-AD9D-A4FE161EDC6C}"/>
              </a:ext>
            </a:extLst>
          </p:cNvPr>
          <p:cNvSpPr/>
          <p:nvPr/>
        </p:nvSpPr>
        <p:spPr>
          <a:xfrm>
            <a:off x="8348131" y="4461932"/>
            <a:ext cx="59266" cy="101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8796B448-89E5-4A20-86A1-9E3DC24C0654}"/>
              </a:ext>
            </a:extLst>
          </p:cNvPr>
          <p:cNvSpPr/>
          <p:nvPr/>
        </p:nvSpPr>
        <p:spPr>
          <a:xfrm>
            <a:off x="7416797" y="4952999"/>
            <a:ext cx="59266" cy="101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CA6BB2B1-FDF9-402F-AF45-F4EFFF399E44}"/>
              </a:ext>
            </a:extLst>
          </p:cNvPr>
          <p:cNvSpPr/>
          <p:nvPr/>
        </p:nvSpPr>
        <p:spPr>
          <a:xfrm>
            <a:off x="8686797" y="5410199"/>
            <a:ext cx="59266" cy="101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1066EFEF-3758-47EF-9CCB-4BA9C4E0A642}"/>
              </a:ext>
            </a:extLst>
          </p:cNvPr>
          <p:cNvSpPr/>
          <p:nvPr/>
        </p:nvSpPr>
        <p:spPr>
          <a:xfrm>
            <a:off x="7408334" y="5274730"/>
            <a:ext cx="59266" cy="101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E5EE0A87-712E-4B51-B38B-85402A14C81F}"/>
              </a:ext>
            </a:extLst>
          </p:cNvPr>
          <p:cNvSpPr/>
          <p:nvPr/>
        </p:nvSpPr>
        <p:spPr>
          <a:xfrm>
            <a:off x="7594600" y="4631264"/>
            <a:ext cx="59266" cy="101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98D843C3-7B8E-47DF-B878-48F902CF9940}"/>
              </a:ext>
            </a:extLst>
          </p:cNvPr>
          <p:cNvSpPr/>
          <p:nvPr/>
        </p:nvSpPr>
        <p:spPr>
          <a:xfrm>
            <a:off x="8483600" y="5723464"/>
            <a:ext cx="59266" cy="101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618BA847-F39A-499B-A365-9C5634E7D71E}"/>
              </a:ext>
            </a:extLst>
          </p:cNvPr>
          <p:cNvSpPr/>
          <p:nvPr/>
        </p:nvSpPr>
        <p:spPr>
          <a:xfrm>
            <a:off x="7450668" y="5587997"/>
            <a:ext cx="59266" cy="101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8CFF84E1-B8AA-4F74-821C-B597E7DD9D88}"/>
              </a:ext>
            </a:extLst>
          </p:cNvPr>
          <p:cNvSpPr/>
          <p:nvPr/>
        </p:nvSpPr>
        <p:spPr>
          <a:xfrm>
            <a:off x="8525934" y="4605863"/>
            <a:ext cx="59266" cy="101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2319CA78-F14D-42A9-ADFA-35F043FC1AC8}"/>
              </a:ext>
            </a:extLst>
          </p:cNvPr>
          <p:cNvSpPr/>
          <p:nvPr/>
        </p:nvSpPr>
        <p:spPr>
          <a:xfrm>
            <a:off x="8737601" y="5071530"/>
            <a:ext cx="59266" cy="101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1D950784-F8CC-429D-BA59-8B7D5D46676A}"/>
              </a:ext>
            </a:extLst>
          </p:cNvPr>
          <p:cNvSpPr/>
          <p:nvPr/>
        </p:nvSpPr>
        <p:spPr>
          <a:xfrm>
            <a:off x="8128000" y="4377264"/>
            <a:ext cx="59266" cy="101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1AE7AA4C-CB74-48D1-BEA1-E0B45ED8DECD}"/>
              </a:ext>
            </a:extLst>
          </p:cNvPr>
          <p:cNvSpPr/>
          <p:nvPr/>
        </p:nvSpPr>
        <p:spPr>
          <a:xfrm>
            <a:off x="8678333" y="4834464"/>
            <a:ext cx="59266" cy="101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18DE3B40-650B-4072-A5AF-FBD3F839ECA6}"/>
              </a:ext>
            </a:extLst>
          </p:cNvPr>
          <p:cNvSpPr/>
          <p:nvPr/>
        </p:nvSpPr>
        <p:spPr>
          <a:xfrm>
            <a:off x="8568267" y="5587997"/>
            <a:ext cx="59266" cy="101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A72ACB23-9526-4274-8627-72E216C9D596}"/>
              </a:ext>
            </a:extLst>
          </p:cNvPr>
          <p:cNvSpPr/>
          <p:nvPr/>
        </p:nvSpPr>
        <p:spPr>
          <a:xfrm>
            <a:off x="7433733" y="4792131"/>
            <a:ext cx="59266" cy="101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9B5908E2-84E9-4C89-BC2F-ABBCB7A4AD38}"/>
              </a:ext>
            </a:extLst>
          </p:cNvPr>
          <p:cNvSpPr/>
          <p:nvPr/>
        </p:nvSpPr>
        <p:spPr>
          <a:xfrm>
            <a:off x="7577666" y="5714997"/>
            <a:ext cx="59266" cy="101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D21293FA-5635-456C-ABA0-FB6C7E877BE9}"/>
              </a:ext>
            </a:extLst>
          </p:cNvPr>
          <p:cNvSpPr/>
          <p:nvPr/>
        </p:nvSpPr>
        <p:spPr>
          <a:xfrm>
            <a:off x="7696200" y="4512731"/>
            <a:ext cx="59266" cy="1016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E829CC3-B927-4207-B294-4382FBEBF4AF}"/>
              </a:ext>
            </a:extLst>
          </p:cNvPr>
          <p:cNvSpPr txBox="1"/>
          <p:nvPr/>
        </p:nvSpPr>
        <p:spPr>
          <a:xfrm>
            <a:off x="6019800" y="5664196"/>
            <a:ext cx="77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10 e-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1EF9EA6-7D45-4D8B-9BD7-3B674B889930}"/>
              </a:ext>
            </a:extLst>
          </p:cNvPr>
          <p:cNvSpPr txBox="1"/>
          <p:nvPr/>
        </p:nvSpPr>
        <p:spPr>
          <a:xfrm>
            <a:off x="7831665" y="5714998"/>
            <a:ext cx="77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18 e-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18B7D04-DF19-430E-AD23-AFF873DE2E1B}"/>
              </a:ext>
            </a:extLst>
          </p:cNvPr>
          <p:cNvSpPr txBox="1"/>
          <p:nvPr/>
        </p:nvSpPr>
        <p:spPr>
          <a:xfrm>
            <a:off x="5892803" y="4191002"/>
            <a:ext cx="778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Na</a:t>
            </a:r>
            <a:r>
              <a:rPr lang="en-US" sz="2000" baseline="30000" dirty="0"/>
              <a:t>+</a:t>
            </a:r>
            <a:endParaRPr lang="en-US" sz="2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F75D3CC-02AC-4321-89BF-6EC707DBE7E9}"/>
              </a:ext>
            </a:extLst>
          </p:cNvPr>
          <p:cNvSpPr txBox="1"/>
          <p:nvPr/>
        </p:nvSpPr>
        <p:spPr>
          <a:xfrm>
            <a:off x="7704666" y="4241806"/>
            <a:ext cx="6434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</a:t>
            </a:r>
            <a:r>
              <a:rPr lang="en-US" sz="2000" baseline="30000" dirty="0"/>
              <a:t>-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48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07882 -0.0305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8" grpId="0" animBg="1"/>
      <p:bldP spid="39" grpId="0"/>
      <p:bldP spid="40" grpId="0"/>
      <p:bldP spid="41" grpId="0"/>
      <p:bldP spid="4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C4F0F8-1E8C-4D46-9B28-BE752FA97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67" y="3166532"/>
            <a:ext cx="8796867" cy="2846993"/>
          </a:xfrm>
        </p:spPr>
        <p:txBody>
          <a:bodyPr/>
          <a:lstStyle/>
          <a:p>
            <a:r>
              <a:rPr lang="en-US" sz="2000" dirty="0"/>
              <a:t>Start with a tube full of negative ions</a:t>
            </a:r>
          </a:p>
          <a:p>
            <a:r>
              <a:rPr lang="en-US" sz="2000" dirty="0"/>
              <a:t>Diffusion: it all spreads out evenly</a:t>
            </a:r>
          </a:p>
          <a:p>
            <a:r>
              <a:rPr lang="en-US" sz="2000" dirty="0"/>
              <a:t>Add a voltage differential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Voltage replaces gravity; otherwise it’s just like our air example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Electrical force moves ions to the left; diffusion moves some of them back</a:t>
            </a:r>
          </a:p>
          <a:p>
            <a:r>
              <a:rPr lang="en-US" sz="2000" dirty="0"/>
              <a:t>Ion concentration will be a coordinate system, and will correspond to body parts</a:t>
            </a:r>
          </a:p>
          <a:p>
            <a:r>
              <a:rPr lang="en-US" sz="2000" dirty="0"/>
              <a:t>Won’t gravity interfere with electricity?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Probably not. Electric forces are much stronger (small, light particles suspended in water)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5EBFB1F-E500-45C9-83C7-395D62770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DFAA4A5-DFC4-4C86-9594-66209D8088A6}"/>
              </a:ext>
            </a:extLst>
          </p:cNvPr>
          <p:cNvSpPr txBox="1"/>
          <p:nvPr/>
        </p:nvSpPr>
        <p:spPr>
          <a:xfrm>
            <a:off x="1595966" y="2091263"/>
            <a:ext cx="5461000" cy="719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4612C2A-EF44-4CF9-8556-11F8E2A224EB}"/>
              </a:ext>
            </a:extLst>
          </p:cNvPr>
          <p:cNvSpPr txBox="1"/>
          <p:nvPr/>
        </p:nvSpPr>
        <p:spPr>
          <a:xfrm>
            <a:off x="1447800" y="1659471"/>
            <a:ext cx="592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1E0AA3-BEF4-4F02-B7BB-5A8EEA9DC7E7}"/>
              </a:ext>
            </a:extLst>
          </p:cNvPr>
          <p:cNvSpPr txBox="1"/>
          <p:nvPr/>
        </p:nvSpPr>
        <p:spPr>
          <a:xfrm>
            <a:off x="6764867" y="1659470"/>
            <a:ext cx="592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ADB48E4-DCC1-495E-8118-8BF0332F0E1D}"/>
              </a:ext>
            </a:extLst>
          </p:cNvPr>
          <p:cNvSpPr txBox="1"/>
          <p:nvPr/>
        </p:nvSpPr>
        <p:spPr>
          <a:xfrm>
            <a:off x="1595966" y="2091263"/>
            <a:ext cx="5461000" cy="719667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  <a:alpha val="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40467" y="763793"/>
            <a:ext cx="1083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High [</a:t>
            </a:r>
            <a:r>
              <a:rPr lang="en-US" sz="2000" i="1" dirty="0"/>
              <a:t>A</a:t>
            </a:r>
            <a:r>
              <a:rPr lang="en-US" sz="2000" dirty="0"/>
              <a:t>]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312894" y="1129553"/>
            <a:ext cx="462579" cy="726835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06975" y="822212"/>
            <a:ext cx="1083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Low [</a:t>
            </a:r>
            <a:r>
              <a:rPr lang="en-US" sz="2000" i="1" dirty="0"/>
              <a:t>A</a:t>
            </a:r>
            <a:r>
              <a:rPr lang="en-US" sz="2000" dirty="0"/>
              <a:t>]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541982" y="1187972"/>
            <a:ext cx="922317" cy="668416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40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7A5E0C-D086-4429-864B-98A6E61CC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B4C824-5C1E-4164-B3DE-F2C6A90DE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Cells can include the software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dirty="0"/>
              <a:t>if ([</a:t>
            </a:r>
            <a:r>
              <a:rPr lang="en-US" i="1" dirty="0"/>
              <a:t>A</a:t>
            </a:r>
            <a:r>
              <a:rPr lang="en-US" dirty="0"/>
              <a:t>] &lt; .1):</a:t>
            </a:r>
          </a:p>
          <a:p>
            <a:pPr marL="1257300" lvl="3" indent="0">
              <a:spcBef>
                <a:spcPts val="0"/>
              </a:spcBef>
              <a:buNone/>
            </a:pPr>
            <a:r>
              <a:rPr lang="en-US" dirty="0"/>
              <a:t> I am toes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dirty="0" err="1"/>
              <a:t>elif</a:t>
            </a:r>
            <a:r>
              <a:rPr lang="en-US" dirty="0"/>
              <a:t> ([</a:t>
            </a:r>
            <a:r>
              <a:rPr lang="en-US" i="1" dirty="0"/>
              <a:t>A</a:t>
            </a:r>
            <a:r>
              <a:rPr lang="en-US" dirty="0"/>
              <a:t>] &lt; .2):</a:t>
            </a:r>
          </a:p>
          <a:p>
            <a:pPr marL="1257300" lvl="3" indent="0">
              <a:spcBef>
                <a:spcPts val="0"/>
              </a:spcBef>
              <a:buNone/>
            </a:pPr>
            <a:r>
              <a:rPr lang="en-US" dirty="0"/>
              <a:t>I am knees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dirty="0" err="1"/>
              <a:t>elif</a:t>
            </a:r>
            <a:r>
              <a:rPr lang="en-US" dirty="0"/>
              <a:t> ([</a:t>
            </a:r>
            <a:r>
              <a:rPr lang="en-US" i="1" dirty="0"/>
              <a:t>A</a:t>
            </a:r>
            <a:r>
              <a:rPr lang="en-US" dirty="0"/>
              <a:t>] &lt; .3):</a:t>
            </a:r>
          </a:p>
          <a:p>
            <a:pPr marL="1257300" lvl="3" indent="0">
              <a:spcBef>
                <a:spcPts val="0"/>
              </a:spcBef>
              <a:buNone/>
            </a:pPr>
            <a:r>
              <a:rPr lang="en-US" dirty="0"/>
              <a:t>I am a bellybutton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dirty="0" err="1"/>
              <a:t>elif</a:t>
            </a:r>
            <a:r>
              <a:rPr lang="en-US" dirty="0"/>
              <a:t> ([</a:t>
            </a:r>
            <a:r>
              <a:rPr lang="en-US" i="1" dirty="0"/>
              <a:t>A</a:t>
            </a:r>
            <a:r>
              <a:rPr lang="en-US" dirty="0"/>
              <a:t>] &lt; .3):</a:t>
            </a:r>
          </a:p>
          <a:p>
            <a:pPr marL="1257300" lvl="3" indent="0">
              <a:spcBef>
                <a:spcPts val="0"/>
              </a:spcBef>
              <a:buNone/>
            </a:pPr>
            <a:r>
              <a:rPr lang="en-US" dirty="0"/>
              <a:t>I am a shoulders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dirty="0"/>
              <a:t>else:</a:t>
            </a:r>
          </a:p>
          <a:p>
            <a:pPr marL="1257300" lvl="3" indent="0">
              <a:spcBef>
                <a:spcPts val="0"/>
              </a:spcBef>
              <a:buNone/>
            </a:pPr>
            <a:r>
              <a:rPr lang="en-US" dirty="0"/>
              <a:t>I am the head</a:t>
            </a:r>
          </a:p>
          <a:p>
            <a:pPr marL="800100" lvl="2" indent="0">
              <a:buNone/>
            </a:pPr>
            <a:r>
              <a:rPr lang="en-US" dirty="0"/>
              <a:t>…</a:t>
            </a:r>
          </a:p>
          <a:p>
            <a:r>
              <a:rPr lang="en-US" dirty="0"/>
              <a:t>As always, every cell has the same program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5158AD0-41C3-4218-B77B-FE5E43561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0021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286318-9D5C-4D05-A1EC-A96B7B266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what about a flatworm?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A1BE46-727A-4E73-BD32-BFF964254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shown how a coordinate system might exist – but</a:t>
            </a:r>
          </a:p>
          <a:p>
            <a:pPr lvl="1"/>
            <a:r>
              <a:rPr lang="en-US" dirty="0"/>
              <a:t>do flatworms have tubes in them?</a:t>
            </a:r>
          </a:p>
          <a:p>
            <a:pPr lvl="1"/>
            <a:r>
              <a:rPr lang="en-US" dirty="0"/>
              <a:t>how do the cells know what voltages to make?</a:t>
            </a:r>
          </a:p>
          <a:p>
            <a:pPr lvl="1"/>
            <a:r>
              <a:rPr lang="en-US" dirty="0"/>
              <a:t>how does this help us to explain regeneration from small body parts?</a:t>
            </a:r>
          </a:p>
          <a:p>
            <a:pPr lvl="1"/>
            <a:r>
              <a:rPr lang="en-US" dirty="0"/>
              <a:t>or head/tail reversal from a battery?</a:t>
            </a:r>
          </a:p>
          <a:p>
            <a:r>
              <a:rPr lang="en-US" dirty="0"/>
              <a:t>Next up: explaining those</a:t>
            </a:r>
          </a:p>
          <a:p>
            <a:pPr lvl="1"/>
            <a:r>
              <a:rPr lang="en-US" dirty="0"/>
              <a:t>or at least a theory!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D148A17-631A-4CDD-A4B9-758F9778A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91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03652B-F7DE-4F67-B018-C4047ADE4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 junctions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9DDF42-BBDD-4F86-B4E6-9480FF13A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88533"/>
            <a:ext cx="7772400" cy="4419600"/>
          </a:xfrm>
        </p:spPr>
        <p:txBody>
          <a:bodyPr/>
          <a:lstStyle/>
          <a:p>
            <a:r>
              <a:rPr lang="en-US" sz="2400" dirty="0"/>
              <a:t>A </a:t>
            </a:r>
            <a:r>
              <a:rPr lang="en-US" sz="2400" i="1" dirty="0"/>
              <a:t>gap junction</a:t>
            </a:r>
            <a:r>
              <a:rPr lang="en-US" sz="2400" dirty="0"/>
              <a:t> (GJ) is a small connecting tube between cells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Each cell provides half of the GJ</a:t>
            </a:r>
          </a:p>
          <a:p>
            <a:r>
              <a:rPr lang="en-US" sz="2400" dirty="0"/>
              <a:t>What can GJs do?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allow ion flow between cells. I.e., current. </a:t>
            </a:r>
            <a:r>
              <a:rPr lang="en-US" sz="2000" i="1" dirty="0"/>
              <a:t>GJs are wires</a:t>
            </a:r>
            <a:r>
              <a:rPr lang="en-US" sz="2000" dirty="0"/>
              <a:t>.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selectivity: GJs can pass some molecules and not others (based on which connexin proteins they’re built from)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 GJ can be turned on/off by either voltage or ligands</a:t>
            </a:r>
          </a:p>
          <a:p>
            <a:r>
              <a:rPr lang="en-US" sz="2400" dirty="0"/>
              <a:t>Some people believe that </a:t>
            </a:r>
            <a:r>
              <a:rPr lang="en-US" sz="2400" dirty="0" err="1"/>
              <a:t>GJs+cells</a:t>
            </a:r>
            <a:r>
              <a:rPr lang="en-US" sz="2400" dirty="0"/>
              <a:t> are a precursor to </a:t>
            </a:r>
            <a:r>
              <a:rPr lang="en-US" sz="2400"/>
              <a:t>the CNS, </a:t>
            </a:r>
            <a:r>
              <a:rPr lang="en-US" sz="2400" dirty="0"/>
              <a:t>and can compute just like your brain does (but slower and over smaller distances)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AE65DAE-2FF2-4A5B-917E-B724BB362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69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6EDFBC2-B9A3-4C53-BA99-CD2F4785D628}"/>
              </a:ext>
            </a:extLst>
          </p:cNvPr>
          <p:cNvSpPr/>
          <p:nvPr/>
        </p:nvSpPr>
        <p:spPr>
          <a:xfrm>
            <a:off x="2548466" y="1944023"/>
            <a:ext cx="3640665" cy="249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D65B54-E6AF-4168-868B-7F93EE4AD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039532"/>
            <a:ext cx="7772400" cy="2336799"/>
          </a:xfrm>
        </p:spPr>
        <p:txBody>
          <a:bodyPr/>
          <a:lstStyle/>
          <a:p>
            <a:r>
              <a:rPr lang="en-US" dirty="0"/>
              <a:t>5 cells, connected by 4 GJs</a:t>
            </a:r>
          </a:p>
          <a:p>
            <a:pPr lvl="1"/>
            <a:r>
              <a:rPr lang="en-US" dirty="0"/>
              <a:t>real </a:t>
            </a:r>
            <a:r>
              <a:rPr lang="en-US" dirty="0" err="1"/>
              <a:t>planaria</a:t>
            </a:r>
            <a:r>
              <a:rPr lang="en-US" dirty="0"/>
              <a:t> has many more cells, and 3D</a:t>
            </a:r>
          </a:p>
          <a:p>
            <a:r>
              <a:rPr lang="en-US" dirty="0"/>
              <a:t>Assume a negatively charged ion </a:t>
            </a:r>
            <a:r>
              <a:rPr lang="en-US" i="1" dirty="0"/>
              <a:t>A</a:t>
            </a:r>
            <a:r>
              <a:rPr lang="en-US" dirty="0"/>
              <a:t> that can travel through the GJs.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6492B50-0A85-4689-BEB9-EE36A72B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6FB77F0-2DFD-4900-856D-D2DD624EB2B0}"/>
              </a:ext>
            </a:extLst>
          </p:cNvPr>
          <p:cNvSpPr/>
          <p:nvPr/>
        </p:nvSpPr>
        <p:spPr>
          <a:xfrm>
            <a:off x="2108200" y="1757922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D0B3B7F-75CC-42F0-A9A2-2BB38ABDF493}"/>
              </a:ext>
            </a:extLst>
          </p:cNvPr>
          <p:cNvSpPr/>
          <p:nvPr/>
        </p:nvSpPr>
        <p:spPr>
          <a:xfrm>
            <a:off x="3041650" y="1757922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37AA2212-B047-449B-8006-79FE21639268}"/>
              </a:ext>
            </a:extLst>
          </p:cNvPr>
          <p:cNvSpPr/>
          <p:nvPr/>
        </p:nvSpPr>
        <p:spPr>
          <a:xfrm>
            <a:off x="3975100" y="1757922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CB9F6F9-F52F-4565-A27F-6CE379170BB9}"/>
              </a:ext>
            </a:extLst>
          </p:cNvPr>
          <p:cNvSpPr/>
          <p:nvPr/>
        </p:nvSpPr>
        <p:spPr>
          <a:xfrm>
            <a:off x="4908550" y="1757922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74EC5DE1-842C-40AC-9B5D-36E812581B72}"/>
              </a:ext>
            </a:extLst>
          </p:cNvPr>
          <p:cNvSpPr/>
          <p:nvPr/>
        </p:nvSpPr>
        <p:spPr>
          <a:xfrm>
            <a:off x="5842000" y="1757922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8F8F82E-21C6-40FA-9561-0EC565AC1DB8}"/>
              </a:ext>
            </a:extLst>
          </p:cNvPr>
          <p:cNvSpPr/>
          <p:nvPr/>
        </p:nvSpPr>
        <p:spPr>
          <a:xfrm>
            <a:off x="2514600" y="1978055"/>
            <a:ext cx="3699934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871E863-6A4A-4923-B77E-0D893D0A6D53}"/>
              </a:ext>
            </a:extLst>
          </p:cNvPr>
          <p:cNvSpPr txBox="1"/>
          <p:nvPr/>
        </p:nvSpPr>
        <p:spPr>
          <a:xfrm>
            <a:off x="6155267" y="1969188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3107ADC-C7BC-4260-9F00-7C8324F0D0E8}"/>
              </a:ext>
            </a:extLst>
          </p:cNvPr>
          <p:cNvSpPr txBox="1"/>
          <p:nvPr/>
        </p:nvSpPr>
        <p:spPr>
          <a:xfrm>
            <a:off x="2446867" y="1926855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DF12164-8CA7-40AF-9C3C-E38FD7DD7668}"/>
              </a:ext>
            </a:extLst>
          </p:cNvPr>
          <p:cNvSpPr txBox="1"/>
          <p:nvPr/>
        </p:nvSpPr>
        <p:spPr>
          <a:xfrm>
            <a:off x="4334934" y="1833722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84887AB-8007-4FDA-8248-A5B06907509B}"/>
              </a:ext>
            </a:extLst>
          </p:cNvPr>
          <p:cNvSpPr txBox="1"/>
          <p:nvPr/>
        </p:nvSpPr>
        <p:spPr>
          <a:xfrm>
            <a:off x="3344324" y="1859123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48B057B-FC49-4BA8-98C6-60B02DB1478A}"/>
              </a:ext>
            </a:extLst>
          </p:cNvPr>
          <p:cNvSpPr txBox="1"/>
          <p:nvPr/>
        </p:nvSpPr>
        <p:spPr>
          <a:xfrm>
            <a:off x="4097858" y="1969188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12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6EDFBC2-B9A3-4C53-BA99-CD2F4785D628}"/>
              </a:ext>
            </a:extLst>
          </p:cNvPr>
          <p:cNvSpPr/>
          <p:nvPr/>
        </p:nvSpPr>
        <p:spPr>
          <a:xfrm>
            <a:off x="2548466" y="1951398"/>
            <a:ext cx="3640665" cy="249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D65B54-E6AF-4168-868B-7F93EE4AD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853263"/>
            <a:ext cx="7772400" cy="3278596"/>
          </a:xfrm>
        </p:spPr>
        <p:txBody>
          <a:bodyPr/>
          <a:lstStyle/>
          <a:p>
            <a:r>
              <a:rPr lang="en-US" dirty="0"/>
              <a:t>Consider a few patterns of cell </a:t>
            </a:r>
            <a:r>
              <a:rPr lang="en-US" i="1" dirty="0" err="1"/>
              <a:t>V</a:t>
            </a:r>
            <a:r>
              <a:rPr lang="en-US" baseline="-25000" dirty="0" err="1"/>
              <a:t>mem</a:t>
            </a:r>
            <a:r>
              <a:rPr lang="en-US" dirty="0"/>
              <a:t>.</a:t>
            </a:r>
          </a:p>
          <a:p>
            <a:pPr lvl="1">
              <a:spcBef>
                <a:spcPts val="0"/>
              </a:spcBef>
            </a:pPr>
            <a:r>
              <a:rPr lang="en-US" dirty="0"/>
              <a:t>First: all cells have the same </a:t>
            </a:r>
            <a:r>
              <a:rPr lang="en-US" i="1" dirty="0" err="1"/>
              <a:t>V</a:t>
            </a:r>
            <a:r>
              <a:rPr lang="en-US" baseline="-25000" dirty="0" err="1"/>
              <a:t>mem</a:t>
            </a:r>
            <a:r>
              <a:rPr lang="en-US" dirty="0"/>
              <a:t> (1V in this example)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Note: ECF is the voltage reference</a:t>
            </a:r>
          </a:p>
          <a:p>
            <a:r>
              <a:rPr lang="en-US" dirty="0"/>
              <a:t>What pattern will [</a:t>
            </a:r>
            <a:r>
              <a:rPr lang="en-US" i="1" dirty="0"/>
              <a:t>A</a:t>
            </a:r>
            <a:r>
              <a:rPr lang="en-US" dirty="0"/>
              <a:t>] settle out to?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 voltage differences driving left-to-right ion flow</a:t>
            </a:r>
          </a:p>
          <a:p>
            <a:pPr lvl="1">
              <a:spcBef>
                <a:spcPts val="0"/>
              </a:spcBef>
            </a:pPr>
            <a:r>
              <a:rPr lang="en-US" dirty="0"/>
              <a:t>Diffusion is the only force acting here</a:t>
            </a:r>
          </a:p>
          <a:p>
            <a:pPr lvl="1">
              <a:spcBef>
                <a:spcPts val="0"/>
              </a:spcBef>
            </a:pPr>
            <a:r>
              <a:rPr lang="en-US" dirty="0"/>
              <a:t>[</a:t>
            </a:r>
            <a:r>
              <a:rPr lang="en-US" i="1" dirty="0"/>
              <a:t>A</a:t>
            </a:r>
            <a:r>
              <a:rPr lang="en-US" dirty="0"/>
              <a:t>] will become perfectly uniform</a:t>
            </a:r>
          </a:p>
          <a:p>
            <a:pPr lvl="1">
              <a:spcBef>
                <a:spcPts val="0"/>
              </a:spcBef>
            </a:pPr>
            <a:r>
              <a:rPr lang="en-US" dirty="0"/>
              <a:t>Everything is a belly button!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6492B50-0A85-4689-BEB9-EE36A72B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6FB77F0-2DFD-4900-856D-D2DD624EB2B0}"/>
              </a:ext>
            </a:extLst>
          </p:cNvPr>
          <p:cNvSpPr/>
          <p:nvPr/>
        </p:nvSpPr>
        <p:spPr>
          <a:xfrm>
            <a:off x="2108200" y="1765297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D0B3B7F-75CC-42F0-A9A2-2BB38ABDF493}"/>
              </a:ext>
            </a:extLst>
          </p:cNvPr>
          <p:cNvSpPr/>
          <p:nvPr/>
        </p:nvSpPr>
        <p:spPr>
          <a:xfrm>
            <a:off x="3041650" y="1765297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37AA2212-B047-449B-8006-79FE21639268}"/>
              </a:ext>
            </a:extLst>
          </p:cNvPr>
          <p:cNvSpPr/>
          <p:nvPr/>
        </p:nvSpPr>
        <p:spPr>
          <a:xfrm>
            <a:off x="3975100" y="1765297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CB9F6F9-F52F-4565-A27F-6CE379170BB9}"/>
              </a:ext>
            </a:extLst>
          </p:cNvPr>
          <p:cNvSpPr/>
          <p:nvPr/>
        </p:nvSpPr>
        <p:spPr>
          <a:xfrm>
            <a:off x="4908550" y="1765297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74EC5DE1-842C-40AC-9B5D-36E812581B72}"/>
              </a:ext>
            </a:extLst>
          </p:cNvPr>
          <p:cNvSpPr/>
          <p:nvPr/>
        </p:nvSpPr>
        <p:spPr>
          <a:xfrm>
            <a:off x="5842000" y="1765297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8F8F82E-21C6-40FA-9561-0EC565AC1DB8}"/>
              </a:ext>
            </a:extLst>
          </p:cNvPr>
          <p:cNvSpPr/>
          <p:nvPr/>
        </p:nvSpPr>
        <p:spPr>
          <a:xfrm>
            <a:off x="2514600" y="1985430"/>
            <a:ext cx="3699934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871E863-6A4A-4923-B77E-0D893D0A6D53}"/>
              </a:ext>
            </a:extLst>
          </p:cNvPr>
          <p:cNvSpPr txBox="1"/>
          <p:nvPr/>
        </p:nvSpPr>
        <p:spPr>
          <a:xfrm>
            <a:off x="6155267" y="1976563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3107ADC-C7BC-4260-9F00-7C8324F0D0E8}"/>
              </a:ext>
            </a:extLst>
          </p:cNvPr>
          <p:cNvSpPr txBox="1"/>
          <p:nvPr/>
        </p:nvSpPr>
        <p:spPr>
          <a:xfrm>
            <a:off x="2446867" y="1934230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DF12164-8CA7-40AF-9C3C-E38FD7DD7668}"/>
              </a:ext>
            </a:extLst>
          </p:cNvPr>
          <p:cNvSpPr txBox="1"/>
          <p:nvPr/>
        </p:nvSpPr>
        <p:spPr>
          <a:xfrm>
            <a:off x="4334934" y="1841097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84887AB-8007-4FDA-8248-A5B06907509B}"/>
              </a:ext>
            </a:extLst>
          </p:cNvPr>
          <p:cNvSpPr txBox="1"/>
          <p:nvPr/>
        </p:nvSpPr>
        <p:spPr>
          <a:xfrm>
            <a:off x="3344324" y="1866498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48B057B-FC49-4BA8-98C6-60B02DB1478A}"/>
              </a:ext>
            </a:extLst>
          </p:cNvPr>
          <p:cNvSpPr txBox="1"/>
          <p:nvPr/>
        </p:nvSpPr>
        <p:spPr>
          <a:xfrm>
            <a:off x="4097858" y="1976563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5E952F-D138-4A05-9C2C-8AAC00EE6200}"/>
              </a:ext>
            </a:extLst>
          </p:cNvPr>
          <p:cNvSpPr txBox="1"/>
          <p:nvPr/>
        </p:nvSpPr>
        <p:spPr>
          <a:xfrm>
            <a:off x="2192867" y="1798761"/>
            <a:ext cx="282129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/>
              <a:t>1V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13C960D-370E-4D98-A271-B5C508FB1F3D}"/>
              </a:ext>
            </a:extLst>
          </p:cNvPr>
          <p:cNvSpPr txBox="1"/>
          <p:nvPr/>
        </p:nvSpPr>
        <p:spPr>
          <a:xfrm>
            <a:off x="3098805" y="1807228"/>
            <a:ext cx="282129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/>
              <a:t>1V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CC56D74-4F83-4163-BB3B-D6E8A2C6A888}"/>
              </a:ext>
            </a:extLst>
          </p:cNvPr>
          <p:cNvSpPr txBox="1"/>
          <p:nvPr/>
        </p:nvSpPr>
        <p:spPr>
          <a:xfrm>
            <a:off x="4080936" y="1756427"/>
            <a:ext cx="282129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/>
              <a:t>1V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78F6508-8BB1-412B-978A-264660DC72E3}"/>
              </a:ext>
            </a:extLst>
          </p:cNvPr>
          <p:cNvSpPr txBox="1"/>
          <p:nvPr/>
        </p:nvSpPr>
        <p:spPr>
          <a:xfrm>
            <a:off x="4978407" y="1790293"/>
            <a:ext cx="282129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/>
              <a:t>1V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FA76FCB-9C32-492D-8165-99838496E62C}"/>
              </a:ext>
            </a:extLst>
          </p:cNvPr>
          <p:cNvSpPr txBox="1"/>
          <p:nvPr/>
        </p:nvSpPr>
        <p:spPr>
          <a:xfrm>
            <a:off x="5969009" y="1747961"/>
            <a:ext cx="282129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/>
              <a:t>1V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F847BF1-8DBE-427F-BEB3-2C97C024396C}"/>
              </a:ext>
            </a:extLst>
          </p:cNvPr>
          <p:cNvSpPr txBox="1"/>
          <p:nvPr/>
        </p:nvSpPr>
        <p:spPr>
          <a:xfrm>
            <a:off x="2352379" y="1904389"/>
            <a:ext cx="134789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D38C6E1-09B5-4604-88C8-57A2550673D4}"/>
              </a:ext>
            </a:extLst>
          </p:cNvPr>
          <p:cNvSpPr txBox="1"/>
          <p:nvPr/>
        </p:nvSpPr>
        <p:spPr>
          <a:xfrm>
            <a:off x="3291163" y="1928134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D95B409-D1C0-4A5F-A9E1-5BFB5754C010}"/>
              </a:ext>
            </a:extLst>
          </p:cNvPr>
          <p:cNvSpPr txBox="1"/>
          <p:nvPr/>
        </p:nvSpPr>
        <p:spPr>
          <a:xfrm>
            <a:off x="6089227" y="1909846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FAADBFE-0745-4117-BD69-5D58074CBA07}"/>
              </a:ext>
            </a:extLst>
          </p:cNvPr>
          <p:cNvSpPr txBox="1"/>
          <p:nvPr/>
        </p:nvSpPr>
        <p:spPr>
          <a:xfrm>
            <a:off x="4250602" y="1920983"/>
            <a:ext cx="134789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4D2AA9C-F836-425A-AE40-11DB6FCE4AF7}"/>
              </a:ext>
            </a:extLst>
          </p:cNvPr>
          <p:cNvSpPr txBox="1"/>
          <p:nvPr/>
        </p:nvSpPr>
        <p:spPr>
          <a:xfrm>
            <a:off x="2184400" y="2438398"/>
            <a:ext cx="42164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en-US" dirty="0"/>
              <a:t>  B         </a:t>
            </a:r>
            <a:r>
              <a:rPr lang="en-US" dirty="0" err="1"/>
              <a:t>B</a:t>
            </a:r>
            <a:r>
              <a:rPr lang="en-US" dirty="0"/>
              <a:t>          </a:t>
            </a:r>
            <a:r>
              <a:rPr lang="en-US" dirty="0" err="1"/>
              <a:t>B</a:t>
            </a:r>
            <a:r>
              <a:rPr lang="en-US" dirty="0"/>
              <a:t>         </a:t>
            </a:r>
            <a:r>
              <a:rPr lang="en-US" dirty="0" err="1"/>
              <a:t>B</a:t>
            </a:r>
            <a:r>
              <a:rPr lang="en-US" dirty="0"/>
              <a:t>          </a:t>
            </a:r>
            <a:r>
              <a:rPr lang="en-US" dirty="0" err="1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952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259E-6 L 0.08976 0.0108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53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23" grpId="0"/>
      <p:bldP spid="24" grpId="0"/>
      <p:bldP spid="25" grpId="0"/>
      <p:bldP spid="26" grpId="0"/>
      <p:bldP spid="2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6EDFBC2-B9A3-4C53-BA99-CD2F4785D628}"/>
              </a:ext>
            </a:extLst>
          </p:cNvPr>
          <p:cNvSpPr/>
          <p:nvPr/>
        </p:nvSpPr>
        <p:spPr>
          <a:xfrm>
            <a:off x="2548466" y="1959863"/>
            <a:ext cx="3640665" cy="249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D65B54-E6AF-4168-868B-7F93EE4AD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33" y="3488261"/>
            <a:ext cx="7772400" cy="2336799"/>
          </a:xfrm>
        </p:spPr>
        <p:txBody>
          <a:bodyPr/>
          <a:lstStyle/>
          <a:p>
            <a:r>
              <a:rPr lang="en-US" dirty="0"/>
              <a:t>Next </a:t>
            </a:r>
            <a:r>
              <a:rPr lang="en-US" i="1" dirty="0" err="1"/>
              <a:t>V</a:t>
            </a:r>
            <a:r>
              <a:rPr lang="en-US" baseline="-25000" dirty="0" err="1"/>
              <a:t>mem</a:t>
            </a:r>
            <a:r>
              <a:rPr lang="en-US" baseline="-25000" dirty="0"/>
              <a:t> </a:t>
            </a:r>
            <a:r>
              <a:rPr lang="en-US" dirty="0"/>
              <a:t>pattern:</a:t>
            </a:r>
          </a:p>
          <a:p>
            <a:pPr lvl="1"/>
            <a:r>
              <a:rPr lang="en-US" dirty="0"/>
              <a:t>1V at the head, 0V at the tail, no voltage in between</a:t>
            </a:r>
          </a:p>
          <a:p>
            <a:r>
              <a:rPr lang="en-US" dirty="0"/>
              <a:t>What pattern will [</a:t>
            </a:r>
            <a:r>
              <a:rPr lang="en-US" i="1" dirty="0"/>
              <a:t>A</a:t>
            </a:r>
            <a:r>
              <a:rPr lang="en-US" dirty="0"/>
              <a:t>] settle out to?</a:t>
            </a:r>
          </a:p>
          <a:p>
            <a:pPr lvl="1"/>
            <a:r>
              <a:rPr lang="en-US" dirty="0"/>
              <a:t>our air-molecule gradient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6492B50-0A85-4689-BEB9-EE36A72B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6FB77F0-2DFD-4900-856D-D2DD624EB2B0}"/>
              </a:ext>
            </a:extLst>
          </p:cNvPr>
          <p:cNvSpPr/>
          <p:nvPr/>
        </p:nvSpPr>
        <p:spPr>
          <a:xfrm>
            <a:off x="2108200" y="1773762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D0B3B7F-75CC-42F0-A9A2-2BB38ABDF493}"/>
              </a:ext>
            </a:extLst>
          </p:cNvPr>
          <p:cNvSpPr/>
          <p:nvPr/>
        </p:nvSpPr>
        <p:spPr>
          <a:xfrm>
            <a:off x="3041650" y="1773762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37AA2212-B047-449B-8006-79FE21639268}"/>
              </a:ext>
            </a:extLst>
          </p:cNvPr>
          <p:cNvSpPr/>
          <p:nvPr/>
        </p:nvSpPr>
        <p:spPr>
          <a:xfrm>
            <a:off x="3975100" y="1773762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CB9F6F9-F52F-4565-A27F-6CE379170BB9}"/>
              </a:ext>
            </a:extLst>
          </p:cNvPr>
          <p:cNvSpPr/>
          <p:nvPr/>
        </p:nvSpPr>
        <p:spPr>
          <a:xfrm>
            <a:off x="4908550" y="1773762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74EC5DE1-842C-40AC-9B5D-36E812581B72}"/>
              </a:ext>
            </a:extLst>
          </p:cNvPr>
          <p:cNvSpPr/>
          <p:nvPr/>
        </p:nvSpPr>
        <p:spPr>
          <a:xfrm>
            <a:off x="5842000" y="1773762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8F8F82E-21C6-40FA-9561-0EC565AC1DB8}"/>
              </a:ext>
            </a:extLst>
          </p:cNvPr>
          <p:cNvSpPr/>
          <p:nvPr/>
        </p:nvSpPr>
        <p:spPr>
          <a:xfrm>
            <a:off x="2514600" y="1993895"/>
            <a:ext cx="3699934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871E863-6A4A-4923-B77E-0D893D0A6D53}"/>
              </a:ext>
            </a:extLst>
          </p:cNvPr>
          <p:cNvSpPr txBox="1"/>
          <p:nvPr/>
        </p:nvSpPr>
        <p:spPr>
          <a:xfrm>
            <a:off x="2168887" y="1985028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3107ADC-C7BC-4260-9F00-7C8324F0D0E8}"/>
              </a:ext>
            </a:extLst>
          </p:cNvPr>
          <p:cNvSpPr txBox="1"/>
          <p:nvPr/>
        </p:nvSpPr>
        <p:spPr>
          <a:xfrm>
            <a:off x="2446867" y="1942695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DF12164-8CA7-40AF-9C3C-E38FD7DD7668}"/>
              </a:ext>
            </a:extLst>
          </p:cNvPr>
          <p:cNvSpPr txBox="1"/>
          <p:nvPr/>
        </p:nvSpPr>
        <p:spPr>
          <a:xfrm>
            <a:off x="4334934" y="1849562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84887AB-8007-4FDA-8248-A5B06907509B}"/>
              </a:ext>
            </a:extLst>
          </p:cNvPr>
          <p:cNvSpPr txBox="1"/>
          <p:nvPr/>
        </p:nvSpPr>
        <p:spPr>
          <a:xfrm>
            <a:off x="3344324" y="1874963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48B057B-FC49-4BA8-98C6-60B02DB1478A}"/>
              </a:ext>
            </a:extLst>
          </p:cNvPr>
          <p:cNvSpPr txBox="1"/>
          <p:nvPr/>
        </p:nvSpPr>
        <p:spPr>
          <a:xfrm>
            <a:off x="3142363" y="1985028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5E952F-D138-4A05-9C2C-8AAC00EE6200}"/>
              </a:ext>
            </a:extLst>
          </p:cNvPr>
          <p:cNvSpPr txBox="1"/>
          <p:nvPr/>
        </p:nvSpPr>
        <p:spPr>
          <a:xfrm>
            <a:off x="2192867" y="1807226"/>
            <a:ext cx="282129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/>
              <a:t>1V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FA76FCB-9C32-492D-8165-99838496E62C}"/>
              </a:ext>
            </a:extLst>
          </p:cNvPr>
          <p:cNvSpPr txBox="1"/>
          <p:nvPr/>
        </p:nvSpPr>
        <p:spPr>
          <a:xfrm>
            <a:off x="5969009" y="1756426"/>
            <a:ext cx="282129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/>
              <a:t>0V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F847BF1-8DBE-427F-BEB3-2C97C024396C}"/>
              </a:ext>
            </a:extLst>
          </p:cNvPr>
          <p:cNvSpPr txBox="1"/>
          <p:nvPr/>
        </p:nvSpPr>
        <p:spPr>
          <a:xfrm>
            <a:off x="2352379" y="1912854"/>
            <a:ext cx="134789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D38C6E1-09B5-4604-88C8-57A2550673D4}"/>
              </a:ext>
            </a:extLst>
          </p:cNvPr>
          <p:cNvSpPr txBox="1"/>
          <p:nvPr/>
        </p:nvSpPr>
        <p:spPr>
          <a:xfrm>
            <a:off x="2315118" y="2090709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D95B409-D1C0-4A5F-A9E1-5BFB5754C010}"/>
              </a:ext>
            </a:extLst>
          </p:cNvPr>
          <p:cNvSpPr txBox="1"/>
          <p:nvPr/>
        </p:nvSpPr>
        <p:spPr>
          <a:xfrm>
            <a:off x="3335751" y="2072421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FAADBFE-0745-4117-BD69-5D58074CBA07}"/>
              </a:ext>
            </a:extLst>
          </p:cNvPr>
          <p:cNvSpPr txBox="1"/>
          <p:nvPr/>
        </p:nvSpPr>
        <p:spPr>
          <a:xfrm>
            <a:off x="4250602" y="1954810"/>
            <a:ext cx="157011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5C5A560-6BA0-4E0E-AB3C-0E22A7A37CDD}"/>
              </a:ext>
            </a:extLst>
          </p:cNvPr>
          <p:cNvSpPr txBox="1"/>
          <p:nvPr/>
        </p:nvSpPr>
        <p:spPr>
          <a:xfrm>
            <a:off x="2024009" y="2523060"/>
            <a:ext cx="4376792" cy="46166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  <a:alpha val="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            S         B           K         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D7E431B-92A6-4295-84D3-99F0434095A9}"/>
              </a:ext>
            </a:extLst>
          </p:cNvPr>
          <p:cNvSpPr txBox="1"/>
          <p:nvPr/>
        </p:nvSpPr>
        <p:spPr>
          <a:xfrm>
            <a:off x="5162840" y="1926875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55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23" grpId="0"/>
      <p:bldP spid="24" grpId="0"/>
      <p:bldP spid="25" grpId="0"/>
      <p:bldP spid="26" grpId="0"/>
      <p:bldP spid="27" grpId="0" animBg="1"/>
      <p:bldP spid="2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6EDFBC2-B9A3-4C53-BA99-CD2F4785D628}"/>
              </a:ext>
            </a:extLst>
          </p:cNvPr>
          <p:cNvSpPr/>
          <p:nvPr/>
        </p:nvSpPr>
        <p:spPr>
          <a:xfrm>
            <a:off x="2548466" y="1954781"/>
            <a:ext cx="3640665" cy="249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D65B54-E6AF-4168-868B-7F93EE4AD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33" y="3666065"/>
            <a:ext cx="7772400" cy="2336799"/>
          </a:xfrm>
        </p:spPr>
        <p:txBody>
          <a:bodyPr/>
          <a:lstStyle/>
          <a:p>
            <a:r>
              <a:rPr lang="en-US" dirty="0"/>
              <a:t>But what stops the cells from deciding on any old pattern of voltages?</a:t>
            </a:r>
          </a:p>
          <a:p>
            <a:pPr lvl="1"/>
            <a:r>
              <a:rPr lang="en-US" dirty="0"/>
              <a:t>With the resulting random [</a:t>
            </a:r>
            <a:r>
              <a:rPr lang="en-US" i="1" dirty="0"/>
              <a:t>A</a:t>
            </a:r>
            <a:r>
              <a:rPr lang="en-US" dirty="0"/>
              <a:t>] profile</a:t>
            </a:r>
          </a:p>
          <a:p>
            <a:pPr lvl="1"/>
            <a:r>
              <a:rPr lang="en-US" dirty="0"/>
              <a:t>and the resulting body-part assortment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6492B50-0A85-4689-BEB9-EE36A72B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6FB77F0-2DFD-4900-856D-D2DD624EB2B0}"/>
              </a:ext>
            </a:extLst>
          </p:cNvPr>
          <p:cNvSpPr/>
          <p:nvPr/>
        </p:nvSpPr>
        <p:spPr>
          <a:xfrm>
            <a:off x="2108200" y="1768680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D0B3B7F-75CC-42F0-A9A2-2BB38ABDF493}"/>
              </a:ext>
            </a:extLst>
          </p:cNvPr>
          <p:cNvSpPr/>
          <p:nvPr/>
        </p:nvSpPr>
        <p:spPr>
          <a:xfrm>
            <a:off x="3041650" y="1768680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37AA2212-B047-449B-8006-79FE21639268}"/>
              </a:ext>
            </a:extLst>
          </p:cNvPr>
          <p:cNvSpPr/>
          <p:nvPr/>
        </p:nvSpPr>
        <p:spPr>
          <a:xfrm>
            <a:off x="3975100" y="1768680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CB9F6F9-F52F-4565-A27F-6CE379170BB9}"/>
              </a:ext>
            </a:extLst>
          </p:cNvPr>
          <p:cNvSpPr/>
          <p:nvPr/>
        </p:nvSpPr>
        <p:spPr>
          <a:xfrm>
            <a:off x="4908550" y="1768680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74EC5DE1-842C-40AC-9B5D-36E812581B72}"/>
              </a:ext>
            </a:extLst>
          </p:cNvPr>
          <p:cNvSpPr/>
          <p:nvPr/>
        </p:nvSpPr>
        <p:spPr>
          <a:xfrm>
            <a:off x="5842000" y="1768680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8F8F82E-21C6-40FA-9561-0EC565AC1DB8}"/>
              </a:ext>
            </a:extLst>
          </p:cNvPr>
          <p:cNvSpPr/>
          <p:nvPr/>
        </p:nvSpPr>
        <p:spPr>
          <a:xfrm>
            <a:off x="2514600" y="1988813"/>
            <a:ext cx="3699934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871E863-6A4A-4923-B77E-0D893D0A6D53}"/>
              </a:ext>
            </a:extLst>
          </p:cNvPr>
          <p:cNvSpPr txBox="1"/>
          <p:nvPr/>
        </p:nvSpPr>
        <p:spPr>
          <a:xfrm>
            <a:off x="2168887" y="1979946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3107ADC-C7BC-4260-9F00-7C8324F0D0E8}"/>
              </a:ext>
            </a:extLst>
          </p:cNvPr>
          <p:cNvSpPr txBox="1"/>
          <p:nvPr/>
        </p:nvSpPr>
        <p:spPr>
          <a:xfrm>
            <a:off x="2446867" y="1937613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DF12164-8CA7-40AF-9C3C-E38FD7DD7668}"/>
              </a:ext>
            </a:extLst>
          </p:cNvPr>
          <p:cNvSpPr txBox="1"/>
          <p:nvPr/>
        </p:nvSpPr>
        <p:spPr>
          <a:xfrm>
            <a:off x="4334934" y="1844480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84887AB-8007-4FDA-8248-A5B06907509B}"/>
              </a:ext>
            </a:extLst>
          </p:cNvPr>
          <p:cNvSpPr txBox="1"/>
          <p:nvPr/>
        </p:nvSpPr>
        <p:spPr>
          <a:xfrm>
            <a:off x="3344324" y="1869881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48B057B-FC49-4BA8-98C6-60B02DB1478A}"/>
              </a:ext>
            </a:extLst>
          </p:cNvPr>
          <p:cNvSpPr txBox="1"/>
          <p:nvPr/>
        </p:nvSpPr>
        <p:spPr>
          <a:xfrm>
            <a:off x="3142363" y="1979946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5E952F-D138-4A05-9C2C-8AAC00EE6200}"/>
              </a:ext>
            </a:extLst>
          </p:cNvPr>
          <p:cNvSpPr txBox="1"/>
          <p:nvPr/>
        </p:nvSpPr>
        <p:spPr>
          <a:xfrm>
            <a:off x="2192867" y="1802144"/>
            <a:ext cx="282129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/>
              <a:t>1V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FA76FCB-9C32-492D-8165-99838496E62C}"/>
              </a:ext>
            </a:extLst>
          </p:cNvPr>
          <p:cNvSpPr txBox="1"/>
          <p:nvPr/>
        </p:nvSpPr>
        <p:spPr>
          <a:xfrm>
            <a:off x="3191938" y="1751344"/>
            <a:ext cx="282129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/>
              <a:t>0V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F847BF1-8DBE-427F-BEB3-2C97C024396C}"/>
              </a:ext>
            </a:extLst>
          </p:cNvPr>
          <p:cNvSpPr txBox="1"/>
          <p:nvPr/>
        </p:nvSpPr>
        <p:spPr>
          <a:xfrm>
            <a:off x="2352379" y="1907772"/>
            <a:ext cx="134789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D38C6E1-09B5-4604-88C8-57A2550673D4}"/>
              </a:ext>
            </a:extLst>
          </p:cNvPr>
          <p:cNvSpPr txBox="1"/>
          <p:nvPr/>
        </p:nvSpPr>
        <p:spPr>
          <a:xfrm>
            <a:off x="2315118" y="2085627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D95B409-D1C0-4A5F-A9E1-5BFB5754C010}"/>
              </a:ext>
            </a:extLst>
          </p:cNvPr>
          <p:cNvSpPr txBox="1"/>
          <p:nvPr/>
        </p:nvSpPr>
        <p:spPr>
          <a:xfrm>
            <a:off x="3335751" y="2067339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FAADBFE-0745-4117-BD69-5D58074CBA07}"/>
              </a:ext>
            </a:extLst>
          </p:cNvPr>
          <p:cNvSpPr txBox="1"/>
          <p:nvPr/>
        </p:nvSpPr>
        <p:spPr>
          <a:xfrm>
            <a:off x="4250602" y="1949728"/>
            <a:ext cx="157011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5C5A560-6BA0-4E0E-AB3C-0E22A7A37CDD}"/>
              </a:ext>
            </a:extLst>
          </p:cNvPr>
          <p:cNvSpPr txBox="1"/>
          <p:nvPr/>
        </p:nvSpPr>
        <p:spPr>
          <a:xfrm>
            <a:off x="2134080" y="2505279"/>
            <a:ext cx="1430392" cy="46166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lIns="0" rIns="0" rtlCol="0">
            <a:spAutoFit/>
          </a:bodyPr>
          <a:lstStyle/>
          <a:p>
            <a:r>
              <a:rPr lang="en-US" dirty="0"/>
              <a:t>  H         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D7E431B-92A6-4295-84D3-99F0434095A9}"/>
              </a:ext>
            </a:extLst>
          </p:cNvPr>
          <p:cNvSpPr txBox="1"/>
          <p:nvPr/>
        </p:nvSpPr>
        <p:spPr>
          <a:xfrm>
            <a:off x="5162840" y="1921793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C18559B-FA87-40C4-9D2B-9B3A77B339EC}"/>
              </a:ext>
            </a:extLst>
          </p:cNvPr>
          <p:cNvSpPr txBox="1"/>
          <p:nvPr/>
        </p:nvSpPr>
        <p:spPr>
          <a:xfrm>
            <a:off x="5969009" y="1751344"/>
            <a:ext cx="339837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.</a:t>
            </a:r>
            <a:r>
              <a:rPr lang="en-US" sz="1800" dirty="0"/>
              <a:t>5V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B10B901-8570-49AC-BE01-164D1769E662}"/>
              </a:ext>
            </a:extLst>
          </p:cNvPr>
          <p:cNvSpPr txBox="1"/>
          <p:nvPr/>
        </p:nvSpPr>
        <p:spPr>
          <a:xfrm>
            <a:off x="5063076" y="1742873"/>
            <a:ext cx="282129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/>
              <a:t>0V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7B48A57-ABF0-4D39-8D64-F0100BDDB828}"/>
              </a:ext>
            </a:extLst>
          </p:cNvPr>
          <p:cNvSpPr txBox="1"/>
          <p:nvPr/>
        </p:nvSpPr>
        <p:spPr>
          <a:xfrm>
            <a:off x="4131735" y="1751342"/>
            <a:ext cx="282129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/>
              <a:t>1V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10C2E55-0AD0-4FD6-BAC0-47E1959B7D4B}"/>
              </a:ext>
            </a:extLst>
          </p:cNvPr>
          <p:cNvSpPr txBox="1"/>
          <p:nvPr/>
        </p:nvSpPr>
        <p:spPr>
          <a:xfrm flipH="1">
            <a:off x="3556480" y="2505279"/>
            <a:ext cx="981658" cy="46166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lIns="0" rIns="0" rtlCol="0">
            <a:spAutoFit/>
          </a:bodyPr>
          <a:lstStyle/>
          <a:p>
            <a:r>
              <a:rPr lang="en-US" dirty="0"/>
              <a:t>        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3CC549F-85CB-46A2-8713-B03B4AF0BCE7}"/>
              </a:ext>
            </a:extLst>
          </p:cNvPr>
          <p:cNvSpPr txBox="1"/>
          <p:nvPr/>
        </p:nvSpPr>
        <p:spPr>
          <a:xfrm>
            <a:off x="4470880" y="2505279"/>
            <a:ext cx="973191" cy="46166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lIns="0" rIns="0" rtlCol="0">
            <a:spAutoFit/>
          </a:bodyPr>
          <a:lstStyle/>
          <a:p>
            <a:r>
              <a:rPr lang="en-US" dirty="0"/>
              <a:t>        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62B5A42-BB72-4339-9EFB-2CCBFB690E00}"/>
              </a:ext>
            </a:extLst>
          </p:cNvPr>
          <p:cNvSpPr txBox="1"/>
          <p:nvPr/>
        </p:nvSpPr>
        <p:spPr>
          <a:xfrm flipH="1">
            <a:off x="5419146" y="2505279"/>
            <a:ext cx="981658" cy="46166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lIns="0" rIns="0" rtlCol="0">
            <a:spAutoFit/>
          </a:bodyPr>
          <a:lstStyle/>
          <a:p>
            <a:r>
              <a:rPr lang="en-US" dirty="0"/>
              <a:t>         B</a:t>
            </a:r>
          </a:p>
        </p:txBody>
      </p:sp>
    </p:spTree>
    <p:extLst>
      <p:ext uri="{BB962C8B-B14F-4D97-AF65-F5344CB8AC3E}">
        <p14:creationId xmlns:p14="http://schemas.microsoft.com/office/powerpoint/2010/main" val="97393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100EDB-E0A5-4273-8F1E-E68035CC2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for one cell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0A0DC6-26D4-441A-8C05-CC0D99DC8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99195"/>
          </a:xfrm>
        </p:spPr>
        <p:txBody>
          <a:bodyPr/>
          <a:lstStyle/>
          <a:p>
            <a:r>
              <a:rPr lang="en-US" sz="2400" dirty="0"/>
              <a:t>Consider the following code: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7530E45-78E4-47F4-A046-F8734F28D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E30D9C1-030C-4FB2-A806-2C9A1727B2E8}"/>
              </a:ext>
            </a:extLst>
          </p:cNvPr>
          <p:cNvSpPr txBox="1"/>
          <p:nvPr/>
        </p:nvSpPr>
        <p:spPr>
          <a:xfrm>
            <a:off x="533400" y="2497666"/>
            <a:ext cx="1617133" cy="7078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same code in every cell!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xmlns="" id="{5AD06953-611D-4712-A587-84077658308D}"/>
              </a:ext>
            </a:extLst>
          </p:cNvPr>
          <p:cNvSpPr/>
          <p:nvPr/>
        </p:nvSpPr>
        <p:spPr>
          <a:xfrm>
            <a:off x="2006602" y="2252131"/>
            <a:ext cx="618067" cy="2116667"/>
          </a:xfrm>
          <a:prstGeom prst="leftBrac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BF23EF-4DF2-4C49-ADD4-355AD15C2A37}"/>
              </a:ext>
            </a:extLst>
          </p:cNvPr>
          <p:cNvSpPr txBox="1"/>
          <p:nvPr/>
        </p:nvSpPr>
        <p:spPr>
          <a:xfrm>
            <a:off x="2328335" y="2218266"/>
            <a:ext cx="40385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14300">
              <a:spcBef>
                <a:spcPts val="0"/>
              </a:spcBef>
            </a:pPr>
            <a:r>
              <a:rPr lang="en-US" sz="2000" dirty="0"/>
              <a:t>if (I’m at an end of the worm)</a:t>
            </a:r>
          </a:p>
          <a:p>
            <a:pPr marL="342900" lvl="1">
              <a:spcBef>
                <a:spcPts val="0"/>
              </a:spcBef>
            </a:pPr>
            <a:r>
              <a:rPr lang="en-US" sz="2000" dirty="0"/>
              <a:t>if my [</a:t>
            </a:r>
            <a:r>
              <a:rPr lang="en-US" sz="2000" i="1" dirty="0"/>
              <a:t>A</a:t>
            </a:r>
            <a:r>
              <a:rPr lang="en-US" sz="2000" dirty="0"/>
              <a:t>] is bigger than average:</a:t>
            </a:r>
          </a:p>
          <a:p>
            <a:pPr marL="800100" lvl="2">
              <a:spcBef>
                <a:spcPts val="0"/>
              </a:spcBef>
            </a:pPr>
            <a:r>
              <a:rPr lang="en-US" sz="2000" dirty="0" err="1"/>
              <a:t>dQ</a:t>
            </a:r>
            <a:r>
              <a:rPr lang="en-US" sz="2000" dirty="0"/>
              <a:t>/</a:t>
            </a:r>
            <a:r>
              <a:rPr lang="en-US" sz="2000" dirty="0" err="1"/>
              <a:t>dt</a:t>
            </a:r>
            <a:r>
              <a:rPr lang="en-US" sz="2000" dirty="0"/>
              <a:t>=positive</a:t>
            </a:r>
          </a:p>
          <a:p>
            <a:pPr marL="342900" lvl="1">
              <a:spcBef>
                <a:spcPts val="0"/>
              </a:spcBef>
            </a:pPr>
            <a:r>
              <a:rPr lang="en-US" sz="2000" dirty="0"/>
              <a:t>else:</a:t>
            </a:r>
          </a:p>
          <a:p>
            <a:pPr marL="800100" lvl="2">
              <a:spcBef>
                <a:spcPts val="0"/>
              </a:spcBef>
            </a:pPr>
            <a:r>
              <a:rPr lang="en-US" sz="2000" dirty="0" err="1"/>
              <a:t>dQ</a:t>
            </a:r>
            <a:r>
              <a:rPr lang="en-US" sz="2000" dirty="0"/>
              <a:t>/</a:t>
            </a:r>
            <a:r>
              <a:rPr lang="en-US" sz="2000" dirty="0" err="1"/>
              <a:t>dt</a:t>
            </a:r>
            <a:r>
              <a:rPr lang="en-US" sz="2000" dirty="0"/>
              <a:t>=negative</a:t>
            </a:r>
          </a:p>
          <a:p>
            <a:pPr indent="-114300">
              <a:spcBef>
                <a:spcPts val="0"/>
              </a:spcBef>
            </a:pPr>
            <a:r>
              <a:rPr lang="en-US" sz="2000" dirty="0"/>
              <a:t>else:</a:t>
            </a:r>
          </a:p>
          <a:p>
            <a:pPr marL="342900" lvl="1">
              <a:spcBef>
                <a:spcPts val="0"/>
              </a:spcBef>
            </a:pPr>
            <a:r>
              <a:rPr lang="en-US" sz="2000" dirty="0" err="1"/>
              <a:t>dQ</a:t>
            </a:r>
            <a:r>
              <a:rPr lang="en-US" sz="2000" dirty="0"/>
              <a:t>/</a:t>
            </a:r>
            <a:r>
              <a:rPr lang="en-US" sz="2000" dirty="0" err="1"/>
              <a:t>dt</a:t>
            </a:r>
            <a:r>
              <a:rPr lang="en-US" sz="2000" dirty="0"/>
              <a:t>=0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A1A88D3-3D8B-4467-BDE8-0A78D11ED96D}"/>
              </a:ext>
            </a:extLst>
          </p:cNvPr>
          <p:cNvSpPr txBox="1"/>
          <p:nvPr/>
        </p:nvSpPr>
        <p:spPr>
          <a:xfrm>
            <a:off x="6536267" y="1337733"/>
            <a:ext cx="2023533" cy="101566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How does the cell know this? A physical sensor?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D06767E6-CB19-46A8-9EB0-B9D4C74FE013}"/>
              </a:ext>
            </a:extLst>
          </p:cNvPr>
          <p:cNvCxnSpPr/>
          <p:nvPr/>
        </p:nvCxnSpPr>
        <p:spPr>
          <a:xfrm flipH="1">
            <a:off x="5494867" y="2082800"/>
            <a:ext cx="1075266" cy="313267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A1A88D3-3D8B-4467-BDE8-0A78D11ED96D}"/>
              </a:ext>
            </a:extLst>
          </p:cNvPr>
          <p:cNvSpPr txBox="1"/>
          <p:nvPr/>
        </p:nvSpPr>
        <p:spPr>
          <a:xfrm>
            <a:off x="6612469" y="3665885"/>
            <a:ext cx="2023533" cy="163121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Build a positive-feedback system. The + and - ends will continually get more so.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D06767E6-CB19-46A8-9EB0-B9D4C74FE013}"/>
              </a:ext>
            </a:extLst>
          </p:cNvPr>
          <p:cNvCxnSpPr/>
          <p:nvPr/>
        </p:nvCxnSpPr>
        <p:spPr>
          <a:xfrm flipH="1" flipV="1">
            <a:off x="5087567" y="3304696"/>
            <a:ext cx="1431766" cy="40386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A1A88D3-3D8B-4467-BDE8-0A78D11ED96D}"/>
              </a:ext>
            </a:extLst>
          </p:cNvPr>
          <p:cNvSpPr txBox="1"/>
          <p:nvPr/>
        </p:nvSpPr>
        <p:spPr>
          <a:xfrm>
            <a:off x="146392" y="4820149"/>
            <a:ext cx="2656442" cy="163121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When we had lots of voltage sources in the middle of the worm, things got very confused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D06767E6-CB19-46A8-9EB0-B9D4C74FE013}"/>
              </a:ext>
            </a:extLst>
          </p:cNvPr>
          <p:cNvCxnSpPr/>
          <p:nvPr/>
        </p:nvCxnSpPr>
        <p:spPr>
          <a:xfrm flipV="1">
            <a:off x="2107838" y="4164497"/>
            <a:ext cx="516831" cy="746335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45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132304"/>
            <a:ext cx="7772400" cy="3116095"/>
          </a:xfrm>
        </p:spPr>
        <p:txBody>
          <a:bodyPr/>
          <a:lstStyle/>
          <a:p>
            <a:r>
              <a:rPr lang="en-US" dirty="0"/>
              <a:t>Start with a fully-grown </a:t>
            </a:r>
            <a:r>
              <a:rPr lang="en-US" dirty="0" err="1"/>
              <a:t>planaria</a:t>
            </a:r>
            <a:r>
              <a:rPr lang="en-US" dirty="0"/>
              <a:t>, with the given [</a:t>
            </a:r>
            <a:r>
              <a:rPr lang="en-US" i="1" dirty="0"/>
              <a:t>A</a:t>
            </a:r>
            <a:r>
              <a:rPr lang="en-US" dirty="0"/>
              <a:t>] gradient</a:t>
            </a:r>
          </a:p>
          <a:p>
            <a:r>
              <a:rPr lang="en-US" dirty="0"/>
              <a:t>Chop off one small piece</a:t>
            </a:r>
          </a:p>
          <a:p>
            <a:r>
              <a:rPr lang="en-US" dirty="0"/>
              <a:t>Let it regrow</a:t>
            </a:r>
          </a:p>
          <a:p>
            <a:pPr lvl="1">
              <a:spcBef>
                <a:spcPts val="0"/>
              </a:spcBef>
            </a:pPr>
            <a:r>
              <a:rPr lang="en-US" dirty="0"/>
              <a:t>It will get larger (i.e., more cells)</a:t>
            </a:r>
          </a:p>
          <a:p>
            <a:pPr lvl="1">
              <a:spcBef>
                <a:spcPts val="0"/>
              </a:spcBef>
            </a:pPr>
            <a:r>
              <a:rPr lang="en-US" dirty="0"/>
              <a:t>Simplify; assume that happens instantly</a:t>
            </a:r>
          </a:p>
          <a:p>
            <a:pPr lvl="1">
              <a:spcBef>
                <a:spcPts val="0"/>
              </a:spcBef>
            </a:pPr>
            <a:r>
              <a:rPr lang="en-US" dirty="0"/>
              <a:t>Let’s watch the profiles for [</a:t>
            </a:r>
            <a:r>
              <a:rPr lang="en-US" i="1" dirty="0"/>
              <a:t>A</a:t>
            </a:r>
            <a:r>
              <a:rPr lang="en-US" dirty="0"/>
              <a:t>] and </a:t>
            </a:r>
            <a:r>
              <a:rPr lang="en-US" i="1" dirty="0" err="1"/>
              <a:t>V</a:t>
            </a:r>
            <a:r>
              <a:rPr lang="en-US" baseline="-25000" dirty="0" err="1"/>
              <a:t>mem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EDFBC2-B9A3-4C53-BA99-CD2F4785D628}"/>
              </a:ext>
            </a:extLst>
          </p:cNvPr>
          <p:cNvSpPr/>
          <p:nvPr/>
        </p:nvSpPr>
        <p:spPr>
          <a:xfrm>
            <a:off x="2548466" y="1570758"/>
            <a:ext cx="3640665" cy="249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36FB77F0-2DFD-4900-856D-D2DD624EB2B0}"/>
              </a:ext>
            </a:extLst>
          </p:cNvPr>
          <p:cNvSpPr/>
          <p:nvPr/>
        </p:nvSpPr>
        <p:spPr>
          <a:xfrm>
            <a:off x="2108200" y="1384657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5D0B3B7F-75CC-42F0-A9A2-2BB38ABDF493}"/>
              </a:ext>
            </a:extLst>
          </p:cNvPr>
          <p:cNvSpPr/>
          <p:nvPr/>
        </p:nvSpPr>
        <p:spPr>
          <a:xfrm>
            <a:off x="3041650" y="1384657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37AA2212-B047-449B-8006-79FE21639268}"/>
              </a:ext>
            </a:extLst>
          </p:cNvPr>
          <p:cNvSpPr/>
          <p:nvPr/>
        </p:nvSpPr>
        <p:spPr>
          <a:xfrm>
            <a:off x="3975100" y="1384657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4CB9F6F9-F52F-4565-A27F-6CE379170BB9}"/>
              </a:ext>
            </a:extLst>
          </p:cNvPr>
          <p:cNvSpPr/>
          <p:nvPr/>
        </p:nvSpPr>
        <p:spPr>
          <a:xfrm>
            <a:off x="4908550" y="1384657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74EC5DE1-842C-40AC-9B5D-36E812581B72}"/>
              </a:ext>
            </a:extLst>
          </p:cNvPr>
          <p:cNvSpPr/>
          <p:nvPr/>
        </p:nvSpPr>
        <p:spPr>
          <a:xfrm>
            <a:off x="5842000" y="1384657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8F8F82E-21C6-40FA-9561-0EC565AC1DB8}"/>
              </a:ext>
            </a:extLst>
          </p:cNvPr>
          <p:cNvSpPr/>
          <p:nvPr/>
        </p:nvSpPr>
        <p:spPr>
          <a:xfrm>
            <a:off x="2514600" y="1604790"/>
            <a:ext cx="3699934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871E863-6A4A-4923-B77E-0D893D0A6D53}"/>
              </a:ext>
            </a:extLst>
          </p:cNvPr>
          <p:cNvSpPr txBox="1"/>
          <p:nvPr/>
        </p:nvSpPr>
        <p:spPr>
          <a:xfrm>
            <a:off x="2168887" y="1595923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3107ADC-C7BC-4260-9F00-7C8324F0D0E8}"/>
              </a:ext>
            </a:extLst>
          </p:cNvPr>
          <p:cNvSpPr txBox="1"/>
          <p:nvPr/>
        </p:nvSpPr>
        <p:spPr>
          <a:xfrm>
            <a:off x="2446867" y="1553590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DF12164-8CA7-40AF-9C3C-E38FD7DD7668}"/>
              </a:ext>
            </a:extLst>
          </p:cNvPr>
          <p:cNvSpPr txBox="1"/>
          <p:nvPr/>
        </p:nvSpPr>
        <p:spPr>
          <a:xfrm>
            <a:off x="4334934" y="1460457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84887AB-8007-4FDA-8248-A5B06907509B}"/>
              </a:ext>
            </a:extLst>
          </p:cNvPr>
          <p:cNvSpPr txBox="1"/>
          <p:nvPr/>
        </p:nvSpPr>
        <p:spPr>
          <a:xfrm>
            <a:off x="3344324" y="1485858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48B057B-FC49-4BA8-98C6-60B02DB1478A}"/>
              </a:ext>
            </a:extLst>
          </p:cNvPr>
          <p:cNvSpPr txBox="1"/>
          <p:nvPr/>
        </p:nvSpPr>
        <p:spPr>
          <a:xfrm>
            <a:off x="3142363" y="1595923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F5E952F-D138-4A05-9C2C-8AAC00EE6200}"/>
              </a:ext>
            </a:extLst>
          </p:cNvPr>
          <p:cNvSpPr txBox="1"/>
          <p:nvPr/>
        </p:nvSpPr>
        <p:spPr>
          <a:xfrm>
            <a:off x="2192867" y="1418121"/>
            <a:ext cx="282129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/>
              <a:t>1V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FA76FCB-9C32-492D-8165-99838496E62C}"/>
              </a:ext>
            </a:extLst>
          </p:cNvPr>
          <p:cNvSpPr txBox="1"/>
          <p:nvPr/>
        </p:nvSpPr>
        <p:spPr>
          <a:xfrm>
            <a:off x="5969009" y="1367321"/>
            <a:ext cx="282129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/>
              <a:t>0V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F847BF1-8DBE-427F-BEB3-2C97C024396C}"/>
              </a:ext>
            </a:extLst>
          </p:cNvPr>
          <p:cNvSpPr txBox="1"/>
          <p:nvPr/>
        </p:nvSpPr>
        <p:spPr>
          <a:xfrm>
            <a:off x="2352379" y="1523749"/>
            <a:ext cx="134789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D38C6E1-09B5-4604-88C8-57A2550673D4}"/>
              </a:ext>
            </a:extLst>
          </p:cNvPr>
          <p:cNvSpPr txBox="1"/>
          <p:nvPr/>
        </p:nvSpPr>
        <p:spPr>
          <a:xfrm>
            <a:off x="2315118" y="1701604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D95B409-D1C0-4A5F-A9E1-5BFB5754C010}"/>
              </a:ext>
            </a:extLst>
          </p:cNvPr>
          <p:cNvSpPr txBox="1"/>
          <p:nvPr/>
        </p:nvSpPr>
        <p:spPr>
          <a:xfrm>
            <a:off x="3335751" y="1683316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FAADBFE-0745-4117-BD69-5D58074CBA07}"/>
              </a:ext>
            </a:extLst>
          </p:cNvPr>
          <p:cNvSpPr txBox="1"/>
          <p:nvPr/>
        </p:nvSpPr>
        <p:spPr>
          <a:xfrm>
            <a:off x="4250602" y="1565705"/>
            <a:ext cx="157011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5C5A560-6BA0-4E0E-AB3C-0E22A7A37CDD}"/>
              </a:ext>
            </a:extLst>
          </p:cNvPr>
          <p:cNvSpPr txBox="1"/>
          <p:nvPr/>
        </p:nvSpPr>
        <p:spPr>
          <a:xfrm>
            <a:off x="2024009" y="2133955"/>
            <a:ext cx="4376792" cy="46166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  <a:alpha val="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            S         B           K         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D7E431B-92A6-4295-84D3-99F0434095A9}"/>
              </a:ext>
            </a:extLst>
          </p:cNvPr>
          <p:cNvSpPr txBox="1"/>
          <p:nvPr/>
        </p:nvSpPr>
        <p:spPr>
          <a:xfrm>
            <a:off x="5162840" y="1537770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1650" y="1313681"/>
            <a:ext cx="0" cy="174436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816621" y="1313681"/>
            <a:ext cx="0" cy="174436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770433" y="1313681"/>
            <a:ext cx="1242033" cy="1744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839183" y="1359073"/>
            <a:ext cx="2707849" cy="1744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8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FA6F59-AA31-43B1-928A-A74E8DA1B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E28949-F217-4021-876D-4F83D4085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3995"/>
            <a:ext cx="8051800" cy="4588938"/>
          </a:xfrm>
        </p:spPr>
        <p:txBody>
          <a:bodyPr/>
          <a:lstStyle/>
          <a:p>
            <a:r>
              <a:rPr lang="en-US" dirty="0"/>
              <a:t>+ and - ions attract each other</a:t>
            </a:r>
          </a:p>
          <a:p>
            <a:pPr lvl="1">
              <a:spcBef>
                <a:spcPts val="0"/>
              </a:spcBef>
            </a:pPr>
            <a:r>
              <a:rPr lang="en-US" dirty="0"/>
              <a:t>Like there’s a big invisible rubber band between them.</a:t>
            </a:r>
          </a:p>
          <a:p>
            <a:pPr lvl="1">
              <a:spcBef>
                <a:spcPts val="0"/>
              </a:spcBef>
            </a:pPr>
            <a:r>
              <a:rPr lang="en-US" dirty="0"/>
              <a:t>You pull them apart &amp; they go back together!</a:t>
            </a:r>
          </a:p>
          <a:p>
            <a:r>
              <a:rPr lang="en-US" dirty="0"/>
              <a:t>Two positive ions (or two negative) repel each other.</a:t>
            </a:r>
          </a:p>
          <a:p>
            <a:pPr lvl="1">
              <a:spcBef>
                <a:spcPts val="0"/>
              </a:spcBef>
            </a:pPr>
            <a:r>
              <a:rPr lang="en-US" dirty="0"/>
              <a:t>Push them together &amp; they run away.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That’s pretty much what charge is.</a:t>
            </a:r>
          </a:p>
          <a:p>
            <a:r>
              <a:rPr lang="en-US" dirty="0"/>
              <a:t>“Coulomb’s Law” says how hard they push and pull</a:t>
            </a:r>
          </a:p>
          <a:p>
            <a:pPr lvl="1">
              <a:spcBef>
                <a:spcPts val="0"/>
              </a:spcBef>
            </a:pPr>
            <a:r>
              <a:rPr lang="en-US" dirty="0"/>
              <a:t>We won’t deal with that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The unit of charge is a “Coulomb” (named after Charles-Augustin de Coulomb)</a:t>
            </a:r>
          </a:p>
          <a:p>
            <a:pPr lvl="1">
              <a:spcBef>
                <a:spcPts val="0"/>
              </a:spcBef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B5A3BCD-3CDB-4084-9A80-FFD1EC4EE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01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6EDFBC2-B9A3-4C53-BA99-CD2F4785D628}"/>
              </a:ext>
            </a:extLst>
          </p:cNvPr>
          <p:cNvSpPr/>
          <p:nvPr/>
        </p:nvSpPr>
        <p:spPr>
          <a:xfrm>
            <a:off x="2548466" y="1959863"/>
            <a:ext cx="3640665" cy="249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D65B54-E6AF-4168-868B-7F93EE4AD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32" y="3332618"/>
            <a:ext cx="8083506" cy="2605603"/>
          </a:xfrm>
        </p:spPr>
        <p:txBody>
          <a:bodyPr/>
          <a:lstStyle/>
          <a:p>
            <a:r>
              <a:rPr lang="en-US" dirty="0"/>
              <a:t>Just after the cut, we have:</a:t>
            </a:r>
          </a:p>
          <a:p>
            <a:pPr lvl="1">
              <a:spcBef>
                <a:spcPts val="0"/>
              </a:spcBef>
            </a:pPr>
            <a:r>
              <a:rPr lang="en-US" dirty="0"/>
              <a:t>Slightly higher voltage on the left than the right</a:t>
            </a:r>
          </a:p>
          <a:p>
            <a:pPr lvl="1">
              <a:spcBef>
                <a:spcPts val="0"/>
              </a:spcBef>
            </a:pPr>
            <a:r>
              <a:rPr lang="en-US" dirty="0"/>
              <a:t>Slightly higher [</a:t>
            </a:r>
            <a:r>
              <a:rPr lang="en-US" i="1" dirty="0"/>
              <a:t>A</a:t>
            </a:r>
            <a:r>
              <a:rPr lang="en-US" dirty="0"/>
              <a:t>] on the left as well</a:t>
            </a:r>
          </a:p>
          <a:p>
            <a:r>
              <a:rPr lang="en-US" dirty="0"/>
              <a:t>Next: the </a:t>
            </a:r>
            <a:r>
              <a:rPr lang="en-US" i="1" dirty="0"/>
              <a:t>A</a:t>
            </a:r>
            <a:r>
              <a:rPr lang="en-US" dirty="0"/>
              <a:t> diffuses around, according to the new voltage profile</a:t>
            </a:r>
          </a:p>
          <a:p>
            <a:pPr lvl="1">
              <a:spcBef>
                <a:spcPts val="0"/>
              </a:spcBef>
            </a:pPr>
            <a:r>
              <a:rPr lang="en-US" dirty="0"/>
              <a:t>Again, more than average on the left, and less on the right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6492B50-0A85-4689-BEB9-EE36A72B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6FB77F0-2DFD-4900-856D-D2DD624EB2B0}"/>
              </a:ext>
            </a:extLst>
          </p:cNvPr>
          <p:cNvSpPr/>
          <p:nvPr/>
        </p:nvSpPr>
        <p:spPr>
          <a:xfrm>
            <a:off x="2108200" y="1773762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D0B3B7F-75CC-42F0-A9A2-2BB38ABDF493}"/>
              </a:ext>
            </a:extLst>
          </p:cNvPr>
          <p:cNvSpPr/>
          <p:nvPr/>
        </p:nvSpPr>
        <p:spPr>
          <a:xfrm>
            <a:off x="3041650" y="1773762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37AA2212-B047-449B-8006-79FE21639268}"/>
              </a:ext>
            </a:extLst>
          </p:cNvPr>
          <p:cNvSpPr/>
          <p:nvPr/>
        </p:nvSpPr>
        <p:spPr>
          <a:xfrm>
            <a:off x="3975100" y="1773762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CB9F6F9-F52F-4565-A27F-6CE379170BB9}"/>
              </a:ext>
            </a:extLst>
          </p:cNvPr>
          <p:cNvSpPr/>
          <p:nvPr/>
        </p:nvSpPr>
        <p:spPr>
          <a:xfrm>
            <a:off x="4908550" y="1773762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74EC5DE1-842C-40AC-9B5D-36E812581B72}"/>
              </a:ext>
            </a:extLst>
          </p:cNvPr>
          <p:cNvSpPr/>
          <p:nvPr/>
        </p:nvSpPr>
        <p:spPr>
          <a:xfrm>
            <a:off x="5842000" y="1773762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8F8F82E-21C6-40FA-9561-0EC565AC1DB8}"/>
              </a:ext>
            </a:extLst>
          </p:cNvPr>
          <p:cNvSpPr/>
          <p:nvPr/>
        </p:nvSpPr>
        <p:spPr>
          <a:xfrm>
            <a:off x="2514600" y="1993895"/>
            <a:ext cx="3699934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871E863-6A4A-4923-B77E-0D893D0A6D53}"/>
              </a:ext>
            </a:extLst>
          </p:cNvPr>
          <p:cNvSpPr txBox="1"/>
          <p:nvPr/>
        </p:nvSpPr>
        <p:spPr>
          <a:xfrm>
            <a:off x="2168887" y="1985028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DF12164-8CA7-40AF-9C3C-E38FD7DD7668}"/>
              </a:ext>
            </a:extLst>
          </p:cNvPr>
          <p:cNvSpPr txBox="1"/>
          <p:nvPr/>
        </p:nvSpPr>
        <p:spPr>
          <a:xfrm>
            <a:off x="4334934" y="1849562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84887AB-8007-4FDA-8248-A5B06907509B}"/>
              </a:ext>
            </a:extLst>
          </p:cNvPr>
          <p:cNvSpPr txBox="1"/>
          <p:nvPr/>
        </p:nvSpPr>
        <p:spPr>
          <a:xfrm>
            <a:off x="3344324" y="1874963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48B057B-FC49-4BA8-98C6-60B02DB1478A}"/>
              </a:ext>
            </a:extLst>
          </p:cNvPr>
          <p:cNvSpPr txBox="1"/>
          <p:nvPr/>
        </p:nvSpPr>
        <p:spPr>
          <a:xfrm>
            <a:off x="3142363" y="1985028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5E952F-D138-4A05-9C2C-8AAC00EE6200}"/>
              </a:ext>
            </a:extLst>
          </p:cNvPr>
          <p:cNvSpPr txBox="1"/>
          <p:nvPr/>
        </p:nvSpPr>
        <p:spPr>
          <a:xfrm>
            <a:off x="2192867" y="1807226"/>
            <a:ext cx="339837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/>
              <a:t>.6V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FA76FCB-9C32-492D-8165-99838496E62C}"/>
              </a:ext>
            </a:extLst>
          </p:cNvPr>
          <p:cNvSpPr txBox="1"/>
          <p:nvPr/>
        </p:nvSpPr>
        <p:spPr>
          <a:xfrm>
            <a:off x="5969009" y="1756426"/>
            <a:ext cx="339837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/>
              <a:t>.5V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F847BF1-8DBE-427F-BEB3-2C97C024396C}"/>
              </a:ext>
            </a:extLst>
          </p:cNvPr>
          <p:cNvSpPr txBox="1"/>
          <p:nvPr/>
        </p:nvSpPr>
        <p:spPr>
          <a:xfrm>
            <a:off x="2352379" y="1912854"/>
            <a:ext cx="134789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D95B409-D1C0-4A5F-A9E1-5BFB5754C010}"/>
              </a:ext>
            </a:extLst>
          </p:cNvPr>
          <p:cNvSpPr txBox="1"/>
          <p:nvPr/>
        </p:nvSpPr>
        <p:spPr>
          <a:xfrm>
            <a:off x="5035559" y="1897352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FAADBFE-0745-4117-BD69-5D58074CBA07}"/>
              </a:ext>
            </a:extLst>
          </p:cNvPr>
          <p:cNvSpPr txBox="1"/>
          <p:nvPr/>
        </p:nvSpPr>
        <p:spPr>
          <a:xfrm>
            <a:off x="4250602" y="1954810"/>
            <a:ext cx="157011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5C5A560-6BA0-4E0E-AB3C-0E22A7A37CDD}"/>
              </a:ext>
            </a:extLst>
          </p:cNvPr>
          <p:cNvSpPr txBox="1"/>
          <p:nvPr/>
        </p:nvSpPr>
        <p:spPr>
          <a:xfrm>
            <a:off x="2024009" y="2523060"/>
            <a:ext cx="4376792" cy="46166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  <a:alpha val="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            </a:t>
            </a:r>
            <a:r>
              <a:rPr lang="en-US" dirty="0" err="1"/>
              <a:t>S</a:t>
            </a:r>
            <a:r>
              <a:rPr lang="en-US" dirty="0"/>
              <a:t>          </a:t>
            </a:r>
            <a:r>
              <a:rPr lang="en-US" dirty="0" err="1"/>
              <a:t>S</a:t>
            </a:r>
            <a:r>
              <a:rPr lang="en-US" dirty="0"/>
              <a:t>           </a:t>
            </a:r>
            <a:r>
              <a:rPr lang="en-US" dirty="0" err="1"/>
              <a:t>S</a:t>
            </a:r>
            <a:r>
              <a:rPr lang="en-US" dirty="0"/>
              <a:t>         </a:t>
            </a:r>
            <a:r>
              <a:rPr lang="en-US" dirty="0" err="1"/>
              <a:t>S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D7E431B-92A6-4295-84D3-99F0434095A9}"/>
              </a:ext>
            </a:extLst>
          </p:cNvPr>
          <p:cNvSpPr txBox="1"/>
          <p:nvPr/>
        </p:nvSpPr>
        <p:spPr>
          <a:xfrm>
            <a:off x="5162840" y="1926875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D95B409-D1C0-4A5F-A9E1-5BFB5754C010}"/>
              </a:ext>
            </a:extLst>
          </p:cNvPr>
          <p:cNvSpPr txBox="1"/>
          <p:nvPr/>
        </p:nvSpPr>
        <p:spPr>
          <a:xfrm>
            <a:off x="6034266" y="1962203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D7E431B-92A6-4295-84D3-99F0434095A9}"/>
              </a:ext>
            </a:extLst>
          </p:cNvPr>
          <p:cNvSpPr txBox="1"/>
          <p:nvPr/>
        </p:nvSpPr>
        <p:spPr>
          <a:xfrm>
            <a:off x="2503948" y="2068484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5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6EDFBC2-B9A3-4C53-BA99-CD2F4785D628}"/>
              </a:ext>
            </a:extLst>
          </p:cNvPr>
          <p:cNvSpPr/>
          <p:nvPr/>
        </p:nvSpPr>
        <p:spPr>
          <a:xfrm>
            <a:off x="2548466" y="1959863"/>
            <a:ext cx="3640665" cy="249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D65B54-E6AF-4168-868B-7F93EE4AD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32" y="3332618"/>
            <a:ext cx="8083506" cy="2336799"/>
          </a:xfrm>
        </p:spPr>
        <p:txBody>
          <a:bodyPr/>
          <a:lstStyle/>
          <a:p>
            <a:r>
              <a:rPr lang="en-US" dirty="0"/>
              <a:t>On the left side, positive </a:t>
            </a:r>
            <a:r>
              <a:rPr lang="en-US" dirty="0" err="1"/>
              <a:t>dQ</a:t>
            </a:r>
            <a:r>
              <a:rPr lang="en-US" dirty="0"/>
              <a:t>/</a:t>
            </a:r>
            <a:r>
              <a:rPr lang="en-US" dirty="0" err="1"/>
              <a:t>dt</a:t>
            </a:r>
            <a:endParaRPr lang="en-US" dirty="0"/>
          </a:p>
          <a:p>
            <a:r>
              <a:rPr lang="en-US" dirty="0"/>
              <a:t>On the right side, negative </a:t>
            </a:r>
            <a:r>
              <a:rPr lang="en-US" dirty="0" err="1"/>
              <a:t>dQ</a:t>
            </a:r>
            <a:r>
              <a:rPr lang="en-US" dirty="0"/>
              <a:t>/</a:t>
            </a:r>
            <a:r>
              <a:rPr lang="en-US" dirty="0" err="1"/>
              <a:t>dt</a:t>
            </a:r>
            <a:endParaRPr lang="en-US" dirty="0"/>
          </a:p>
          <a:p>
            <a:r>
              <a:rPr lang="en-US" dirty="0"/>
              <a:t>Result: the voltage profile exaggerates</a:t>
            </a:r>
          </a:p>
          <a:p>
            <a:r>
              <a:rPr lang="en-US" dirty="0"/>
              <a:t>This exaggerates the [</a:t>
            </a:r>
            <a:r>
              <a:rPr lang="en-US" i="1" dirty="0"/>
              <a:t>A</a:t>
            </a:r>
            <a:r>
              <a:rPr lang="en-US" dirty="0"/>
              <a:t>] profile</a:t>
            </a:r>
          </a:p>
          <a:p>
            <a:r>
              <a:rPr lang="en-US" dirty="0"/>
              <a:t>Round and round we go…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6492B50-0A85-4689-BEB9-EE36A72B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6FB77F0-2DFD-4900-856D-D2DD624EB2B0}"/>
              </a:ext>
            </a:extLst>
          </p:cNvPr>
          <p:cNvSpPr/>
          <p:nvPr/>
        </p:nvSpPr>
        <p:spPr>
          <a:xfrm>
            <a:off x="2108200" y="1773762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D0B3B7F-75CC-42F0-A9A2-2BB38ABDF493}"/>
              </a:ext>
            </a:extLst>
          </p:cNvPr>
          <p:cNvSpPr/>
          <p:nvPr/>
        </p:nvSpPr>
        <p:spPr>
          <a:xfrm>
            <a:off x="3041650" y="1773762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37AA2212-B047-449B-8006-79FE21639268}"/>
              </a:ext>
            </a:extLst>
          </p:cNvPr>
          <p:cNvSpPr/>
          <p:nvPr/>
        </p:nvSpPr>
        <p:spPr>
          <a:xfrm>
            <a:off x="3975100" y="1773762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CB9F6F9-F52F-4565-A27F-6CE379170BB9}"/>
              </a:ext>
            </a:extLst>
          </p:cNvPr>
          <p:cNvSpPr/>
          <p:nvPr/>
        </p:nvSpPr>
        <p:spPr>
          <a:xfrm>
            <a:off x="4908550" y="1773762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74EC5DE1-842C-40AC-9B5D-36E812581B72}"/>
              </a:ext>
            </a:extLst>
          </p:cNvPr>
          <p:cNvSpPr/>
          <p:nvPr/>
        </p:nvSpPr>
        <p:spPr>
          <a:xfrm>
            <a:off x="5842000" y="1773762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8F8F82E-21C6-40FA-9561-0EC565AC1DB8}"/>
              </a:ext>
            </a:extLst>
          </p:cNvPr>
          <p:cNvSpPr/>
          <p:nvPr/>
        </p:nvSpPr>
        <p:spPr>
          <a:xfrm>
            <a:off x="2514600" y="1993895"/>
            <a:ext cx="3699934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871E863-6A4A-4923-B77E-0D893D0A6D53}"/>
              </a:ext>
            </a:extLst>
          </p:cNvPr>
          <p:cNvSpPr txBox="1"/>
          <p:nvPr/>
        </p:nvSpPr>
        <p:spPr>
          <a:xfrm>
            <a:off x="2168887" y="1985028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DF12164-8CA7-40AF-9C3C-E38FD7DD7668}"/>
              </a:ext>
            </a:extLst>
          </p:cNvPr>
          <p:cNvSpPr txBox="1"/>
          <p:nvPr/>
        </p:nvSpPr>
        <p:spPr>
          <a:xfrm>
            <a:off x="4334934" y="1849562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84887AB-8007-4FDA-8248-A5B06907509B}"/>
              </a:ext>
            </a:extLst>
          </p:cNvPr>
          <p:cNvSpPr txBox="1"/>
          <p:nvPr/>
        </p:nvSpPr>
        <p:spPr>
          <a:xfrm>
            <a:off x="3344324" y="1874963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48B057B-FC49-4BA8-98C6-60B02DB1478A}"/>
              </a:ext>
            </a:extLst>
          </p:cNvPr>
          <p:cNvSpPr txBox="1"/>
          <p:nvPr/>
        </p:nvSpPr>
        <p:spPr>
          <a:xfrm>
            <a:off x="3142363" y="1985028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5E952F-D138-4A05-9C2C-8AAC00EE6200}"/>
              </a:ext>
            </a:extLst>
          </p:cNvPr>
          <p:cNvSpPr txBox="1"/>
          <p:nvPr/>
        </p:nvSpPr>
        <p:spPr>
          <a:xfrm>
            <a:off x="2192867" y="1807226"/>
            <a:ext cx="339837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/>
              <a:t>.6V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FA76FCB-9C32-492D-8165-99838496E62C}"/>
              </a:ext>
            </a:extLst>
          </p:cNvPr>
          <p:cNvSpPr txBox="1"/>
          <p:nvPr/>
        </p:nvSpPr>
        <p:spPr>
          <a:xfrm>
            <a:off x="5969009" y="1756426"/>
            <a:ext cx="339837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/>
              <a:t>.5V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F847BF1-8DBE-427F-BEB3-2C97C024396C}"/>
              </a:ext>
            </a:extLst>
          </p:cNvPr>
          <p:cNvSpPr txBox="1"/>
          <p:nvPr/>
        </p:nvSpPr>
        <p:spPr>
          <a:xfrm>
            <a:off x="2352379" y="1912854"/>
            <a:ext cx="134789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D95B409-D1C0-4A5F-A9E1-5BFB5754C010}"/>
              </a:ext>
            </a:extLst>
          </p:cNvPr>
          <p:cNvSpPr txBox="1"/>
          <p:nvPr/>
        </p:nvSpPr>
        <p:spPr>
          <a:xfrm>
            <a:off x="5035559" y="1897352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FAADBFE-0745-4117-BD69-5D58074CBA07}"/>
              </a:ext>
            </a:extLst>
          </p:cNvPr>
          <p:cNvSpPr txBox="1"/>
          <p:nvPr/>
        </p:nvSpPr>
        <p:spPr>
          <a:xfrm>
            <a:off x="4250602" y="1954810"/>
            <a:ext cx="157011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5C5A560-6BA0-4E0E-AB3C-0E22A7A37CDD}"/>
              </a:ext>
            </a:extLst>
          </p:cNvPr>
          <p:cNvSpPr txBox="1"/>
          <p:nvPr/>
        </p:nvSpPr>
        <p:spPr>
          <a:xfrm>
            <a:off x="2024009" y="2523060"/>
            <a:ext cx="4376792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5">
                  <a:lumMod val="0"/>
                  <a:lumOff val="100000"/>
                </a:schemeClr>
              </a:gs>
              <a:gs pos="99000">
                <a:schemeClr val="accent6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            S          </a:t>
            </a:r>
            <a:r>
              <a:rPr lang="en-US" dirty="0" err="1"/>
              <a:t>S</a:t>
            </a:r>
            <a:r>
              <a:rPr lang="en-US" dirty="0"/>
              <a:t>           </a:t>
            </a:r>
            <a:r>
              <a:rPr lang="en-US" dirty="0" err="1"/>
              <a:t>S</a:t>
            </a:r>
            <a:r>
              <a:rPr lang="en-US" dirty="0"/>
              <a:t>         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D7E431B-92A6-4295-84D3-99F0434095A9}"/>
              </a:ext>
            </a:extLst>
          </p:cNvPr>
          <p:cNvSpPr txBox="1"/>
          <p:nvPr/>
        </p:nvSpPr>
        <p:spPr>
          <a:xfrm>
            <a:off x="5162840" y="1926875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D95B409-D1C0-4A5F-A9E1-5BFB5754C010}"/>
              </a:ext>
            </a:extLst>
          </p:cNvPr>
          <p:cNvSpPr txBox="1"/>
          <p:nvPr/>
        </p:nvSpPr>
        <p:spPr>
          <a:xfrm>
            <a:off x="6034266" y="1962203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D7E431B-92A6-4295-84D3-99F0434095A9}"/>
              </a:ext>
            </a:extLst>
          </p:cNvPr>
          <p:cNvSpPr txBox="1"/>
          <p:nvPr/>
        </p:nvSpPr>
        <p:spPr>
          <a:xfrm>
            <a:off x="2503948" y="2068484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3BF23EF-4DF2-4C49-ADD4-355AD15C2A37}"/>
              </a:ext>
            </a:extLst>
          </p:cNvPr>
          <p:cNvSpPr txBox="1"/>
          <p:nvPr/>
        </p:nvSpPr>
        <p:spPr>
          <a:xfrm>
            <a:off x="314317" y="149120"/>
            <a:ext cx="40385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14300">
              <a:spcBef>
                <a:spcPts val="0"/>
              </a:spcBef>
            </a:pPr>
            <a:r>
              <a:rPr lang="en-US" sz="2000" dirty="0"/>
              <a:t>if (I’m at an end of the worm)</a:t>
            </a:r>
          </a:p>
          <a:p>
            <a:pPr marL="342900" lvl="1">
              <a:spcBef>
                <a:spcPts val="0"/>
              </a:spcBef>
            </a:pPr>
            <a:r>
              <a:rPr lang="en-US" sz="2000" dirty="0"/>
              <a:t>if my [A] is bigger than average:</a:t>
            </a:r>
          </a:p>
          <a:p>
            <a:pPr marL="800100" lvl="2">
              <a:spcBef>
                <a:spcPts val="0"/>
              </a:spcBef>
            </a:pPr>
            <a:r>
              <a:rPr lang="en-US" sz="2000" dirty="0" err="1"/>
              <a:t>dQ</a:t>
            </a:r>
            <a:r>
              <a:rPr lang="en-US" sz="2000" dirty="0"/>
              <a:t>/</a:t>
            </a:r>
            <a:r>
              <a:rPr lang="en-US" sz="2000" dirty="0" err="1"/>
              <a:t>dt</a:t>
            </a:r>
            <a:r>
              <a:rPr lang="en-US" sz="2000" dirty="0"/>
              <a:t>=positive</a:t>
            </a:r>
          </a:p>
          <a:p>
            <a:pPr marL="342900" lvl="1">
              <a:spcBef>
                <a:spcPts val="0"/>
              </a:spcBef>
            </a:pPr>
            <a:r>
              <a:rPr lang="en-US" sz="2000" dirty="0"/>
              <a:t>else:</a:t>
            </a:r>
          </a:p>
          <a:p>
            <a:pPr marL="800100" lvl="2">
              <a:spcBef>
                <a:spcPts val="0"/>
              </a:spcBef>
            </a:pPr>
            <a:r>
              <a:rPr lang="en-US" sz="2000" dirty="0" err="1"/>
              <a:t>dQ</a:t>
            </a:r>
            <a:r>
              <a:rPr lang="en-US" sz="2000" dirty="0"/>
              <a:t>/</a:t>
            </a:r>
            <a:r>
              <a:rPr lang="en-US" sz="2000" dirty="0" err="1"/>
              <a:t>dt</a:t>
            </a:r>
            <a:r>
              <a:rPr lang="en-US" sz="2000" dirty="0"/>
              <a:t>=negative</a:t>
            </a:r>
          </a:p>
          <a:p>
            <a:pPr indent="-114300">
              <a:spcBef>
                <a:spcPts val="0"/>
              </a:spcBef>
            </a:pPr>
            <a:r>
              <a:rPr lang="en-US" sz="2000" dirty="0"/>
              <a:t>else:</a:t>
            </a:r>
          </a:p>
          <a:p>
            <a:pPr marL="342900" lvl="1">
              <a:spcBef>
                <a:spcPts val="0"/>
              </a:spcBef>
            </a:pPr>
            <a:r>
              <a:rPr lang="en-US" sz="2000" dirty="0" err="1"/>
              <a:t>dQ</a:t>
            </a:r>
            <a:r>
              <a:rPr lang="en-US" sz="2000" dirty="0"/>
              <a:t>/</a:t>
            </a:r>
            <a:r>
              <a:rPr lang="en-US" sz="2000" dirty="0" err="1"/>
              <a:t>dt</a:t>
            </a:r>
            <a:r>
              <a:rPr lang="en-US" sz="2000" dirty="0"/>
              <a:t>=0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F5E952F-D138-4A05-9C2C-8AAC00EE6200}"/>
              </a:ext>
            </a:extLst>
          </p:cNvPr>
          <p:cNvSpPr txBox="1"/>
          <p:nvPr/>
        </p:nvSpPr>
        <p:spPr>
          <a:xfrm>
            <a:off x="2209079" y="1803984"/>
            <a:ext cx="339837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/>
              <a:t>.8V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FA76FCB-9C32-492D-8165-99838496E62C}"/>
              </a:ext>
            </a:extLst>
          </p:cNvPr>
          <p:cNvSpPr txBox="1"/>
          <p:nvPr/>
        </p:nvSpPr>
        <p:spPr>
          <a:xfrm>
            <a:off x="5985221" y="1753184"/>
            <a:ext cx="339837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/>
              <a:t>.2V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5C5A560-6BA0-4E0E-AB3C-0E22A7A37CDD}"/>
              </a:ext>
            </a:extLst>
          </p:cNvPr>
          <p:cNvSpPr txBox="1"/>
          <p:nvPr/>
        </p:nvSpPr>
        <p:spPr>
          <a:xfrm>
            <a:off x="2024009" y="2520415"/>
            <a:ext cx="4376792" cy="46166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  <a:alpha val="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            S          </a:t>
            </a:r>
            <a:r>
              <a:rPr lang="en-US" dirty="0" err="1"/>
              <a:t>S</a:t>
            </a:r>
            <a:r>
              <a:rPr lang="en-US" dirty="0"/>
              <a:t>           B         K</a:t>
            </a:r>
          </a:p>
        </p:txBody>
      </p:sp>
    </p:spTree>
    <p:extLst>
      <p:ext uri="{BB962C8B-B14F-4D97-AF65-F5344CB8AC3E}">
        <p14:creationId xmlns:p14="http://schemas.microsoft.com/office/powerpoint/2010/main" val="114158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7" grpId="0" animBg="1"/>
      <p:bldP spid="33" grpId="0"/>
      <p:bldP spid="34" grpId="0"/>
      <p:bldP spid="3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6EDFBC2-B9A3-4C53-BA99-CD2F4785D628}"/>
              </a:ext>
            </a:extLst>
          </p:cNvPr>
          <p:cNvSpPr/>
          <p:nvPr/>
        </p:nvSpPr>
        <p:spPr>
          <a:xfrm>
            <a:off x="2548466" y="1959863"/>
            <a:ext cx="3640665" cy="249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D65B54-E6AF-4168-868B-7F93EE4AD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33" y="3488261"/>
            <a:ext cx="7772400" cy="2336799"/>
          </a:xfrm>
        </p:spPr>
        <p:txBody>
          <a:bodyPr/>
          <a:lstStyle/>
          <a:p>
            <a:r>
              <a:rPr lang="en-US" dirty="0"/>
              <a:t>Eventually getting the full 0V-1V range…</a:t>
            </a:r>
          </a:p>
          <a:p>
            <a:r>
              <a:rPr lang="en-US" dirty="0"/>
              <a:t>…and the associated [</a:t>
            </a:r>
            <a:r>
              <a:rPr lang="en-US" i="1" dirty="0"/>
              <a:t>A</a:t>
            </a:r>
            <a:r>
              <a:rPr lang="en-US" dirty="0"/>
              <a:t>] gradient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6492B50-0A85-4689-BEB9-EE36A72B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6FB77F0-2DFD-4900-856D-D2DD624EB2B0}"/>
              </a:ext>
            </a:extLst>
          </p:cNvPr>
          <p:cNvSpPr/>
          <p:nvPr/>
        </p:nvSpPr>
        <p:spPr>
          <a:xfrm>
            <a:off x="2108200" y="1773762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D0B3B7F-75CC-42F0-A9A2-2BB38ABDF493}"/>
              </a:ext>
            </a:extLst>
          </p:cNvPr>
          <p:cNvSpPr/>
          <p:nvPr/>
        </p:nvSpPr>
        <p:spPr>
          <a:xfrm>
            <a:off x="3041650" y="1773762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37AA2212-B047-449B-8006-79FE21639268}"/>
              </a:ext>
            </a:extLst>
          </p:cNvPr>
          <p:cNvSpPr/>
          <p:nvPr/>
        </p:nvSpPr>
        <p:spPr>
          <a:xfrm>
            <a:off x="3975100" y="1773762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CB9F6F9-F52F-4565-A27F-6CE379170BB9}"/>
              </a:ext>
            </a:extLst>
          </p:cNvPr>
          <p:cNvSpPr/>
          <p:nvPr/>
        </p:nvSpPr>
        <p:spPr>
          <a:xfrm>
            <a:off x="4908550" y="1773762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74EC5DE1-842C-40AC-9B5D-36E812581B72}"/>
              </a:ext>
            </a:extLst>
          </p:cNvPr>
          <p:cNvSpPr/>
          <p:nvPr/>
        </p:nvSpPr>
        <p:spPr>
          <a:xfrm>
            <a:off x="5842000" y="1773762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8F8F82E-21C6-40FA-9561-0EC565AC1DB8}"/>
              </a:ext>
            </a:extLst>
          </p:cNvPr>
          <p:cNvSpPr/>
          <p:nvPr/>
        </p:nvSpPr>
        <p:spPr>
          <a:xfrm>
            <a:off x="2514600" y="1993895"/>
            <a:ext cx="3699934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871E863-6A4A-4923-B77E-0D893D0A6D53}"/>
              </a:ext>
            </a:extLst>
          </p:cNvPr>
          <p:cNvSpPr txBox="1"/>
          <p:nvPr/>
        </p:nvSpPr>
        <p:spPr>
          <a:xfrm>
            <a:off x="2168887" y="1985028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3107ADC-C7BC-4260-9F00-7C8324F0D0E8}"/>
              </a:ext>
            </a:extLst>
          </p:cNvPr>
          <p:cNvSpPr txBox="1"/>
          <p:nvPr/>
        </p:nvSpPr>
        <p:spPr>
          <a:xfrm>
            <a:off x="2446867" y="1942695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DF12164-8CA7-40AF-9C3C-E38FD7DD7668}"/>
              </a:ext>
            </a:extLst>
          </p:cNvPr>
          <p:cNvSpPr txBox="1"/>
          <p:nvPr/>
        </p:nvSpPr>
        <p:spPr>
          <a:xfrm>
            <a:off x="4334934" y="1849562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84887AB-8007-4FDA-8248-A5B06907509B}"/>
              </a:ext>
            </a:extLst>
          </p:cNvPr>
          <p:cNvSpPr txBox="1"/>
          <p:nvPr/>
        </p:nvSpPr>
        <p:spPr>
          <a:xfrm>
            <a:off x="3344324" y="1874963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48B057B-FC49-4BA8-98C6-60B02DB1478A}"/>
              </a:ext>
            </a:extLst>
          </p:cNvPr>
          <p:cNvSpPr txBox="1"/>
          <p:nvPr/>
        </p:nvSpPr>
        <p:spPr>
          <a:xfrm>
            <a:off x="3142363" y="1985028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5E952F-D138-4A05-9C2C-8AAC00EE6200}"/>
              </a:ext>
            </a:extLst>
          </p:cNvPr>
          <p:cNvSpPr txBox="1"/>
          <p:nvPr/>
        </p:nvSpPr>
        <p:spPr>
          <a:xfrm>
            <a:off x="2192867" y="1807226"/>
            <a:ext cx="282129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/>
              <a:t>1V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FA76FCB-9C32-492D-8165-99838496E62C}"/>
              </a:ext>
            </a:extLst>
          </p:cNvPr>
          <p:cNvSpPr txBox="1"/>
          <p:nvPr/>
        </p:nvSpPr>
        <p:spPr>
          <a:xfrm>
            <a:off x="5969009" y="1756426"/>
            <a:ext cx="282129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/>
              <a:t>0V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F847BF1-8DBE-427F-BEB3-2C97C024396C}"/>
              </a:ext>
            </a:extLst>
          </p:cNvPr>
          <p:cNvSpPr txBox="1"/>
          <p:nvPr/>
        </p:nvSpPr>
        <p:spPr>
          <a:xfrm>
            <a:off x="2352379" y="1912854"/>
            <a:ext cx="134789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D38C6E1-09B5-4604-88C8-57A2550673D4}"/>
              </a:ext>
            </a:extLst>
          </p:cNvPr>
          <p:cNvSpPr txBox="1"/>
          <p:nvPr/>
        </p:nvSpPr>
        <p:spPr>
          <a:xfrm>
            <a:off x="2315118" y="2090709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D95B409-D1C0-4A5F-A9E1-5BFB5754C010}"/>
              </a:ext>
            </a:extLst>
          </p:cNvPr>
          <p:cNvSpPr txBox="1"/>
          <p:nvPr/>
        </p:nvSpPr>
        <p:spPr>
          <a:xfrm>
            <a:off x="3335751" y="2072421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FAADBFE-0745-4117-BD69-5D58074CBA07}"/>
              </a:ext>
            </a:extLst>
          </p:cNvPr>
          <p:cNvSpPr txBox="1"/>
          <p:nvPr/>
        </p:nvSpPr>
        <p:spPr>
          <a:xfrm>
            <a:off x="4250602" y="1954810"/>
            <a:ext cx="157011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5C5A560-6BA0-4E0E-AB3C-0E22A7A37CDD}"/>
              </a:ext>
            </a:extLst>
          </p:cNvPr>
          <p:cNvSpPr txBox="1"/>
          <p:nvPr/>
        </p:nvSpPr>
        <p:spPr>
          <a:xfrm>
            <a:off x="2024009" y="2523060"/>
            <a:ext cx="4376792" cy="46166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  <a:alpha val="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            S         B           K         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D7E431B-92A6-4295-84D3-99F0434095A9}"/>
              </a:ext>
            </a:extLst>
          </p:cNvPr>
          <p:cNvSpPr txBox="1"/>
          <p:nvPr/>
        </p:nvSpPr>
        <p:spPr>
          <a:xfrm>
            <a:off x="5162840" y="1926875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01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100EDB-E0A5-4273-8F1E-E68035CC2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Head-tail reversal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0A0DC6-26D4-441A-8C05-CC0D99DC8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734" y="1405467"/>
            <a:ext cx="4487333" cy="4419600"/>
          </a:xfrm>
        </p:spPr>
        <p:txBody>
          <a:bodyPr/>
          <a:lstStyle/>
          <a:p>
            <a:r>
              <a:rPr lang="en-US" sz="2400" dirty="0"/>
              <a:t>Another experiment to explain:</a:t>
            </a:r>
          </a:p>
          <a:p>
            <a:pPr lvl="1"/>
            <a:r>
              <a:rPr lang="en-US" sz="2000" dirty="0"/>
              <a:t>Start with a planarian</a:t>
            </a:r>
          </a:p>
          <a:p>
            <a:pPr lvl="1"/>
            <a:r>
              <a:rPr lang="en-US" sz="2000" dirty="0"/>
              <a:t>Cut out a body segment as usual</a:t>
            </a:r>
          </a:p>
          <a:p>
            <a:pPr lvl="1"/>
            <a:r>
              <a:rPr lang="en-US" sz="2000" dirty="0"/>
              <a:t>Apply an external voltage</a:t>
            </a:r>
          </a:p>
          <a:p>
            <a:pPr lvl="1"/>
            <a:r>
              <a:rPr lang="en-US" sz="2000" dirty="0"/>
              <a:t>The worm regenerates with head/tail reversed</a:t>
            </a:r>
          </a:p>
          <a:p>
            <a:pPr lvl="1"/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7530E45-78E4-47F4-A046-F8734F28D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89D6759-6A5F-4DC7-9888-1DD4AB5EC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46" y="1403350"/>
            <a:ext cx="3457575" cy="2628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BC72096-F471-4790-B756-68C66A892D33}"/>
              </a:ext>
            </a:extLst>
          </p:cNvPr>
          <p:cNvSpPr txBox="1"/>
          <p:nvPr/>
        </p:nvSpPr>
        <p:spPr>
          <a:xfrm>
            <a:off x="3344335" y="5401732"/>
            <a:ext cx="5901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aseline="30000" dirty="0"/>
              <a:t>*</a:t>
            </a:r>
            <a:r>
              <a:rPr lang="en-US" sz="1800" dirty="0"/>
              <a:t>Picture taken from </a:t>
            </a:r>
            <a:r>
              <a:rPr lang="en-US" sz="1800" i="1" dirty="0"/>
              <a:t>Modeling Planarian Regeneration: A Primer for Reverse-Engineering the Worm</a:t>
            </a:r>
            <a:r>
              <a:rPr lang="en-US" sz="1800" dirty="0"/>
              <a:t>, Lobo et al 2012</a:t>
            </a:r>
          </a:p>
        </p:txBody>
      </p:sp>
    </p:spTree>
    <p:extLst>
      <p:ext uri="{BB962C8B-B14F-4D97-AF65-F5344CB8AC3E}">
        <p14:creationId xmlns:p14="http://schemas.microsoft.com/office/powerpoint/2010/main" val="312209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132304"/>
            <a:ext cx="7772400" cy="3116095"/>
          </a:xfrm>
        </p:spPr>
        <p:txBody>
          <a:bodyPr/>
          <a:lstStyle/>
          <a:p>
            <a:r>
              <a:rPr lang="en-US" dirty="0"/>
              <a:t>Start with a fully-grown </a:t>
            </a:r>
            <a:r>
              <a:rPr lang="en-US" dirty="0" err="1"/>
              <a:t>planaria</a:t>
            </a:r>
            <a:r>
              <a:rPr lang="en-US" dirty="0"/>
              <a:t>, with the given [</a:t>
            </a:r>
            <a:r>
              <a:rPr lang="en-US" i="1" dirty="0"/>
              <a:t>A</a:t>
            </a:r>
            <a:r>
              <a:rPr lang="en-US" dirty="0"/>
              <a:t>] gradient</a:t>
            </a:r>
          </a:p>
          <a:p>
            <a:r>
              <a:rPr lang="en-US" dirty="0"/>
              <a:t>Chop off one small piece</a:t>
            </a:r>
          </a:p>
          <a:p>
            <a:r>
              <a:rPr lang="en-US" dirty="0"/>
              <a:t>Let it regrow</a:t>
            </a:r>
          </a:p>
          <a:p>
            <a:pPr lvl="1">
              <a:spcBef>
                <a:spcPts val="0"/>
              </a:spcBef>
            </a:pPr>
            <a:r>
              <a:rPr lang="en-US" dirty="0"/>
              <a:t>It will get larger (i.e., more cells)</a:t>
            </a:r>
          </a:p>
          <a:p>
            <a:pPr lvl="1">
              <a:spcBef>
                <a:spcPts val="0"/>
              </a:spcBef>
            </a:pPr>
            <a:r>
              <a:rPr lang="en-US" dirty="0"/>
              <a:t>Simplify; assume that happens instantly</a:t>
            </a:r>
          </a:p>
          <a:p>
            <a:pPr lvl="1">
              <a:spcBef>
                <a:spcPts val="0"/>
              </a:spcBef>
            </a:pPr>
            <a:r>
              <a:rPr lang="en-US" dirty="0"/>
              <a:t>Let’s watch the profiles for [</a:t>
            </a:r>
            <a:r>
              <a:rPr lang="en-US" i="1" dirty="0"/>
              <a:t>A</a:t>
            </a:r>
            <a:r>
              <a:rPr lang="en-US" dirty="0"/>
              <a:t>] and </a:t>
            </a:r>
            <a:r>
              <a:rPr lang="en-US" i="1" dirty="0" err="1"/>
              <a:t>V</a:t>
            </a:r>
            <a:r>
              <a:rPr lang="en-US" baseline="-25000" dirty="0" err="1"/>
              <a:t>mem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EDFBC2-B9A3-4C53-BA99-CD2F4785D628}"/>
              </a:ext>
            </a:extLst>
          </p:cNvPr>
          <p:cNvSpPr/>
          <p:nvPr/>
        </p:nvSpPr>
        <p:spPr>
          <a:xfrm>
            <a:off x="2548466" y="1570758"/>
            <a:ext cx="3640665" cy="249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36FB77F0-2DFD-4900-856D-D2DD624EB2B0}"/>
              </a:ext>
            </a:extLst>
          </p:cNvPr>
          <p:cNvSpPr/>
          <p:nvPr/>
        </p:nvSpPr>
        <p:spPr>
          <a:xfrm>
            <a:off x="2108200" y="1384657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5D0B3B7F-75CC-42F0-A9A2-2BB38ABDF493}"/>
              </a:ext>
            </a:extLst>
          </p:cNvPr>
          <p:cNvSpPr/>
          <p:nvPr/>
        </p:nvSpPr>
        <p:spPr>
          <a:xfrm>
            <a:off x="3041650" y="1384657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37AA2212-B047-449B-8006-79FE21639268}"/>
              </a:ext>
            </a:extLst>
          </p:cNvPr>
          <p:cNvSpPr/>
          <p:nvPr/>
        </p:nvSpPr>
        <p:spPr>
          <a:xfrm>
            <a:off x="3975100" y="1384657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4CB9F6F9-F52F-4565-A27F-6CE379170BB9}"/>
              </a:ext>
            </a:extLst>
          </p:cNvPr>
          <p:cNvSpPr/>
          <p:nvPr/>
        </p:nvSpPr>
        <p:spPr>
          <a:xfrm>
            <a:off x="4908550" y="1384657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74EC5DE1-842C-40AC-9B5D-36E812581B72}"/>
              </a:ext>
            </a:extLst>
          </p:cNvPr>
          <p:cNvSpPr/>
          <p:nvPr/>
        </p:nvSpPr>
        <p:spPr>
          <a:xfrm>
            <a:off x="5842000" y="1384657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8F8F82E-21C6-40FA-9561-0EC565AC1DB8}"/>
              </a:ext>
            </a:extLst>
          </p:cNvPr>
          <p:cNvSpPr/>
          <p:nvPr/>
        </p:nvSpPr>
        <p:spPr>
          <a:xfrm>
            <a:off x="2514600" y="1604790"/>
            <a:ext cx="3699934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871E863-6A4A-4923-B77E-0D893D0A6D53}"/>
              </a:ext>
            </a:extLst>
          </p:cNvPr>
          <p:cNvSpPr txBox="1"/>
          <p:nvPr/>
        </p:nvSpPr>
        <p:spPr>
          <a:xfrm>
            <a:off x="2168887" y="1595923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3107ADC-C7BC-4260-9F00-7C8324F0D0E8}"/>
              </a:ext>
            </a:extLst>
          </p:cNvPr>
          <p:cNvSpPr txBox="1"/>
          <p:nvPr/>
        </p:nvSpPr>
        <p:spPr>
          <a:xfrm>
            <a:off x="2446867" y="1553590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DF12164-8CA7-40AF-9C3C-E38FD7DD7668}"/>
              </a:ext>
            </a:extLst>
          </p:cNvPr>
          <p:cNvSpPr txBox="1"/>
          <p:nvPr/>
        </p:nvSpPr>
        <p:spPr>
          <a:xfrm>
            <a:off x="4334934" y="1460457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84887AB-8007-4FDA-8248-A5B06907509B}"/>
              </a:ext>
            </a:extLst>
          </p:cNvPr>
          <p:cNvSpPr txBox="1"/>
          <p:nvPr/>
        </p:nvSpPr>
        <p:spPr>
          <a:xfrm>
            <a:off x="3344324" y="1485858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48B057B-FC49-4BA8-98C6-60B02DB1478A}"/>
              </a:ext>
            </a:extLst>
          </p:cNvPr>
          <p:cNvSpPr txBox="1"/>
          <p:nvPr/>
        </p:nvSpPr>
        <p:spPr>
          <a:xfrm>
            <a:off x="3142363" y="1595923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F5E952F-D138-4A05-9C2C-8AAC00EE6200}"/>
              </a:ext>
            </a:extLst>
          </p:cNvPr>
          <p:cNvSpPr txBox="1"/>
          <p:nvPr/>
        </p:nvSpPr>
        <p:spPr>
          <a:xfrm>
            <a:off x="2192867" y="1418121"/>
            <a:ext cx="282129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/>
              <a:t>1V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FA76FCB-9C32-492D-8165-99838496E62C}"/>
              </a:ext>
            </a:extLst>
          </p:cNvPr>
          <p:cNvSpPr txBox="1"/>
          <p:nvPr/>
        </p:nvSpPr>
        <p:spPr>
          <a:xfrm>
            <a:off x="5969009" y="1367321"/>
            <a:ext cx="282129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/>
              <a:t>0V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F847BF1-8DBE-427F-BEB3-2C97C024396C}"/>
              </a:ext>
            </a:extLst>
          </p:cNvPr>
          <p:cNvSpPr txBox="1"/>
          <p:nvPr/>
        </p:nvSpPr>
        <p:spPr>
          <a:xfrm>
            <a:off x="2352379" y="1523749"/>
            <a:ext cx="134789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D38C6E1-09B5-4604-88C8-57A2550673D4}"/>
              </a:ext>
            </a:extLst>
          </p:cNvPr>
          <p:cNvSpPr txBox="1"/>
          <p:nvPr/>
        </p:nvSpPr>
        <p:spPr>
          <a:xfrm>
            <a:off x="2315118" y="1701604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D95B409-D1C0-4A5F-A9E1-5BFB5754C010}"/>
              </a:ext>
            </a:extLst>
          </p:cNvPr>
          <p:cNvSpPr txBox="1"/>
          <p:nvPr/>
        </p:nvSpPr>
        <p:spPr>
          <a:xfrm>
            <a:off x="3335751" y="1683316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FAADBFE-0745-4117-BD69-5D58074CBA07}"/>
              </a:ext>
            </a:extLst>
          </p:cNvPr>
          <p:cNvSpPr txBox="1"/>
          <p:nvPr/>
        </p:nvSpPr>
        <p:spPr>
          <a:xfrm>
            <a:off x="4250602" y="1565705"/>
            <a:ext cx="157011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5C5A560-6BA0-4E0E-AB3C-0E22A7A37CDD}"/>
              </a:ext>
            </a:extLst>
          </p:cNvPr>
          <p:cNvSpPr txBox="1"/>
          <p:nvPr/>
        </p:nvSpPr>
        <p:spPr>
          <a:xfrm>
            <a:off x="2024009" y="2133955"/>
            <a:ext cx="4376792" cy="46166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  <a:alpha val="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            S         B           K         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D7E431B-92A6-4295-84D3-99F0434095A9}"/>
              </a:ext>
            </a:extLst>
          </p:cNvPr>
          <p:cNvSpPr txBox="1"/>
          <p:nvPr/>
        </p:nvSpPr>
        <p:spPr>
          <a:xfrm>
            <a:off x="5162840" y="1537770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1650" y="1313681"/>
            <a:ext cx="0" cy="174436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816621" y="1313681"/>
            <a:ext cx="0" cy="174436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770433" y="1313681"/>
            <a:ext cx="1242033" cy="1744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839183" y="1359073"/>
            <a:ext cx="2707849" cy="1744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5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6EDFBC2-B9A3-4C53-BA99-CD2F4785D628}"/>
              </a:ext>
            </a:extLst>
          </p:cNvPr>
          <p:cNvSpPr/>
          <p:nvPr/>
        </p:nvSpPr>
        <p:spPr>
          <a:xfrm>
            <a:off x="2548466" y="1959863"/>
            <a:ext cx="3640665" cy="2499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D65B54-E6AF-4168-868B-7F93EE4AD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32" y="3689671"/>
            <a:ext cx="8083506" cy="2336799"/>
          </a:xfrm>
        </p:spPr>
        <p:txBody>
          <a:bodyPr/>
          <a:lstStyle/>
          <a:p>
            <a:r>
              <a:rPr lang="en-US" sz="2400" dirty="0"/>
              <a:t>Apply the external voltage</a:t>
            </a:r>
          </a:p>
          <a:p>
            <a:r>
              <a:rPr lang="en-US" sz="2400" dirty="0"/>
              <a:t>[</a:t>
            </a:r>
            <a:r>
              <a:rPr lang="en-US" sz="2400" i="1" dirty="0"/>
              <a:t>A</a:t>
            </a:r>
            <a:r>
              <a:rPr lang="en-US" sz="2400" dirty="0"/>
              <a:t>] profile feels an electric force, moves accordingly</a:t>
            </a:r>
          </a:p>
          <a:p>
            <a:r>
              <a:rPr lang="en-US" sz="2400" dirty="0"/>
              <a:t>Remove the battery</a:t>
            </a:r>
          </a:p>
          <a:p>
            <a:r>
              <a:rPr lang="en-US" sz="2400" dirty="0"/>
              <a:t>The cell’s software preserves the new voltage &amp; [</a:t>
            </a:r>
            <a:r>
              <a:rPr lang="en-US" sz="2400" i="1" dirty="0"/>
              <a:t>A</a:t>
            </a:r>
            <a:r>
              <a:rPr lang="en-US" sz="2400" dirty="0"/>
              <a:t>] profiles</a:t>
            </a:r>
          </a:p>
          <a:p>
            <a:r>
              <a:rPr lang="en-US" sz="2400" dirty="0"/>
              <a:t>Everything proceeds as before – but with head/tail reversed</a:t>
            </a:r>
          </a:p>
          <a:p>
            <a:r>
              <a:rPr lang="en-US" sz="2400" dirty="0"/>
              <a:t>It’s difficult to see how to explain this without bioelectricity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6492B50-0A85-4689-BEB9-EE36A72B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6FB77F0-2DFD-4900-856D-D2DD624EB2B0}"/>
              </a:ext>
            </a:extLst>
          </p:cNvPr>
          <p:cNvSpPr/>
          <p:nvPr/>
        </p:nvSpPr>
        <p:spPr>
          <a:xfrm>
            <a:off x="2108200" y="1773762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D0B3B7F-75CC-42F0-A9A2-2BB38ABDF493}"/>
              </a:ext>
            </a:extLst>
          </p:cNvPr>
          <p:cNvSpPr/>
          <p:nvPr/>
        </p:nvSpPr>
        <p:spPr>
          <a:xfrm>
            <a:off x="3041650" y="1773762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37AA2212-B047-449B-8006-79FE21639268}"/>
              </a:ext>
            </a:extLst>
          </p:cNvPr>
          <p:cNvSpPr/>
          <p:nvPr/>
        </p:nvSpPr>
        <p:spPr>
          <a:xfrm>
            <a:off x="3975100" y="1773762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CB9F6F9-F52F-4565-A27F-6CE379170BB9}"/>
              </a:ext>
            </a:extLst>
          </p:cNvPr>
          <p:cNvSpPr/>
          <p:nvPr/>
        </p:nvSpPr>
        <p:spPr>
          <a:xfrm>
            <a:off x="4908550" y="1773762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74EC5DE1-842C-40AC-9B5D-36E812581B72}"/>
              </a:ext>
            </a:extLst>
          </p:cNvPr>
          <p:cNvSpPr/>
          <p:nvPr/>
        </p:nvSpPr>
        <p:spPr>
          <a:xfrm>
            <a:off x="5842000" y="1773762"/>
            <a:ext cx="626534" cy="618066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8F8F82E-21C6-40FA-9561-0EC565AC1DB8}"/>
              </a:ext>
            </a:extLst>
          </p:cNvPr>
          <p:cNvSpPr/>
          <p:nvPr/>
        </p:nvSpPr>
        <p:spPr>
          <a:xfrm>
            <a:off x="2514600" y="1993895"/>
            <a:ext cx="3699934" cy="17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871E863-6A4A-4923-B77E-0D893D0A6D53}"/>
              </a:ext>
            </a:extLst>
          </p:cNvPr>
          <p:cNvSpPr txBox="1"/>
          <p:nvPr/>
        </p:nvSpPr>
        <p:spPr>
          <a:xfrm>
            <a:off x="2168887" y="1985028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DF12164-8CA7-40AF-9C3C-E38FD7DD7668}"/>
              </a:ext>
            </a:extLst>
          </p:cNvPr>
          <p:cNvSpPr txBox="1"/>
          <p:nvPr/>
        </p:nvSpPr>
        <p:spPr>
          <a:xfrm>
            <a:off x="4334934" y="1849562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84887AB-8007-4FDA-8248-A5B06907509B}"/>
              </a:ext>
            </a:extLst>
          </p:cNvPr>
          <p:cNvSpPr txBox="1"/>
          <p:nvPr/>
        </p:nvSpPr>
        <p:spPr>
          <a:xfrm>
            <a:off x="3344324" y="1874963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48B057B-FC49-4BA8-98C6-60B02DB1478A}"/>
              </a:ext>
            </a:extLst>
          </p:cNvPr>
          <p:cNvSpPr txBox="1"/>
          <p:nvPr/>
        </p:nvSpPr>
        <p:spPr>
          <a:xfrm>
            <a:off x="3142363" y="1985028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F5E952F-D138-4A05-9C2C-8AAC00EE6200}"/>
              </a:ext>
            </a:extLst>
          </p:cNvPr>
          <p:cNvSpPr txBox="1"/>
          <p:nvPr/>
        </p:nvSpPr>
        <p:spPr>
          <a:xfrm>
            <a:off x="2184400" y="1781825"/>
            <a:ext cx="339837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/>
              <a:t>.6V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FA76FCB-9C32-492D-8165-99838496E62C}"/>
              </a:ext>
            </a:extLst>
          </p:cNvPr>
          <p:cNvSpPr txBox="1"/>
          <p:nvPr/>
        </p:nvSpPr>
        <p:spPr>
          <a:xfrm>
            <a:off x="5969009" y="1764898"/>
            <a:ext cx="282129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/>
              <a:t>1V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F847BF1-8DBE-427F-BEB3-2C97C024396C}"/>
              </a:ext>
            </a:extLst>
          </p:cNvPr>
          <p:cNvSpPr txBox="1"/>
          <p:nvPr/>
        </p:nvSpPr>
        <p:spPr>
          <a:xfrm>
            <a:off x="2496312" y="1887454"/>
            <a:ext cx="134789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D95B409-D1C0-4A5F-A9E1-5BFB5754C010}"/>
              </a:ext>
            </a:extLst>
          </p:cNvPr>
          <p:cNvSpPr txBox="1"/>
          <p:nvPr/>
        </p:nvSpPr>
        <p:spPr>
          <a:xfrm>
            <a:off x="5035559" y="1897352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FAADBFE-0745-4117-BD69-5D58074CBA07}"/>
              </a:ext>
            </a:extLst>
          </p:cNvPr>
          <p:cNvSpPr txBox="1"/>
          <p:nvPr/>
        </p:nvSpPr>
        <p:spPr>
          <a:xfrm>
            <a:off x="4250602" y="1954810"/>
            <a:ext cx="157011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D7E431B-92A6-4295-84D3-99F0434095A9}"/>
              </a:ext>
            </a:extLst>
          </p:cNvPr>
          <p:cNvSpPr txBox="1"/>
          <p:nvPr/>
        </p:nvSpPr>
        <p:spPr>
          <a:xfrm>
            <a:off x="5162840" y="1926875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D95B409-D1C0-4A5F-A9E1-5BFB5754C010}"/>
              </a:ext>
            </a:extLst>
          </p:cNvPr>
          <p:cNvSpPr txBox="1"/>
          <p:nvPr/>
        </p:nvSpPr>
        <p:spPr>
          <a:xfrm>
            <a:off x="6034266" y="1962203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D7E431B-92A6-4295-84D3-99F0434095A9}"/>
              </a:ext>
            </a:extLst>
          </p:cNvPr>
          <p:cNvSpPr txBox="1"/>
          <p:nvPr/>
        </p:nvSpPr>
        <p:spPr>
          <a:xfrm>
            <a:off x="2393877" y="2110819"/>
            <a:ext cx="166712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3BF23EF-4DF2-4C49-ADD4-355AD15C2A37}"/>
              </a:ext>
            </a:extLst>
          </p:cNvPr>
          <p:cNvSpPr txBox="1"/>
          <p:nvPr/>
        </p:nvSpPr>
        <p:spPr>
          <a:xfrm>
            <a:off x="422691" y="338771"/>
            <a:ext cx="3987716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14300">
              <a:lnSpc>
                <a:spcPts val="2000"/>
              </a:lnSpc>
              <a:spcBef>
                <a:spcPts val="0"/>
              </a:spcBef>
            </a:pPr>
            <a:r>
              <a:rPr lang="en-US" sz="1800" dirty="0"/>
              <a:t>if (I’m at an end of the worm)</a:t>
            </a:r>
          </a:p>
          <a:p>
            <a:pPr marL="342900" lvl="1">
              <a:lnSpc>
                <a:spcPts val="2000"/>
              </a:lnSpc>
              <a:spcBef>
                <a:spcPts val="0"/>
              </a:spcBef>
            </a:pPr>
            <a:r>
              <a:rPr lang="en-US" sz="1800" dirty="0"/>
              <a:t>if my [A] is bigger than average:</a:t>
            </a:r>
          </a:p>
          <a:p>
            <a:pPr marL="800100" lvl="2">
              <a:lnSpc>
                <a:spcPts val="2000"/>
              </a:lnSpc>
              <a:spcBef>
                <a:spcPts val="0"/>
              </a:spcBef>
            </a:pPr>
            <a:r>
              <a:rPr lang="en-US" sz="1800" dirty="0" err="1"/>
              <a:t>dQ</a:t>
            </a:r>
            <a:r>
              <a:rPr lang="en-US" sz="1800" dirty="0"/>
              <a:t>/</a:t>
            </a:r>
            <a:r>
              <a:rPr lang="en-US" sz="1800" dirty="0" err="1"/>
              <a:t>dt</a:t>
            </a:r>
            <a:r>
              <a:rPr lang="en-US" sz="1800" dirty="0"/>
              <a:t>=positive</a:t>
            </a:r>
          </a:p>
          <a:p>
            <a:pPr marL="342900" lvl="1">
              <a:lnSpc>
                <a:spcPts val="2000"/>
              </a:lnSpc>
              <a:spcBef>
                <a:spcPts val="0"/>
              </a:spcBef>
            </a:pPr>
            <a:r>
              <a:rPr lang="en-US" sz="1800" dirty="0"/>
              <a:t>else:</a:t>
            </a:r>
          </a:p>
          <a:p>
            <a:pPr marL="800100" lvl="2">
              <a:lnSpc>
                <a:spcPts val="2000"/>
              </a:lnSpc>
              <a:spcBef>
                <a:spcPts val="0"/>
              </a:spcBef>
            </a:pPr>
            <a:r>
              <a:rPr lang="en-US" sz="1800" dirty="0" err="1"/>
              <a:t>dQ</a:t>
            </a:r>
            <a:r>
              <a:rPr lang="en-US" sz="1800" dirty="0"/>
              <a:t>/</a:t>
            </a:r>
            <a:r>
              <a:rPr lang="en-US" sz="1800" dirty="0" err="1"/>
              <a:t>dt</a:t>
            </a:r>
            <a:r>
              <a:rPr lang="en-US" sz="1800" dirty="0"/>
              <a:t>=negative</a:t>
            </a:r>
          </a:p>
          <a:p>
            <a:pPr indent="-114300">
              <a:lnSpc>
                <a:spcPts val="2000"/>
              </a:lnSpc>
              <a:spcBef>
                <a:spcPts val="0"/>
              </a:spcBef>
            </a:pPr>
            <a:r>
              <a:rPr lang="en-US" sz="1800" dirty="0"/>
              <a:t>else:</a:t>
            </a:r>
          </a:p>
          <a:p>
            <a:pPr marL="342900" lvl="1">
              <a:lnSpc>
                <a:spcPts val="2000"/>
              </a:lnSpc>
              <a:spcBef>
                <a:spcPts val="0"/>
              </a:spcBef>
            </a:pPr>
            <a:r>
              <a:rPr lang="en-US" sz="1800" dirty="0" err="1"/>
              <a:t>dQ</a:t>
            </a:r>
            <a:r>
              <a:rPr lang="en-US" sz="1800" dirty="0"/>
              <a:t>/</a:t>
            </a:r>
            <a:r>
              <a:rPr lang="en-US" sz="1800" dirty="0" err="1"/>
              <a:t>dt</a:t>
            </a:r>
            <a:r>
              <a:rPr lang="en-US" sz="1800" dirty="0"/>
              <a:t>=0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F5E952F-D138-4A05-9C2C-8AAC00EE6200}"/>
              </a:ext>
            </a:extLst>
          </p:cNvPr>
          <p:cNvSpPr txBox="1"/>
          <p:nvPr/>
        </p:nvSpPr>
        <p:spPr>
          <a:xfrm>
            <a:off x="2234479" y="1787054"/>
            <a:ext cx="282129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/>
              <a:t>0V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FA76FCB-9C32-492D-8165-99838496E62C}"/>
              </a:ext>
            </a:extLst>
          </p:cNvPr>
          <p:cNvSpPr txBox="1"/>
          <p:nvPr/>
        </p:nvSpPr>
        <p:spPr>
          <a:xfrm>
            <a:off x="5985221" y="1770114"/>
            <a:ext cx="339837" cy="276999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800" dirty="0"/>
              <a:t>.2V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5C5A560-6BA0-4E0E-AB3C-0E22A7A37CDD}"/>
              </a:ext>
            </a:extLst>
          </p:cNvPr>
          <p:cNvSpPr txBox="1"/>
          <p:nvPr/>
        </p:nvSpPr>
        <p:spPr>
          <a:xfrm>
            <a:off x="2040157" y="2591423"/>
            <a:ext cx="4376792" cy="46166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  <a:alpha val="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      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F5211A7-49F8-489F-BEEB-335CB3A0DDE3}"/>
              </a:ext>
            </a:extLst>
          </p:cNvPr>
          <p:cNvSpPr txBox="1"/>
          <p:nvPr/>
        </p:nvSpPr>
        <p:spPr>
          <a:xfrm>
            <a:off x="6579809" y="2523064"/>
            <a:ext cx="1540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battery +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3D9AEC3-07B1-49DB-BE73-E67399950460}"/>
              </a:ext>
            </a:extLst>
          </p:cNvPr>
          <p:cNvSpPr txBox="1"/>
          <p:nvPr/>
        </p:nvSpPr>
        <p:spPr>
          <a:xfrm>
            <a:off x="712409" y="2523064"/>
            <a:ext cx="1540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battery -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6B0C425-A836-4B6D-BDE5-2C279051D1DF}"/>
              </a:ext>
            </a:extLst>
          </p:cNvPr>
          <p:cNvSpPr txBox="1"/>
          <p:nvPr/>
        </p:nvSpPr>
        <p:spPr>
          <a:xfrm flipH="1">
            <a:off x="2040157" y="2591423"/>
            <a:ext cx="4376792" cy="46166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  <a:alpha val="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            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C80F17F-2A94-49A7-ADFE-CCD72816E762}"/>
              </a:ext>
            </a:extLst>
          </p:cNvPr>
          <p:cNvSpPr txBox="1"/>
          <p:nvPr/>
        </p:nvSpPr>
        <p:spPr>
          <a:xfrm flipH="1">
            <a:off x="2040157" y="2591423"/>
            <a:ext cx="4376792" cy="46166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  <a:alpha val="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T         K         B          S          H</a:t>
            </a:r>
          </a:p>
        </p:txBody>
      </p:sp>
    </p:spTree>
    <p:extLst>
      <p:ext uri="{BB962C8B-B14F-4D97-AF65-F5344CB8AC3E}">
        <p14:creationId xmlns:p14="http://schemas.microsoft.com/office/powerpoint/2010/main" val="77177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347 L 0.40382 -0.0013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91" y="9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347 L 0.4066 -0.0143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-55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0.41232 -0.0027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8" y="-13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22796 0.0152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9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8" grpId="0"/>
      <p:bldP spid="22" grpId="0"/>
      <p:bldP spid="23" grpId="0"/>
      <p:bldP spid="30" grpId="0"/>
      <p:bldP spid="32" grpId="0"/>
      <p:bldP spid="33" grpId="0"/>
      <p:bldP spid="34" grpId="0"/>
      <p:bldP spid="35" grpId="0" animBg="1"/>
      <p:bldP spid="2" grpId="0"/>
      <p:bldP spid="2" grpId="1"/>
      <p:bldP spid="31" grpId="0"/>
      <p:bldP spid="31" grpId="1"/>
      <p:bldP spid="36" grpId="0" animBg="1"/>
      <p:bldP spid="36" grpId="1" animBg="1"/>
      <p:bldP spid="3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C51701-A8CA-403A-88E7-A7F09D4CA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Drilling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8B3FB2-FD22-456A-9AA6-0568AB899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used a high-level model of bioelectricity</a:t>
            </a:r>
          </a:p>
          <a:p>
            <a:pPr lvl="1">
              <a:spcBef>
                <a:spcPts val="0"/>
              </a:spcBef>
            </a:pPr>
            <a:r>
              <a:rPr lang="en-US" dirty="0"/>
              <a:t>charge flow vs. voltage.</a:t>
            </a:r>
          </a:p>
          <a:p>
            <a:pPr lvl="1">
              <a:spcBef>
                <a:spcPts val="0"/>
              </a:spcBef>
            </a:pPr>
            <a:r>
              <a:rPr lang="en-US" dirty="0"/>
              <a:t>can it really be built from biological parts?</a:t>
            </a:r>
          </a:p>
          <a:p>
            <a:pPr lvl="1">
              <a:spcBef>
                <a:spcPts val="0"/>
              </a:spcBef>
            </a:pPr>
            <a:r>
              <a:rPr lang="en-US" dirty="0"/>
              <a:t>Time to drill down to the next level: how do real cells implement that?</a:t>
            </a:r>
          </a:p>
          <a:p>
            <a:r>
              <a:rPr lang="en-US" dirty="0"/>
              <a:t>The pieces we’ll use:</a:t>
            </a:r>
          </a:p>
          <a:p>
            <a:pPr lvl="1">
              <a:spcBef>
                <a:spcPts val="0"/>
              </a:spcBef>
            </a:pPr>
            <a:r>
              <a:rPr lang="en-US" dirty="0"/>
              <a:t>some ions: K</a:t>
            </a:r>
            <a:r>
              <a:rPr lang="en-US" baseline="30000" dirty="0"/>
              <a:t>+</a:t>
            </a:r>
            <a:r>
              <a:rPr lang="en-US" dirty="0"/>
              <a:t>, Na</a:t>
            </a:r>
            <a:r>
              <a:rPr lang="en-US" baseline="30000" dirty="0"/>
              <a:t>+</a:t>
            </a:r>
            <a:r>
              <a:rPr lang="en-US" dirty="0"/>
              <a:t> and Cl</a:t>
            </a:r>
            <a:r>
              <a:rPr lang="en-US" baseline="30000" dirty="0"/>
              <a:t>-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ways for them to move in and out of cells: </a:t>
            </a:r>
            <a:r>
              <a:rPr lang="en-US" i="1" dirty="0"/>
              <a:t>ion channels </a:t>
            </a:r>
            <a:r>
              <a:rPr lang="en-US" dirty="0"/>
              <a:t>and </a:t>
            </a:r>
            <a:r>
              <a:rPr lang="en-US" i="1" dirty="0"/>
              <a:t>ion pumps</a:t>
            </a:r>
          </a:p>
          <a:p>
            <a:pPr lvl="1">
              <a:spcBef>
                <a:spcPts val="0"/>
              </a:spcBef>
            </a:pPr>
            <a:r>
              <a:rPr lang="en-US" dirty="0"/>
              <a:t>communicate between cells: </a:t>
            </a:r>
            <a:r>
              <a:rPr lang="en-US" i="1" dirty="0"/>
              <a:t>gap junctions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178173E-7DDE-4114-8B69-C6EE2356D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194/Bio 196 Joel </a:t>
            </a:r>
            <a:r>
              <a:rPr lang="en-US" dirty="0" err="1"/>
              <a:t>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15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E3CFDB-DA0A-4864-B029-009F111F3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Ions in a giant squid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C72105-FAC1-4BCD-98A1-296F8F419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668" y="4250265"/>
            <a:ext cx="8238066" cy="1634067"/>
          </a:xfrm>
        </p:spPr>
        <p:txBody>
          <a:bodyPr/>
          <a:lstStyle/>
          <a:p>
            <a:r>
              <a:rPr lang="en-US" sz="2400" dirty="0"/>
              <a:t>Observation: ICF and ECF each have high ion concentrations, but are roughly charge neutral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Consequence: a small charge flow can greatly change the net charge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and hence the net voltage</a:t>
            </a:r>
          </a:p>
          <a:p>
            <a:r>
              <a:rPr lang="en-US" sz="2200" dirty="0"/>
              <a:t>That’s what allows our nervous system to react quickly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56F19C6-A25B-4766-A8E5-4F7BC4B31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77EFF95-B53D-4D0C-85A1-5D8F3F0BC11C}"/>
              </a:ext>
            </a:extLst>
          </p:cNvPr>
          <p:cNvSpPr/>
          <p:nvPr/>
        </p:nvSpPr>
        <p:spPr>
          <a:xfrm>
            <a:off x="1473201" y="1363134"/>
            <a:ext cx="2904066" cy="252306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F13C23-6A5C-403B-A27C-1B302DE01E49}"/>
              </a:ext>
            </a:extLst>
          </p:cNvPr>
          <p:cNvSpPr txBox="1"/>
          <p:nvPr/>
        </p:nvSpPr>
        <p:spPr>
          <a:xfrm>
            <a:off x="2125133" y="2048933"/>
            <a:ext cx="14139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[K</a:t>
            </a:r>
            <a:r>
              <a:rPr lang="en-US" sz="1600" baseline="30000" dirty="0"/>
              <a:t>+</a:t>
            </a:r>
            <a:r>
              <a:rPr lang="en-US" sz="1600" dirty="0"/>
              <a:t>]=400mM</a:t>
            </a:r>
          </a:p>
          <a:p>
            <a:r>
              <a:rPr lang="en-US" sz="1600" dirty="0"/>
              <a:t>[Na</a:t>
            </a:r>
            <a:r>
              <a:rPr lang="en-US" sz="1600" baseline="30000" dirty="0"/>
              <a:t>+</a:t>
            </a:r>
            <a:r>
              <a:rPr lang="en-US" sz="1600" dirty="0"/>
              <a:t>]=50mM</a:t>
            </a:r>
          </a:p>
          <a:p>
            <a:r>
              <a:rPr lang="en-US" sz="1600" dirty="0"/>
              <a:t>[Cl</a:t>
            </a:r>
            <a:r>
              <a:rPr lang="en-US" sz="1600" baseline="30000" dirty="0"/>
              <a:t>-</a:t>
            </a:r>
            <a:r>
              <a:rPr lang="en-US" sz="1600" dirty="0"/>
              <a:t>]=52mM</a:t>
            </a:r>
          </a:p>
          <a:p>
            <a:r>
              <a:rPr lang="en-US" sz="1600" dirty="0"/>
              <a:t>other</a:t>
            </a:r>
            <a:r>
              <a:rPr lang="en-US" sz="1600" baseline="30000" dirty="0"/>
              <a:t>-</a:t>
            </a:r>
            <a:r>
              <a:rPr lang="en-US" sz="1600" dirty="0"/>
              <a:t>=408mM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980E69F-98DF-4169-82C2-F1C1A62334A5}"/>
              </a:ext>
            </a:extLst>
          </p:cNvPr>
          <p:cNvSpPr txBox="1"/>
          <p:nvPr/>
        </p:nvSpPr>
        <p:spPr>
          <a:xfrm>
            <a:off x="118533" y="2633133"/>
            <a:ext cx="1479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[K</a:t>
            </a:r>
            <a:r>
              <a:rPr lang="en-US" sz="1600" baseline="30000" dirty="0"/>
              <a:t>+</a:t>
            </a:r>
            <a:r>
              <a:rPr lang="en-US" sz="1600" dirty="0"/>
              <a:t>]=20mM</a:t>
            </a:r>
          </a:p>
          <a:p>
            <a:r>
              <a:rPr lang="en-US" sz="1600" dirty="0"/>
              <a:t>[Na</a:t>
            </a:r>
            <a:r>
              <a:rPr lang="en-US" sz="1600" baseline="30000" dirty="0"/>
              <a:t>+</a:t>
            </a:r>
            <a:r>
              <a:rPr lang="en-US" sz="1600" dirty="0"/>
              <a:t>]=440mM</a:t>
            </a:r>
          </a:p>
          <a:p>
            <a:r>
              <a:rPr lang="en-US" sz="1600" dirty="0"/>
              <a:t>[Cl</a:t>
            </a:r>
            <a:r>
              <a:rPr lang="en-US" sz="1600" baseline="30000" dirty="0"/>
              <a:t>-</a:t>
            </a:r>
            <a:r>
              <a:rPr lang="en-US" sz="1600" dirty="0"/>
              <a:t>]=560mM</a:t>
            </a:r>
          </a:p>
          <a:p>
            <a:r>
              <a:rPr lang="en-US" sz="1600" dirty="0"/>
              <a:t>other</a:t>
            </a:r>
            <a:r>
              <a:rPr lang="en-US" sz="1600" baseline="30000" dirty="0"/>
              <a:t>+</a:t>
            </a:r>
            <a:r>
              <a:rPr lang="en-US" sz="1600" dirty="0"/>
              <a:t>=110mM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D190AED-213A-4BC4-B8D2-47729A7A82C8}"/>
              </a:ext>
            </a:extLst>
          </p:cNvPr>
          <p:cNvSpPr txBox="1"/>
          <p:nvPr/>
        </p:nvSpPr>
        <p:spPr>
          <a:xfrm>
            <a:off x="2438400" y="3039533"/>
            <a:ext cx="1515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intra-cellular fluid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325237-0DC5-4787-A41A-8329596AFF2E}"/>
              </a:ext>
            </a:extLst>
          </p:cNvPr>
          <p:cNvSpPr txBox="1"/>
          <p:nvPr/>
        </p:nvSpPr>
        <p:spPr>
          <a:xfrm>
            <a:off x="135466" y="1363134"/>
            <a:ext cx="1634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extra-cellular fluid</a:t>
            </a:r>
          </a:p>
        </p:txBody>
      </p:sp>
    </p:spTree>
    <p:extLst>
      <p:ext uri="{BB962C8B-B14F-4D97-AF65-F5344CB8AC3E}">
        <p14:creationId xmlns:p14="http://schemas.microsoft.com/office/powerpoint/2010/main" val="75908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E3CFDB-DA0A-4864-B029-009F111F3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Forces on the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C72105-FAC1-4BCD-98A1-296F8F419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006" y="4121169"/>
            <a:ext cx="8433951" cy="1795428"/>
          </a:xfrm>
        </p:spPr>
        <p:txBody>
          <a:bodyPr/>
          <a:lstStyle/>
          <a:p>
            <a:r>
              <a:rPr lang="en-US" sz="2400" dirty="0"/>
              <a:t>First force: diffusion (our old friend)</a:t>
            </a:r>
          </a:p>
          <a:p>
            <a:r>
              <a:rPr lang="en-US" sz="2400" dirty="0"/>
              <a:t>Which way does diffusion flow for K</a:t>
            </a:r>
            <a:r>
              <a:rPr lang="en-US" sz="2400" baseline="30000" dirty="0"/>
              <a:t>+</a:t>
            </a:r>
            <a:r>
              <a:rPr lang="en-US" sz="2400" dirty="0"/>
              <a:t>, Na</a:t>
            </a:r>
            <a:r>
              <a:rPr lang="en-US" sz="2400" baseline="30000" dirty="0"/>
              <a:t>+</a:t>
            </a:r>
            <a:r>
              <a:rPr lang="en-US" sz="2400" dirty="0"/>
              <a:t> and Cl</a:t>
            </a:r>
            <a:r>
              <a:rPr lang="en-US" sz="2400" baseline="30000" dirty="0"/>
              <a:t>-</a:t>
            </a:r>
            <a:r>
              <a:rPr lang="en-US" sz="2400" dirty="0"/>
              <a:t>?</a:t>
            </a:r>
            <a:endParaRPr lang="en-US" sz="2200" dirty="0"/>
          </a:p>
          <a:p>
            <a:pPr lvl="1"/>
            <a:r>
              <a:rPr lang="en-US" dirty="0"/>
              <a:t>K</a:t>
            </a:r>
            <a:r>
              <a:rPr lang="en-US" baseline="30000" dirty="0"/>
              <a:t>+</a:t>
            </a:r>
            <a:r>
              <a:rPr lang="en-US" dirty="0"/>
              <a:t> out; Na</a:t>
            </a:r>
            <a:r>
              <a:rPr lang="en-US" baseline="30000" dirty="0"/>
              <a:t>+</a:t>
            </a:r>
            <a:r>
              <a:rPr lang="en-US" dirty="0"/>
              <a:t> and Cl</a:t>
            </a:r>
            <a:r>
              <a:rPr lang="en-US" baseline="30000" dirty="0"/>
              <a:t>-</a:t>
            </a:r>
            <a:r>
              <a:rPr lang="en-US" dirty="0"/>
              <a:t> in</a:t>
            </a:r>
          </a:p>
          <a:p>
            <a:pPr lvl="1"/>
            <a:r>
              <a:rPr lang="en-US" dirty="0"/>
              <a:t>Note: the “other” usually cannot diffuse through a </a:t>
            </a:r>
            <a:r>
              <a:rPr lang="en-US" dirty="0" smtClean="0"/>
              <a:t>membrane (and other</a:t>
            </a:r>
            <a:r>
              <a:rPr lang="en-US" baseline="30000" dirty="0" smtClean="0"/>
              <a:t>+</a:t>
            </a:r>
            <a:r>
              <a:rPr lang="en-US" dirty="0" smtClean="0"/>
              <a:t> is different from other</a:t>
            </a:r>
            <a:r>
              <a:rPr lang="en-US" baseline="30000" dirty="0" smtClean="0"/>
              <a:t>-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56F19C6-A25B-4766-A8E5-4F7BC4B31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77EFF95-B53D-4D0C-85A1-5D8F3F0BC11C}"/>
              </a:ext>
            </a:extLst>
          </p:cNvPr>
          <p:cNvSpPr/>
          <p:nvPr/>
        </p:nvSpPr>
        <p:spPr>
          <a:xfrm>
            <a:off x="1473201" y="1363134"/>
            <a:ext cx="2904066" cy="252306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D190AED-213A-4BC4-B8D2-47729A7A82C8}"/>
              </a:ext>
            </a:extLst>
          </p:cNvPr>
          <p:cNvSpPr txBox="1"/>
          <p:nvPr/>
        </p:nvSpPr>
        <p:spPr>
          <a:xfrm>
            <a:off x="2201334" y="1422400"/>
            <a:ext cx="1913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intra-cellular fluid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325237-0DC5-4787-A41A-8329596AFF2E}"/>
              </a:ext>
            </a:extLst>
          </p:cNvPr>
          <p:cNvSpPr txBox="1"/>
          <p:nvPr/>
        </p:nvSpPr>
        <p:spPr>
          <a:xfrm>
            <a:off x="135466" y="1363134"/>
            <a:ext cx="1634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extra-cellular fluid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F7D2A13-5458-4F18-9937-E723DD74442F}"/>
              </a:ext>
            </a:extLst>
          </p:cNvPr>
          <p:cNvSpPr txBox="1"/>
          <p:nvPr/>
        </p:nvSpPr>
        <p:spPr>
          <a:xfrm>
            <a:off x="2573865" y="2010036"/>
            <a:ext cx="1413934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[K</a:t>
            </a:r>
            <a:r>
              <a:rPr lang="en-US" sz="1600" baseline="30000" dirty="0"/>
              <a:t>+</a:t>
            </a:r>
            <a:r>
              <a:rPr lang="en-US" sz="1600" dirty="0"/>
              <a:t>]=400mM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[Na</a:t>
            </a:r>
            <a:r>
              <a:rPr lang="en-US" sz="1600" baseline="30000" dirty="0"/>
              <a:t>+</a:t>
            </a:r>
            <a:r>
              <a:rPr lang="en-US" sz="1600" dirty="0"/>
              <a:t>]=50mM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[Cl</a:t>
            </a:r>
            <a:r>
              <a:rPr lang="en-US" sz="1600" baseline="30000" dirty="0"/>
              <a:t>-</a:t>
            </a:r>
            <a:r>
              <a:rPr lang="en-US" sz="1600" dirty="0"/>
              <a:t>]=52mM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other</a:t>
            </a:r>
            <a:r>
              <a:rPr lang="en-US" sz="1600" baseline="30000" dirty="0"/>
              <a:t>-</a:t>
            </a:r>
            <a:r>
              <a:rPr lang="en-US" sz="1600" dirty="0"/>
              <a:t>=408mM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0BF63FA-0051-4CAD-B1F9-4386C1E12367}"/>
              </a:ext>
            </a:extLst>
          </p:cNvPr>
          <p:cNvSpPr txBox="1"/>
          <p:nvPr/>
        </p:nvSpPr>
        <p:spPr>
          <a:xfrm>
            <a:off x="177800" y="2015067"/>
            <a:ext cx="1482324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[K</a:t>
            </a:r>
            <a:r>
              <a:rPr lang="en-US" sz="1600" baseline="30000" dirty="0"/>
              <a:t>+</a:t>
            </a:r>
            <a:r>
              <a:rPr lang="en-US" sz="1600" dirty="0"/>
              <a:t>]=20mM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[Na</a:t>
            </a:r>
            <a:r>
              <a:rPr lang="en-US" sz="1600" baseline="30000" dirty="0"/>
              <a:t>+</a:t>
            </a:r>
            <a:r>
              <a:rPr lang="en-US" sz="1600" dirty="0"/>
              <a:t>]=440mM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[Cl</a:t>
            </a:r>
            <a:r>
              <a:rPr lang="en-US" sz="1600" baseline="30000" dirty="0"/>
              <a:t>-</a:t>
            </a:r>
            <a:r>
              <a:rPr lang="en-US" sz="1600" dirty="0"/>
              <a:t>]=560mM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other</a:t>
            </a:r>
            <a:r>
              <a:rPr lang="en-US" sz="1600" baseline="30000" dirty="0"/>
              <a:t>+</a:t>
            </a:r>
            <a:r>
              <a:rPr lang="en-US" sz="1600" dirty="0"/>
              <a:t>=110mM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E8AA346D-2225-4649-A09E-40A30FED2739}"/>
              </a:ext>
            </a:extLst>
          </p:cNvPr>
          <p:cNvCxnSpPr/>
          <p:nvPr/>
        </p:nvCxnSpPr>
        <p:spPr>
          <a:xfrm>
            <a:off x="1507067" y="2455333"/>
            <a:ext cx="10160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1C1AC535-BB7D-4A37-8AAB-265CAB2DBD63}"/>
              </a:ext>
            </a:extLst>
          </p:cNvPr>
          <p:cNvCxnSpPr>
            <a:cxnSpLocks/>
          </p:cNvCxnSpPr>
          <p:nvPr/>
        </p:nvCxnSpPr>
        <p:spPr>
          <a:xfrm>
            <a:off x="1422401" y="2802466"/>
            <a:ext cx="1159932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986E22BE-CD59-4328-99E8-14A03B31AF62}"/>
              </a:ext>
            </a:extLst>
          </p:cNvPr>
          <p:cNvCxnSpPr/>
          <p:nvPr/>
        </p:nvCxnSpPr>
        <p:spPr>
          <a:xfrm flipH="1">
            <a:off x="1270000" y="2150535"/>
            <a:ext cx="1253067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70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873F91-9A85-4C90-9E9F-BD889512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ions move?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616EFC-DBBA-47BD-9C87-9EDFB9F76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Minor problem: none of K</a:t>
            </a:r>
            <a:r>
              <a:rPr lang="en-US" baseline="30000" dirty="0"/>
              <a:t>+</a:t>
            </a:r>
            <a:r>
              <a:rPr lang="en-US" dirty="0"/>
              <a:t>, Na</a:t>
            </a:r>
            <a:r>
              <a:rPr lang="en-US" baseline="30000" dirty="0"/>
              <a:t>+</a:t>
            </a:r>
            <a:r>
              <a:rPr lang="en-US" dirty="0"/>
              <a:t> or Cl</a:t>
            </a:r>
            <a:r>
              <a:rPr lang="en-US" baseline="30000" dirty="0"/>
              <a:t>-</a:t>
            </a:r>
            <a:r>
              <a:rPr lang="en-US" dirty="0"/>
              <a:t> can pass through a cell membrane, either! So how can diffusion  happen?</a:t>
            </a:r>
          </a:p>
          <a:p>
            <a:pPr lvl="1"/>
            <a:r>
              <a:rPr lang="en-US" dirty="0"/>
              <a:t>the membrane has </a:t>
            </a:r>
            <a:r>
              <a:rPr lang="en-US" i="1" dirty="0"/>
              <a:t>ion channels</a:t>
            </a:r>
          </a:p>
          <a:p>
            <a:pPr lvl="1"/>
            <a:r>
              <a:rPr lang="en-US" dirty="0"/>
              <a:t>little holes in the cell membrane that ions can diffuse through (aided by proteins)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DDDFFFE-EE36-4F53-AD1A-4016815FC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65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CE2E85-C9C7-4A49-8B19-252E07748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E55F5C-B44C-4E91-8D6A-37CB6C0CE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00" y="4656668"/>
            <a:ext cx="7061200" cy="1439332"/>
          </a:xfrm>
        </p:spPr>
        <p:txBody>
          <a:bodyPr/>
          <a:lstStyle/>
          <a:p>
            <a:r>
              <a:rPr lang="en-US" dirty="0"/>
              <a:t>Opposite charges attracting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9970AB3-7BB9-4528-875D-98000F94E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pic>
        <p:nvPicPr>
          <p:cNvPr id="6" name="Graphic 5" descr="Grinning Face with No Fill">
            <a:extLst>
              <a:ext uri="{FF2B5EF4-FFF2-40B4-BE49-F238E27FC236}">
                <a16:creationId xmlns:a16="http://schemas.microsoft.com/office/drawing/2014/main" xmlns="" id="{EE299C8B-CFD7-4A43-AF01-A37DF76FCB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93067" y="3149600"/>
            <a:ext cx="914400" cy="9144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8D9B476A-8065-4ADE-BE58-8DB6C04780AD}"/>
              </a:ext>
            </a:extLst>
          </p:cNvPr>
          <p:cNvSpPr/>
          <p:nvPr/>
        </p:nvSpPr>
        <p:spPr>
          <a:xfrm>
            <a:off x="1278467" y="2129367"/>
            <a:ext cx="685800" cy="6688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Na</a:t>
            </a:r>
            <a:r>
              <a:rPr lang="en-US" sz="2000" baseline="30000" dirty="0">
                <a:solidFill>
                  <a:schemeClr val="tx1"/>
                </a:solidFill>
              </a:rPr>
              <a:t>+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A50B55E9-CF55-4379-B329-656BEE293FF6}"/>
              </a:ext>
            </a:extLst>
          </p:cNvPr>
          <p:cNvSpPr/>
          <p:nvPr/>
        </p:nvSpPr>
        <p:spPr>
          <a:xfrm>
            <a:off x="6815666" y="2129367"/>
            <a:ext cx="685800" cy="6688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Cl</a:t>
            </a:r>
            <a:r>
              <a:rPr lang="en-US" sz="2000" baseline="30000" dirty="0">
                <a:solidFill>
                  <a:schemeClr val="tx1"/>
                </a:solidFill>
              </a:rPr>
              <a:t>-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2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0.26354 7.40741E-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26059 7.40741E-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E3CFDB-DA0A-4864-B029-009F111F3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diffusion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C72105-FAC1-4BCD-98A1-296F8F419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4097867"/>
            <a:ext cx="7281332" cy="2032002"/>
          </a:xfrm>
        </p:spPr>
        <p:txBody>
          <a:bodyPr/>
          <a:lstStyle/>
          <a:p>
            <a:r>
              <a:rPr lang="en-US" sz="2000" dirty="0"/>
              <a:t>If diffusion happens long enough, what will happen to the concentrations [K</a:t>
            </a:r>
            <a:r>
              <a:rPr lang="en-US" sz="2000" baseline="30000" dirty="0"/>
              <a:t>+</a:t>
            </a:r>
            <a:r>
              <a:rPr lang="en-US" sz="2000" dirty="0"/>
              <a:t>], [Na</a:t>
            </a:r>
            <a:r>
              <a:rPr lang="en-US" sz="2000" baseline="30000" dirty="0"/>
              <a:t>+</a:t>
            </a:r>
            <a:r>
              <a:rPr lang="en-US" sz="2000" dirty="0"/>
              <a:t>] and [Cl</a:t>
            </a:r>
            <a:r>
              <a:rPr lang="en-US" sz="2000" baseline="30000" dirty="0"/>
              <a:t>-</a:t>
            </a:r>
            <a:r>
              <a:rPr lang="en-US" sz="2000" dirty="0"/>
              <a:t>] inside vs. outside of the cell?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For each ion, the concentration inside and outside the cell will eventually become equal</a:t>
            </a:r>
          </a:p>
          <a:p>
            <a:r>
              <a:rPr lang="en-US" sz="2000" dirty="0"/>
              <a:t>This is not what actually happens!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diffusion is not the only force at work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56F19C6-A25B-4766-A8E5-4F7BC4B31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77EFF95-B53D-4D0C-85A1-5D8F3F0BC11C}"/>
              </a:ext>
            </a:extLst>
          </p:cNvPr>
          <p:cNvSpPr/>
          <p:nvPr/>
        </p:nvSpPr>
        <p:spPr>
          <a:xfrm>
            <a:off x="1473201" y="1363134"/>
            <a:ext cx="2904066" cy="252306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325237-0DC5-4787-A41A-8329596AFF2E}"/>
              </a:ext>
            </a:extLst>
          </p:cNvPr>
          <p:cNvSpPr txBox="1"/>
          <p:nvPr/>
        </p:nvSpPr>
        <p:spPr>
          <a:xfrm>
            <a:off x="135466" y="1363134"/>
            <a:ext cx="16340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extra-cellular fluid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94EBC52-CD1E-400C-86E4-1D5459B36B83}"/>
              </a:ext>
            </a:extLst>
          </p:cNvPr>
          <p:cNvSpPr txBox="1"/>
          <p:nvPr/>
        </p:nvSpPr>
        <p:spPr>
          <a:xfrm>
            <a:off x="2573865" y="2010036"/>
            <a:ext cx="1413934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[K</a:t>
            </a:r>
            <a:r>
              <a:rPr lang="en-US" sz="1600" baseline="30000" dirty="0"/>
              <a:t>+</a:t>
            </a:r>
            <a:r>
              <a:rPr lang="en-US" sz="1600" dirty="0"/>
              <a:t>]=400mM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[Na</a:t>
            </a:r>
            <a:r>
              <a:rPr lang="en-US" sz="1600" baseline="30000" dirty="0"/>
              <a:t>+</a:t>
            </a:r>
            <a:r>
              <a:rPr lang="en-US" sz="1600" dirty="0"/>
              <a:t>]=50mM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[Cl</a:t>
            </a:r>
            <a:r>
              <a:rPr lang="en-US" sz="1600" baseline="30000" dirty="0"/>
              <a:t>-</a:t>
            </a:r>
            <a:r>
              <a:rPr lang="en-US" sz="1600" dirty="0"/>
              <a:t>]=52mM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other</a:t>
            </a:r>
            <a:r>
              <a:rPr lang="en-US" sz="1600" baseline="30000" dirty="0"/>
              <a:t>-</a:t>
            </a:r>
            <a:r>
              <a:rPr lang="en-US" sz="1600" dirty="0"/>
              <a:t>=408mM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8605C8E-C03A-4B0C-B69E-582E3EE54D17}"/>
              </a:ext>
            </a:extLst>
          </p:cNvPr>
          <p:cNvSpPr txBox="1"/>
          <p:nvPr/>
        </p:nvSpPr>
        <p:spPr>
          <a:xfrm>
            <a:off x="177799" y="2015067"/>
            <a:ext cx="1526713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[K</a:t>
            </a:r>
            <a:r>
              <a:rPr lang="en-US" sz="1600" baseline="30000" dirty="0"/>
              <a:t>+</a:t>
            </a:r>
            <a:r>
              <a:rPr lang="en-US" sz="1600" dirty="0"/>
              <a:t>]=20mM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[Na</a:t>
            </a:r>
            <a:r>
              <a:rPr lang="en-US" sz="1600" baseline="30000" dirty="0"/>
              <a:t>+</a:t>
            </a:r>
            <a:r>
              <a:rPr lang="en-US" sz="1600" dirty="0"/>
              <a:t>]=440mM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[Cl</a:t>
            </a:r>
            <a:r>
              <a:rPr lang="en-US" sz="1600" baseline="30000" dirty="0"/>
              <a:t>-</a:t>
            </a:r>
            <a:r>
              <a:rPr lang="en-US" sz="1600" dirty="0"/>
              <a:t>]=560mM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other</a:t>
            </a:r>
            <a:r>
              <a:rPr lang="en-US" sz="1600" baseline="30000" dirty="0"/>
              <a:t>+</a:t>
            </a:r>
            <a:r>
              <a:rPr lang="en-US" sz="1600" dirty="0"/>
              <a:t>=110mM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D9285653-7BF4-4E51-B295-1C523FC8F378}"/>
              </a:ext>
            </a:extLst>
          </p:cNvPr>
          <p:cNvCxnSpPr/>
          <p:nvPr/>
        </p:nvCxnSpPr>
        <p:spPr>
          <a:xfrm>
            <a:off x="1507067" y="2455333"/>
            <a:ext cx="10160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C179AB4D-7988-4BF3-ACB1-B78E8FBEBC44}"/>
              </a:ext>
            </a:extLst>
          </p:cNvPr>
          <p:cNvCxnSpPr>
            <a:cxnSpLocks/>
          </p:cNvCxnSpPr>
          <p:nvPr/>
        </p:nvCxnSpPr>
        <p:spPr>
          <a:xfrm>
            <a:off x="1422401" y="2802466"/>
            <a:ext cx="1159932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FD2D740D-EAFA-4A3D-A15B-B04785C7CEE9}"/>
              </a:ext>
            </a:extLst>
          </p:cNvPr>
          <p:cNvCxnSpPr/>
          <p:nvPr/>
        </p:nvCxnSpPr>
        <p:spPr>
          <a:xfrm flipH="1">
            <a:off x="1270000" y="2150535"/>
            <a:ext cx="1253067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53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E3CFDB-DA0A-4864-B029-009F111F3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Electric currents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C72105-FAC1-4BCD-98A1-296F8F419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34" y="3962395"/>
            <a:ext cx="7653866" cy="2032002"/>
          </a:xfrm>
        </p:spPr>
        <p:txBody>
          <a:bodyPr/>
          <a:lstStyle/>
          <a:p>
            <a:r>
              <a:rPr lang="en-US" sz="2400" dirty="0"/>
              <a:t>Charge on each side is roughly – but not exactly – neutral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Net - charge inside, + outside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Result: about 60mV of voltage resulting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This voltage will push the ions around, as we’ve discussed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For the EEs: the cell membrane is effectively the dielectric of a parallel-plate capacitor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Which way do electric currents (a.k.a. </a:t>
            </a:r>
            <a:r>
              <a:rPr lang="en-US" sz="2000" i="1" dirty="0"/>
              <a:t>drift currents</a:t>
            </a:r>
            <a:r>
              <a:rPr lang="en-US" sz="2000" dirty="0"/>
              <a:t>) flow?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56F19C6-A25B-4766-A8E5-4F7BC4B31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77EFF95-B53D-4D0C-85A1-5D8F3F0BC11C}"/>
              </a:ext>
            </a:extLst>
          </p:cNvPr>
          <p:cNvSpPr/>
          <p:nvPr/>
        </p:nvSpPr>
        <p:spPr>
          <a:xfrm>
            <a:off x="1600202" y="1363134"/>
            <a:ext cx="2904066" cy="252306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F13C23-6A5C-403B-A27C-1B302DE01E49}"/>
              </a:ext>
            </a:extLst>
          </p:cNvPr>
          <p:cNvSpPr txBox="1"/>
          <p:nvPr/>
        </p:nvSpPr>
        <p:spPr>
          <a:xfrm>
            <a:off x="2573865" y="2010036"/>
            <a:ext cx="1413934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[K</a:t>
            </a:r>
            <a:r>
              <a:rPr lang="en-US" sz="1600" baseline="30000" dirty="0"/>
              <a:t>+</a:t>
            </a:r>
            <a:r>
              <a:rPr lang="en-US" sz="1600" dirty="0"/>
              <a:t>]=400mM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[Na</a:t>
            </a:r>
            <a:r>
              <a:rPr lang="en-US" sz="1600" baseline="30000" dirty="0"/>
              <a:t>+</a:t>
            </a:r>
            <a:r>
              <a:rPr lang="en-US" sz="1600" dirty="0"/>
              <a:t>]=50mM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[Cl</a:t>
            </a:r>
            <a:r>
              <a:rPr lang="en-US" sz="1600" baseline="30000" dirty="0"/>
              <a:t>-</a:t>
            </a:r>
            <a:r>
              <a:rPr lang="en-US" sz="1600" dirty="0"/>
              <a:t>]=52mM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other</a:t>
            </a:r>
            <a:r>
              <a:rPr lang="en-US" sz="1600" baseline="30000" dirty="0"/>
              <a:t>-</a:t>
            </a:r>
            <a:r>
              <a:rPr lang="en-US" sz="1600" dirty="0"/>
              <a:t>=408mM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980E69F-98DF-4169-82C2-F1C1A62334A5}"/>
              </a:ext>
            </a:extLst>
          </p:cNvPr>
          <p:cNvSpPr txBox="1"/>
          <p:nvPr/>
        </p:nvSpPr>
        <p:spPr>
          <a:xfrm>
            <a:off x="177799" y="2015067"/>
            <a:ext cx="1517835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[K</a:t>
            </a:r>
            <a:r>
              <a:rPr lang="en-US" sz="1600" baseline="30000" dirty="0"/>
              <a:t>+</a:t>
            </a:r>
            <a:r>
              <a:rPr lang="en-US" sz="1600" dirty="0"/>
              <a:t>]=20mM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[Na</a:t>
            </a:r>
            <a:r>
              <a:rPr lang="en-US" sz="1600" baseline="30000" dirty="0"/>
              <a:t>+</a:t>
            </a:r>
            <a:r>
              <a:rPr lang="en-US" sz="1600" dirty="0"/>
              <a:t>]=440mM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[Cl</a:t>
            </a:r>
            <a:r>
              <a:rPr lang="en-US" sz="1600" baseline="30000" dirty="0"/>
              <a:t>-</a:t>
            </a:r>
            <a:r>
              <a:rPr lang="en-US" sz="1600" dirty="0"/>
              <a:t>]=560mM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other</a:t>
            </a:r>
            <a:r>
              <a:rPr lang="en-US" sz="1600" baseline="30000" dirty="0"/>
              <a:t>+</a:t>
            </a:r>
            <a:r>
              <a:rPr lang="en-US" sz="1600" dirty="0"/>
              <a:t>=110mM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325237-0DC5-4787-A41A-8329596AFF2E}"/>
              </a:ext>
            </a:extLst>
          </p:cNvPr>
          <p:cNvSpPr txBox="1"/>
          <p:nvPr/>
        </p:nvSpPr>
        <p:spPr>
          <a:xfrm>
            <a:off x="4978399" y="2260601"/>
            <a:ext cx="3395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Blue arrows = diffusion</a:t>
            </a:r>
          </a:p>
          <a:p>
            <a:r>
              <a:rPr lang="en-US" sz="2000" dirty="0">
                <a:solidFill>
                  <a:srgbClr val="008000"/>
                </a:solidFill>
              </a:rPr>
              <a:t>Green arrows = electric current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C3080D3-7CD1-4F4C-B9C9-767B22EC466A}"/>
              </a:ext>
            </a:extLst>
          </p:cNvPr>
          <p:cNvCxnSpPr/>
          <p:nvPr/>
        </p:nvCxnSpPr>
        <p:spPr>
          <a:xfrm>
            <a:off x="1507067" y="2455333"/>
            <a:ext cx="10160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D1977738-05C0-4F23-BD25-F0EE48484BC3}"/>
              </a:ext>
            </a:extLst>
          </p:cNvPr>
          <p:cNvCxnSpPr>
            <a:cxnSpLocks/>
          </p:cNvCxnSpPr>
          <p:nvPr/>
        </p:nvCxnSpPr>
        <p:spPr>
          <a:xfrm>
            <a:off x="1422401" y="2802466"/>
            <a:ext cx="1159932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AAD9D5CA-C7A6-4FD9-850E-7C289EDB92C2}"/>
              </a:ext>
            </a:extLst>
          </p:cNvPr>
          <p:cNvCxnSpPr/>
          <p:nvPr/>
        </p:nvCxnSpPr>
        <p:spPr>
          <a:xfrm flipH="1">
            <a:off x="1346200" y="2150535"/>
            <a:ext cx="1253067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5884058-8F5C-427E-BA16-509CDA8517C0}"/>
              </a:ext>
            </a:extLst>
          </p:cNvPr>
          <p:cNvSpPr txBox="1"/>
          <p:nvPr/>
        </p:nvSpPr>
        <p:spPr>
          <a:xfrm>
            <a:off x="3674533" y="1498600"/>
            <a:ext cx="152125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---  +++ 60mV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2B476105-791E-4396-B967-148BEE80A9CC}"/>
              </a:ext>
            </a:extLst>
          </p:cNvPr>
          <p:cNvCxnSpPr>
            <a:cxnSpLocks/>
          </p:cNvCxnSpPr>
          <p:nvPr/>
        </p:nvCxnSpPr>
        <p:spPr>
          <a:xfrm>
            <a:off x="1363128" y="2243666"/>
            <a:ext cx="1253067" cy="0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3883B4E5-DAE9-476A-AF7B-140698842F5E}"/>
              </a:ext>
            </a:extLst>
          </p:cNvPr>
          <p:cNvCxnSpPr/>
          <p:nvPr/>
        </p:nvCxnSpPr>
        <p:spPr>
          <a:xfrm>
            <a:off x="1507063" y="2556931"/>
            <a:ext cx="1016000" cy="0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489AA68F-4EF9-4A05-9E8C-2835C816B765}"/>
              </a:ext>
            </a:extLst>
          </p:cNvPr>
          <p:cNvCxnSpPr>
            <a:cxnSpLocks/>
          </p:cNvCxnSpPr>
          <p:nvPr/>
        </p:nvCxnSpPr>
        <p:spPr>
          <a:xfrm flipH="1">
            <a:off x="1422399" y="2904064"/>
            <a:ext cx="1159932" cy="0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39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CAD43E-E32D-453F-8B2D-D32BDB5D3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Nernst voltages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47416F2-CEA4-4D84-8896-AD46738FFF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i="1" dirty="0"/>
                  <a:t>If</a:t>
                </a:r>
                <a:r>
                  <a:rPr lang="en-US" sz="2400" dirty="0"/>
                  <a:t> we were at equilibrium (which we’re not, since we’re not dead), electric current and diffusion would balance. This would result in what’s called a </a:t>
                </a:r>
                <a:r>
                  <a:rPr lang="en-US" sz="2400" i="1" dirty="0"/>
                  <a:t>Nernst voltage</a:t>
                </a:r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Nernst derivation (e.g., for Na</a:t>
                </a:r>
                <a:r>
                  <a:rPr lang="en-US" sz="2400" baseline="30000" dirty="0"/>
                  <a:t>+</a:t>
                </a:r>
                <a:r>
                  <a:rPr lang="en-US" sz="2400" dirty="0"/>
                  <a:t>):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sz="2000" dirty="0"/>
                  <a:t>electric current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𝑑𝑉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sz="2000" dirty="0"/>
                  <a:t>diffusion current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𝑁𝑎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 lvl="1">
                  <a:spcBef>
                    <a:spcPts val="0"/>
                  </a:spcBef>
                </a:pPr>
                <a:r>
                  <a:rPr lang="en-US" sz="2000" dirty="0"/>
                  <a:t>assume that electric current = diffusion current everywhere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sz="2000" dirty="0"/>
                  <a:t>a little calculus gives us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=26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𝑚𝑉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𝑙𝑛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7416F2-CEA4-4D84-8896-AD46738FFF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8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84E113E-B1C1-4CF5-9C65-4A00701C0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84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E3CFDB-DA0A-4864-B029-009F111F3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Nernst sanity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C72105-FAC1-4BCD-98A1-296F8F419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34" y="3962395"/>
            <a:ext cx="7958666" cy="2032002"/>
          </a:xfrm>
        </p:spPr>
        <p:txBody>
          <a:bodyPr/>
          <a:lstStyle/>
          <a:p>
            <a:r>
              <a:rPr lang="en-US" sz="2400" dirty="0"/>
              <a:t>First look at Cl</a:t>
            </a:r>
            <a:r>
              <a:rPr lang="en-US" sz="2400" baseline="30000" dirty="0"/>
              <a:t>-</a:t>
            </a:r>
            <a:r>
              <a:rPr lang="en-US" sz="2400" dirty="0"/>
              <a:t>. Can electric and diffusion currents balance?</a:t>
            </a:r>
          </a:p>
          <a:p>
            <a:pPr lvl="1"/>
            <a:r>
              <a:rPr lang="en-US" sz="2000" dirty="0"/>
              <a:t>Yes; electric current out, and diffuses in</a:t>
            </a:r>
          </a:p>
          <a:p>
            <a:pPr lvl="1"/>
            <a:r>
              <a:rPr lang="en-US" sz="2000" dirty="0" err="1"/>
              <a:t>V</a:t>
            </a:r>
            <a:r>
              <a:rPr lang="en-US" sz="2000" baseline="30000" dirty="0" err="1"/>
              <a:t>Nernst</a:t>
            </a:r>
            <a:r>
              <a:rPr lang="en-US" sz="2000" dirty="0"/>
              <a:t> = 26mV ∙ ln (52/560) </a:t>
            </a:r>
            <a:r>
              <a:rPr lang="en-US" sz="2000" dirty="0">
                <a:sym typeface="Symbol" panose="05050102010706020507" pitchFamily="18" charset="2"/>
              </a:rPr>
              <a:t> -60mV. </a:t>
            </a:r>
            <a:r>
              <a:rPr lang="en-US" sz="2000" dirty="0"/>
              <a:t>Cool!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56F19C6-A25B-4766-A8E5-4F7BC4B31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77EFF95-B53D-4D0C-85A1-5D8F3F0BC11C}"/>
              </a:ext>
            </a:extLst>
          </p:cNvPr>
          <p:cNvSpPr/>
          <p:nvPr/>
        </p:nvSpPr>
        <p:spPr>
          <a:xfrm>
            <a:off x="1600202" y="1363134"/>
            <a:ext cx="2904066" cy="252306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F13C23-6A5C-403B-A27C-1B302DE01E49}"/>
              </a:ext>
            </a:extLst>
          </p:cNvPr>
          <p:cNvSpPr txBox="1"/>
          <p:nvPr/>
        </p:nvSpPr>
        <p:spPr>
          <a:xfrm>
            <a:off x="2573865" y="2010036"/>
            <a:ext cx="1413934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[K</a:t>
            </a:r>
            <a:r>
              <a:rPr lang="en-US" sz="1600" baseline="30000" dirty="0"/>
              <a:t>+</a:t>
            </a:r>
            <a:r>
              <a:rPr lang="en-US" sz="1600" dirty="0"/>
              <a:t>]=400mM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[Na</a:t>
            </a:r>
            <a:r>
              <a:rPr lang="en-US" sz="1600" baseline="30000" dirty="0"/>
              <a:t>+</a:t>
            </a:r>
            <a:r>
              <a:rPr lang="en-US" sz="1600" dirty="0"/>
              <a:t>]=50mM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[Cl</a:t>
            </a:r>
            <a:r>
              <a:rPr lang="en-US" sz="1600" baseline="30000" dirty="0"/>
              <a:t>-</a:t>
            </a:r>
            <a:r>
              <a:rPr lang="en-US" sz="1600" dirty="0"/>
              <a:t>]=52mM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other</a:t>
            </a:r>
            <a:r>
              <a:rPr lang="en-US" sz="1600" baseline="30000" dirty="0"/>
              <a:t>-</a:t>
            </a:r>
            <a:r>
              <a:rPr lang="en-US" sz="1600" dirty="0"/>
              <a:t>=408mM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980E69F-98DF-4169-82C2-F1C1A62334A5}"/>
              </a:ext>
            </a:extLst>
          </p:cNvPr>
          <p:cNvSpPr txBox="1"/>
          <p:nvPr/>
        </p:nvSpPr>
        <p:spPr>
          <a:xfrm>
            <a:off x="177799" y="2015067"/>
            <a:ext cx="1517835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[K</a:t>
            </a:r>
            <a:r>
              <a:rPr lang="en-US" sz="1600" baseline="30000" dirty="0"/>
              <a:t>+</a:t>
            </a:r>
            <a:r>
              <a:rPr lang="en-US" sz="1600" dirty="0"/>
              <a:t>]=20mM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[Na</a:t>
            </a:r>
            <a:r>
              <a:rPr lang="en-US" sz="1600" baseline="30000" dirty="0"/>
              <a:t>+</a:t>
            </a:r>
            <a:r>
              <a:rPr lang="en-US" sz="1600" dirty="0"/>
              <a:t>]=440mM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[Cl</a:t>
            </a:r>
            <a:r>
              <a:rPr lang="en-US" sz="1600" baseline="30000" dirty="0"/>
              <a:t>-</a:t>
            </a:r>
            <a:r>
              <a:rPr lang="en-US" sz="1600" dirty="0"/>
              <a:t>]=560mM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other</a:t>
            </a:r>
            <a:r>
              <a:rPr lang="en-US" sz="1600" baseline="30000" dirty="0"/>
              <a:t>+</a:t>
            </a:r>
            <a:r>
              <a:rPr lang="en-US" sz="1600" dirty="0"/>
              <a:t>=110mM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325237-0DC5-4787-A41A-8329596AFF2E}"/>
              </a:ext>
            </a:extLst>
          </p:cNvPr>
          <p:cNvSpPr txBox="1"/>
          <p:nvPr/>
        </p:nvSpPr>
        <p:spPr>
          <a:xfrm>
            <a:off x="4978399" y="2260601"/>
            <a:ext cx="3420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Blue arrows = diffusion</a:t>
            </a:r>
          </a:p>
          <a:p>
            <a:r>
              <a:rPr lang="en-US" sz="2000" dirty="0">
                <a:solidFill>
                  <a:srgbClr val="008000"/>
                </a:solidFill>
              </a:rPr>
              <a:t>Green arrows = electric current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C3080D3-7CD1-4F4C-B9C9-767B22EC466A}"/>
              </a:ext>
            </a:extLst>
          </p:cNvPr>
          <p:cNvCxnSpPr/>
          <p:nvPr/>
        </p:nvCxnSpPr>
        <p:spPr>
          <a:xfrm>
            <a:off x="1507067" y="2455333"/>
            <a:ext cx="10160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D1977738-05C0-4F23-BD25-F0EE48484BC3}"/>
              </a:ext>
            </a:extLst>
          </p:cNvPr>
          <p:cNvCxnSpPr>
            <a:cxnSpLocks/>
          </p:cNvCxnSpPr>
          <p:nvPr/>
        </p:nvCxnSpPr>
        <p:spPr>
          <a:xfrm>
            <a:off x="1422401" y="2802466"/>
            <a:ext cx="1159932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AAD9D5CA-C7A6-4FD9-850E-7C289EDB92C2}"/>
              </a:ext>
            </a:extLst>
          </p:cNvPr>
          <p:cNvCxnSpPr/>
          <p:nvPr/>
        </p:nvCxnSpPr>
        <p:spPr>
          <a:xfrm flipH="1">
            <a:off x="1346200" y="2150535"/>
            <a:ext cx="1253067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5884058-8F5C-427E-BA16-509CDA8517C0}"/>
              </a:ext>
            </a:extLst>
          </p:cNvPr>
          <p:cNvSpPr txBox="1"/>
          <p:nvPr/>
        </p:nvSpPr>
        <p:spPr>
          <a:xfrm>
            <a:off x="3674533" y="1498600"/>
            <a:ext cx="152125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---  +++ 60mV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2B476105-791E-4396-B967-148BEE80A9CC}"/>
              </a:ext>
            </a:extLst>
          </p:cNvPr>
          <p:cNvCxnSpPr>
            <a:cxnSpLocks/>
          </p:cNvCxnSpPr>
          <p:nvPr/>
        </p:nvCxnSpPr>
        <p:spPr>
          <a:xfrm>
            <a:off x="1363128" y="2243666"/>
            <a:ext cx="1253067" cy="0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3883B4E5-DAE9-476A-AF7B-140698842F5E}"/>
              </a:ext>
            </a:extLst>
          </p:cNvPr>
          <p:cNvCxnSpPr/>
          <p:nvPr/>
        </p:nvCxnSpPr>
        <p:spPr>
          <a:xfrm>
            <a:off x="1507063" y="2556931"/>
            <a:ext cx="1016000" cy="0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489AA68F-4EF9-4A05-9E8C-2835C816B765}"/>
              </a:ext>
            </a:extLst>
          </p:cNvPr>
          <p:cNvCxnSpPr>
            <a:cxnSpLocks/>
          </p:cNvCxnSpPr>
          <p:nvPr/>
        </p:nvCxnSpPr>
        <p:spPr>
          <a:xfrm flipH="1">
            <a:off x="1422399" y="2904064"/>
            <a:ext cx="1159932" cy="0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95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E3CFDB-DA0A-4864-B029-009F111F3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Nernst sanity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C72105-FAC1-4BCD-98A1-296F8F419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34" y="3962395"/>
            <a:ext cx="7984066" cy="2032002"/>
          </a:xfrm>
        </p:spPr>
        <p:txBody>
          <a:bodyPr/>
          <a:lstStyle/>
          <a:p>
            <a:r>
              <a:rPr lang="en-US" sz="2400" dirty="0"/>
              <a:t>Next look at K</a:t>
            </a:r>
            <a:r>
              <a:rPr lang="en-US" sz="2400" baseline="30000" dirty="0"/>
              <a:t>+</a:t>
            </a:r>
            <a:r>
              <a:rPr lang="en-US" sz="2400" dirty="0"/>
              <a:t>. Can electric current and diffusion balance?</a:t>
            </a:r>
          </a:p>
          <a:p>
            <a:pPr lvl="1"/>
            <a:r>
              <a:rPr lang="en-US" sz="2000" dirty="0"/>
              <a:t>Yes; electric current in, and diffuses out</a:t>
            </a:r>
          </a:p>
          <a:p>
            <a:pPr lvl="1"/>
            <a:r>
              <a:rPr lang="en-US" sz="2000" dirty="0" err="1"/>
              <a:t>V</a:t>
            </a:r>
            <a:r>
              <a:rPr lang="en-US" sz="2000" baseline="30000" dirty="0" err="1"/>
              <a:t>Nernst</a:t>
            </a:r>
            <a:r>
              <a:rPr lang="en-US" sz="2000" dirty="0"/>
              <a:t> = 26mV ∙ ln (20/400) </a:t>
            </a:r>
            <a:r>
              <a:rPr lang="en-US" sz="2000" dirty="0">
                <a:sym typeface="Symbol" panose="05050102010706020507" pitchFamily="18" charset="2"/>
              </a:rPr>
              <a:t> -78mV.</a:t>
            </a:r>
          </a:p>
          <a:p>
            <a:pPr lvl="1"/>
            <a:r>
              <a:rPr lang="en-US" sz="2000" dirty="0">
                <a:sym typeface="Symbol" panose="05050102010706020507" pitchFamily="18" charset="2"/>
              </a:rPr>
              <a:t>Not quite right ?!?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56F19C6-A25B-4766-A8E5-4F7BC4B31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77EFF95-B53D-4D0C-85A1-5D8F3F0BC11C}"/>
              </a:ext>
            </a:extLst>
          </p:cNvPr>
          <p:cNvSpPr/>
          <p:nvPr/>
        </p:nvSpPr>
        <p:spPr>
          <a:xfrm>
            <a:off x="1600202" y="1363134"/>
            <a:ext cx="2904066" cy="252306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F13C23-6A5C-403B-A27C-1B302DE01E49}"/>
              </a:ext>
            </a:extLst>
          </p:cNvPr>
          <p:cNvSpPr txBox="1"/>
          <p:nvPr/>
        </p:nvSpPr>
        <p:spPr>
          <a:xfrm>
            <a:off x="2573865" y="2010036"/>
            <a:ext cx="1413934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[K</a:t>
            </a:r>
            <a:r>
              <a:rPr lang="en-US" sz="1600" baseline="30000" dirty="0"/>
              <a:t>+</a:t>
            </a:r>
            <a:r>
              <a:rPr lang="en-US" sz="1600" dirty="0"/>
              <a:t>]=400mM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[Na</a:t>
            </a:r>
            <a:r>
              <a:rPr lang="en-US" sz="1600" baseline="30000" dirty="0"/>
              <a:t>+</a:t>
            </a:r>
            <a:r>
              <a:rPr lang="en-US" sz="1600" dirty="0"/>
              <a:t>]=50mM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[Cl</a:t>
            </a:r>
            <a:r>
              <a:rPr lang="en-US" sz="1600" baseline="30000" dirty="0"/>
              <a:t>-</a:t>
            </a:r>
            <a:r>
              <a:rPr lang="en-US" sz="1600" dirty="0"/>
              <a:t>]=52mM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other</a:t>
            </a:r>
            <a:r>
              <a:rPr lang="en-US" sz="1600" baseline="30000" dirty="0"/>
              <a:t>-</a:t>
            </a:r>
            <a:r>
              <a:rPr lang="en-US" sz="1600" dirty="0"/>
              <a:t>=408mM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980E69F-98DF-4169-82C2-F1C1A62334A5}"/>
              </a:ext>
            </a:extLst>
          </p:cNvPr>
          <p:cNvSpPr txBox="1"/>
          <p:nvPr/>
        </p:nvSpPr>
        <p:spPr>
          <a:xfrm>
            <a:off x="177800" y="2015067"/>
            <a:ext cx="149120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[K</a:t>
            </a:r>
            <a:r>
              <a:rPr lang="en-US" sz="1600" baseline="30000" dirty="0"/>
              <a:t>+</a:t>
            </a:r>
            <a:r>
              <a:rPr lang="en-US" sz="1600" dirty="0"/>
              <a:t>]=20mM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[Na</a:t>
            </a:r>
            <a:r>
              <a:rPr lang="en-US" sz="1600" baseline="30000" dirty="0"/>
              <a:t>+</a:t>
            </a:r>
            <a:r>
              <a:rPr lang="en-US" sz="1600" dirty="0"/>
              <a:t>]=440mM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[Cl</a:t>
            </a:r>
            <a:r>
              <a:rPr lang="en-US" sz="1600" baseline="30000" dirty="0"/>
              <a:t>-</a:t>
            </a:r>
            <a:r>
              <a:rPr lang="en-US" sz="1600" dirty="0"/>
              <a:t>]=560mM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other</a:t>
            </a:r>
            <a:r>
              <a:rPr lang="en-US" sz="1600" baseline="30000" dirty="0"/>
              <a:t>+</a:t>
            </a:r>
            <a:r>
              <a:rPr lang="en-US" sz="1600" dirty="0"/>
              <a:t>=110mM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325237-0DC5-4787-A41A-8329596AFF2E}"/>
              </a:ext>
            </a:extLst>
          </p:cNvPr>
          <p:cNvSpPr txBox="1"/>
          <p:nvPr/>
        </p:nvSpPr>
        <p:spPr>
          <a:xfrm>
            <a:off x="4978399" y="2260601"/>
            <a:ext cx="3420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Blue arrows = diffusion</a:t>
            </a:r>
          </a:p>
          <a:p>
            <a:r>
              <a:rPr lang="en-US" sz="2000" dirty="0">
                <a:solidFill>
                  <a:srgbClr val="008000"/>
                </a:solidFill>
              </a:rPr>
              <a:t>Green arrows = electric current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C3080D3-7CD1-4F4C-B9C9-767B22EC466A}"/>
              </a:ext>
            </a:extLst>
          </p:cNvPr>
          <p:cNvCxnSpPr/>
          <p:nvPr/>
        </p:nvCxnSpPr>
        <p:spPr>
          <a:xfrm>
            <a:off x="1507067" y="2455333"/>
            <a:ext cx="10160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D1977738-05C0-4F23-BD25-F0EE48484BC3}"/>
              </a:ext>
            </a:extLst>
          </p:cNvPr>
          <p:cNvCxnSpPr>
            <a:cxnSpLocks/>
          </p:cNvCxnSpPr>
          <p:nvPr/>
        </p:nvCxnSpPr>
        <p:spPr>
          <a:xfrm>
            <a:off x="1422401" y="2802466"/>
            <a:ext cx="1159932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AAD9D5CA-C7A6-4FD9-850E-7C289EDB92C2}"/>
              </a:ext>
            </a:extLst>
          </p:cNvPr>
          <p:cNvCxnSpPr/>
          <p:nvPr/>
        </p:nvCxnSpPr>
        <p:spPr>
          <a:xfrm flipH="1">
            <a:off x="1346200" y="2150535"/>
            <a:ext cx="1253067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5884058-8F5C-427E-BA16-509CDA8517C0}"/>
              </a:ext>
            </a:extLst>
          </p:cNvPr>
          <p:cNvSpPr txBox="1"/>
          <p:nvPr/>
        </p:nvSpPr>
        <p:spPr>
          <a:xfrm>
            <a:off x="3674533" y="1498600"/>
            <a:ext cx="152125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---  +++ 60mV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2B476105-791E-4396-B967-148BEE80A9CC}"/>
              </a:ext>
            </a:extLst>
          </p:cNvPr>
          <p:cNvCxnSpPr>
            <a:cxnSpLocks/>
          </p:cNvCxnSpPr>
          <p:nvPr/>
        </p:nvCxnSpPr>
        <p:spPr>
          <a:xfrm>
            <a:off x="1363128" y="2243666"/>
            <a:ext cx="1253067" cy="0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3883B4E5-DAE9-476A-AF7B-140698842F5E}"/>
              </a:ext>
            </a:extLst>
          </p:cNvPr>
          <p:cNvCxnSpPr/>
          <p:nvPr/>
        </p:nvCxnSpPr>
        <p:spPr>
          <a:xfrm>
            <a:off x="1507063" y="2556931"/>
            <a:ext cx="1016000" cy="0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489AA68F-4EF9-4A05-9E8C-2835C816B765}"/>
              </a:ext>
            </a:extLst>
          </p:cNvPr>
          <p:cNvCxnSpPr>
            <a:cxnSpLocks/>
          </p:cNvCxnSpPr>
          <p:nvPr/>
        </p:nvCxnSpPr>
        <p:spPr>
          <a:xfrm flipH="1">
            <a:off x="1422399" y="2904064"/>
            <a:ext cx="1159932" cy="0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16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E3CFDB-DA0A-4864-B029-009F111F3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Nernst sanity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C72105-FAC1-4BCD-98A1-296F8F419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34" y="3962395"/>
            <a:ext cx="8339666" cy="2032002"/>
          </a:xfrm>
        </p:spPr>
        <p:txBody>
          <a:bodyPr/>
          <a:lstStyle/>
          <a:p>
            <a:r>
              <a:rPr lang="en-US" sz="2400" dirty="0"/>
              <a:t>Finally, look at Na</a:t>
            </a:r>
            <a:r>
              <a:rPr lang="en-US" sz="2400" baseline="30000" dirty="0"/>
              <a:t>+</a:t>
            </a:r>
            <a:r>
              <a:rPr lang="en-US" sz="2400" dirty="0"/>
              <a:t>. Can electric current and diffusion balance?</a:t>
            </a:r>
          </a:p>
          <a:p>
            <a:pPr lvl="1"/>
            <a:r>
              <a:rPr lang="en-US" sz="2000" dirty="0"/>
              <a:t>No – they both flow inwards!</a:t>
            </a:r>
          </a:p>
          <a:p>
            <a:pPr lvl="1"/>
            <a:r>
              <a:rPr lang="en-US" sz="2000" dirty="0" err="1"/>
              <a:t>V</a:t>
            </a:r>
            <a:r>
              <a:rPr lang="en-US" sz="2000" baseline="30000" dirty="0" err="1"/>
              <a:t>Nernst</a:t>
            </a:r>
            <a:r>
              <a:rPr lang="en-US" sz="2000" dirty="0"/>
              <a:t> = 26mV ∙ ln (440/50) </a:t>
            </a:r>
            <a:r>
              <a:rPr lang="en-US" sz="2000" dirty="0">
                <a:sym typeface="Symbol" panose="05050102010706020507" pitchFamily="18" charset="2"/>
              </a:rPr>
              <a:t> +57mV.</a:t>
            </a:r>
          </a:p>
          <a:p>
            <a:pPr lvl="1"/>
            <a:r>
              <a:rPr lang="en-US" sz="2000" dirty="0">
                <a:sym typeface="Symbol" panose="05050102010706020507" pitchFamily="18" charset="2"/>
              </a:rPr>
              <a:t>Not even close ?!?</a:t>
            </a:r>
          </a:p>
          <a:p>
            <a:r>
              <a:rPr lang="en-US" sz="2400" dirty="0">
                <a:sym typeface="Symbol" panose="05050102010706020507" pitchFamily="18" charset="2"/>
              </a:rPr>
              <a:t>What’s going on here?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56F19C6-A25B-4766-A8E5-4F7BC4B31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77EFF95-B53D-4D0C-85A1-5D8F3F0BC11C}"/>
              </a:ext>
            </a:extLst>
          </p:cNvPr>
          <p:cNvSpPr/>
          <p:nvPr/>
        </p:nvSpPr>
        <p:spPr>
          <a:xfrm>
            <a:off x="1600202" y="1363134"/>
            <a:ext cx="2904066" cy="252306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F13C23-6A5C-403B-A27C-1B302DE01E49}"/>
              </a:ext>
            </a:extLst>
          </p:cNvPr>
          <p:cNvSpPr txBox="1"/>
          <p:nvPr/>
        </p:nvSpPr>
        <p:spPr>
          <a:xfrm>
            <a:off x="2573865" y="2010036"/>
            <a:ext cx="1413934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[K</a:t>
            </a:r>
            <a:r>
              <a:rPr lang="en-US" sz="1600" baseline="30000" dirty="0"/>
              <a:t>+</a:t>
            </a:r>
            <a:r>
              <a:rPr lang="en-US" sz="1600" dirty="0"/>
              <a:t>]=400mM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[Na</a:t>
            </a:r>
            <a:r>
              <a:rPr lang="en-US" sz="1600" baseline="30000" dirty="0"/>
              <a:t>+</a:t>
            </a:r>
            <a:r>
              <a:rPr lang="en-US" sz="1600" dirty="0"/>
              <a:t>]=50mM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[Cl</a:t>
            </a:r>
            <a:r>
              <a:rPr lang="en-US" sz="1600" baseline="30000" dirty="0"/>
              <a:t>-</a:t>
            </a:r>
            <a:r>
              <a:rPr lang="en-US" sz="1600" dirty="0"/>
              <a:t>]=52mM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other</a:t>
            </a:r>
            <a:r>
              <a:rPr lang="en-US" sz="1600" baseline="30000" dirty="0"/>
              <a:t>-</a:t>
            </a:r>
            <a:r>
              <a:rPr lang="en-US" sz="1600" dirty="0"/>
              <a:t>=408mM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980E69F-98DF-4169-82C2-F1C1A62334A5}"/>
              </a:ext>
            </a:extLst>
          </p:cNvPr>
          <p:cNvSpPr txBox="1"/>
          <p:nvPr/>
        </p:nvSpPr>
        <p:spPr>
          <a:xfrm>
            <a:off x="177800" y="2015067"/>
            <a:ext cx="155334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[K</a:t>
            </a:r>
            <a:r>
              <a:rPr lang="en-US" sz="1600" baseline="30000" dirty="0"/>
              <a:t>+</a:t>
            </a:r>
            <a:r>
              <a:rPr lang="en-US" sz="1600" dirty="0"/>
              <a:t>]=20mM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[Na</a:t>
            </a:r>
            <a:r>
              <a:rPr lang="en-US" sz="1600" baseline="30000" dirty="0"/>
              <a:t>+</a:t>
            </a:r>
            <a:r>
              <a:rPr lang="en-US" sz="1600" dirty="0"/>
              <a:t>]=440mM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[Cl</a:t>
            </a:r>
            <a:r>
              <a:rPr lang="en-US" sz="1600" baseline="30000" dirty="0"/>
              <a:t>-</a:t>
            </a:r>
            <a:r>
              <a:rPr lang="en-US" sz="1600" dirty="0"/>
              <a:t>]=560mM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other</a:t>
            </a:r>
            <a:r>
              <a:rPr lang="en-US" sz="1600" baseline="30000" dirty="0"/>
              <a:t>+</a:t>
            </a:r>
            <a:r>
              <a:rPr lang="en-US" sz="1600" dirty="0"/>
              <a:t>=110mM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325237-0DC5-4787-A41A-8329596AFF2E}"/>
              </a:ext>
            </a:extLst>
          </p:cNvPr>
          <p:cNvSpPr txBox="1"/>
          <p:nvPr/>
        </p:nvSpPr>
        <p:spPr>
          <a:xfrm>
            <a:off x="4978399" y="2260601"/>
            <a:ext cx="3386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Blue arrows = diffusion</a:t>
            </a:r>
          </a:p>
          <a:p>
            <a:r>
              <a:rPr lang="en-US" sz="2000" dirty="0">
                <a:solidFill>
                  <a:srgbClr val="008000"/>
                </a:solidFill>
              </a:rPr>
              <a:t>Green arrows = electric current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C3080D3-7CD1-4F4C-B9C9-767B22EC466A}"/>
              </a:ext>
            </a:extLst>
          </p:cNvPr>
          <p:cNvCxnSpPr/>
          <p:nvPr/>
        </p:nvCxnSpPr>
        <p:spPr>
          <a:xfrm>
            <a:off x="1507067" y="2455333"/>
            <a:ext cx="10160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D1977738-05C0-4F23-BD25-F0EE48484BC3}"/>
              </a:ext>
            </a:extLst>
          </p:cNvPr>
          <p:cNvCxnSpPr>
            <a:cxnSpLocks/>
          </p:cNvCxnSpPr>
          <p:nvPr/>
        </p:nvCxnSpPr>
        <p:spPr>
          <a:xfrm>
            <a:off x="1422401" y="2802466"/>
            <a:ext cx="1159932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AAD9D5CA-C7A6-4FD9-850E-7C289EDB92C2}"/>
              </a:ext>
            </a:extLst>
          </p:cNvPr>
          <p:cNvCxnSpPr/>
          <p:nvPr/>
        </p:nvCxnSpPr>
        <p:spPr>
          <a:xfrm flipH="1">
            <a:off x="1346200" y="2150535"/>
            <a:ext cx="1253067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5884058-8F5C-427E-BA16-509CDA8517C0}"/>
              </a:ext>
            </a:extLst>
          </p:cNvPr>
          <p:cNvSpPr txBox="1"/>
          <p:nvPr/>
        </p:nvSpPr>
        <p:spPr>
          <a:xfrm>
            <a:off x="3674533" y="1498600"/>
            <a:ext cx="152125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---  +++ 60mV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2B476105-791E-4396-B967-148BEE80A9CC}"/>
              </a:ext>
            </a:extLst>
          </p:cNvPr>
          <p:cNvCxnSpPr>
            <a:cxnSpLocks/>
          </p:cNvCxnSpPr>
          <p:nvPr/>
        </p:nvCxnSpPr>
        <p:spPr>
          <a:xfrm>
            <a:off x="1363128" y="2243666"/>
            <a:ext cx="1253067" cy="0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3883B4E5-DAE9-476A-AF7B-140698842F5E}"/>
              </a:ext>
            </a:extLst>
          </p:cNvPr>
          <p:cNvCxnSpPr/>
          <p:nvPr/>
        </p:nvCxnSpPr>
        <p:spPr>
          <a:xfrm>
            <a:off x="1507063" y="2556931"/>
            <a:ext cx="1016000" cy="0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489AA68F-4EF9-4A05-9E8C-2835C816B765}"/>
              </a:ext>
            </a:extLst>
          </p:cNvPr>
          <p:cNvCxnSpPr>
            <a:cxnSpLocks/>
          </p:cNvCxnSpPr>
          <p:nvPr/>
        </p:nvCxnSpPr>
        <p:spPr>
          <a:xfrm flipH="1">
            <a:off x="1422399" y="2904064"/>
            <a:ext cx="1159932" cy="0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27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E3CFDB-DA0A-4864-B029-009F111F3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We’re not dead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C72105-FAC1-4BCD-98A1-296F8F419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97" y="3840602"/>
            <a:ext cx="8390467" cy="2336807"/>
          </a:xfrm>
        </p:spPr>
        <p:txBody>
          <a:bodyPr/>
          <a:lstStyle/>
          <a:p>
            <a:r>
              <a:rPr lang="en-US" sz="1800" dirty="0"/>
              <a:t>As stated before: we’re not at equilibrium until we die.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electric current and diffusion do not balance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another molecular machine at work: ion pumps.</a:t>
            </a:r>
          </a:p>
          <a:p>
            <a:r>
              <a:rPr lang="en-US" sz="1800" dirty="0"/>
              <a:t>Ion pumps pump 3 Na</a:t>
            </a:r>
            <a:r>
              <a:rPr lang="en-US" sz="1800" baseline="30000" dirty="0"/>
              <a:t>+</a:t>
            </a:r>
            <a:r>
              <a:rPr lang="en-US" sz="1800" dirty="0"/>
              <a:t> out and 2 K</a:t>
            </a:r>
            <a:r>
              <a:rPr lang="en-US" sz="1800" baseline="30000" dirty="0"/>
              <a:t>+</a:t>
            </a:r>
            <a:r>
              <a:rPr lang="en-US" sz="1800" dirty="0"/>
              <a:t> in.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Na</a:t>
            </a:r>
            <a:r>
              <a:rPr lang="en-US" sz="1600" baseline="30000" dirty="0"/>
              <a:t>+</a:t>
            </a:r>
            <a:r>
              <a:rPr lang="en-US" sz="1600" dirty="0"/>
              <a:t> flows in (electric &amp; diffusion currents) through ion channels, and gets pumped right out </a:t>
            </a:r>
            <a:r>
              <a:rPr lang="en-US" sz="1600" dirty="0" smtClean="0"/>
              <a:t>again (inward and outward flows balance at steady state).</a:t>
            </a:r>
            <a:endParaRPr lang="en-US" sz="1600" dirty="0"/>
          </a:p>
          <a:p>
            <a:pPr lvl="1">
              <a:spcBef>
                <a:spcPts val="0"/>
              </a:spcBef>
            </a:pPr>
            <a:r>
              <a:rPr lang="en-US" sz="1600" dirty="0"/>
              <a:t>K</a:t>
            </a:r>
            <a:r>
              <a:rPr lang="en-US" sz="1600" baseline="30000" dirty="0"/>
              <a:t>+</a:t>
            </a:r>
            <a:r>
              <a:rPr lang="en-US" sz="1600" dirty="0"/>
              <a:t> </a:t>
            </a:r>
            <a:r>
              <a:rPr lang="en-US" sz="1600" dirty="0" smtClean="0"/>
              <a:t>flows </a:t>
            </a:r>
            <a:r>
              <a:rPr lang="en-US" sz="1600" dirty="0"/>
              <a:t>in from electric current and is also pumped in; diffusion out exactly balances this total inwards </a:t>
            </a:r>
            <a:r>
              <a:rPr lang="en-US" sz="1600" dirty="0" smtClean="0"/>
              <a:t>flow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Why was Cl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 the only ion whose </a:t>
            </a:r>
            <a:r>
              <a:rPr lang="en-US" sz="1800" i="1" dirty="0" err="1" smtClean="0"/>
              <a:t>V</a:t>
            </a:r>
            <a:r>
              <a:rPr lang="en-US" sz="1800" baseline="30000" dirty="0" err="1" smtClean="0"/>
              <a:t>Nernst</a:t>
            </a:r>
            <a:r>
              <a:rPr lang="en-US" sz="1800" dirty="0" smtClean="0"/>
              <a:t> exactly matched the cell voltage?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There is no Cl</a:t>
            </a:r>
            <a:r>
              <a:rPr lang="en-US" sz="1600" baseline="30000" dirty="0" smtClean="0"/>
              <a:t>-</a:t>
            </a:r>
            <a:r>
              <a:rPr lang="en-US" sz="1600" dirty="0" smtClean="0"/>
              <a:t> pump</a:t>
            </a:r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56F19C6-A25B-4766-A8E5-4F7BC4B31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77EFF95-B53D-4D0C-85A1-5D8F3F0BC11C}"/>
              </a:ext>
            </a:extLst>
          </p:cNvPr>
          <p:cNvSpPr/>
          <p:nvPr/>
        </p:nvSpPr>
        <p:spPr>
          <a:xfrm>
            <a:off x="1600202" y="1363134"/>
            <a:ext cx="2904066" cy="252306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F13C23-6A5C-403B-A27C-1B302DE01E49}"/>
              </a:ext>
            </a:extLst>
          </p:cNvPr>
          <p:cNvSpPr txBox="1"/>
          <p:nvPr/>
        </p:nvSpPr>
        <p:spPr>
          <a:xfrm>
            <a:off x="2573865" y="2010036"/>
            <a:ext cx="1413934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[K</a:t>
            </a:r>
            <a:r>
              <a:rPr lang="en-US" sz="1600" baseline="30000" dirty="0"/>
              <a:t>+</a:t>
            </a:r>
            <a:r>
              <a:rPr lang="en-US" sz="1600" dirty="0"/>
              <a:t>]=400mM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[Na</a:t>
            </a:r>
            <a:r>
              <a:rPr lang="en-US" sz="1600" baseline="30000" dirty="0"/>
              <a:t>+</a:t>
            </a:r>
            <a:r>
              <a:rPr lang="en-US" sz="1600" dirty="0"/>
              <a:t>]=50mM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[Cl</a:t>
            </a:r>
            <a:r>
              <a:rPr lang="en-US" sz="1600" baseline="30000" dirty="0"/>
              <a:t>-</a:t>
            </a:r>
            <a:r>
              <a:rPr lang="en-US" sz="1600" dirty="0"/>
              <a:t>]=52mM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other</a:t>
            </a:r>
            <a:r>
              <a:rPr lang="en-US" sz="1600" baseline="30000" dirty="0"/>
              <a:t>-</a:t>
            </a:r>
            <a:r>
              <a:rPr lang="en-US" sz="1600" dirty="0"/>
              <a:t>=408mM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980E69F-98DF-4169-82C2-F1C1A62334A5}"/>
              </a:ext>
            </a:extLst>
          </p:cNvPr>
          <p:cNvSpPr txBox="1"/>
          <p:nvPr/>
        </p:nvSpPr>
        <p:spPr>
          <a:xfrm>
            <a:off x="177800" y="2015067"/>
            <a:ext cx="150008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[K</a:t>
            </a:r>
            <a:r>
              <a:rPr lang="en-US" sz="1600" baseline="30000" dirty="0"/>
              <a:t>+</a:t>
            </a:r>
            <a:r>
              <a:rPr lang="en-US" sz="1600" dirty="0"/>
              <a:t>]=20mM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[Na</a:t>
            </a:r>
            <a:r>
              <a:rPr lang="en-US" sz="1600" baseline="30000" dirty="0"/>
              <a:t>+</a:t>
            </a:r>
            <a:r>
              <a:rPr lang="en-US" sz="1600" dirty="0"/>
              <a:t>]=440mM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[Cl</a:t>
            </a:r>
            <a:r>
              <a:rPr lang="en-US" sz="1600" baseline="30000" dirty="0"/>
              <a:t>-</a:t>
            </a:r>
            <a:r>
              <a:rPr lang="en-US" sz="1600" dirty="0"/>
              <a:t>]=560mM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other</a:t>
            </a:r>
            <a:r>
              <a:rPr lang="en-US" sz="1600" baseline="30000" dirty="0"/>
              <a:t>+</a:t>
            </a:r>
            <a:r>
              <a:rPr lang="en-US" sz="1600" dirty="0"/>
              <a:t>=110mM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325237-0DC5-4787-A41A-8329596AFF2E}"/>
              </a:ext>
            </a:extLst>
          </p:cNvPr>
          <p:cNvSpPr txBox="1"/>
          <p:nvPr/>
        </p:nvSpPr>
        <p:spPr>
          <a:xfrm>
            <a:off x="5638795" y="2226734"/>
            <a:ext cx="34036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Blue arrows = diffusion</a:t>
            </a:r>
          </a:p>
          <a:p>
            <a:r>
              <a:rPr lang="en-US" sz="2000" dirty="0">
                <a:solidFill>
                  <a:srgbClr val="008000"/>
                </a:solidFill>
              </a:rPr>
              <a:t>Green arrows = electric current</a:t>
            </a:r>
          </a:p>
          <a:p>
            <a:r>
              <a:rPr lang="en-US" sz="2000" dirty="0">
                <a:solidFill>
                  <a:srgbClr val="FF0000"/>
                </a:solidFill>
              </a:rPr>
              <a:t>Red arrows = ion pump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C3080D3-7CD1-4F4C-B9C9-767B22EC466A}"/>
              </a:ext>
            </a:extLst>
          </p:cNvPr>
          <p:cNvCxnSpPr/>
          <p:nvPr/>
        </p:nvCxnSpPr>
        <p:spPr>
          <a:xfrm>
            <a:off x="1507067" y="2455333"/>
            <a:ext cx="10160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D1977738-05C0-4F23-BD25-F0EE48484BC3}"/>
              </a:ext>
            </a:extLst>
          </p:cNvPr>
          <p:cNvCxnSpPr>
            <a:cxnSpLocks/>
          </p:cNvCxnSpPr>
          <p:nvPr/>
        </p:nvCxnSpPr>
        <p:spPr>
          <a:xfrm>
            <a:off x="1422401" y="2802466"/>
            <a:ext cx="1159932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AAD9D5CA-C7A6-4FD9-850E-7C289EDB92C2}"/>
              </a:ext>
            </a:extLst>
          </p:cNvPr>
          <p:cNvCxnSpPr/>
          <p:nvPr/>
        </p:nvCxnSpPr>
        <p:spPr>
          <a:xfrm flipH="1">
            <a:off x="1346200" y="2150535"/>
            <a:ext cx="1253067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5884058-8F5C-427E-BA16-509CDA8517C0}"/>
              </a:ext>
            </a:extLst>
          </p:cNvPr>
          <p:cNvSpPr txBox="1"/>
          <p:nvPr/>
        </p:nvSpPr>
        <p:spPr>
          <a:xfrm>
            <a:off x="3479799" y="1371599"/>
            <a:ext cx="152125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---  +++ 60mV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2B476105-791E-4396-B967-148BEE80A9CC}"/>
              </a:ext>
            </a:extLst>
          </p:cNvPr>
          <p:cNvCxnSpPr>
            <a:cxnSpLocks/>
          </p:cNvCxnSpPr>
          <p:nvPr/>
        </p:nvCxnSpPr>
        <p:spPr>
          <a:xfrm>
            <a:off x="1363128" y="2243666"/>
            <a:ext cx="1253067" cy="0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3883B4E5-DAE9-476A-AF7B-140698842F5E}"/>
              </a:ext>
            </a:extLst>
          </p:cNvPr>
          <p:cNvCxnSpPr/>
          <p:nvPr/>
        </p:nvCxnSpPr>
        <p:spPr>
          <a:xfrm>
            <a:off x="1507063" y="2556931"/>
            <a:ext cx="1016000" cy="0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489AA68F-4EF9-4A05-9E8C-2835C816B765}"/>
              </a:ext>
            </a:extLst>
          </p:cNvPr>
          <p:cNvCxnSpPr>
            <a:cxnSpLocks/>
          </p:cNvCxnSpPr>
          <p:nvPr/>
        </p:nvCxnSpPr>
        <p:spPr>
          <a:xfrm flipH="1">
            <a:off x="1422399" y="2904064"/>
            <a:ext cx="1159932" cy="0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542F8A28-DCF0-46E6-A7F0-4B53EDC134D6}"/>
              </a:ext>
            </a:extLst>
          </p:cNvPr>
          <p:cNvCxnSpPr>
            <a:cxnSpLocks/>
          </p:cNvCxnSpPr>
          <p:nvPr/>
        </p:nvCxnSpPr>
        <p:spPr>
          <a:xfrm>
            <a:off x="4199469" y="2133598"/>
            <a:ext cx="77893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5A4642E7-7EA9-4630-8C9D-DBC3448C4810}"/>
              </a:ext>
            </a:extLst>
          </p:cNvPr>
          <p:cNvCxnSpPr>
            <a:cxnSpLocks/>
          </p:cNvCxnSpPr>
          <p:nvPr/>
        </p:nvCxnSpPr>
        <p:spPr>
          <a:xfrm flipH="1">
            <a:off x="4199469" y="2285998"/>
            <a:ext cx="77893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E1F6009-18F5-4C5E-8A76-88484ACA4BA6}"/>
              </a:ext>
            </a:extLst>
          </p:cNvPr>
          <p:cNvSpPr txBox="1"/>
          <p:nvPr/>
        </p:nvSpPr>
        <p:spPr>
          <a:xfrm>
            <a:off x="4453464" y="1845731"/>
            <a:ext cx="643467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spcBef>
                <a:spcPts val="0"/>
              </a:spcBef>
            </a:pPr>
            <a:r>
              <a:rPr lang="en-US" sz="1600" dirty="0"/>
              <a:t>3Na</a:t>
            </a:r>
            <a:r>
              <a:rPr lang="en-US" sz="1600" baseline="30000" dirty="0"/>
              <a:t>+</a:t>
            </a:r>
            <a:endParaRPr lang="en-US" sz="1600" dirty="0"/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sz="1600" dirty="0"/>
              <a:t>2K</a:t>
            </a:r>
            <a:r>
              <a:rPr lang="en-US" sz="1600" baseline="30000" dirty="0"/>
              <a:t>+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2537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7AB664-46D3-4C98-9488-E13B3A468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Abstracting our cell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6DD795-A1A6-44B1-AAF7-CDDDC1D95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90132"/>
            <a:ext cx="7772400" cy="1634067"/>
          </a:xfrm>
        </p:spPr>
        <p:txBody>
          <a:bodyPr/>
          <a:lstStyle/>
          <a:p>
            <a:r>
              <a:rPr lang="en-US" dirty="0"/>
              <a:t>Our high-level model was charge flow as a function of voltage</a:t>
            </a:r>
          </a:p>
          <a:p>
            <a:r>
              <a:rPr lang="en-US" dirty="0"/>
              <a:t>Is that what our cell is doing?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58A27B-DFB2-4EB2-96A8-B693EC2D3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D4273C1-280A-40D1-A9DA-382AA8FFB740}"/>
              </a:ext>
            </a:extLst>
          </p:cNvPr>
          <p:cNvCxnSpPr>
            <a:cxnSpLocks/>
          </p:cNvCxnSpPr>
          <p:nvPr/>
        </p:nvCxnSpPr>
        <p:spPr>
          <a:xfrm>
            <a:off x="2573867" y="3391693"/>
            <a:ext cx="0" cy="2446866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A87AA56-7B5B-4D12-A875-7D0AC76FFF7D}"/>
              </a:ext>
            </a:extLst>
          </p:cNvPr>
          <p:cNvCxnSpPr>
            <a:cxnSpLocks/>
          </p:cNvCxnSpPr>
          <p:nvPr/>
        </p:nvCxnSpPr>
        <p:spPr>
          <a:xfrm rot="5400000">
            <a:off x="4250267" y="2938726"/>
            <a:ext cx="0" cy="33528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6EE33D-6E9A-4299-B124-387456DCCED2}"/>
              </a:ext>
            </a:extLst>
          </p:cNvPr>
          <p:cNvSpPr txBox="1"/>
          <p:nvPr/>
        </p:nvSpPr>
        <p:spPr>
          <a:xfrm>
            <a:off x="5968999" y="4399228"/>
            <a:ext cx="1134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V</a:t>
            </a:r>
            <a:r>
              <a:rPr lang="en-US" baseline="-25000" dirty="0" err="1"/>
              <a:t>mem</a:t>
            </a:r>
            <a:endParaRPr lang="en-US" i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C651A2BB-C710-4BB7-88EB-36A087DAC2BC}"/>
              </a:ext>
            </a:extLst>
          </p:cNvPr>
          <p:cNvCxnSpPr>
            <a:cxnSpLocks/>
          </p:cNvCxnSpPr>
          <p:nvPr/>
        </p:nvCxnSpPr>
        <p:spPr>
          <a:xfrm>
            <a:off x="2582334" y="3460788"/>
            <a:ext cx="3352800" cy="1708907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FDB917-1AB3-4968-B753-6B378F16F508}"/>
              </a:ext>
            </a:extLst>
          </p:cNvPr>
          <p:cNvSpPr txBox="1"/>
          <p:nvPr/>
        </p:nvSpPr>
        <p:spPr>
          <a:xfrm>
            <a:off x="4334932" y="4623194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-.06V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21DF1E3-7891-4B63-AEBA-973EA4D9D834}"/>
              </a:ext>
            </a:extLst>
          </p:cNvPr>
          <p:cNvSpPr txBox="1"/>
          <p:nvPr/>
        </p:nvSpPr>
        <p:spPr>
          <a:xfrm>
            <a:off x="3471333" y="4614728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-.07V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0230A5C-1FAE-49F8-9B14-BED31A9C3D94}"/>
              </a:ext>
            </a:extLst>
          </p:cNvPr>
          <p:cNvSpPr txBox="1"/>
          <p:nvPr/>
        </p:nvSpPr>
        <p:spPr>
          <a:xfrm>
            <a:off x="2624666" y="4623195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-.08V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5B126E4-CB21-4B85-BB9A-2030D1D1CF2E}"/>
              </a:ext>
            </a:extLst>
          </p:cNvPr>
          <p:cNvSpPr txBox="1"/>
          <p:nvPr/>
        </p:nvSpPr>
        <p:spPr>
          <a:xfrm>
            <a:off x="5105400" y="4589328"/>
            <a:ext cx="668867" cy="246221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-.05V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596E8F2-69D3-484B-AA19-74C9B865BD89}"/>
              </a:ext>
            </a:extLst>
          </p:cNvPr>
          <p:cNvSpPr txBox="1"/>
          <p:nvPr/>
        </p:nvSpPr>
        <p:spPr>
          <a:xfrm>
            <a:off x="1650655" y="3140297"/>
            <a:ext cx="1134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</a:t>
            </a:r>
            <a:r>
              <a:rPr lang="en-US" i="1" dirty="0" err="1"/>
              <a:t>q</a:t>
            </a:r>
            <a:r>
              <a:rPr lang="en-US" baseline="-25000" dirty="0" err="1"/>
              <a:t>in</a:t>
            </a:r>
            <a:r>
              <a:rPr lang="en-US" dirty="0"/>
              <a:t>/</a:t>
            </a:r>
            <a:r>
              <a:rPr lang="en-US" dirty="0" err="1"/>
              <a:t>d</a:t>
            </a:r>
            <a:r>
              <a:rPr lang="en-US" i="1" dirty="0" err="1"/>
              <a:t>t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3589632-8BFF-4DAE-9C8C-CBDE219B72D9}"/>
              </a:ext>
            </a:extLst>
          </p:cNvPr>
          <p:cNvSpPr txBox="1"/>
          <p:nvPr/>
        </p:nvSpPr>
        <p:spPr>
          <a:xfrm>
            <a:off x="2226733" y="4523911"/>
            <a:ext cx="290811" cy="24785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CBB801E-D434-477B-AF37-599217F3B9F1}"/>
              </a:ext>
            </a:extLst>
          </p:cNvPr>
          <p:cNvSpPr txBox="1"/>
          <p:nvPr/>
        </p:nvSpPr>
        <p:spPr>
          <a:xfrm>
            <a:off x="2226733" y="3728045"/>
            <a:ext cx="290811" cy="24785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4618355-9782-4AF9-ADCC-A4315C359441}"/>
              </a:ext>
            </a:extLst>
          </p:cNvPr>
          <p:cNvSpPr txBox="1"/>
          <p:nvPr/>
        </p:nvSpPr>
        <p:spPr>
          <a:xfrm>
            <a:off x="2243663" y="5184313"/>
            <a:ext cx="290811" cy="247850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sz="16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62839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C72105-FAC1-4BCD-98A1-296F8F419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398" y="3200392"/>
            <a:ext cx="7763936" cy="2336807"/>
          </a:xfrm>
        </p:spPr>
        <p:txBody>
          <a:bodyPr/>
          <a:lstStyle/>
          <a:p>
            <a:r>
              <a:rPr lang="en-US" sz="2400" dirty="0"/>
              <a:t>Connect a battery across the cell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We can make the 60mv into whatever we want!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Start with connecting a 60mv battery across the cell: nothing changes, of course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56F19C6-A25B-4766-A8E5-4F7BC4B31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77EFF95-B53D-4D0C-85A1-5D8F3F0BC11C}"/>
              </a:ext>
            </a:extLst>
          </p:cNvPr>
          <p:cNvSpPr/>
          <p:nvPr/>
        </p:nvSpPr>
        <p:spPr>
          <a:xfrm>
            <a:off x="1600202" y="380995"/>
            <a:ext cx="2904066" cy="252306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F13C23-6A5C-403B-A27C-1B302DE01E49}"/>
              </a:ext>
            </a:extLst>
          </p:cNvPr>
          <p:cNvSpPr txBox="1"/>
          <p:nvPr/>
        </p:nvSpPr>
        <p:spPr>
          <a:xfrm>
            <a:off x="2573865" y="1027897"/>
            <a:ext cx="1413934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[K</a:t>
            </a:r>
            <a:r>
              <a:rPr lang="en-US" sz="1600" baseline="30000" dirty="0"/>
              <a:t>+</a:t>
            </a:r>
            <a:r>
              <a:rPr lang="en-US" sz="1600" dirty="0"/>
              <a:t>]=400mM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[Na</a:t>
            </a:r>
            <a:r>
              <a:rPr lang="en-US" sz="1600" baseline="30000" dirty="0"/>
              <a:t>+</a:t>
            </a:r>
            <a:r>
              <a:rPr lang="en-US" sz="1600" dirty="0"/>
              <a:t>]=50mM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[Cl</a:t>
            </a:r>
            <a:r>
              <a:rPr lang="en-US" sz="1600" baseline="30000" dirty="0"/>
              <a:t>-</a:t>
            </a:r>
            <a:r>
              <a:rPr lang="en-US" sz="1600" dirty="0"/>
              <a:t>]=52mM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other</a:t>
            </a:r>
            <a:r>
              <a:rPr lang="en-US" sz="1600" baseline="30000" dirty="0"/>
              <a:t>-</a:t>
            </a:r>
            <a:r>
              <a:rPr lang="en-US" sz="1600" dirty="0"/>
              <a:t>=408mM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980E69F-98DF-4169-82C2-F1C1A62334A5}"/>
              </a:ext>
            </a:extLst>
          </p:cNvPr>
          <p:cNvSpPr txBox="1"/>
          <p:nvPr/>
        </p:nvSpPr>
        <p:spPr>
          <a:xfrm>
            <a:off x="177799" y="1032928"/>
            <a:ext cx="1517835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[K</a:t>
            </a:r>
            <a:r>
              <a:rPr lang="en-US" sz="1600" baseline="30000" dirty="0"/>
              <a:t>+</a:t>
            </a:r>
            <a:r>
              <a:rPr lang="en-US" sz="1600" dirty="0"/>
              <a:t>]=20mM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[Na</a:t>
            </a:r>
            <a:r>
              <a:rPr lang="en-US" sz="1600" baseline="30000" dirty="0"/>
              <a:t>+</a:t>
            </a:r>
            <a:r>
              <a:rPr lang="en-US" sz="1600" dirty="0"/>
              <a:t>]=440mM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[Cl</a:t>
            </a:r>
            <a:r>
              <a:rPr lang="en-US" sz="1600" baseline="30000" dirty="0"/>
              <a:t>-</a:t>
            </a:r>
            <a:r>
              <a:rPr lang="en-US" sz="1600" dirty="0"/>
              <a:t>]=560mM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other</a:t>
            </a:r>
            <a:r>
              <a:rPr lang="en-US" sz="1600" baseline="30000" dirty="0"/>
              <a:t>+</a:t>
            </a:r>
            <a:r>
              <a:rPr lang="en-US" sz="1600" dirty="0"/>
              <a:t>=110mM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325237-0DC5-4787-A41A-8329596AFF2E}"/>
              </a:ext>
            </a:extLst>
          </p:cNvPr>
          <p:cNvSpPr txBox="1"/>
          <p:nvPr/>
        </p:nvSpPr>
        <p:spPr>
          <a:xfrm>
            <a:off x="5503328" y="702728"/>
            <a:ext cx="34036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Blue arrows = diffusion</a:t>
            </a:r>
          </a:p>
          <a:p>
            <a:r>
              <a:rPr lang="en-US" sz="2000" dirty="0">
                <a:solidFill>
                  <a:srgbClr val="008000"/>
                </a:solidFill>
              </a:rPr>
              <a:t>Green arrows = electric current</a:t>
            </a:r>
          </a:p>
          <a:p>
            <a:r>
              <a:rPr lang="en-US" sz="2000" dirty="0">
                <a:solidFill>
                  <a:srgbClr val="FF0000"/>
                </a:solidFill>
              </a:rPr>
              <a:t>Red arrows = ion pump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C3080D3-7CD1-4F4C-B9C9-767B22EC466A}"/>
              </a:ext>
            </a:extLst>
          </p:cNvPr>
          <p:cNvCxnSpPr/>
          <p:nvPr/>
        </p:nvCxnSpPr>
        <p:spPr>
          <a:xfrm>
            <a:off x="1507067" y="1473194"/>
            <a:ext cx="10160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D1977738-05C0-4F23-BD25-F0EE48484BC3}"/>
              </a:ext>
            </a:extLst>
          </p:cNvPr>
          <p:cNvCxnSpPr>
            <a:cxnSpLocks/>
          </p:cNvCxnSpPr>
          <p:nvPr/>
        </p:nvCxnSpPr>
        <p:spPr>
          <a:xfrm>
            <a:off x="1422401" y="1820327"/>
            <a:ext cx="1159932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AAD9D5CA-C7A6-4FD9-850E-7C289EDB92C2}"/>
              </a:ext>
            </a:extLst>
          </p:cNvPr>
          <p:cNvCxnSpPr/>
          <p:nvPr/>
        </p:nvCxnSpPr>
        <p:spPr>
          <a:xfrm flipH="1">
            <a:off x="1346200" y="1168396"/>
            <a:ext cx="1253067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5884058-8F5C-427E-BA16-509CDA8517C0}"/>
              </a:ext>
            </a:extLst>
          </p:cNvPr>
          <p:cNvSpPr txBox="1"/>
          <p:nvPr/>
        </p:nvSpPr>
        <p:spPr>
          <a:xfrm>
            <a:off x="3479799" y="389460"/>
            <a:ext cx="152125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---  +++ 60mV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2B476105-791E-4396-B967-148BEE80A9CC}"/>
              </a:ext>
            </a:extLst>
          </p:cNvPr>
          <p:cNvCxnSpPr>
            <a:cxnSpLocks/>
          </p:cNvCxnSpPr>
          <p:nvPr/>
        </p:nvCxnSpPr>
        <p:spPr>
          <a:xfrm>
            <a:off x="1363128" y="1261527"/>
            <a:ext cx="1253067" cy="0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3883B4E5-DAE9-476A-AF7B-140698842F5E}"/>
              </a:ext>
            </a:extLst>
          </p:cNvPr>
          <p:cNvCxnSpPr/>
          <p:nvPr/>
        </p:nvCxnSpPr>
        <p:spPr>
          <a:xfrm>
            <a:off x="1507063" y="1574792"/>
            <a:ext cx="1016000" cy="0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489AA68F-4EF9-4A05-9E8C-2835C816B765}"/>
              </a:ext>
            </a:extLst>
          </p:cNvPr>
          <p:cNvCxnSpPr>
            <a:cxnSpLocks/>
          </p:cNvCxnSpPr>
          <p:nvPr/>
        </p:nvCxnSpPr>
        <p:spPr>
          <a:xfrm flipH="1">
            <a:off x="1422399" y="1921925"/>
            <a:ext cx="1159932" cy="0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542F8A28-DCF0-46E6-A7F0-4B53EDC134D6}"/>
              </a:ext>
            </a:extLst>
          </p:cNvPr>
          <p:cNvCxnSpPr>
            <a:cxnSpLocks/>
          </p:cNvCxnSpPr>
          <p:nvPr/>
        </p:nvCxnSpPr>
        <p:spPr>
          <a:xfrm>
            <a:off x="4199469" y="1151459"/>
            <a:ext cx="77893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5A4642E7-7EA9-4630-8C9D-DBC3448C4810}"/>
              </a:ext>
            </a:extLst>
          </p:cNvPr>
          <p:cNvCxnSpPr>
            <a:cxnSpLocks/>
          </p:cNvCxnSpPr>
          <p:nvPr/>
        </p:nvCxnSpPr>
        <p:spPr>
          <a:xfrm flipH="1">
            <a:off x="4199469" y="1303859"/>
            <a:ext cx="77893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E1F6009-18F5-4C5E-8A76-88484ACA4BA6}"/>
              </a:ext>
            </a:extLst>
          </p:cNvPr>
          <p:cNvSpPr txBox="1"/>
          <p:nvPr/>
        </p:nvSpPr>
        <p:spPr>
          <a:xfrm>
            <a:off x="4453464" y="863592"/>
            <a:ext cx="643467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spcBef>
                <a:spcPts val="0"/>
              </a:spcBef>
            </a:pPr>
            <a:r>
              <a:rPr lang="en-US" sz="1600" dirty="0"/>
              <a:t>3Na</a:t>
            </a:r>
            <a:r>
              <a:rPr lang="en-US" sz="1600" baseline="30000" dirty="0"/>
              <a:t>+</a:t>
            </a:r>
            <a:endParaRPr lang="en-US" sz="1600" dirty="0"/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sz="1600" dirty="0"/>
              <a:t>2K</a:t>
            </a:r>
            <a:r>
              <a:rPr lang="en-US" sz="1600" baseline="30000" dirty="0"/>
              <a:t>+</a:t>
            </a:r>
            <a:endParaRPr lang="en-US" sz="16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11EBFC8B-D80B-431F-BE2A-0B96E17005CD}"/>
              </a:ext>
            </a:extLst>
          </p:cNvPr>
          <p:cNvCxnSpPr>
            <a:cxnSpLocks/>
          </p:cNvCxnSpPr>
          <p:nvPr/>
        </p:nvCxnSpPr>
        <p:spPr>
          <a:xfrm>
            <a:off x="4004733" y="2150533"/>
            <a:ext cx="2683934" cy="1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7F04A96-75DA-4440-A0BF-269137075612}"/>
              </a:ext>
            </a:extLst>
          </p:cNvPr>
          <p:cNvSpPr txBox="1"/>
          <p:nvPr/>
        </p:nvSpPr>
        <p:spPr>
          <a:xfrm>
            <a:off x="4893734" y="1921935"/>
            <a:ext cx="1320799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-battery+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B40DD27-08CF-4553-AAD2-DE31281137F4}"/>
              </a:ext>
            </a:extLst>
          </p:cNvPr>
          <p:cNvSpPr txBox="1"/>
          <p:nvPr/>
        </p:nvSpPr>
        <p:spPr>
          <a:xfrm>
            <a:off x="6604000" y="1905000"/>
            <a:ext cx="79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ECF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35C9DDC-E968-421B-AA5D-480D9F668971}"/>
              </a:ext>
            </a:extLst>
          </p:cNvPr>
          <p:cNvSpPr txBox="1"/>
          <p:nvPr/>
        </p:nvSpPr>
        <p:spPr>
          <a:xfrm>
            <a:off x="5086905" y="2441360"/>
            <a:ext cx="1065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60mV</a:t>
            </a:r>
          </a:p>
        </p:txBody>
      </p:sp>
    </p:spTree>
    <p:extLst>
      <p:ext uri="{BB962C8B-B14F-4D97-AF65-F5344CB8AC3E}">
        <p14:creationId xmlns:p14="http://schemas.microsoft.com/office/powerpoint/2010/main" val="13703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C72105-FAC1-4BCD-98A1-296F8F419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43" y="2911121"/>
            <a:ext cx="8390467" cy="3031078"/>
          </a:xfrm>
        </p:spPr>
        <p:txBody>
          <a:bodyPr/>
          <a:lstStyle/>
          <a:p>
            <a:r>
              <a:rPr lang="en-US" sz="2000" dirty="0"/>
              <a:t>Next, make the interior more negative. </a:t>
            </a:r>
            <a:endParaRPr lang="en-US" sz="2000" dirty="0" smtClean="0"/>
          </a:p>
          <a:p>
            <a:r>
              <a:rPr lang="en-US" sz="2000" dirty="0" smtClean="0"/>
              <a:t>Diffusion</a:t>
            </a:r>
            <a:r>
              <a:rPr lang="en-US" sz="2000" dirty="0"/>
              <a:t>: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We’ve not changed the interior or exterior concentrations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So no change in diffusion current</a:t>
            </a:r>
          </a:p>
          <a:p>
            <a:r>
              <a:rPr lang="en-US" sz="2000" dirty="0"/>
              <a:t>Electric current: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more voltage, so faster (more) electric </a:t>
            </a:r>
            <a:r>
              <a:rPr lang="en-US" sz="1800" dirty="0" smtClean="0"/>
              <a:t>current (see slide #12)</a:t>
            </a:r>
            <a:endParaRPr lang="en-US" sz="1800" dirty="0"/>
          </a:p>
          <a:p>
            <a:pPr lvl="1">
              <a:spcBef>
                <a:spcPts val="0"/>
              </a:spcBef>
            </a:pPr>
            <a:r>
              <a:rPr lang="en-US" sz="1800" dirty="0"/>
              <a:t>Ohm’s Law says it’s kind of linear, like a resistor</a:t>
            </a:r>
          </a:p>
          <a:p>
            <a:r>
              <a:rPr lang="en-US" sz="2000" dirty="0"/>
              <a:t>Conclusion: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You change the cell voltage, and as a result charge moves in or out.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That’s what our high-level model said, and now we see how.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So next let’s get a general idea of how the flux-vs-voltage curve looks.</a:t>
            </a: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56F19C6-A25B-4766-A8E5-4F7BC4B31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77EFF95-B53D-4D0C-85A1-5D8F3F0BC11C}"/>
              </a:ext>
            </a:extLst>
          </p:cNvPr>
          <p:cNvSpPr/>
          <p:nvPr/>
        </p:nvSpPr>
        <p:spPr>
          <a:xfrm>
            <a:off x="1600202" y="380995"/>
            <a:ext cx="2904066" cy="252306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F13C23-6A5C-403B-A27C-1B302DE01E49}"/>
              </a:ext>
            </a:extLst>
          </p:cNvPr>
          <p:cNvSpPr txBox="1"/>
          <p:nvPr/>
        </p:nvSpPr>
        <p:spPr>
          <a:xfrm>
            <a:off x="2573865" y="1027897"/>
            <a:ext cx="1413934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[K</a:t>
            </a:r>
            <a:r>
              <a:rPr lang="en-US" sz="1600" baseline="30000" dirty="0"/>
              <a:t>+</a:t>
            </a:r>
            <a:r>
              <a:rPr lang="en-US" sz="1600" dirty="0"/>
              <a:t>]=400mM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[Na</a:t>
            </a:r>
            <a:r>
              <a:rPr lang="en-US" sz="1600" baseline="30000" dirty="0"/>
              <a:t>+</a:t>
            </a:r>
            <a:r>
              <a:rPr lang="en-US" sz="1600" dirty="0"/>
              <a:t>]=50mM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[Cl</a:t>
            </a:r>
            <a:r>
              <a:rPr lang="en-US" sz="1600" baseline="30000" dirty="0"/>
              <a:t>-</a:t>
            </a:r>
            <a:r>
              <a:rPr lang="en-US" sz="1600" dirty="0"/>
              <a:t>]=52mM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other</a:t>
            </a:r>
            <a:r>
              <a:rPr lang="en-US" sz="1600" baseline="30000" dirty="0"/>
              <a:t>-</a:t>
            </a:r>
            <a:r>
              <a:rPr lang="en-US" sz="1600" dirty="0"/>
              <a:t>=408mM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980E69F-98DF-4169-82C2-F1C1A62334A5}"/>
              </a:ext>
            </a:extLst>
          </p:cNvPr>
          <p:cNvSpPr txBox="1"/>
          <p:nvPr/>
        </p:nvSpPr>
        <p:spPr>
          <a:xfrm>
            <a:off x="177800" y="1032928"/>
            <a:ext cx="149120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[K</a:t>
            </a:r>
            <a:r>
              <a:rPr lang="en-US" sz="1600" baseline="30000" dirty="0"/>
              <a:t>+</a:t>
            </a:r>
            <a:r>
              <a:rPr lang="en-US" sz="1600" dirty="0"/>
              <a:t>]=20mM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[Na</a:t>
            </a:r>
            <a:r>
              <a:rPr lang="en-US" sz="1600" baseline="30000" dirty="0"/>
              <a:t>+</a:t>
            </a:r>
            <a:r>
              <a:rPr lang="en-US" sz="1600" dirty="0"/>
              <a:t>]=440mM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[Cl</a:t>
            </a:r>
            <a:r>
              <a:rPr lang="en-US" sz="1600" baseline="30000" dirty="0"/>
              <a:t>-</a:t>
            </a:r>
            <a:r>
              <a:rPr lang="en-US" sz="1600" dirty="0"/>
              <a:t>]=560mM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other</a:t>
            </a:r>
            <a:r>
              <a:rPr lang="en-US" sz="1600" baseline="30000" dirty="0"/>
              <a:t>+</a:t>
            </a:r>
            <a:r>
              <a:rPr lang="en-US" sz="1600" dirty="0"/>
              <a:t>=110mM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325237-0DC5-4787-A41A-8329596AFF2E}"/>
              </a:ext>
            </a:extLst>
          </p:cNvPr>
          <p:cNvSpPr txBox="1"/>
          <p:nvPr/>
        </p:nvSpPr>
        <p:spPr>
          <a:xfrm>
            <a:off x="5503328" y="702728"/>
            <a:ext cx="3395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Blue arrows = diffusion</a:t>
            </a:r>
          </a:p>
          <a:p>
            <a:r>
              <a:rPr lang="en-US" sz="2000" dirty="0">
                <a:solidFill>
                  <a:srgbClr val="008000"/>
                </a:solidFill>
              </a:rPr>
              <a:t>Green arrows = electric current</a:t>
            </a:r>
          </a:p>
          <a:p>
            <a:r>
              <a:rPr lang="en-US" sz="2000" dirty="0">
                <a:solidFill>
                  <a:srgbClr val="FF0000"/>
                </a:solidFill>
              </a:rPr>
              <a:t>Red arrows = ion pump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C3080D3-7CD1-4F4C-B9C9-767B22EC466A}"/>
              </a:ext>
            </a:extLst>
          </p:cNvPr>
          <p:cNvCxnSpPr/>
          <p:nvPr/>
        </p:nvCxnSpPr>
        <p:spPr>
          <a:xfrm>
            <a:off x="1507067" y="1473194"/>
            <a:ext cx="10160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D1977738-05C0-4F23-BD25-F0EE48484BC3}"/>
              </a:ext>
            </a:extLst>
          </p:cNvPr>
          <p:cNvCxnSpPr>
            <a:cxnSpLocks/>
          </p:cNvCxnSpPr>
          <p:nvPr/>
        </p:nvCxnSpPr>
        <p:spPr>
          <a:xfrm>
            <a:off x="1422401" y="1820327"/>
            <a:ext cx="1159932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AAD9D5CA-C7A6-4FD9-850E-7C289EDB92C2}"/>
              </a:ext>
            </a:extLst>
          </p:cNvPr>
          <p:cNvCxnSpPr/>
          <p:nvPr/>
        </p:nvCxnSpPr>
        <p:spPr>
          <a:xfrm flipH="1">
            <a:off x="1346200" y="1168396"/>
            <a:ext cx="1253067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5884058-8F5C-427E-BA16-509CDA8517C0}"/>
              </a:ext>
            </a:extLst>
          </p:cNvPr>
          <p:cNvSpPr txBox="1"/>
          <p:nvPr/>
        </p:nvSpPr>
        <p:spPr>
          <a:xfrm>
            <a:off x="3479799" y="389460"/>
            <a:ext cx="152125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---  +++ 60mV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2B476105-791E-4396-B967-148BEE80A9CC}"/>
              </a:ext>
            </a:extLst>
          </p:cNvPr>
          <p:cNvCxnSpPr>
            <a:cxnSpLocks/>
          </p:cNvCxnSpPr>
          <p:nvPr/>
        </p:nvCxnSpPr>
        <p:spPr>
          <a:xfrm>
            <a:off x="1363128" y="1261527"/>
            <a:ext cx="1253067" cy="0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3883B4E5-DAE9-476A-AF7B-140698842F5E}"/>
              </a:ext>
            </a:extLst>
          </p:cNvPr>
          <p:cNvCxnSpPr/>
          <p:nvPr/>
        </p:nvCxnSpPr>
        <p:spPr>
          <a:xfrm>
            <a:off x="1507063" y="1574792"/>
            <a:ext cx="1016000" cy="0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489AA68F-4EF9-4A05-9E8C-2835C816B765}"/>
              </a:ext>
            </a:extLst>
          </p:cNvPr>
          <p:cNvCxnSpPr>
            <a:cxnSpLocks/>
          </p:cNvCxnSpPr>
          <p:nvPr/>
        </p:nvCxnSpPr>
        <p:spPr>
          <a:xfrm flipH="1">
            <a:off x="1422399" y="1921925"/>
            <a:ext cx="1159932" cy="0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542F8A28-DCF0-46E6-A7F0-4B53EDC134D6}"/>
              </a:ext>
            </a:extLst>
          </p:cNvPr>
          <p:cNvCxnSpPr>
            <a:cxnSpLocks/>
          </p:cNvCxnSpPr>
          <p:nvPr/>
        </p:nvCxnSpPr>
        <p:spPr>
          <a:xfrm>
            <a:off x="4199469" y="1151459"/>
            <a:ext cx="77893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5A4642E7-7EA9-4630-8C9D-DBC3448C4810}"/>
              </a:ext>
            </a:extLst>
          </p:cNvPr>
          <p:cNvCxnSpPr>
            <a:cxnSpLocks/>
          </p:cNvCxnSpPr>
          <p:nvPr/>
        </p:nvCxnSpPr>
        <p:spPr>
          <a:xfrm flipH="1">
            <a:off x="4199469" y="1303859"/>
            <a:ext cx="77893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E1F6009-18F5-4C5E-8A76-88484ACA4BA6}"/>
              </a:ext>
            </a:extLst>
          </p:cNvPr>
          <p:cNvSpPr txBox="1"/>
          <p:nvPr/>
        </p:nvSpPr>
        <p:spPr>
          <a:xfrm>
            <a:off x="4453464" y="863592"/>
            <a:ext cx="643467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spcBef>
                <a:spcPts val="0"/>
              </a:spcBef>
            </a:pPr>
            <a:r>
              <a:rPr lang="en-US" sz="1600" dirty="0"/>
              <a:t>3Na</a:t>
            </a:r>
            <a:r>
              <a:rPr lang="en-US" sz="1600" baseline="30000" dirty="0"/>
              <a:t>+</a:t>
            </a:r>
            <a:endParaRPr lang="en-US" sz="1600" dirty="0"/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sz="1600" dirty="0"/>
              <a:t>2K</a:t>
            </a:r>
            <a:r>
              <a:rPr lang="en-US" sz="1600" baseline="30000" dirty="0"/>
              <a:t>+</a:t>
            </a:r>
            <a:endParaRPr lang="en-US" sz="16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11EBFC8B-D80B-431F-BE2A-0B96E17005CD}"/>
              </a:ext>
            </a:extLst>
          </p:cNvPr>
          <p:cNvCxnSpPr>
            <a:cxnSpLocks/>
          </p:cNvCxnSpPr>
          <p:nvPr/>
        </p:nvCxnSpPr>
        <p:spPr>
          <a:xfrm>
            <a:off x="4004733" y="2150533"/>
            <a:ext cx="2683934" cy="1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7F04A96-75DA-4440-A0BF-269137075612}"/>
              </a:ext>
            </a:extLst>
          </p:cNvPr>
          <p:cNvSpPr txBox="1"/>
          <p:nvPr/>
        </p:nvSpPr>
        <p:spPr>
          <a:xfrm>
            <a:off x="4893734" y="1921935"/>
            <a:ext cx="1320799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-battery+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B40DD27-08CF-4553-AAD2-DE31281137F4}"/>
              </a:ext>
            </a:extLst>
          </p:cNvPr>
          <p:cNvSpPr txBox="1"/>
          <p:nvPr/>
        </p:nvSpPr>
        <p:spPr>
          <a:xfrm>
            <a:off x="6604000" y="1905000"/>
            <a:ext cx="79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ECF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7CB9DE2-0088-4519-8B26-B3B6C436CCB2}"/>
              </a:ext>
            </a:extLst>
          </p:cNvPr>
          <p:cNvSpPr txBox="1"/>
          <p:nvPr/>
        </p:nvSpPr>
        <p:spPr>
          <a:xfrm>
            <a:off x="5086905" y="2441360"/>
            <a:ext cx="1065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90mV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93734" y="2927197"/>
            <a:ext cx="1832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happens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35C9DDC-E968-421B-AA5D-480D9F668971}"/>
              </a:ext>
            </a:extLst>
          </p:cNvPr>
          <p:cNvSpPr txBox="1"/>
          <p:nvPr/>
        </p:nvSpPr>
        <p:spPr>
          <a:xfrm>
            <a:off x="5088699" y="2443151"/>
            <a:ext cx="1065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60mV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2B476105-791E-4396-B967-148BEE80A9CC}"/>
              </a:ext>
            </a:extLst>
          </p:cNvPr>
          <p:cNvCxnSpPr>
            <a:cxnSpLocks/>
          </p:cNvCxnSpPr>
          <p:nvPr/>
        </p:nvCxnSpPr>
        <p:spPr>
          <a:xfrm>
            <a:off x="1386451" y="1263320"/>
            <a:ext cx="1253067" cy="0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3883B4E5-DAE9-476A-AF7B-140698842F5E}"/>
              </a:ext>
            </a:extLst>
          </p:cNvPr>
          <p:cNvCxnSpPr/>
          <p:nvPr/>
        </p:nvCxnSpPr>
        <p:spPr>
          <a:xfrm>
            <a:off x="1530386" y="1576585"/>
            <a:ext cx="1016000" cy="0"/>
          </a:xfrm>
          <a:prstGeom prst="straightConnector1">
            <a:avLst/>
          </a:prstGeom>
          <a:ln w="762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489AA68F-4EF9-4A05-9E8C-2835C816B765}"/>
              </a:ext>
            </a:extLst>
          </p:cNvPr>
          <p:cNvCxnSpPr>
            <a:cxnSpLocks/>
          </p:cNvCxnSpPr>
          <p:nvPr/>
        </p:nvCxnSpPr>
        <p:spPr>
          <a:xfrm flipH="1">
            <a:off x="1445722" y="1923718"/>
            <a:ext cx="1159932" cy="0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20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CE2E85-C9C7-4A49-8B19-252E07748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E55F5C-B44C-4E91-8D6A-37CB6C0CE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534" y="3429000"/>
            <a:ext cx="7052733" cy="2302934"/>
          </a:xfrm>
        </p:spPr>
        <p:txBody>
          <a:bodyPr/>
          <a:lstStyle/>
          <a:p>
            <a:r>
              <a:rPr lang="en-US" sz="2400" dirty="0"/>
              <a:t>Two positive charges repel</a:t>
            </a:r>
          </a:p>
          <a:p>
            <a:r>
              <a:rPr lang="en-US" sz="2400" dirty="0"/>
              <a:t>Two negative charges do too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9970AB3-7BB9-4528-875D-98000F94E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D9B476A-8065-4ADE-BE58-8DB6C04780AD}"/>
              </a:ext>
            </a:extLst>
          </p:cNvPr>
          <p:cNvSpPr/>
          <p:nvPr/>
        </p:nvSpPr>
        <p:spPr>
          <a:xfrm>
            <a:off x="4444995" y="1608670"/>
            <a:ext cx="685800" cy="6688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K</a:t>
            </a:r>
            <a:r>
              <a:rPr lang="en-US" sz="2000" baseline="30000" dirty="0">
                <a:solidFill>
                  <a:schemeClr val="tx1"/>
                </a:solidFill>
              </a:rPr>
              <a:t>+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A50B55E9-CF55-4379-B329-656BEE293FF6}"/>
              </a:ext>
            </a:extLst>
          </p:cNvPr>
          <p:cNvSpPr/>
          <p:nvPr/>
        </p:nvSpPr>
        <p:spPr>
          <a:xfrm>
            <a:off x="3699935" y="1608670"/>
            <a:ext cx="685800" cy="6688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Na</a:t>
            </a:r>
            <a:r>
              <a:rPr lang="en-US" sz="2000" baseline="30000" dirty="0">
                <a:solidFill>
                  <a:schemeClr val="tx1"/>
                </a:solidFill>
              </a:rPr>
              <a:t>+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9" name="Graphic 8" descr="Surprised Face with No Fill">
            <a:extLst>
              <a:ext uri="{FF2B5EF4-FFF2-40B4-BE49-F238E27FC236}">
                <a16:creationId xmlns:a16="http://schemas.microsoft.com/office/drawing/2014/main" xmlns="" id="{F0C85651-A75F-437A-87B6-54873EEF59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970867" y="24214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8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0.26354 -3.33333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7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-0.26059 -3.33333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C72105-FAC1-4BCD-98A1-296F8F419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43" y="2911121"/>
            <a:ext cx="8390467" cy="908840"/>
          </a:xfrm>
        </p:spPr>
        <p:txBody>
          <a:bodyPr/>
          <a:lstStyle/>
          <a:p>
            <a:r>
              <a:rPr lang="en-US" sz="2400" dirty="0" smtClean="0"/>
              <a:t>We made </a:t>
            </a:r>
            <a:r>
              <a:rPr lang="en-US" sz="2400" dirty="0"/>
              <a:t>the interior more </a:t>
            </a:r>
            <a:r>
              <a:rPr lang="en-US" sz="2400" dirty="0" smtClean="0"/>
              <a:t>negative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Positive charge flowed in, negative charge flowed out</a:t>
            </a:r>
            <a:r>
              <a:rPr lang="en-US" sz="2000" dirty="0" smtClean="0"/>
              <a:t>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56F19C6-A25B-4766-A8E5-4F7BC4B31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77EFF95-B53D-4D0C-85A1-5D8F3F0BC11C}"/>
              </a:ext>
            </a:extLst>
          </p:cNvPr>
          <p:cNvSpPr/>
          <p:nvPr/>
        </p:nvSpPr>
        <p:spPr>
          <a:xfrm>
            <a:off x="1600202" y="380995"/>
            <a:ext cx="2904066" cy="252306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F13C23-6A5C-403B-A27C-1B302DE01E49}"/>
              </a:ext>
            </a:extLst>
          </p:cNvPr>
          <p:cNvSpPr txBox="1"/>
          <p:nvPr/>
        </p:nvSpPr>
        <p:spPr>
          <a:xfrm>
            <a:off x="2573865" y="1027897"/>
            <a:ext cx="1413934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[K</a:t>
            </a:r>
            <a:r>
              <a:rPr lang="en-US" sz="1600" baseline="30000" dirty="0"/>
              <a:t>+</a:t>
            </a:r>
            <a:r>
              <a:rPr lang="en-US" sz="1600" dirty="0"/>
              <a:t>]=400mM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[Na</a:t>
            </a:r>
            <a:r>
              <a:rPr lang="en-US" sz="1600" baseline="30000" dirty="0"/>
              <a:t>+</a:t>
            </a:r>
            <a:r>
              <a:rPr lang="en-US" sz="1600" dirty="0"/>
              <a:t>]=50mM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[Cl</a:t>
            </a:r>
            <a:r>
              <a:rPr lang="en-US" sz="1600" baseline="30000" dirty="0"/>
              <a:t>-</a:t>
            </a:r>
            <a:r>
              <a:rPr lang="en-US" sz="1600" dirty="0"/>
              <a:t>]=52mM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other</a:t>
            </a:r>
            <a:r>
              <a:rPr lang="en-US" sz="1600" baseline="30000" dirty="0"/>
              <a:t>-</a:t>
            </a:r>
            <a:r>
              <a:rPr lang="en-US" sz="1600" dirty="0"/>
              <a:t>=408mM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980E69F-98DF-4169-82C2-F1C1A62334A5}"/>
              </a:ext>
            </a:extLst>
          </p:cNvPr>
          <p:cNvSpPr txBox="1"/>
          <p:nvPr/>
        </p:nvSpPr>
        <p:spPr>
          <a:xfrm>
            <a:off x="177800" y="1032928"/>
            <a:ext cx="149120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[K</a:t>
            </a:r>
            <a:r>
              <a:rPr lang="en-US" sz="1600" baseline="30000" dirty="0"/>
              <a:t>+</a:t>
            </a:r>
            <a:r>
              <a:rPr lang="en-US" sz="1600" dirty="0"/>
              <a:t>]=20mM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[Na</a:t>
            </a:r>
            <a:r>
              <a:rPr lang="en-US" sz="1600" baseline="30000" dirty="0"/>
              <a:t>+</a:t>
            </a:r>
            <a:r>
              <a:rPr lang="en-US" sz="1600" dirty="0"/>
              <a:t>]=440mM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[Cl</a:t>
            </a:r>
            <a:r>
              <a:rPr lang="en-US" sz="1600" baseline="30000" dirty="0"/>
              <a:t>-</a:t>
            </a:r>
            <a:r>
              <a:rPr lang="en-US" sz="1600" dirty="0"/>
              <a:t>]=560mM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other</a:t>
            </a:r>
            <a:r>
              <a:rPr lang="en-US" sz="1600" baseline="30000" dirty="0"/>
              <a:t>+</a:t>
            </a:r>
            <a:r>
              <a:rPr lang="en-US" sz="1600" dirty="0"/>
              <a:t>=110mM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325237-0DC5-4787-A41A-8329596AFF2E}"/>
              </a:ext>
            </a:extLst>
          </p:cNvPr>
          <p:cNvSpPr txBox="1"/>
          <p:nvPr/>
        </p:nvSpPr>
        <p:spPr>
          <a:xfrm>
            <a:off x="5503328" y="702728"/>
            <a:ext cx="3395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Blue arrows = diffusion</a:t>
            </a:r>
          </a:p>
          <a:p>
            <a:r>
              <a:rPr lang="en-US" sz="2000" dirty="0">
                <a:solidFill>
                  <a:srgbClr val="008000"/>
                </a:solidFill>
              </a:rPr>
              <a:t>Green arrows = electric current</a:t>
            </a:r>
          </a:p>
          <a:p>
            <a:r>
              <a:rPr lang="en-US" sz="2000" dirty="0">
                <a:solidFill>
                  <a:srgbClr val="FF0000"/>
                </a:solidFill>
              </a:rPr>
              <a:t>Red arrows = ion pump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C3080D3-7CD1-4F4C-B9C9-767B22EC466A}"/>
              </a:ext>
            </a:extLst>
          </p:cNvPr>
          <p:cNvCxnSpPr/>
          <p:nvPr/>
        </p:nvCxnSpPr>
        <p:spPr>
          <a:xfrm>
            <a:off x="1507067" y="1473194"/>
            <a:ext cx="10160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D1977738-05C0-4F23-BD25-F0EE48484BC3}"/>
              </a:ext>
            </a:extLst>
          </p:cNvPr>
          <p:cNvCxnSpPr>
            <a:cxnSpLocks/>
          </p:cNvCxnSpPr>
          <p:nvPr/>
        </p:nvCxnSpPr>
        <p:spPr>
          <a:xfrm>
            <a:off x="1422401" y="1820327"/>
            <a:ext cx="1159932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AAD9D5CA-C7A6-4FD9-850E-7C289EDB92C2}"/>
              </a:ext>
            </a:extLst>
          </p:cNvPr>
          <p:cNvCxnSpPr/>
          <p:nvPr/>
        </p:nvCxnSpPr>
        <p:spPr>
          <a:xfrm flipH="1">
            <a:off x="1346200" y="1168396"/>
            <a:ext cx="1253067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5884058-8F5C-427E-BA16-509CDA8517C0}"/>
              </a:ext>
            </a:extLst>
          </p:cNvPr>
          <p:cNvSpPr txBox="1"/>
          <p:nvPr/>
        </p:nvSpPr>
        <p:spPr>
          <a:xfrm>
            <a:off x="3479799" y="389460"/>
            <a:ext cx="152125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---  +++ 60mV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2B476105-791E-4396-B967-148BEE80A9CC}"/>
              </a:ext>
            </a:extLst>
          </p:cNvPr>
          <p:cNvCxnSpPr>
            <a:cxnSpLocks/>
          </p:cNvCxnSpPr>
          <p:nvPr/>
        </p:nvCxnSpPr>
        <p:spPr>
          <a:xfrm>
            <a:off x="1363128" y="1261527"/>
            <a:ext cx="1253067" cy="0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3883B4E5-DAE9-476A-AF7B-140698842F5E}"/>
              </a:ext>
            </a:extLst>
          </p:cNvPr>
          <p:cNvCxnSpPr/>
          <p:nvPr/>
        </p:nvCxnSpPr>
        <p:spPr>
          <a:xfrm>
            <a:off x="1507063" y="1574792"/>
            <a:ext cx="1016000" cy="0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489AA68F-4EF9-4A05-9E8C-2835C816B765}"/>
              </a:ext>
            </a:extLst>
          </p:cNvPr>
          <p:cNvCxnSpPr>
            <a:cxnSpLocks/>
          </p:cNvCxnSpPr>
          <p:nvPr/>
        </p:nvCxnSpPr>
        <p:spPr>
          <a:xfrm flipH="1">
            <a:off x="1422399" y="1921925"/>
            <a:ext cx="1159932" cy="0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542F8A28-DCF0-46E6-A7F0-4B53EDC134D6}"/>
              </a:ext>
            </a:extLst>
          </p:cNvPr>
          <p:cNvCxnSpPr>
            <a:cxnSpLocks/>
          </p:cNvCxnSpPr>
          <p:nvPr/>
        </p:nvCxnSpPr>
        <p:spPr>
          <a:xfrm>
            <a:off x="4199469" y="1151459"/>
            <a:ext cx="77893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5A4642E7-7EA9-4630-8C9D-DBC3448C4810}"/>
              </a:ext>
            </a:extLst>
          </p:cNvPr>
          <p:cNvCxnSpPr>
            <a:cxnSpLocks/>
          </p:cNvCxnSpPr>
          <p:nvPr/>
        </p:nvCxnSpPr>
        <p:spPr>
          <a:xfrm flipH="1">
            <a:off x="4199469" y="1303859"/>
            <a:ext cx="77893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E1F6009-18F5-4C5E-8A76-88484ACA4BA6}"/>
              </a:ext>
            </a:extLst>
          </p:cNvPr>
          <p:cNvSpPr txBox="1"/>
          <p:nvPr/>
        </p:nvSpPr>
        <p:spPr>
          <a:xfrm>
            <a:off x="4453464" y="863592"/>
            <a:ext cx="643467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spcBef>
                <a:spcPts val="0"/>
              </a:spcBef>
            </a:pPr>
            <a:r>
              <a:rPr lang="en-US" sz="1600" dirty="0"/>
              <a:t>3Na</a:t>
            </a:r>
            <a:r>
              <a:rPr lang="en-US" sz="1600" baseline="30000" dirty="0"/>
              <a:t>+</a:t>
            </a:r>
            <a:endParaRPr lang="en-US" sz="1600" dirty="0"/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sz="1600" dirty="0"/>
              <a:t>2K</a:t>
            </a:r>
            <a:r>
              <a:rPr lang="en-US" sz="1600" baseline="30000" dirty="0"/>
              <a:t>+</a:t>
            </a:r>
            <a:endParaRPr lang="en-US" sz="16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11EBFC8B-D80B-431F-BE2A-0B96E17005CD}"/>
              </a:ext>
            </a:extLst>
          </p:cNvPr>
          <p:cNvCxnSpPr>
            <a:cxnSpLocks/>
          </p:cNvCxnSpPr>
          <p:nvPr/>
        </p:nvCxnSpPr>
        <p:spPr>
          <a:xfrm>
            <a:off x="4004733" y="2150533"/>
            <a:ext cx="2683934" cy="1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7F04A96-75DA-4440-A0BF-269137075612}"/>
              </a:ext>
            </a:extLst>
          </p:cNvPr>
          <p:cNvSpPr txBox="1"/>
          <p:nvPr/>
        </p:nvSpPr>
        <p:spPr>
          <a:xfrm>
            <a:off x="4893734" y="1921935"/>
            <a:ext cx="1320799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-battery+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B40DD27-08CF-4553-AAD2-DE31281137F4}"/>
              </a:ext>
            </a:extLst>
          </p:cNvPr>
          <p:cNvSpPr txBox="1"/>
          <p:nvPr/>
        </p:nvSpPr>
        <p:spPr>
          <a:xfrm>
            <a:off x="6604000" y="1905000"/>
            <a:ext cx="79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ECF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7CB9DE2-0088-4519-8B26-B3B6C436CCB2}"/>
              </a:ext>
            </a:extLst>
          </p:cNvPr>
          <p:cNvSpPr txBox="1"/>
          <p:nvPr/>
        </p:nvSpPr>
        <p:spPr>
          <a:xfrm>
            <a:off x="5086905" y="2441360"/>
            <a:ext cx="1065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90mV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35C9DDC-E968-421B-AA5D-480D9F668971}"/>
              </a:ext>
            </a:extLst>
          </p:cNvPr>
          <p:cNvSpPr txBox="1"/>
          <p:nvPr/>
        </p:nvSpPr>
        <p:spPr>
          <a:xfrm>
            <a:off x="5088699" y="2443151"/>
            <a:ext cx="1065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60mV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2B476105-791E-4396-B967-148BEE80A9CC}"/>
              </a:ext>
            </a:extLst>
          </p:cNvPr>
          <p:cNvCxnSpPr>
            <a:cxnSpLocks/>
          </p:cNvCxnSpPr>
          <p:nvPr/>
        </p:nvCxnSpPr>
        <p:spPr>
          <a:xfrm>
            <a:off x="1386451" y="1263320"/>
            <a:ext cx="1253067" cy="0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3883B4E5-DAE9-476A-AF7B-140698842F5E}"/>
              </a:ext>
            </a:extLst>
          </p:cNvPr>
          <p:cNvCxnSpPr/>
          <p:nvPr/>
        </p:nvCxnSpPr>
        <p:spPr>
          <a:xfrm>
            <a:off x="1530386" y="1576585"/>
            <a:ext cx="1016000" cy="0"/>
          </a:xfrm>
          <a:prstGeom prst="straightConnector1">
            <a:avLst/>
          </a:prstGeom>
          <a:ln w="762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489AA68F-4EF9-4A05-9E8C-2835C816B765}"/>
              </a:ext>
            </a:extLst>
          </p:cNvPr>
          <p:cNvCxnSpPr>
            <a:cxnSpLocks/>
          </p:cNvCxnSpPr>
          <p:nvPr/>
        </p:nvCxnSpPr>
        <p:spPr>
          <a:xfrm flipH="1">
            <a:off x="1445722" y="1923718"/>
            <a:ext cx="1159932" cy="0"/>
          </a:xfrm>
          <a:prstGeom prst="straightConnector1">
            <a:avLst/>
          </a:prstGeom>
          <a:ln w="762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FEBE9B1E-05BC-4936-B6A4-9EEB587EDB6B}"/>
              </a:ext>
            </a:extLst>
          </p:cNvPr>
          <p:cNvGrpSpPr/>
          <p:nvPr/>
        </p:nvGrpSpPr>
        <p:grpSpPr>
          <a:xfrm>
            <a:off x="790377" y="4271735"/>
            <a:ext cx="3578423" cy="1795424"/>
            <a:chOff x="778933" y="3942026"/>
            <a:chExt cx="4876800" cy="244686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F3883489-CBF7-449B-8367-8CD7E9D12C83}"/>
                </a:ext>
              </a:extLst>
            </p:cNvPr>
            <p:cNvCxnSpPr>
              <a:cxnSpLocks/>
            </p:cNvCxnSpPr>
            <p:nvPr/>
          </p:nvCxnSpPr>
          <p:spPr>
            <a:xfrm>
              <a:off x="1126067" y="3942026"/>
              <a:ext cx="0" cy="2446866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1F8CB181-640E-499E-982A-8FB79050532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802467" y="3489059"/>
              <a:ext cx="0" cy="335280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0E57759C-2856-4514-981E-84C2F174CC4B}"/>
                </a:ext>
              </a:extLst>
            </p:cNvPr>
            <p:cNvSpPr txBox="1"/>
            <p:nvPr/>
          </p:nvSpPr>
          <p:spPr>
            <a:xfrm>
              <a:off x="4521199" y="4949561"/>
              <a:ext cx="11345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/>
                <a:t>V</a:t>
              </a:r>
              <a:r>
                <a:rPr lang="en-US" baseline="-25000" dirty="0" err="1"/>
                <a:t>mem</a:t>
              </a:r>
              <a:endParaRPr lang="en-US" i="1" dirty="0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2C100E2D-B1B3-46F4-865C-B9C20DFDD0AF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1134546" y="4011134"/>
              <a:ext cx="2279904" cy="1162056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B5C3B69F-A85D-4C2B-8E93-9D5654446F31}"/>
                </a:ext>
              </a:extLst>
            </p:cNvPr>
            <p:cNvSpPr txBox="1"/>
            <p:nvPr/>
          </p:nvSpPr>
          <p:spPr>
            <a:xfrm>
              <a:off x="2887132" y="5173527"/>
              <a:ext cx="66886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1600" dirty="0"/>
                <a:t>-.06V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E5948587-0626-4EDB-9E6B-C110364732B4}"/>
                </a:ext>
              </a:extLst>
            </p:cNvPr>
            <p:cNvSpPr txBox="1"/>
            <p:nvPr/>
          </p:nvSpPr>
          <p:spPr>
            <a:xfrm>
              <a:off x="2023533" y="5165061"/>
              <a:ext cx="66886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1600" dirty="0"/>
                <a:t>-.07V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0D1B06B9-9D88-4002-B637-5F3A9C74D361}"/>
                </a:ext>
              </a:extLst>
            </p:cNvPr>
            <p:cNvSpPr txBox="1"/>
            <p:nvPr/>
          </p:nvSpPr>
          <p:spPr>
            <a:xfrm>
              <a:off x="1176866" y="5173528"/>
              <a:ext cx="66886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1600" dirty="0"/>
                <a:t>-.08V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8D70842B-825A-461A-9EAD-CD48022D6B96}"/>
                </a:ext>
              </a:extLst>
            </p:cNvPr>
            <p:cNvSpPr txBox="1"/>
            <p:nvPr/>
          </p:nvSpPr>
          <p:spPr>
            <a:xfrm>
              <a:off x="3657600" y="5139661"/>
              <a:ext cx="66886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1600" dirty="0"/>
                <a:t>-.05V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E0380B45-B3DF-4A19-A4D9-5D1BC32381DE}"/>
                </a:ext>
              </a:extLst>
            </p:cNvPr>
            <p:cNvSpPr txBox="1"/>
            <p:nvPr/>
          </p:nvSpPr>
          <p:spPr>
            <a:xfrm>
              <a:off x="778933" y="5074244"/>
              <a:ext cx="290811" cy="24785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65FD7D23-11BC-4960-B77D-A918AEA9FB9A}"/>
                </a:ext>
              </a:extLst>
            </p:cNvPr>
            <p:cNvSpPr txBox="1"/>
            <p:nvPr/>
          </p:nvSpPr>
          <p:spPr>
            <a:xfrm>
              <a:off x="778933" y="4278378"/>
              <a:ext cx="290811" cy="24785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1600" dirty="0"/>
                <a:t>+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36C20AE9-8535-4C5E-909A-7B3C8AB405D6}"/>
                </a:ext>
              </a:extLst>
            </p:cNvPr>
            <p:cNvSpPr txBox="1"/>
            <p:nvPr/>
          </p:nvSpPr>
          <p:spPr>
            <a:xfrm>
              <a:off x="795863" y="5734646"/>
              <a:ext cx="290811" cy="24785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1600" dirty="0"/>
                <a:t>-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B58E39C-76B2-44CA-A412-B707DBE0ED09}"/>
              </a:ext>
            </a:extLst>
          </p:cNvPr>
          <p:cNvSpPr txBox="1"/>
          <p:nvPr/>
        </p:nvSpPr>
        <p:spPr>
          <a:xfrm>
            <a:off x="97062" y="4116843"/>
            <a:ext cx="1134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</a:t>
            </a:r>
            <a:r>
              <a:rPr lang="en-US" i="1" dirty="0" err="1"/>
              <a:t>q</a:t>
            </a:r>
            <a:r>
              <a:rPr lang="en-US" baseline="-25000" dirty="0" err="1"/>
              <a:t>in</a:t>
            </a:r>
            <a:r>
              <a:rPr lang="en-US" dirty="0"/>
              <a:t>/</a:t>
            </a:r>
            <a:r>
              <a:rPr lang="en-US" dirty="0" err="1"/>
              <a:t>d</a:t>
            </a:r>
            <a:r>
              <a:rPr lang="en-US" i="1" dirty="0" err="1"/>
              <a:t>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32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45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C72105-FAC1-4BCD-98A1-296F8F419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43" y="2911121"/>
            <a:ext cx="8390467" cy="3031078"/>
          </a:xfrm>
        </p:spPr>
        <p:txBody>
          <a:bodyPr/>
          <a:lstStyle/>
          <a:p>
            <a:r>
              <a:rPr lang="en-US" sz="2000" dirty="0"/>
              <a:t>Next, make the interior more </a:t>
            </a:r>
            <a:r>
              <a:rPr lang="en-US" sz="2000" dirty="0" smtClean="0"/>
              <a:t>posi</a:t>
            </a:r>
            <a:r>
              <a:rPr lang="en-US" sz="2000" dirty="0" smtClean="0"/>
              <a:t>tive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Diffusion</a:t>
            </a:r>
            <a:r>
              <a:rPr lang="en-US" sz="2000" dirty="0"/>
              <a:t>: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We’ve not changed the interior or exterior concentrations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So no change in diffusion current</a:t>
            </a:r>
          </a:p>
          <a:p>
            <a:r>
              <a:rPr lang="en-US" sz="2000" dirty="0"/>
              <a:t>Electric current: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Less voltage</a:t>
            </a:r>
            <a:r>
              <a:rPr lang="en-US" sz="1800" dirty="0"/>
              <a:t>, so </a:t>
            </a:r>
            <a:r>
              <a:rPr lang="en-US" sz="1800" dirty="0" smtClean="0"/>
              <a:t>slow</a:t>
            </a:r>
            <a:r>
              <a:rPr lang="en-US" sz="1800" dirty="0" smtClean="0"/>
              <a:t>er (less) </a:t>
            </a:r>
            <a:r>
              <a:rPr lang="en-US" sz="1800" dirty="0"/>
              <a:t>electric </a:t>
            </a:r>
            <a:r>
              <a:rPr lang="en-US" sz="1800" dirty="0" smtClean="0"/>
              <a:t>current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Less positive flow in, less negative flow out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Look familiar?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Homeostasis </a:t>
            </a:r>
            <a:r>
              <a:rPr lang="en-US" sz="1800" dirty="0" smtClean="0">
                <a:sym typeface="Wingdings" panose="05000000000000000000" pitchFamily="2" charset="2"/>
              </a:rPr>
              <a:t></a:t>
            </a:r>
            <a:endParaRPr lang="en-US" sz="1800" dirty="0"/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56F19C6-A25B-4766-A8E5-4F7BC4B31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77EFF95-B53D-4D0C-85A1-5D8F3F0BC11C}"/>
              </a:ext>
            </a:extLst>
          </p:cNvPr>
          <p:cNvSpPr/>
          <p:nvPr/>
        </p:nvSpPr>
        <p:spPr>
          <a:xfrm>
            <a:off x="1600202" y="380995"/>
            <a:ext cx="2904066" cy="252306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F13C23-6A5C-403B-A27C-1B302DE01E49}"/>
              </a:ext>
            </a:extLst>
          </p:cNvPr>
          <p:cNvSpPr txBox="1"/>
          <p:nvPr/>
        </p:nvSpPr>
        <p:spPr>
          <a:xfrm>
            <a:off x="2573865" y="1027897"/>
            <a:ext cx="1413934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[K</a:t>
            </a:r>
            <a:r>
              <a:rPr lang="en-US" sz="1600" baseline="30000" dirty="0"/>
              <a:t>+</a:t>
            </a:r>
            <a:r>
              <a:rPr lang="en-US" sz="1600" dirty="0"/>
              <a:t>]=400mM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[Na</a:t>
            </a:r>
            <a:r>
              <a:rPr lang="en-US" sz="1600" baseline="30000" dirty="0"/>
              <a:t>+</a:t>
            </a:r>
            <a:r>
              <a:rPr lang="en-US" sz="1600" dirty="0"/>
              <a:t>]=50mM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[Cl</a:t>
            </a:r>
            <a:r>
              <a:rPr lang="en-US" sz="1600" baseline="30000" dirty="0"/>
              <a:t>-</a:t>
            </a:r>
            <a:r>
              <a:rPr lang="en-US" sz="1600" dirty="0"/>
              <a:t>]=52mM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other</a:t>
            </a:r>
            <a:r>
              <a:rPr lang="en-US" sz="1600" baseline="30000" dirty="0"/>
              <a:t>-</a:t>
            </a:r>
            <a:r>
              <a:rPr lang="en-US" sz="1600" dirty="0"/>
              <a:t>=408mM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980E69F-98DF-4169-82C2-F1C1A62334A5}"/>
              </a:ext>
            </a:extLst>
          </p:cNvPr>
          <p:cNvSpPr txBox="1"/>
          <p:nvPr/>
        </p:nvSpPr>
        <p:spPr>
          <a:xfrm>
            <a:off x="177800" y="1032928"/>
            <a:ext cx="149120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[K</a:t>
            </a:r>
            <a:r>
              <a:rPr lang="en-US" sz="1600" baseline="30000" dirty="0"/>
              <a:t>+</a:t>
            </a:r>
            <a:r>
              <a:rPr lang="en-US" sz="1600" dirty="0"/>
              <a:t>]=20mM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[Na</a:t>
            </a:r>
            <a:r>
              <a:rPr lang="en-US" sz="1600" baseline="30000" dirty="0"/>
              <a:t>+</a:t>
            </a:r>
            <a:r>
              <a:rPr lang="en-US" sz="1600" dirty="0"/>
              <a:t>]=440mM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[Cl</a:t>
            </a:r>
            <a:r>
              <a:rPr lang="en-US" sz="1600" baseline="30000" dirty="0"/>
              <a:t>-</a:t>
            </a:r>
            <a:r>
              <a:rPr lang="en-US" sz="1600" dirty="0"/>
              <a:t>]=560mM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other</a:t>
            </a:r>
            <a:r>
              <a:rPr lang="en-US" sz="1600" baseline="30000" dirty="0"/>
              <a:t>+</a:t>
            </a:r>
            <a:r>
              <a:rPr lang="en-US" sz="1600" dirty="0"/>
              <a:t>=110mM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325237-0DC5-4787-A41A-8329596AFF2E}"/>
              </a:ext>
            </a:extLst>
          </p:cNvPr>
          <p:cNvSpPr txBox="1"/>
          <p:nvPr/>
        </p:nvSpPr>
        <p:spPr>
          <a:xfrm>
            <a:off x="5503328" y="702728"/>
            <a:ext cx="3395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Blue arrows = diffusion</a:t>
            </a:r>
          </a:p>
          <a:p>
            <a:r>
              <a:rPr lang="en-US" sz="2000" dirty="0">
                <a:solidFill>
                  <a:srgbClr val="008000"/>
                </a:solidFill>
              </a:rPr>
              <a:t>Green arrows = electric current</a:t>
            </a:r>
          </a:p>
          <a:p>
            <a:r>
              <a:rPr lang="en-US" sz="2000" dirty="0">
                <a:solidFill>
                  <a:srgbClr val="FF0000"/>
                </a:solidFill>
              </a:rPr>
              <a:t>Red arrows = ion pump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C3080D3-7CD1-4F4C-B9C9-767B22EC466A}"/>
              </a:ext>
            </a:extLst>
          </p:cNvPr>
          <p:cNvCxnSpPr/>
          <p:nvPr/>
        </p:nvCxnSpPr>
        <p:spPr>
          <a:xfrm>
            <a:off x="1507067" y="1473194"/>
            <a:ext cx="10160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D1977738-05C0-4F23-BD25-F0EE48484BC3}"/>
              </a:ext>
            </a:extLst>
          </p:cNvPr>
          <p:cNvCxnSpPr>
            <a:cxnSpLocks/>
          </p:cNvCxnSpPr>
          <p:nvPr/>
        </p:nvCxnSpPr>
        <p:spPr>
          <a:xfrm>
            <a:off x="1422401" y="1820327"/>
            <a:ext cx="1159932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AAD9D5CA-C7A6-4FD9-850E-7C289EDB92C2}"/>
              </a:ext>
            </a:extLst>
          </p:cNvPr>
          <p:cNvCxnSpPr/>
          <p:nvPr/>
        </p:nvCxnSpPr>
        <p:spPr>
          <a:xfrm flipH="1">
            <a:off x="1346200" y="1168396"/>
            <a:ext cx="1253067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5884058-8F5C-427E-BA16-509CDA8517C0}"/>
              </a:ext>
            </a:extLst>
          </p:cNvPr>
          <p:cNvSpPr txBox="1"/>
          <p:nvPr/>
        </p:nvSpPr>
        <p:spPr>
          <a:xfrm>
            <a:off x="3479799" y="389460"/>
            <a:ext cx="152125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---  +++ 60mV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2B476105-791E-4396-B967-148BEE80A9CC}"/>
              </a:ext>
            </a:extLst>
          </p:cNvPr>
          <p:cNvCxnSpPr>
            <a:cxnSpLocks/>
          </p:cNvCxnSpPr>
          <p:nvPr/>
        </p:nvCxnSpPr>
        <p:spPr>
          <a:xfrm>
            <a:off x="1363128" y="1261527"/>
            <a:ext cx="1253067" cy="0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3883B4E5-DAE9-476A-AF7B-140698842F5E}"/>
              </a:ext>
            </a:extLst>
          </p:cNvPr>
          <p:cNvCxnSpPr/>
          <p:nvPr/>
        </p:nvCxnSpPr>
        <p:spPr>
          <a:xfrm>
            <a:off x="1507063" y="1574792"/>
            <a:ext cx="1016000" cy="0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489AA68F-4EF9-4A05-9E8C-2835C816B765}"/>
              </a:ext>
            </a:extLst>
          </p:cNvPr>
          <p:cNvCxnSpPr>
            <a:cxnSpLocks/>
          </p:cNvCxnSpPr>
          <p:nvPr/>
        </p:nvCxnSpPr>
        <p:spPr>
          <a:xfrm flipH="1">
            <a:off x="1422399" y="1921925"/>
            <a:ext cx="1159932" cy="0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542F8A28-DCF0-46E6-A7F0-4B53EDC134D6}"/>
              </a:ext>
            </a:extLst>
          </p:cNvPr>
          <p:cNvCxnSpPr>
            <a:cxnSpLocks/>
          </p:cNvCxnSpPr>
          <p:nvPr/>
        </p:nvCxnSpPr>
        <p:spPr>
          <a:xfrm>
            <a:off x="4199469" y="1151459"/>
            <a:ext cx="77893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5A4642E7-7EA9-4630-8C9D-DBC3448C4810}"/>
              </a:ext>
            </a:extLst>
          </p:cNvPr>
          <p:cNvCxnSpPr>
            <a:cxnSpLocks/>
          </p:cNvCxnSpPr>
          <p:nvPr/>
        </p:nvCxnSpPr>
        <p:spPr>
          <a:xfrm flipH="1">
            <a:off x="4199469" y="1303859"/>
            <a:ext cx="77893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E1F6009-18F5-4C5E-8A76-88484ACA4BA6}"/>
              </a:ext>
            </a:extLst>
          </p:cNvPr>
          <p:cNvSpPr txBox="1"/>
          <p:nvPr/>
        </p:nvSpPr>
        <p:spPr>
          <a:xfrm>
            <a:off x="4453464" y="863592"/>
            <a:ext cx="643467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spcBef>
                <a:spcPts val="0"/>
              </a:spcBef>
            </a:pPr>
            <a:r>
              <a:rPr lang="en-US" sz="1600" dirty="0"/>
              <a:t>3Na</a:t>
            </a:r>
            <a:r>
              <a:rPr lang="en-US" sz="1600" baseline="30000" dirty="0"/>
              <a:t>+</a:t>
            </a:r>
            <a:endParaRPr lang="en-US" sz="1600" dirty="0"/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sz="1600" dirty="0"/>
              <a:t>2K</a:t>
            </a:r>
            <a:r>
              <a:rPr lang="en-US" sz="1600" baseline="30000" dirty="0"/>
              <a:t>+</a:t>
            </a:r>
            <a:endParaRPr lang="en-US" sz="16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11EBFC8B-D80B-431F-BE2A-0B96E17005CD}"/>
              </a:ext>
            </a:extLst>
          </p:cNvPr>
          <p:cNvCxnSpPr>
            <a:cxnSpLocks/>
          </p:cNvCxnSpPr>
          <p:nvPr/>
        </p:nvCxnSpPr>
        <p:spPr>
          <a:xfrm>
            <a:off x="4004733" y="2150533"/>
            <a:ext cx="2683934" cy="1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7F04A96-75DA-4440-A0BF-269137075612}"/>
              </a:ext>
            </a:extLst>
          </p:cNvPr>
          <p:cNvSpPr txBox="1"/>
          <p:nvPr/>
        </p:nvSpPr>
        <p:spPr>
          <a:xfrm>
            <a:off x="4893734" y="1921935"/>
            <a:ext cx="1320799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-battery+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B40DD27-08CF-4553-AAD2-DE31281137F4}"/>
              </a:ext>
            </a:extLst>
          </p:cNvPr>
          <p:cNvSpPr txBox="1"/>
          <p:nvPr/>
        </p:nvSpPr>
        <p:spPr>
          <a:xfrm>
            <a:off x="6604000" y="1905000"/>
            <a:ext cx="79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ECF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7CB9DE2-0088-4519-8B26-B3B6C436CCB2}"/>
              </a:ext>
            </a:extLst>
          </p:cNvPr>
          <p:cNvSpPr txBox="1"/>
          <p:nvPr/>
        </p:nvSpPr>
        <p:spPr>
          <a:xfrm>
            <a:off x="5086905" y="2441360"/>
            <a:ext cx="1065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0mV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93734" y="2927197"/>
            <a:ext cx="1832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What happens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35C9DDC-E968-421B-AA5D-480D9F668971}"/>
              </a:ext>
            </a:extLst>
          </p:cNvPr>
          <p:cNvSpPr txBox="1"/>
          <p:nvPr/>
        </p:nvSpPr>
        <p:spPr>
          <a:xfrm>
            <a:off x="5088699" y="2443151"/>
            <a:ext cx="1065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60mV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2B476105-791E-4396-B967-148BEE80A9CC}"/>
              </a:ext>
            </a:extLst>
          </p:cNvPr>
          <p:cNvCxnSpPr>
            <a:cxnSpLocks/>
          </p:cNvCxnSpPr>
          <p:nvPr/>
        </p:nvCxnSpPr>
        <p:spPr>
          <a:xfrm>
            <a:off x="1386451" y="1263320"/>
            <a:ext cx="1253067" cy="0"/>
          </a:xfrm>
          <a:prstGeom prst="straightConnector1">
            <a:avLst/>
          </a:prstGeom>
          <a:ln w="635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3883B4E5-DAE9-476A-AF7B-140698842F5E}"/>
              </a:ext>
            </a:extLst>
          </p:cNvPr>
          <p:cNvCxnSpPr/>
          <p:nvPr/>
        </p:nvCxnSpPr>
        <p:spPr>
          <a:xfrm>
            <a:off x="1530386" y="1576585"/>
            <a:ext cx="1016000" cy="0"/>
          </a:xfrm>
          <a:prstGeom prst="straightConnector1">
            <a:avLst/>
          </a:prstGeom>
          <a:ln w="635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489AA68F-4EF9-4A05-9E8C-2835C816B765}"/>
              </a:ext>
            </a:extLst>
          </p:cNvPr>
          <p:cNvCxnSpPr>
            <a:cxnSpLocks/>
          </p:cNvCxnSpPr>
          <p:nvPr/>
        </p:nvCxnSpPr>
        <p:spPr>
          <a:xfrm flipH="1">
            <a:off x="1445722" y="1923718"/>
            <a:ext cx="1159932" cy="0"/>
          </a:xfrm>
          <a:prstGeom prst="straightConnector1">
            <a:avLst/>
          </a:prstGeom>
          <a:ln w="635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FEBE9B1E-05BC-4936-B6A4-9EEB587EDB6B}"/>
              </a:ext>
            </a:extLst>
          </p:cNvPr>
          <p:cNvGrpSpPr/>
          <p:nvPr/>
        </p:nvGrpSpPr>
        <p:grpSpPr>
          <a:xfrm>
            <a:off x="5587049" y="4052342"/>
            <a:ext cx="3556951" cy="1795424"/>
            <a:chOff x="778933" y="3942026"/>
            <a:chExt cx="4876800" cy="2446866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F3883489-CBF7-449B-8367-8CD7E9D12C83}"/>
                </a:ext>
              </a:extLst>
            </p:cNvPr>
            <p:cNvCxnSpPr>
              <a:cxnSpLocks/>
            </p:cNvCxnSpPr>
            <p:nvPr/>
          </p:nvCxnSpPr>
          <p:spPr>
            <a:xfrm>
              <a:off x="1126067" y="3942026"/>
              <a:ext cx="0" cy="2446866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1F8CB181-640E-499E-982A-8FB79050532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802467" y="3489059"/>
              <a:ext cx="0" cy="335280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0E57759C-2856-4514-981E-84C2F174CC4B}"/>
                </a:ext>
              </a:extLst>
            </p:cNvPr>
            <p:cNvSpPr txBox="1"/>
            <p:nvPr/>
          </p:nvSpPr>
          <p:spPr>
            <a:xfrm>
              <a:off x="4521199" y="4949561"/>
              <a:ext cx="11345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/>
                <a:t>V</a:t>
              </a:r>
              <a:r>
                <a:rPr lang="en-US" baseline="-25000" dirty="0" err="1"/>
                <a:t>mem</a:t>
              </a:r>
              <a:endParaRPr lang="en-US" i="1" dirty="0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2C100E2D-B1B3-46F4-865C-B9C20DFDD0AF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1134531" y="4011112"/>
              <a:ext cx="3283057" cy="1673361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B5C3B69F-A85D-4C2B-8E93-9D5654446F31}"/>
                </a:ext>
              </a:extLst>
            </p:cNvPr>
            <p:cNvSpPr txBox="1"/>
            <p:nvPr/>
          </p:nvSpPr>
          <p:spPr>
            <a:xfrm>
              <a:off x="2887132" y="5173527"/>
              <a:ext cx="66886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1600" dirty="0"/>
                <a:t>-.06V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E5948587-0626-4EDB-9E6B-C110364732B4}"/>
                </a:ext>
              </a:extLst>
            </p:cNvPr>
            <p:cNvSpPr txBox="1"/>
            <p:nvPr/>
          </p:nvSpPr>
          <p:spPr>
            <a:xfrm>
              <a:off x="2023533" y="5165061"/>
              <a:ext cx="66886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1600" dirty="0"/>
                <a:t>-.07V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0D1B06B9-9D88-4002-B637-5F3A9C74D361}"/>
                </a:ext>
              </a:extLst>
            </p:cNvPr>
            <p:cNvSpPr txBox="1"/>
            <p:nvPr/>
          </p:nvSpPr>
          <p:spPr>
            <a:xfrm>
              <a:off x="1176866" y="5173528"/>
              <a:ext cx="66886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1600" dirty="0"/>
                <a:t>-.08V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8D70842B-825A-461A-9EAD-CD48022D6B96}"/>
                </a:ext>
              </a:extLst>
            </p:cNvPr>
            <p:cNvSpPr txBox="1"/>
            <p:nvPr/>
          </p:nvSpPr>
          <p:spPr>
            <a:xfrm>
              <a:off x="3657600" y="5139661"/>
              <a:ext cx="66886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1600" dirty="0"/>
                <a:t>-.05V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E0380B45-B3DF-4A19-A4D9-5D1BC32381DE}"/>
                </a:ext>
              </a:extLst>
            </p:cNvPr>
            <p:cNvSpPr txBox="1"/>
            <p:nvPr/>
          </p:nvSpPr>
          <p:spPr>
            <a:xfrm>
              <a:off x="778933" y="5074244"/>
              <a:ext cx="290811" cy="24785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65FD7D23-11BC-4960-B77D-A918AEA9FB9A}"/>
                </a:ext>
              </a:extLst>
            </p:cNvPr>
            <p:cNvSpPr txBox="1"/>
            <p:nvPr/>
          </p:nvSpPr>
          <p:spPr>
            <a:xfrm>
              <a:off x="778933" y="4278378"/>
              <a:ext cx="290811" cy="24785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1600" dirty="0"/>
                <a:t>+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36C20AE9-8535-4C5E-909A-7B3C8AB405D6}"/>
                </a:ext>
              </a:extLst>
            </p:cNvPr>
            <p:cNvSpPr txBox="1"/>
            <p:nvPr/>
          </p:nvSpPr>
          <p:spPr>
            <a:xfrm>
              <a:off x="795863" y="5734646"/>
              <a:ext cx="290811" cy="24785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1600" dirty="0"/>
                <a:t>-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CB58E39C-76B2-44CA-A412-B707DBE0ED09}"/>
              </a:ext>
            </a:extLst>
          </p:cNvPr>
          <p:cNvSpPr txBox="1"/>
          <p:nvPr/>
        </p:nvSpPr>
        <p:spPr>
          <a:xfrm>
            <a:off x="4893734" y="3897450"/>
            <a:ext cx="1134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</a:t>
            </a:r>
            <a:r>
              <a:rPr lang="en-US" i="1" dirty="0" err="1"/>
              <a:t>q</a:t>
            </a:r>
            <a:r>
              <a:rPr lang="en-US" baseline="-25000" dirty="0" err="1"/>
              <a:t>in</a:t>
            </a:r>
            <a:r>
              <a:rPr lang="en-US" dirty="0"/>
              <a:t>/</a:t>
            </a:r>
            <a:r>
              <a:rPr lang="en-US" dirty="0" err="1"/>
              <a:t>d</a:t>
            </a:r>
            <a:r>
              <a:rPr lang="en-US" i="1" dirty="0" err="1"/>
              <a:t>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15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4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C72105-FAC1-4BCD-98A1-296F8F419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3" y="3166519"/>
            <a:ext cx="4529670" cy="1735680"/>
          </a:xfrm>
        </p:spPr>
        <p:txBody>
          <a:bodyPr/>
          <a:lstStyle/>
          <a:p>
            <a:r>
              <a:rPr lang="en-US" sz="2000" dirty="0"/>
              <a:t>Can the I-V curve for our model look like </a:t>
            </a:r>
            <a:r>
              <a:rPr lang="en-US" sz="2000" dirty="0" err="1"/>
              <a:t>bistability</a:t>
            </a:r>
            <a:r>
              <a:rPr lang="en-US" sz="2000" dirty="0"/>
              <a:t>?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No </a:t>
            </a:r>
            <a:r>
              <a:rPr lang="en-US" sz="1800" dirty="0">
                <a:sym typeface="Wingdings" panose="05000000000000000000" pitchFamily="2" charset="2"/>
              </a:rPr>
              <a:t>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Cannot explain how neurons conduct an action potential either. Now what?</a:t>
            </a:r>
          </a:p>
          <a:p>
            <a:pPr>
              <a:spcBef>
                <a:spcPts val="0"/>
              </a:spcBef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56F19C6-A25B-4766-A8E5-4F7BC4B31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77EFF95-B53D-4D0C-85A1-5D8F3F0BC11C}"/>
              </a:ext>
            </a:extLst>
          </p:cNvPr>
          <p:cNvSpPr/>
          <p:nvPr/>
        </p:nvSpPr>
        <p:spPr>
          <a:xfrm>
            <a:off x="1600202" y="380995"/>
            <a:ext cx="2904066" cy="252306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F13C23-6A5C-403B-A27C-1B302DE01E49}"/>
              </a:ext>
            </a:extLst>
          </p:cNvPr>
          <p:cNvSpPr txBox="1"/>
          <p:nvPr/>
        </p:nvSpPr>
        <p:spPr>
          <a:xfrm>
            <a:off x="2573865" y="1027897"/>
            <a:ext cx="1413934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[K</a:t>
            </a:r>
            <a:r>
              <a:rPr lang="en-US" sz="1600" baseline="30000" dirty="0"/>
              <a:t>+</a:t>
            </a:r>
            <a:r>
              <a:rPr lang="en-US" sz="1600" dirty="0"/>
              <a:t>]=400mM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[Na</a:t>
            </a:r>
            <a:r>
              <a:rPr lang="en-US" sz="1600" baseline="30000" dirty="0"/>
              <a:t>+</a:t>
            </a:r>
            <a:r>
              <a:rPr lang="en-US" sz="1600" dirty="0"/>
              <a:t>]=50mM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[Cl</a:t>
            </a:r>
            <a:r>
              <a:rPr lang="en-US" sz="1600" baseline="30000" dirty="0"/>
              <a:t>-</a:t>
            </a:r>
            <a:r>
              <a:rPr lang="en-US" sz="1600" dirty="0"/>
              <a:t>]=52mM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other</a:t>
            </a:r>
            <a:r>
              <a:rPr lang="en-US" sz="1600" baseline="30000" dirty="0"/>
              <a:t>-</a:t>
            </a:r>
            <a:r>
              <a:rPr lang="en-US" sz="1600" dirty="0"/>
              <a:t>=408mM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325237-0DC5-4787-A41A-8329596AFF2E}"/>
              </a:ext>
            </a:extLst>
          </p:cNvPr>
          <p:cNvSpPr txBox="1"/>
          <p:nvPr/>
        </p:nvSpPr>
        <p:spPr>
          <a:xfrm>
            <a:off x="5503328" y="702728"/>
            <a:ext cx="3505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Blue arrows = diffusion</a:t>
            </a:r>
          </a:p>
          <a:p>
            <a:r>
              <a:rPr lang="en-US" sz="2000" dirty="0">
                <a:solidFill>
                  <a:srgbClr val="008000"/>
                </a:solidFill>
              </a:rPr>
              <a:t>Green arrows = electric current</a:t>
            </a:r>
          </a:p>
          <a:p>
            <a:r>
              <a:rPr lang="en-US" sz="2000" dirty="0">
                <a:solidFill>
                  <a:srgbClr val="FF0000"/>
                </a:solidFill>
              </a:rPr>
              <a:t>Red arrows = ion pump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C3080D3-7CD1-4F4C-B9C9-767B22EC466A}"/>
              </a:ext>
            </a:extLst>
          </p:cNvPr>
          <p:cNvCxnSpPr/>
          <p:nvPr/>
        </p:nvCxnSpPr>
        <p:spPr>
          <a:xfrm>
            <a:off x="1507067" y="1473194"/>
            <a:ext cx="10160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D1977738-05C0-4F23-BD25-F0EE48484BC3}"/>
              </a:ext>
            </a:extLst>
          </p:cNvPr>
          <p:cNvCxnSpPr>
            <a:cxnSpLocks/>
          </p:cNvCxnSpPr>
          <p:nvPr/>
        </p:nvCxnSpPr>
        <p:spPr>
          <a:xfrm>
            <a:off x="1422401" y="1820327"/>
            <a:ext cx="1159932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AAD9D5CA-C7A6-4FD9-850E-7C289EDB92C2}"/>
              </a:ext>
            </a:extLst>
          </p:cNvPr>
          <p:cNvCxnSpPr/>
          <p:nvPr/>
        </p:nvCxnSpPr>
        <p:spPr>
          <a:xfrm flipH="1">
            <a:off x="1346200" y="1168396"/>
            <a:ext cx="1253067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5884058-8F5C-427E-BA16-509CDA8517C0}"/>
              </a:ext>
            </a:extLst>
          </p:cNvPr>
          <p:cNvSpPr txBox="1"/>
          <p:nvPr/>
        </p:nvSpPr>
        <p:spPr>
          <a:xfrm>
            <a:off x="3479799" y="389460"/>
            <a:ext cx="152125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---  +++ 60mV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2B476105-791E-4396-B967-148BEE80A9CC}"/>
              </a:ext>
            </a:extLst>
          </p:cNvPr>
          <p:cNvCxnSpPr>
            <a:cxnSpLocks/>
          </p:cNvCxnSpPr>
          <p:nvPr/>
        </p:nvCxnSpPr>
        <p:spPr>
          <a:xfrm>
            <a:off x="1363128" y="1261527"/>
            <a:ext cx="1253067" cy="0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3883B4E5-DAE9-476A-AF7B-140698842F5E}"/>
              </a:ext>
            </a:extLst>
          </p:cNvPr>
          <p:cNvCxnSpPr/>
          <p:nvPr/>
        </p:nvCxnSpPr>
        <p:spPr>
          <a:xfrm>
            <a:off x="1507063" y="1574792"/>
            <a:ext cx="1016000" cy="0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489AA68F-4EF9-4A05-9E8C-2835C816B765}"/>
              </a:ext>
            </a:extLst>
          </p:cNvPr>
          <p:cNvCxnSpPr>
            <a:cxnSpLocks/>
          </p:cNvCxnSpPr>
          <p:nvPr/>
        </p:nvCxnSpPr>
        <p:spPr>
          <a:xfrm flipH="1">
            <a:off x="1422399" y="1921925"/>
            <a:ext cx="1159932" cy="0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542F8A28-DCF0-46E6-A7F0-4B53EDC134D6}"/>
              </a:ext>
            </a:extLst>
          </p:cNvPr>
          <p:cNvCxnSpPr>
            <a:cxnSpLocks/>
          </p:cNvCxnSpPr>
          <p:nvPr/>
        </p:nvCxnSpPr>
        <p:spPr>
          <a:xfrm>
            <a:off x="4199469" y="1151459"/>
            <a:ext cx="77893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5A4642E7-7EA9-4630-8C9D-DBC3448C4810}"/>
              </a:ext>
            </a:extLst>
          </p:cNvPr>
          <p:cNvCxnSpPr>
            <a:cxnSpLocks/>
          </p:cNvCxnSpPr>
          <p:nvPr/>
        </p:nvCxnSpPr>
        <p:spPr>
          <a:xfrm flipH="1">
            <a:off x="4199469" y="1303859"/>
            <a:ext cx="77893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E1F6009-18F5-4C5E-8A76-88484ACA4BA6}"/>
              </a:ext>
            </a:extLst>
          </p:cNvPr>
          <p:cNvSpPr txBox="1"/>
          <p:nvPr/>
        </p:nvSpPr>
        <p:spPr>
          <a:xfrm>
            <a:off x="4453464" y="863592"/>
            <a:ext cx="643467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spcBef>
                <a:spcPts val="0"/>
              </a:spcBef>
            </a:pPr>
            <a:r>
              <a:rPr lang="en-US" sz="1600" dirty="0"/>
              <a:t>3Na</a:t>
            </a:r>
            <a:r>
              <a:rPr lang="en-US" sz="1600" baseline="30000" dirty="0"/>
              <a:t>+</a:t>
            </a:r>
            <a:endParaRPr lang="en-US" sz="1600" dirty="0"/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sz="1600" dirty="0"/>
              <a:t>2K</a:t>
            </a:r>
            <a:r>
              <a:rPr lang="en-US" sz="1600" baseline="30000" dirty="0"/>
              <a:t>+</a:t>
            </a:r>
            <a:endParaRPr lang="en-US" sz="16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11EBFC8B-D80B-431F-BE2A-0B96E17005CD}"/>
              </a:ext>
            </a:extLst>
          </p:cNvPr>
          <p:cNvCxnSpPr>
            <a:cxnSpLocks/>
          </p:cNvCxnSpPr>
          <p:nvPr/>
        </p:nvCxnSpPr>
        <p:spPr>
          <a:xfrm>
            <a:off x="4004733" y="2150533"/>
            <a:ext cx="2683934" cy="1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7F04A96-75DA-4440-A0BF-269137075612}"/>
              </a:ext>
            </a:extLst>
          </p:cNvPr>
          <p:cNvSpPr txBox="1"/>
          <p:nvPr/>
        </p:nvSpPr>
        <p:spPr>
          <a:xfrm>
            <a:off x="4893734" y="1921935"/>
            <a:ext cx="1320799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-battery+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B40DD27-08CF-4553-AAD2-DE31281137F4}"/>
              </a:ext>
            </a:extLst>
          </p:cNvPr>
          <p:cNvSpPr txBox="1"/>
          <p:nvPr/>
        </p:nvSpPr>
        <p:spPr>
          <a:xfrm>
            <a:off x="6604000" y="1905000"/>
            <a:ext cx="79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ECF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B451465-4B49-4230-9ABA-D2E3C3B360D3}"/>
              </a:ext>
            </a:extLst>
          </p:cNvPr>
          <p:cNvGrpSpPr/>
          <p:nvPr/>
        </p:nvGrpSpPr>
        <p:grpSpPr>
          <a:xfrm>
            <a:off x="742548" y="4935205"/>
            <a:ext cx="4068737" cy="1607174"/>
            <a:chOff x="1982381" y="1318446"/>
            <a:chExt cx="5414730" cy="2446866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AD27C581-99A2-4ADF-8EFC-490EBF4DD057}"/>
                </a:ext>
              </a:extLst>
            </p:cNvPr>
            <p:cNvCxnSpPr>
              <a:cxnSpLocks/>
            </p:cNvCxnSpPr>
            <p:nvPr/>
          </p:nvCxnSpPr>
          <p:spPr>
            <a:xfrm>
              <a:off x="2329515" y="1318446"/>
              <a:ext cx="0" cy="2446866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511F2C4A-E29B-48A1-9A2E-5D3306040EA0}"/>
                </a:ext>
              </a:extLst>
            </p:cNvPr>
            <p:cNvCxnSpPr>
              <a:cxnSpLocks/>
              <a:stCxn id="100" idx="0"/>
            </p:cNvCxnSpPr>
            <p:nvPr/>
          </p:nvCxnSpPr>
          <p:spPr>
            <a:xfrm flipH="1">
              <a:off x="2329515" y="2516081"/>
              <a:ext cx="3939856" cy="2579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C0BCD8B0-83CF-4DEA-B565-1B826066939A}"/>
                </a:ext>
              </a:extLst>
            </p:cNvPr>
            <p:cNvSpPr txBox="1"/>
            <p:nvPr/>
          </p:nvSpPr>
          <p:spPr>
            <a:xfrm>
              <a:off x="6262577" y="2164117"/>
              <a:ext cx="11345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/>
                <a:t>V</a:t>
              </a:r>
              <a:r>
                <a:rPr lang="en-US" baseline="-25000" dirty="0" err="1"/>
                <a:t>mem</a:t>
              </a:r>
              <a:endParaRPr lang="en-US" i="1" dirty="0"/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34DD9011-AB9C-4E47-AE0C-63610EDF7DAD}"/>
                </a:ext>
              </a:extLst>
            </p:cNvPr>
            <p:cNvCxnSpPr>
              <a:cxnSpLocks/>
            </p:cNvCxnSpPr>
            <p:nvPr/>
          </p:nvCxnSpPr>
          <p:spPr>
            <a:xfrm>
              <a:off x="5326915" y="2398769"/>
              <a:ext cx="555256" cy="283011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4DABA06D-8626-4269-B955-C47DC7F8E889}"/>
                </a:ext>
              </a:extLst>
            </p:cNvPr>
            <p:cNvSpPr txBox="1"/>
            <p:nvPr/>
          </p:nvSpPr>
          <p:spPr>
            <a:xfrm>
              <a:off x="3835390" y="2549947"/>
              <a:ext cx="66886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1600" dirty="0"/>
                <a:t>-.06V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220224B8-B9E9-4CB2-BBE3-C973F3C33955}"/>
                </a:ext>
              </a:extLst>
            </p:cNvPr>
            <p:cNvSpPr txBox="1"/>
            <p:nvPr/>
          </p:nvSpPr>
          <p:spPr>
            <a:xfrm>
              <a:off x="3141917" y="2541481"/>
              <a:ext cx="66886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1600" dirty="0"/>
                <a:t>-.08V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xmlns="" id="{DFF4D00C-6D05-44F6-92A3-5470E39C13AC}"/>
                </a:ext>
              </a:extLst>
            </p:cNvPr>
            <p:cNvSpPr txBox="1"/>
            <p:nvPr/>
          </p:nvSpPr>
          <p:spPr>
            <a:xfrm>
              <a:off x="2380314" y="2549948"/>
              <a:ext cx="66886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1600" dirty="0"/>
                <a:t>-.10V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xmlns="" id="{20E2E24B-E347-45A9-A18F-673EEB1DB621}"/>
                </a:ext>
              </a:extLst>
            </p:cNvPr>
            <p:cNvSpPr txBox="1"/>
            <p:nvPr/>
          </p:nvSpPr>
          <p:spPr>
            <a:xfrm>
              <a:off x="5934937" y="2516081"/>
              <a:ext cx="66886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1600" dirty="0"/>
                <a:t>0V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7FAE41FA-9271-4168-82A3-2A96D2C86B05}"/>
                </a:ext>
              </a:extLst>
            </p:cNvPr>
            <p:cNvSpPr txBox="1"/>
            <p:nvPr/>
          </p:nvSpPr>
          <p:spPr>
            <a:xfrm>
              <a:off x="1982381" y="2450664"/>
              <a:ext cx="290811" cy="24785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xmlns="" id="{836294E9-B954-4730-A725-FDCFC2DC6A36}"/>
                </a:ext>
              </a:extLst>
            </p:cNvPr>
            <p:cNvSpPr txBox="1"/>
            <p:nvPr/>
          </p:nvSpPr>
          <p:spPr>
            <a:xfrm>
              <a:off x="1982381" y="1654798"/>
              <a:ext cx="290811" cy="24785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1600" dirty="0"/>
                <a:t>+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DF4036D5-DAC5-448A-938B-3D00CC825971}"/>
                </a:ext>
              </a:extLst>
            </p:cNvPr>
            <p:cNvSpPr txBox="1"/>
            <p:nvPr/>
          </p:nvSpPr>
          <p:spPr>
            <a:xfrm>
              <a:off x="1999311" y="3111066"/>
              <a:ext cx="290811" cy="24785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1600" dirty="0"/>
                <a:t>-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5B11C8A1-CC37-4168-B536-4B9A8A640230}"/>
                </a:ext>
              </a:extLst>
            </p:cNvPr>
            <p:cNvSpPr txBox="1"/>
            <p:nvPr/>
          </p:nvSpPr>
          <p:spPr>
            <a:xfrm>
              <a:off x="4552896" y="2541481"/>
              <a:ext cx="66886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1600" dirty="0"/>
                <a:t>-.04V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0AA7C081-3B58-490D-9E38-1A967F20DE37}"/>
                </a:ext>
              </a:extLst>
            </p:cNvPr>
            <p:cNvSpPr txBox="1"/>
            <p:nvPr/>
          </p:nvSpPr>
          <p:spPr>
            <a:xfrm>
              <a:off x="5312732" y="2559982"/>
              <a:ext cx="66886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1600" dirty="0"/>
                <a:t>-.02V</a:t>
              </a: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91F60C3E-8272-41DB-98C2-80B5C1ABBECC}"/>
                </a:ext>
              </a:extLst>
            </p:cNvPr>
            <p:cNvCxnSpPr>
              <a:cxnSpLocks/>
            </p:cNvCxnSpPr>
            <p:nvPr/>
          </p:nvCxnSpPr>
          <p:spPr>
            <a:xfrm>
              <a:off x="3163578" y="2390046"/>
              <a:ext cx="555256" cy="283011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9DAB22B7-241E-4F7D-BCA6-5126B8324F24}"/>
                </a:ext>
              </a:extLst>
            </p:cNvPr>
            <p:cNvCxnSpPr>
              <a:cxnSpLocks/>
            </p:cNvCxnSpPr>
            <p:nvPr/>
          </p:nvCxnSpPr>
          <p:spPr>
            <a:xfrm>
              <a:off x="2380314" y="1979388"/>
              <a:ext cx="778539" cy="396817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DADF930E-738F-44F4-BD3F-73E0CD09DA7B}"/>
                </a:ext>
              </a:extLst>
            </p:cNvPr>
            <p:cNvCxnSpPr>
              <a:cxnSpLocks/>
            </p:cNvCxnSpPr>
            <p:nvPr/>
          </p:nvCxnSpPr>
          <p:spPr>
            <a:xfrm>
              <a:off x="5845076" y="2654534"/>
              <a:ext cx="555256" cy="283011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Freeform 21">
              <a:extLst>
                <a:ext uri="{FF2B5EF4-FFF2-40B4-BE49-F238E27FC236}">
                  <a16:creationId xmlns:a16="http://schemas.microsoft.com/office/drawing/2014/main" xmlns="" id="{23EBEA15-D967-4E4B-B96D-D6780A201634}"/>
                </a:ext>
              </a:extLst>
            </p:cNvPr>
            <p:cNvSpPr/>
            <p:nvPr/>
          </p:nvSpPr>
          <p:spPr>
            <a:xfrm>
              <a:off x="3668233" y="2163001"/>
              <a:ext cx="1679944" cy="705588"/>
            </a:xfrm>
            <a:custGeom>
              <a:avLst/>
              <a:gdLst>
                <a:gd name="connsiteX0" fmla="*/ 0 w 1679944"/>
                <a:gd name="connsiteY0" fmla="*/ 473865 h 705588"/>
                <a:gd name="connsiteX1" fmla="*/ 265814 w 1679944"/>
                <a:gd name="connsiteY1" fmla="*/ 601455 h 705588"/>
                <a:gd name="connsiteX2" fmla="*/ 637953 w 1679944"/>
                <a:gd name="connsiteY2" fmla="*/ 697148 h 705588"/>
                <a:gd name="connsiteX3" fmla="*/ 893134 w 1679944"/>
                <a:gd name="connsiteY3" fmla="*/ 378172 h 705588"/>
                <a:gd name="connsiteX4" fmla="*/ 1073888 w 1679944"/>
                <a:gd name="connsiteY4" fmla="*/ 91092 h 705588"/>
                <a:gd name="connsiteX5" fmla="*/ 1222744 w 1679944"/>
                <a:gd name="connsiteY5" fmla="*/ 6032 h 705588"/>
                <a:gd name="connsiteX6" fmla="*/ 1679944 w 1679944"/>
                <a:gd name="connsiteY6" fmla="*/ 229316 h 7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9944" h="705588">
                  <a:moveTo>
                    <a:pt x="0" y="473865"/>
                  </a:moveTo>
                  <a:cubicBezTo>
                    <a:pt x="79744" y="519053"/>
                    <a:pt x="159489" y="564241"/>
                    <a:pt x="265814" y="601455"/>
                  </a:cubicBezTo>
                  <a:cubicBezTo>
                    <a:pt x="372140" y="638669"/>
                    <a:pt x="533400" y="734362"/>
                    <a:pt x="637953" y="697148"/>
                  </a:cubicBezTo>
                  <a:cubicBezTo>
                    <a:pt x="742506" y="659934"/>
                    <a:pt x="820478" y="479181"/>
                    <a:pt x="893134" y="378172"/>
                  </a:cubicBezTo>
                  <a:cubicBezTo>
                    <a:pt x="965790" y="277163"/>
                    <a:pt x="1018953" y="153115"/>
                    <a:pt x="1073888" y="91092"/>
                  </a:cubicBezTo>
                  <a:cubicBezTo>
                    <a:pt x="1128823" y="29069"/>
                    <a:pt x="1121735" y="-17005"/>
                    <a:pt x="1222744" y="6032"/>
                  </a:cubicBezTo>
                  <a:cubicBezTo>
                    <a:pt x="1323753" y="29069"/>
                    <a:pt x="1501848" y="129192"/>
                    <a:pt x="1679944" y="229316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FB6B59C8-D2EA-463B-9F5A-B6795CED9112}"/>
              </a:ext>
            </a:extLst>
          </p:cNvPr>
          <p:cNvSpPr txBox="1"/>
          <p:nvPr/>
        </p:nvSpPr>
        <p:spPr>
          <a:xfrm>
            <a:off x="177800" y="1032928"/>
            <a:ext cx="149120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[K</a:t>
            </a:r>
            <a:r>
              <a:rPr lang="en-US" sz="1600" baseline="30000" dirty="0"/>
              <a:t>+</a:t>
            </a:r>
            <a:r>
              <a:rPr lang="en-US" sz="1600" dirty="0"/>
              <a:t>]=20mM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[Na</a:t>
            </a:r>
            <a:r>
              <a:rPr lang="en-US" sz="1600" baseline="30000" dirty="0"/>
              <a:t>+</a:t>
            </a:r>
            <a:r>
              <a:rPr lang="en-US" sz="1600" dirty="0"/>
              <a:t>]=440mM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[Cl</a:t>
            </a:r>
            <a:r>
              <a:rPr lang="en-US" sz="1600" baseline="30000" dirty="0"/>
              <a:t>-</a:t>
            </a:r>
            <a:r>
              <a:rPr lang="en-US" sz="1600" dirty="0"/>
              <a:t>]=560mM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other</a:t>
            </a:r>
            <a:r>
              <a:rPr lang="en-US" sz="1600" baseline="30000" dirty="0"/>
              <a:t>+</a:t>
            </a:r>
            <a:r>
              <a:rPr lang="en-US" sz="1600" dirty="0"/>
              <a:t>=110mM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F2CFB1B5-C37D-457B-B7CE-BCF55368F32B}"/>
              </a:ext>
            </a:extLst>
          </p:cNvPr>
          <p:cNvSpPr txBox="1"/>
          <p:nvPr/>
        </p:nvSpPr>
        <p:spPr>
          <a:xfrm>
            <a:off x="97062" y="4693892"/>
            <a:ext cx="1134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</a:t>
            </a:r>
            <a:r>
              <a:rPr lang="en-US" i="1" dirty="0" err="1"/>
              <a:t>q</a:t>
            </a:r>
            <a:r>
              <a:rPr lang="en-US" baseline="-25000" dirty="0" err="1"/>
              <a:t>in</a:t>
            </a:r>
            <a:r>
              <a:rPr lang="en-US" dirty="0"/>
              <a:t>/</a:t>
            </a:r>
            <a:r>
              <a:rPr lang="en-US" dirty="0" err="1"/>
              <a:t>d</a:t>
            </a:r>
            <a:r>
              <a:rPr lang="en-US" i="1" dirty="0" err="1"/>
              <a:t>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9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4EC257-7B88-469E-B32A-492A38E66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6A157A-5574-437F-98E3-2D38ED48F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Ion-channel permeability </a:t>
            </a:r>
            <a:r>
              <a:rPr lang="en-US" sz="2400" i="1" dirty="0"/>
              <a:t>depends on the cell voltage</a:t>
            </a:r>
            <a:r>
              <a:rPr lang="en-US" sz="2400" dirty="0"/>
              <a:t>.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Allows us to build all sorts of interesting shapes of the curve</a:t>
            </a:r>
          </a:p>
          <a:p>
            <a:r>
              <a:rPr lang="en-US" sz="2400" dirty="0"/>
              <a:t>Real cells do this: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that’s how they can be </a:t>
            </a:r>
            <a:r>
              <a:rPr lang="en-US" sz="2000" dirty="0" err="1"/>
              <a:t>bistable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2000" dirty="0"/>
              <a:t>that’s how neurons can work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This </a:t>
            </a:r>
            <a:r>
              <a:rPr lang="en-US" sz="2400" dirty="0"/>
              <a:t>control is </a:t>
            </a:r>
            <a:r>
              <a:rPr lang="en-US" sz="2400" i="1" dirty="0" smtClean="0"/>
              <a:t>fast</a:t>
            </a:r>
            <a:endParaRPr lang="en-US" sz="2400" dirty="0"/>
          </a:p>
          <a:p>
            <a:pPr lvl="1">
              <a:spcBef>
                <a:spcPts val="0"/>
              </a:spcBef>
            </a:pPr>
            <a:r>
              <a:rPr lang="en-US" sz="2000" dirty="0" smtClean="0"/>
              <a:t>Large amounts of charge inside and outside → diffusion and electric current happen fast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Interior and exterior are nearly charge </a:t>
            </a:r>
            <a:r>
              <a:rPr lang="en-US" sz="2000" dirty="0"/>
              <a:t>neutral → </a:t>
            </a:r>
            <a:r>
              <a:rPr lang="en-US" sz="2000" dirty="0" smtClean="0"/>
              <a:t>a </a:t>
            </a:r>
            <a:r>
              <a:rPr lang="en-US" sz="2000" dirty="0"/>
              <a:t>small movement of charge creates a large voltage </a:t>
            </a:r>
            <a:r>
              <a:rPr lang="en-US" sz="2000" dirty="0" smtClean="0"/>
              <a:t>change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This is one reason why your reactions are so fast</a:t>
            </a: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C151C8E-F5D7-4860-8823-EC3C439F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51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7EBBE-DC54-46F7-B7B4-023C231C9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2677"/>
            <a:ext cx="7772400" cy="1143000"/>
          </a:xfrm>
        </p:spPr>
        <p:txBody>
          <a:bodyPr/>
          <a:lstStyle/>
          <a:p>
            <a:r>
              <a:rPr lang="en-US" dirty="0" smtClean="0"/>
              <a:t>Gap-junction computation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505E6E-D051-4746-B973-9528EF87A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98664"/>
            <a:ext cx="7772400" cy="5122437"/>
          </a:xfrm>
        </p:spPr>
        <p:txBody>
          <a:bodyPr/>
          <a:lstStyle/>
          <a:p>
            <a:r>
              <a:rPr lang="en-US" sz="2000" dirty="0" smtClean="0"/>
              <a:t>Earlier claim: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Some people believe that </a:t>
            </a:r>
            <a:r>
              <a:rPr lang="en-US" sz="1800" dirty="0" err="1"/>
              <a:t>GJs+cells</a:t>
            </a:r>
            <a:r>
              <a:rPr lang="en-US" sz="1800" dirty="0"/>
              <a:t> are a precursor to the CNS, and can compute just like your brain </a:t>
            </a:r>
            <a:r>
              <a:rPr lang="en-US" sz="1800" dirty="0" smtClean="0"/>
              <a:t>does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But how?</a:t>
            </a:r>
            <a:endParaRPr lang="en-US" sz="1800" dirty="0"/>
          </a:p>
          <a:p>
            <a:r>
              <a:rPr lang="en-US" sz="2000" dirty="0" smtClean="0"/>
              <a:t>Facts</a:t>
            </a:r>
            <a:endParaRPr lang="en-US" sz="2000" dirty="0" smtClean="0"/>
          </a:p>
          <a:p>
            <a:pPr lvl="1">
              <a:spcBef>
                <a:spcPts val="0"/>
              </a:spcBef>
            </a:pPr>
            <a:r>
              <a:rPr lang="en-US" sz="1800" dirty="0" smtClean="0"/>
              <a:t>Cell voltages and ion concentrations affect ion-channel and </a:t>
            </a:r>
            <a:r>
              <a:rPr lang="en-US" sz="1800" dirty="0"/>
              <a:t>gap-junction </a:t>
            </a:r>
            <a:r>
              <a:rPr lang="en-US" sz="1800" dirty="0" err="1" smtClean="0"/>
              <a:t>conductances</a:t>
            </a:r>
            <a:endParaRPr lang="en-US" sz="1800" dirty="0"/>
          </a:p>
          <a:p>
            <a:pPr lvl="1">
              <a:spcBef>
                <a:spcPts val="0"/>
              </a:spcBef>
            </a:pPr>
            <a:r>
              <a:rPr lang="en-US" sz="1800" dirty="0" smtClean="0"/>
              <a:t>These in turn affect cell voltages and communication between cells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A wire that you can turn on and off is called a </a:t>
            </a:r>
            <a:r>
              <a:rPr lang="en-US" sz="1800" i="1" dirty="0" smtClean="0"/>
              <a:t>switch</a:t>
            </a:r>
            <a:r>
              <a:rPr lang="en-US" sz="1800" dirty="0" smtClean="0"/>
              <a:t>; it’s really useful for designing computing circuits (transistors work like this)</a:t>
            </a:r>
          </a:p>
          <a:p>
            <a:r>
              <a:rPr lang="en-US" sz="2000" dirty="0" smtClean="0"/>
              <a:t>More facts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If a </a:t>
            </a:r>
            <a:r>
              <a:rPr lang="en-US" sz="1600" dirty="0" err="1"/>
              <a:t>planaria</a:t>
            </a:r>
            <a:r>
              <a:rPr lang="en-US" sz="1600" dirty="0"/>
              <a:t> grows the wrong shape head, it will revert weeks </a:t>
            </a:r>
            <a:r>
              <a:rPr lang="en-US" sz="1600" dirty="0" smtClean="0"/>
              <a:t>later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Neural networks are really good at image recognition</a:t>
            </a:r>
            <a:endParaRPr lang="en-US" sz="1600" dirty="0"/>
          </a:p>
          <a:p>
            <a:r>
              <a:rPr lang="en-US" sz="2000" dirty="0" smtClean="0"/>
              <a:t>Hypothesis (with no real support so far):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1800" dirty="0" smtClean="0"/>
              <a:t>Cells + GJs act </a:t>
            </a:r>
            <a:r>
              <a:rPr lang="en-US" sz="1800" dirty="0"/>
              <a:t>as a neural network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It </a:t>
            </a:r>
            <a:r>
              <a:rPr lang="en-US" sz="1800" dirty="0"/>
              <a:t>compares </a:t>
            </a:r>
            <a:r>
              <a:rPr lang="en-US" sz="1800" dirty="0" smtClean="0"/>
              <a:t>current shape to remembered shape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initiates </a:t>
            </a:r>
            <a:r>
              <a:rPr lang="en-US" sz="1800" dirty="0"/>
              <a:t>corrective active if </a:t>
            </a:r>
            <a:r>
              <a:rPr lang="en-US" sz="1800" dirty="0"/>
              <a:t>needed – a </a:t>
            </a:r>
            <a:r>
              <a:rPr lang="en-US" sz="1800" dirty="0" smtClean="0"/>
              <a:t>homeostasis </a:t>
            </a:r>
            <a:r>
              <a:rPr lang="en-US" sz="1800" dirty="0"/>
              <a:t>system for </a:t>
            </a:r>
            <a:r>
              <a:rPr lang="en-US" sz="1800" dirty="0" smtClean="0"/>
              <a:t>shape</a:t>
            </a: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7306935-2B32-44E8-A075-F6516DA33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EE 194/Bio 196 Joel </a:t>
            </a:r>
            <a:r>
              <a:rPr lang="en-US" dirty="0" err="1"/>
              <a:t>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11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EE 194/Bio 196 Joel Grodstein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89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xmlns="" id="{92524D5F-63F4-4453-B08F-C9275420B0A6}"/>
              </a:ext>
            </a:extLst>
          </p:cNvPr>
          <p:cNvCxnSpPr>
            <a:cxnSpLocks/>
          </p:cNvCxnSpPr>
          <p:nvPr/>
        </p:nvCxnSpPr>
        <p:spPr>
          <a:xfrm>
            <a:off x="5452525" y="3615267"/>
            <a:ext cx="0" cy="16002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26635D12-4348-4BAC-8C80-3AC66B4C6B3C}"/>
              </a:ext>
            </a:extLst>
          </p:cNvPr>
          <p:cNvSpPr/>
          <p:nvPr/>
        </p:nvSpPr>
        <p:spPr>
          <a:xfrm>
            <a:off x="5308602" y="4030133"/>
            <a:ext cx="279400" cy="6773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C72105-FAC1-4BCD-98A1-296F8F419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30" y="3031055"/>
            <a:ext cx="4529670" cy="3031078"/>
          </a:xfrm>
        </p:spPr>
        <p:txBody>
          <a:bodyPr/>
          <a:lstStyle/>
          <a:p>
            <a:r>
              <a:rPr lang="en-US" sz="1800" dirty="0"/>
              <a:t>Draw this as a battery and resistor. What is the battery?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The </a:t>
            </a:r>
            <a:r>
              <a:rPr lang="en-US" sz="1600" dirty="0" smtClean="0"/>
              <a:t>Nernst </a:t>
            </a:r>
            <a:r>
              <a:rPr lang="en-US" sz="1600" dirty="0"/>
              <a:t>voltage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that’s where drift and diffusion balance, and net current is 0.</a:t>
            </a:r>
          </a:p>
          <a:p>
            <a:r>
              <a:rPr lang="en-US" sz="2000" dirty="0"/>
              <a:t>What’s the R?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resistance of the ion channel to (e.g.,) K flowing through it.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Kind of a conductance, but we’ll call it permeability (roughly the same thing).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56F19C6-A25B-4766-A8E5-4F7BC4B31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77EFF95-B53D-4D0C-85A1-5D8F3F0BC11C}"/>
              </a:ext>
            </a:extLst>
          </p:cNvPr>
          <p:cNvSpPr/>
          <p:nvPr/>
        </p:nvSpPr>
        <p:spPr>
          <a:xfrm>
            <a:off x="1600202" y="380995"/>
            <a:ext cx="2904066" cy="252306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F13C23-6A5C-403B-A27C-1B302DE01E49}"/>
              </a:ext>
            </a:extLst>
          </p:cNvPr>
          <p:cNvSpPr txBox="1"/>
          <p:nvPr/>
        </p:nvSpPr>
        <p:spPr>
          <a:xfrm>
            <a:off x="2573865" y="1027897"/>
            <a:ext cx="1413934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[K</a:t>
            </a:r>
            <a:r>
              <a:rPr lang="en-US" sz="1600" baseline="30000" dirty="0"/>
              <a:t>+</a:t>
            </a:r>
            <a:r>
              <a:rPr lang="en-US" sz="1600" dirty="0"/>
              <a:t>]=400mM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[Na</a:t>
            </a:r>
            <a:r>
              <a:rPr lang="en-US" sz="1600" baseline="30000" dirty="0"/>
              <a:t>+</a:t>
            </a:r>
            <a:r>
              <a:rPr lang="en-US" sz="1600" dirty="0"/>
              <a:t>]=50mM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[Cl</a:t>
            </a:r>
            <a:r>
              <a:rPr lang="en-US" sz="1600" baseline="30000" dirty="0"/>
              <a:t>-</a:t>
            </a:r>
            <a:r>
              <a:rPr lang="en-US" sz="1600" dirty="0"/>
              <a:t>]=52mM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other</a:t>
            </a:r>
            <a:r>
              <a:rPr lang="en-US" sz="1600" baseline="30000" dirty="0"/>
              <a:t>-</a:t>
            </a:r>
            <a:r>
              <a:rPr lang="en-US" sz="1600" dirty="0"/>
              <a:t>=408mM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325237-0DC5-4787-A41A-8329596AFF2E}"/>
              </a:ext>
            </a:extLst>
          </p:cNvPr>
          <p:cNvSpPr txBox="1"/>
          <p:nvPr/>
        </p:nvSpPr>
        <p:spPr>
          <a:xfrm>
            <a:off x="5503328" y="702728"/>
            <a:ext cx="3640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Blue arrows = diffusion</a:t>
            </a:r>
          </a:p>
          <a:p>
            <a:r>
              <a:rPr lang="en-US" sz="2000" dirty="0">
                <a:solidFill>
                  <a:srgbClr val="008000"/>
                </a:solidFill>
              </a:rPr>
              <a:t>Green arrows = electric current</a:t>
            </a:r>
          </a:p>
          <a:p>
            <a:r>
              <a:rPr lang="en-US" sz="2000" dirty="0">
                <a:solidFill>
                  <a:srgbClr val="FF0000"/>
                </a:solidFill>
              </a:rPr>
              <a:t>Red arrows = ion pump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C3080D3-7CD1-4F4C-B9C9-767B22EC466A}"/>
              </a:ext>
            </a:extLst>
          </p:cNvPr>
          <p:cNvCxnSpPr/>
          <p:nvPr/>
        </p:nvCxnSpPr>
        <p:spPr>
          <a:xfrm>
            <a:off x="1507067" y="1473194"/>
            <a:ext cx="10160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D1977738-05C0-4F23-BD25-F0EE48484BC3}"/>
              </a:ext>
            </a:extLst>
          </p:cNvPr>
          <p:cNvCxnSpPr>
            <a:cxnSpLocks/>
          </p:cNvCxnSpPr>
          <p:nvPr/>
        </p:nvCxnSpPr>
        <p:spPr>
          <a:xfrm>
            <a:off x="1422401" y="1820327"/>
            <a:ext cx="1159932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AAD9D5CA-C7A6-4FD9-850E-7C289EDB92C2}"/>
              </a:ext>
            </a:extLst>
          </p:cNvPr>
          <p:cNvCxnSpPr/>
          <p:nvPr/>
        </p:nvCxnSpPr>
        <p:spPr>
          <a:xfrm flipH="1">
            <a:off x="1346200" y="1168396"/>
            <a:ext cx="1253067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5884058-8F5C-427E-BA16-509CDA8517C0}"/>
              </a:ext>
            </a:extLst>
          </p:cNvPr>
          <p:cNvSpPr txBox="1"/>
          <p:nvPr/>
        </p:nvSpPr>
        <p:spPr>
          <a:xfrm>
            <a:off x="3479799" y="389460"/>
            <a:ext cx="152125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---  +++ 60mV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2B476105-791E-4396-B967-148BEE80A9CC}"/>
              </a:ext>
            </a:extLst>
          </p:cNvPr>
          <p:cNvCxnSpPr>
            <a:cxnSpLocks/>
          </p:cNvCxnSpPr>
          <p:nvPr/>
        </p:nvCxnSpPr>
        <p:spPr>
          <a:xfrm>
            <a:off x="1363128" y="1261527"/>
            <a:ext cx="1253067" cy="0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3883B4E5-DAE9-476A-AF7B-140698842F5E}"/>
              </a:ext>
            </a:extLst>
          </p:cNvPr>
          <p:cNvCxnSpPr/>
          <p:nvPr/>
        </p:nvCxnSpPr>
        <p:spPr>
          <a:xfrm>
            <a:off x="1507063" y="1574792"/>
            <a:ext cx="1016000" cy="0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489AA68F-4EF9-4A05-9E8C-2835C816B765}"/>
              </a:ext>
            </a:extLst>
          </p:cNvPr>
          <p:cNvCxnSpPr>
            <a:cxnSpLocks/>
          </p:cNvCxnSpPr>
          <p:nvPr/>
        </p:nvCxnSpPr>
        <p:spPr>
          <a:xfrm flipH="1">
            <a:off x="1422399" y="1921925"/>
            <a:ext cx="1159932" cy="0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542F8A28-DCF0-46E6-A7F0-4B53EDC134D6}"/>
              </a:ext>
            </a:extLst>
          </p:cNvPr>
          <p:cNvCxnSpPr>
            <a:cxnSpLocks/>
          </p:cNvCxnSpPr>
          <p:nvPr/>
        </p:nvCxnSpPr>
        <p:spPr>
          <a:xfrm>
            <a:off x="4199469" y="1151459"/>
            <a:ext cx="77893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5A4642E7-7EA9-4630-8C9D-DBC3448C4810}"/>
              </a:ext>
            </a:extLst>
          </p:cNvPr>
          <p:cNvCxnSpPr>
            <a:cxnSpLocks/>
          </p:cNvCxnSpPr>
          <p:nvPr/>
        </p:nvCxnSpPr>
        <p:spPr>
          <a:xfrm flipH="1">
            <a:off x="4199469" y="1303859"/>
            <a:ext cx="77893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E1F6009-18F5-4C5E-8A76-88484ACA4BA6}"/>
              </a:ext>
            </a:extLst>
          </p:cNvPr>
          <p:cNvSpPr txBox="1"/>
          <p:nvPr/>
        </p:nvSpPr>
        <p:spPr>
          <a:xfrm>
            <a:off x="4453464" y="863592"/>
            <a:ext cx="643467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spcBef>
                <a:spcPts val="0"/>
              </a:spcBef>
            </a:pPr>
            <a:r>
              <a:rPr lang="en-US" sz="1600" dirty="0"/>
              <a:t>3Na</a:t>
            </a:r>
            <a:r>
              <a:rPr lang="en-US" sz="1600" baseline="30000" dirty="0"/>
              <a:t>+</a:t>
            </a:r>
            <a:endParaRPr lang="en-US" sz="1600" dirty="0"/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sz="1600" dirty="0"/>
              <a:t>2K</a:t>
            </a:r>
            <a:r>
              <a:rPr lang="en-US" sz="1600" baseline="30000" dirty="0"/>
              <a:t>+</a:t>
            </a:r>
            <a:endParaRPr lang="en-US" sz="16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11EBFC8B-D80B-431F-BE2A-0B96E17005CD}"/>
              </a:ext>
            </a:extLst>
          </p:cNvPr>
          <p:cNvCxnSpPr>
            <a:cxnSpLocks/>
          </p:cNvCxnSpPr>
          <p:nvPr/>
        </p:nvCxnSpPr>
        <p:spPr>
          <a:xfrm>
            <a:off x="4004733" y="2150533"/>
            <a:ext cx="2683934" cy="1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7F04A96-75DA-4440-A0BF-269137075612}"/>
              </a:ext>
            </a:extLst>
          </p:cNvPr>
          <p:cNvSpPr txBox="1"/>
          <p:nvPr/>
        </p:nvSpPr>
        <p:spPr>
          <a:xfrm>
            <a:off x="4893734" y="1921935"/>
            <a:ext cx="1320799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-battery+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B40DD27-08CF-4553-AAD2-DE31281137F4}"/>
              </a:ext>
            </a:extLst>
          </p:cNvPr>
          <p:cNvSpPr txBox="1"/>
          <p:nvPr/>
        </p:nvSpPr>
        <p:spPr>
          <a:xfrm>
            <a:off x="6604000" y="1905000"/>
            <a:ext cx="79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ECF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6E2E8E40-3547-4D8B-A70D-B599C88062ED}"/>
              </a:ext>
            </a:extLst>
          </p:cNvPr>
          <p:cNvCxnSpPr>
            <a:cxnSpLocks/>
          </p:cNvCxnSpPr>
          <p:nvPr/>
        </p:nvCxnSpPr>
        <p:spPr>
          <a:xfrm>
            <a:off x="5410200" y="5206996"/>
            <a:ext cx="3039532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8A031A63-8F76-4C0F-9ACE-218195E7487E}"/>
              </a:ext>
            </a:extLst>
          </p:cNvPr>
          <p:cNvCxnSpPr/>
          <p:nvPr/>
        </p:nvCxnSpPr>
        <p:spPr>
          <a:xfrm>
            <a:off x="5884330" y="4732864"/>
            <a:ext cx="4572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2861E935-4D15-4D24-883F-4250EB746172}"/>
              </a:ext>
            </a:extLst>
          </p:cNvPr>
          <p:cNvCxnSpPr>
            <a:cxnSpLocks/>
          </p:cNvCxnSpPr>
          <p:nvPr/>
        </p:nvCxnSpPr>
        <p:spPr>
          <a:xfrm>
            <a:off x="5985929" y="4834463"/>
            <a:ext cx="254003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DC392D-5885-480F-BE4D-098AA700606F}"/>
              </a:ext>
            </a:extLst>
          </p:cNvPr>
          <p:cNvSpPr txBox="1"/>
          <p:nvPr/>
        </p:nvSpPr>
        <p:spPr>
          <a:xfrm>
            <a:off x="6206063" y="4487331"/>
            <a:ext cx="50815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err="1"/>
              <a:t>V</a:t>
            </a:r>
            <a:r>
              <a:rPr lang="en-US" sz="2000" baseline="30000" dirty="0" err="1"/>
              <a:t>N</a:t>
            </a:r>
            <a:r>
              <a:rPr lang="en-US" sz="2000" baseline="-25000" dirty="0" err="1"/>
              <a:t>Na</a:t>
            </a:r>
            <a:endParaRPr lang="en-US" sz="20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5F623E2D-878E-4DBD-8FCE-490AB404336D}"/>
              </a:ext>
            </a:extLst>
          </p:cNvPr>
          <p:cNvCxnSpPr/>
          <p:nvPr/>
        </p:nvCxnSpPr>
        <p:spPr>
          <a:xfrm>
            <a:off x="7111997" y="4732864"/>
            <a:ext cx="4572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6EABAAC8-ADFF-40E7-9BD4-2C7295AE38AD}"/>
              </a:ext>
            </a:extLst>
          </p:cNvPr>
          <p:cNvCxnSpPr>
            <a:cxnSpLocks/>
          </p:cNvCxnSpPr>
          <p:nvPr/>
        </p:nvCxnSpPr>
        <p:spPr>
          <a:xfrm>
            <a:off x="7213596" y="4834463"/>
            <a:ext cx="254003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23A938D-691F-4DAD-990B-557AD6E5E274}"/>
              </a:ext>
            </a:extLst>
          </p:cNvPr>
          <p:cNvSpPr txBox="1"/>
          <p:nvPr/>
        </p:nvSpPr>
        <p:spPr>
          <a:xfrm>
            <a:off x="7433730" y="4487331"/>
            <a:ext cx="43281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V</a:t>
            </a:r>
            <a:r>
              <a:rPr lang="en-US" sz="2000" baseline="30000" dirty="0"/>
              <a:t>N</a:t>
            </a:r>
            <a:r>
              <a:rPr lang="en-US" sz="2000" baseline="-25000" dirty="0"/>
              <a:t>K</a:t>
            </a:r>
            <a:endParaRPr lang="en-US" sz="200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38F38BD2-F3A6-4322-AA94-AB01D4A70680}"/>
              </a:ext>
            </a:extLst>
          </p:cNvPr>
          <p:cNvCxnSpPr/>
          <p:nvPr/>
        </p:nvCxnSpPr>
        <p:spPr>
          <a:xfrm>
            <a:off x="8204196" y="4732864"/>
            <a:ext cx="45720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8C6EF1AA-498A-40F0-BB26-35529A7450D3}"/>
              </a:ext>
            </a:extLst>
          </p:cNvPr>
          <p:cNvCxnSpPr>
            <a:cxnSpLocks/>
          </p:cNvCxnSpPr>
          <p:nvPr/>
        </p:nvCxnSpPr>
        <p:spPr>
          <a:xfrm>
            <a:off x="8305795" y="4834463"/>
            <a:ext cx="254003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729740F-A5E6-4F48-BC68-E87341BE5E28}"/>
              </a:ext>
            </a:extLst>
          </p:cNvPr>
          <p:cNvSpPr txBox="1"/>
          <p:nvPr/>
        </p:nvSpPr>
        <p:spPr>
          <a:xfrm>
            <a:off x="8525929" y="4487331"/>
            <a:ext cx="47128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err="1"/>
              <a:t>V</a:t>
            </a:r>
            <a:r>
              <a:rPr lang="en-US" sz="2000" baseline="30000" dirty="0" err="1"/>
              <a:t>N</a:t>
            </a:r>
            <a:r>
              <a:rPr lang="en-US" sz="2000" baseline="-25000" dirty="0" err="1"/>
              <a:t>Cl</a:t>
            </a:r>
            <a:endParaRPr lang="en-US" sz="2000" dirty="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A939D89F-6B8D-45EF-AA98-8FD67483274D}"/>
              </a:ext>
            </a:extLst>
          </p:cNvPr>
          <p:cNvCxnSpPr>
            <a:cxnSpLocks/>
          </p:cNvCxnSpPr>
          <p:nvPr/>
        </p:nvCxnSpPr>
        <p:spPr>
          <a:xfrm>
            <a:off x="6121400" y="4834465"/>
            <a:ext cx="0" cy="381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3036F0A6-D8DA-4BF4-9632-289DAAFD3994}"/>
              </a:ext>
            </a:extLst>
          </p:cNvPr>
          <p:cNvCxnSpPr>
            <a:cxnSpLocks/>
          </p:cNvCxnSpPr>
          <p:nvPr/>
        </p:nvCxnSpPr>
        <p:spPr>
          <a:xfrm>
            <a:off x="7340602" y="4842926"/>
            <a:ext cx="0" cy="381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A80E27A4-0889-49E3-985B-285FFA11EA00}"/>
              </a:ext>
            </a:extLst>
          </p:cNvPr>
          <p:cNvCxnSpPr>
            <a:cxnSpLocks/>
          </p:cNvCxnSpPr>
          <p:nvPr/>
        </p:nvCxnSpPr>
        <p:spPr>
          <a:xfrm>
            <a:off x="8441267" y="4842931"/>
            <a:ext cx="0" cy="381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4ACC613E-27F0-4D2E-AB4C-D86DEC947099}"/>
              </a:ext>
            </a:extLst>
          </p:cNvPr>
          <p:cNvGrpSpPr/>
          <p:nvPr/>
        </p:nvGrpSpPr>
        <p:grpSpPr>
          <a:xfrm>
            <a:off x="5748865" y="3852332"/>
            <a:ext cx="381000" cy="685800"/>
            <a:chOff x="5562600" y="3429000"/>
            <a:chExt cx="381000" cy="68580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9CECE07A-4F8F-41BE-8E4F-21F202BEA8B0}"/>
                </a:ext>
              </a:extLst>
            </p:cNvPr>
            <p:cNvCxnSpPr/>
            <p:nvPr/>
          </p:nvCxnSpPr>
          <p:spPr>
            <a:xfrm>
              <a:off x="5715000" y="3429000"/>
              <a:ext cx="228600" cy="762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4A1445E0-1493-4D83-ACEB-1CF926DB6E10}"/>
                </a:ext>
              </a:extLst>
            </p:cNvPr>
            <p:cNvCxnSpPr/>
            <p:nvPr/>
          </p:nvCxnSpPr>
          <p:spPr>
            <a:xfrm flipV="1">
              <a:off x="5562600" y="3505200"/>
              <a:ext cx="3810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C3F4FCB1-4155-44F8-A11D-640FB130CA5E}"/>
                </a:ext>
              </a:extLst>
            </p:cNvPr>
            <p:cNvCxnSpPr/>
            <p:nvPr/>
          </p:nvCxnSpPr>
          <p:spPr>
            <a:xfrm flipH="1" flipV="1">
              <a:off x="5562600" y="3657600"/>
              <a:ext cx="3810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3E25B839-60AE-466D-9B74-9FBF6EFF8A36}"/>
                </a:ext>
              </a:extLst>
            </p:cNvPr>
            <p:cNvCxnSpPr/>
            <p:nvPr/>
          </p:nvCxnSpPr>
          <p:spPr>
            <a:xfrm flipV="1">
              <a:off x="5562600" y="3810000"/>
              <a:ext cx="3810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2DD01B0B-5B36-4830-A917-6A3E85E598D6}"/>
                </a:ext>
              </a:extLst>
            </p:cNvPr>
            <p:cNvCxnSpPr/>
            <p:nvPr/>
          </p:nvCxnSpPr>
          <p:spPr>
            <a:xfrm flipH="1" flipV="1">
              <a:off x="5562600" y="3962400"/>
              <a:ext cx="3810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97CB0D9E-CF7F-41E2-9C05-291847A89666}"/>
              </a:ext>
            </a:extLst>
          </p:cNvPr>
          <p:cNvCxnSpPr>
            <a:cxnSpLocks/>
          </p:cNvCxnSpPr>
          <p:nvPr/>
        </p:nvCxnSpPr>
        <p:spPr>
          <a:xfrm>
            <a:off x="6121398" y="4521200"/>
            <a:ext cx="0" cy="20319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C3A3CC42-5CA8-4699-9D6E-9E6324217491}"/>
              </a:ext>
            </a:extLst>
          </p:cNvPr>
          <p:cNvGrpSpPr/>
          <p:nvPr/>
        </p:nvGrpSpPr>
        <p:grpSpPr>
          <a:xfrm>
            <a:off x="6951131" y="3852330"/>
            <a:ext cx="381000" cy="685800"/>
            <a:chOff x="5562600" y="3429000"/>
            <a:chExt cx="381000" cy="685800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A11F5BE9-AD1F-422E-AC35-E57A5DC4F800}"/>
                </a:ext>
              </a:extLst>
            </p:cNvPr>
            <p:cNvCxnSpPr/>
            <p:nvPr/>
          </p:nvCxnSpPr>
          <p:spPr>
            <a:xfrm>
              <a:off x="5715000" y="3429000"/>
              <a:ext cx="228600" cy="762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124F91C4-16B9-4B4A-864C-601098042DF1}"/>
                </a:ext>
              </a:extLst>
            </p:cNvPr>
            <p:cNvCxnSpPr/>
            <p:nvPr/>
          </p:nvCxnSpPr>
          <p:spPr>
            <a:xfrm flipV="1">
              <a:off x="5562600" y="3505200"/>
              <a:ext cx="3810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D91CE2A0-6CF8-4E6A-B5B3-9CDF1A11AC24}"/>
                </a:ext>
              </a:extLst>
            </p:cNvPr>
            <p:cNvCxnSpPr/>
            <p:nvPr/>
          </p:nvCxnSpPr>
          <p:spPr>
            <a:xfrm flipH="1" flipV="1">
              <a:off x="5562600" y="3657600"/>
              <a:ext cx="3810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6361AD46-5E5B-4F54-8417-AD6B1A39269C}"/>
                </a:ext>
              </a:extLst>
            </p:cNvPr>
            <p:cNvCxnSpPr/>
            <p:nvPr/>
          </p:nvCxnSpPr>
          <p:spPr>
            <a:xfrm flipV="1">
              <a:off x="5562600" y="3810000"/>
              <a:ext cx="3810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520B8A00-48E2-42AE-8FF9-9EDAAD52DAEB}"/>
                </a:ext>
              </a:extLst>
            </p:cNvPr>
            <p:cNvCxnSpPr/>
            <p:nvPr/>
          </p:nvCxnSpPr>
          <p:spPr>
            <a:xfrm flipH="1" flipV="1">
              <a:off x="5562600" y="3962400"/>
              <a:ext cx="3810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03F42FDF-A22B-4CE0-9AAF-8F1A2511BDD9}"/>
              </a:ext>
            </a:extLst>
          </p:cNvPr>
          <p:cNvCxnSpPr>
            <a:cxnSpLocks/>
          </p:cNvCxnSpPr>
          <p:nvPr/>
        </p:nvCxnSpPr>
        <p:spPr>
          <a:xfrm>
            <a:off x="7323664" y="4521198"/>
            <a:ext cx="0" cy="20319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C78FA9A6-E081-4C94-8490-E6CCCABF2AEE}"/>
              </a:ext>
            </a:extLst>
          </p:cNvPr>
          <p:cNvGrpSpPr/>
          <p:nvPr/>
        </p:nvGrpSpPr>
        <p:grpSpPr>
          <a:xfrm>
            <a:off x="8068735" y="3852327"/>
            <a:ext cx="381000" cy="685800"/>
            <a:chOff x="5562600" y="3429000"/>
            <a:chExt cx="381000" cy="68580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BE3F0324-B3D4-444D-8718-CBACE2E48794}"/>
                </a:ext>
              </a:extLst>
            </p:cNvPr>
            <p:cNvCxnSpPr/>
            <p:nvPr/>
          </p:nvCxnSpPr>
          <p:spPr>
            <a:xfrm>
              <a:off x="5715000" y="3429000"/>
              <a:ext cx="228600" cy="762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01D4567D-B30D-4D9B-9471-824C83890C58}"/>
                </a:ext>
              </a:extLst>
            </p:cNvPr>
            <p:cNvCxnSpPr/>
            <p:nvPr/>
          </p:nvCxnSpPr>
          <p:spPr>
            <a:xfrm flipV="1">
              <a:off x="5562600" y="3505200"/>
              <a:ext cx="3810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FB47DF56-1713-4E8B-8B76-08D75B17B647}"/>
                </a:ext>
              </a:extLst>
            </p:cNvPr>
            <p:cNvCxnSpPr/>
            <p:nvPr/>
          </p:nvCxnSpPr>
          <p:spPr>
            <a:xfrm flipH="1" flipV="1">
              <a:off x="5562600" y="3657600"/>
              <a:ext cx="3810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7584D123-D55B-41B8-B140-3FA1291E1FF2}"/>
                </a:ext>
              </a:extLst>
            </p:cNvPr>
            <p:cNvCxnSpPr/>
            <p:nvPr/>
          </p:nvCxnSpPr>
          <p:spPr>
            <a:xfrm flipV="1">
              <a:off x="5562600" y="3810000"/>
              <a:ext cx="3810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BF122A31-127B-4417-A775-ACF4E9812B7F}"/>
                </a:ext>
              </a:extLst>
            </p:cNvPr>
            <p:cNvCxnSpPr/>
            <p:nvPr/>
          </p:nvCxnSpPr>
          <p:spPr>
            <a:xfrm flipH="1" flipV="1">
              <a:off x="5562600" y="3962400"/>
              <a:ext cx="3810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8B94E8AE-3F17-462A-A6AE-B6C8ABD450C0}"/>
              </a:ext>
            </a:extLst>
          </p:cNvPr>
          <p:cNvCxnSpPr>
            <a:cxnSpLocks/>
          </p:cNvCxnSpPr>
          <p:nvPr/>
        </p:nvCxnSpPr>
        <p:spPr>
          <a:xfrm>
            <a:off x="8441268" y="4521195"/>
            <a:ext cx="0" cy="20319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4C036999-2B50-4E82-B8D1-174A1130099E}"/>
              </a:ext>
            </a:extLst>
          </p:cNvPr>
          <p:cNvCxnSpPr>
            <a:cxnSpLocks/>
          </p:cNvCxnSpPr>
          <p:nvPr/>
        </p:nvCxnSpPr>
        <p:spPr>
          <a:xfrm>
            <a:off x="5418667" y="3632197"/>
            <a:ext cx="2827865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CA96DE77-1281-425A-B4B9-03D1CA1F8A54}"/>
              </a:ext>
            </a:extLst>
          </p:cNvPr>
          <p:cNvCxnSpPr>
            <a:cxnSpLocks/>
          </p:cNvCxnSpPr>
          <p:nvPr/>
        </p:nvCxnSpPr>
        <p:spPr>
          <a:xfrm>
            <a:off x="5918193" y="3640668"/>
            <a:ext cx="0" cy="20319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D683C6F7-C278-4E0F-B873-00F2D67CBCDC}"/>
              </a:ext>
            </a:extLst>
          </p:cNvPr>
          <p:cNvCxnSpPr>
            <a:cxnSpLocks/>
          </p:cNvCxnSpPr>
          <p:nvPr/>
        </p:nvCxnSpPr>
        <p:spPr>
          <a:xfrm>
            <a:off x="7120459" y="3657598"/>
            <a:ext cx="0" cy="20319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F4B07A64-B39C-47CB-AE7E-9E675BEE8CC3}"/>
              </a:ext>
            </a:extLst>
          </p:cNvPr>
          <p:cNvCxnSpPr>
            <a:cxnSpLocks/>
          </p:cNvCxnSpPr>
          <p:nvPr/>
        </p:nvCxnSpPr>
        <p:spPr>
          <a:xfrm>
            <a:off x="8229592" y="3649135"/>
            <a:ext cx="0" cy="20319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505BCC68-6528-4AA7-AA13-B60DF4C3E780}"/>
              </a:ext>
            </a:extLst>
          </p:cNvPr>
          <p:cNvSpPr txBox="1"/>
          <p:nvPr/>
        </p:nvSpPr>
        <p:spPr>
          <a:xfrm>
            <a:off x="6536268" y="4800600"/>
            <a:ext cx="79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ECF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51446CD4-CBC6-480F-AD4C-84F6F52624CB}"/>
              </a:ext>
            </a:extLst>
          </p:cNvPr>
          <p:cNvSpPr txBox="1"/>
          <p:nvPr/>
        </p:nvSpPr>
        <p:spPr>
          <a:xfrm>
            <a:off x="6646334" y="3208866"/>
            <a:ext cx="79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ICF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F921CF2E-93A5-4C0D-BF81-3488BEB6E4FC}"/>
              </a:ext>
            </a:extLst>
          </p:cNvPr>
          <p:cNvSpPr txBox="1"/>
          <p:nvPr/>
        </p:nvSpPr>
        <p:spPr>
          <a:xfrm>
            <a:off x="6121395" y="3928530"/>
            <a:ext cx="37029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err="1"/>
              <a:t>R</a:t>
            </a:r>
            <a:r>
              <a:rPr lang="en-US" sz="2000" baseline="-25000" dirty="0" err="1"/>
              <a:t>Na</a:t>
            </a:r>
            <a:endParaRPr lang="en-US" sz="20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9289F137-6966-4434-89E9-535EB16A2CEE}"/>
              </a:ext>
            </a:extLst>
          </p:cNvPr>
          <p:cNvSpPr txBox="1"/>
          <p:nvPr/>
        </p:nvSpPr>
        <p:spPr>
          <a:xfrm>
            <a:off x="7272862" y="3911596"/>
            <a:ext cx="29495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K</a:t>
            </a:r>
            <a:endParaRPr lang="en-US" sz="20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0A05D1CE-82CD-47FC-BFD4-90AF2B6B9F9D}"/>
              </a:ext>
            </a:extLst>
          </p:cNvPr>
          <p:cNvSpPr txBox="1"/>
          <p:nvPr/>
        </p:nvSpPr>
        <p:spPr>
          <a:xfrm>
            <a:off x="8458195" y="3928530"/>
            <a:ext cx="33342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err="1"/>
              <a:t>R</a:t>
            </a:r>
            <a:r>
              <a:rPr lang="en-US" sz="2000" baseline="-25000" dirty="0" err="1"/>
              <a:t>Cl</a:t>
            </a:r>
            <a:endParaRPr lang="en-US" sz="2000" dirty="0"/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xmlns="" id="{CA253CE2-C58E-4106-BF96-167B3C271805}"/>
              </a:ext>
            </a:extLst>
          </p:cNvPr>
          <p:cNvCxnSpPr>
            <a:cxnSpLocks/>
          </p:cNvCxnSpPr>
          <p:nvPr/>
        </p:nvCxnSpPr>
        <p:spPr>
          <a:xfrm>
            <a:off x="5448302" y="4216400"/>
            <a:ext cx="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73AB8B9E-F349-4CDE-B238-506E322012D4}"/>
              </a:ext>
            </a:extLst>
          </p:cNvPr>
          <p:cNvSpPr txBox="1"/>
          <p:nvPr/>
        </p:nvSpPr>
        <p:spPr>
          <a:xfrm>
            <a:off x="177800" y="1032928"/>
            <a:ext cx="149120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[K</a:t>
            </a:r>
            <a:r>
              <a:rPr lang="en-US" sz="1600" baseline="30000" dirty="0"/>
              <a:t>+</a:t>
            </a:r>
            <a:r>
              <a:rPr lang="en-US" sz="1600" dirty="0"/>
              <a:t>]=20mM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[Na</a:t>
            </a:r>
            <a:r>
              <a:rPr lang="en-US" sz="1600" baseline="30000" dirty="0"/>
              <a:t>+</a:t>
            </a:r>
            <a:r>
              <a:rPr lang="en-US" sz="1600" dirty="0"/>
              <a:t>]=440mM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[Cl</a:t>
            </a:r>
            <a:r>
              <a:rPr lang="en-US" sz="1600" baseline="30000" dirty="0"/>
              <a:t>-</a:t>
            </a:r>
            <a:r>
              <a:rPr lang="en-US" sz="1600" dirty="0"/>
              <a:t>]=560mM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other</a:t>
            </a:r>
            <a:r>
              <a:rPr lang="en-US" sz="1600" baseline="30000" dirty="0"/>
              <a:t>+</a:t>
            </a:r>
            <a:r>
              <a:rPr lang="en-US" sz="1600" dirty="0"/>
              <a:t>=110mM</a:t>
            </a:r>
          </a:p>
        </p:txBody>
      </p:sp>
    </p:spTree>
    <p:extLst>
      <p:ext uri="{BB962C8B-B14F-4D97-AF65-F5344CB8AC3E}">
        <p14:creationId xmlns:p14="http://schemas.microsoft.com/office/powerpoint/2010/main" val="232190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4" grpId="0"/>
      <p:bldP spid="38" grpId="0"/>
      <p:bldP spid="76" grpId="0"/>
      <p:bldP spid="77" grpId="0"/>
      <p:bldP spid="78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xmlns="" id="{92524D5F-63F4-4453-B08F-C9275420B0A6}"/>
              </a:ext>
            </a:extLst>
          </p:cNvPr>
          <p:cNvCxnSpPr>
            <a:cxnSpLocks/>
          </p:cNvCxnSpPr>
          <p:nvPr/>
        </p:nvCxnSpPr>
        <p:spPr>
          <a:xfrm>
            <a:off x="5452525" y="3615267"/>
            <a:ext cx="0" cy="16002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26635D12-4348-4BAC-8C80-3AC66B4C6B3C}"/>
              </a:ext>
            </a:extLst>
          </p:cNvPr>
          <p:cNvSpPr/>
          <p:nvPr/>
        </p:nvSpPr>
        <p:spPr>
          <a:xfrm>
            <a:off x="5308602" y="4030133"/>
            <a:ext cx="279400" cy="6773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C72105-FAC1-4BCD-98A1-296F8F419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330" y="3191921"/>
            <a:ext cx="4529670" cy="1371612"/>
          </a:xfrm>
        </p:spPr>
        <p:txBody>
          <a:bodyPr/>
          <a:lstStyle/>
          <a:p>
            <a:r>
              <a:rPr lang="en-US" sz="2000" dirty="0"/>
              <a:t>Can the I-V curve for our model look like </a:t>
            </a:r>
            <a:r>
              <a:rPr lang="en-US" sz="2000" dirty="0" err="1"/>
              <a:t>homeostatis</a:t>
            </a:r>
            <a:r>
              <a:rPr lang="en-US" sz="2000" dirty="0"/>
              <a:t>?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Yes!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56F19C6-A25B-4766-A8E5-4F7BC4B31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77EFF95-B53D-4D0C-85A1-5D8F3F0BC11C}"/>
              </a:ext>
            </a:extLst>
          </p:cNvPr>
          <p:cNvSpPr/>
          <p:nvPr/>
        </p:nvSpPr>
        <p:spPr>
          <a:xfrm>
            <a:off x="1600202" y="380995"/>
            <a:ext cx="2904066" cy="252306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F13C23-6A5C-403B-A27C-1B302DE01E49}"/>
              </a:ext>
            </a:extLst>
          </p:cNvPr>
          <p:cNvSpPr txBox="1"/>
          <p:nvPr/>
        </p:nvSpPr>
        <p:spPr>
          <a:xfrm>
            <a:off x="2573865" y="1027897"/>
            <a:ext cx="1413934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[K</a:t>
            </a:r>
            <a:r>
              <a:rPr lang="en-US" sz="1600" baseline="30000" dirty="0"/>
              <a:t>+</a:t>
            </a:r>
            <a:r>
              <a:rPr lang="en-US" sz="1600" dirty="0"/>
              <a:t>]=400mM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[Na</a:t>
            </a:r>
            <a:r>
              <a:rPr lang="en-US" sz="1600" baseline="30000" dirty="0"/>
              <a:t>+</a:t>
            </a:r>
            <a:r>
              <a:rPr lang="en-US" sz="1600" dirty="0"/>
              <a:t>]=50mM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[Cl</a:t>
            </a:r>
            <a:r>
              <a:rPr lang="en-US" sz="1600" baseline="30000" dirty="0"/>
              <a:t>-</a:t>
            </a:r>
            <a:r>
              <a:rPr lang="en-US" sz="1600" dirty="0"/>
              <a:t>]=52mM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other</a:t>
            </a:r>
            <a:r>
              <a:rPr lang="en-US" sz="1600" baseline="30000" dirty="0"/>
              <a:t>-</a:t>
            </a:r>
            <a:r>
              <a:rPr lang="en-US" sz="1600" dirty="0"/>
              <a:t>=408mM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325237-0DC5-4787-A41A-8329596AFF2E}"/>
              </a:ext>
            </a:extLst>
          </p:cNvPr>
          <p:cNvSpPr txBox="1"/>
          <p:nvPr/>
        </p:nvSpPr>
        <p:spPr>
          <a:xfrm>
            <a:off x="5503328" y="702728"/>
            <a:ext cx="35221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Blue arrows = diffusion</a:t>
            </a:r>
          </a:p>
          <a:p>
            <a:r>
              <a:rPr lang="en-US" sz="2000" dirty="0">
                <a:solidFill>
                  <a:srgbClr val="008000"/>
                </a:solidFill>
              </a:rPr>
              <a:t>Green arrows = electric current</a:t>
            </a:r>
          </a:p>
          <a:p>
            <a:r>
              <a:rPr lang="en-US" sz="2000" dirty="0">
                <a:solidFill>
                  <a:srgbClr val="FF0000"/>
                </a:solidFill>
              </a:rPr>
              <a:t>Red arrows = ion pump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C3080D3-7CD1-4F4C-B9C9-767B22EC466A}"/>
              </a:ext>
            </a:extLst>
          </p:cNvPr>
          <p:cNvCxnSpPr/>
          <p:nvPr/>
        </p:nvCxnSpPr>
        <p:spPr>
          <a:xfrm>
            <a:off x="1507067" y="1473194"/>
            <a:ext cx="10160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D1977738-05C0-4F23-BD25-F0EE48484BC3}"/>
              </a:ext>
            </a:extLst>
          </p:cNvPr>
          <p:cNvCxnSpPr>
            <a:cxnSpLocks/>
          </p:cNvCxnSpPr>
          <p:nvPr/>
        </p:nvCxnSpPr>
        <p:spPr>
          <a:xfrm>
            <a:off x="1422401" y="1820327"/>
            <a:ext cx="1159932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AAD9D5CA-C7A6-4FD9-850E-7C289EDB92C2}"/>
              </a:ext>
            </a:extLst>
          </p:cNvPr>
          <p:cNvCxnSpPr/>
          <p:nvPr/>
        </p:nvCxnSpPr>
        <p:spPr>
          <a:xfrm flipH="1">
            <a:off x="1346200" y="1168396"/>
            <a:ext cx="1253067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5884058-8F5C-427E-BA16-509CDA8517C0}"/>
              </a:ext>
            </a:extLst>
          </p:cNvPr>
          <p:cNvSpPr txBox="1"/>
          <p:nvPr/>
        </p:nvSpPr>
        <p:spPr>
          <a:xfrm>
            <a:off x="3479799" y="389460"/>
            <a:ext cx="152125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---  +++ 60mV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2B476105-791E-4396-B967-148BEE80A9CC}"/>
              </a:ext>
            </a:extLst>
          </p:cNvPr>
          <p:cNvCxnSpPr>
            <a:cxnSpLocks/>
          </p:cNvCxnSpPr>
          <p:nvPr/>
        </p:nvCxnSpPr>
        <p:spPr>
          <a:xfrm>
            <a:off x="1363128" y="1261527"/>
            <a:ext cx="1253067" cy="0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3883B4E5-DAE9-476A-AF7B-140698842F5E}"/>
              </a:ext>
            </a:extLst>
          </p:cNvPr>
          <p:cNvCxnSpPr/>
          <p:nvPr/>
        </p:nvCxnSpPr>
        <p:spPr>
          <a:xfrm>
            <a:off x="1507063" y="1574792"/>
            <a:ext cx="1016000" cy="0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489AA68F-4EF9-4A05-9E8C-2835C816B765}"/>
              </a:ext>
            </a:extLst>
          </p:cNvPr>
          <p:cNvCxnSpPr>
            <a:cxnSpLocks/>
          </p:cNvCxnSpPr>
          <p:nvPr/>
        </p:nvCxnSpPr>
        <p:spPr>
          <a:xfrm flipH="1">
            <a:off x="1422399" y="1921925"/>
            <a:ext cx="1159932" cy="0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542F8A28-DCF0-46E6-A7F0-4B53EDC134D6}"/>
              </a:ext>
            </a:extLst>
          </p:cNvPr>
          <p:cNvCxnSpPr>
            <a:cxnSpLocks/>
          </p:cNvCxnSpPr>
          <p:nvPr/>
        </p:nvCxnSpPr>
        <p:spPr>
          <a:xfrm>
            <a:off x="4199469" y="1151459"/>
            <a:ext cx="77893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5A4642E7-7EA9-4630-8C9D-DBC3448C4810}"/>
              </a:ext>
            </a:extLst>
          </p:cNvPr>
          <p:cNvCxnSpPr>
            <a:cxnSpLocks/>
          </p:cNvCxnSpPr>
          <p:nvPr/>
        </p:nvCxnSpPr>
        <p:spPr>
          <a:xfrm flipH="1">
            <a:off x="4199469" y="1303859"/>
            <a:ext cx="77893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E1F6009-18F5-4C5E-8A76-88484ACA4BA6}"/>
              </a:ext>
            </a:extLst>
          </p:cNvPr>
          <p:cNvSpPr txBox="1"/>
          <p:nvPr/>
        </p:nvSpPr>
        <p:spPr>
          <a:xfrm>
            <a:off x="4453464" y="863592"/>
            <a:ext cx="643467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spcBef>
                <a:spcPts val="0"/>
              </a:spcBef>
            </a:pPr>
            <a:r>
              <a:rPr lang="en-US" sz="1600" dirty="0"/>
              <a:t>3Na</a:t>
            </a:r>
            <a:r>
              <a:rPr lang="en-US" sz="1600" baseline="30000" dirty="0"/>
              <a:t>+</a:t>
            </a:r>
            <a:endParaRPr lang="en-US" sz="1600" dirty="0"/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sz="1600" dirty="0"/>
              <a:t>2K</a:t>
            </a:r>
            <a:r>
              <a:rPr lang="en-US" sz="1600" baseline="30000" dirty="0"/>
              <a:t>+</a:t>
            </a:r>
            <a:endParaRPr lang="en-US" sz="16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11EBFC8B-D80B-431F-BE2A-0B96E17005CD}"/>
              </a:ext>
            </a:extLst>
          </p:cNvPr>
          <p:cNvCxnSpPr>
            <a:cxnSpLocks/>
          </p:cNvCxnSpPr>
          <p:nvPr/>
        </p:nvCxnSpPr>
        <p:spPr>
          <a:xfrm>
            <a:off x="4004733" y="2150533"/>
            <a:ext cx="2683934" cy="1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7F04A96-75DA-4440-A0BF-269137075612}"/>
              </a:ext>
            </a:extLst>
          </p:cNvPr>
          <p:cNvSpPr txBox="1"/>
          <p:nvPr/>
        </p:nvSpPr>
        <p:spPr>
          <a:xfrm>
            <a:off x="4893734" y="1921935"/>
            <a:ext cx="1320799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-battery+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B40DD27-08CF-4553-AAD2-DE31281137F4}"/>
              </a:ext>
            </a:extLst>
          </p:cNvPr>
          <p:cNvSpPr txBox="1"/>
          <p:nvPr/>
        </p:nvSpPr>
        <p:spPr>
          <a:xfrm>
            <a:off x="6604000" y="1905000"/>
            <a:ext cx="79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ECF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6E2E8E40-3547-4D8B-A70D-B599C88062ED}"/>
              </a:ext>
            </a:extLst>
          </p:cNvPr>
          <p:cNvCxnSpPr>
            <a:cxnSpLocks/>
          </p:cNvCxnSpPr>
          <p:nvPr/>
        </p:nvCxnSpPr>
        <p:spPr>
          <a:xfrm>
            <a:off x="5410200" y="5206996"/>
            <a:ext cx="3039532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959D040-B769-40A1-997B-683EF7BDC1EF}"/>
              </a:ext>
            </a:extLst>
          </p:cNvPr>
          <p:cNvGrpSpPr/>
          <p:nvPr/>
        </p:nvGrpSpPr>
        <p:grpSpPr>
          <a:xfrm>
            <a:off x="5884330" y="4487331"/>
            <a:ext cx="829885" cy="347132"/>
            <a:chOff x="5892800" y="3251200"/>
            <a:chExt cx="829885" cy="34713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8A031A63-8F76-4C0F-9ACE-218195E7487E}"/>
                </a:ext>
              </a:extLst>
            </p:cNvPr>
            <p:cNvCxnSpPr/>
            <p:nvPr/>
          </p:nvCxnSpPr>
          <p:spPr>
            <a:xfrm>
              <a:off x="5892800" y="3496733"/>
              <a:ext cx="4572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2861E935-4D15-4D24-883F-4250EB746172}"/>
                </a:ext>
              </a:extLst>
            </p:cNvPr>
            <p:cNvCxnSpPr>
              <a:cxnSpLocks/>
            </p:cNvCxnSpPr>
            <p:nvPr/>
          </p:nvCxnSpPr>
          <p:spPr>
            <a:xfrm>
              <a:off x="5994399" y="3598332"/>
              <a:ext cx="254003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5DC392D-5885-480F-BE4D-098AA700606F}"/>
                </a:ext>
              </a:extLst>
            </p:cNvPr>
            <p:cNvSpPr txBox="1"/>
            <p:nvPr/>
          </p:nvSpPr>
          <p:spPr>
            <a:xfrm>
              <a:off x="6214533" y="3251200"/>
              <a:ext cx="508152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err="1"/>
                <a:t>V</a:t>
              </a:r>
              <a:r>
                <a:rPr lang="en-US" sz="2000" baseline="30000" dirty="0" err="1"/>
                <a:t>N</a:t>
              </a:r>
              <a:r>
                <a:rPr lang="en-US" sz="2000" baseline="-25000" dirty="0" err="1"/>
                <a:t>Na</a:t>
              </a:r>
              <a:endParaRPr lang="en-US" sz="20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DC3238D9-27C8-457D-B526-E11B2EE48504}"/>
              </a:ext>
            </a:extLst>
          </p:cNvPr>
          <p:cNvGrpSpPr/>
          <p:nvPr/>
        </p:nvGrpSpPr>
        <p:grpSpPr>
          <a:xfrm>
            <a:off x="7111997" y="4487331"/>
            <a:ext cx="754544" cy="347132"/>
            <a:chOff x="5892800" y="3251200"/>
            <a:chExt cx="754544" cy="34713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5F623E2D-878E-4DBD-8FCE-490AB404336D}"/>
                </a:ext>
              </a:extLst>
            </p:cNvPr>
            <p:cNvCxnSpPr/>
            <p:nvPr/>
          </p:nvCxnSpPr>
          <p:spPr>
            <a:xfrm>
              <a:off x="5892800" y="3496733"/>
              <a:ext cx="4572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6EABAAC8-ADFF-40E7-9BD4-2C7295AE38AD}"/>
                </a:ext>
              </a:extLst>
            </p:cNvPr>
            <p:cNvCxnSpPr>
              <a:cxnSpLocks/>
            </p:cNvCxnSpPr>
            <p:nvPr/>
          </p:nvCxnSpPr>
          <p:spPr>
            <a:xfrm>
              <a:off x="5994399" y="3598332"/>
              <a:ext cx="254003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F23A938D-691F-4DAD-990B-557AD6E5E274}"/>
                </a:ext>
              </a:extLst>
            </p:cNvPr>
            <p:cNvSpPr txBox="1"/>
            <p:nvPr/>
          </p:nvSpPr>
          <p:spPr>
            <a:xfrm>
              <a:off x="6214533" y="3251200"/>
              <a:ext cx="432811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/>
                <a:t>V</a:t>
              </a:r>
              <a:r>
                <a:rPr lang="en-US" sz="2000" baseline="30000" dirty="0"/>
                <a:t>N</a:t>
              </a:r>
              <a:r>
                <a:rPr lang="en-US" sz="2000" baseline="-25000" dirty="0"/>
                <a:t>K</a:t>
              </a:r>
              <a:endParaRPr lang="en-US" sz="2000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25EB8802-079D-4B1A-ADF9-2EAAA1871A67}"/>
              </a:ext>
            </a:extLst>
          </p:cNvPr>
          <p:cNvGrpSpPr/>
          <p:nvPr/>
        </p:nvGrpSpPr>
        <p:grpSpPr>
          <a:xfrm>
            <a:off x="8204196" y="4487331"/>
            <a:ext cx="793016" cy="347132"/>
            <a:chOff x="5892800" y="3251200"/>
            <a:chExt cx="793016" cy="347132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38F38BD2-F3A6-4322-AA94-AB01D4A70680}"/>
                </a:ext>
              </a:extLst>
            </p:cNvPr>
            <p:cNvCxnSpPr/>
            <p:nvPr/>
          </p:nvCxnSpPr>
          <p:spPr>
            <a:xfrm>
              <a:off x="5892800" y="3496733"/>
              <a:ext cx="4572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8C6EF1AA-498A-40F0-BB26-35529A7450D3}"/>
                </a:ext>
              </a:extLst>
            </p:cNvPr>
            <p:cNvCxnSpPr>
              <a:cxnSpLocks/>
            </p:cNvCxnSpPr>
            <p:nvPr/>
          </p:nvCxnSpPr>
          <p:spPr>
            <a:xfrm>
              <a:off x="5994399" y="3598332"/>
              <a:ext cx="254003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3729740F-A5E6-4F48-BC68-E87341BE5E28}"/>
                </a:ext>
              </a:extLst>
            </p:cNvPr>
            <p:cNvSpPr txBox="1"/>
            <p:nvPr/>
          </p:nvSpPr>
          <p:spPr>
            <a:xfrm>
              <a:off x="6214533" y="3251200"/>
              <a:ext cx="47128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err="1"/>
                <a:t>V</a:t>
              </a:r>
              <a:r>
                <a:rPr lang="en-US" sz="2000" baseline="30000" dirty="0" err="1"/>
                <a:t>N</a:t>
              </a:r>
              <a:r>
                <a:rPr lang="en-US" sz="2000" baseline="-25000" dirty="0" err="1"/>
                <a:t>Cl</a:t>
              </a:r>
              <a:endParaRPr lang="en-US" sz="2000" dirty="0"/>
            </a:p>
          </p:txBody>
        </p: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A939D89F-6B8D-45EF-AA98-8FD67483274D}"/>
              </a:ext>
            </a:extLst>
          </p:cNvPr>
          <p:cNvCxnSpPr>
            <a:cxnSpLocks/>
          </p:cNvCxnSpPr>
          <p:nvPr/>
        </p:nvCxnSpPr>
        <p:spPr>
          <a:xfrm>
            <a:off x="6121400" y="4834465"/>
            <a:ext cx="0" cy="381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3036F0A6-D8DA-4BF4-9632-289DAAFD3994}"/>
              </a:ext>
            </a:extLst>
          </p:cNvPr>
          <p:cNvCxnSpPr>
            <a:cxnSpLocks/>
          </p:cNvCxnSpPr>
          <p:nvPr/>
        </p:nvCxnSpPr>
        <p:spPr>
          <a:xfrm>
            <a:off x="7340602" y="4842926"/>
            <a:ext cx="0" cy="381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A80E27A4-0889-49E3-985B-285FFA11EA00}"/>
              </a:ext>
            </a:extLst>
          </p:cNvPr>
          <p:cNvCxnSpPr>
            <a:cxnSpLocks/>
          </p:cNvCxnSpPr>
          <p:nvPr/>
        </p:nvCxnSpPr>
        <p:spPr>
          <a:xfrm>
            <a:off x="8441267" y="4842931"/>
            <a:ext cx="0" cy="381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4ACC613E-27F0-4D2E-AB4C-D86DEC947099}"/>
              </a:ext>
            </a:extLst>
          </p:cNvPr>
          <p:cNvGrpSpPr/>
          <p:nvPr/>
        </p:nvGrpSpPr>
        <p:grpSpPr>
          <a:xfrm>
            <a:off x="5748865" y="3852332"/>
            <a:ext cx="381000" cy="685800"/>
            <a:chOff x="5562600" y="3429000"/>
            <a:chExt cx="381000" cy="68580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9CECE07A-4F8F-41BE-8E4F-21F202BEA8B0}"/>
                </a:ext>
              </a:extLst>
            </p:cNvPr>
            <p:cNvCxnSpPr/>
            <p:nvPr/>
          </p:nvCxnSpPr>
          <p:spPr>
            <a:xfrm>
              <a:off x="5715000" y="3429000"/>
              <a:ext cx="228600" cy="762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4A1445E0-1493-4D83-ACEB-1CF926DB6E10}"/>
                </a:ext>
              </a:extLst>
            </p:cNvPr>
            <p:cNvCxnSpPr/>
            <p:nvPr/>
          </p:nvCxnSpPr>
          <p:spPr>
            <a:xfrm flipV="1">
              <a:off x="5562600" y="3505200"/>
              <a:ext cx="3810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C3F4FCB1-4155-44F8-A11D-640FB130CA5E}"/>
                </a:ext>
              </a:extLst>
            </p:cNvPr>
            <p:cNvCxnSpPr/>
            <p:nvPr/>
          </p:nvCxnSpPr>
          <p:spPr>
            <a:xfrm flipH="1" flipV="1">
              <a:off x="5562600" y="3657600"/>
              <a:ext cx="3810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3E25B839-60AE-466D-9B74-9FBF6EFF8A36}"/>
                </a:ext>
              </a:extLst>
            </p:cNvPr>
            <p:cNvCxnSpPr/>
            <p:nvPr/>
          </p:nvCxnSpPr>
          <p:spPr>
            <a:xfrm flipV="1">
              <a:off x="5562600" y="3810000"/>
              <a:ext cx="3810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2DD01B0B-5B36-4830-A917-6A3E85E598D6}"/>
                </a:ext>
              </a:extLst>
            </p:cNvPr>
            <p:cNvCxnSpPr/>
            <p:nvPr/>
          </p:nvCxnSpPr>
          <p:spPr>
            <a:xfrm flipH="1" flipV="1">
              <a:off x="5562600" y="3962400"/>
              <a:ext cx="3810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97CB0D9E-CF7F-41E2-9C05-291847A89666}"/>
              </a:ext>
            </a:extLst>
          </p:cNvPr>
          <p:cNvCxnSpPr>
            <a:cxnSpLocks/>
          </p:cNvCxnSpPr>
          <p:nvPr/>
        </p:nvCxnSpPr>
        <p:spPr>
          <a:xfrm>
            <a:off x="6121398" y="4521200"/>
            <a:ext cx="0" cy="20319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C3A3CC42-5CA8-4699-9D6E-9E6324217491}"/>
              </a:ext>
            </a:extLst>
          </p:cNvPr>
          <p:cNvGrpSpPr/>
          <p:nvPr/>
        </p:nvGrpSpPr>
        <p:grpSpPr>
          <a:xfrm>
            <a:off x="6951131" y="3852330"/>
            <a:ext cx="381000" cy="685800"/>
            <a:chOff x="5562600" y="3429000"/>
            <a:chExt cx="381000" cy="685800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A11F5BE9-AD1F-422E-AC35-E57A5DC4F800}"/>
                </a:ext>
              </a:extLst>
            </p:cNvPr>
            <p:cNvCxnSpPr/>
            <p:nvPr/>
          </p:nvCxnSpPr>
          <p:spPr>
            <a:xfrm>
              <a:off x="5715000" y="3429000"/>
              <a:ext cx="228600" cy="762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124F91C4-16B9-4B4A-864C-601098042DF1}"/>
                </a:ext>
              </a:extLst>
            </p:cNvPr>
            <p:cNvCxnSpPr/>
            <p:nvPr/>
          </p:nvCxnSpPr>
          <p:spPr>
            <a:xfrm flipV="1">
              <a:off x="5562600" y="3505200"/>
              <a:ext cx="3810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D91CE2A0-6CF8-4E6A-B5B3-9CDF1A11AC24}"/>
                </a:ext>
              </a:extLst>
            </p:cNvPr>
            <p:cNvCxnSpPr/>
            <p:nvPr/>
          </p:nvCxnSpPr>
          <p:spPr>
            <a:xfrm flipH="1" flipV="1">
              <a:off x="5562600" y="3657600"/>
              <a:ext cx="3810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6361AD46-5E5B-4F54-8417-AD6B1A39269C}"/>
                </a:ext>
              </a:extLst>
            </p:cNvPr>
            <p:cNvCxnSpPr/>
            <p:nvPr/>
          </p:nvCxnSpPr>
          <p:spPr>
            <a:xfrm flipV="1">
              <a:off x="5562600" y="3810000"/>
              <a:ext cx="3810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520B8A00-48E2-42AE-8FF9-9EDAAD52DAEB}"/>
                </a:ext>
              </a:extLst>
            </p:cNvPr>
            <p:cNvCxnSpPr/>
            <p:nvPr/>
          </p:nvCxnSpPr>
          <p:spPr>
            <a:xfrm flipH="1" flipV="1">
              <a:off x="5562600" y="3962400"/>
              <a:ext cx="3810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03F42FDF-A22B-4CE0-9AAF-8F1A2511BDD9}"/>
              </a:ext>
            </a:extLst>
          </p:cNvPr>
          <p:cNvCxnSpPr>
            <a:cxnSpLocks/>
          </p:cNvCxnSpPr>
          <p:nvPr/>
        </p:nvCxnSpPr>
        <p:spPr>
          <a:xfrm>
            <a:off x="7323664" y="4521198"/>
            <a:ext cx="0" cy="20319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C78FA9A6-E081-4C94-8490-E6CCCABF2AEE}"/>
              </a:ext>
            </a:extLst>
          </p:cNvPr>
          <p:cNvGrpSpPr/>
          <p:nvPr/>
        </p:nvGrpSpPr>
        <p:grpSpPr>
          <a:xfrm>
            <a:off x="8068735" y="3852327"/>
            <a:ext cx="381000" cy="685800"/>
            <a:chOff x="5562600" y="3429000"/>
            <a:chExt cx="381000" cy="68580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BE3F0324-B3D4-444D-8718-CBACE2E48794}"/>
                </a:ext>
              </a:extLst>
            </p:cNvPr>
            <p:cNvCxnSpPr/>
            <p:nvPr/>
          </p:nvCxnSpPr>
          <p:spPr>
            <a:xfrm>
              <a:off x="5715000" y="3429000"/>
              <a:ext cx="228600" cy="762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01D4567D-B30D-4D9B-9471-824C83890C58}"/>
                </a:ext>
              </a:extLst>
            </p:cNvPr>
            <p:cNvCxnSpPr/>
            <p:nvPr/>
          </p:nvCxnSpPr>
          <p:spPr>
            <a:xfrm flipV="1">
              <a:off x="5562600" y="3505200"/>
              <a:ext cx="3810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FB47DF56-1713-4E8B-8B76-08D75B17B647}"/>
                </a:ext>
              </a:extLst>
            </p:cNvPr>
            <p:cNvCxnSpPr/>
            <p:nvPr/>
          </p:nvCxnSpPr>
          <p:spPr>
            <a:xfrm flipH="1" flipV="1">
              <a:off x="5562600" y="3657600"/>
              <a:ext cx="3810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7584D123-D55B-41B8-B140-3FA1291E1FF2}"/>
                </a:ext>
              </a:extLst>
            </p:cNvPr>
            <p:cNvCxnSpPr/>
            <p:nvPr/>
          </p:nvCxnSpPr>
          <p:spPr>
            <a:xfrm flipV="1">
              <a:off x="5562600" y="3810000"/>
              <a:ext cx="3810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BF122A31-127B-4417-A775-ACF4E9812B7F}"/>
                </a:ext>
              </a:extLst>
            </p:cNvPr>
            <p:cNvCxnSpPr/>
            <p:nvPr/>
          </p:nvCxnSpPr>
          <p:spPr>
            <a:xfrm flipH="1" flipV="1">
              <a:off x="5562600" y="3962400"/>
              <a:ext cx="3810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8B94E8AE-3F17-462A-A6AE-B6C8ABD450C0}"/>
              </a:ext>
            </a:extLst>
          </p:cNvPr>
          <p:cNvCxnSpPr>
            <a:cxnSpLocks/>
          </p:cNvCxnSpPr>
          <p:nvPr/>
        </p:nvCxnSpPr>
        <p:spPr>
          <a:xfrm>
            <a:off x="8441268" y="4521195"/>
            <a:ext cx="0" cy="20319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4C036999-2B50-4E82-B8D1-174A1130099E}"/>
              </a:ext>
            </a:extLst>
          </p:cNvPr>
          <p:cNvCxnSpPr>
            <a:cxnSpLocks/>
          </p:cNvCxnSpPr>
          <p:nvPr/>
        </p:nvCxnSpPr>
        <p:spPr>
          <a:xfrm>
            <a:off x="5418667" y="3632197"/>
            <a:ext cx="2827865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CA96DE77-1281-425A-B4B9-03D1CA1F8A54}"/>
              </a:ext>
            </a:extLst>
          </p:cNvPr>
          <p:cNvCxnSpPr>
            <a:cxnSpLocks/>
          </p:cNvCxnSpPr>
          <p:nvPr/>
        </p:nvCxnSpPr>
        <p:spPr>
          <a:xfrm>
            <a:off x="5918193" y="3640668"/>
            <a:ext cx="0" cy="20319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D683C6F7-C278-4E0F-B873-00F2D67CBCDC}"/>
              </a:ext>
            </a:extLst>
          </p:cNvPr>
          <p:cNvCxnSpPr>
            <a:cxnSpLocks/>
          </p:cNvCxnSpPr>
          <p:nvPr/>
        </p:nvCxnSpPr>
        <p:spPr>
          <a:xfrm>
            <a:off x="7120459" y="3657598"/>
            <a:ext cx="0" cy="20319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F4B07A64-B39C-47CB-AE7E-9E675BEE8CC3}"/>
              </a:ext>
            </a:extLst>
          </p:cNvPr>
          <p:cNvCxnSpPr>
            <a:cxnSpLocks/>
          </p:cNvCxnSpPr>
          <p:nvPr/>
        </p:nvCxnSpPr>
        <p:spPr>
          <a:xfrm>
            <a:off x="8229592" y="3649135"/>
            <a:ext cx="0" cy="20319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505BCC68-6528-4AA7-AA13-B60DF4C3E780}"/>
              </a:ext>
            </a:extLst>
          </p:cNvPr>
          <p:cNvSpPr txBox="1"/>
          <p:nvPr/>
        </p:nvSpPr>
        <p:spPr>
          <a:xfrm>
            <a:off x="6536268" y="4800600"/>
            <a:ext cx="79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ECF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51446CD4-CBC6-480F-AD4C-84F6F52624CB}"/>
              </a:ext>
            </a:extLst>
          </p:cNvPr>
          <p:cNvSpPr txBox="1"/>
          <p:nvPr/>
        </p:nvSpPr>
        <p:spPr>
          <a:xfrm>
            <a:off x="6646334" y="3208866"/>
            <a:ext cx="79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ICF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F921CF2E-93A5-4C0D-BF81-3488BEB6E4FC}"/>
              </a:ext>
            </a:extLst>
          </p:cNvPr>
          <p:cNvSpPr txBox="1"/>
          <p:nvPr/>
        </p:nvSpPr>
        <p:spPr>
          <a:xfrm>
            <a:off x="6121395" y="3928530"/>
            <a:ext cx="37029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err="1"/>
              <a:t>R</a:t>
            </a:r>
            <a:r>
              <a:rPr lang="en-US" sz="2000" baseline="-25000" dirty="0" err="1"/>
              <a:t>Na</a:t>
            </a:r>
            <a:endParaRPr lang="en-US" sz="20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9289F137-6966-4434-89E9-535EB16A2CEE}"/>
              </a:ext>
            </a:extLst>
          </p:cNvPr>
          <p:cNvSpPr txBox="1"/>
          <p:nvPr/>
        </p:nvSpPr>
        <p:spPr>
          <a:xfrm>
            <a:off x="7272862" y="3911596"/>
            <a:ext cx="29495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K</a:t>
            </a:r>
            <a:endParaRPr lang="en-US" sz="20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0A05D1CE-82CD-47FC-BFD4-90AF2B6B9F9D}"/>
              </a:ext>
            </a:extLst>
          </p:cNvPr>
          <p:cNvSpPr txBox="1"/>
          <p:nvPr/>
        </p:nvSpPr>
        <p:spPr>
          <a:xfrm>
            <a:off x="8458195" y="3928530"/>
            <a:ext cx="33342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err="1"/>
              <a:t>R</a:t>
            </a:r>
            <a:r>
              <a:rPr lang="en-US" sz="2000" baseline="-25000" dirty="0" err="1"/>
              <a:t>Cl</a:t>
            </a:r>
            <a:endParaRPr lang="en-US" sz="2000" dirty="0"/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xmlns="" id="{CA253CE2-C58E-4106-BF96-167B3C271805}"/>
              </a:ext>
            </a:extLst>
          </p:cNvPr>
          <p:cNvCxnSpPr>
            <a:cxnSpLocks/>
          </p:cNvCxnSpPr>
          <p:nvPr/>
        </p:nvCxnSpPr>
        <p:spPr>
          <a:xfrm>
            <a:off x="5448302" y="4216400"/>
            <a:ext cx="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EBE9B1E-05BC-4936-B6A4-9EEB587EDB6B}"/>
              </a:ext>
            </a:extLst>
          </p:cNvPr>
          <p:cNvGrpSpPr/>
          <p:nvPr/>
        </p:nvGrpSpPr>
        <p:grpSpPr>
          <a:xfrm>
            <a:off x="790377" y="4271735"/>
            <a:ext cx="3578423" cy="1795424"/>
            <a:chOff x="778933" y="3942026"/>
            <a:chExt cx="4876800" cy="2446866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F3883489-CBF7-449B-8367-8CD7E9D12C83}"/>
                </a:ext>
              </a:extLst>
            </p:cNvPr>
            <p:cNvCxnSpPr>
              <a:cxnSpLocks/>
            </p:cNvCxnSpPr>
            <p:nvPr/>
          </p:nvCxnSpPr>
          <p:spPr>
            <a:xfrm>
              <a:off x="1126067" y="3942026"/>
              <a:ext cx="0" cy="2446866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1F8CB181-640E-499E-982A-8FB79050532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802467" y="3489059"/>
              <a:ext cx="0" cy="335280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0E57759C-2856-4514-981E-84C2F174CC4B}"/>
                </a:ext>
              </a:extLst>
            </p:cNvPr>
            <p:cNvSpPr txBox="1"/>
            <p:nvPr/>
          </p:nvSpPr>
          <p:spPr>
            <a:xfrm>
              <a:off x="4521199" y="4949561"/>
              <a:ext cx="11345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/>
                <a:t>V</a:t>
              </a:r>
              <a:r>
                <a:rPr lang="en-US" baseline="-25000" dirty="0" err="1"/>
                <a:t>mem</a:t>
              </a:r>
              <a:endParaRPr lang="en-US" i="1" dirty="0"/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2C100E2D-B1B3-46F4-865C-B9C20DFDD0AF}"/>
                </a:ext>
              </a:extLst>
            </p:cNvPr>
            <p:cNvCxnSpPr>
              <a:cxnSpLocks/>
            </p:cNvCxnSpPr>
            <p:nvPr/>
          </p:nvCxnSpPr>
          <p:spPr>
            <a:xfrm>
              <a:off x="1134534" y="4011121"/>
              <a:ext cx="3352800" cy="1708907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B5C3B69F-A85D-4C2B-8E93-9D5654446F31}"/>
                </a:ext>
              </a:extLst>
            </p:cNvPr>
            <p:cNvSpPr txBox="1"/>
            <p:nvPr/>
          </p:nvSpPr>
          <p:spPr>
            <a:xfrm>
              <a:off x="2887132" y="5173527"/>
              <a:ext cx="66886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1600" dirty="0"/>
                <a:t>-.06V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E5948587-0626-4EDB-9E6B-C110364732B4}"/>
                </a:ext>
              </a:extLst>
            </p:cNvPr>
            <p:cNvSpPr txBox="1"/>
            <p:nvPr/>
          </p:nvSpPr>
          <p:spPr>
            <a:xfrm>
              <a:off x="2023533" y="5165061"/>
              <a:ext cx="66886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1600" dirty="0"/>
                <a:t>-.07V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0D1B06B9-9D88-4002-B637-5F3A9C74D361}"/>
                </a:ext>
              </a:extLst>
            </p:cNvPr>
            <p:cNvSpPr txBox="1"/>
            <p:nvPr/>
          </p:nvSpPr>
          <p:spPr>
            <a:xfrm>
              <a:off x="1176866" y="5173528"/>
              <a:ext cx="66886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1600" dirty="0"/>
                <a:t>-.08V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8D70842B-825A-461A-9EAD-CD48022D6B96}"/>
                </a:ext>
              </a:extLst>
            </p:cNvPr>
            <p:cNvSpPr txBox="1"/>
            <p:nvPr/>
          </p:nvSpPr>
          <p:spPr>
            <a:xfrm>
              <a:off x="3657600" y="5139661"/>
              <a:ext cx="66886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1600" dirty="0"/>
                <a:t>-.05V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E0380B45-B3DF-4A19-A4D9-5D1BC32381DE}"/>
                </a:ext>
              </a:extLst>
            </p:cNvPr>
            <p:cNvSpPr txBox="1"/>
            <p:nvPr/>
          </p:nvSpPr>
          <p:spPr>
            <a:xfrm>
              <a:off x="778933" y="5074244"/>
              <a:ext cx="290811" cy="24785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65FD7D23-11BC-4960-B77D-A918AEA9FB9A}"/>
                </a:ext>
              </a:extLst>
            </p:cNvPr>
            <p:cNvSpPr txBox="1"/>
            <p:nvPr/>
          </p:nvSpPr>
          <p:spPr>
            <a:xfrm>
              <a:off x="778933" y="4278378"/>
              <a:ext cx="290811" cy="24785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1600" dirty="0"/>
                <a:t>+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36C20AE9-8535-4C5E-909A-7B3C8AB405D6}"/>
                </a:ext>
              </a:extLst>
            </p:cNvPr>
            <p:cNvSpPr txBox="1"/>
            <p:nvPr/>
          </p:nvSpPr>
          <p:spPr>
            <a:xfrm>
              <a:off x="795863" y="5734646"/>
              <a:ext cx="290811" cy="24785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1600" dirty="0"/>
                <a:t>-</a:t>
              </a:r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0B7B59A7-EB85-4869-962C-00507A832F9B}"/>
              </a:ext>
            </a:extLst>
          </p:cNvPr>
          <p:cNvSpPr txBox="1"/>
          <p:nvPr/>
        </p:nvSpPr>
        <p:spPr>
          <a:xfrm>
            <a:off x="177800" y="1032928"/>
            <a:ext cx="149120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[K</a:t>
            </a:r>
            <a:r>
              <a:rPr lang="en-US" sz="1600" baseline="30000" dirty="0"/>
              <a:t>+</a:t>
            </a:r>
            <a:r>
              <a:rPr lang="en-US" sz="1600" dirty="0"/>
              <a:t>]=20mM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[Na</a:t>
            </a:r>
            <a:r>
              <a:rPr lang="en-US" sz="1600" baseline="30000" dirty="0"/>
              <a:t>+</a:t>
            </a:r>
            <a:r>
              <a:rPr lang="en-US" sz="1600" dirty="0"/>
              <a:t>]=440mM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[Cl</a:t>
            </a:r>
            <a:r>
              <a:rPr lang="en-US" sz="1600" baseline="30000" dirty="0"/>
              <a:t>-</a:t>
            </a:r>
            <a:r>
              <a:rPr lang="en-US" sz="1600" dirty="0"/>
              <a:t>]=560mM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other</a:t>
            </a:r>
            <a:r>
              <a:rPr lang="en-US" sz="1600" baseline="30000" dirty="0"/>
              <a:t>+</a:t>
            </a:r>
            <a:r>
              <a:rPr lang="en-US" sz="1600" dirty="0"/>
              <a:t>=110mM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CB58E39C-76B2-44CA-A412-B707DBE0ED09}"/>
              </a:ext>
            </a:extLst>
          </p:cNvPr>
          <p:cNvSpPr txBox="1"/>
          <p:nvPr/>
        </p:nvSpPr>
        <p:spPr>
          <a:xfrm>
            <a:off x="97062" y="4116843"/>
            <a:ext cx="1134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</a:t>
            </a:r>
            <a:r>
              <a:rPr lang="en-US" i="1" dirty="0" err="1"/>
              <a:t>q</a:t>
            </a:r>
            <a:r>
              <a:rPr lang="en-US" baseline="-25000" dirty="0" err="1"/>
              <a:t>in</a:t>
            </a:r>
            <a:r>
              <a:rPr lang="en-US" dirty="0"/>
              <a:t>/</a:t>
            </a:r>
            <a:r>
              <a:rPr lang="en-US" dirty="0" err="1"/>
              <a:t>d</a:t>
            </a:r>
            <a:r>
              <a:rPr lang="en-US" i="1" dirty="0" err="1"/>
              <a:t>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7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xmlns="" id="{92524D5F-63F4-4453-B08F-C9275420B0A6}"/>
              </a:ext>
            </a:extLst>
          </p:cNvPr>
          <p:cNvCxnSpPr>
            <a:cxnSpLocks/>
          </p:cNvCxnSpPr>
          <p:nvPr/>
        </p:nvCxnSpPr>
        <p:spPr>
          <a:xfrm>
            <a:off x="5452525" y="3615267"/>
            <a:ext cx="0" cy="16002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26635D12-4348-4BAC-8C80-3AC66B4C6B3C}"/>
              </a:ext>
            </a:extLst>
          </p:cNvPr>
          <p:cNvSpPr/>
          <p:nvPr/>
        </p:nvSpPr>
        <p:spPr>
          <a:xfrm>
            <a:off x="5308602" y="4030133"/>
            <a:ext cx="279400" cy="6773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C72105-FAC1-4BCD-98A1-296F8F419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3" y="3166519"/>
            <a:ext cx="4529670" cy="1735680"/>
          </a:xfrm>
        </p:spPr>
        <p:txBody>
          <a:bodyPr/>
          <a:lstStyle/>
          <a:p>
            <a:r>
              <a:rPr lang="en-US" sz="2000" dirty="0"/>
              <a:t>Can the I-V curve for our model look like </a:t>
            </a:r>
            <a:r>
              <a:rPr lang="en-US" sz="2000" dirty="0" err="1"/>
              <a:t>bistability</a:t>
            </a:r>
            <a:r>
              <a:rPr lang="en-US" sz="2000" dirty="0"/>
              <a:t>?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No </a:t>
            </a:r>
            <a:r>
              <a:rPr lang="en-US" sz="1800" dirty="0">
                <a:sym typeface="Wingdings" panose="05000000000000000000" pitchFamily="2" charset="2"/>
              </a:rPr>
              <a:t>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Cannot explain how neurons conduct an action potential either. Now what?</a:t>
            </a:r>
          </a:p>
          <a:p>
            <a:pPr>
              <a:spcBef>
                <a:spcPts val="0"/>
              </a:spcBef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56F19C6-A25B-4766-A8E5-4F7BC4B31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77EFF95-B53D-4D0C-85A1-5D8F3F0BC11C}"/>
              </a:ext>
            </a:extLst>
          </p:cNvPr>
          <p:cNvSpPr/>
          <p:nvPr/>
        </p:nvSpPr>
        <p:spPr>
          <a:xfrm>
            <a:off x="1600202" y="380995"/>
            <a:ext cx="2904066" cy="252306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F13C23-6A5C-403B-A27C-1B302DE01E49}"/>
              </a:ext>
            </a:extLst>
          </p:cNvPr>
          <p:cNvSpPr txBox="1"/>
          <p:nvPr/>
        </p:nvSpPr>
        <p:spPr>
          <a:xfrm>
            <a:off x="2573865" y="1027897"/>
            <a:ext cx="1413934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[K</a:t>
            </a:r>
            <a:r>
              <a:rPr lang="en-US" sz="1600" baseline="30000" dirty="0"/>
              <a:t>+</a:t>
            </a:r>
            <a:r>
              <a:rPr lang="en-US" sz="1600" dirty="0"/>
              <a:t>]=400mM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[Na</a:t>
            </a:r>
            <a:r>
              <a:rPr lang="en-US" sz="1600" baseline="30000" dirty="0"/>
              <a:t>+</a:t>
            </a:r>
            <a:r>
              <a:rPr lang="en-US" sz="1600" dirty="0"/>
              <a:t>]=50mM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[Cl</a:t>
            </a:r>
            <a:r>
              <a:rPr lang="en-US" sz="1600" baseline="30000" dirty="0"/>
              <a:t>-</a:t>
            </a:r>
            <a:r>
              <a:rPr lang="en-US" sz="1600" dirty="0"/>
              <a:t>]=52mM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other</a:t>
            </a:r>
            <a:r>
              <a:rPr lang="en-US" sz="1600" baseline="30000" dirty="0"/>
              <a:t>-</a:t>
            </a:r>
            <a:r>
              <a:rPr lang="en-US" sz="1600" dirty="0"/>
              <a:t>=408mM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325237-0DC5-4787-A41A-8329596AFF2E}"/>
              </a:ext>
            </a:extLst>
          </p:cNvPr>
          <p:cNvSpPr txBox="1"/>
          <p:nvPr/>
        </p:nvSpPr>
        <p:spPr>
          <a:xfrm>
            <a:off x="5503328" y="702728"/>
            <a:ext cx="3505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Blue arrows = diffusion</a:t>
            </a:r>
          </a:p>
          <a:p>
            <a:r>
              <a:rPr lang="en-US" sz="2000" dirty="0">
                <a:solidFill>
                  <a:srgbClr val="008000"/>
                </a:solidFill>
              </a:rPr>
              <a:t>Green arrows = electric current</a:t>
            </a:r>
          </a:p>
          <a:p>
            <a:r>
              <a:rPr lang="en-US" sz="2000" dirty="0">
                <a:solidFill>
                  <a:srgbClr val="FF0000"/>
                </a:solidFill>
              </a:rPr>
              <a:t>Red arrows = ion pump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C3080D3-7CD1-4F4C-B9C9-767B22EC466A}"/>
              </a:ext>
            </a:extLst>
          </p:cNvPr>
          <p:cNvCxnSpPr/>
          <p:nvPr/>
        </p:nvCxnSpPr>
        <p:spPr>
          <a:xfrm>
            <a:off x="1507067" y="1473194"/>
            <a:ext cx="10160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D1977738-05C0-4F23-BD25-F0EE48484BC3}"/>
              </a:ext>
            </a:extLst>
          </p:cNvPr>
          <p:cNvCxnSpPr>
            <a:cxnSpLocks/>
          </p:cNvCxnSpPr>
          <p:nvPr/>
        </p:nvCxnSpPr>
        <p:spPr>
          <a:xfrm>
            <a:off x="1422401" y="1820327"/>
            <a:ext cx="1159932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AAD9D5CA-C7A6-4FD9-850E-7C289EDB92C2}"/>
              </a:ext>
            </a:extLst>
          </p:cNvPr>
          <p:cNvCxnSpPr/>
          <p:nvPr/>
        </p:nvCxnSpPr>
        <p:spPr>
          <a:xfrm flipH="1">
            <a:off x="1346200" y="1168396"/>
            <a:ext cx="1253067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5884058-8F5C-427E-BA16-509CDA8517C0}"/>
              </a:ext>
            </a:extLst>
          </p:cNvPr>
          <p:cNvSpPr txBox="1"/>
          <p:nvPr/>
        </p:nvSpPr>
        <p:spPr>
          <a:xfrm>
            <a:off x="3479799" y="389460"/>
            <a:ext cx="152125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---  +++ 60mV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2B476105-791E-4396-B967-148BEE80A9CC}"/>
              </a:ext>
            </a:extLst>
          </p:cNvPr>
          <p:cNvCxnSpPr>
            <a:cxnSpLocks/>
          </p:cNvCxnSpPr>
          <p:nvPr/>
        </p:nvCxnSpPr>
        <p:spPr>
          <a:xfrm>
            <a:off x="1363128" y="1261527"/>
            <a:ext cx="1253067" cy="0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3883B4E5-DAE9-476A-AF7B-140698842F5E}"/>
              </a:ext>
            </a:extLst>
          </p:cNvPr>
          <p:cNvCxnSpPr/>
          <p:nvPr/>
        </p:nvCxnSpPr>
        <p:spPr>
          <a:xfrm>
            <a:off x="1507063" y="1574792"/>
            <a:ext cx="1016000" cy="0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489AA68F-4EF9-4A05-9E8C-2835C816B765}"/>
              </a:ext>
            </a:extLst>
          </p:cNvPr>
          <p:cNvCxnSpPr>
            <a:cxnSpLocks/>
          </p:cNvCxnSpPr>
          <p:nvPr/>
        </p:nvCxnSpPr>
        <p:spPr>
          <a:xfrm flipH="1">
            <a:off x="1422399" y="1921925"/>
            <a:ext cx="1159932" cy="0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542F8A28-DCF0-46E6-A7F0-4B53EDC134D6}"/>
              </a:ext>
            </a:extLst>
          </p:cNvPr>
          <p:cNvCxnSpPr>
            <a:cxnSpLocks/>
          </p:cNvCxnSpPr>
          <p:nvPr/>
        </p:nvCxnSpPr>
        <p:spPr>
          <a:xfrm>
            <a:off x="4199469" y="1151459"/>
            <a:ext cx="77893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5A4642E7-7EA9-4630-8C9D-DBC3448C4810}"/>
              </a:ext>
            </a:extLst>
          </p:cNvPr>
          <p:cNvCxnSpPr>
            <a:cxnSpLocks/>
          </p:cNvCxnSpPr>
          <p:nvPr/>
        </p:nvCxnSpPr>
        <p:spPr>
          <a:xfrm flipH="1">
            <a:off x="4199469" y="1303859"/>
            <a:ext cx="77893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E1F6009-18F5-4C5E-8A76-88484ACA4BA6}"/>
              </a:ext>
            </a:extLst>
          </p:cNvPr>
          <p:cNvSpPr txBox="1"/>
          <p:nvPr/>
        </p:nvSpPr>
        <p:spPr>
          <a:xfrm>
            <a:off x="4453464" y="863592"/>
            <a:ext cx="643467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spcBef>
                <a:spcPts val="0"/>
              </a:spcBef>
            </a:pPr>
            <a:r>
              <a:rPr lang="en-US" sz="1600" dirty="0"/>
              <a:t>3Na</a:t>
            </a:r>
            <a:r>
              <a:rPr lang="en-US" sz="1600" baseline="30000" dirty="0"/>
              <a:t>+</a:t>
            </a:r>
            <a:endParaRPr lang="en-US" sz="1600" dirty="0"/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sz="1600" dirty="0"/>
              <a:t>2K</a:t>
            </a:r>
            <a:r>
              <a:rPr lang="en-US" sz="1600" baseline="30000" dirty="0"/>
              <a:t>+</a:t>
            </a:r>
            <a:endParaRPr lang="en-US" sz="16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11EBFC8B-D80B-431F-BE2A-0B96E17005CD}"/>
              </a:ext>
            </a:extLst>
          </p:cNvPr>
          <p:cNvCxnSpPr>
            <a:cxnSpLocks/>
          </p:cNvCxnSpPr>
          <p:nvPr/>
        </p:nvCxnSpPr>
        <p:spPr>
          <a:xfrm>
            <a:off x="4004733" y="2150533"/>
            <a:ext cx="2683934" cy="1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7F04A96-75DA-4440-A0BF-269137075612}"/>
              </a:ext>
            </a:extLst>
          </p:cNvPr>
          <p:cNvSpPr txBox="1"/>
          <p:nvPr/>
        </p:nvSpPr>
        <p:spPr>
          <a:xfrm>
            <a:off x="4893734" y="1921935"/>
            <a:ext cx="1320799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-battery+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B40DD27-08CF-4553-AAD2-DE31281137F4}"/>
              </a:ext>
            </a:extLst>
          </p:cNvPr>
          <p:cNvSpPr txBox="1"/>
          <p:nvPr/>
        </p:nvSpPr>
        <p:spPr>
          <a:xfrm>
            <a:off x="6604000" y="1905000"/>
            <a:ext cx="79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ECF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6E2E8E40-3547-4D8B-A70D-B599C88062ED}"/>
              </a:ext>
            </a:extLst>
          </p:cNvPr>
          <p:cNvCxnSpPr>
            <a:cxnSpLocks/>
          </p:cNvCxnSpPr>
          <p:nvPr/>
        </p:nvCxnSpPr>
        <p:spPr>
          <a:xfrm>
            <a:off x="5410200" y="5206996"/>
            <a:ext cx="3039532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959D040-B769-40A1-997B-683EF7BDC1EF}"/>
              </a:ext>
            </a:extLst>
          </p:cNvPr>
          <p:cNvGrpSpPr/>
          <p:nvPr/>
        </p:nvGrpSpPr>
        <p:grpSpPr>
          <a:xfrm>
            <a:off x="5884330" y="4487331"/>
            <a:ext cx="829885" cy="347132"/>
            <a:chOff x="5892800" y="3251200"/>
            <a:chExt cx="829885" cy="34713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8A031A63-8F76-4C0F-9ACE-218195E7487E}"/>
                </a:ext>
              </a:extLst>
            </p:cNvPr>
            <p:cNvCxnSpPr/>
            <p:nvPr/>
          </p:nvCxnSpPr>
          <p:spPr>
            <a:xfrm>
              <a:off x="5892800" y="3496733"/>
              <a:ext cx="4572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2861E935-4D15-4D24-883F-4250EB746172}"/>
                </a:ext>
              </a:extLst>
            </p:cNvPr>
            <p:cNvCxnSpPr>
              <a:cxnSpLocks/>
            </p:cNvCxnSpPr>
            <p:nvPr/>
          </p:nvCxnSpPr>
          <p:spPr>
            <a:xfrm>
              <a:off x="5994399" y="3598332"/>
              <a:ext cx="254003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5DC392D-5885-480F-BE4D-098AA700606F}"/>
                </a:ext>
              </a:extLst>
            </p:cNvPr>
            <p:cNvSpPr txBox="1"/>
            <p:nvPr/>
          </p:nvSpPr>
          <p:spPr>
            <a:xfrm>
              <a:off x="6214533" y="3251200"/>
              <a:ext cx="508152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err="1"/>
                <a:t>V</a:t>
              </a:r>
              <a:r>
                <a:rPr lang="en-US" sz="2000" baseline="30000" dirty="0" err="1"/>
                <a:t>N</a:t>
              </a:r>
              <a:r>
                <a:rPr lang="en-US" sz="2000" baseline="-25000" dirty="0" err="1"/>
                <a:t>Na</a:t>
              </a:r>
              <a:endParaRPr lang="en-US" sz="20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DC3238D9-27C8-457D-B526-E11B2EE48504}"/>
              </a:ext>
            </a:extLst>
          </p:cNvPr>
          <p:cNvGrpSpPr/>
          <p:nvPr/>
        </p:nvGrpSpPr>
        <p:grpSpPr>
          <a:xfrm>
            <a:off x="7111997" y="4487331"/>
            <a:ext cx="754544" cy="347132"/>
            <a:chOff x="5892800" y="3251200"/>
            <a:chExt cx="754544" cy="34713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5F623E2D-878E-4DBD-8FCE-490AB404336D}"/>
                </a:ext>
              </a:extLst>
            </p:cNvPr>
            <p:cNvCxnSpPr/>
            <p:nvPr/>
          </p:nvCxnSpPr>
          <p:spPr>
            <a:xfrm>
              <a:off x="5892800" y="3496733"/>
              <a:ext cx="4572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6EABAAC8-ADFF-40E7-9BD4-2C7295AE38AD}"/>
                </a:ext>
              </a:extLst>
            </p:cNvPr>
            <p:cNvCxnSpPr>
              <a:cxnSpLocks/>
            </p:cNvCxnSpPr>
            <p:nvPr/>
          </p:nvCxnSpPr>
          <p:spPr>
            <a:xfrm>
              <a:off x="5994399" y="3598332"/>
              <a:ext cx="254003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F23A938D-691F-4DAD-990B-557AD6E5E274}"/>
                </a:ext>
              </a:extLst>
            </p:cNvPr>
            <p:cNvSpPr txBox="1"/>
            <p:nvPr/>
          </p:nvSpPr>
          <p:spPr>
            <a:xfrm>
              <a:off x="6214533" y="3251200"/>
              <a:ext cx="432811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/>
                <a:t>V</a:t>
              </a:r>
              <a:r>
                <a:rPr lang="en-US" sz="2000" baseline="30000" dirty="0"/>
                <a:t>N</a:t>
              </a:r>
              <a:r>
                <a:rPr lang="en-US" sz="2000" baseline="-25000" dirty="0"/>
                <a:t>K</a:t>
              </a:r>
              <a:endParaRPr lang="en-US" sz="2000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25EB8802-079D-4B1A-ADF9-2EAAA1871A67}"/>
              </a:ext>
            </a:extLst>
          </p:cNvPr>
          <p:cNvGrpSpPr/>
          <p:nvPr/>
        </p:nvGrpSpPr>
        <p:grpSpPr>
          <a:xfrm>
            <a:off x="8204196" y="4487331"/>
            <a:ext cx="793016" cy="347132"/>
            <a:chOff x="5892800" y="3251200"/>
            <a:chExt cx="793016" cy="347132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38F38BD2-F3A6-4322-AA94-AB01D4A70680}"/>
                </a:ext>
              </a:extLst>
            </p:cNvPr>
            <p:cNvCxnSpPr/>
            <p:nvPr/>
          </p:nvCxnSpPr>
          <p:spPr>
            <a:xfrm>
              <a:off x="5892800" y="3496733"/>
              <a:ext cx="4572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8C6EF1AA-498A-40F0-BB26-35529A7450D3}"/>
                </a:ext>
              </a:extLst>
            </p:cNvPr>
            <p:cNvCxnSpPr>
              <a:cxnSpLocks/>
            </p:cNvCxnSpPr>
            <p:nvPr/>
          </p:nvCxnSpPr>
          <p:spPr>
            <a:xfrm>
              <a:off x="5994399" y="3598332"/>
              <a:ext cx="254003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3729740F-A5E6-4F48-BC68-E87341BE5E28}"/>
                </a:ext>
              </a:extLst>
            </p:cNvPr>
            <p:cNvSpPr txBox="1"/>
            <p:nvPr/>
          </p:nvSpPr>
          <p:spPr>
            <a:xfrm>
              <a:off x="6214533" y="3251200"/>
              <a:ext cx="471283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err="1"/>
                <a:t>V</a:t>
              </a:r>
              <a:r>
                <a:rPr lang="en-US" sz="2000" baseline="30000" dirty="0" err="1"/>
                <a:t>N</a:t>
              </a:r>
              <a:r>
                <a:rPr lang="en-US" sz="2000" baseline="-25000" dirty="0" err="1"/>
                <a:t>Cl</a:t>
              </a:r>
              <a:endParaRPr lang="en-US" sz="2000" dirty="0"/>
            </a:p>
          </p:txBody>
        </p: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A939D89F-6B8D-45EF-AA98-8FD67483274D}"/>
              </a:ext>
            </a:extLst>
          </p:cNvPr>
          <p:cNvCxnSpPr>
            <a:cxnSpLocks/>
          </p:cNvCxnSpPr>
          <p:nvPr/>
        </p:nvCxnSpPr>
        <p:spPr>
          <a:xfrm>
            <a:off x="6121400" y="4834465"/>
            <a:ext cx="0" cy="381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3036F0A6-D8DA-4BF4-9632-289DAAFD3994}"/>
              </a:ext>
            </a:extLst>
          </p:cNvPr>
          <p:cNvCxnSpPr>
            <a:cxnSpLocks/>
          </p:cNvCxnSpPr>
          <p:nvPr/>
        </p:nvCxnSpPr>
        <p:spPr>
          <a:xfrm>
            <a:off x="7340602" y="4842926"/>
            <a:ext cx="0" cy="381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A80E27A4-0889-49E3-985B-285FFA11EA00}"/>
              </a:ext>
            </a:extLst>
          </p:cNvPr>
          <p:cNvCxnSpPr>
            <a:cxnSpLocks/>
          </p:cNvCxnSpPr>
          <p:nvPr/>
        </p:nvCxnSpPr>
        <p:spPr>
          <a:xfrm>
            <a:off x="8441267" y="4842931"/>
            <a:ext cx="0" cy="381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4ACC613E-27F0-4D2E-AB4C-D86DEC947099}"/>
              </a:ext>
            </a:extLst>
          </p:cNvPr>
          <p:cNvGrpSpPr/>
          <p:nvPr/>
        </p:nvGrpSpPr>
        <p:grpSpPr>
          <a:xfrm>
            <a:off x="5748865" y="3852332"/>
            <a:ext cx="381000" cy="685800"/>
            <a:chOff x="5562600" y="3429000"/>
            <a:chExt cx="381000" cy="68580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9CECE07A-4F8F-41BE-8E4F-21F202BEA8B0}"/>
                </a:ext>
              </a:extLst>
            </p:cNvPr>
            <p:cNvCxnSpPr/>
            <p:nvPr/>
          </p:nvCxnSpPr>
          <p:spPr>
            <a:xfrm>
              <a:off x="5715000" y="3429000"/>
              <a:ext cx="228600" cy="762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4A1445E0-1493-4D83-ACEB-1CF926DB6E10}"/>
                </a:ext>
              </a:extLst>
            </p:cNvPr>
            <p:cNvCxnSpPr/>
            <p:nvPr/>
          </p:nvCxnSpPr>
          <p:spPr>
            <a:xfrm flipV="1">
              <a:off x="5562600" y="3505200"/>
              <a:ext cx="3810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C3F4FCB1-4155-44F8-A11D-640FB130CA5E}"/>
                </a:ext>
              </a:extLst>
            </p:cNvPr>
            <p:cNvCxnSpPr/>
            <p:nvPr/>
          </p:nvCxnSpPr>
          <p:spPr>
            <a:xfrm flipH="1" flipV="1">
              <a:off x="5562600" y="3657600"/>
              <a:ext cx="3810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3E25B839-60AE-466D-9B74-9FBF6EFF8A36}"/>
                </a:ext>
              </a:extLst>
            </p:cNvPr>
            <p:cNvCxnSpPr/>
            <p:nvPr/>
          </p:nvCxnSpPr>
          <p:spPr>
            <a:xfrm flipV="1">
              <a:off x="5562600" y="3810000"/>
              <a:ext cx="3810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2DD01B0B-5B36-4830-A917-6A3E85E598D6}"/>
                </a:ext>
              </a:extLst>
            </p:cNvPr>
            <p:cNvCxnSpPr/>
            <p:nvPr/>
          </p:nvCxnSpPr>
          <p:spPr>
            <a:xfrm flipH="1" flipV="1">
              <a:off x="5562600" y="3962400"/>
              <a:ext cx="3810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97CB0D9E-CF7F-41E2-9C05-291847A89666}"/>
              </a:ext>
            </a:extLst>
          </p:cNvPr>
          <p:cNvCxnSpPr>
            <a:cxnSpLocks/>
          </p:cNvCxnSpPr>
          <p:nvPr/>
        </p:nvCxnSpPr>
        <p:spPr>
          <a:xfrm>
            <a:off x="6121398" y="4521200"/>
            <a:ext cx="0" cy="20319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C3A3CC42-5CA8-4699-9D6E-9E6324217491}"/>
              </a:ext>
            </a:extLst>
          </p:cNvPr>
          <p:cNvGrpSpPr/>
          <p:nvPr/>
        </p:nvGrpSpPr>
        <p:grpSpPr>
          <a:xfrm>
            <a:off x="6951131" y="3852330"/>
            <a:ext cx="381000" cy="685800"/>
            <a:chOff x="5562600" y="3429000"/>
            <a:chExt cx="381000" cy="685800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A11F5BE9-AD1F-422E-AC35-E57A5DC4F800}"/>
                </a:ext>
              </a:extLst>
            </p:cNvPr>
            <p:cNvCxnSpPr/>
            <p:nvPr/>
          </p:nvCxnSpPr>
          <p:spPr>
            <a:xfrm>
              <a:off x="5715000" y="3429000"/>
              <a:ext cx="228600" cy="762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124F91C4-16B9-4B4A-864C-601098042DF1}"/>
                </a:ext>
              </a:extLst>
            </p:cNvPr>
            <p:cNvCxnSpPr/>
            <p:nvPr/>
          </p:nvCxnSpPr>
          <p:spPr>
            <a:xfrm flipV="1">
              <a:off x="5562600" y="3505200"/>
              <a:ext cx="3810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D91CE2A0-6CF8-4E6A-B5B3-9CDF1A11AC24}"/>
                </a:ext>
              </a:extLst>
            </p:cNvPr>
            <p:cNvCxnSpPr/>
            <p:nvPr/>
          </p:nvCxnSpPr>
          <p:spPr>
            <a:xfrm flipH="1" flipV="1">
              <a:off x="5562600" y="3657600"/>
              <a:ext cx="3810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6361AD46-5E5B-4F54-8417-AD6B1A39269C}"/>
                </a:ext>
              </a:extLst>
            </p:cNvPr>
            <p:cNvCxnSpPr/>
            <p:nvPr/>
          </p:nvCxnSpPr>
          <p:spPr>
            <a:xfrm flipV="1">
              <a:off x="5562600" y="3810000"/>
              <a:ext cx="3810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520B8A00-48E2-42AE-8FF9-9EDAAD52DAEB}"/>
                </a:ext>
              </a:extLst>
            </p:cNvPr>
            <p:cNvCxnSpPr/>
            <p:nvPr/>
          </p:nvCxnSpPr>
          <p:spPr>
            <a:xfrm flipH="1" flipV="1">
              <a:off x="5562600" y="3962400"/>
              <a:ext cx="3810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03F42FDF-A22B-4CE0-9AAF-8F1A2511BDD9}"/>
              </a:ext>
            </a:extLst>
          </p:cNvPr>
          <p:cNvCxnSpPr>
            <a:cxnSpLocks/>
          </p:cNvCxnSpPr>
          <p:nvPr/>
        </p:nvCxnSpPr>
        <p:spPr>
          <a:xfrm>
            <a:off x="7323664" y="4521198"/>
            <a:ext cx="0" cy="20319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C78FA9A6-E081-4C94-8490-E6CCCABF2AEE}"/>
              </a:ext>
            </a:extLst>
          </p:cNvPr>
          <p:cNvGrpSpPr/>
          <p:nvPr/>
        </p:nvGrpSpPr>
        <p:grpSpPr>
          <a:xfrm>
            <a:off x="8068735" y="3852327"/>
            <a:ext cx="381000" cy="685800"/>
            <a:chOff x="5562600" y="3429000"/>
            <a:chExt cx="381000" cy="68580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BE3F0324-B3D4-444D-8718-CBACE2E48794}"/>
                </a:ext>
              </a:extLst>
            </p:cNvPr>
            <p:cNvCxnSpPr/>
            <p:nvPr/>
          </p:nvCxnSpPr>
          <p:spPr>
            <a:xfrm>
              <a:off x="5715000" y="3429000"/>
              <a:ext cx="228600" cy="762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01D4567D-B30D-4D9B-9471-824C83890C58}"/>
                </a:ext>
              </a:extLst>
            </p:cNvPr>
            <p:cNvCxnSpPr/>
            <p:nvPr/>
          </p:nvCxnSpPr>
          <p:spPr>
            <a:xfrm flipV="1">
              <a:off x="5562600" y="3505200"/>
              <a:ext cx="3810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FB47DF56-1713-4E8B-8B76-08D75B17B647}"/>
                </a:ext>
              </a:extLst>
            </p:cNvPr>
            <p:cNvCxnSpPr/>
            <p:nvPr/>
          </p:nvCxnSpPr>
          <p:spPr>
            <a:xfrm flipH="1" flipV="1">
              <a:off x="5562600" y="3657600"/>
              <a:ext cx="3810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7584D123-D55B-41B8-B140-3FA1291E1FF2}"/>
                </a:ext>
              </a:extLst>
            </p:cNvPr>
            <p:cNvCxnSpPr/>
            <p:nvPr/>
          </p:nvCxnSpPr>
          <p:spPr>
            <a:xfrm flipV="1">
              <a:off x="5562600" y="3810000"/>
              <a:ext cx="3810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BF122A31-127B-4417-A775-ACF4E9812B7F}"/>
                </a:ext>
              </a:extLst>
            </p:cNvPr>
            <p:cNvCxnSpPr/>
            <p:nvPr/>
          </p:nvCxnSpPr>
          <p:spPr>
            <a:xfrm flipH="1" flipV="1">
              <a:off x="5562600" y="3962400"/>
              <a:ext cx="3810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8B94E8AE-3F17-462A-A6AE-B6C8ABD450C0}"/>
              </a:ext>
            </a:extLst>
          </p:cNvPr>
          <p:cNvCxnSpPr>
            <a:cxnSpLocks/>
          </p:cNvCxnSpPr>
          <p:nvPr/>
        </p:nvCxnSpPr>
        <p:spPr>
          <a:xfrm>
            <a:off x="8441268" y="4521195"/>
            <a:ext cx="0" cy="20319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4C036999-2B50-4E82-B8D1-174A1130099E}"/>
              </a:ext>
            </a:extLst>
          </p:cNvPr>
          <p:cNvCxnSpPr>
            <a:cxnSpLocks/>
          </p:cNvCxnSpPr>
          <p:nvPr/>
        </p:nvCxnSpPr>
        <p:spPr>
          <a:xfrm>
            <a:off x="5418667" y="3632197"/>
            <a:ext cx="2827865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CA96DE77-1281-425A-B4B9-03D1CA1F8A54}"/>
              </a:ext>
            </a:extLst>
          </p:cNvPr>
          <p:cNvCxnSpPr>
            <a:cxnSpLocks/>
          </p:cNvCxnSpPr>
          <p:nvPr/>
        </p:nvCxnSpPr>
        <p:spPr>
          <a:xfrm>
            <a:off x="5918193" y="3640668"/>
            <a:ext cx="0" cy="20319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D683C6F7-C278-4E0F-B873-00F2D67CBCDC}"/>
              </a:ext>
            </a:extLst>
          </p:cNvPr>
          <p:cNvCxnSpPr>
            <a:cxnSpLocks/>
          </p:cNvCxnSpPr>
          <p:nvPr/>
        </p:nvCxnSpPr>
        <p:spPr>
          <a:xfrm>
            <a:off x="7120459" y="3657598"/>
            <a:ext cx="0" cy="20319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F4B07A64-B39C-47CB-AE7E-9E675BEE8CC3}"/>
              </a:ext>
            </a:extLst>
          </p:cNvPr>
          <p:cNvCxnSpPr>
            <a:cxnSpLocks/>
          </p:cNvCxnSpPr>
          <p:nvPr/>
        </p:nvCxnSpPr>
        <p:spPr>
          <a:xfrm>
            <a:off x="8229592" y="3649135"/>
            <a:ext cx="0" cy="20319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505BCC68-6528-4AA7-AA13-B60DF4C3E780}"/>
              </a:ext>
            </a:extLst>
          </p:cNvPr>
          <p:cNvSpPr txBox="1"/>
          <p:nvPr/>
        </p:nvSpPr>
        <p:spPr>
          <a:xfrm>
            <a:off x="6536268" y="4800600"/>
            <a:ext cx="79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ECF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51446CD4-CBC6-480F-AD4C-84F6F52624CB}"/>
              </a:ext>
            </a:extLst>
          </p:cNvPr>
          <p:cNvSpPr txBox="1"/>
          <p:nvPr/>
        </p:nvSpPr>
        <p:spPr>
          <a:xfrm>
            <a:off x="6646334" y="3208866"/>
            <a:ext cx="79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ICF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F921CF2E-93A5-4C0D-BF81-3488BEB6E4FC}"/>
              </a:ext>
            </a:extLst>
          </p:cNvPr>
          <p:cNvSpPr txBox="1"/>
          <p:nvPr/>
        </p:nvSpPr>
        <p:spPr>
          <a:xfrm>
            <a:off x="6121395" y="3928530"/>
            <a:ext cx="37029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err="1"/>
              <a:t>R</a:t>
            </a:r>
            <a:r>
              <a:rPr lang="en-US" sz="2000" baseline="-25000" dirty="0" err="1"/>
              <a:t>Na</a:t>
            </a:r>
            <a:endParaRPr lang="en-US" sz="20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9289F137-6966-4434-89E9-535EB16A2CEE}"/>
              </a:ext>
            </a:extLst>
          </p:cNvPr>
          <p:cNvSpPr txBox="1"/>
          <p:nvPr/>
        </p:nvSpPr>
        <p:spPr>
          <a:xfrm>
            <a:off x="7272862" y="3911596"/>
            <a:ext cx="29495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K</a:t>
            </a:r>
            <a:endParaRPr lang="en-US" sz="20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0A05D1CE-82CD-47FC-BFD4-90AF2B6B9F9D}"/>
              </a:ext>
            </a:extLst>
          </p:cNvPr>
          <p:cNvSpPr txBox="1"/>
          <p:nvPr/>
        </p:nvSpPr>
        <p:spPr>
          <a:xfrm>
            <a:off x="8458195" y="3928530"/>
            <a:ext cx="33342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err="1"/>
              <a:t>R</a:t>
            </a:r>
            <a:r>
              <a:rPr lang="en-US" sz="2000" baseline="-25000" dirty="0" err="1"/>
              <a:t>Cl</a:t>
            </a:r>
            <a:endParaRPr lang="en-US" sz="2000" dirty="0"/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xmlns="" id="{CA253CE2-C58E-4106-BF96-167B3C271805}"/>
              </a:ext>
            </a:extLst>
          </p:cNvPr>
          <p:cNvCxnSpPr>
            <a:cxnSpLocks/>
          </p:cNvCxnSpPr>
          <p:nvPr/>
        </p:nvCxnSpPr>
        <p:spPr>
          <a:xfrm>
            <a:off x="5448302" y="4216400"/>
            <a:ext cx="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B451465-4B49-4230-9ABA-D2E3C3B360D3}"/>
              </a:ext>
            </a:extLst>
          </p:cNvPr>
          <p:cNvGrpSpPr/>
          <p:nvPr/>
        </p:nvGrpSpPr>
        <p:grpSpPr>
          <a:xfrm>
            <a:off x="742548" y="4935205"/>
            <a:ext cx="4068737" cy="1607174"/>
            <a:chOff x="1982381" y="1318446"/>
            <a:chExt cx="5414730" cy="2446866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AD27C581-99A2-4ADF-8EFC-490EBF4DD057}"/>
                </a:ext>
              </a:extLst>
            </p:cNvPr>
            <p:cNvCxnSpPr>
              <a:cxnSpLocks/>
            </p:cNvCxnSpPr>
            <p:nvPr/>
          </p:nvCxnSpPr>
          <p:spPr>
            <a:xfrm>
              <a:off x="2329515" y="1318446"/>
              <a:ext cx="0" cy="2446866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511F2C4A-E29B-48A1-9A2E-5D3306040EA0}"/>
                </a:ext>
              </a:extLst>
            </p:cNvPr>
            <p:cNvCxnSpPr>
              <a:cxnSpLocks/>
              <a:stCxn id="100" idx="0"/>
            </p:cNvCxnSpPr>
            <p:nvPr/>
          </p:nvCxnSpPr>
          <p:spPr>
            <a:xfrm flipH="1">
              <a:off x="2329515" y="2516081"/>
              <a:ext cx="3939856" cy="25798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C0BCD8B0-83CF-4DEA-B565-1B826066939A}"/>
                </a:ext>
              </a:extLst>
            </p:cNvPr>
            <p:cNvSpPr txBox="1"/>
            <p:nvPr/>
          </p:nvSpPr>
          <p:spPr>
            <a:xfrm>
              <a:off x="6262577" y="2164117"/>
              <a:ext cx="11345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/>
                <a:t>V</a:t>
              </a:r>
              <a:r>
                <a:rPr lang="en-US" baseline="-25000" dirty="0" err="1"/>
                <a:t>mem</a:t>
              </a:r>
              <a:endParaRPr lang="en-US" i="1" dirty="0"/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34DD9011-AB9C-4E47-AE0C-63610EDF7DAD}"/>
                </a:ext>
              </a:extLst>
            </p:cNvPr>
            <p:cNvCxnSpPr>
              <a:cxnSpLocks/>
            </p:cNvCxnSpPr>
            <p:nvPr/>
          </p:nvCxnSpPr>
          <p:spPr>
            <a:xfrm>
              <a:off x="5326915" y="2398769"/>
              <a:ext cx="555256" cy="283011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4DABA06D-8626-4269-B955-C47DC7F8E889}"/>
                </a:ext>
              </a:extLst>
            </p:cNvPr>
            <p:cNvSpPr txBox="1"/>
            <p:nvPr/>
          </p:nvSpPr>
          <p:spPr>
            <a:xfrm>
              <a:off x="3835390" y="2549947"/>
              <a:ext cx="66886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1600" dirty="0"/>
                <a:t>-.06V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220224B8-B9E9-4CB2-BBE3-C973F3C33955}"/>
                </a:ext>
              </a:extLst>
            </p:cNvPr>
            <p:cNvSpPr txBox="1"/>
            <p:nvPr/>
          </p:nvSpPr>
          <p:spPr>
            <a:xfrm>
              <a:off x="3141917" y="2541481"/>
              <a:ext cx="66886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1600" dirty="0"/>
                <a:t>-.08V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xmlns="" id="{DFF4D00C-6D05-44F6-92A3-5470E39C13AC}"/>
                </a:ext>
              </a:extLst>
            </p:cNvPr>
            <p:cNvSpPr txBox="1"/>
            <p:nvPr/>
          </p:nvSpPr>
          <p:spPr>
            <a:xfrm>
              <a:off x="2380314" y="2549948"/>
              <a:ext cx="66886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1600" dirty="0"/>
                <a:t>-.10V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xmlns="" id="{20E2E24B-E347-45A9-A18F-673EEB1DB621}"/>
                </a:ext>
              </a:extLst>
            </p:cNvPr>
            <p:cNvSpPr txBox="1"/>
            <p:nvPr/>
          </p:nvSpPr>
          <p:spPr>
            <a:xfrm>
              <a:off x="5934937" y="2516081"/>
              <a:ext cx="66886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1600" dirty="0"/>
                <a:t>0V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7FAE41FA-9271-4168-82A3-2A96D2C86B05}"/>
                </a:ext>
              </a:extLst>
            </p:cNvPr>
            <p:cNvSpPr txBox="1"/>
            <p:nvPr/>
          </p:nvSpPr>
          <p:spPr>
            <a:xfrm>
              <a:off x="1982381" y="2450664"/>
              <a:ext cx="290811" cy="24785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1600" dirty="0"/>
                <a:t>0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xmlns="" id="{836294E9-B954-4730-A725-FDCFC2DC6A36}"/>
                </a:ext>
              </a:extLst>
            </p:cNvPr>
            <p:cNvSpPr txBox="1"/>
            <p:nvPr/>
          </p:nvSpPr>
          <p:spPr>
            <a:xfrm>
              <a:off x="1982381" y="1654798"/>
              <a:ext cx="290811" cy="24785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1600" dirty="0"/>
                <a:t>+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DF4036D5-DAC5-448A-938B-3D00CC825971}"/>
                </a:ext>
              </a:extLst>
            </p:cNvPr>
            <p:cNvSpPr txBox="1"/>
            <p:nvPr/>
          </p:nvSpPr>
          <p:spPr>
            <a:xfrm>
              <a:off x="1999311" y="3111066"/>
              <a:ext cx="290811" cy="24785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1600" dirty="0"/>
                <a:t>-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5B11C8A1-CC37-4168-B536-4B9A8A640230}"/>
                </a:ext>
              </a:extLst>
            </p:cNvPr>
            <p:cNvSpPr txBox="1"/>
            <p:nvPr/>
          </p:nvSpPr>
          <p:spPr>
            <a:xfrm>
              <a:off x="4552896" y="2541481"/>
              <a:ext cx="66886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1600" dirty="0"/>
                <a:t>-.04V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xmlns="" id="{0AA7C081-3B58-490D-9E38-1A967F20DE37}"/>
                </a:ext>
              </a:extLst>
            </p:cNvPr>
            <p:cNvSpPr txBox="1"/>
            <p:nvPr/>
          </p:nvSpPr>
          <p:spPr>
            <a:xfrm>
              <a:off x="5312732" y="2559982"/>
              <a:ext cx="66886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1">
              <a:spAutoFit/>
            </a:bodyPr>
            <a:lstStyle/>
            <a:p>
              <a:r>
                <a:rPr lang="en-US" sz="1600" dirty="0"/>
                <a:t>-.02V</a:t>
              </a: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91F60C3E-8272-41DB-98C2-80B5C1ABBECC}"/>
                </a:ext>
              </a:extLst>
            </p:cNvPr>
            <p:cNvCxnSpPr>
              <a:cxnSpLocks/>
            </p:cNvCxnSpPr>
            <p:nvPr/>
          </p:nvCxnSpPr>
          <p:spPr>
            <a:xfrm>
              <a:off x="3163578" y="2390046"/>
              <a:ext cx="555256" cy="283011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9DAB22B7-241E-4F7D-BCA6-5126B8324F24}"/>
                </a:ext>
              </a:extLst>
            </p:cNvPr>
            <p:cNvCxnSpPr>
              <a:cxnSpLocks/>
            </p:cNvCxnSpPr>
            <p:nvPr/>
          </p:nvCxnSpPr>
          <p:spPr>
            <a:xfrm>
              <a:off x="2380314" y="1979388"/>
              <a:ext cx="778539" cy="396817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DADF930E-738F-44F4-BD3F-73E0CD09DA7B}"/>
                </a:ext>
              </a:extLst>
            </p:cNvPr>
            <p:cNvCxnSpPr>
              <a:cxnSpLocks/>
            </p:cNvCxnSpPr>
            <p:nvPr/>
          </p:nvCxnSpPr>
          <p:spPr>
            <a:xfrm>
              <a:off x="5845076" y="2654534"/>
              <a:ext cx="555256" cy="283011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Freeform 21">
              <a:extLst>
                <a:ext uri="{FF2B5EF4-FFF2-40B4-BE49-F238E27FC236}">
                  <a16:creationId xmlns:a16="http://schemas.microsoft.com/office/drawing/2014/main" xmlns="" id="{23EBEA15-D967-4E4B-B96D-D6780A201634}"/>
                </a:ext>
              </a:extLst>
            </p:cNvPr>
            <p:cNvSpPr/>
            <p:nvPr/>
          </p:nvSpPr>
          <p:spPr>
            <a:xfrm>
              <a:off x="3668233" y="2163001"/>
              <a:ext cx="1679944" cy="705588"/>
            </a:xfrm>
            <a:custGeom>
              <a:avLst/>
              <a:gdLst>
                <a:gd name="connsiteX0" fmla="*/ 0 w 1679944"/>
                <a:gd name="connsiteY0" fmla="*/ 473865 h 705588"/>
                <a:gd name="connsiteX1" fmla="*/ 265814 w 1679944"/>
                <a:gd name="connsiteY1" fmla="*/ 601455 h 705588"/>
                <a:gd name="connsiteX2" fmla="*/ 637953 w 1679944"/>
                <a:gd name="connsiteY2" fmla="*/ 697148 h 705588"/>
                <a:gd name="connsiteX3" fmla="*/ 893134 w 1679944"/>
                <a:gd name="connsiteY3" fmla="*/ 378172 h 705588"/>
                <a:gd name="connsiteX4" fmla="*/ 1073888 w 1679944"/>
                <a:gd name="connsiteY4" fmla="*/ 91092 h 705588"/>
                <a:gd name="connsiteX5" fmla="*/ 1222744 w 1679944"/>
                <a:gd name="connsiteY5" fmla="*/ 6032 h 705588"/>
                <a:gd name="connsiteX6" fmla="*/ 1679944 w 1679944"/>
                <a:gd name="connsiteY6" fmla="*/ 229316 h 7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9944" h="705588">
                  <a:moveTo>
                    <a:pt x="0" y="473865"/>
                  </a:moveTo>
                  <a:cubicBezTo>
                    <a:pt x="79744" y="519053"/>
                    <a:pt x="159489" y="564241"/>
                    <a:pt x="265814" y="601455"/>
                  </a:cubicBezTo>
                  <a:cubicBezTo>
                    <a:pt x="372140" y="638669"/>
                    <a:pt x="533400" y="734362"/>
                    <a:pt x="637953" y="697148"/>
                  </a:cubicBezTo>
                  <a:cubicBezTo>
                    <a:pt x="742506" y="659934"/>
                    <a:pt x="820478" y="479181"/>
                    <a:pt x="893134" y="378172"/>
                  </a:cubicBezTo>
                  <a:cubicBezTo>
                    <a:pt x="965790" y="277163"/>
                    <a:pt x="1018953" y="153115"/>
                    <a:pt x="1073888" y="91092"/>
                  </a:cubicBezTo>
                  <a:cubicBezTo>
                    <a:pt x="1128823" y="29069"/>
                    <a:pt x="1121735" y="-17005"/>
                    <a:pt x="1222744" y="6032"/>
                  </a:cubicBezTo>
                  <a:cubicBezTo>
                    <a:pt x="1323753" y="29069"/>
                    <a:pt x="1501848" y="129192"/>
                    <a:pt x="1679944" y="229316"/>
                  </a:cubicBezTo>
                </a:path>
              </a:pathLst>
            </a:cu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FB6B59C8-D2EA-463B-9F5A-B6795CED9112}"/>
              </a:ext>
            </a:extLst>
          </p:cNvPr>
          <p:cNvSpPr txBox="1"/>
          <p:nvPr/>
        </p:nvSpPr>
        <p:spPr>
          <a:xfrm>
            <a:off x="177800" y="1032928"/>
            <a:ext cx="149120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[K</a:t>
            </a:r>
            <a:r>
              <a:rPr lang="en-US" sz="1600" baseline="30000" dirty="0"/>
              <a:t>+</a:t>
            </a:r>
            <a:r>
              <a:rPr lang="en-US" sz="1600" dirty="0"/>
              <a:t>]=20mM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[Na</a:t>
            </a:r>
            <a:r>
              <a:rPr lang="en-US" sz="1600" baseline="30000" dirty="0"/>
              <a:t>+</a:t>
            </a:r>
            <a:r>
              <a:rPr lang="en-US" sz="1600" dirty="0"/>
              <a:t>]=440mM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[Cl</a:t>
            </a:r>
            <a:r>
              <a:rPr lang="en-US" sz="1600" baseline="30000" dirty="0"/>
              <a:t>-</a:t>
            </a:r>
            <a:r>
              <a:rPr lang="en-US" sz="1600" dirty="0"/>
              <a:t>]=560mM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other</a:t>
            </a:r>
            <a:r>
              <a:rPr lang="en-US" sz="1600" baseline="30000" dirty="0"/>
              <a:t>+</a:t>
            </a:r>
            <a:r>
              <a:rPr lang="en-US" sz="1600" dirty="0"/>
              <a:t>=110mM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F2CFB1B5-C37D-457B-B7CE-BCF55368F32B}"/>
              </a:ext>
            </a:extLst>
          </p:cNvPr>
          <p:cNvSpPr txBox="1"/>
          <p:nvPr/>
        </p:nvSpPr>
        <p:spPr>
          <a:xfrm>
            <a:off x="97062" y="4693892"/>
            <a:ext cx="1134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</a:t>
            </a:r>
            <a:r>
              <a:rPr lang="en-US" i="1" dirty="0" err="1"/>
              <a:t>q</a:t>
            </a:r>
            <a:r>
              <a:rPr lang="en-US" baseline="-25000" dirty="0" err="1"/>
              <a:t>in</a:t>
            </a:r>
            <a:r>
              <a:rPr lang="en-US" dirty="0"/>
              <a:t>/</a:t>
            </a:r>
            <a:r>
              <a:rPr lang="en-US" dirty="0" err="1"/>
              <a:t>d</a:t>
            </a:r>
            <a:r>
              <a:rPr lang="en-US" i="1" dirty="0" err="1"/>
              <a:t>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15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xmlns="" id="{92524D5F-63F4-4453-B08F-C9275420B0A6}"/>
              </a:ext>
            </a:extLst>
          </p:cNvPr>
          <p:cNvCxnSpPr>
            <a:cxnSpLocks/>
          </p:cNvCxnSpPr>
          <p:nvPr/>
        </p:nvCxnSpPr>
        <p:spPr>
          <a:xfrm>
            <a:off x="5345989" y="3615267"/>
            <a:ext cx="0" cy="16002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26635D12-4348-4BAC-8C80-3AC66B4C6B3C}"/>
              </a:ext>
            </a:extLst>
          </p:cNvPr>
          <p:cNvSpPr/>
          <p:nvPr/>
        </p:nvSpPr>
        <p:spPr>
          <a:xfrm>
            <a:off x="5202066" y="4030133"/>
            <a:ext cx="279400" cy="67733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C72105-FAC1-4BCD-98A1-296F8F419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166" y="3503870"/>
            <a:ext cx="4529670" cy="1735680"/>
          </a:xfrm>
        </p:spPr>
        <p:txBody>
          <a:bodyPr/>
          <a:lstStyle/>
          <a:p>
            <a:r>
              <a:rPr lang="en-US" sz="2400" dirty="0"/>
              <a:t>change the resistances → change </a:t>
            </a:r>
            <a:r>
              <a:rPr lang="en-US" sz="2400" i="1" dirty="0" err="1"/>
              <a:t>V</a:t>
            </a:r>
            <a:r>
              <a:rPr lang="en-US" sz="2400" baseline="-25000" dirty="0" err="1"/>
              <a:t>mem</a:t>
            </a:r>
            <a:endParaRPr lang="en-US" sz="2400" dirty="0"/>
          </a:p>
          <a:p>
            <a:pPr>
              <a:spcBef>
                <a:spcPts val="0"/>
              </a:spcBef>
            </a:pPr>
            <a:r>
              <a:rPr lang="en-US" sz="2400" dirty="0"/>
              <a:t>happens quickly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56F19C6-A25B-4766-A8E5-4F7BC4B31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D77EFF95-B53D-4D0C-85A1-5D8F3F0BC11C}"/>
              </a:ext>
            </a:extLst>
          </p:cNvPr>
          <p:cNvSpPr/>
          <p:nvPr/>
        </p:nvSpPr>
        <p:spPr>
          <a:xfrm>
            <a:off x="1600202" y="380995"/>
            <a:ext cx="2904066" cy="252306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F13C23-6A5C-403B-A27C-1B302DE01E49}"/>
              </a:ext>
            </a:extLst>
          </p:cNvPr>
          <p:cNvSpPr txBox="1"/>
          <p:nvPr/>
        </p:nvSpPr>
        <p:spPr>
          <a:xfrm>
            <a:off x="2573865" y="1027897"/>
            <a:ext cx="1413934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[K</a:t>
            </a:r>
            <a:r>
              <a:rPr lang="en-US" sz="1600" baseline="30000" dirty="0"/>
              <a:t>+</a:t>
            </a:r>
            <a:r>
              <a:rPr lang="en-US" sz="1600" dirty="0"/>
              <a:t>]=400mM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[Na</a:t>
            </a:r>
            <a:r>
              <a:rPr lang="en-US" sz="1600" baseline="30000" dirty="0"/>
              <a:t>+</a:t>
            </a:r>
            <a:r>
              <a:rPr lang="en-US" sz="1600" dirty="0"/>
              <a:t>]=50mM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[Cl</a:t>
            </a:r>
            <a:r>
              <a:rPr lang="en-US" sz="1600" baseline="30000" dirty="0"/>
              <a:t>-</a:t>
            </a:r>
            <a:r>
              <a:rPr lang="en-US" sz="1600" dirty="0"/>
              <a:t>]=52mM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other</a:t>
            </a:r>
            <a:r>
              <a:rPr lang="en-US" sz="1600" baseline="30000" dirty="0"/>
              <a:t>-</a:t>
            </a:r>
            <a:r>
              <a:rPr lang="en-US" sz="1600" dirty="0"/>
              <a:t>=408mM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325237-0DC5-4787-A41A-8329596AFF2E}"/>
              </a:ext>
            </a:extLst>
          </p:cNvPr>
          <p:cNvSpPr txBox="1"/>
          <p:nvPr/>
        </p:nvSpPr>
        <p:spPr>
          <a:xfrm>
            <a:off x="5503328" y="702728"/>
            <a:ext cx="34290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</a:rPr>
              <a:t>Blue arrows = diffusion</a:t>
            </a:r>
          </a:p>
          <a:p>
            <a:r>
              <a:rPr lang="en-US" sz="2000" dirty="0">
                <a:solidFill>
                  <a:srgbClr val="008000"/>
                </a:solidFill>
              </a:rPr>
              <a:t>Green arrows = electric current</a:t>
            </a:r>
          </a:p>
          <a:p>
            <a:r>
              <a:rPr lang="en-US" sz="2000" dirty="0">
                <a:solidFill>
                  <a:srgbClr val="FF0000"/>
                </a:solidFill>
              </a:rPr>
              <a:t>Red arrows = ion pump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C3080D3-7CD1-4F4C-B9C9-767B22EC466A}"/>
              </a:ext>
            </a:extLst>
          </p:cNvPr>
          <p:cNvCxnSpPr/>
          <p:nvPr/>
        </p:nvCxnSpPr>
        <p:spPr>
          <a:xfrm>
            <a:off x="1507067" y="1473194"/>
            <a:ext cx="1016000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D1977738-05C0-4F23-BD25-F0EE48484BC3}"/>
              </a:ext>
            </a:extLst>
          </p:cNvPr>
          <p:cNvCxnSpPr>
            <a:cxnSpLocks/>
          </p:cNvCxnSpPr>
          <p:nvPr/>
        </p:nvCxnSpPr>
        <p:spPr>
          <a:xfrm>
            <a:off x="1422401" y="1820327"/>
            <a:ext cx="1159932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AAD9D5CA-C7A6-4FD9-850E-7C289EDB92C2}"/>
              </a:ext>
            </a:extLst>
          </p:cNvPr>
          <p:cNvCxnSpPr/>
          <p:nvPr/>
        </p:nvCxnSpPr>
        <p:spPr>
          <a:xfrm flipH="1">
            <a:off x="1346200" y="1168396"/>
            <a:ext cx="1253067" cy="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5884058-8F5C-427E-BA16-509CDA8517C0}"/>
              </a:ext>
            </a:extLst>
          </p:cNvPr>
          <p:cNvSpPr txBox="1"/>
          <p:nvPr/>
        </p:nvSpPr>
        <p:spPr>
          <a:xfrm>
            <a:off x="3479799" y="389460"/>
            <a:ext cx="152125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---  +++ 60mV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2B476105-791E-4396-B967-148BEE80A9CC}"/>
              </a:ext>
            </a:extLst>
          </p:cNvPr>
          <p:cNvCxnSpPr>
            <a:cxnSpLocks/>
          </p:cNvCxnSpPr>
          <p:nvPr/>
        </p:nvCxnSpPr>
        <p:spPr>
          <a:xfrm>
            <a:off x="1363128" y="1261527"/>
            <a:ext cx="1253067" cy="0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3883B4E5-DAE9-476A-AF7B-140698842F5E}"/>
              </a:ext>
            </a:extLst>
          </p:cNvPr>
          <p:cNvCxnSpPr/>
          <p:nvPr/>
        </p:nvCxnSpPr>
        <p:spPr>
          <a:xfrm>
            <a:off x="1507063" y="1574792"/>
            <a:ext cx="1016000" cy="0"/>
          </a:xfrm>
          <a:prstGeom prst="straightConnector1">
            <a:avLst/>
          </a:prstGeom>
          <a:ln w="381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489AA68F-4EF9-4A05-9E8C-2835C816B765}"/>
              </a:ext>
            </a:extLst>
          </p:cNvPr>
          <p:cNvCxnSpPr>
            <a:cxnSpLocks/>
          </p:cNvCxnSpPr>
          <p:nvPr/>
        </p:nvCxnSpPr>
        <p:spPr>
          <a:xfrm flipH="1">
            <a:off x="1422399" y="1921925"/>
            <a:ext cx="1159932" cy="0"/>
          </a:xfrm>
          <a:prstGeom prst="straightConnector1">
            <a:avLst/>
          </a:prstGeom>
          <a:ln w="381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542F8A28-DCF0-46E6-A7F0-4B53EDC134D6}"/>
              </a:ext>
            </a:extLst>
          </p:cNvPr>
          <p:cNvCxnSpPr>
            <a:cxnSpLocks/>
          </p:cNvCxnSpPr>
          <p:nvPr/>
        </p:nvCxnSpPr>
        <p:spPr>
          <a:xfrm>
            <a:off x="4199469" y="1151459"/>
            <a:ext cx="77893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5A4642E7-7EA9-4630-8C9D-DBC3448C4810}"/>
              </a:ext>
            </a:extLst>
          </p:cNvPr>
          <p:cNvCxnSpPr>
            <a:cxnSpLocks/>
          </p:cNvCxnSpPr>
          <p:nvPr/>
        </p:nvCxnSpPr>
        <p:spPr>
          <a:xfrm flipH="1">
            <a:off x="4199469" y="1303859"/>
            <a:ext cx="77893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E1F6009-18F5-4C5E-8A76-88484ACA4BA6}"/>
              </a:ext>
            </a:extLst>
          </p:cNvPr>
          <p:cNvSpPr txBox="1"/>
          <p:nvPr/>
        </p:nvSpPr>
        <p:spPr>
          <a:xfrm>
            <a:off x="4453464" y="863592"/>
            <a:ext cx="643467" cy="772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spcBef>
                <a:spcPts val="0"/>
              </a:spcBef>
            </a:pPr>
            <a:r>
              <a:rPr lang="en-US" sz="1600" dirty="0"/>
              <a:t>3Na</a:t>
            </a:r>
            <a:r>
              <a:rPr lang="en-US" sz="1600" baseline="30000" dirty="0"/>
              <a:t>+</a:t>
            </a:r>
            <a:endParaRPr lang="en-US" sz="1600" dirty="0"/>
          </a:p>
          <a:p>
            <a:pPr>
              <a:lnSpc>
                <a:spcPts val="3000"/>
              </a:lnSpc>
              <a:spcBef>
                <a:spcPts val="0"/>
              </a:spcBef>
            </a:pPr>
            <a:r>
              <a:rPr lang="en-US" sz="1600" dirty="0"/>
              <a:t>2K</a:t>
            </a:r>
            <a:r>
              <a:rPr lang="en-US" sz="1600" baseline="30000" dirty="0"/>
              <a:t>+</a:t>
            </a:r>
            <a:endParaRPr lang="en-US" sz="16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11EBFC8B-D80B-431F-BE2A-0B96E17005CD}"/>
              </a:ext>
            </a:extLst>
          </p:cNvPr>
          <p:cNvCxnSpPr>
            <a:cxnSpLocks/>
          </p:cNvCxnSpPr>
          <p:nvPr/>
        </p:nvCxnSpPr>
        <p:spPr>
          <a:xfrm>
            <a:off x="4004733" y="2150533"/>
            <a:ext cx="2683934" cy="1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7F04A96-75DA-4440-A0BF-269137075612}"/>
              </a:ext>
            </a:extLst>
          </p:cNvPr>
          <p:cNvSpPr txBox="1"/>
          <p:nvPr/>
        </p:nvSpPr>
        <p:spPr>
          <a:xfrm>
            <a:off x="4893734" y="1921935"/>
            <a:ext cx="1320799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-battery+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B40DD27-08CF-4553-AAD2-DE31281137F4}"/>
              </a:ext>
            </a:extLst>
          </p:cNvPr>
          <p:cNvSpPr txBox="1"/>
          <p:nvPr/>
        </p:nvSpPr>
        <p:spPr>
          <a:xfrm>
            <a:off x="6604000" y="1905000"/>
            <a:ext cx="79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ECF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6E2E8E40-3547-4D8B-A70D-B599C88062ED}"/>
              </a:ext>
            </a:extLst>
          </p:cNvPr>
          <p:cNvCxnSpPr>
            <a:cxnSpLocks/>
          </p:cNvCxnSpPr>
          <p:nvPr/>
        </p:nvCxnSpPr>
        <p:spPr>
          <a:xfrm>
            <a:off x="5303664" y="5206996"/>
            <a:ext cx="3039532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959D040-B769-40A1-997B-683EF7BDC1EF}"/>
              </a:ext>
            </a:extLst>
          </p:cNvPr>
          <p:cNvGrpSpPr/>
          <p:nvPr/>
        </p:nvGrpSpPr>
        <p:grpSpPr>
          <a:xfrm>
            <a:off x="5777796" y="4487331"/>
            <a:ext cx="920567" cy="584775"/>
            <a:chOff x="5892800" y="3251200"/>
            <a:chExt cx="846467" cy="53677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8A031A63-8F76-4C0F-9ACE-218195E7487E}"/>
                </a:ext>
              </a:extLst>
            </p:cNvPr>
            <p:cNvCxnSpPr/>
            <p:nvPr/>
          </p:nvCxnSpPr>
          <p:spPr>
            <a:xfrm>
              <a:off x="5892800" y="3496733"/>
              <a:ext cx="4572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2861E935-4D15-4D24-883F-4250EB746172}"/>
                </a:ext>
              </a:extLst>
            </p:cNvPr>
            <p:cNvCxnSpPr>
              <a:cxnSpLocks/>
            </p:cNvCxnSpPr>
            <p:nvPr/>
          </p:nvCxnSpPr>
          <p:spPr>
            <a:xfrm>
              <a:off x="5994399" y="3598332"/>
              <a:ext cx="254003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35DC392D-5885-480F-BE4D-098AA700606F}"/>
                </a:ext>
              </a:extLst>
            </p:cNvPr>
            <p:cNvSpPr txBox="1"/>
            <p:nvPr/>
          </p:nvSpPr>
          <p:spPr>
            <a:xfrm>
              <a:off x="6214533" y="3251200"/>
              <a:ext cx="524734" cy="536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err="1"/>
                <a:t>V</a:t>
              </a:r>
              <a:r>
                <a:rPr lang="en-US" sz="2000" baseline="30000" dirty="0" err="1"/>
                <a:t>N</a:t>
              </a:r>
              <a:r>
                <a:rPr lang="en-US" sz="2000" baseline="-25000" dirty="0" err="1"/>
                <a:t>Na</a:t>
              </a:r>
              <a:endParaRPr lang="en-US" sz="2000" dirty="0"/>
            </a:p>
            <a:p>
              <a:r>
                <a:rPr lang="en-US" sz="1800" dirty="0"/>
                <a:t>.057V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DC3238D9-27C8-457D-B526-E11B2EE48504}"/>
              </a:ext>
            </a:extLst>
          </p:cNvPr>
          <p:cNvGrpSpPr/>
          <p:nvPr/>
        </p:nvGrpSpPr>
        <p:grpSpPr>
          <a:xfrm>
            <a:off x="7005461" y="4487331"/>
            <a:ext cx="969346" cy="584775"/>
            <a:chOff x="5892800" y="3251200"/>
            <a:chExt cx="969346" cy="584775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5F623E2D-878E-4DBD-8FCE-490AB404336D}"/>
                </a:ext>
              </a:extLst>
            </p:cNvPr>
            <p:cNvCxnSpPr/>
            <p:nvPr/>
          </p:nvCxnSpPr>
          <p:spPr>
            <a:xfrm>
              <a:off x="5892800" y="3496733"/>
              <a:ext cx="4572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6EABAAC8-ADFF-40E7-9BD4-2C7295AE38AD}"/>
                </a:ext>
              </a:extLst>
            </p:cNvPr>
            <p:cNvCxnSpPr>
              <a:cxnSpLocks/>
            </p:cNvCxnSpPr>
            <p:nvPr/>
          </p:nvCxnSpPr>
          <p:spPr>
            <a:xfrm>
              <a:off x="5994399" y="3598332"/>
              <a:ext cx="254003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F23A938D-691F-4DAD-990B-557AD6E5E274}"/>
                </a:ext>
              </a:extLst>
            </p:cNvPr>
            <p:cNvSpPr txBox="1"/>
            <p:nvPr/>
          </p:nvSpPr>
          <p:spPr>
            <a:xfrm>
              <a:off x="6214533" y="3251200"/>
              <a:ext cx="647613" cy="5847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/>
                <a:t>V</a:t>
              </a:r>
              <a:r>
                <a:rPr lang="en-US" sz="2000" baseline="30000" dirty="0"/>
                <a:t>N</a:t>
              </a:r>
              <a:r>
                <a:rPr lang="en-US" sz="2000" baseline="-25000" dirty="0"/>
                <a:t>K</a:t>
              </a:r>
              <a:endParaRPr lang="en-US" sz="2000" dirty="0"/>
            </a:p>
            <a:p>
              <a:r>
                <a:rPr lang="en-US" sz="1800" dirty="0"/>
                <a:t>-.078V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25EB8802-079D-4B1A-ADF9-2EAAA1871A67}"/>
              </a:ext>
            </a:extLst>
          </p:cNvPr>
          <p:cNvGrpSpPr/>
          <p:nvPr/>
        </p:nvGrpSpPr>
        <p:grpSpPr>
          <a:xfrm>
            <a:off x="8097660" y="4487331"/>
            <a:ext cx="853930" cy="584775"/>
            <a:chOff x="5892800" y="3251200"/>
            <a:chExt cx="853930" cy="584775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38F38BD2-F3A6-4322-AA94-AB01D4A70680}"/>
                </a:ext>
              </a:extLst>
            </p:cNvPr>
            <p:cNvCxnSpPr/>
            <p:nvPr/>
          </p:nvCxnSpPr>
          <p:spPr>
            <a:xfrm>
              <a:off x="5892800" y="3496733"/>
              <a:ext cx="4572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8C6EF1AA-498A-40F0-BB26-35529A7450D3}"/>
                </a:ext>
              </a:extLst>
            </p:cNvPr>
            <p:cNvCxnSpPr>
              <a:cxnSpLocks/>
            </p:cNvCxnSpPr>
            <p:nvPr/>
          </p:nvCxnSpPr>
          <p:spPr>
            <a:xfrm>
              <a:off x="5994399" y="3598332"/>
              <a:ext cx="254003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3729740F-A5E6-4F48-BC68-E87341BE5E28}"/>
                </a:ext>
              </a:extLst>
            </p:cNvPr>
            <p:cNvSpPr txBox="1"/>
            <p:nvPr/>
          </p:nvSpPr>
          <p:spPr>
            <a:xfrm>
              <a:off x="6214533" y="3251200"/>
              <a:ext cx="532197" cy="58477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2000" dirty="0" err="1"/>
                <a:t>V</a:t>
              </a:r>
              <a:r>
                <a:rPr lang="en-US" sz="2000" baseline="30000" dirty="0" err="1"/>
                <a:t>N</a:t>
              </a:r>
              <a:r>
                <a:rPr lang="en-US" sz="2000" baseline="-25000" dirty="0" err="1"/>
                <a:t>Cl</a:t>
              </a:r>
              <a:endParaRPr lang="en-US" sz="2000" dirty="0"/>
            </a:p>
            <a:p>
              <a:r>
                <a:rPr lang="en-US" sz="1800" dirty="0"/>
                <a:t>-.06V</a:t>
              </a:r>
            </a:p>
          </p:txBody>
        </p: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A939D89F-6B8D-45EF-AA98-8FD67483274D}"/>
              </a:ext>
            </a:extLst>
          </p:cNvPr>
          <p:cNvCxnSpPr>
            <a:cxnSpLocks/>
          </p:cNvCxnSpPr>
          <p:nvPr/>
        </p:nvCxnSpPr>
        <p:spPr>
          <a:xfrm>
            <a:off x="6014864" y="4834465"/>
            <a:ext cx="0" cy="381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3036F0A6-D8DA-4BF4-9632-289DAAFD3994}"/>
              </a:ext>
            </a:extLst>
          </p:cNvPr>
          <p:cNvCxnSpPr>
            <a:cxnSpLocks/>
          </p:cNvCxnSpPr>
          <p:nvPr/>
        </p:nvCxnSpPr>
        <p:spPr>
          <a:xfrm>
            <a:off x="7234066" y="4842926"/>
            <a:ext cx="0" cy="381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A80E27A4-0889-49E3-985B-285FFA11EA00}"/>
              </a:ext>
            </a:extLst>
          </p:cNvPr>
          <p:cNvCxnSpPr>
            <a:cxnSpLocks/>
          </p:cNvCxnSpPr>
          <p:nvPr/>
        </p:nvCxnSpPr>
        <p:spPr>
          <a:xfrm>
            <a:off x="8334731" y="4842931"/>
            <a:ext cx="0" cy="38100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4ACC613E-27F0-4D2E-AB4C-D86DEC947099}"/>
              </a:ext>
            </a:extLst>
          </p:cNvPr>
          <p:cNvGrpSpPr/>
          <p:nvPr/>
        </p:nvGrpSpPr>
        <p:grpSpPr>
          <a:xfrm>
            <a:off x="5642329" y="3852332"/>
            <a:ext cx="381000" cy="685800"/>
            <a:chOff x="5562600" y="3429000"/>
            <a:chExt cx="381000" cy="68580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9CECE07A-4F8F-41BE-8E4F-21F202BEA8B0}"/>
                </a:ext>
              </a:extLst>
            </p:cNvPr>
            <p:cNvCxnSpPr/>
            <p:nvPr/>
          </p:nvCxnSpPr>
          <p:spPr>
            <a:xfrm>
              <a:off x="5715000" y="3429000"/>
              <a:ext cx="228600" cy="762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4A1445E0-1493-4D83-ACEB-1CF926DB6E10}"/>
                </a:ext>
              </a:extLst>
            </p:cNvPr>
            <p:cNvCxnSpPr/>
            <p:nvPr/>
          </p:nvCxnSpPr>
          <p:spPr>
            <a:xfrm flipV="1">
              <a:off x="5562600" y="3505200"/>
              <a:ext cx="3810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C3F4FCB1-4155-44F8-A11D-640FB130CA5E}"/>
                </a:ext>
              </a:extLst>
            </p:cNvPr>
            <p:cNvCxnSpPr/>
            <p:nvPr/>
          </p:nvCxnSpPr>
          <p:spPr>
            <a:xfrm flipH="1" flipV="1">
              <a:off x="5562600" y="3657600"/>
              <a:ext cx="3810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3E25B839-60AE-466D-9B74-9FBF6EFF8A36}"/>
                </a:ext>
              </a:extLst>
            </p:cNvPr>
            <p:cNvCxnSpPr/>
            <p:nvPr/>
          </p:nvCxnSpPr>
          <p:spPr>
            <a:xfrm flipV="1">
              <a:off x="5562600" y="3810000"/>
              <a:ext cx="3810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2DD01B0B-5B36-4830-A917-6A3E85E598D6}"/>
                </a:ext>
              </a:extLst>
            </p:cNvPr>
            <p:cNvCxnSpPr/>
            <p:nvPr/>
          </p:nvCxnSpPr>
          <p:spPr>
            <a:xfrm flipH="1" flipV="1">
              <a:off x="5562600" y="3962400"/>
              <a:ext cx="3810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97CB0D9E-CF7F-41E2-9C05-291847A89666}"/>
              </a:ext>
            </a:extLst>
          </p:cNvPr>
          <p:cNvCxnSpPr>
            <a:cxnSpLocks/>
          </p:cNvCxnSpPr>
          <p:nvPr/>
        </p:nvCxnSpPr>
        <p:spPr>
          <a:xfrm>
            <a:off x="6014862" y="4521200"/>
            <a:ext cx="0" cy="20319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C3A3CC42-5CA8-4699-9D6E-9E6324217491}"/>
              </a:ext>
            </a:extLst>
          </p:cNvPr>
          <p:cNvGrpSpPr/>
          <p:nvPr/>
        </p:nvGrpSpPr>
        <p:grpSpPr>
          <a:xfrm>
            <a:off x="6844595" y="3852330"/>
            <a:ext cx="381000" cy="685800"/>
            <a:chOff x="5562600" y="3429000"/>
            <a:chExt cx="381000" cy="685800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A11F5BE9-AD1F-422E-AC35-E57A5DC4F800}"/>
                </a:ext>
              </a:extLst>
            </p:cNvPr>
            <p:cNvCxnSpPr/>
            <p:nvPr/>
          </p:nvCxnSpPr>
          <p:spPr>
            <a:xfrm>
              <a:off x="5715000" y="3429000"/>
              <a:ext cx="228600" cy="762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124F91C4-16B9-4B4A-864C-601098042DF1}"/>
                </a:ext>
              </a:extLst>
            </p:cNvPr>
            <p:cNvCxnSpPr/>
            <p:nvPr/>
          </p:nvCxnSpPr>
          <p:spPr>
            <a:xfrm flipV="1">
              <a:off x="5562600" y="3505200"/>
              <a:ext cx="3810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D91CE2A0-6CF8-4E6A-B5B3-9CDF1A11AC24}"/>
                </a:ext>
              </a:extLst>
            </p:cNvPr>
            <p:cNvCxnSpPr/>
            <p:nvPr/>
          </p:nvCxnSpPr>
          <p:spPr>
            <a:xfrm flipH="1" flipV="1">
              <a:off x="5562600" y="3657600"/>
              <a:ext cx="3810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6361AD46-5E5B-4F54-8417-AD6B1A39269C}"/>
                </a:ext>
              </a:extLst>
            </p:cNvPr>
            <p:cNvCxnSpPr/>
            <p:nvPr/>
          </p:nvCxnSpPr>
          <p:spPr>
            <a:xfrm flipV="1">
              <a:off x="5562600" y="3810000"/>
              <a:ext cx="3810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520B8A00-48E2-42AE-8FF9-9EDAAD52DAEB}"/>
                </a:ext>
              </a:extLst>
            </p:cNvPr>
            <p:cNvCxnSpPr/>
            <p:nvPr/>
          </p:nvCxnSpPr>
          <p:spPr>
            <a:xfrm flipH="1" flipV="1">
              <a:off x="5562600" y="3962400"/>
              <a:ext cx="3810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03F42FDF-A22B-4CE0-9AAF-8F1A2511BDD9}"/>
              </a:ext>
            </a:extLst>
          </p:cNvPr>
          <p:cNvCxnSpPr>
            <a:cxnSpLocks/>
          </p:cNvCxnSpPr>
          <p:nvPr/>
        </p:nvCxnSpPr>
        <p:spPr>
          <a:xfrm>
            <a:off x="7217128" y="4521198"/>
            <a:ext cx="0" cy="20319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C78FA9A6-E081-4C94-8490-E6CCCABF2AEE}"/>
              </a:ext>
            </a:extLst>
          </p:cNvPr>
          <p:cNvGrpSpPr/>
          <p:nvPr/>
        </p:nvGrpSpPr>
        <p:grpSpPr>
          <a:xfrm>
            <a:off x="7962199" y="3852327"/>
            <a:ext cx="381000" cy="685800"/>
            <a:chOff x="5562600" y="3429000"/>
            <a:chExt cx="381000" cy="68580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BE3F0324-B3D4-444D-8718-CBACE2E48794}"/>
                </a:ext>
              </a:extLst>
            </p:cNvPr>
            <p:cNvCxnSpPr/>
            <p:nvPr/>
          </p:nvCxnSpPr>
          <p:spPr>
            <a:xfrm>
              <a:off x="5715000" y="3429000"/>
              <a:ext cx="228600" cy="762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01D4567D-B30D-4D9B-9471-824C83890C58}"/>
                </a:ext>
              </a:extLst>
            </p:cNvPr>
            <p:cNvCxnSpPr/>
            <p:nvPr/>
          </p:nvCxnSpPr>
          <p:spPr>
            <a:xfrm flipV="1">
              <a:off x="5562600" y="3505200"/>
              <a:ext cx="3810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FB47DF56-1713-4E8B-8B76-08D75B17B647}"/>
                </a:ext>
              </a:extLst>
            </p:cNvPr>
            <p:cNvCxnSpPr/>
            <p:nvPr/>
          </p:nvCxnSpPr>
          <p:spPr>
            <a:xfrm flipH="1" flipV="1">
              <a:off x="5562600" y="3657600"/>
              <a:ext cx="3810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7584D123-D55B-41B8-B140-3FA1291E1FF2}"/>
                </a:ext>
              </a:extLst>
            </p:cNvPr>
            <p:cNvCxnSpPr/>
            <p:nvPr/>
          </p:nvCxnSpPr>
          <p:spPr>
            <a:xfrm flipV="1">
              <a:off x="5562600" y="3810000"/>
              <a:ext cx="3810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BF122A31-127B-4417-A775-ACF4E9812B7F}"/>
                </a:ext>
              </a:extLst>
            </p:cNvPr>
            <p:cNvCxnSpPr/>
            <p:nvPr/>
          </p:nvCxnSpPr>
          <p:spPr>
            <a:xfrm flipH="1" flipV="1">
              <a:off x="5562600" y="3962400"/>
              <a:ext cx="381000" cy="15240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8B94E8AE-3F17-462A-A6AE-B6C8ABD450C0}"/>
              </a:ext>
            </a:extLst>
          </p:cNvPr>
          <p:cNvCxnSpPr>
            <a:cxnSpLocks/>
          </p:cNvCxnSpPr>
          <p:nvPr/>
        </p:nvCxnSpPr>
        <p:spPr>
          <a:xfrm>
            <a:off x="8334732" y="4521195"/>
            <a:ext cx="0" cy="20319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4C036999-2B50-4E82-B8D1-174A1130099E}"/>
              </a:ext>
            </a:extLst>
          </p:cNvPr>
          <p:cNvCxnSpPr>
            <a:cxnSpLocks/>
          </p:cNvCxnSpPr>
          <p:nvPr/>
        </p:nvCxnSpPr>
        <p:spPr>
          <a:xfrm>
            <a:off x="5312131" y="3632197"/>
            <a:ext cx="2827865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CA96DE77-1281-425A-B4B9-03D1CA1F8A54}"/>
              </a:ext>
            </a:extLst>
          </p:cNvPr>
          <p:cNvCxnSpPr>
            <a:cxnSpLocks/>
          </p:cNvCxnSpPr>
          <p:nvPr/>
        </p:nvCxnSpPr>
        <p:spPr>
          <a:xfrm>
            <a:off x="5811657" y="3640668"/>
            <a:ext cx="0" cy="20319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xmlns="" id="{D683C6F7-C278-4E0F-B873-00F2D67CBCDC}"/>
              </a:ext>
            </a:extLst>
          </p:cNvPr>
          <p:cNvCxnSpPr>
            <a:cxnSpLocks/>
          </p:cNvCxnSpPr>
          <p:nvPr/>
        </p:nvCxnSpPr>
        <p:spPr>
          <a:xfrm>
            <a:off x="7013923" y="3657598"/>
            <a:ext cx="0" cy="20319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F4B07A64-B39C-47CB-AE7E-9E675BEE8CC3}"/>
              </a:ext>
            </a:extLst>
          </p:cNvPr>
          <p:cNvCxnSpPr>
            <a:cxnSpLocks/>
          </p:cNvCxnSpPr>
          <p:nvPr/>
        </p:nvCxnSpPr>
        <p:spPr>
          <a:xfrm>
            <a:off x="8123056" y="3649135"/>
            <a:ext cx="0" cy="20319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505BCC68-6528-4AA7-AA13-B60DF4C3E780}"/>
              </a:ext>
            </a:extLst>
          </p:cNvPr>
          <p:cNvSpPr txBox="1"/>
          <p:nvPr/>
        </p:nvSpPr>
        <p:spPr>
          <a:xfrm>
            <a:off x="5222369" y="4800600"/>
            <a:ext cx="79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ECF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51446CD4-CBC6-480F-AD4C-84F6F52624CB}"/>
              </a:ext>
            </a:extLst>
          </p:cNvPr>
          <p:cNvSpPr txBox="1"/>
          <p:nvPr/>
        </p:nvSpPr>
        <p:spPr>
          <a:xfrm>
            <a:off x="6539798" y="3208866"/>
            <a:ext cx="795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ICF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F921CF2E-93A5-4C0D-BF81-3488BEB6E4FC}"/>
              </a:ext>
            </a:extLst>
          </p:cNvPr>
          <p:cNvSpPr txBox="1"/>
          <p:nvPr/>
        </p:nvSpPr>
        <p:spPr>
          <a:xfrm>
            <a:off x="6014859" y="3928530"/>
            <a:ext cx="370294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err="1"/>
              <a:t>R</a:t>
            </a:r>
            <a:r>
              <a:rPr lang="en-US" sz="2000" baseline="-25000" dirty="0" err="1"/>
              <a:t>Na</a:t>
            </a:r>
            <a:endParaRPr lang="en-US" sz="20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9289F137-6966-4434-89E9-535EB16A2CEE}"/>
              </a:ext>
            </a:extLst>
          </p:cNvPr>
          <p:cNvSpPr txBox="1"/>
          <p:nvPr/>
        </p:nvSpPr>
        <p:spPr>
          <a:xfrm>
            <a:off x="7166326" y="3911596"/>
            <a:ext cx="29495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R</a:t>
            </a:r>
            <a:r>
              <a:rPr lang="en-US" sz="2000" baseline="-25000" dirty="0"/>
              <a:t>K</a:t>
            </a:r>
            <a:endParaRPr lang="en-US" sz="20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0A05D1CE-82CD-47FC-BFD4-90AF2B6B9F9D}"/>
              </a:ext>
            </a:extLst>
          </p:cNvPr>
          <p:cNvSpPr txBox="1"/>
          <p:nvPr/>
        </p:nvSpPr>
        <p:spPr>
          <a:xfrm>
            <a:off x="8351659" y="3928530"/>
            <a:ext cx="33342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err="1"/>
              <a:t>R</a:t>
            </a:r>
            <a:r>
              <a:rPr lang="en-US" sz="2000" baseline="-25000" dirty="0" err="1"/>
              <a:t>Cl</a:t>
            </a:r>
            <a:endParaRPr lang="en-US" sz="2000" dirty="0"/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xmlns="" id="{CA253CE2-C58E-4106-BF96-167B3C271805}"/>
              </a:ext>
            </a:extLst>
          </p:cNvPr>
          <p:cNvCxnSpPr>
            <a:cxnSpLocks/>
          </p:cNvCxnSpPr>
          <p:nvPr/>
        </p:nvCxnSpPr>
        <p:spPr>
          <a:xfrm>
            <a:off x="5341766" y="4216400"/>
            <a:ext cx="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FB6B59C8-D2EA-463B-9F5A-B6795CED9112}"/>
              </a:ext>
            </a:extLst>
          </p:cNvPr>
          <p:cNvSpPr txBox="1"/>
          <p:nvPr/>
        </p:nvSpPr>
        <p:spPr>
          <a:xfrm>
            <a:off x="177800" y="1032928"/>
            <a:ext cx="149120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[K</a:t>
            </a:r>
            <a:r>
              <a:rPr lang="en-US" sz="1600" baseline="30000" dirty="0"/>
              <a:t>+</a:t>
            </a:r>
            <a:r>
              <a:rPr lang="en-US" sz="1600" dirty="0"/>
              <a:t>]=20mM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[Na</a:t>
            </a:r>
            <a:r>
              <a:rPr lang="en-US" sz="1600" baseline="30000" dirty="0"/>
              <a:t>+</a:t>
            </a:r>
            <a:r>
              <a:rPr lang="en-US" sz="1600" dirty="0"/>
              <a:t>]=440mM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[Cl</a:t>
            </a:r>
            <a:r>
              <a:rPr lang="en-US" sz="1600" baseline="30000" dirty="0"/>
              <a:t>-</a:t>
            </a:r>
            <a:r>
              <a:rPr lang="en-US" sz="1600" dirty="0"/>
              <a:t>]=560mM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other</a:t>
            </a:r>
            <a:r>
              <a:rPr lang="en-US" sz="1600" baseline="30000" dirty="0"/>
              <a:t>+</a:t>
            </a:r>
            <a:r>
              <a:rPr lang="en-US" sz="1600" dirty="0"/>
              <a:t>=110mM</a:t>
            </a:r>
          </a:p>
        </p:txBody>
      </p:sp>
    </p:spTree>
    <p:extLst>
      <p:ext uri="{BB962C8B-B14F-4D97-AF65-F5344CB8AC3E}">
        <p14:creationId xmlns:p14="http://schemas.microsoft.com/office/powerpoint/2010/main" val="56507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CE2E85-C9C7-4A49-8B19-252E07748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can overcome 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E55F5C-B44C-4E91-8D6A-37CB6C0CE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7000" y="4656668"/>
            <a:ext cx="7061200" cy="1439332"/>
          </a:xfrm>
        </p:spPr>
        <p:txBody>
          <a:bodyPr/>
          <a:lstStyle/>
          <a:p>
            <a:r>
              <a:rPr lang="en-US" dirty="0"/>
              <a:t>Two positive charges repel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9970AB3-7BB9-4528-875D-98000F94E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EE 194/Bio 196 Joel Grodstein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D9B476A-8065-4ADE-BE58-8DB6C04780AD}"/>
              </a:ext>
            </a:extLst>
          </p:cNvPr>
          <p:cNvSpPr/>
          <p:nvPr/>
        </p:nvSpPr>
        <p:spPr>
          <a:xfrm>
            <a:off x="1278467" y="2129367"/>
            <a:ext cx="685800" cy="6688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Na</a:t>
            </a:r>
            <a:r>
              <a:rPr lang="en-US" sz="2000" baseline="30000" dirty="0">
                <a:solidFill>
                  <a:schemeClr val="tx1"/>
                </a:solidFill>
              </a:rPr>
              <a:t>+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A50B55E9-CF55-4379-B329-656BEE293FF6}"/>
              </a:ext>
            </a:extLst>
          </p:cNvPr>
          <p:cNvSpPr/>
          <p:nvPr/>
        </p:nvSpPr>
        <p:spPr>
          <a:xfrm>
            <a:off x="6815666" y="2129367"/>
            <a:ext cx="685800" cy="6688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Na</a:t>
            </a:r>
            <a:r>
              <a:rPr lang="en-US" sz="2000" baseline="30000" dirty="0">
                <a:solidFill>
                  <a:schemeClr val="tx1"/>
                </a:solidFill>
              </a:rPr>
              <a:t>+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9" name="Graphic 8" descr="Surprised Face with No Fill">
            <a:extLst>
              <a:ext uri="{FF2B5EF4-FFF2-40B4-BE49-F238E27FC236}">
                <a16:creationId xmlns:a16="http://schemas.microsoft.com/office/drawing/2014/main" xmlns="" id="{F0C85651-A75F-437A-87B6-54873EEF59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949351" y="3045412"/>
            <a:ext cx="9144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466" y="2386841"/>
            <a:ext cx="1113270" cy="126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0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52708 0.018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54" y="90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52864 7.40741E-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7030A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chemeClr val="accent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42879</TotalTime>
  <Words>7066</Words>
  <Application>Microsoft Office PowerPoint</Application>
  <PresentationFormat>On-screen Show (4:3)</PresentationFormat>
  <Paragraphs>1385</Paragraphs>
  <Slides>89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5" baseType="lpstr">
      <vt:lpstr>Arial</vt:lpstr>
      <vt:lpstr>Cambria Math</vt:lpstr>
      <vt:lpstr>Symbol</vt:lpstr>
      <vt:lpstr>Times New Roman</vt:lpstr>
      <vt:lpstr>Wingdings</vt:lpstr>
      <vt:lpstr>Default Design</vt:lpstr>
      <vt:lpstr>EE 194/Bio 196: Modeling,simulating and optimizing biological systems</vt:lpstr>
      <vt:lpstr>Morphogenesis</vt:lpstr>
      <vt:lpstr>Bioelectricity</vt:lpstr>
      <vt:lpstr>Outline</vt:lpstr>
      <vt:lpstr>Electric charge</vt:lpstr>
      <vt:lpstr>Electric force</vt:lpstr>
      <vt:lpstr>PowerPoint Presentation</vt:lpstr>
      <vt:lpstr>PowerPoint Presentation</vt:lpstr>
      <vt:lpstr>Work can overcome this</vt:lpstr>
      <vt:lpstr>Fixed and movable charges</vt:lpstr>
      <vt:lpstr>Fixed and movable charges</vt:lpstr>
      <vt:lpstr>Voltage</vt:lpstr>
      <vt:lpstr>Current</vt:lpstr>
      <vt:lpstr>PowerPoint Presentation</vt:lpstr>
      <vt:lpstr>Electricity in cells</vt:lpstr>
      <vt:lpstr>Electricity in cells</vt:lpstr>
      <vt:lpstr>Electricity in cells</vt:lpstr>
      <vt:lpstr>Neurons</vt:lpstr>
      <vt:lpstr>Modeling bioelectricy</vt:lpstr>
      <vt:lpstr>Goals for our model</vt:lpstr>
      <vt:lpstr>Holding a steady voltage</vt:lpstr>
      <vt:lpstr>Regulating Vmem</vt:lpstr>
      <vt:lpstr>PowerPoint Presentation</vt:lpstr>
      <vt:lpstr>PowerPoint Presentation</vt:lpstr>
      <vt:lpstr>Memory</vt:lpstr>
      <vt:lpstr>Idea #2</vt:lpstr>
      <vt:lpstr>Bistable circuits</vt:lpstr>
      <vt:lpstr>Attractors</vt:lpstr>
      <vt:lpstr>Attractors</vt:lpstr>
      <vt:lpstr>Attractors</vt:lpstr>
      <vt:lpstr>Attractors</vt:lpstr>
      <vt:lpstr>Robust memory in cells</vt:lpstr>
      <vt:lpstr>Robust memory in cells</vt:lpstr>
      <vt:lpstr>Positive feedback</vt:lpstr>
      <vt:lpstr>So what?</vt:lpstr>
      <vt:lpstr>Midrange [A]</vt:lpstr>
      <vt:lpstr>[A] is high</vt:lpstr>
      <vt:lpstr>[A] is low</vt:lpstr>
      <vt:lpstr>Python version</vt:lpstr>
      <vt:lpstr>High-level modeling</vt:lpstr>
      <vt:lpstr>High-level modeling</vt:lpstr>
      <vt:lpstr>Why else is memory good?</vt:lpstr>
      <vt:lpstr>Positional cues</vt:lpstr>
      <vt:lpstr>Why else is memory good?</vt:lpstr>
      <vt:lpstr>Positional cues</vt:lpstr>
      <vt:lpstr>Building a coordinate system</vt:lpstr>
      <vt:lpstr>Diffusion</vt:lpstr>
      <vt:lpstr>Building a coordinate system</vt:lpstr>
      <vt:lpstr>Other planets</vt:lpstr>
      <vt:lpstr>PowerPoint Presentation</vt:lpstr>
      <vt:lpstr>So what?</vt:lpstr>
      <vt:lpstr>But what about a flatworm?</vt:lpstr>
      <vt:lpstr>Gap junctions</vt:lpstr>
      <vt:lpstr>PowerPoint Presentation</vt:lpstr>
      <vt:lpstr>PowerPoint Presentation</vt:lpstr>
      <vt:lpstr>PowerPoint Presentation</vt:lpstr>
      <vt:lpstr>PowerPoint Presentation</vt:lpstr>
      <vt:lpstr>Code for one cell</vt:lpstr>
      <vt:lpstr>Regeneration</vt:lpstr>
      <vt:lpstr>PowerPoint Presentation</vt:lpstr>
      <vt:lpstr>PowerPoint Presentation</vt:lpstr>
      <vt:lpstr>PowerPoint Presentation</vt:lpstr>
      <vt:lpstr>Head-tail reversal</vt:lpstr>
      <vt:lpstr>Regeneration</vt:lpstr>
      <vt:lpstr>PowerPoint Presentation</vt:lpstr>
      <vt:lpstr>Drilling down</vt:lpstr>
      <vt:lpstr>Ions in a giant squid</vt:lpstr>
      <vt:lpstr>Forces on the system</vt:lpstr>
      <vt:lpstr>How do ions move?</vt:lpstr>
      <vt:lpstr>Results of diffusion</vt:lpstr>
      <vt:lpstr>Electric currents</vt:lpstr>
      <vt:lpstr>Nernst voltages</vt:lpstr>
      <vt:lpstr>Nernst sanity check</vt:lpstr>
      <vt:lpstr>Nernst sanity check</vt:lpstr>
      <vt:lpstr>Nernst sanity check</vt:lpstr>
      <vt:lpstr>We’re not dead</vt:lpstr>
      <vt:lpstr>Abstracting our cell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Voltage control</vt:lpstr>
      <vt:lpstr>Gap-junction computation</vt:lpstr>
      <vt:lpstr>Backup</vt:lpstr>
      <vt:lpstr>PowerPoint Presentation</vt:lpstr>
      <vt:lpstr>PowerPoint Presentation</vt:lpstr>
      <vt:lpstr>PowerPoint Presentation</vt:lpstr>
      <vt:lpstr>PowerPoint Presentation</vt:lpstr>
    </vt:vector>
  </TitlesOfParts>
  <Company>Drexel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MSO</dc:title>
  <dc:creator>Joel Grodstein</dc:creator>
  <cp:lastModifiedBy>joelg</cp:lastModifiedBy>
  <cp:revision>1257</cp:revision>
  <cp:lastPrinted>2005-02-07T17:53:54Z</cp:lastPrinted>
  <dcterms:created xsi:type="dcterms:W3CDTF">2002-09-07T18:50:54Z</dcterms:created>
  <dcterms:modified xsi:type="dcterms:W3CDTF">2018-04-19T17:49:34Z</dcterms:modified>
</cp:coreProperties>
</file>