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28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50" r:id="rId22"/>
    <p:sldId id="351" r:id="rId23"/>
    <p:sldId id="352" r:id="rId24"/>
    <p:sldId id="373" r:id="rId25"/>
    <p:sldId id="372" r:id="rId26"/>
    <p:sldId id="374" r:id="rId27"/>
    <p:sldId id="353" r:id="rId28"/>
    <p:sldId id="367" r:id="rId29"/>
    <p:sldId id="369" r:id="rId30"/>
    <p:sldId id="370" r:id="rId31"/>
    <p:sldId id="368" r:id="rId32"/>
    <p:sldId id="364" r:id="rId33"/>
    <p:sldId id="354" r:id="rId34"/>
    <p:sldId id="371" r:id="rId35"/>
    <p:sldId id="355" r:id="rId36"/>
    <p:sldId id="356" r:id="rId37"/>
    <p:sldId id="357" r:id="rId38"/>
    <p:sldId id="358" r:id="rId39"/>
    <p:sldId id="376" r:id="rId40"/>
    <p:sldId id="359" r:id="rId41"/>
    <p:sldId id="360" r:id="rId42"/>
    <p:sldId id="361" r:id="rId43"/>
    <p:sldId id="362" r:id="rId44"/>
    <p:sldId id="349" r:id="rId45"/>
    <p:sldId id="375" r:id="rId4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1116E52-56C2-409A-BE0F-83FEDE794EA3}">
          <p14:sldIdLst>
            <p14:sldId id="328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50"/>
            <p14:sldId id="351"/>
            <p14:sldId id="352"/>
            <p14:sldId id="373"/>
            <p14:sldId id="372"/>
            <p14:sldId id="374"/>
            <p14:sldId id="353"/>
            <p14:sldId id="367"/>
            <p14:sldId id="369"/>
            <p14:sldId id="370"/>
            <p14:sldId id="368"/>
            <p14:sldId id="364"/>
            <p14:sldId id="354"/>
            <p14:sldId id="371"/>
            <p14:sldId id="355"/>
            <p14:sldId id="356"/>
          </p14:sldIdLst>
        </p14:section>
        <p14:section name="Untitled Section" id="{CFEA4847-C642-4DF0-A4BD-FE69839FBA8C}">
          <p14:sldIdLst>
            <p14:sldId id="357"/>
            <p14:sldId id="358"/>
            <p14:sldId id="376"/>
            <p14:sldId id="359"/>
            <p14:sldId id="360"/>
            <p14:sldId id="361"/>
            <p14:sldId id="362"/>
            <p14:sldId id="349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151"/>
    <a:srgbClr val="0066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9" autoAdjust="0"/>
  </p:normalViewPr>
  <p:slideViewPr>
    <p:cSldViewPr snapToGrid="0">
      <p:cViewPr varScale="1">
        <p:scale>
          <a:sx n="83" d="100"/>
          <a:sy n="83" d="100"/>
        </p:scale>
        <p:origin x="90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6152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algn="r"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3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algn="r"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805362" cy="360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4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B5EDC5-5633-417F-81BE-B4FEC8750355}" type="slidenum">
              <a:rPr lang="en-US" altLang="en-US" sz="1100" smtClean="0"/>
              <a:pPr/>
              <a:t>8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32048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32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194/Adv. VLSI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194/Adv. VLSI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4115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194/Adv. VLSI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769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194/Adv. VLSI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194/Adv. VLSI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931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194/Adv. VLSI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150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194/Adv. VLSI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6589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194/Adv. VLSI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5217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194/Adv. VLSI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194/Adv. VLSI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8768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194/Adv. VLSI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421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EE 194/Adv. VLSI Joel Grodstein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grodstein@tuft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EE 194</a:t>
            </a:r>
            <a:br>
              <a:rPr lang="en-US" altLang="en-US" dirty="0"/>
            </a:br>
            <a:r>
              <a:rPr lang="en-US" altLang="en-US" dirty="0"/>
              <a:t>Advanced VLSI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14600"/>
            <a:ext cx="8382000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Spring 2018</a:t>
            </a:r>
          </a:p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Instructor: Joel </a:t>
            </a:r>
            <a:r>
              <a:rPr lang="en-US" altLang="en-US" dirty="0" err="1"/>
              <a:t>Grodstein</a:t>
            </a:r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2"/>
              </a:rPr>
              <a:t>joel.grodstein@tufts.edu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it-IT" altLang="en-US" dirty="0"/>
              <a:t>Lecture 2: </a:t>
            </a:r>
            <a:r>
              <a:rPr lang="en-US" altLang="en-US" dirty="0"/>
              <a:t>Moore's Law, </a:t>
            </a:r>
            <a:r>
              <a:rPr lang="it-IT" altLang="en-US" dirty="0"/>
              <a:t>Scaling and power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Transistor scaling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altLang="en-US" sz="2400" dirty="0"/>
              <a:t>This is not a course in device physics; we will (must) gloss over almost everything </a:t>
            </a:r>
            <a:r>
              <a:rPr lang="en-US" altLang="en-US" sz="2400" dirty="0">
                <a:sym typeface="Wingdings" panose="05000000000000000000" pitchFamily="2" charset="2"/>
              </a:rPr>
              <a:t>.</a:t>
            </a:r>
          </a:p>
          <a:p>
            <a:r>
              <a:rPr lang="en-US" altLang="en-US" sz="2400" dirty="0">
                <a:sym typeface="Wingdings" panose="05000000000000000000" pitchFamily="2" charset="2"/>
              </a:rPr>
              <a:t>Suffice it to say that: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ym typeface="Wingdings" panose="05000000000000000000" pitchFamily="2" charset="2"/>
              </a:rPr>
              <a:t>Scaling transistors is very hard. The physics is becoming black magic (and very expensive). Intel Fab 42 (7nm) = 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$5B </a:t>
            </a:r>
            <a:r>
              <a:rPr lang="en-US" altLang="en-US" sz="2000" dirty="0">
                <a:sym typeface="Wingdings" panose="05000000000000000000" pitchFamily="2" charset="2"/>
              </a:rPr>
              <a:t>equipment cost.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ym typeface="Wingdings" panose="05000000000000000000" pitchFamily="2" charset="2"/>
              </a:rPr>
              <a:t>1.2nm gate-oxide thickness is only about 5 atoms thick, resulting in gate leakage.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ym typeface="Wingdings" panose="05000000000000000000" pitchFamily="2" charset="2"/>
              </a:rPr>
              <a:t>Device threshold voltages must get smaller to scale speed, but this results in more sub-threshold leakage (</a:t>
            </a:r>
            <a:r>
              <a:rPr lang="en-US" altLang="en-US" sz="2000" dirty="0" err="1">
                <a:sym typeface="Wingdings" panose="05000000000000000000" pitchFamily="2" charset="2"/>
              </a:rPr>
              <a:t>kT</a:t>
            </a:r>
            <a:r>
              <a:rPr lang="en-US" altLang="en-US" sz="2000" dirty="0">
                <a:sym typeface="Wingdings" panose="05000000000000000000" pitchFamily="2" charset="2"/>
              </a:rPr>
              <a:t>/q is constant).</a:t>
            </a:r>
          </a:p>
          <a:p>
            <a:r>
              <a:rPr lang="en-US" altLang="en-US" sz="2400" dirty="0">
                <a:sym typeface="Wingdings" panose="05000000000000000000" pitchFamily="2" charset="2"/>
              </a:rPr>
              <a:t>Transistors somehow continue to shrink.</a:t>
            </a:r>
          </a:p>
          <a:p>
            <a:r>
              <a:rPr lang="en-US" altLang="en-US" sz="2400" dirty="0">
                <a:sym typeface="Wingdings" panose="05000000000000000000" pitchFamily="2" charset="2"/>
              </a:rPr>
              <a:t>Device currents do continue to increase, which (along with less capacitance) keeps delays decreasing… but not much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6478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r>
              <a:rPr lang="en-US" altLang="en-US" sz="2400" dirty="0"/>
              <a:t>Now for the fun part.</a:t>
            </a:r>
          </a:p>
          <a:p>
            <a:r>
              <a:rPr lang="en-US" altLang="en-US" sz="2400" dirty="0"/>
              <a:t>What are the units of power and energy (from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-semester physics)?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Energy is an amount of work (Joules)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Power is energy per unit time (a derivative, J/sec or Watts)</a:t>
            </a:r>
          </a:p>
          <a:p>
            <a:r>
              <a:rPr lang="en-US" altLang="en-US" sz="2400" dirty="0"/>
              <a:t>Why we care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A battery holds a fixed amount of energy. After we expend that much energy, it’s dead.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If a chip uses 5W of power, then how much heat does it generate?</a:t>
            </a:r>
          </a:p>
          <a:p>
            <a:pPr lvl="2">
              <a:spcBef>
                <a:spcPct val="0"/>
              </a:spcBef>
            </a:pPr>
            <a:r>
              <a:rPr lang="en-US" altLang="en-US" sz="1800" dirty="0"/>
              <a:t>5W. A chip does no mechanical work, so all power is converted to heat.</a:t>
            </a:r>
          </a:p>
          <a:p>
            <a:pPr lvl="2">
              <a:spcBef>
                <a:spcPct val="0"/>
              </a:spcBef>
            </a:pPr>
            <a:r>
              <a:rPr lang="en-US" altLang="en-US" sz="1800" dirty="0"/>
              <a:t>High power means your chip can double as a toaster </a:t>
            </a:r>
            <a:r>
              <a:rPr lang="en-US" altLang="en-US" sz="1800" dirty="0">
                <a:sym typeface="Wingdings" panose="05000000000000000000" pitchFamily="2" charset="2"/>
              </a:rPr>
              <a:t>.</a:t>
            </a:r>
            <a:endParaRPr lang="en-US" altLang="en-US" sz="1800" dirty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828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Microprocessor as a HotPlate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dirty="0"/>
          </a:p>
        </p:txBody>
      </p:sp>
      <p:pic>
        <p:nvPicPr>
          <p:cNvPr id="32772" name="Picture 31" descr="http://jnassi.files.wordpress.com/2011/01/hot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ttp://orwellsfuture.com/wp-content/uploads/2011/02/microprocess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752600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3733800" y="2057400"/>
            <a:ext cx="1474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/>
              <a:t>= ?</a:t>
            </a:r>
          </a:p>
        </p:txBody>
      </p:sp>
      <p:pic>
        <p:nvPicPr>
          <p:cNvPr id="139268" name="Picture 4" descr="http://media.bestofmicro.com/O/6/243222/original/egg_coo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0101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Circuit-level power, take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461" y="4262966"/>
            <a:ext cx="8001000" cy="1722965"/>
          </a:xfrm>
        </p:spPr>
        <p:txBody>
          <a:bodyPr/>
          <a:lstStyle/>
          <a:p>
            <a:r>
              <a:rPr lang="en-US" dirty="0"/>
              <a:t>What is this circuit?</a:t>
            </a:r>
          </a:p>
          <a:p>
            <a:pPr lvl="1">
              <a:spcBef>
                <a:spcPts val="0"/>
              </a:spcBef>
            </a:pPr>
            <a:r>
              <a:rPr lang="en-US" dirty="0"/>
              <a:t>Simple CMOS inverter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all remember this from EE103, right?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When the input falls, the output 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EE194/Adv VLSI Joel </a:t>
            </a:r>
            <a:r>
              <a:rPr lang="en-US" dirty="0" err="1"/>
              <a:t>Grodstein</a:t>
            </a:r>
            <a:endParaRPr lang="en-US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847564" y="2438399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90464" y="2252135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5128" y="2252135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5128" y="2633135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66664" y="2252135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38064" y="2353733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90573" y="2032002"/>
            <a:ext cx="0" cy="228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08996" y="2032002"/>
            <a:ext cx="33866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90464" y="2980267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5128" y="2980267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66664" y="3361267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66664" y="2988734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18809" y="3657600"/>
            <a:ext cx="495119" cy="152400"/>
            <a:chOff x="1086678" y="3505200"/>
            <a:chExt cx="495119" cy="1524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086678" y="3505200"/>
              <a:ext cx="49511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67976" y="3657600"/>
              <a:ext cx="13252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69135" y="3581400"/>
              <a:ext cx="33020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3490573" y="262466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90573" y="3352800"/>
            <a:ext cx="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47564" y="3166535"/>
            <a:ext cx="3429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847564" y="2429933"/>
            <a:ext cx="0" cy="73660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1638300" y="2633135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V</a:t>
            </a:r>
            <a:r>
              <a:rPr lang="en-US" altLang="en-US" sz="2400" baseline="-25000" dirty="0"/>
              <a:t>IN</a:t>
            </a:r>
            <a:endParaRPr lang="en-US" alt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828800" y="2586567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62200" y="30480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09800" y="2590800"/>
            <a:ext cx="152400" cy="457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4220833" y="2133600"/>
            <a:ext cx="833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V</a:t>
            </a:r>
            <a:r>
              <a:rPr lang="en-US" altLang="en-US" sz="2400" baseline="-25000" dirty="0"/>
              <a:t>OUT</a:t>
            </a:r>
            <a:endParaRPr lang="en-US" altLang="en-US" sz="24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4261413" y="213371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33800" y="2595148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103997" y="2137949"/>
            <a:ext cx="152400" cy="457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81540" y="3268132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81540" y="3386664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172040" y="2798234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924481" y="3649132"/>
            <a:ext cx="495119" cy="152400"/>
            <a:chOff x="1086678" y="3505200"/>
            <a:chExt cx="495119" cy="1524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086678" y="3505200"/>
              <a:ext cx="49511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267976" y="3657600"/>
              <a:ext cx="13252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169135" y="3581400"/>
              <a:ext cx="33020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4172040" y="3378200"/>
            <a:ext cx="0" cy="28363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478330" y="2798234"/>
            <a:ext cx="11698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0"/>
          <p:cNvSpPr txBox="1">
            <a:spLocks noChangeArrowheads="1"/>
          </p:cNvSpPr>
          <p:nvPr/>
        </p:nvSpPr>
        <p:spPr bwMode="auto">
          <a:xfrm>
            <a:off x="4335063" y="3119735"/>
            <a:ext cx="46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2066" y="5457562"/>
            <a:ext cx="78708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rises</a:t>
            </a:r>
          </a:p>
        </p:txBody>
      </p:sp>
    </p:spTree>
    <p:extLst>
      <p:ext uri="{BB962C8B-B14F-4D97-AF65-F5344CB8AC3E}">
        <p14:creationId xmlns:p14="http://schemas.microsoft.com/office/powerpoint/2010/main" val="24299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Circuit-level power, take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" y="3581400"/>
            <a:ext cx="8165461" cy="2142067"/>
          </a:xfrm>
        </p:spPr>
        <p:txBody>
          <a:bodyPr/>
          <a:lstStyle/>
          <a:p>
            <a:r>
              <a:rPr lang="en-US" sz="2400" dirty="0"/>
              <a:t>When the output rises, energy is expended. Where does it go?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Energy stored in the electric field of a capacitor = .5CV</a:t>
            </a:r>
            <a:r>
              <a:rPr lang="en-US" sz="2000" baseline="30000" dirty="0"/>
              <a:t>2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Energy dissipated as heat via resistance = .5CV</a:t>
            </a:r>
            <a:r>
              <a:rPr lang="en-US" sz="2000" baseline="30000" dirty="0"/>
              <a:t>2</a:t>
            </a:r>
            <a:r>
              <a:rPr lang="en-US" sz="2000" dirty="0"/>
              <a:t> (extra-credit problem derives this)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If there were no resistance, how much heat would be created?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None! Ideal capacitors do not generate heat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EE194/Adv VLSI Joel </a:t>
            </a:r>
            <a:r>
              <a:rPr lang="en-US" dirty="0" err="1"/>
              <a:t>Grodstein</a:t>
            </a:r>
            <a:endParaRPr lang="en-US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08603" y="2146531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51503" y="1960267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36167" y="1960267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36167" y="2341267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27703" y="1960267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699103" y="2061865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1612" y="1740134"/>
            <a:ext cx="0" cy="228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70035" y="1740134"/>
            <a:ext cx="33866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1503" y="2688399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36167" y="2688399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27703" y="3069399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7703" y="2696866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79848" y="3365732"/>
            <a:ext cx="495119" cy="152400"/>
            <a:chOff x="1086678" y="3505200"/>
            <a:chExt cx="495119" cy="1524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086678" y="3505200"/>
              <a:ext cx="49511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67976" y="3657600"/>
              <a:ext cx="13252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69135" y="3581400"/>
              <a:ext cx="33020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4151612" y="2332800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51612" y="3060932"/>
            <a:ext cx="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508603" y="2874667"/>
            <a:ext cx="3429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08603" y="2138065"/>
            <a:ext cx="0" cy="73660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299339" y="2341267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V</a:t>
            </a:r>
            <a:r>
              <a:rPr lang="en-US" altLang="en-US" sz="2400" baseline="-25000" dirty="0"/>
              <a:t>IN</a:t>
            </a:r>
            <a:endParaRPr lang="en-US" alt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2489839" y="2294699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23239" y="2756132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70839" y="2298932"/>
            <a:ext cx="152400" cy="457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4881872" y="1841732"/>
            <a:ext cx="833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V</a:t>
            </a:r>
            <a:r>
              <a:rPr lang="en-US" altLang="en-US" sz="2400" baseline="-25000" dirty="0"/>
              <a:t>OUT</a:t>
            </a:r>
            <a:endParaRPr lang="en-US" altLang="en-US" sz="24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4922452" y="1841847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94839" y="230328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765036" y="1846081"/>
            <a:ext cx="152400" cy="457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42579" y="2976264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42579" y="3094796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833079" y="2506366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585520" y="3357264"/>
            <a:ext cx="495119" cy="152400"/>
            <a:chOff x="1086678" y="3505200"/>
            <a:chExt cx="495119" cy="1524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086678" y="3505200"/>
              <a:ext cx="49511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267976" y="3657600"/>
              <a:ext cx="13252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169135" y="3581400"/>
              <a:ext cx="33020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4833079" y="3086332"/>
            <a:ext cx="0" cy="28363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39369" y="2506366"/>
            <a:ext cx="11698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0"/>
          <p:cNvSpPr txBox="1">
            <a:spLocks noChangeArrowheads="1"/>
          </p:cNvSpPr>
          <p:nvPr/>
        </p:nvSpPr>
        <p:spPr bwMode="auto">
          <a:xfrm>
            <a:off x="4996102" y="2827867"/>
            <a:ext cx="46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3505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Dynamic power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A capacitor stores and releases electric charge. This creates an electric field, which stores energy. A capacitor does not create heat.</a:t>
            </a:r>
          </a:p>
          <a:p>
            <a:r>
              <a:rPr lang="en-US" altLang="en-US" sz="2400" dirty="0"/>
              <a:t>But the charge on a capacitor gets there through wires and transistors, which have resistance. Any time charge flows through resistance, that process creates heat.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Intuitively, think of any mechanical object that moves against friction. It gets hot. The more friction and the faster the movement, the hotter it gets.</a:t>
            </a:r>
          </a:p>
          <a:p>
            <a:r>
              <a:rPr lang="en-US" altLang="en-US" sz="2400" dirty="0"/>
              <a:t>The power supply charges &amp; discharges capacitance through transistors and wires, which burn power &amp; emit heat.</a:t>
            </a:r>
            <a:endParaRPr lang="en-US" altLang="en-US" dirty="0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6017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Dynamic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7772400" cy="4419600"/>
              </a:xfrm>
            </p:spPr>
            <p:txBody>
              <a:bodyPr/>
              <a:lstStyle/>
              <a:p>
                <a:r>
                  <a:rPr lang="en-US" altLang="en-US" sz="2400" dirty="0"/>
                  <a:t>Then energy stored in the capacitor is .5CV</a:t>
                </a:r>
                <a:r>
                  <a:rPr lang="en-US" altLang="en-US" sz="2400" baseline="30000" dirty="0"/>
                  <a:t>2</a:t>
                </a:r>
                <a:r>
                  <a:rPr lang="en-US" altLang="en-US" sz="2400" dirty="0"/>
                  <a:t>. Miraculously, this is also the heat generated by the resistance.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000" dirty="0"/>
                  <a:t>The actual resistance of the transistors and wires is irrelevant!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000" dirty="0"/>
                  <a:t>Not always a general law, but works pretty well for our case.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000" dirty="0"/>
                  <a:t>See the extra-credit problem for more detail.</a:t>
                </a:r>
              </a:p>
              <a:p>
                <a:r>
                  <a:rPr lang="en-US" altLang="en-US" sz="2400" dirty="0"/>
                  <a:t>If energy to switch one node is .5CV</a:t>
                </a:r>
                <a:r>
                  <a:rPr lang="en-US" altLang="en-US" sz="2400" baseline="30000" dirty="0"/>
                  <a:t>2</a:t>
                </a:r>
                <a:r>
                  <a:rPr lang="en-US" altLang="en-US" sz="2400" dirty="0"/>
                  <a:t>, then power=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𝑒𝑛𝑒𝑟𝑔𝑦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𝑠𝑤𝑖𝑡𝑐h</m:t>
                        </m:r>
                      </m:den>
                    </m:f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𝑠𝑤𝑖𝑡𝑐h𝑒𝑠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𝑒𝑐</m:t>
                        </m:r>
                      </m:den>
                    </m:f>
                  </m:oMath>
                </a14:m>
                <a:r>
                  <a:rPr lang="en-US" altLang="en-US" sz="2400" dirty="0"/>
                  <a:t> =.5CV</a:t>
                </a:r>
                <a:r>
                  <a:rPr lang="en-US" altLang="en-US" sz="2400" baseline="30000" dirty="0"/>
                  <a:t>2</a:t>
                </a:r>
                <a:r>
                  <a:rPr lang="en-US" altLang="en-US" sz="2400" dirty="0"/>
                  <a:t>f</a:t>
                </a:r>
              </a:p>
              <a:p>
                <a:r>
                  <a:rPr lang="en-US" altLang="en-US" sz="2400" dirty="0"/>
                  <a:t>Which energy are people talking about when they say .5CV</a:t>
                </a:r>
                <a:r>
                  <a:rPr lang="en-US" altLang="en-US" sz="2400" baseline="30000" dirty="0"/>
                  <a:t>2</a:t>
                </a:r>
                <a:r>
                  <a:rPr lang="en-US" altLang="en-US" sz="2400" dirty="0"/>
                  <a:t>f?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000" dirty="0"/>
                  <a:t>The energy dissipated as heat through the resistor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000" dirty="0"/>
                  <a:t>The capacitive energy will get turned into heat when we discharge</a:t>
                </a:r>
              </a:p>
            </p:txBody>
          </p:sp>
        </mc:Choice>
        <mc:Fallback xmlns="">
          <p:sp>
            <p:nvSpPr>
              <p:cNvPr id="4710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7772400" cy="4419600"/>
              </a:xfrm>
              <a:blipFill rotWithShape="0">
                <a:blip r:embed="rId2"/>
                <a:stretch>
                  <a:fillRect l="-1098" t="-1103" b="-7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257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8AC2C8DF-CF8B-43A0-ACF6-91FECDE98A6F}"/>
              </a:ext>
            </a:extLst>
          </p:cNvPr>
          <p:cNvSpPr/>
          <p:nvPr/>
        </p:nvSpPr>
        <p:spPr>
          <a:xfrm>
            <a:off x="6866467" y="2523067"/>
            <a:ext cx="2192866" cy="3234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Worst-case power scaling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6781800" cy="3429000"/>
          </a:xfrm>
        </p:spPr>
        <p:txBody>
          <a:bodyPr/>
          <a:lstStyle/>
          <a:p>
            <a:r>
              <a:rPr lang="en-US" altLang="en-US" sz="2400" dirty="0"/>
              <a:t>From about 1980-2005, performance kept increasing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people kept V fairly high, since higher V → higher </a:t>
            </a:r>
            <a:r>
              <a:rPr lang="en-US" altLang="en-US" sz="2000" dirty="0" err="1"/>
              <a:t>freq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frequency scaled </a:t>
            </a:r>
            <a:r>
              <a:rPr lang="en-US" altLang="en-US" sz="2000" dirty="0" err="1"/>
              <a:t>superlinearly</a:t>
            </a:r>
            <a:endParaRPr lang="en-US" altLang="en-US" sz="2000" dirty="0"/>
          </a:p>
          <a:p>
            <a:r>
              <a:rPr lang="en-US" altLang="en-US" sz="2400" dirty="0"/>
              <a:t>Assumptions for capacitance: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If die area stayed the same… </a:t>
            </a:r>
            <a:r>
              <a:rPr lang="en-US" altLang="en-US" sz="2000" dirty="0" err="1"/>
              <a:t>C</a:t>
            </a:r>
            <a:r>
              <a:rPr lang="en-US" altLang="en-US" sz="2000" baseline="-25000" dirty="0" err="1"/>
              <a:t>total</a:t>
            </a:r>
            <a:r>
              <a:rPr lang="en-US" altLang="en-US" sz="2000" dirty="0"/>
              <a:t> gets linearly </a:t>
            </a:r>
            <a:r>
              <a:rPr lang="en-US" altLang="en-US" sz="2000" i="1" dirty="0"/>
              <a:t>bigger</a:t>
            </a:r>
            <a:r>
              <a:rPr lang="en-US" altLang="en-US" sz="2000" dirty="0"/>
              <a:t> each generation (</a:t>
            </a:r>
            <a:r>
              <a:rPr lang="en-US" altLang="en-US" sz="2000" dirty="0" err="1"/>
              <a:t>W</a:t>
            </a:r>
            <a:r>
              <a:rPr lang="en-US" altLang="en-US" sz="2000" baseline="-25000" dirty="0" err="1"/>
              <a:t>total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L</a:t>
            </a:r>
            <a:r>
              <a:rPr lang="en-US" altLang="en-US" sz="2000" baseline="-25000" dirty="0" err="1"/>
              <a:t>total</a:t>
            </a:r>
            <a:r>
              <a:rPr lang="en-US" altLang="en-US" sz="2000" dirty="0"/>
              <a:t> remain constant, H shrinks)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In fact, die area keeps increasing (more </a:t>
            </a:r>
            <a:r>
              <a:rPr lang="en-US" altLang="en-US" sz="2000" dirty="0" err="1"/>
              <a:t>xtor</a:t>
            </a:r>
            <a:r>
              <a:rPr lang="en-US" altLang="en-US" sz="2000" dirty="0"/>
              <a:t> → more performance)</a:t>
            </a:r>
          </a:p>
          <a:p>
            <a:r>
              <a:rPr lang="en-US" altLang="en-US" sz="2400" dirty="0"/>
              <a:t>Plus, leakage kept getting worse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366269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CV</a:t>
            </a:r>
            <a:r>
              <a:rPr lang="en-US" altLang="en-US" sz="2800" baseline="30000" dirty="0">
                <a:solidFill>
                  <a:schemeClr val="accent2"/>
                </a:solidFill>
              </a:rPr>
              <a:t>2</a:t>
            </a:r>
            <a:r>
              <a:rPr lang="en-US" altLang="en-US" sz="2800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86958" y="2665929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fell slowly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0" y="2835572"/>
            <a:ext cx="0" cy="82711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57902" y="4741277"/>
            <a:ext cx="102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much bigger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886700" y="4169727"/>
            <a:ext cx="38100" cy="57155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391400" y="4169727"/>
            <a:ext cx="419100" cy="63087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50E6E4-2CAA-4299-93FA-9254FCE45B92}"/>
              </a:ext>
            </a:extLst>
          </p:cNvPr>
          <p:cNvSpPr txBox="1"/>
          <p:nvPr/>
        </p:nvSpPr>
        <p:spPr>
          <a:xfrm>
            <a:off x="7967134" y="3141134"/>
            <a:ext cx="1176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looking good!</a:t>
            </a:r>
          </a:p>
        </p:txBody>
      </p:sp>
    </p:spTree>
    <p:extLst>
      <p:ext uri="{BB962C8B-B14F-4D97-AF65-F5344CB8AC3E}">
        <p14:creationId xmlns:p14="http://schemas.microsoft.com/office/powerpoint/2010/main" val="7599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Power Problem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dirty="0"/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95400"/>
            <a:ext cx="5813425" cy="3886200"/>
          </a:xfrm>
          <a:noFill/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381000" y="52578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In about 2005, the industry started getting very serious about power. How did they do it? Necessity was the mother of invention.</a:t>
            </a:r>
          </a:p>
        </p:txBody>
      </p:sp>
    </p:spTree>
    <p:extLst>
      <p:ext uri="{BB962C8B-B14F-4D97-AF65-F5344CB8AC3E}">
        <p14:creationId xmlns:p14="http://schemas.microsoft.com/office/powerpoint/2010/main" val="781996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power stopped increasing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10200"/>
            <a:ext cx="7772400" cy="685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They avoided having chips double as nuclear reactors by no longer increasing frequency (and other tricks, too)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dirty="0"/>
          </a:p>
        </p:txBody>
      </p:sp>
      <p:pic>
        <p:nvPicPr>
          <p:cNvPr id="37893" name="Picture 4" descr="f01-11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17842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791200" y="3200400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Because frequency stopped increasing!</a:t>
            </a:r>
          </a:p>
        </p:txBody>
      </p:sp>
    </p:spTree>
    <p:extLst>
      <p:ext uri="{BB962C8B-B14F-4D97-AF65-F5344CB8AC3E}">
        <p14:creationId xmlns:p14="http://schemas.microsoft.com/office/powerpoint/2010/main" val="208190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Technology scaling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799" y="1515531"/>
            <a:ext cx="7967133" cy="441960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altLang="en-US" dirty="0"/>
              <a:t>Everyone has heard of Moore’s Law. It’s probably been mentioned in most newspapers at some point. But what does it really mean?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sz="2000" dirty="0"/>
              <a:t>Every generation (1-2 years) all dimensions scale by 0.7 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sz="2000" dirty="0"/>
              <a:t>7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=0.5, so devices/unit area doubles</a:t>
            </a:r>
          </a:p>
          <a:p>
            <a:pPr>
              <a:defRPr/>
            </a:pPr>
            <a:r>
              <a:rPr lang="en-US" altLang="en-US" sz="2400" dirty="0"/>
              <a:t>Consequences: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/>
              <a:t>1000x performance increase from 1990-2010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/>
              <a:t>Changed our lives</a:t>
            </a:r>
          </a:p>
          <a:p>
            <a:pPr>
              <a:defRPr/>
            </a:pPr>
            <a:r>
              <a:rPr lang="en-US" altLang="en-US" sz="2400" dirty="0"/>
              <a:t>Why is Moore’s Law true?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sz="2000" dirty="0"/>
              <a:t>It's less of a natural law, and more of a prediction of human progress.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sz="2000" dirty="0"/>
              <a:t>Actually making this happen has had huge consequences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sz="2000" dirty="0"/>
              <a:t>The definition of a "generation" is getting longer!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400" dirty="0"/>
              <a:t>Let's examine the consequences of scaling dimensions</a:t>
            </a:r>
          </a:p>
          <a:p>
            <a:pPr>
              <a:spcBef>
                <a:spcPts val="0"/>
              </a:spcBef>
              <a:defRPr/>
            </a:pPr>
            <a:endParaRPr lang="en-US" altLang="en-US" dirty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702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scaling since 2005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r>
              <a:rPr lang="en-US" altLang="en-US" sz="2400" dirty="0"/>
              <a:t>Frequency has not gotten much higher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Future topic: DFVS, adapting </a:t>
            </a:r>
            <a:r>
              <a:rPr lang="en-US" altLang="en-US" sz="2000" dirty="0" err="1"/>
              <a:t>freq</a:t>
            </a:r>
            <a:r>
              <a:rPr lang="en-US" altLang="en-US" sz="2000" dirty="0"/>
              <a:t> to demand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Voltage scaled down as fast as it could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But </a:t>
            </a:r>
            <a:r>
              <a:rPr lang="en-US" altLang="en-US" sz="2000" dirty="0" err="1"/>
              <a:t>kT</a:t>
            </a:r>
            <a:r>
              <a:rPr lang="en-US" altLang="en-US" sz="2000" dirty="0"/>
              <a:t>/q is a fundamental limit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Die areas have gotten larger over time, .5CV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f hasn’t. Reasons why (architectural or circuits)?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As noted, </a:t>
            </a:r>
            <a:r>
              <a:rPr lang="en-US" altLang="en-US" sz="2000" i="1" dirty="0"/>
              <a:t>f</a:t>
            </a:r>
            <a:r>
              <a:rPr lang="en-US" altLang="en-US" sz="2000" dirty="0"/>
              <a:t> has stayed pretty constant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Extra die area has been use for low-power caches, with little switching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Or for integrating system logic, with low </a:t>
            </a:r>
            <a:r>
              <a:rPr lang="en-US" altLang="en-US" sz="2000" i="1" dirty="0"/>
              <a:t>f</a:t>
            </a:r>
            <a:r>
              <a:rPr lang="en-US" altLang="en-US" sz="20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Dark silicon is the logical extension of this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GPUs are an exception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Coming soon: clock gating keeps </a:t>
            </a:r>
            <a:r>
              <a:rPr lang="en-US" altLang="en-US" sz="1800" dirty="0" err="1"/>
              <a:t>C</a:t>
            </a:r>
            <a:r>
              <a:rPr lang="en-US" altLang="en-US" sz="1800" baseline="-25000" dirty="0" err="1"/>
              <a:t>effective</a:t>
            </a:r>
            <a:r>
              <a:rPr lang="en-US" altLang="en-US" sz="1800" dirty="0"/>
              <a:t> &lt;&lt; </a:t>
            </a:r>
            <a:r>
              <a:rPr lang="en-US" altLang="en-US" sz="1800" dirty="0" err="1"/>
              <a:t>C</a:t>
            </a:r>
            <a:r>
              <a:rPr lang="en-US" altLang="en-US" sz="1800" baseline="-25000" dirty="0" err="1"/>
              <a:t>total</a:t>
            </a:r>
            <a:endParaRPr lang="en-US" altLang="en-US" sz="1800" dirty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018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  <a:defRPr/>
            </a:pPr>
            <a:r>
              <a:rPr lang="en-US" dirty="0"/>
              <a:t>Cooling an iPod nano ...</a:t>
            </a:r>
          </a:p>
        </p:txBody>
      </p:sp>
      <p:grpSp>
        <p:nvGrpSpPr>
          <p:cNvPr id="33795" name="Group 7"/>
          <p:cNvGrpSpPr>
            <a:grpSpLocks/>
          </p:cNvGrpSpPr>
          <p:nvPr/>
        </p:nvGrpSpPr>
        <p:grpSpPr bwMode="auto">
          <a:xfrm>
            <a:off x="114300" y="777875"/>
            <a:ext cx="8961438" cy="5089525"/>
            <a:chOff x="114300" y="777240"/>
            <a:chExt cx="8961120" cy="5692140"/>
          </a:xfrm>
        </p:grpSpPr>
        <p:pic>
          <p:nvPicPr>
            <p:cNvPr id="3379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" y="77724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3"/>
            <p:cNvSpPr>
              <a:spLocks/>
            </p:cNvSpPr>
            <p:nvPr/>
          </p:nvSpPr>
          <p:spPr bwMode="auto">
            <a:xfrm>
              <a:off x="4389120" y="811530"/>
              <a:ext cx="3234690" cy="218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>
                  <a:ea typeface="Helvetica" panose="020B0604020202020204" pitchFamily="34" charset="0"/>
                  <a:cs typeface="Helvetica" panose="020B0604020202020204" pitchFamily="34" charset="0"/>
                </a:rPr>
                <a:t>iPod relies on passive transfer of heat from case to the air.</a:t>
              </a:r>
            </a:p>
          </p:txBody>
        </p:sp>
        <p:sp>
          <p:nvSpPr>
            <p:cNvPr id="33799" name="Rectangle 4"/>
            <p:cNvSpPr>
              <a:spLocks/>
            </p:cNvSpPr>
            <p:nvPr/>
          </p:nvSpPr>
          <p:spPr bwMode="auto">
            <a:xfrm>
              <a:off x="6057900" y="2857500"/>
              <a:ext cx="2983230" cy="75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53DE8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Why? Users don’t want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53DE8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fans in their pocket ... </a:t>
              </a:r>
            </a:p>
          </p:txBody>
        </p:sp>
        <p:sp>
          <p:nvSpPr>
            <p:cNvPr id="33800" name="Rectangle 5"/>
            <p:cNvSpPr>
              <a:spLocks/>
            </p:cNvSpPr>
            <p:nvPr/>
          </p:nvSpPr>
          <p:spPr bwMode="auto">
            <a:xfrm>
              <a:off x="1245870" y="4103370"/>
              <a:ext cx="782955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68500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400">
                  <a:ea typeface="Helvetica" panose="020B0604020202020204" pitchFamily="34" charset="0"/>
                  <a:cs typeface="Helvetica" panose="020B0604020202020204" pitchFamily="34" charset="0"/>
                </a:rPr>
                <a:t>To stay “cool to the touch”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400">
                  <a:ea typeface="Helvetica" panose="020B0604020202020204" pitchFamily="34" charset="0"/>
                  <a:cs typeface="Helvetica" panose="020B0604020202020204" pitchFamily="34" charset="0"/>
                </a:rPr>
                <a:t>via passive cooling,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power budget of 5 W.</a:t>
              </a:r>
            </a:p>
          </p:txBody>
        </p:sp>
        <p:sp>
          <p:nvSpPr>
            <p:cNvPr id="33801" name="Rectangle 6"/>
            <p:cNvSpPr>
              <a:spLocks/>
            </p:cNvSpPr>
            <p:nvPr/>
          </p:nvSpPr>
          <p:spPr bwMode="auto">
            <a:xfrm>
              <a:off x="114300" y="6046470"/>
              <a:ext cx="8663940" cy="42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  <a:tab pos="48037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53DE8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If iPod nano used 5W all the time, its battery would last 15 minutes </a:t>
              </a:r>
            </a:p>
          </p:txBody>
        </p:sp>
      </p:grpSp>
      <p:sp>
        <p:nvSpPr>
          <p:cNvPr id="3379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7848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66746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11163" y="11113"/>
            <a:ext cx="8972550" cy="731837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  <a:defRPr/>
            </a:pPr>
            <a:r>
              <a:rPr lang="en-US" dirty="0"/>
              <a:t>Battery: Set by size and weight limits ...</a:t>
            </a:r>
          </a:p>
        </p:txBody>
      </p:sp>
      <p:grpSp>
        <p:nvGrpSpPr>
          <p:cNvPr id="34819" name="Group 10"/>
          <p:cNvGrpSpPr>
            <a:grpSpLocks/>
          </p:cNvGrpSpPr>
          <p:nvPr/>
        </p:nvGrpSpPr>
        <p:grpSpPr bwMode="auto">
          <a:xfrm>
            <a:off x="149225" y="777875"/>
            <a:ext cx="9063038" cy="5318125"/>
            <a:chOff x="148590" y="777240"/>
            <a:chExt cx="9063990" cy="5943600"/>
          </a:xfrm>
        </p:grpSpPr>
        <p:pic>
          <p:nvPicPr>
            <p:cNvPr id="348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911543"/>
              <a:ext cx="6240780" cy="414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2" name="Group 3"/>
            <p:cNvGrpSpPr>
              <a:grpSpLocks/>
            </p:cNvGrpSpPr>
            <p:nvPr/>
          </p:nvGrpSpPr>
          <p:grpSpPr bwMode="auto">
            <a:xfrm>
              <a:off x="160020" y="5179219"/>
              <a:ext cx="4414838" cy="1255871"/>
              <a:chOff x="0" y="0"/>
              <a:chExt cx="3090" cy="878"/>
            </a:xfrm>
          </p:grpSpPr>
          <p:sp>
            <p:nvSpPr>
              <p:cNvPr id="34827" name="Rectangle 4"/>
              <p:cNvSpPr>
                <a:spLocks/>
              </p:cNvSpPr>
              <p:nvPr/>
            </p:nvSpPr>
            <p:spPr bwMode="auto">
              <a:xfrm>
                <a:off x="0" y="118"/>
                <a:ext cx="2232" cy="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tabLst>
                    <a:tab pos="319088" algn="l"/>
                    <a:tab pos="639763" algn="l"/>
                    <a:tab pos="958850" algn="l"/>
                    <a:tab pos="1279525" algn="l"/>
                    <a:tab pos="1600200" algn="l"/>
                    <a:tab pos="1919288" algn="l"/>
                    <a:tab pos="2239963" algn="l"/>
                    <a:tab pos="2559050" algn="l"/>
                    <a:tab pos="2879725" algn="l"/>
                    <a:tab pos="3200400" algn="l"/>
                    <a:tab pos="3519488" algn="l"/>
                    <a:tab pos="3840163" algn="l"/>
                  </a:tabLs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319088" algn="l"/>
                    <a:tab pos="639763" algn="l"/>
                    <a:tab pos="958850" algn="l"/>
                    <a:tab pos="1279525" algn="l"/>
                    <a:tab pos="1600200" algn="l"/>
                    <a:tab pos="1919288" algn="l"/>
                    <a:tab pos="2239963" algn="l"/>
                    <a:tab pos="2559050" algn="l"/>
                    <a:tab pos="2879725" algn="l"/>
                    <a:tab pos="3200400" algn="l"/>
                    <a:tab pos="3519488" algn="l"/>
                    <a:tab pos="38401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319088" algn="l"/>
                    <a:tab pos="639763" algn="l"/>
                    <a:tab pos="958850" algn="l"/>
                    <a:tab pos="1279525" algn="l"/>
                    <a:tab pos="1600200" algn="l"/>
                    <a:tab pos="1919288" algn="l"/>
                    <a:tab pos="2239963" algn="l"/>
                    <a:tab pos="2559050" algn="l"/>
                    <a:tab pos="2879725" algn="l"/>
                    <a:tab pos="3200400" algn="l"/>
                    <a:tab pos="3519488" algn="l"/>
                    <a:tab pos="384016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319088" algn="l"/>
                    <a:tab pos="639763" algn="l"/>
                    <a:tab pos="958850" algn="l"/>
                    <a:tab pos="1279525" algn="l"/>
                    <a:tab pos="1600200" algn="l"/>
                    <a:tab pos="1919288" algn="l"/>
                    <a:tab pos="2239963" algn="l"/>
                    <a:tab pos="2559050" algn="l"/>
                    <a:tab pos="2879725" algn="l"/>
                    <a:tab pos="3200400" algn="l"/>
                    <a:tab pos="3519488" algn="l"/>
                    <a:tab pos="384016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319088" algn="l"/>
                    <a:tab pos="639763" algn="l"/>
                    <a:tab pos="958850" algn="l"/>
                    <a:tab pos="1279525" algn="l"/>
                    <a:tab pos="1600200" algn="l"/>
                    <a:tab pos="1919288" algn="l"/>
                    <a:tab pos="2239963" algn="l"/>
                    <a:tab pos="2559050" algn="l"/>
                    <a:tab pos="2879725" algn="l"/>
                    <a:tab pos="3200400" algn="l"/>
                    <a:tab pos="3519488" algn="l"/>
                    <a:tab pos="384016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19088" algn="l"/>
                    <a:tab pos="639763" algn="l"/>
                    <a:tab pos="958850" algn="l"/>
                    <a:tab pos="1279525" algn="l"/>
                    <a:tab pos="1600200" algn="l"/>
                    <a:tab pos="1919288" algn="l"/>
                    <a:tab pos="2239963" algn="l"/>
                    <a:tab pos="2559050" algn="l"/>
                    <a:tab pos="2879725" algn="l"/>
                    <a:tab pos="3200400" algn="l"/>
                    <a:tab pos="3519488" algn="l"/>
                    <a:tab pos="384016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19088" algn="l"/>
                    <a:tab pos="639763" algn="l"/>
                    <a:tab pos="958850" algn="l"/>
                    <a:tab pos="1279525" algn="l"/>
                    <a:tab pos="1600200" algn="l"/>
                    <a:tab pos="1919288" algn="l"/>
                    <a:tab pos="2239963" algn="l"/>
                    <a:tab pos="2559050" algn="l"/>
                    <a:tab pos="2879725" algn="l"/>
                    <a:tab pos="3200400" algn="l"/>
                    <a:tab pos="3519488" algn="l"/>
                    <a:tab pos="384016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19088" algn="l"/>
                    <a:tab pos="639763" algn="l"/>
                    <a:tab pos="958850" algn="l"/>
                    <a:tab pos="1279525" algn="l"/>
                    <a:tab pos="1600200" algn="l"/>
                    <a:tab pos="1919288" algn="l"/>
                    <a:tab pos="2239963" algn="l"/>
                    <a:tab pos="2559050" algn="l"/>
                    <a:tab pos="2879725" algn="l"/>
                    <a:tab pos="3200400" algn="l"/>
                    <a:tab pos="3519488" algn="l"/>
                    <a:tab pos="384016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19088" algn="l"/>
                    <a:tab pos="639763" algn="l"/>
                    <a:tab pos="958850" algn="l"/>
                    <a:tab pos="1279525" algn="l"/>
                    <a:tab pos="1600200" algn="l"/>
                    <a:tab pos="1919288" algn="l"/>
                    <a:tab pos="2239963" algn="l"/>
                    <a:tab pos="2559050" algn="l"/>
                    <a:tab pos="2879725" algn="l"/>
                    <a:tab pos="3200400" algn="l"/>
                    <a:tab pos="3519488" algn="l"/>
                    <a:tab pos="3840163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53DE8"/>
                    </a:solidFill>
                    <a:latin typeface="Marker Felt" pitchFamily="34" charset="0"/>
                    <a:cs typeface="Marker Felt" pitchFamily="34" charset="0"/>
                    <a:sym typeface="Marker Felt" pitchFamily="34" charset="0"/>
                  </a:rPr>
                  <a:t>Almost full 1 inch depth. Width and height set by available space, weight.</a:t>
                </a:r>
              </a:p>
            </p:txBody>
          </p:sp>
          <p:sp>
            <p:nvSpPr>
              <p:cNvPr id="34828" name="Line 5"/>
              <p:cNvSpPr>
                <a:spLocks noChangeShapeType="1"/>
              </p:cNvSpPr>
              <p:nvPr/>
            </p:nvSpPr>
            <p:spPr bwMode="auto">
              <a:xfrm rot="10800000" flipH="1">
                <a:off x="2216" y="0"/>
                <a:ext cx="874" cy="277"/>
              </a:xfrm>
              <a:prstGeom prst="line">
                <a:avLst/>
              </a:prstGeom>
              <a:noFill/>
              <a:ln w="38100">
                <a:solidFill>
                  <a:srgbClr val="053DE8"/>
                </a:solidFill>
                <a:miter lim="800000"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4823" name="Rectangle 6"/>
            <p:cNvSpPr>
              <a:spLocks/>
            </p:cNvSpPr>
            <p:nvPr/>
          </p:nvSpPr>
          <p:spPr bwMode="auto">
            <a:xfrm>
              <a:off x="6480810" y="777240"/>
              <a:ext cx="2537460" cy="86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FF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Battery rating: </a:t>
              </a:r>
              <a:r>
                <a:rPr lang="en-US" altLang="en-US" sz="2400">
                  <a:solidFill>
                    <a:srgbClr val="FF0000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55 W-hour.</a:t>
              </a:r>
            </a:p>
          </p:txBody>
        </p:sp>
        <p:sp>
          <p:nvSpPr>
            <p:cNvPr id="34824" name="Rectangle 7"/>
            <p:cNvSpPr>
              <a:spLocks/>
            </p:cNvSpPr>
            <p:nvPr/>
          </p:nvSpPr>
          <p:spPr bwMode="auto">
            <a:xfrm>
              <a:off x="6526530" y="1908810"/>
              <a:ext cx="245745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FF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At 2.3 GHz, Intel Core Duo CPU consumes </a:t>
              </a:r>
              <a:r>
                <a:rPr lang="en-US" altLang="en-US" sz="2400">
                  <a:solidFill>
                    <a:srgbClr val="FF0000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31 W </a:t>
              </a:r>
              <a:r>
                <a:rPr lang="en-US" altLang="en-US" sz="2400">
                  <a:solidFill>
                    <a:srgbClr val="0000FF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running a heavy load -</a:t>
              </a:r>
              <a:r>
                <a:rPr lang="en-US" altLang="en-US" sz="2400">
                  <a:solidFill>
                    <a:srgbClr val="FF0000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 under 2 hours battery life! </a:t>
              </a:r>
              <a:r>
                <a:rPr lang="en-US" altLang="en-US" sz="2400">
                  <a:solidFill>
                    <a:srgbClr val="0000FF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And, just for CPU!</a:t>
              </a:r>
            </a:p>
          </p:txBody>
        </p:sp>
        <p:sp>
          <p:nvSpPr>
            <p:cNvPr id="34825" name="Rectangle 8"/>
            <p:cNvSpPr>
              <a:spLocks/>
            </p:cNvSpPr>
            <p:nvPr/>
          </p:nvSpPr>
          <p:spPr bwMode="auto">
            <a:xfrm>
              <a:off x="5349240" y="5463540"/>
              <a:ext cx="386334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FF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At 1 GHz, CPU consumes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13 Watts. </a:t>
              </a:r>
              <a:r>
                <a:rPr lang="en-US" altLang="en-US" sz="2400">
                  <a:solidFill>
                    <a:srgbClr val="0000FF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“Energy saver” option uses this mode ...</a:t>
              </a:r>
            </a:p>
          </p:txBody>
        </p:sp>
        <p:sp>
          <p:nvSpPr>
            <p:cNvPr id="34826" name="Rectangle 9"/>
            <p:cNvSpPr>
              <a:spLocks/>
            </p:cNvSpPr>
            <p:nvPr/>
          </p:nvSpPr>
          <p:spPr bwMode="auto">
            <a:xfrm>
              <a:off x="148590" y="4000500"/>
              <a:ext cx="397764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9088" algn="l"/>
                  <a:tab pos="639763" algn="l"/>
                  <a:tab pos="958850" algn="l"/>
                  <a:tab pos="1279525" algn="l"/>
                  <a:tab pos="1600200" algn="l"/>
                  <a:tab pos="1919288" algn="l"/>
                  <a:tab pos="2239963" algn="l"/>
                  <a:tab pos="2559050" algn="l"/>
                  <a:tab pos="2879725" algn="l"/>
                  <a:tab pos="3200400" algn="l"/>
                  <a:tab pos="3519488" algn="l"/>
                  <a:tab pos="384016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7F007F"/>
                  </a:solidFill>
                  <a:latin typeface="Marker Felt" pitchFamily="34" charset="0"/>
                  <a:cs typeface="Marker Felt" pitchFamily="34" charset="0"/>
                  <a:sym typeface="Marker Felt" pitchFamily="34" charset="0"/>
                </a:rPr>
                <a:t>46x more energy than iPod nano battery. And iPod lets you listen to music for 14 hours!</a:t>
              </a:r>
            </a:p>
          </p:txBody>
        </p:sp>
      </p:grpSp>
      <p:sp>
        <p:nvSpPr>
          <p:cNvPr id="348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8001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1549248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37588" cy="731838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  <a:defRPr/>
            </a:pPr>
            <a:r>
              <a:rPr lang="en-US" dirty="0"/>
              <a:t>Servers: Total Cost of Ownership (TCO)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33810"/>
            <a:ext cx="5673567" cy="371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3"/>
          <p:cNvSpPr>
            <a:spLocks/>
          </p:cNvSpPr>
          <p:nvPr/>
        </p:nvSpPr>
        <p:spPr bwMode="auto">
          <a:xfrm>
            <a:off x="6252528" y="857250"/>
            <a:ext cx="2537460" cy="239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Marker Felt" pitchFamily="34" charset="0"/>
                <a:cs typeface="Marker Felt" pitchFamily="34" charset="0"/>
                <a:sym typeface="Marker Felt" pitchFamily="34" charset="0"/>
              </a:rPr>
              <a:t>Machine rooms are expensive. </a:t>
            </a:r>
            <a:r>
              <a:rPr lang="en-US" altLang="en-US" sz="2400" dirty="0">
                <a:solidFill>
                  <a:srgbClr val="FF0000"/>
                </a:solidFill>
                <a:latin typeface="Marker Felt" pitchFamily="34" charset="0"/>
                <a:cs typeface="Marker Felt" pitchFamily="34" charset="0"/>
                <a:sym typeface="Marker Felt" pitchFamily="34" charset="0"/>
              </a:rPr>
              <a:t>Removing heat </a:t>
            </a:r>
            <a:r>
              <a:rPr lang="en-US" altLang="en-US" sz="2400" dirty="0">
                <a:solidFill>
                  <a:srgbClr val="0000FF"/>
                </a:solidFill>
                <a:latin typeface="Marker Felt" pitchFamily="34" charset="0"/>
                <a:cs typeface="Marker Felt" pitchFamily="34" charset="0"/>
                <a:sym typeface="Marker Felt" pitchFamily="34" charset="0"/>
              </a:rPr>
              <a:t>dictates how many servers to put in a machine room.</a:t>
            </a:r>
          </a:p>
        </p:txBody>
      </p:sp>
      <p:sp>
        <p:nvSpPr>
          <p:cNvPr id="35847" name="Rectangle 4"/>
          <p:cNvSpPr>
            <a:spLocks/>
          </p:cNvSpPr>
          <p:nvPr/>
        </p:nvSpPr>
        <p:spPr bwMode="auto">
          <a:xfrm>
            <a:off x="6229668" y="3501579"/>
            <a:ext cx="2537460" cy="206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Marker Felt" pitchFamily="34" charset="0"/>
                <a:cs typeface="Marker Felt" pitchFamily="34" charset="0"/>
                <a:sym typeface="Marker Felt" pitchFamily="34" charset="0"/>
              </a:rPr>
              <a:t>Electric bill</a:t>
            </a:r>
            <a:r>
              <a:rPr lang="en-US" altLang="en-US" sz="2400">
                <a:solidFill>
                  <a:srgbClr val="0000FF"/>
                </a:solidFill>
                <a:latin typeface="Marker Felt" pitchFamily="34" charset="0"/>
                <a:cs typeface="Marker Felt" pitchFamily="34" charset="0"/>
                <a:sym typeface="Marker Felt" pitchFamily="34" charset="0"/>
              </a:rPr>
              <a:t> adds up! Powering the servers + powering the air conditioners is a big part of TCO.</a:t>
            </a:r>
          </a:p>
        </p:txBody>
      </p:sp>
      <p:sp>
        <p:nvSpPr>
          <p:cNvPr id="35848" name="Rectangle 5"/>
          <p:cNvSpPr>
            <a:spLocks/>
          </p:cNvSpPr>
          <p:nvPr/>
        </p:nvSpPr>
        <p:spPr bwMode="auto">
          <a:xfrm>
            <a:off x="606108" y="4823743"/>
            <a:ext cx="4880610" cy="73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Marker Felt" pitchFamily="34" charset="0"/>
                <a:cs typeface="Marker Felt" pitchFamily="34" charset="0"/>
                <a:sym typeface="Marker Felt" pitchFamily="34" charset="0"/>
              </a:rPr>
              <a:t>Reliability: running computers </a:t>
            </a:r>
            <a:r>
              <a:rPr lang="en-US" altLang="en-US" sz="2400" dirty="0">
                <a:solidFill>
                  <a:srgbClr val="FF0000"/>
                </a:solidFill>
                <a:latin typeface="Marker Felt" pitchFamily="34" charset="0"/>
                <a:cs typeface="Marker Felt" pitchFamily="34" charset="0"/>
                <a:sym typeface="Marker Felt" pitchFamily="34" charset="0"/>
              </a:rPr>
              <a:t>hot </a:t>
            </a:r>
            <a:r>
              <a:rPr lang="en-US" altLang="en-US" sz="2400" dirty="0">
                <a:solidFill>
                  <a:srgbClr val="0000FF"/>
                </a:solidFill>
                <a:latin typeface="Marker Felt" pitchFamily="34" charset="0"/>
                <a:cs typeface="Marker Felt" pitchFamily="34" charset="0"/>
                <a:sym typeface="Marker Felt" pitchFamily="34" charset="0"/>
              </a:rPr>
              <a:t>makes them </a:t>
            </a:r>
            <a:r>
              <a:rPr lang="en-US" altLang="en-US" sz="2400" dirty="0">
                <a:solidFill>
                  <a:srgbClr val="FF0000"/>
                </a:solidFill>
                <a:latin typeface="Marker Felt" pitchFamily="34" charset="0"/>
                <a:cs typeface="Marker Felt" pitchFamily="34" charset="0"/>
                <a:sym typeface="Marker Felt" pitchFamily="34" charset="0"/>
              </a:rPr>
              <a:t>fail more often.</a:t>
            </a:r>
          </a:p>
        </p:txBody>
      </p:sp>
      <p:sp>
        <p:nvSpPr>
          <p:cNvPr id="358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7924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01088" y="4777672"/>
            <a:ext cx="525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Should we care about power for big servers?</a:t>
            </a:r>
          </a:p>
        </p:txBody>
      </p:sp>
    </p:spTree>
    <p:extLst>
      <p:ext uri="{BB962C8B-B14F-4D97-AF65-F5344CB8AC3E}">
        <p14:creationId xmlns:p14="http://schemas.microsoft.com/office/powerpoint/2010/main" val="208943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  <p:bldP spid="3584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server farm: Sweden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30" y="4572000"/>
            <a:ext cx="4082970" cy="1524000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194/Adv. VLSI Joel Grodstein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2" y="1432931"/>
            <a:ext cx="7092176" cy="39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59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campaign for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1270" y="5312780"/>
            <a:ext cx="1906929" cy="7832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194/Adv. VLSI Joel Grodstein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855" y="1925623"/>
            <a:ext cx="4401997" cy="38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14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is 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Scaling is making power a bigger and bigger problem</a:t>
            </a:r>
          </a:p>
          <a:p>
            <a:r>
              <a:rPr lang="en-US" dirty="0"/>
              <a:t>Let’s look at it in more detail – and look at how to </a:t>
            </a:r>
            <a:r>
              <a:rPr lang="en-US"/>
              <a:t>minimize it.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194/Adv. VLSI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43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Static Power Dissipation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79" y="3395133"/>
            <a:ext cx="8001000" cy="2153974"/>
          </a:xfrm>
        </p:spPr>
        <p:txBody>
          <a:bodyPr/>
          <a:lstStyle/>
          <a:p>
            <a:r>
              <a:rPr lang="en-US" altLang="en-US" sz="2400" dirty="0"/>
              <a:t>Short-Circuit Current: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Direct Current Path between VDD and GND when both NMOS and PMOS transistors are conducting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caused by finite-slope input signals and by subthreshold leakage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anyone remember what that means?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EE194/Adv VLSI Joel </a:t>
            </a:r>
            <a:r>
              <a:rPr lang="en-US" dirty="0" err="1"/>
              <a:t>Grodstein</a:t>
            </a:r>
            <a:endParaRPr lang="en-US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08603" y="1655462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51503" y="146919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36167" y="146919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36167" y="1850198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27703" y="1469198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699103" y="15707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1612" y="1249065"/>
            <a:ext cx="0" cy="228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70035" y="1249065"/>
            <a:ext cx="33866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25804" y="1185331"/>
            <a:ext cx="61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in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51503" y="2197330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36167" y="2197330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27703" y="2578330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7703" y="2205797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79848" y="2874663"/>
            <a:ext cx="495119" cy="152400"/>
            <a:chOff x="1086678" y="3505200"/>
            <a:chExt cx="495119" cy="1524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086678" y="3505200"/>
              <a:ext cx="49511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67976" y="3657600"/>
              <a:ext cx="13252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69135" y="3581400"/>
              <a:ext cx="33020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4151612" y="1841731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51612" y="2569863"/>
            <a:ext cx="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508603" y="2383598"/>
            <a:ext cx="3429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05200" y="1646996"/>
            <a:ext cx="0" cy="73660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4267200" y="139511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SC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456215" y="1615823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89615" y="2077256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37215" y="1620056"/>
            <a:ext cx="152400" cy="457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48432" y="140225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120819" y="1863688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491016" y="1406489"/>
            <a:ext cx="152400" cy="457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42579" y="2485195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42579" y="2603727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833079" y="2015297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585520" y="2866195"/>
            <a:ext cx="495119" cy="152400"/>
            <a:chOff x="1086678" y="3505200"/>
            <a:chExt cx="495119" cy="1524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086678" y="3505200"/>
              <a:ext cx="49511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267976" y="3657600"/>
              <a:ext cx="13252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169135" y="3581400"/>
              <a:ext cx="33020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4833079" y="2595263"/>
            <a:ext cx="0" cy="28363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39369" y="2015297"/>
            <a:ext cx="11698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0"/>
          <p:cNvSpPr txBox="1">
            <a:spLocks noChangeArrowheads="1"/>
          </p:cNvSpPr>
          <p:nvPr/>
        </p:nvSpPr>
        <p:spPr bwMode="auto">
          <a:xfrm>
            <a:off x="4996102" y="2336798"/>
            <a:ext cx="46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292509" y="1598429"/>
            <a:ext cx="0" cy="996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Static Power Dissipation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846" y="3378200"/>
            <a:ext cx="6829754" cy="2153974"/>
          </a:xfrm>
        </p:spPr>
        <p:txBody>
          <a:bodyPr/>
          <a:lstStyle/>
          <a:p>
            <a:r>
              <a:rPr lang="en-US" altLang="en-US" sz="2400" dirty="0"/>
              <a:t>Assume </a:t>
            </a:r>
            <a:r>
              <a:rPr lang="en-US" altLang="en-US" sz="2400" dirty="0" err="1"/>
              <a:t>V</a:t>
            </a:r>
            <a:r>
              <a:rPr lang="en-US" altLang="en-US" sz="2400" baseline="-25000" dirty="0" err="1"/>
              <a:t>dd</a:t>
            </a:r>
            <a:r>
              <a:rPr lang="en-US" altLang="en-US" sz="2400" dirty="0"/>
              <a:t>=1V, </a:t>
            </a:r>
            <a:r>
              <a:rPr lang="en-US" altLang="en-US" sz="2400" dirty="0" err="1"/>
              <a:t>V</a:t>
            </a:r>
            <a:r>
              <a:rPr lang="en-US" altLang="en-US" sz="2400" baseline="-25000" dirty="0" err="1"/>
              <a:t>t</a:t>
            </a:r>
            <a:r>
              <a:rPr lang="en-US" altLang="en-US" sz="2400" dirty="0"/>
              <a:t>=.4V</a:t>
            </a:r>
          </a:p>
          <a:p>
            <a:pPr lvl="1"/>
            <a:r>
              <a:rPr lang="en-US" altLang="en-US" sz="2000" dirty="0"/>
              <a:t>If .4V&lt;V</a:t>
            </a:r>
            <a:r>
              <a:rPr lang="en-US" altLang="en-US" sz="2000" baseline="-25000" dirty="0"/>
              <a:t>in</a:t>
            </a:r>
            <a:r>
              <a:rPr lang="en-US" altLang="en-US" sz="2000" dirty="0"/>
              <a:t>&lt;.6V, then both N and P devices will be on</a:t>
            </a:r>
          </a:p>
          <a:p>
            <a:r>
              <a:rPr lang="en-US" altLang="en-US" sz="2400" dirty="0"/>
              <a:t>Lower </a:t>
            </a:r>
            <a:r>
              <a:rPr lang="en-US" altLang="en-US" sz="2400" dirty="0" err="1"/>
              <a:t>V</a:t>
            </a:r>
            <a:r>
              <a:rPr lang="en-US" altLang="en-US" sz="2400" baseline="-25000" dirty="0" err="1"/>
              <a:t>dd</a:t>
            </a:r>
            <a:r>
              <a:rPr lang="en-US" altLang="en-US" sz="2400" dirty="0"/>
              <a:t> to .7V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voltage range will incur I</a:t>
            </a:r>
            <a:r>
              <a:rPr lang="en-US" altLang="en-US" sz="2000" baseline="-25000" dirty="0"/>
              <a:t>SC</a:t>
            </a:r>
            <a:r>
              <a:rPr lang="en-US" altLang="en-US" sz="2000" dirty="0"/>
              <a:t>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Subthreshold leakage means that both devices conduct somewhat for (e.g., for the N) V</a:t>
            </a:r>
            <a:r>
              <a:rPr lang="en-US" altLang="en-US" sz="2000" baseline="-25000" dirty="0"/>
              <a:t>in</a:t>
            </a:r>
            <a:r>
              <a:rPr lang="en-US" altLang="en-US" sz="2000" dirty="0"/>
              <a:t>&lt;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Tn</a:t>
            </a:r>
            <a:r>
              <a:rPr lang="en-US" altLang="en-US" sz="20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Lowering 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dd</a:t>
            </a:r>
            <a:r>
              <a:rPr lang="en-US" altLang="en-US" sz="2000" dirty="0"/>
              <a:t> definitely reduces I</a:t>
            </a:r>
            <a:r>
              <a:rPr lang="en-US" altLang="en-US" sz="2000" baseline="-25000" dirty="0"/>
              <a:t>SC</a:t>
            </a:r>
            <a:r>
              <a:rPr lang="en-US" altLang="en-US" sz="20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EE194/Adv VLSI Joel </a:t>
            </a:r>
            <a:r>
              <a:rPr lang="en-US" dirty="0" err="1"/>
              <a:t>Grodstein</a:t>
            </a:r>
            <a:endParaRPr lang="en-US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08603" y="1655462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51503" y="146919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36167" y="146919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36167" y="1850198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27703" y="1469198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699103" y="15707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1612" y="1249065"/>
            <a:ext cx="0" cy="228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70035" y="1249065"/>
            <a:ext cx="33866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1503" y="2197330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36167" y="2197330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27703" y="2578330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7703" y="2205797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79848" y="2874663"/>
            <a:ext cx="495119" cy="152400"/>
            <a:chOff x="1086678" y="3505200"/>
            <a:chExt cx="495119" cy="1524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086678" y="3505200"/>
              <a:ext cx="49511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67976" y="3657600"/>
              <a:ext cx="13252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69135" y="3581400"/>
              <a:ext cx="33020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4151612" y="1841731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51612" y="2569863"/>
            <a:ext cx="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508603" y="2383598"/>
            <a:ext cx="3429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05200" y="1646996"/>
            <a:ext cx="0" cy="73660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4267200" y="139511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SC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456215" y="1615823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89615" y="2077256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37215" y="1620056"/>
            <a:ext cx="152400" cy="457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48432" y="140225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120819" y="1863688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491016" y="1406489"/>
            <a:ext cx="152400" cy="457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42579" y="2485195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42579" y="2603727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833079" y="2015297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585520" y="2866195"/>
            <a:ext cx="495119" cy="152400"/>
            <a:chOff x="1086678" y="3505200"/>
            <a:chExt cx="495119" cy="1524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086678" y="3505200"/>
              <a:ext cx="49511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267976" y="3657600"/>
              <a:ext cx="13252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169135" y="3581400"/>
              <a:ext cx="33020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4833079" y="2595263"/>
            <a:ext cx="0" cy="28363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39369" y="2015297"/>
            <a:ext cx="11698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0"/>
          <p:cNvSpPr txBox="1">
            <a:spLocks noChangeArrowheads="1"/>
          </p:cNvSpPr>
          <p:nvPr/>
        </p:nvSpPr>
        <p:spPr bwMode="auto">
          <a:xfrm>
            <a:off x="4996102" y="2336798"/>
            <a:ext cx="46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292509" y="1598429"/>
            <a:ext cx="0" cy="996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364A8D9-A732-482D-B0BE-B4FA4C069306}"/>
              </a:ext>
            </a:extLst>
          </p:cNvPr>
          <p:cNvSpPr txBox="1"/>
          <p:nvPr/>
        </p:nvSpPr>
        <p:spPr>
          <a:xfrm>
            <a:off x="3225804" y="1185331"/>
            <a:ext cx="61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in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0B1CC0F-7DFE-4C6E-81D3-25F7BA1403A0}"/>
              </a:ext>
            </a:extLst>
          </p:cNvPr>
          <p:cNvSpPr txBox="1"/>
          <p:nvPr/>
        </p:nvSpPr>
        <p:spPr>
          <a:xfrm>
            <a:off x="5376326" y="4377269"/>
            <a:ext cx="272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V</a:t>
            </a:r>
            <a:r>
              <a:rPr lang="en-US" sz="1800" baseline="-25000" dirty="0">
                <a:solidFill>
                  <a:schemeClr val="accent2"/>
                </a:solidFill>
              </a:rPr>
              <a:t>in</a:t>
            </a:r>
            <a:r>
              <a:rPr lang="en-US" sz="1800" dirty="0">
                <a:solidFill>
                  <a:schemeClr val="accent2"/>
                </a:solidFill>
              </a:rPr>
              <a:t> &gt;.4 and &lt;.3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So, does not occur. But…</a:t>
            </a:r>
          </a:p>
        </p:txBody>
      </p:sp>
    </p:spTree>
    <p:extLst>
      <p:ext uri="{BB962C8B-B14F-4D97-AF65-F5344CB8AC3E}">
        <p14:creationId xmlns:p14="http://schemas.microsoft.com/office/powerpoint/2010/main" val="3972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A06774-A149-4926-8920-918C2F59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slew rate on I</a:t>
            </a:r>
            <a:r>
              <a:rPr lang="en-US" baseline="-25000" dirty="0"/>
              <a:t>SC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707E77-5F58-4C16-A32B-1437DEF0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199466"/>
            <a:ext cx="7772400" cy="1905001"/>
          </a:xfrm>
        </p:spPr>
        <p:txBody>
          <a:bodyPr/>
          <a:lstStyle/>
          <a:p>
            <a:r>
              <a:rPr lang="en-US" sz="2400" dirty="0"/>
              <a:t>V</a:t>
            </a:r>
            <a:r>
              <a:rPr lang="en-US" sz="2400" baseline="-25000" dirty="0"/>
              <a:t>in</a:t>
            </a:r>
            <a:r>
              <a:rPr lang="en-US" sz="2400" dirty="0"/>
              <a:t> can be either the solid black (fast slew rate) or dotted black (slow) line; </a:t>
            </a:r>
            <a:r>
              <a:rPr lang="en-US" sz="2400" dirty="0" err="1"/>
              <a:t>V</a:t>
            </a:r>
            <a:r>
              <a:rPr lang="en-US" sz="2400" baseline="-25000" dirty="0" err="1"/>
              <a:t>out</a:t>
            </a:r>
            <a:r>
              <a:rPr lang="en-US" sz="2400" dirty="0"/>
              <a:t> is blue.</a:t>
            </a:r>
          </a:p>
          <a:p>
            <a:r>
              <a:rPr lang="en-US" sz="2400" dirty="0"/>
              <a:t>Which V</a:t>
            </a:r>
            <a:r>
              <a:rPr lang="en-US" sz="2400" baseline="-25000" dirty="0"/>
              <a:t>in</a:t>
            </a:r>
            <a:r>
              <a:rPr lang="en-US" sz="2400" dirty="0"/>
              <a:t> will lose more energy from I</a:t>
            </a:r>
            <a:r>
              <a:rPr lang="en-US" sz="2400" baseline="-25000" dirty="0"/>
              <a:t>SC</a:t>
            </a:r>
            <a:r>
              <a:rPr lang="en-US" sz="2400" dirty="0"/>
              <a:t>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slower slew rate will spend more time in the I</a:t>
            </a:r>
            <a:r>
              <a:rPr lang="en-US" sz="2000" baseline="-25000" dirty="0"/>
              <a:t>SC</a:t>
            </a:r>
            <a:r>
              <a:rPr lang="en-US" sz="2000" dirty="0"/>
              <a:t> region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same currents, but over more time → more energy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A3A73C-4728-45FE-8435-BA054894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194/Adv. VLSI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53A32E4-07BE-4BF8-962F-C458E23D0DFC}"/>
              </a:ext>
            </a:extLst>
          </p:cNvPr>
          <p:cNvCxnSpPr/>
          <p:nvPr/>
        </p:nvCxnSpPr>
        <p:spPr>
          <a:xfrm>
            <a:off x="618080" y="2277535"/>
            <a:ext cx="0" cy="161713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6DBA37F-4702-4524-A927-376CAB5F1897}"/>
              </a:ext>
            </a:extLst>
          </p:cNvPr>
          <p:cNvCxnSpPr>
            <a:cxnSpLocks/>
          </p:cNvCxnSpPr>
          <p:nvPr/>
        </p:nvCxnSpPr>
        <p:spPr>
          <a:xfrm flipH="1">
            <a:off x="613848" y="3898903"/>
            <a:ext cx="255270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8BD583-C168-4647-BE76-631BE0E906FB}"/>
              </a:ext>
            </a:extLst>
          </p:cNvPr>
          <p:cNvSpPr txBox="1"/>
          <p:nvPr/>
        </p:nvSpPr>
        <p:spPr>
          <a:xfrm>
            <a:off x="194747" y="215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D6415E-C55B-4D29-BF12-47CD52ACE745}"/>
              </a:ext>
            </a:extLst>
          </p:cNvPr>
          <p:cNvSpPr txBox="1"/>
          <p:nvPr/>
        </p:nvSpPr>
        <p:spPr>
          <a:xfrm>
            <a:off x="2980279" y="3488267"/>
            <a:ext cx="32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03E7C4E9-44D6-4B89-8B74-7FBFCCA904D7}"/>
              </a:ext>
            </a:extLst>
          </p:cNvPr>
          <p:cNvSpPr/>
          <p:nvPr/>
        </p:nvSpPr>
        <p:spPr>
          <a:xfrm>
            <a:off x="872081" y="2785535"/>
            <a:ext cx="2328333" cy="1134533"/>
          </a:xfrm>
          <a:custGeom>
            <a:avLst/>
            <a:gdLst>
              <a:gd name="connsiteX0" fmla="*/ 0 w 2328333"/>
              <a:gd name="connsiteY0" fmla="*/ 1134533 h 1134533"/>
              <a:gd name="connsiteX1" fmla="*/ 270933 w 2328333"/>
              <a:gd name="connsiteY1" fmla="*/ 0 h 1134533"/>
              <a:gd name="connsiteX2" fmla="*/ 2328333 w 2328333"/>
              <a:gd name="connsiteY2" fmla="*/ 0 h 113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8333" h="1134533">
                <a:moveTo>
                  <a:pt x="0" y="1134533"/>
                </a:moveTo>
                <a:lnTo>
                  <a:pt x="270933" y="0"/>
                </a:lnTo>
                <a:lnTo>
                  <a:pt x="2328333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4FD997B-9075-4F34-B6B5-4353036B5C7E}"/>
              </a:ext>
            </a:extLst>
          </p:cNvPr>
          <p:cNvCxnSpPr/>
          <p:nvPr/>
        </p:nvCxnSpPr>
        <p:spPr>
          <a:xfrm flipH="1">
            <a:off x="3508603" y="1655462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4405FDE-1F19-42AE-A72D-3827BFEA38C6}"/>
              </a:ext>
            </a:extLst>
          </p:cNvPr>
          <p:cNvCxnSpPr/>
          <p:nvPr/>
        </p:nvCxnSpPr>
        <p:spPr>
          <a:xfrm>
            <a:off x="3851503" y="146919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7891E87-6DBB-4434-865E-11A6FB51D8F8}"/>
              </a:ext>
            </a:extLst>
          </p:cNvPr>
          <p:cNvCxnSpPr/>
          <p:nvPr/>
        </p:nvCxnSpPr>
        <p:spPr>
          <a:xfrm>
            <a:off x="3936167" y="146919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E416EC8-F4E8-49E8-ADC9-0D15EA35581D}"/>
              </a:ext>
            </a:extLst>
          </p:cNvPr>
          <p:cNvCxnSpPr/>
          <p:nvPr/>
        </p:nvCxnSpPr>
        <p:spPr>
          <a:xfrm>
            <a:off x="3936167" y="1850198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DEA018E-9440-4B25-8D41-0F747193A615}"/>
              </a:ext>
            </a:extLst>
          </p:cNvPr>
          <p:cNvCxnSpPr/>
          <p:nvPr/>
        </p:nvCxnSpPr>
        <p:spPr>
          <a:xfrm>
            <a:off x="3927703" y="1469198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1CD25E2-4B11-416C-89C0-92B61A691BD3}"/>
              </a:ext>
            </a:extLst>
          </p:cNvPr>
          <p:cNvSpPr/>
          <p:nvPr/>
        </p:nvSpPr>
        <p:spPr>
          <a:xfrm>
            <a:off x="3699103" y="15707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3C88FFA-6938-4733-ABC1-3CC62C3AE41C}"/>
              </a:ext>
            </a:extLst>
          </p:cNvPr>
          <p:cNvCxnSpPr/>
          <p:nvPr/>
        </p:nvCxnSpPr>
        <p:spPr>
          <a:xfrm>
            <a:off x="4151612" y="1249065"/>
            <a:ext cx="0" cy="228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3A99818-A4BF-4F72-BA30-448A022919C3}"/>
              </a:ext>
            </a:extLst>
          </p:cNvPr>
          <p:cNvCxnSpPr/>
          <p:nvPr/>
        </p:nvCxnSpPr>
        <p:spPr>
          <a:xfrm>
            <a:off x="3970035" y="1249065"/>
            <a:ext cx="33866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226F4BD-FC8D-4750-8D6A-5191AD69D2AE}"/>
              </a:ext>
            </a:extLst>
          </p:cNvPr>
          <p:cNvCxnSpPr/>
          <p:nvPr/>
        </p:nvCxnSpPr>
        <p:spPr>
          <a:xfrm>
            <a:off x="3851503" y="2197330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D158955-2833-4045-9234-2A88237EEFDF}"/>
              </a:ext>
            </a:extLst>
          </p:cNvPr>
          <p:cNvCxnSpPr/>
          <p:nvPr/>
        </p:nvCxnSpPr>
        <p:spPr>
          <a:xfrm>
            <a:off x="3936167" y="2197330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68D504E-A3B3-43AA-A77F-619E6E95D8DB}"/>
              </a:ext>
            </a:extLst>
          </p:cNvPr>
          <p:cNvCxnSpPr/>
          <p:nvPr/>
        </p:nvCxnSpPr>
        <p:spPr>
          <a:xfrm>
            <a:off x="3927703" y="2578330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B3E254F-2CFC-4AE8-A7AC-9D33DE6683C6}"/>
              </a:ext>
            </a:extLst>
          </p:cNvPr>
          <p:cNvCxnSpPr/>
          <p:nvPr/>
        </p:nvCxnSpPr>
        <p:spPr>
          <a:xfrm>
            <a:off x="3927703" y="2205797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ACBCADA-12C6-4B0C-B0DF-848FDFE9BC7C}"/>
              </a:ext>
            </a:extLst>
          </p:cNvPr>
          <p:cNvGrpSpPr/>
          <p:nvPr/>
        </p:nvGrpSpPr>
        <p:grpSpPr>
          <a:xfrm>
            <a:off x="3879848" y="2874663"/>
            <a:ext cx="495119" cy="152400"/>
            <a:chOff x="1086678" y="3505200"/>
            <a:chExt cx="495119" cy="1524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C65008D2-B192-4ADA-8582-B8C00183F68D}"/>
                </a:ext>
              </a:extLst>
            </p:cNvPr>
            <p:cNvCxnSpPr/>
            <p:nvPr/>
          </p:nvCxnSpPr>
          <p:spPr>
            <a:xfrm>
              <a:off x="1086678" y="3505200"/>
              <a:ext cx="49511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29C303B-F653-45A8-A9F0-E214E6E230D9}"/>
                </a:ext>
              </a:extLst>
            </p:cNvPr>
            <p:cNvCxnSpPr/>
            <p:nvPr/>
          </p:nvCxnSpPr>
          <p:spPr>
            <a:xfrm>
              <a:off x="1267976" y="3657600"/>
              <a:ext cx="13252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AF3C07BA-425C-46D9-AB03-7732B4A850AC}"/>
                </a:ext>
              </a:extLst>
            </p:cNvPr>
            <p:cNvCxnSpPr/>
            <p:nvPr/>
          </p:nvCxnSpPr>
          <p:spPr>
            <a:xfrm>
              <a:off x="1169135" y="3581400"/>
              <a:ext cx="33020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B13A486-45EA-4258-A441-A8C7762864F1}"/>
              </a:ext>
            </a:extLst>
          </p:cNvPr>
          <p:cNvCxnSpPr/>
          <p:nvPr/>
        </p:nvCxnSpPr>
        <p:spPr>
          <a:xfrm>
            <a:off x="4151612" y="1841731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A7F3AED9-67ED-4D7B-AB0B-A95305CD6340}"/>
              </a:ext>
            </a:extLst>
          </p:cNvPr>
          <p:cNvCxnSpPr/>
          <p:nvPr/>
        </p:nvCxnSpPr>
        <p:spPr>
          <a:xfrm>
            <a:off x="4151612" y="2569863"/>
            <a:ext cx="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22086178-6733-4E2E-82C1-D264BA3E4759}"/>
              </a:ext>
            </a:extLst>
          </p:cNvPr>
          <p:cNvCxnSpPr/>
          <p:nvPr/>
        </p:nvCxnSpPr>
        <p:spPr>
          <a:xfrm flipH="1">
            <a:off x="3508603" y="2383598"/>
            <a:ext cx="3429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6DDB0A9-4274-4EBB-995C-6BFA8A14C58C}"/>
              </a:ext>
            </a:extLst>
          </p:cNvPr>
          <p:cNvCxnSpPr/>
          <p:nvPr/>
        </p:nvCxnSpPr>
        <p:spPr>
          <a:xfrm flipV="1">
            <a:off x="3505200" y="1646996"/>
            <a:ext cx="0" cy="73660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0">
            <a:extLst>
              <a:ext uri="{FF2B5EF4-FFF2-40B4-BE49-F238E27FC236}">
                <a16:creationId xmlns="" xmlns:a16="http://schemas.microsoft.com/office/drawing/2014/main" id="{717CAB55-81A1-46AF-82A6-F5810388C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39511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SC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4DE13D0D-B500-4CD2-8A99-E7FB223A1885}"/>
              </a:ext>
            </a:extLst>
          </p:cNvPr>
          <p:cNvCxnSpPr/>
          <p:nvPr/>
        </p:nvCxnSpPr>
        <p:spPr>
          <a:xfrm>
            <a:off x="2456215" y="1615823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FF4F7F17-0A18-4F49-BB73-AD5A488FDB52}"/>
              </a:ext>
            </a:extLst>
          </p:cNvPr>
          <p:cNvCxnSpPr/>
          <p:nvPr/>
        </p:nvCxnSpPr>
        <p:spPr>
          <a:xfrm>
            <a:off x="2989615" y="2077256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4626B8C0-817C-4EB2-9466-4E7EC56E1501}"/>
              </a:ext>
            </a:extLst>
          </p:cNvPr>
          <p:cNvCxnSpPr/>
          <p:nvPr/>
        </p:nvCxnSpPr>
        <p:spPr>
          <a:xfrm>
            <a:off x="2837215" y="1620056"/>
            <a:ext cx="152400" cy="457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175A02BE-DB65-4317-9C84-473C6FCAD935}"/>
              </a:ext>
            </a:extLst>
          </p:cNvPr>
          <p:cNvCxnSpPr/>
          <p:nvPr/>
        </p:nvCxnSpPr>
        <p:spPr>
          <a:xfrm>
            <a:off x="5648432" y="140225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89BB31BB-3E28-42CE-9211-CE11E5D1ED44}"/>
              </a:ext>
            </a:extLst>
          </p:cNvPr>
          <p:cNvCxnSpPr/>
          <p:nvPr/>
        </p:nvCxnSpPr>
        <p:spPr>
          <a:xfrm>
            <a:off x="5120819" y="1863688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3A28A813-6B2A-4622-AFDF-DDC0BC54BF56}"/>
              </a:ext>
            </a:extLst>
          </p:cNvPr>
          <p:cNvCxnSpPr/>
          <p:nvPr/>
        </p:nvCxnSpPr>
        <p:spPr>
          <a:xfrm flipH="1">
            <a:off x="5491016" y="1406489"/>
            <a:ext cx="152400" cy="457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09C7C599-5DFF-4685-BA7F-3E4A768AB271}"/>
              </a:ext>
            </a:extLst>
          </p:cNvPr>
          <p:cNvCxnSpPr/>
          <p:nvPr/>
        </p:nvCxnSpPr>
        <p:spPr>
          <a:xfrm>
            <a:off x="4642579" y="2485195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A498603B-40AE-4883-BDA0-076CC3F04A85}"/>
              </a:ext>
            </a:extLst>
          </p:cNvPr>
          <p:cNvCxnSpPr/>
          <p:nvPr/>
        </p:nvCxnSpPr>
        <p:spPr>
          <a:xfrm>
            <a:off x="4642579" y="2603727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282D0FF5-7294-4698-B0EE-DBC10F592013}"/>
              </a:ext>
            </a:extLst>
          </p:cNvPr>
          <p:cNvCxnSpPr/>
          <p:nvPr/>
        </p:nvCxnSpPr>
        <p:spPr>
          <a:xfrm flipV="1">
            <a:off x="4833079" y="2015297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6A235CE-2E5F-40F4-8BED-0D1CB64FFE55}"/>
              </a:ext>
            </a:extLst>
          </p:cNvPr>
          <p:cNvGrpSpPr/>
          <p:nvPr/>
        </p:nvGrpSpPr>
        <p:grpSpPr>
          <a:xfrm>
            <a:off x="4585520" y="2866195"/>
            <a:ext cx="495119" cy="152400"/>
            <a:chOff x="1086678" y="3505200"/>
            <a:chExt cx="495119" cy="15240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5D25D859-DF7D-4E51-87FB-729CC8088EF8}"/>
                </a:ext>
              </a:extLst>
            </p:cNvPr>
            <p:cNvCxnSpPr/>
            <p:nvPr/>
          </p:nvCxnSpPr>
          <p:spPr>
            <a:xfrm>
              <a:off x="1086678" y="3505200"/>
              <a:ext cx="49511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69CD6B3C-FC67-460E-9E50-91FF587795D4}"/>
                </a:ext>
              </a:extLst>
            </p:cNvPr>
            <p:cNvCxnSpPr/>
            <p:nvPr/>
          </p:nvCxnSpPr>
          <p:spPr>
            <a:xfrm>
              <a:off x="1267976" y="3657600"/>
              <a:ext cx="13252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8E988C37-5EF6-4CBE-B15A-53A5C2FA7DAC}"/>
                </a:ext>
              </a:extLst>
            </p:cNvPr>
            <p:cNvCxnSpPr/>
            <p:nvPr/>
          </p:nvCxnSpPr>
          <p:spPr>
            <a:xfrm>
              <a:off x="1169135" y="3581400"/>
              <a:ext cx="33020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8DC042BD-42FC-4BB8-B15A-9294996B004C}"/>
              </a:ext>
            </a:extLst>
          </p:cNvPr>
          <p:cNvCxnSpPr/>
          <p:nvPr/>
        </p:nvCxnSpPr>
        <p:spPr>
          <a:xfrm flipV="1">
            <a:off x="4833079" y="2595263"/>
            <a:ext cx="0" cy="28363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53523203-6954-46D9-BBFE-F5A7A3BF99D0}"/>
              </a:ext>
            </a:extLst>
          </p:cNvPr>
          <p:cNvCxnSpPr/>
          <p:nvPr/>
        </p:nvCxnSpPr>
        <p:spPr>
          <a:xfrm>
            <a:off x="4139369" y="2015297"/>
            <a:ext cx="11698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0">
            <a:extLst>
              <a:ext uri="{FF2B5EF4-FFF2-40B4-BE49-F238E27FC236}">
                <a16:creationId xmlns="" xmlns:a16="http://schemas.microsoft.com/office/drawing/2014/main" id="{069274A1-83A4-4784-BBEB-95F165345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102" y="2336798"/>
            <a:ext cx="46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E91E9FF3-3AA8-46F4-9318-A8B2414083F9}"/>
              </a:ext>
            </a:extLst>
          </p:cNvPr>
          <p:cNvCxnSpPr/>
          <p:nvPr/>
        </p:nvCxnSpPr>
        <p:spPr>
          <a:xfrm>
            <a:off x="4292509" y="1598429"/>
            <a:ext cx="0" cy="996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28A9CAE-32D0-446F-823D-5D241C90B206}"/>
              </a:ext>
            </a:extLst>
          </p:cNvPr>
          <p:cNvSpPr txBox="1"/>
          <p:nvPr/>
        </p:nvSpPr>
        <p:spPr>
          <a:xfrm>
            <a:off x="3225804" y="1185331"/>
            <a:ext cx="61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in</a:t>
            </a:r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85615171-4645-4AAA-90D9-AFCF0DCD39AF}"/>
              </a:ext>
            </a:extLst>
          </p:cNvPr>
          <p:cNvSpPr/>
          <p:nvPr/>
        </p:nvSpPr>
        <p:spPr>
          <a:xfrm>
            <a:off x="626534" y="2768600"/>
            <a:ext cx="2404533" cy="1159934"/>
          </a:xfrm>
          <a:custGeom>
            <a:avLst/>
            <a:gdLst>
              <a:gd name="connsiteX0" fmla="*/ 0 w 2404533"/>
              <a:gd name="connsiteY0" fmla="*/ 1159934 h 1159934"/>
              <a:gd name="connsiteX1" fmla="*/ 762000 w 2404533"/>
              <a:gd name="connsiteY1" fmla="*/ 8467 h 1159934"/>
              <a:gd name="connsiteX2" fmla="*/ 2404533 w 2404533"/>
              <a:gd name="connsiteY2" fmla="*/ 8467 h 1159934"/>
              <a:gd name="connsiteX3" fmla="*/ 2404533 w 2404533"/>
              <a:gd name="connsiteY3" fmla="*/ 0 h 115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4533" h="1159934">
                <a:moveTo>
                  <a:pt x="0" y="1159934"/>
                </a:moveTo>
                <a:lnTo>
                  <a:pt x="762000" y="8467"/>
                </a:lnTo>
                <a:lnTo>
                  <a:pt x="2404533" y="8467"/>
                </a:lnTo>
                <a:lnTo>
                  <a:pt x="2404533" y="0"/>
                </a:lnTo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B3951446-03D9-4985-BBC4-2B0473BA6C23}"/>
              </a:ext>
            </a:extLst>
          </p:cNvPr>
          <p:cNvSpPr/>
          <p:nvPr/>
        </p:nvSpPr>
        <p:spPr>
          <a:xfrm>
            <a:off x="584201" y="2734413"/>
            <a:ext cx="1600200" cy="1170486"/>
          </a:xfrm>
          <a:custGeom>
            <a:avLst/>
            <a:gdLst>
              <a:gd name="connsiteX0" fmla="*/ 0 w 2082800"/>
              <a:gd name="connsiteY0" fmla="*/ 59587 h 1170486"/>
              <a:gd name="connsiteX1" fmla="*/ 575733 w 2082800"/>
              <a:gd name="connsiteY1" fmla="*/ 42654 h 1170486"/>
              <a:gd name="connsiteX2" fmla="*/ 668867 w 2082800"/>
              <a:gd name="connsiteY2" fmla="*/ 42654 h 1170486"/>
              <a:gd name="connsiteX3" fmla="*/ 872067 w 2082800"/>
              <a:gd name="connsiteY3" fmla="*/ 609921 h 1170486"/>
              <a:gd name="connsiteX4" fmla="*/ 1447800 w 2082800"/>
              <a:gd name="connsiteY4" fmla="*/ 1084054 h 1170486"/>
              <a:gd name="connsiteX5" fmla="*/ 2082800 w 2082800"/>
              <a:gd name="connsiteY5" fmla="*/ 1168721 h 11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800" h="1170486">
                <a:moveTo>
                  <a:pt x="0" y="59587"/>
                </a:moveTo>
                <a:lnTo>
                  <a:pt x="575733" y="42654"/>
                </a:lnTo>
                <a:cubicBezTo>
                  <a:pt x="687211" y="39832"/>
                  <a:pt x="619478" y="-51891"/>
                  <a:pt x="668867" y="42654"/>
                </a:cubicBezTo>
                <a:cubicBezTo>
                  <a:pt x="718256" y="137199"/>
                  <a:pt x="742245" y="436354"/>
                  <a:pt x="872067" y="609921"/>
                </a:cubicBezTo>
                <a:cubicBezTo>
                  <a:pt x="1001889" y="783488"/>
                  <a:pt x="1246011" y="990921"/>
                  <a:pt x="1447800" y="1084054"/>
                </a:cubicBezTo>
                <a:cubicBezTo>
                  <a:pt x="1649589" y="1177187"/>
                  <a:pt x="1866194" y="1172954"/>
                  <a:pt x="2082800" y="116872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/>
          <p:cNvSpPr/>
          <p:nvPr/>
        </p:nvSpPr>
        <p:spPr>
          <a:xfrm>
            <a:off x="219985" y="4277802"/>
            <a:ext cx="6416703" cy="1351721"/>
          </a:xfrm>
          <a:custGeom>
            <a:avLst/>
            <a:gdLst>
              <a:gd name="connsiteX0" fmla="*/ 0 w 6416703"/>
              <a:gd name="connsiteY0" fmla="*/ 1351721 h 1351721"/>
              <a:gd name="connsiteX1" fmla="*/ 1216550 w 6416703"/>
              <a:gd name="connsiteY1" fmla="*/ 0 h 1351721"/>
              <a:gd name="connsiteX2" fmla="*/ 6416703 w 6416703"/>
              <a:gd name="connsiteY2" fmla="*/ 0 h 1351721"/>
              <a:gd name="connsiteX3" fmla="*/ 5168348 w 6416703"/>
              <a:gd name="connsiteY3" fmla="*/ 1351721 h 1351721"/>
              <a:gd name="connsiteX4" fmla="*/ 0 w 6416703"/>
              <a:gd name="connsiteY4" fmla="*/ 1351721 h 13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03" h="1351721">
                <a:moveTo>
                  <a:pt x="0" y="1351721"/>
                </a:moveTo>
                <a:lnTo>
                  <a:pt x="1216550" y="0"/>
                </a:lnTo>
                <a:lnTo>
                  <a:pt x="6416703" y="0"/>
                </a:lnTo>
                <a:lnTo>
                  <a:pt x="5168348" y="1351721"/>
                </a:lnTo>
                <a:lnTo>
                  <a:pt x="0" y="135172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wires look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10400" cy="16445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Chips have multiple layers of metal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Typically, each successive layer runs perpendicular to the layers above, below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sz="2000" dirty="0"/>
              <a:t>That was beyond my artistic skills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EE194/Adv VLSI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399" y="4455042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599" y="5638800"/>
            <a:ext cx="5159606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58844" y="4440864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599" y="4440866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/>
        </p:nvSpPr>
        <p:spPr>
          <a:xfrm>
            <a:off x="5380073" y="4288465"/>
            <a:ext cx="1247554" cy="1800447"/>
          </a:xfrm>
          <a:custGeom>
            <a:avLst/>
            <a:gdLst>
              <a:gd name="connsiteX0" fmla="*/ 0 w 1247554"/>
              <a:gd name="connsiteY0" fmla="*/ 1800447 h 1800447"/>
              <a:gd name="connsiteX1" fmla="*/ 0 w 1247554"/>
              <a:gd name="connsiteY1" fmla="*/ 1346791 h 1800447"/>
              <a:gd name="connsiteX2" fmla="*/ 1247554 w 1247554"/>
              <a:gd name="connsiteY2" fmla="*/ 0 h 1800447"/>
              <a:gd name="connsiteX3" fmla="*/ 1247554 w 1247554"/>
              <a:gd name="connsiteY3" fmla="*/ 439479 h 1800447"/>
              <a:gd name="connsiteX4" fmla="*/ 0 w 1247554"/>
              <a:gd name="connsiteY4" fmla="*/ 1800447 h 180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554" h="1800447">
                <a:moveTo>
                  <a:pt x="0" y="1800447"/>
                </a:moveTo>
                <a:lnTo>
                  <a:pt x="0" y="1346791"/>
                </a:lnTo>
                <a:lnTo>
                  <a:pt x="1247554" y="0"/>
                </a:lnTo>
                <a:lnTo>
                  <a:pt x="1247554" y="439479"/>
                </a:lnTo>
                <a:lnTo>
                  <a:pt x="0" y="180044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/>
          <p:cNvSpPr/>
          <p:nvPr/>
        </p:nvSpPr>
        <p:spPr>
          <a:xfrm>
            <a:off x="534364" y="3677609"/>
            <a:ext cx="1192192" cy="769717"/>
          </a:xfrm>
          <a:custGeom>
            <a:avLst/>
            <a:gdLst>
              <a:gd name="connsiteX0" fmla="*/ 0 w 1192192"/>
              <a:gd name="connsiteY0" fmla="*/ 769717 h 769717"/>
              <a:gd name="connsiteX1" fmla="*/ 468774 w 1192192"/>
              <a:gd name="connsiteY1" fmla="*/ 769717 h 769717"/>
              <a:gd name="connsiteX2" fmla="*/ 1192192 w 1192192"/>
              <a:gd name="connsiteY2" fmla="*/ 0 h 769717"/>
              <a:gd name="connsiteX3" fmla="*/ 682906 w 1192192"/>
              <a:gd name="connsiteY3" fmla="*/ 0 h 769717"/>
              <a:gd name="connsiteX4" fmla="*/ 0 w 1192192"/>
              <a:gd name="connsiteY4" fmla="*/ 769717 h 76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2" h="769717">
                <a:moveTo>
                  <a:pt x="0" y="769717"/>
                </a:moveTo>
                <a:lnTo>
                  <a:pt x="468774" y="769717"/>
                </a:lnTo>
                <a:lnTo>
                  <a:pt x="1192192" y="0"/>
                </a:lnTo>
                <a:lnTo>
                  <a:pt x="682906" y="0"/>
                </a:lnTo>
                <a:lnTo>
                  <a:pt x="0" y="76971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/>
          <p:cNvSpPr/>
          <p:nvPr/>
        </p:nvSpPr>
        <p:spPr>
          <a:xfrm>
            <a:off x="2541607" y="3671147"/>
            <a:ext cx="1192192" cy="769717"/>
          </a:xfrm>
          <a:custGeom>
            <a:avLst/>
            <a:gdLst>
              <a:gd name="connsiteX0" fmla="*/ 0 w 1192192"/>
              <a:gd name="connsiteY0" fmla="*/ 769717 h 769717"/>
              <a:gd name="connsiteX1" fmla="*/ 468774 w 1192192"/>
              <a:gd name="connsiteY1" fmla="*/ 769717 h 769717"/>
              <a:gd name="connsiteX2" fmla="*/ 1192192 w 1192192"/>
              <a:gd name="connsiteY2" fmla="*/ 0 h 769717"/>
              <a:gd name="connsiteX3" fmla="*/ 682906 w 1192192"/>
              <a:gd name="connsiteY3" fmla="*/ 0 h 769717"/>
              <a:gd name="connsiteX4" fmla="*/ 0 w 1192192"/>
              <a:gd name="connsiteY4" fmla="*/ 769717 h 76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2" h="769717">
                <a:moveTo>
                  <a:pt x="0" y="769717"/>
                </a:moveTo>
                <a:lnTo>
                  <a:pt x="468774" y="769717"/>
                </a:lnTo>
                <a:lnTo>
                  <a:pt x="1192192" y="0"/>
                </a:lnTo>
                <a:lnTo>
                  <a:pt x="682906" y="0"/>
                </a:lnTo>
                <a:lnTo>
                  <a:pt x="0" y="76971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/>
          <p:cNvSpPr/>
          <p:nvPr/>
        </p:nvSpPr>
        <p:spPr>
          <a:xfrm>
            <a:off x="4751407" y="3678866"/>
            <a:ext cx="1192192" cy="769717"/>
          </a:xfrm>
          <a:custGeom>
            <a:avLst/>
            <a:gdLst>
              <a:gd name="connsiteX0" fmla="*/ 0 w 1192192"/>
              <a:gd name="connsiteY0" fmla="*/ 769717 h 769717"/>
              <a:gd name="connsiteX1" fmla="*/ 468774 w 1192192"/>
              <a:gd name="connsiteY1" fmla="*/ 769717 h 769717"/>
              <a:gd name="connsiteX2" fmla="*/ 1192192 w 1192192"/>
              <a:gd name="connsiteY2" fmla="*/ 0 h 769717"/>
              <a:gd name="connsiteX3" fmla="*/ 682906 w 1192192"/>
              <a:gd name="connsiteY3" fmla="*/ 0 h 769717"/>
              <a:gd name="connsiteX4" fmla="*/ 0 w 1192192"/>
              <a:gd name="connsiteY4" fmla="*/ 769717 h 76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2" h="769717">
                <a:moveTo>
                  <a:pt x="0" y="769717"/>
                </a:moveTo>
                <a:lnTo>
                  <a:pt x="468774" y="769717"/>
                </a:lnTo>
                <a:lnTo>
                  <a:pt x="1192192" y="0"/>
                </a:lnTo>
                <a:lnTo>
                  <a:pt x="682906" y="0"/>
                </a:lnTo>
                <a:lnTo>
                  <a:pt x="0" y="76971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/>
          <p:cNvSpPr/>
          <p:nvPr/>
        </p:nvSpPr>
        <p:spPr>
          <a:xfrm>
            <a:off x="1013636" y="3657600"/>
            <a:ext cx="737191" cy="1261730"/>
          </a:xfrm>
          <a:custGeom>
            <a:avLst/>
            <a:gdLst>
              <a:gd name="connsiteX0" fmla="*/ 0 w 737191"/>
              <a:gd name="connsiteY0" fmla="*/ 1261730 h 1261730"/>
              <a:gd name="connsiteX1" fmla="*/ 0 w 737191"/>
              <a:gd name="connsiteY1" fmla="*/ 772633 h 1261730"/>
              <a:gd name="connsiteX2" fmla="*/ 737191 w 737191"/>
              <a:gd name="connsiteY2" fmla="*/ 0 h 1261730"/>
              <a:gd name="connsiteX3" fmla="*/ 737191 w 737191"/>
              <a:gd name="connsiteY3" fmla="*/ 439479 h 1261730"/>
              <a:gd name="connsiteX4" fmla="*/ 0 w 737191"/>
              <a:gd name="connsiteY4" fmla="*/ 1261730 h 12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91" h="1261730">
                <a:moveTo>
                  <a:pt x="0" y="1261730"/>
                </a:moveTo>
                <a:lnTo>
                  <a:pt x="0" y="772633"/>
                </a:lnTo>
                <a:lnTo>
                  <a:pt x="737191" y="0"/>
                </a:lnTo>
                <a:lnTo>
                  <a:pt x="737191" y="439479"/>
                </a:lnTo>
                <a:lnTo>
                  <a:pt x="0" y="12617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/>
          <p:cNvSpPr/>
          <p:nvPr/>
        </p:nvSpPr>
        <p:spPr>
          <a:xfrm>
            <a:off x="3033823" y="3657600"/>
            <a:ext cx="737191" cy="1261730"/>
          </a:xfrm>
          <a:custGeom>
            <a:avLst/>
            <a:gdLst>
              <a:gd name="connsiteX0" fmla="*/ 0 w 737191"/>
              <a:gd name="connsiteY0" fmla="*/ 1261730 h 1261730"/>
              <a:gd name="connsiteX1" fmla="*/ 0 w 737191"/>
              <a:gd name="connsiteY1" fmla="*/ 772633 h 1261730"/>
              <a:gd name="connsiteX2" fmla="*/ 737191 w 737191"/>
              <a:gd name="connsiteY2" fmla="*/ 0 h 1261730"/>
              <a:gd name="connsiteX3" fmla="*/ 737191 w 737191"/>
              <a:gd name="connsiteY3" fmla="*/ 439479 h 1261730"/>
              <a:gd name="connsiteX4" fmla="*/ 0 w 737191"/>
              <a:gd name="connsiteY4" fmla="*/ 1261730 h 12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91" h="1261730">
                <a:moveTo>
                  <a:pt x="0" y="1261730"/>
                </a:moveTo>
                <a:lnTo>
                  <a:pt x="0" y="772633"/>
                </a:lnTo>
                <a:lnTo>
                  <a:pt x="737191" y="0"/>
                </a:lnTo>
                <a:lnTo>
                  <a:pt x="737191" y="439479"/>
                </a:lnTo>
                <a:lnTo>
                  <a:pt x="0" y="12617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/>
          <p:cNvSpPr/>
          <p:nvPr/>
        </p:nvSpPr>
        <p:spPr>
          <a:xfrm>
            <a:off x="5243623" y="3657600"/>
            <a:ext cx="737191" cy="1261730"/>
          </a:xfrm>
          <a:custGeom>
            <a:avLst/>
            <a:gdLst>
              <a:gd name="connsiteX0" fmla="*/ 0 w 737191"/>
              <a:gd name="connsiteY0" fmla="*/ 1261730 h 1261730"/>
              <a:gd name="connsiteX1" fmla="*/ 0 w 737191"/>
              <a:gd name="connsiteY1" fmla="*/ 772633 h 1261730"/>
              <a:gd name="connsiteX2" fmla="*/ 737191 w 737191"/>
              <a:gd name="connsiteY2" fmla="*/ 0 h 1261730"/>
              <a:gd name="connsiteX3" fmla="*/ 737191 w 737191"/>
              <a:gd name="connsiteY3" fmla="*/ 439479 h 1261730"/>
              <a:gd name="connsiteX4" fmla="*/ 0 w 737191"/>
              <a:gd name="connsiteY4" fmla="*/ 1261730 h 12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91" h="1261730">
                <a:moveTo>
                  <a:pt x="0" y="1261730"/>
                </a:moveTo>
                <a:lnTo>
                  <a:pt x="0" y="772633"/>
                </a:lnTo>
                <a:lnTo>
                  <a:pt x="737191" y="0"/>
                </a:lnTo>
                <a:lnTo>
                  <a:pt x="737191" y="439479"/>
                </a:lnTo>
                <a:lnTo>
                  <a:pt x="0" y="12617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352799" y="3364468"/>
            <a:ext cx="38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76599" y="3897868"/>
            <a:ext cx="38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09999" y="3669268"/>
            <a:ext cx="38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14599" y="5029200"/>
            <a:ext cx="9835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area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886199" y="4267200"/>
            <a:ext cx="9835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77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9B638EF-6954-44DF-9971-2F70AC4EA60F}"/>
              </a:ext>
            </a:extLst>
          </p:cNvPr>
          <p:cNvCxnSpPr/>
          <p:nvPr/>
        </p:nvCxnSpPr>
        <p:spPr>
          <a:xfrm>
            <a:off x="821266" y="1811329"/>
            <a:ext cx="323426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8DC1EA-B02C-4D83-9D4C-C4209061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of reasonable gate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E4FCE3-1D98-4BB4-91C6-037859672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4588935"/>
            <a:ext cx="7306733" cy="1515532"/>
          </a:xfrm>
        </p:spPr>
        <p:txBody>
          <a:bodyPr/>
          <a:lstStyle/>
          <a:p>
            <a:r>
              <a:rPr lang="en-US" sz="2000" dirty="0"/>
              <a:t>Bigger means faster. But there are diminishing returns. And bigger area means more capacitance and more power</a:t>
            </a:r>
          </a:p>
          <a:p>
            <a:r>
              <a:rPr lang="en-US" sz="2000" dirty="0"/>
              <a:t>Smaller means less power. But it also means slower. And slower means more I</a:t>
            </a:r>
            <a:r>
              <a:rPr lang="en-US" sz="2000" baseline="-25000" dirty="0"/>
              <a:t>SC</a:t>
            </a:r>
            <a:r>
              <a:rPr lang="en-US" sz="2000" dirty="0"/>
              <a:t> through the right-side inverter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4E3044-A6C8-40A5-8D5D-A36F17DE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194/Adv. VLSI Joel Grodstein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7EA3ED4-16B7-4204-97FD-73B29720B10D}"/>
              </a:ext>
            </a:extLst>
          </p:cNvPr>
          <p:cNvGrpSpPr/>
          <p:nvPr/>
        </p:nvGrpSpPr>
        <p:grpSpPr>
          <a:xfrm>
            <a:off x="3107265" y="1506529"/>
            <a:ext cx="685801" cy="609600"/>
            <a:chOff x="1142999" y="2569096"/>
            <a:chExt cx="685801" cy="609600"/>
          </a:xfrm>
        </p:grpSpPr>
        <p:sp>
          <p:nvSpPr>
            <p:cNvPr id="9" name="Isosceles Triangle 8">
              <a:extLst>
                <a:ext uri="{FF2B5EF4-FFF2-40B4-BE49-F238E27FC236}">
                  <a16:creationId xmlns="" xmlns:a16="http://schemas.microsoft.com/office/drawing/2014/main" id="{C97206E5-24F0-4CF3-BC1D-0A476317A87C}"/>
                </a:ext>
              </a:extLst>
            </p:cNvPr>
            <p:cNvSpPr/>
            <p:nvPr/>
          </p:nvSpPr>
          <p:spPr>
            <a:xfrm rot="5400000">
              <a:off x="1100666" y="2611429"/>
              <a:ext cx="609600" cy="52493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4E14854F-F649-4E0D-B49C-553E3D33DEE9}"/>
                </a:ext>
              </a:extLst>
            </p:cNvPr>
            <p:cNvSpPr/>
            <p:nvPr/>
          </p:nvSpPr>
          <p:spPr>
            <a:xfrm>
              <a:off x="1676400" y="279769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3D4CF86-4469-4C94-BC77-C68715C425D7}"/>
              </a:ext>
            </a:extLst>
          </p:cNvPr>
          <p:cNvGrpSpPr/>
          <p:nvPr/>
        </p:nvGrpSpPr>
        <p:grpSpPr>
          <a:xfrm>
            <a:off x="1566333" y="1621098"/>
            <a:ext cx="380996" cy="380463"/>
            <a:chOff x="1142999" y="2569096"/>
            <a:chExt cx="685801" cy="609600"/>
          </a:xfrm>
        </p:grpSpPr>
        <p:sp>
          <p:nvSpPr>
            <p:cNvPr id="22" name="Isosceles Triangle 21">
              <a:extLst>
                <a:ext uri="{FF2B5EF4-FFF2-40B4-BE49-F238E27FC236}">
                  <a16:creationId xmlns="" xmlns:a16="http://schemas.microsoft.com/office/drawing/2014/main" id="{F4A3C112-4D49-4215-B668-640B255BE5F2}"/>
                </a:ext>
              </a:extLst>
            </p:cNvPr>
            <p:cNvSpPr/>
            <p:nvPr/>
          </p:nvSpPr>
          <p:spPr>
            <a:xfrm rot="5400000">
              <a:off x="1100666" y="2611429"/>
              <a:ext cx="609600" cy="52493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ADB40E28-1D6D-4AEC-8D85-DF8CA7E535DC}"/>
                </a:ext>
              </a:extLst>
            </p:cNvPr>
            <p:cNvSpPr/>
            <p:nvPr/>
          </p:nvSpPr>
          <p:spPr>
            <a:xfrm>
              <a:off x="1676400" y="279769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562F6D88-F3B3-4337-9BD6-BF1C4CCFA33F}"/>
              </a:ext>
            </a:extLst>
          </p:cNvPr>
          <p:cNvCxnSpPr/>
          <p:nvPr/>
        </p:nvCxnSpPr>
        <p:spPr>
          <a:xfrm>
            <a:off x="821264" y="2624130"/>
            <a:ext cx="323426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0C109B1-47BB-47AC-A0B7-1A5A4B60CA90}"/>
              </a:ext>
            </a:extLst>
          </p:cNvPr>
          <p:cNvGrpSpPr/>
          <p:nvPr/>
        </p:nvGrpSpPr>
        <p:grpSpPr>
          <a:xfrm>
            <a:off x="3107263" y="2319330"/>
            <a:ext cx="685801" cy="609600"/>
            <a:chOff x="1142999" y="2569096"/>
            <a:chExt cx="685801" cy="609600"/>
          </a:xfrm>
        </p:grpSpPr>
        <p:sp>
          <p:nvSpPr>
            <p:cNvPr id="26" name="Isosceles Triangle 25">
              <a:extLst>
                <a:ext uri="{FF2B5EF4-FFF2-40B4-BE49-F238E27FC236}">
                  <a16:creationId xmlns="" xmlns:a16="http://schemas.microsoft.com/office/drawing/2014/main" id="{2CF00C5E-DFA4-4579-832D-37243C3502D1}"/>
                </a:ext>
              </a:extLst>
            </p:cNvPr>
            <p:cNvSpPr/>
            <p:nvPr/>
          </p:nvSpPr>
          <p:spPr>
            <a:xfrm rot="5400000">
              <a:off x="1100666" y="2611429"/>
              <a:ext cx="609600" cy="52493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406BB997-6DDA-4862-90C5-7EBF792A80F2}"/>
                </a:ext>
              </a:extLst>
            </p:cNvPr>
            <p:cNvSpPr/>
            <p:nvPr/>
          </p:nvSpPr>
          <p:spPr>
            <a:xfrm>
              <a:off x="1676400" y="279769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C825D7B-6DF3-4FCC-9E18-5018A8848F82}"/>
              </a:ext>
            </a:extLst>
          </p:cNvPr>
          <p:cNvGrpSpPr/>
          <p:nvPr/>
        </p:nvGrpSpPr>
        <p:grpSpPr>
          <a:xfrm>
            <a:off x="1380060" y="2319330"/>
            <a:ext cx="685801" cy="609600"/>
            <a:chOff x="1142999" y="2569096"/>
            <a:chExt cx="685801" cy="609600"/>
          </a:xfrm>
        </p:grpSpPr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DDBF4D72-65EA-4A81-81E1-9D7EED0C23BD}"/>
                </a:ext>
              </a:extLst>
            </p:cNvPr>
            <p:cNvSpPr/>
            <p:nvPr/>
          </p:nvSpPr>
          <p:spPr>
            <a:xfrm rot="5400000">
              <a:off x="1100666" y="2611429"/>
              <a:ext cx="609600" cy="52493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86B6E83E-3B6D-4C38-BA66-618ABEC233C8}"/>
                </a:ext>
              </a:extLst>
            </p:cNvPr>
            <p:cNvSpPr/>
            <p:nvPr/>
          </p:nvSpPr>
          <p:spPr>
            <a:xfrm>
              <a:off x="1676400" y="279769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B1CA92E4-E67E-4A20-9FCC-A4B0547397E3}"/>
              </a:ext>
            </a:extLst>
          </p:cNvPr>
          <p:cNvCxnSpPr/>
          <p:nvPr/>
        </p:nvCxnSpPr>
        <p:spPr>
          <a:xfrm>
            <a:off x="821266" y="3852065"/>
            <a:ext cx="323426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8ADF9A6-106D-4589-BAD6-DBBEEDEDBE54}"/>
              </a:ext>
            </a:extLst>
          </p:cNvPr>
          <p:cNvGrpSpPr/>
          <p:nvPr/>
        </p:nvGrpSpPr>
        <p:grpSpPr>
          <a:xfrm>
            <a:off x="3107265" y="3547265"/>
            <a:ext cx="685801" cy="609600"/>
            <a:chOff x="1142999" y="2569096"/>
            <a:chExt cx="685801" cy="609600"/>
          </a:xfrm>
        </p:grpSpPr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B26E2D95-2A83-49AE-81A7-9425E9A20BBF}"/>
                </a:ext>
              </a:extLst>
            </p:cNvPr>
            <p:cNvSpPr/>
            <p:nvPr/>
          </p:nvSpPr>
          <p:spPr>
            <a:xfrm rot="5400000">
              <a:off x="1100666" y="2611429"/>
              <a:ext cx="609600" cy="52493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E70380DA-A4BC-4A25-A2D1-417711DB67F6}"/>
                </a:ext>
              </a:extLst>
            </p:cNvPr>
            <p:cNvSpPr/>
            <p:nvPr/>
          </p:nvSpPr>
          <p:spPr>
            <a:xfrm>
              <a:off x="1676400" y="279769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835AF9D8-00DB-40B1-816A-B153118B4738}"/>
              </a:ext>
            </a:extLst>
          </p:cNvPr>
          <p:cNvGrpSpPr/>
          <p:nvPr/>
        </p:nvGrpSpPr>
        <p:grpSpPr>
          <a:xfrm>
            <a:off x="1227672" y="3377664"/>
            <a:ext cx="1041396" cy="948802"/>
            <a:chOff x="1142999" y="2569096"/>
            <a:chExt cx="685801" cy="609600"/>
          </a:xfrm>
        </p:grpSpPr>
        <p:sp>
          <p:nvSpPr>
            <p:cNvPr id="36" name="Isosceles Triangle 35">
              <a:extLst>
                <a:ext uri="{FF2B5EF4-FFF2-40B4-BE49-F238E27FC236}">
                  <a16:creationId xmlns="" xmlns:a16="http://schemas.microsoft.com/office/drawing/2014/main" id="{C47BA904-0F6E-4719-B3A8-C87AC0393878}"/>
                </a:ext>
              </a:extLst>
            </p:cNvPr>
            <p:cNvSpPr/>
            <p:nvPr/>
          </p:nvSpPr>
          <p:spPr>
            <a:xfrm rot="5400000">
              <a:off x="1100666" y="2611429"/>
              <a:ext cx="609600" cy="52493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E727BD7D-A5EF-4236-893B-734D188004C9}"/>
                </a:ext>
              </a:extLst>
            </p:cNvPr>
            <p:cNvSpPr/>
            <p:nvPr/>
          </p:nvSpPr>
          <p:spPr>
            <a:xfrm>
              <a:off x="1676400" y="279769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BA1C7929-1518-49A0-B909-EE0D55B06751}"/>
              </a:ext>
            </a:extLst>
          </p:cNvPr>
          <p:cNvSpPr txBox="1">
            <a:spLocks/>
          </p:cNvSpPr>
          <p:nvPr/>
        </p:nvSpPr>
        <p:spPr bwMode="auto">
          <a:xfrm>
            <a:off x="4326466" y="1617134"/>
            <a:ext cx="4512733" cy="248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Assume that the right-side </a:t>
            </a:r>
            <a:r>
              <a:rPr lang="en-US" sz="2400" kern="0" dirty="0" err="1"/>
              <a:t>inv</a:t>
            </a:r>
            <a:r>
              <a:rPr lang="en-US" sz="2400" kern="0" dirty="0"/>
              <a:t> has a fixed size</a:t>
            </a:r>
          </a:p>
          <a:p>
            <a:r>
              <a:rPr lang="en-US" sz="2400" kern="0" dirty="0"/>
              <a:t>What are the pros and cons (speed and power) of having the left-side </a:t>
            </a:r>
            <a:r>
              <a:rPr lang="en-US" sz="2400" kern="0" dirty="0" err="1"/>
              <a:t>inv</a:t>
            </a:r>
            <a:r>
              <a:rPr lang="en-US" sz="2400" kern="0" dirty="0"/>
              <a:t> be much smaller, about the same, or much larger?</a:t>
            </a:r>
          </a:p>
        </p:txBody>
      </p:sp>
    </p:spTree>
    <p:extLst>
      <p:ext uri="{BB962C8B-B14F-4D97-AF65-F5344CB8AC3E}">
        <p14:creationId xmlns:p14="http://schemas.microsoft.com/office/powerpoint/2010/main" val="4297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35FC4-6845-4DDF-839B-10066B1F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far can you lower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1E1929-FD51-4058-A368-EE52EE156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7864"/>
            <a:ext cx="7924800" cy="4419600"/>
          </a:xfrm>
        </p:spPr>
        <p:txBody>
          <a:bodyPr/>
          <a:lstStyle/>
          <a:p>
            <a:r>
              <a:rPr lang="en-US" sz="2400" dirty="0"/>
              <a:t>Lowering </a:t>
            </a:r>
            <a:r>
              <a:rPr lang="en-US" sz="2400" dirty="0" err="1"/>
              <a:t>V</a:t>
            </a:r>
            <a:r>
              <a:rPr lang="en-US" sz="2400" baseline="-25000" dirty="0" err="1"/>
              <a:t>dd</a:t>
            </a:r>
            <a:r>
              <a:rPr lang="en-US" sz="2400" dirty="0"/>
              <a:t> will lower CV</a:t>
            </a:r>
            <a:r>
              <a:rPr lang="en-US" sz="2400" baseline="30000" dirty="0"/>
              <a:t>2</a:t>
            </a:r>
            <a:r>
              <a:rPr lang="en-US" sz="2400" dirty="0"/>
              <a:t> quadratically, and also lower I</a:t>
            </a:r>
            <a:r>
              <a:rPr lang="en-US" sz="2400" baseline="-25000" dirty="0"/>
              <a:t>SC</a:t>
            </a:r>
            <a:r>
              <a:rPr lang="en-US" sz="2400" dirty="0"/>
              <a:t>. How low can you go?</a:t>
            </a:r>
          </a:p>
          <a:p>
            <a:r>
              <a:rPr lang="en-US" sz="2400" dirty="0"/>
              <a:t>As </a:t>
            </a:r>
            <a:r>
              <a:rPr lang="en-US" sz="2400" dirty="0" err="1"/>
              <a:t>V</a:t>
            </a:r>
            <a:r>
              <a:rPr lang="en-US" sz="2400" baseline="-25000" dirty="0" err="1"/>
              <a:t>dd</a:t>
            </a:r>
            <a:r>
              <a:rPr lang="en-US" sz="2400" dirty="0"/>
              <a:t> approaches V</a:t>
            </a:r>
            <a:r>
              <a:rPr lang="en-US" sz="2400" baseline="-25000" dirty="0"/>
              <a:t>T</a:t>
            </a:r>
            <a:r>
              <a:rPr lang="en-US" sz="2400" dirty="0"/>
              <a:t>, gate delay gets much larger (not just linearly)</a:t>
            </a:r>
          </a:p>
          <a:p>
            <a:r>
              <a:rPr lang="en-US" sz="2400" dirty="0"/>
              <a:t>What if </a:t>
            </a:r>
            <a:r>
              <a:rPr lang="en-US" sz="2400" dirty="0" err="1"/>
              <a:t>V</a:t>
            </a:r>
            <a:r>
              <a:rPr lang="en-US" sz="2400" baseline="-25000" dirty="0" err="1"/>
              <a:t>dd</a:t>
            </a:r>
            <a:r>
              <a:rPr lang="en-US" sz="2400" dirty="0"/>
              <a:t> gets even lower than V</a:t>
            </a:r>
            <a:r>
              <a:rPr lang="en-US" sz="2400" baseline="-25000" dirty="0"/>
              <a:t>T</a:t>
            </a:r>
            <a:r>
              <a:rPr lang="en-US" sz="2400" dirty="0"/>
              <a:t>? Can any devices turn on?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Nominally not, but subthreshold conduction still works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Inverters can still function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Very low power, but extremely slow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Can we lower V</a:t>
            </a:r>
            <a:r>
              <a:rPr lang="en-US" sz="2400" baseline="-25000" dirty="0"/>
              <a:t>T</a:t>
            </a:r>
            <a:r>
              <a:rPr lang="en-US" sz="2400" dirty="0"/>
              <a:t>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Not really; we become susceptible to exterior fixed-magnitude noise</a:t>
            </a:r>
          </a:p>
          <a:p>
            <a:pPr lvl="1">
              <a:spcBef>
                <a:spcPts val="0"/>
              </a:spcBef>
            </a:pPr>
            <a:r>
              <a:rPr lang="en-US" sz="2000" dirty="0" err="1"/>
              <a:t>kT</a:t>
            </a:r>
            <a:r>
              <a:rPr lang="en-US" sz="2000" dirty="0"/>
              <a:t>/q is constant, and we get hit by random thermal noise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DEFDED-86B3-4B7D-A4C2-3F8A3F3B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194/Adv. VLSI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Static Power Dissipation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79" y="3369728"/>
            <a:ext cx="8001000" cy="2153974"/>
          </a:xfrm>
        </p:spPr>
        <p:txBody>
          <a:bodyPr/>
          <a:lstStyle/>
          <a:p>
            <a:r>
              <a:rPr lang="en-US" altLang="en-US" sz="2400" dirty="0"/>
              <a:t>Gate leakage is a quantum tunneling phenomenon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The gate oxide is an insulator; classical physics says no current can flow through it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When gate-oxide thickness is small enough, quantum tunneling can occur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electron’s momentum &amp; position cannot both be known precisely; if you know it is not moving fast enough to surmount the energy barrier, then you don’t know which side of the oxide it’s on</a:t>
            </a:r>
          </a:p>
          <a:p>
            <a:pPr lvl="1"/>
            <a:endParaRPr lang="en-US" alt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EE194/Adv VLSI Joel </a:t>
            </a:r>
            <a:r>
              <a:rPr lang="en-US" dirty="0" err="1"/>
              <a:t>Grodstein</a:t>
            </a:r>
            <a:endParaRPr lang="en-US" i="1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7863A6AD-EFAD-4B77-B7E5-45E8EA20450B}"/>
              </a:ext>
            </a:extLst>
          </p:cNvPr>
          <p:cNvCxnSpPr/>
          <p:nvPr/>
        </p:nvCxnSpPr>
        <p:spPr>
          <a:xfrm flipH="1">
            <a:off x="3508603" y="1655462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D1841834-3549-443F-8086-8111AA7C17B1}"/>
              </a:ext>
            </a:extLst>
          </p:cNvPr>
          <p:cNvCxnSpPr/>
          <p:nvPr/>
        </p:nvCxnSpPr>
        <p:spPr>
          <a:xfrm>
            <a:off x="3851503" y="146919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72FF6D69-8518-4E3D-8FDD-8F83FFE78805}"/>
              </a:ext>
            </a:extLst>
          </p:cNvPr>
          <p:cNvCxnSpPr/>
          <p:nvPr/>
        </p:nvCxnSpPr>
        <p:spPr>
          <a:xfrm>
            <a:off x="3936167" y="146919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E06049DD-E932-47DE-BA78-3383FB905B3E}"/>
              </a:ext>
            </a:extLst>
          </p:cNvPr>
          <p:cNvCxnSpPr/>
          <p:nvPr/>
        </p:nvCxnSpPr>
        <p:spPr>
          <a:xfrm>
            <a:off x="3936167" y="1850198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3BB4E536-046B-4FFD-810F-63B18A9385B1}"/>
              </a:ext>
            </a:extLst>
          </p:cNvPr>
          <p:cNvCxnSpPr/>
          <p:nvPr/>
        </p:nvCxnSpPr>
        <p:spPr>
          <a:xfrm>
            <a:off x="3927703" y="1469198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3E7ADDC6-829F-45D7-9A7B-7F4E41F71B94}"/>
              </a:ext>
            </a:extLst>
          </p:cNvPr>
          <p:cNvSpPr/>
          <p:nvPr/>
        </p:nvSpPr>
        <p:spPr>
          <a:xfrm>
            <a:off x="3699103" y="15707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3417F1B8-DC10-4743-A5EC-7F2A923A5A39}"/>
              </a:ext>
            </a:extLst>
          </p:cNvPr>
          <p:cNvCxnSpPr/>
          <p:nvPr/>
        </p:nvCxnSpPr>
        <p:spPr>
          <a:xfrm>
            <a:off x="4151612" y="1249065"/>
            <a:ext cx="0" cy="228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2240A920-C169-4DEB-8966-A77C61A21BB7}"/>
              </a:ext>
            </a:extLst>
          </p:cNvPr>
          <p:cNvCxnSpPr/>
          <p:nvPr/>
        </p:nvCxnSpPr>
        <p:spPr>
          <a:xfrm>
            <a:off x="3970035" y="1249065"/>
            <a:ext cx="33866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FC08A7C4-E7F2-4CE9-9575-0FC62A6D216C}"/>
              </a:ext>
            </a:extLst>
          </p:cNvPr>
          <p:cNvCxnSpPr/>
          <p:nvPr/>
        </p:nvCxnSpPr>
        <p:spPr>
          <a:xfrm>
            <a:off x="3851503" y="2197330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399341EC-A82E-4AE1-BE74-8B60A58DF23A}"/>
              </a:ext>
            </a:extLst>
          </p:cNvPr>
          <p:cNvCxnSpPr/>
          <p:nvPr/>
        </p:nvCxnSpPr>
        <p:spPr>
          <a:xfrm>
            <a:off x="3936167" y="2197330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3B469550-1C80-41AD-A293-BA3FAD1F328E}"/>
              </a:ext>
            </a:extLst>
          </p:cNvPr>
          <p:cNvCxnSpPr/>
          <p:nvPr/>
        </p:nvCxnSpPr>
        <p:spPr>
          <a:xfrm>
            <a:off x="3927703" y="2578330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9083B831-CCAD-4AC5-A46D-1F8FF1A77A10}"/>
              </a:ext>
            </a:extLst>
          </p:cNvPr>
          <p:cNvCxnSpPr/>
          <p:nvPr/>
        </p:nvCxnSpPr>
        <p:spPr>
          <a:xfrm>
            <a:off x="3927703" y="2205797"/>
            <a:ext cx="2201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D3328B41-095F-420D-AD25-8856C079CC6C}"/>
              </a:ext>
            </a:extLst>
          </p:cNvPr>
          <p:cNvGrpSpPr/>
          <p:nvPr/>
        </p:nvGrpSpPr>
        <p:grpSpPr>
          <a:xfrm>
            <a:off x="3879848" y="2874663"/>
            <a:ext cx="495119" cy="152400"/>
            <a:chOff x="1086678" y="3505200"/>
            <a:chExt cx="495119" cy="152400"/>
          </a:xfrm>
        </p:grpSpPr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FF8C11C3-532F-4B6D-B89F-B1F25C6BE32F}"/>
                </a:ext>
              </a:extLst>
            </p:cNvPr>
            <p:cNvCxnSpPr/>
            <p:nvPr/>
          </p:nvCxnSpPr>
          <p:spPr>
            <a:xfrm>
              <a:off x="1086678" y="3505200"/>
              <a:ext cx="49511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C9849E13-490F-490B-9F27-B09EF840314F}"/>
                </a:ext>
              </a:extLst>
            </p:cNvPr>
            <p:cNvCxnSpPr/>
            <p:nvPr/>
          </p:nvCxnSpPr>
          <p:spPr>
            <a:xfrm>
              <a:off x="1267976" y="3657600"/>
              <a:ext cx="13252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13D8FCC0-3BAB-4DD4-A18C-7B19AAE3BA92}"/>
                </a:ext>
              </a:extLst>
            </p:cNvPr>
            <p:cNvCxnSpPr/>
            <p:nvPr/>
          </p:nvCxnSpPr>
          <p:spPr>
            <a:xfrm>
              <a:off x="1169135" y="3581400"/>
              <a:ext cx="33020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5AC516E2-98C6-4D48-A563-8EB5FF7CDCAC}"/>
              </a:ext>
            </a:extLst>
          </p:cNvPr>
          <p:cNvCxnSpPr/>
          <p:nvPr/>
        </p:nvCxnSpPr>
        <p:spPr>
          <a:xfrm>
            <a:off x="4151612" y="1841731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27FABE08-B622-41CB-A9DA-45C0C13A7A50}"/>
              </a:ext>
            </a:extLst>
          </p:cNvPr>
          <p:cNvCxnSpPr/>
          <p:nvPr/>
        </p:nvCxnSpPr>
        <p:spPr>
          <a:xfrm>
            <a:off x="4151612" y="2569863"/>
            <a:ext cx="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A4FA6F6D-B4B6-43FD-A5F1-C5DB0DF1C3DF}"/>
              </a:ext>
            </a:extLst>
          </p:cNvPr>
          <p:cNvCxnSpPr/>
          <p:nvPr/>
        </p:nvCxnSpPr>
        <p:spPr>
          <a:xfrm flipH="1">
            <a:off x="3508603" y="2383598"/>
            <a:ext cx="3429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B43FD08E-32CE-406F-A97C-96FD8262B432}"/>
              </a:ext>
            </a:extLst>
          </p:cNvPr>
          <p:cNvCxnSpPr/>
          <p:nvPr/>
        </p:nvCxnSpPr>
        <p:spPr>
          <a:xfrm flipV="1">
            <a:off x="3505200" y="1646996"/>
            <a:ext cx="0" cy="73660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2E3B3903-D386-4250-BF10-5DBFD9958C5C}"/>
              </a:ext>
            </a:extLst>
          </p:cNvPr>
          <p:cNvCxnSpPr/>
          <p:nvPr/>
        </p:nvCxnSpPr>
        <p:spPr>
          <a:xfrm>
            <a:off x="2456215" y="1615823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A9D2B2B0-50A9-4AB6-8956-A83EAA51F1DA}"/>
              </a:ext>
            </a:extLst>
          </p:cNvPr>
          <p:cNvCxnSpPr/>
          <p:nvPr/>
        </p:nvCxnSpPr>
        <p:spPr>
          <a:xfrm>
            <a:off x="2989615" y="2077256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57DC1441-B055-4611-B1B4-08E2DABB16DE}"/>
              </a:ext>
            </a:extLst>
          </p:cNvPr>
          <p:cNvCxnSpPr/>
          <p:nvPr/>
        </p:nvCxnSpPr>
        <p:spPr>
          <a:xfrm>
            <a:off x="2837215" y="1620056"/>
            <a:ext cx="152400" cy="457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7918D3CE-4E79-4D45-9BFB-AD0656E9F955}"/>
              </a:ext>
            </a:extLst>
          </p:cNvPr>
          <p:cNvCxnSpPr/>
          <p:nvPr/>
        </p:nvCxnSpPr>
        <p:spPr>
          <a:xfrm>
            <a:off x="5648432" y="140225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1F7F61A2-8DFB-4B69-8096-D4F057FEF43F}"/>
              </a:ext>
            </a:extLst>
          </p:cNvPr>
          <p:cNvCxnSpPr/>
          <p:nvPr/>
        </p:nvCxnSpPr>
        <p:spPr>
          <a:xfrm>
            <a:off x="5120819" y="1863688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E1207461-49E1-484F-A129-6CEC5F70B2D2}"/>
              </a:ext>
            </a:extLst>
          </p:cNvPr>
          <p:cNvCxnSpPr/>
          <p:nvPr/>
        </p:nvCxnSpPr>
        <p:spPr>
          <a:xfrm flipH="1">
            <a:off x="5491016" y="1406489"/>
            <a:ext cx="152400" cy="457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331B4B6A-5FEF-4082-B91B-D78F397E5FE9}"/>
              </a:ext>
            </a:extLst>
          </p:cNvPr>
          <p:cNvCxnSpPr/>
          <p:nvPr/>
        </p:nvCxnSpPr>
        <p:spPr>
          <a:xfrm>
            <a:off x="4642579" y="2485195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3F73130A-FF4A-4D16-BBCF-A52FBEB695D4}"/>
              </a:ext>
            </a:extLst>
          </p:cNvPr>
          <p:cNvCxnSpPr/>
          <p:nvPr/>
        </p:nvCxnSpPr>
        <p:spPr>
          <a:xfrm>
            <a:off x="4642579" y="2603727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B4D6AA8D-95D5-4E21-94A7-3530B83877B5}"/>
              </a:ext>
            </a:extLst>
          </p:cNvPr>
          <p:cNvCxnSpPr/>
          <p:nvPr/>
        </p:nvCxnSpPr>
        <p:spPr>
          <a:xfrm flipV="1">
            <a:off x="4833079" y="2015297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1506E6D9-3069-449A-AFE3-B29B36B9BC29}"/>
              </a:ext>
            </a:extLst>
          </p:cNvPr>
          <p:cNvGrpSpPr/>
          <p:nvPr/>
        </p:nvGrpSpPr>
        <p:grpSpPr>
          <a:xfrm>
            <a:off x="4585520" y="2866195"/>
            <a:ext cx="495119" cy="152400"/>
            <a:chOff x="1086678" y="3505200"/>
            <a:chExt cx="495119" cy="152400"/>
          </a:xfrm>
        </p:grpSpPr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CA9A5D58-803E-4CA1-A144-74B17F294D48}"/>
                </a:ext>
              </a:extLst>
            </p:cNvPr>
            <p:cNvCxnSpPr/>
            <p:nvPr/>
          </p:nvCxnSpPr>
          <p:spPr>
            <a:xfrm>
              <a:off x="1086678" y="3505200"/>
              <a:ext cx="49511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08F84545-0F4F-48AC-8B68-06A07A49B44D}"/>
                </a:ext>
              </a:extLst>
            </p:cNvPr>
            <p:cNvCxnSpPr/>
            <p:nvPr/>
          </p:nvCxnSpPr>
          <p:spPr>
            <a:xfrm>
              <a:off x="1267976" y="3657600"/>
              <a:ext cx="13252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1DF8F991-219D-4079-A34E-B1D222E6EA6E}"/>
                </a:ext>
              </a:extLst>
            </p:cNvPr>
            <p:cNvCxnSpPr/>
            <p:nvPr/>
          </p:nvCxnSpPr>
          <p:spPr>
            <a:xfrm>
              <a:off x="1169135" y="3581400"/>
              <a:ext cx="33020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>
            <a:extLst>
              <a:ext uri="{FF2B5EF4-FFF2-40B4-BE49-F238E27FC236}">
                <a16:creationId xmlns="" xmlns:a16="http://schemas.microsoft.com/office/drawing/2014/main" id="{0234B4CB-CA4E-4295-8A28-8370F8D06BCB}"/>
              </a:ext>
            </a:extLst>
          </p:cNvPr>
          <p:cNvCxnSpPr/>
          <p:nvPr/>
        </p:nvCxnSpPr>
        <p:spPr>
          <a:xfrm flipV="1">
            <a:off x="4833079" y="2595263"/>
            <a:ext cx="0" cy="28363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54AA63D5-41CB-479D-9F12-6C7B29476EE5}"/>
              </a:ext>
            </a:extLst>
          </p:cNvPr>
          <p:cNvCxnSpPr/>
          <p:nvPr/>
        </p:nvCxnSpPr>
        <p:spPr>
          <a:xfrm>
            <a:off x="4139369" y="2015297"/>
            <a:ext cx="11698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10">
            <a:extLst>
              <a:ext uri="{FF2B5EF4-FFF2-40B4-BE49-F238E27FC236}">
                <a16:creationId xmlns="" xmlns:a16="http://schemas.microsoft.com/office/drawing/2014/main" id="{5DC5580C-F33E-432A-9587-AB6155B4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102" y="2336798"/>
            <a:ext cx="46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</a:t>
            </a:r>
          </a:p>
        </p:txBody>
      </p:sp>
      <p:sp>
        <p:nvSpPr>
          <p:cNvPr id="96" name="TextBox 1">
            <a:extLst>
              <a:ext uri="{FF2B5EF4-FFF2-40B4-BE49-F238E27FC236}">
                <a16:creationId xmlns="" xmlns:a16="http://schemas.microsoft.com/office/drawing/2014/main" id="{CECA720D-4B40-4F1F-90D2-31C3926CE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70" y="2643830"/>
            <a:ext cx="1790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Gate leakage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="" xmlns:a16="http://schemas.microsoft.com/office/drawing/2014/main" id="{E6AD8159-8E9C-4EBC-9520-09A354D13FCC}"/>
              </a:ext>
            </a:extLst>
          </p:cNvPr>
          <p:cNvCxnSpPr/>
          <p:nvPr/>
        </p:nvCxnSpPr>
        <p:spPr>
          <a:xfrm flipV="1">
            <a:off x="3106081" y="2481537"/>
            <a:ext cx="654759" cy="2537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="" xmlns:a16="http://schemas.microsoft.com/office/drawing/2014/main" id="{1A106653-5264-4DFC-95E4-1208276C8909}"/>
              </a:ext>
            </a:extLst>
          </p:cNvPr>
          <p:cNvCxnSpPr/>
          <p:nvPr/>
        </p:nvCxnSpPr>
        <p:spPr>
          <a:xfrm flipV="1">
            <a:off x="2885665" y="1798451"/>
            <a:ext cx="825100" cy="9527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C94729FB-F7EF-45CE-811D-6947E662E965}"/>
              </a:ext>
            </a:extLst>
          </p:cNvPr>
          <p:cNvSpPr txBox="1"/>
          <p:nvPr/>
        </p:nvSpPr>
        <p:spPr>
          <a:xfrm>
            <a:off x="3225804" y="1185331"/>
            <a:ext cx="61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93132"/>
            <a:ext cx="7772400" cy="1143000"/>
          </a:xfrm>
        </p:spPr>
        <p:txBody>
          <a:bodyPr/>
          <a:lstStyle/>
          <a:p>
            <a:r>
              <a:rPr lang="en-US" altLang="en-US" dirty="0"/>
              <a:t>In-class group exercise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117589"/>
            <a:ext cx="7772400" cy="52408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2400" dirty="0"/>
              <a:t>Why would each of these tricks reduce </a:t>
            </a:r>
            <a:r>
              <a:rPr lang="en-US" altLang="en-US" sz="2400" i="1" dirty="0"/>
              <a:t>static</a:t>
            </a:r>
            <a:r>
              <a:rPr lang="en-US" altLang="en-US" sz="2400" dirty="0"/>
              <a:t> power?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Use fewer &amp; smaller-width transistors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 smtClean="0"/>
              <a:t>Less transistors leaking; and I=V/R</a:t>
            </a:r>
            <a:r>
              <a:rPr lang="en-US" altLang="en-US" sz="2000" dirty="0"/>
              <a:t>, so more R means less </a:t>
            </a:r>
            <a:r>
              <a:rPr lang="en-US" altLang="en-US" sz="2000" dirty="0" err="1"/>
              <a:t>I</a:t>
            </a:r>
            <a:r>
              <a:rPr lang="en-US" altLang="en-US" sz="2000" baseline="-25000" dirty="0" err="1"/>
              <a:t>sc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each</a:t>
            </a:r>
            <a:endParaRPr lang="en-US" altLang="en-US" sz="2000" dirty="0"/>
          </a:p>
          <a:p>
            <a:r>
              <a:rPr lang="en-US" altLang="en-US" sz="2400" dirty="0"/>
              <a:t>Lower supply voltage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reduces subthreshold leakage and thus I</a:t>
            </a:r>
            <a:r>
              <a:rPr lang="en-US" altLang="en-US" sz="2000" baseline="-25000" dirty="0"/>
              <a:t>SC</a:t>
            </a:r>
            <a:endParaRPr lang="en-US" altLang="en-US" sz="2000" dirty="0"/>
          </a:p>
          <a:p>
            <a:pPr>
              <a:spcBef>
                <a:spcPts val="600"/>
              </a:spcBef>
            </a:pPr>
            <a:r>
              <a:rPr lang="en-US" altLang="en-US" sz="2400" dirty="0"/>
              <a:t>Keep signal slew rates fast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Less time when both transistors are on, so reduces </a:t>
            </a:r>
            <a:r>
              <a:rPr lang="en-US" altLang="en-US" sz="2000" dirty="0" err="1"/>
              <a:t>I</a:t>
            </a:r>
            <a:r>
              <a:rPr lang="en-US" altLang="en-US" sz="2000" baseline="-25000" dirty="0" err="1"/>
              <a:t>sc</a:t>
            </a:r>
            <a:r>
              <a:rPr lang="en-US" altLang="en-US" sz="2000" dirty="0"/>
              <a:t> duration 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Increase V</a:t>
            </a:r>
            <a:r>
              <a:rPr lang="en-US" altLang="en-US" sz="2400" baseline="-25000" dirty="0"/>
              <a:t>T</a:t>
            </a:r>
            <a:endParaRPr lang="en-US" altLang="en-US" sz="24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reduces subthreshold leakage (but hurts speed)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Why might physical designers use high-V</a:t>
            </a:r>
            <a:r>
              <a:rPr lang="en-US" altLang="en-US" sz="2000" baseline="-25000" dirty="0"/>
              <a:t>T</a:t>
            </a:r>
            <a:r>
              <a:rPr lang="en-US" altLang="en-US" sz="2000" dirty="0"/>
              <a:t> devices, but then change to low-V</a:t>
            </a:r>
            <a:r>
              <a:rPr lang="en-US" altLang="en-US" sz="2000" baseline="-25000" dirty="0"/>
              <a:t>T</a:t>
            </a:r>
            <a:r>
              <a:rPr lang="en-US" altLang="en-US" sz="2000" dirty="0"/>
              <a:t> on critical paths?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To expend leakage power only where it will do the most good</a:t>
            </a:r>
          </a:p>
          <a:p>
            <a:r>
              <a:rPr lang="en-US" altLang="en-US" sz="2400" dirty="0"/>
              <a:t>Switch to high-</a:t>
            </a:r>
            <a:r>
              <a:rPr lang="en-US" altLang="en-US" sz="2400" i="1" dirty="0"/>
              <a:t>k</a:t>
            </a:r>
            <a:r>
              <a:rPr lang="en-US" altLang="en-US" sz="2400" dirty="0"/>
              <a:t> dielectric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reduces gate leakage (but increases gate capacitance) 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116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11A192-C3A5-48A1-AAE9-EBC9606F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dynamic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A8D7E7-EB4E-409C-97A5-3C67102A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up: how can we reduce dynamic power?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8AEBB6-7FD2-4466-8C36-6F9DDC77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194/Adv. VLSI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8077200" cy="4419600"/>
              </a:xfrm>
            </p:spPr>
            <p:txBody>
              <a:bodyPr/>
              <a:lstStyle/>
              <a:p>
                <a:r>
                  <a:rPr lang="en-US" dirty="0"/>
                  <a:t>We said that: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dirty="0"/>
                  <a:t>energy to switch one node is .5CV</a:t>
                </a:r>
                <a:r>
                  <a:rPr lang="en-US" altLang="en-US" baseline="30000" dirty="0"/>
                  <a:t>2</a:t>
                </a:r>
                <a:endParaRPr lang="en-US" alt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dirty="0"/>
                  <a:t>power=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𝑒𝑛𝑒𝑟𝑔𝑦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𝑠𝑤𝑖𝑡𝑐h</m:t>
                        </m:r>
                      </m:den>
                    </m:f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𝑠𝑤𝑖𝑡𝑐h𝑒𝑠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𝑠𝑒𝑐</m:t>
                        </m:r>
                      </m:den>
                    </m:f>
                  </m:oMath>
                </a14:m>
                <a:r>
                  <a:rPr lang="en-US" altLang="en-US" dirty="0"/>
                  <a:t> =.5CV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f</a:t>
                </a:r>
              </a:p>
              <a:p>
                <a:r>
                  <a:rPr lang="en-US" altLang="en-US" dirty="0"/>
                  <a:t>In more detail: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dirty="0"/>
                  <a:t>power=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𝑒𝑛𝑒𝑟𝑔𝑦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𝑠𝑤𝑖𝑡𝑐h</m:t>
                        </m:r>
                      </m:den>
                    </m:f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𝑠𝑤𝑖𝑡𝑐h𝑒𝑠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𝑐𝑦𝑐𝑙𝑒</m:t>
                        </m:r>
                      </m:den>
                    </m:f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𝑐𝑦𝑐𝑙𝑒𝑠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den>
                    </m:f>
                  </m:oMath>
                </a14:m>
                <a:r>
                  <a:rPr lang="en-US" altLang="en-US" dirty="0"/>
                  <a:t> = (.5CV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)∙</a:t>
                </a:r>
                <a:r>
                  <a:rPr lang="en-US" altLang="en-US" dirty="0" err="1"/>
                  <a:t>AF∙f</a:t>
                </a:r>
                <a:endParaRPr lang="en-US" altLang="en-US" dirty="0"/>
              </a:p>
              <a:p>
                <a:r>
                  <a:rPr lang="en-US" altLang="en-US" dirty="0"/>
                  <a:t>AF is the </a:t>
                </a:r>
                <a:r>
                  <a:rPr lang="en-US" altLang="en-US" i="1" dirty="0"/>
                  <a:t>activity factor</a:t>
                </a:r>
                <a:endParaRPr lang="en-US" alt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dirty="0"/>
                  <a:t>potentially different for every node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dirty="0"/>
                  <a:t>says (on average) how many switches to expect per cycle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 err="1" smtClean="0"/>
                  <a:t>C</a:t>
                </a:r>
                <a:r>
                  <a:rPr lang="en-US" altLang="en-US" baseline="-25000" dirty="0" err="1" smtClean="0"/>
                  <a:t>eff</a:t>
                </a:r>
                <a:r>
                  <a:rPr lang="en-US" altLang="en-US" baseline="-25000" dirty="0" smtClean="0"/>
                  <a:t> </a:t>
                </a:r>
                <a:r>
                  <a:rPr lang="en-US" altLang="en-US" dirty="0" smtClean="0"/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</a:t>
                </a:r>
                <a:r>
                  <a:rPr lang="en-US" altLang="en-US" dirty="0"/>
                  <a:t> AF ∙ C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dirty="0"/>
                  <a:t>combines AF and C into one number: so power= </a:t>
                </a:r>
                <a:r>
                  <a:rPr lang="en-US" altLang="en-US" dirty="0" smtClean="0"/>
                  <a:t>.5C</a:t>
                </a:r>
                <a:r>
                  <a:rPr lang="en-US" altLang="en-US" baseline="-25000" dirty="0" smtClean="0"/>
                  <a:t>eff</a:t>
                </a:r>
                <a:r>
                  <a:rPr lang="en-US" altLang="en-US" dirty="0" smtClean="0"/>
                  <a:t>V</a:t>
                </a:r>
                <a:r>
                  <a:rPr lang="en-US" altLang="en-US" baseline="30000" dirty="0" smtClean="0"/>
                  <a:t>2</a:t>
                </a:r>
                <a:r>
                  <a:rPr lang="en-US" altLang="en-US" dirty="0" smtClean="0"/>
                  <a:t>f</a:t>
                </a:r>
                <a:endParaRPr lang="en-US" alt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8077200" cy="4419600"/>
              </a:xfrm>
              <a:blipFill rotWithShape="0">
                <a:blip r:embed="rId2"/>
                <a:stretch>
                  <a:fillRect l="-1358" t="-1379" r="-151" b="-5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EE194/Adv VLSI Joel </a:t>
            </a:r>
            <a:r>
              <a:rPr lang="en-US" dirty="0" err="1"/>
              <a:t>Grodstein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861449-735B-429F-933F-26CD2A444A33}"/>
              </a:ext>
            </a:extLst>
          </p:cNvPr>
          <p:cNvSpPr txBox="1"/>
          <p:nvPr/>
        </p:nvSpPr>
        <p:spPr>
          <a:xfrm>
            <a:off x="6646333" y="2133599"/>
            <a:ext cx="218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this assumed that switches/sec=</a:t>
            </a:r>
            <a:r>
              <a:rPr lang="en-US" sz="1800" i="1" dirty="0">
                <a:solidFill>
                  <a:schemeClr val="accent2"/>
                </a:solidFill>
              </a:rPr>
              <a:t>f</a:t>
            </a:r>
            <a:r>
              <a:rPr lang="en-US" sz="1800" dirty="0">
                <a:solidFill>
                  <a:schemeClr val="accent2"/>
                </a:solidFill>
              </a:rPr>
              <a:t>; i.e., every node switches once every cycle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E09CE064-A44B-4CF4-B9E1-CE2F32C6565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731935" y="2733764"/>
            <a:ext cx="914398" cy="97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4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Activity-factor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038600"/>
          </a:xfrm>
        </p:spPr>
        <p:txBody>
          <a:bodyPr/>
          <a:lstStyle/>
          <a:p>
            <a:r>
              <a:rPr lang="en-US" dirty="0"/>
              <a:t>Consider a counter that increments every cycle</a:t>
            </a:r>
          </a:p>
          <a:p>
            <a:r>
              <a:rPr lang="en-US" dirty="0"/>
              <a:t>What is the activity factor for…</a:t>
            </a:r>
          </a:p>
          <a:p>
            <a:pPr lvl="1">
              <a:spcBef>
                <a:spcPts val="0"/>
              </a:spcBef>
            </a:pPr>
            <a:r>
              <a:rPr lang="en-US" dirty="0"/>
              <a:t>Its low-order bit (bit #0)?</a:t>
            </a:r>
          </a:p>
          <a:p>
            <a:pPr lvl="1">
              <a:spcBef>
                <a:spcPts val="0"/>
              </a:spcBef>
            </a:pPr>
            <a:r>
              <a:rPr lang="en-US" dirty="0"/>
              <a:t>Bit #1?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clock?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?</a:t>
            </a:r>
          </a:p>
          <a:p>
            <a:pPr>
              <a:spcBef>
                <a:spcPts val="0"/>
              </a:spcBef>
            </a:pPr>
            <a:r>
              <a:rPr lang="en-US" dirty="0"/>
              <a:t>If bits #0 and #1 have C=20ff, </a:t>
            </a:r>
            <a:r>
              <a:rPr lang="en-US" dirty="0" err="1"/>
              <a:t>C</a:t>
            </a:r>
            <a:r>
              <a:rPr lang="en-US" baseline="-25000" dirty="0" err="1"/>
              <a:t>clock</a:t>
            </a:r>
            <a:r>
              <a:rPr lang="en-US" dirty="0"/>
              <a:t>=500ff and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 has C=10000ff, which has the most dynamic power?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EE194/Adv VLSI Joel </a:t>
            </a:r>
            <a:r>
              <a:rPr lang="en-US" dirty="0" err="1"/>
              <a:t>Grodstein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62316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98798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2442" y="3352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372908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48956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clock overwhelms any other single node (and is often comparable to all other nodes combined)</a:t>
            </a:r>
          </a:p>
        </p:txBody>
      </p:sp>
    </p:spTree>
    <p:extLst>
      <p:ext uri="{BB962C8B-B14F-4D97-AF65-F5344CB8AC3E}">
        <p14:creationId xmlns:p14="http://schemas.microsoft.com/office/powerpoint/2010/main" val="18682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Lowering Dynamic Power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Reducing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dd</a:t>
            </a:r>
            <a:r>
              <a:rPr lang="en-US" altLang="en-US" dirty="0"/>
              <a:t> has a quadratic effect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Also increases gate delay ~linearly (until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dd</a:t>
            </a:r>
            <a:r>
              <a:rPr lang="en-US" altLang="en-US" dirty="0" err="1"/>
              <a:t>→V</a:t>
            </a:r>
            <a:r>
              <a:rPr lang="en-US" altLang="en-US" baseline="-25000" dirty="0" err="1"/>
              <a:t>T</a:t>
            </a:r>
            <a:r>
              <a:rPr lang="en-US" alt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/>
              <a:t>If we lower voltage and </a:t>
            </a:r>
            <a:r>
              <a:rPr lang="en-US" altLang="en-US" sz="2400" dirty="0" err="1"/>
              <a:t>freq</a:t>
            </a:r>
            <a:r>
              <a:rPr lang="en-US" altLang="en-US" sz="2400" dirty="0"/>
              <a:t>, power reduces cubically.</a:t>
            </a:r>
          </a:p>
          <a:p>
            <a:r>
              <a:rPr lang="en-US" altLang="en-US" dirty="0"/>
              <a:t>Keep It Simple, Stupid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architectural complexity → size → long wires, big capacitances → power.</a:t>
            </a:r>
          </a:p>
          <a:p>
            <a:r>
              <a:rPr lang="en-US" altLang="en-US" dirty="0"/>
              <a:t>Reduce switching activity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Clock Gating idle units or stalled pipe stages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Reduces AF and thus </a:t>
            </a:r>
            <a:r>
              <a:rPr lang="en-US" altLang="en-US" dirty="0" err="1"/>
              <a:t>C</a:t>
            </a:r>
            <a:r>
              <a:rPr lang="en-US" altLang="en-US" baseline="-25000" dirty="0" err="1"/>
              <a:t>effective</a:t>
            </a:r>
            <a:r>
              <a:rPr lang="en-US" altLang="en-US" dirty="0"/>
              <a:t>.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40846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Clock gating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Perhaps the </a:t>
            </a:r>
            <a:r>
              <a:rPr lang="en-US" altLang="en-US" sz="2400" i="1" dirty="0"/>
              <a:t>most common </a:t>
            </a:r>
            <a:r>
              <a:rPr lang="en-US" altLang="en-US" sz="2400" dirty="0"/>
              <a:t>technique for reducing power.</a:t>
            </a:r>
          </a:p>
          <a:p>
            <a:r>
              <a:rPr lang="en-US" altLang="en-US" sz="2400" dirty="0"/>
              <a:t>It is powerful.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Consider the cone of logic driving a node (i.e., the transitive </a:t>
            </a:r>
            <a:r>
              <a:rPr lang="en-US" altLang="en-US" sz="2000" dirty="0" err="1"/>
              <a:t>fanin</a:t>
            </a:r>
            <a:r>
              <a:rPr lang="en-US" altLang="en-US" sz="2000" dirty="0"/>
              <a:t> all the way back to registers).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If all of the registers are clocked by the same clock, and it’s gated, then the </a:t>
            </a:r>
            <a:r>
              <a:rPr lang="en-US" altLang="en-US" sz="2000" i="1" dirty="0"/>
              <a:t>entire</a:t>
            </a:r>
            <a:r>
              <a:rPr lang="en-US" altLang="en-US" sz="2000" dirty="0"/>
              <a:t> cone is quiescent.</a:t>
            </a:r>
          </a:p>
          <a:p>
            <a:r>
              <a:rPr lang="en-US" altLang="en-US" sz="2400" dirty="0" smtClean="0"/>
              <a:t>Turn off as many clocks as you can!</a:t>
            </a:r>
          </a:p>
          <a:p>
            <a:pPr lvl="1"/>
            <a:r>
              <a:rPr lang="en-US" altLang="en-US" sz="2000" dirty="0" smtClean="0"/>
              <a:t>Leave on the ones that are doing real work </a:t>
            </a:r>
            <a:r>
              <a:rPr lang="en-US" altLang="en-US" sz="20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altLang="en-US" sz="2400" dirty="0" smtClean="0">
                <a:sym typeface="Wingdings" panose="05000000000000000000" pitchFamily="2" charset="2"/>
              </a:rPr>
              <a:t>Examples to draw: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 smtClean="0">
                <a:sym typeface="Wingdings" panose="05000000000000000000" pitchFamily="2" charset="2"/>
              </a:rPr>
              <a:t>E-stage adder and multiplier: clock them together?</a:t>
            </a:r>
          </a:p>
          <a:p>
            <a:pPr lvl="1"/>
            <a:r>
              <a:rPr lang="en-US" altLang="en-US" sz="2000" dirty="0" smtClean="0">
                <a:sym typeface="Wingdings" panose="05000000000000000000" pitchFamily="2" charset="2"/>
              </a:rPr>
              <a:t>Two bits of the same 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datapath</a:t>
            </a:r>
            <a:r>
              <a:rPr lang="en-US" altLang="en-US" sz="2000" dirty="0" smtClean="0">
                <a:sym typeface="Wingdings" panose="05000000000000000000" pitchFamily="2" charset="2"/>
              </a:rPr>
              <a:t>: clock them together?</a:t>
            </a:r>
            <a:endParaRPr lang="en-US" altLang="en-US" sz="2000" dirty="0" smtClean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063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clock gating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Flops that are changing must clock </a:t>
            </a:r>
            <a:r>
              <a:rPr lang="en-US" altLang="en-US" sz="2400" dirty="0" smtClean="0">
                <a:sym typeface="Wingdings" panose="05000000000000000000" pitchFamily="2" charset="2"/>
              </a:rPr>
              <a:t></a:t>
            </a:r>
            <a:endParaRPr lang="en-US" altLang="en-US" sz="2400" dirty="0" smtClean="0"/>
          </a:p>
          <a:p>
            <a:r>
              <a:rPr lang="en-US" altLang="en-US" sz="2400" dirty="0" smtClean="0"/>
              <a:t>Physical-design limits on granularity</a:t>
            </a:r>
            <a:endParaRPr lang="en-US" altLang="en-US" sz="2400" dirty="0"/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It’s physically painful to make many low-</a:t>
            </a:r>
            <a:r>
              <a:rPr lang="en-US" altLang="en-US" sz="2000" dirty="0" err="1"/>
              <a:t>fanout</a:t>
            </a:r>
            <a:r>
              <a:rPr lang="en-US" altLang="en-US" sz="2000" dirty="0"/>
              <a:t> clocks.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So we usually have a reasonably small number of  fairly high-</a:t>
            </a:r>
            <a:r>
              <a:rPr lang="en-US" altLang="en-US" sz="2000" dirty="0" err="1"/>
              <a:t>fanout</a:t>
            </a:r>
            <a:r>
              <a:rPr lang="en-US" altLang="en-US" sz="2000" dirty="0"/>
              <a:t> clocks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/>
              <a:t>We </a:t>
            </a:r>
            <a:r>
              <a:rPr lang="en-US" altLang="en-US" sz="2000" dirty="0"/>
              <a:t>can only gate off the clock when </a:t>
            </a:r>
            <a:r>
              <a:rPr lang="en-US" altLang="en-US" sz="2000" i="1" dirty="0"/>
              <a:t>everything</a:t>
            </a:r>
            <a:r>
              <a:rPr lang="en-US" altLang="en-US" sz="2000" dirty="0"/>
              <a:t> it drives is guaranteed to be inactive</a:t>
            </a:r>
            <a:r>
              <a:rPr lang="en-US" altLang="en-US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/>
              <a:t>Turning off an entire pipe stage, or an entire unit, is a Really Good Thing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 194/Adv. VLSI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/>
          <p:cNvSpPr/>
          <p:nvPr/>
        </p:nvSpPr>
        <p:spPr>
          <a:xfrm>
            <a:off x="228600" y="4277802"/>
            <a:ext cx="6416703" cy="1351721"/>
          </a:xfrm>
          <a:custGeom>
            <a:avLst/>
            <a:gdLst>
              <a:gd name="connsiteX0" fmla="*/ 0 w 6416703"/>
              <a:gd name="connsiteY0" fmla="*/ 1351721 h 1351721"/>
              <a:gd name="connsiteX1" fmla="*/ 1216550 w 6416703"/>
              <a:gd name="connsiteY1" fmla="*/ 0 h 1351721"/>
              <a:gd name="connsiteX2" fmla="*/ 6416703 w 6416703"/>
              <a:gd name="connsiteY2" fmla="*/ 0 h 1351721"/>
              <a:gd name="connsiteX3" fmla="*/ 5168348 w 6416703"/>
              <a:gd name="connsiteY3" fmla="*/ 1351721 h 1351721"/>
              <a:gd name="connsiteX4" fmla="*/ 0 w 6416703"/>
              <a:gd name="connsiteY4" fmla="*/ 1351721 h 13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03" h="1351721">
                <a:moveTo>
                  <a:pt x="0" y="1351721"/>
                </a:moveTo>
                <a:lnTo>
                  <a:pt x="1216550" y="0"/>
                </a:lnTo>
                <a:lnTo>
                  <a:pt x="6416703" y="0"/>
                </a:lnTo>
                <a:lnTo>
                  <a:pt x="5168348" y="1351721"/>
                </a:lnTo>
                <a:lnTo>
                  <a:pt x="0" y="135172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44532"/>
          </a:xfrm>
        </p:spPr>
        <p:txBody>
          <a:bodyPr/>
          <a:lstStyle/>
          <a:p>
            <a:r>
              <a:rPr lang="en-US" altLang="en-US" sz="2400" dirty="0">
                <a:sym typeface="Symbol" panose="05050102010706020507" pitchFamily="18" charset="2"/>
              </a:rPr>
              <a:t>Does anyone remember the formula for capacitance?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 err="1">
                <a:sym typeface="Symbol" panose="05050102010706020507" pitchFamily="18" charset="2"/>
              </a:rPr>
              <a:t>C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area</a:t>
            </a:r>
            <a:r>
              <a:rPr lang="en-US" altLang="en-US" sz="2000" dirty="0">
                <a:sym typeface="Symbol" panose="05050102010706020507" pitchFamily="18" charset="2"/>
              </a:rPr>
              <a:t>  LW/H</a:t>
            </a:r>
            <a:r>
              <a:rPr lang="en-US" altLang="en-US" sz="2000" baseline="-25000" dirty="0">
                <a:sym typeface="Symbol" panose="05050102010706020507" pitchFamily="18" charset="2"/>
              </a:rPr>
              <a:t>inter-layer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Ignores fringing cap, etc.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 err="1">
                <a:sym typeface="Symbol" panose="05050102010706020507" pitchFamily="18" charset="2"/>
              </a:rPr>
              <a:t>C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= (</a:t>
            </a:r>
            <a:r>
              <a:rPr lang="en-US" altLang="en-US" sz="2000" dirty="0" err="1">
                <a:sym typeface="Symbol" panose="05050102010706020507" pitchFamily="18" charset="2"/>
              </a:rPr>
              <a:t>L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)(</a:t>
            </a:r>
            <a:r>
              <a:rPr lang="en-US" altLang="en-US" sz="2000" dirty="0" err="1">
                <a:sym typeface="Symbol" panose="05050102010706020507" pitchFamily="18" charset="2"/>
              </a:rPr>
              <a:t>W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)/(H</a:t>
            </a:r>
            <a:r>
              <a:rPr lang="en-US" altLang="en-US" sz="2000" baseline="-25000" dirty="0">
                <a:sym typeface="Symbol" panose="05050102010706020507" pitchFamily="18" charset="2"/>
              </a:rPr>
              <a:t>inter-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layer,new</a:t>
            </a:r>
            <a:r>
              <a:rPr lang="en-US" altLang="en-US" sz="2000" dirty="0">
                <a:sym typeface="Symbol" panose="05050102010706020507" pitchFamily="18" charset="2"/>
              </a:rPr>
              <a:t>)= (.7L)(.7W)/(.7H</a:t>
            </a:r>
            <a:r>
              <a:rPr lang="en-US" altLang="en-US" sz="2000" baseline="-25000" dirty="0">
                <a:sym typeface="Symbol" panose="05050102010706020507" pitchFamily="18" charset="2"/>
              </a:rPr>
              <a:t>inter-layer</a:t>
            </a:r>
            <a:r>
              <a:rPr lang="en-US" altLang="en-US" sz="2000" dirty="0">
                <a:sym typeface="Symbol" panose="05050102010706020507" pitchFamily="18" charset="2"/>
              </a:rPr>
              <a:t>) = .7C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ym typeface="Symbol" panose="05050102010706020507" pitchFamily="18" charset="2"/>
              </a:rPr>
              <a:t>Intuitive explanation of what capacitance is?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EE194/Adv VLSI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2014" y="4455042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7214" y="5638800"/>
            <a:ext cx="5159606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67459" y="4440864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9214" y="4440866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/>
        </p:nvSpPr>
        <p:spPr>
          <a:xfrm>
            <a:off x="5388688" y="4288465"/>
            <a:ext cx="1247554" cy="1800447"/>
          </a:xfrm>
          <a:custGeom>
            <a:avLst/>
            <a:gdLst>
              <a:gd name="connsiteX0" fmla="*/ 0 w 1247554"/>
              <a:gd name="connsiteY0" fmla="*/ 1800447 h 1800447"/>
              <a:gd name="connsiteX1" fmla="*/ 0 w 1247554"/>
              <a:gd name="connsiteY1" fmla="*/ 1346791 h 1800447"/>
              <a:gd name="connsiteX2" fmla="*/ 1247554 w 1247554"/>
              <a:gd name="connsiteY2" fmla="*/ 0 h 1800447"/>
              <a:gd name="connsiteX3" fmla="*/ 1247554 w 1247554"/>
              <a:gd name="connsiteY3" fmla="*/ 439479 h 1800447"/>
              <a:gd name="connsiteX4" fmla="*/ 0 w 1247554"/>
              <a:gd name="connsiteY4" fmla="*/ 1800447 h 180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554" h="1800447">
                <a:moveTo>
                  <a:pt x="0" y="1800447"/>
                </a:moveTo>
                <a:lnTo>
                  <a:pt x="0" y="1346791"/>
                </a:lnTo>
                <a:lnTo>
                  <a:pt x="1247554" y="0"/>
                </a:lnTo>
                <a:lnTo>
                  <a:pt x="1247554" y="439479"/>
                </a:lnTo>
                <a:lnTo>
                  <a:pt x="0" y="180044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/>
          <p:cNvSpPr/>
          <p:nvPr/>
        </p:nvSpPr>
        <p:spPr>
          <a:xfrm>
            <a:off x="542979" y="3677609"/>
            <a:ext cx="1192192" cy="769717"/>
          </a:xfrm>
          <a:custGeom>
            <a:avLst/>
            <a:gdLst>
              <a:gd name="connsiteX0" fmla="*/ 0 w 1192192"/>
              <a:gd name="connsiteY0" fmla="*/ 769717 h 769717"/>
              <a:gd name="connsiteX1" fmla="*/ 468774 w 1192192"/>
              <a:gd name="connsiteY1" fmla="*/ 769717 h 769717"/>
              <a:gd name="connsiteX2" fmla="*/ 1192192 w 1192192"/>
              <a:gd name="connsiteY2" fmla="*/ 0 h 769717"/>
              <a:gd name="connsiteX3" fmla="*/ 682906 w 1192192"/>
              <a:gd name="connsiteY3" fmla="*/ 0 h 769717"/>
              <a:gd name="connsiteX4" fmla="*/ 0 w 1192192"/>
              <a:gd name="connsiteY4" fmla="*/ 769717 h 76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2" h="769717">
                <a:moveTo>
                  <a:pt x="0" y="769717"/>
                </a:moveTo>
                <a:lnTo>
                  <a:pt x="468774" y="769717"/>
                </a:lnTo>
                <a:lnTo>
                  <a:pt x="1192192" y="0"/>
                </a:lnTo>
                <a:lnTo>
                  <a:pt x="682906" y="0"/>
                </a:lnTo>
                <a:lnTo>
                  <a:pt x="0" y="76971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/>
          <p:cNvSpPr/>
          <p:nvPr/>
        </p:nvSpPr>
        <p:spPr>
          <a:xfrm>
            <a:off x="2550222" y="3671147"/>
            <a:ext cx="1192192" cy="769717"/>
          </a:xfrm>
          <a:custGeom>
            <a:avLst/>
            <a:gdLst>
              <a:gd name="connsiteX0" fmla="*/ 0 w 1192192"/>
              <a:gd name="connsiteY0" fmla="*/ 769717 h 769717"/>
              <a:gd name="connsiteX1" fmla="*/ 468774 w 1192192"/>
              <a:gd name="connsiteY1" fmla="*/ 769717 h 769717"/>
              <a:gd name="connsiteX2" fmla="*/ 1192192 w 1192192"/>
              <a:gd name="connsiteY2" fmla="*/ 0 h 769717"/>
              <a:gd name="connsiteX3" fmla="*/ 682906 w 1192192"/>
              <a:gd name="connsiteY3" fmla="*/ 0 h 769717"/>
              <a:gd name="connsiteX4" fmla="*/ 0 w 1192192"/>
              <a:gd name="connsiteY4" fmla="*/ 769717 h 76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2" h="769717">
                <a:moveTo>
                  <a:pt x="0" y="769717"/>
                </a:moveTo>
                <a:lnTo>
                  <a:pt x="468774" y="769717"/>
                </a:lnTo>
                <a:lnTo>
                  <a:pt x="1192192" y="0"/>
                </a:lnTo>
                <a:lnTo>
                  <a:pt x="682906" y="0"/>
                </a:lnTo>
                <a:lnTo>
                  <a:pt x="0" y="76971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/>
          <p:cNvSpPr/>
          <p:nvPr/>
        </p:nvSpPr>
        <p:spPr>
          <a:xfrm>
            <a:off x="4760022" y="3678866"/>
            <a:ext cx="1192192" cy="769717"/>
          </a:xfrm>
          <a:custGeom>
            <a:avLst/>
            <a:gdLst>
              <a:gd name="connsiteX0" fmla="*/ 0 w 1192192"/>
              <a:gd name="connsiteY0" fmla="*/ 769717 h 769717"/>
              <a:gd name="connsiteX1" fmla="*/ 468774 w 1192192"/>
              <a:gd name="connsiteY1" fmla="*/ 769717 h 769717"/>
              <a:gd name="connsiteX2" fmla="*/ 1192192 w 1192192"/>
              <a:gd name="connsiteY2" fmla="*/ 0 h 769717"/>
              <a:gd name="connsiteX3" fmla="*/ 682906 w 1192192"/>
              <a:gd name="connsiteY3" fmla="*/ 0 h 769717"/>
              <a:gd name="connsiteX4" fmla="*/ 0 w 1192192"/>
              <a:gd name="connsiteY4" fmla="*/ 769717 h 76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2" h="769717">
                <a:moveTo>
                  <a:pt x="0" y="769717"/>
                </a:moveTo>
                <a:lnTo>
                  <a:pt x="468774" y="769717"/>
                </a:lnTo>
                <a:lnTo>
                  <a:pt x="1192192" y="0"/>
                </a:lnTo>
                <a:lnTo>
                  <a:pt x="682906" y="0"/>
                </a:lnTo>
                <a:lnTo>
                  <a:pt x="0" y="76971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/>
          <p:cNvSpPr/>
          <p:nvPr/>
        </p:nvSpPr>
        <p:spPr>
          <a:xfrm>
            <a:off x="1022251" y="3657600"/>
            <a:ext cx="737191" cy="1261730"/>
          </a:xfrm>
          <a:custGeom>
            <a:avLst/>
            <a:gdLst>
              <a:gd name="connsiteX0" fmla="*/ 0 w 737191"/>
              <a:gd name="connsiteY0" fmla="*/ 1261730 h 1261730"/>
              <a:gd name="connsiteX1" fmla="*/ 0 w 737191"/>
              <a:gd name="connsiteY1" fmla="*/ 772633 h 1261730"/>
              <a:gd name="connsiteX2" fmla="*/ 737191 w 737191"/>
              <a:gd name="connsiteY2" fmla="*/ 0 h 1261730"/>
              <a:gd name="connsiteX3" fmla="*/ 737191 w 737191"/>
              <a:gd name="connsiteY3" fmla="*/ 439479 h 1261730"/>
              <a:gd name="connsiteX4" fmla="*/ 0 w 737191"/>
              <a:gd name="connsiteY4" fmla="*/ 1261730 h 12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91" h="1261730">
                <a:moveTo>
                  <a:pt x="0" y="1261730"/>
                </a:moveTo>
                <a:lnTo>
                  <a:pt x="0" y="772633"/>
                </a:lnTo>
                <a:lnTo>
                  <a:pt x="737191" y="0"/>
                </a:lnTo>
                <a:lnTo>
                  <a:pt x="737191" y="439479"/>
                </a:lnTo>
                <a:lnTo>
                  <a:pt x="0" y="12617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/>
          <p:cNvSpPr/>
          <p:nvPr/>
        </p:nvSpPr>
        <p:spPr>
          <a:xfrm>
            <a:off x="3042438" y="3657600"/>
            <a:ext cx="737191" cy="1261730"/>
          </a:xfrm>
          <a:custGeom>
            <a:avLst/>
            <a:gdLst>
              <a:gd name="connsiteX0" fmla="*/ 0 w 737191"/>
              <a:gd name="connsiteY0" fmla="*/ 1261730 h 1261730"/>
              <a:gd name="connsiteX1" fmla="*/ 0 w 737191"/>
              <a:gd name="connsiteY1" fmla="*/ 772633 h 1261730"/>
              <a:gd name="connsiteX2" fmla="*/ 737191 w 737191"/>
              <a:gd name="connsiteY2" fmla="*/ 0 h 1261730"/>
              <a:gd name="connsiteX3" fmla="*/ 737191 w 737191"/>
              <a:gd name="connsiteY3" fmla="*/ 439479 h 1261730"/>
              <a:gd name="connsiteX4" fmla="*/ 0 w 737191"/>
              <a:gd name="connsiteY4" fmla="*/ 1261730 h 12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91" h="1261730">
                <a:moveTo>
                  <a:pt x="0" y="1261730"/>
                </a:moveTo>
                <a:lnTo>
                  <a:pt x="0" y="772633"/>
                </a:lnTo>
                <a:lnTo>
                  <a:pt x="737191" y="0"/>
                </a:lnTo>
                <a:lnTo>
                  <a:pt x="737191" y="439479"/>
                </a:lnTo>
                <a:lnTo>
                  <a:pt x="0" y="12617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/>
          <p:cNvSpPr/>
          <p:nvPr/>
        </p:nvSpPr>
        <p:spPr>
          <a:xfrm>
            <a:off x="5252238" y="3657600"/>
            <a:ext cx="737191" cy="1261730"/>
          </a:xfrm>
          <a:custGeom>
            <a:avLst/>
            <a:gdLst>
              <a:gd name="connsiteX0" fmla="*/ 0 w 737191"/>
              <a:gd name="connsiteY0" fmla="*/ 1261730 h 1261730"/>
              <a:gd name="connsiteX1" fmla="*/ 0 w 737191"/>
              <a:gd name="connsiteY1" fmla="*/ 772633 h 1261730"/>
              <a:gd name="connsiteX2" fmla="*/ 737191 w 737191"/>
              <a:gd name="connsiteY2" fmla="*/ 0 h 1261730"/>
              <a:gd name="connsiteX3" fmla="*/ 737191 w 737191"/>
              <a:gd name="connsiteY3" fmla="*/ 439479 h 1261730"/>
              <a:gd name="connsiteX4" fmla="*/ 0 w 737191"/>
              <a:gd name="connsiteY4" fmla="*/ 1261730 h 12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91" h="1261730">
                <a:moveTo>
                  <a:pt x="0" y="1261730"/>
                </a:moveTo>
                <a:lnTo>
                  <a:pt x="0" y="772633"/>
                </a:lnTo>
                <a:lnTo>
                  <a:pt x="737191" y="0"/>
                </a:lnTo>
                <a:lnTo>
                  <a:pt x="737191" y="439479"/>
                </a:lnTo>
                <a:lnTo>
                  <a:pt x="0" y="12617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361414" y="3364468"/>
            <a:ext cx="38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85214" y="3897868"/>
            <a:ext cx="38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18614" y="3669268"/>
            <a:ext cx="38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23214" y="5029200"/>
            <a:ext cx="9835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area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894814" y="4267200"/>
            <a:ext cx="9835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lat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048000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ym typeface="Symbol" panose="05050102010706020507" pitchFamily="18" charset="2"/>
              </a:rPr>
              <a:t>a capacitor doesn’t like you to change the voltage across it. A big cap means that it takes a lot of charge flowing in to raise the voltage</a:t>
            </a:r>
            <a:endParaRPr lang="en-US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914869A2-4D38-41F5-97BE-FF7E396897FC}"/>
              </a:ext>
            </a:extLst>
          </p:cNvPr>
          <p:cNvCxnSpPr/>
          <p:nvPr/>
        </p:nvCxnSpPr>
        <p:spPr>
          <a:xfrm>
            <a:off x="3352800" y="464820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E5AD233-44C5-49B5-88B1-9F0A0DAB4FE6}"/>
              </a:ext>
            </a:extLst>
          </p:cNvPr>
          <p:cNvSpPr txBox="1"/>
          <p:nvPr/>
        </p:nvSpPr>
        <p:spPr>
          <a:xfrm>
            <a:off x="3429000" y="4724400"/>
            <a:ext cx="838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err="1"/>
              <a:t>H</a:t>
            </a:r>
            <a:r>
              <a:rPr lang="en-US" sz="1800" baseline="-25000" dirty="0" err="1"/>
              <a:t>interlayer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34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Di/dt noise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3048000"/>
          </a:xfrm>
        </p:spPr>
        <p:txBody>
          <a:bodyPr/>
          <a:lstStyle/>
          <a:p>
            <a:r>
              <a:rPr lang="en-US" altLang="en-US" sz="2400" dirty="0"/>
              <a:t>Circuits 101: </a:t>
            </a:r>
            <a:r>
              <a:rPr lang="en-US" altLang="en-US" sz="2400" dirty="0">
                <a:sym typeface="Symbol" panose="05050102010706020507" pitchFamily="18" charset="2"/>
              </a:rPr>
              <a:t>V = L di/</a:t>
            </a:r>
            <a:r>
              <a:rPr lang="en-US" altLang="en-US" sz="2400" dirty="0" err="1">
                <a:sym typeface="Symbol" panose="05050102010706020507" pitchFamily="18" charset="2"/>
              </a:rPr>
              <a:t>dt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L = inductance (dominated by how big your package is)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di/</a:t>
            </a:r>
            <a:r>
              <a:rPr lang="en-US" altLang="en-US" sz="2000" dirty="0" err="1">
                <a:sym typeface="Symbol" panose="05050102010706020507" pitchFamily="18" charset="2"/>
              </a:rPr>
              <a:t>dt</a:t>
            </a:r>
            <a:r>
              <a:rPr lang="en-US" altLang="en-US" sz="2000" dirty="0">
                <a:sym typeface="Symbol" panose="05050102010706020507" pitchFamily="18" charset="2"/>
              </a:rPr>
              <a:t> = how fast total supply current changes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When current changes rapidly, you get voltage spikes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Any physical intuition for why that is?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An inductor will not let the current through it change instantly.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When you try to do so, it induces a voltage to create a counteracting current.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4419600"/>
            <a:ext cx="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076700" y="5867400"/>
            <a:ext cx="4457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14800" y="55626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876800" y="5257800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05600" y="5562600"/>
            <a:ext cx="10398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94225" y="5257800"/>
            <a:ext cx="282575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5257800"/>
            <a:ext cx="3810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4119563" y="4464050"/>
            <a:ext cx="3625850" cy="928688"/>
          </a:xfrm>
          <a:custGeom>
            <a:avLst/>
            <a:gdLst>
              <a:gd name="connsiteX0" fmla="*/ 0 w 3625327"/>
              <a:gd name="connsiteY0" fmla="*/ 377191 h 929725"/>
              <a:gd name="connsiteX1" fmla="*/ 451821 w 3625327"/>
              <a:gd name="connsiteY1" fmla="*/ 377191 h 929725"/>
              <a:gd name="connsiteX2" fmla="*/ 559397 w 3625327"/>
              <a:gd name="connsiteY2" fmla="*/ 495525 h 929725"/>
              <a:gd name="connsiteX3" fmla="*/ 591670 w 3625327"/>
              <a:gd name="connsiteY3" fmla="*/ 925831 h 929725"/>
              <a:gd name="connsiteX4" fmla="*/ 753035 w 3625327"/>
              <a:gd name="connsiteY4" fmla="*/ 215826 h 929725"/>
              <a:gd name="connsiteX5" fmla="*/ 871369 w 3625327"/>
              <a:gd name="connsiteY5" fmla="*/ 570829 h 929725"/>
              <a:gd name="connsiteX6" fmla="*/ 1065007 w 3625327"/>
              <a:gd name="connsiteY6" fmla="*/ 506283 h 929725"/>
              <a:gd name="connsiteX7" fmla="*/ 1075765 w 3625327"/>
              <a:gd name="connsiteY7" fmla="*/ 441737 h 929725"/>
              <a:gd name="connsiteX8" fmla="*/ 1097280 w 3625327"/>
              <a:gd name="connsiteY8" fmla="*/ 441737 h 929725"/>
              <a:gd name="connsiteX9" fmla="*/ 1957892 w 3625327"/>
              <a:gd name="connsiteY9" fmla="*/ 463252 h 929725"/>
              <a:gd name="connsiteX10" fmla="*/ 2323652 w 3625327"/>
              <a:gd name="connsiteY10" fmla="*/ 484768 h 929725"/>
              <a:gd name="connsiteX11" fmla="*/ 2495774 w 3625327"/>
              <a:gd name="connsiteY11" fmla="*/ 366434 h 929725"/>
              <a:gd name="connsiteX12" fmla="*/ 2614108 w 3625327"/>
              <a:gd name="connsiteY12" fmla="*/ 43704 h 929725"/>
              <a:gd name="connsiteX13" fmla="*/ 2732442 w 3625327"/>
              <a:gd name="connsiteY13" fmla="*/ 75977 h 929725"/>
              <a:gd name="connsiteX14" fmla="*/ 2829261 w 3625327"/>
              <a:gd name="connsiteY14" fmla="*/ 710678 h 929725"/>
              <a:gd name="connsiteX15" fmla="*/ 2979868 w 3625327"/>
              <a:gd name="connsiteY15" fmla="*/ 667648 h 929725"/>
              <a:gd name="connsiteX16" fmla="*/ 3033656 w 3625327"/>
              <a:gd name="connsiteY16" fmla="*/ 269615 h 929725"/>
              <a:gd name="connsiteX17" fmla="*/ 3119717 w 3625327"/>
              <a:gd name="connsiteY17" fmla="*/ 463252 h 929725"/>
              <a:gd name="connsiteX18" fmla="*/ 3195021 w 3625327"/>
              <a:gd name="connsiteY18" fmla="*/ 495525 h 929725"/>
              <a:gd name="connsiteX19" fmla="*/ 3625327 w 3625327"/>
              <a:gd name="connsiteY19" fmla="*/ 484768 h 92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25327" h="929725">
                <a:moveTo>
                  <a:pt x="0" y="377191"/>
                </a:moveTo>
                <a:cubicBezTo>
                  <a:pt x="179294" y="367330"/>
                  <a:pt x="358588" y="357469"/>
                  <a:pt x="451821" y="377191"/>
                </a:cubicBezTo>
                <a:cubicBezTo>
                  <a:pt x="545054" y="396913"/>
                  <a:pt x="536089" y="404085"/>
                  <a:pt x="559397" y="495525"/>
                </a:cubicBezTo>
                <a:cubicBezTo>
                  <a:pt x="582705" y="586965"/>
                  <a:pt x="559397" y="972448"/>
                  <a:pt x="591670" y="925831"/>
                </a:cubicBezTo>
                <a:cubicBezTo>
                  <a:pt x="623943" y="879215"/>
                  <a:pt x="706419" y="274993"/>
                  <a:pt x="753035" y="215826"/>
                </a:cubicBezTo>
                <a:cubicBezTo>
                  <a:pt x="799652" y="156659"/>
                  <a:pt x="819374" y="522420"/>
                  <a:pt x="871369" y="570829"/>
                </a:cubicBezTo>
                <a:cubicBezTo>
                  <a:pt x="923364" y="619238"/>
                  <a:pt x="1030941" y="527798"/>
                  <a:pt x="1065007" y="506283"/>
                </a:cubicBezTo>
                <a:cubicBezTo>
                  <a:pt x="1099073" y="484768"/>
                  <a:pt x="1070386" y="452495"/>
                  <a:pt x="1075765" y="441737"/>
                </a:cubicBezTo>
                <a:cubicBezTo>
                  <a:pt x="1081144" y="430979"/>
                  <a:pt x="1097280" y="441737"/>
                  <a:pt x="1097280" y="441737"/>
                </a:cubicBezTo>
                <a:lnTo>
                  <a:pt x="1957892" y="463252"/>
                </a:lnTo>
                <a:cubicBezTo>
                  <a:pt x="2162287" y="470424"/>
                  <a:pt x="2234005" y="500904"/>
                  <a:pt x="2323652" y="484768"/>
                </a:cubicBezTo>
                <a:cubicBezTo>
                  <a:pt x="2413299" y="468632"/>
                  <a:pt x="2447365" y="439945"/>
                  <a:pt x="2495774" y="366434"/>
                </a:cubicBezTo>
                <a:cubicBezTo>
                  <a:pt x="2544183" y="292923"/>
                  <a:pt x="2574663" y="92114"/>
                  <a:pt x="2614108" y="43704"/>
                </a:cubicBezTo>
                <a:cubicBezTo>
                  <a:pt x="2653553" y="-4706"/>
                  <a:pt x="2696583" y="-35185"/>
                  <a:pt x="2732442" y="75977"/>
                </a:cubicBezTo>
                <a:cubicBezTo>
                  <a:pt x="2768301" y="187139"/>
                  <a:pt x="2788023" y="612066"/>
                  <a:pt x="2829261" y="710678"/>
                </a:cubicBezTo>
                <a:cubicBezTo>
                  <a:pt x="2870499" y="809290"/>
                  <a:pt x="2945802" y="741159"/>
                  <a:pt x="2979868" y="667648"/>
                </a:cubicBezTo>
                <a:cubicBezTo>
                  <a:pt x="3013934" y="594138"/>
                  <a:pt x="3010348" y="303681"/>
                  <a:pt x="3033656" y="269615"/>
                </a:cubicBezTo>
                <a:cubicBezTo>
                  <a:pt x="3056964" y="235549"/>
                  <a:pt x="3092823" y="425600"/>
                  <a:pt x="3119717" y="463252"/>
                </a:cubicBezTo>
                <a:cubicBezTo>
                  <a:pt x="3146611" y="500904"/>
                  <a:pt x="3110753" y="491939"/>
                  <a:pt x="3195021" y="495525"/>
                </a:cubicBezTo>
                <a:cubicBezTo>
                  <a:pt x="3279289" y="499111"/>
                  <a:pt x="3452308" y="491939"/>
                  <a:pt x="3625327" y="48476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61" name="TextBox 21"/>
          <p:cNvSpPr txBox="1">
            <a:spLocks noChangeArrowheads="1"/>
          </p:cNvSpPr>
          <p:nvPr/>
        </p:nvSpPr>
        <p:spPr bwMode="auto">
          <a:xfrm>
            <a:off x="5867400" y="57864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time</a:t>
            </a:r>
          </a:p>
        </p:txBody>
      </p:sp>
      <p:sp>
        <p:nvSpPr>
          <p:cNvPr id="53262" name="TextBox 25"/>
          <p:cNvSpPr txBox="1">
            <a:spLocks noChangeArrowheads="1"/>
          </p:cNvSpPr>
          <p:nvPr/>
        </p:nvSpPr>
        <p:spPr bwMode="auto">
          <a:xfrm>
            <a:off x="7239000" y="5181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current</a:t>
            </a:r>
          </a:p>
        </p:txBody>
      </p:sp>
      <p:sp>
        <p:nvSpPr>
          <p:cNvPr id="53263" name="TextBox 26"/>
          <p:cNvSpPr txBox="1">
            <a:spLocks noChangeArrowheads="1"/>
          </p:cNvSpPr>
          <p:nvPr/>
        </p:nvSpPr>
        <p:spPr bwMode="auto">
          <a:xfrm>
            <a:off x="7315200" y="45720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voltage</a:t>
            </a:r>
          </a:p>
        </p:txBody>
      </p:sp>
    </p:spTree>
    <p:extLst>
      <p:ext uri="{BB962C8B-B14F-4D97-AF65-F5344CB8AC3E}">
        <p14:creationId xmlns:p14="http://schemas.microsoft.com/office/powerpoint/2010/main" val="12189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Di/dt noise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685800" y="1127344"/>
            <a:ext cx="7772400" cy="5121055"/>
          </a:xfrm>
        </p:spPr>
        <p:txBody>
          <a:bodyPr/>
          <a:lstStyle/>
          <a:p>
            <a:r>
              <a:rPr lang="en-US" altLang="en-US" sz="2000" dirty="0"/>
              <a:t>Circuits 101: </a:t>
            </a:r>
            <a:r>
              <a:rPr lang="en-US" altLang="en-US" sz="2000" dirty="0">
                <a:sym typeface="Symbol" panose="05050102010706020507" pitchFamily="18" charset="2"/>
              </a:rPr>
              <a:t>V = L di/</a:t>
            </a:r>
            <a:r>
              <a:rPr lang="en-US" altLang="en-US" sz="2000" dirty="0" err="1">
                <a:sym typeface="Symbol" panose="05050102010706020507" pitchFamily="18" charset="2"/>
              </a:rPr>
              <a:t>dt</a:t>
            </a:r>
            <a:endParaRPr lang="en-US" altLang="en-US" sz="2000" dirty="0">
              <a:sym typeface="Symbol" panose="05050102010706020507" pitchFamily="18" charset="2"/>
            </a:endParaRPr>
          </a:p>
          <a:p>
            <a:r>
              <a:rPr lang="en-US" altLang="en-US" sz="2000" dirty="0">
                <a:sym typeface="Symbol" panose="05050102010706020507" pitchFamily="18" charset="2"/>
              </a:rPr>
              <a:t>So if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>
                <a:sym typeface="Symbol" panose="05050102010706020507" pitchFamily="18" charset="2"/>
              </a:rPr>
              <a:t>we are doing lots of computation, and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>
                <a:sym typeface="Symbol" panose="05050102010706020507" pitchFamily="18" charset="2"/>
              </a:rPr>
              <a:t>we suddenly run out of data and stop, then…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>
                <a:sym typeface="Symbol" panose="05050102010706020507" pitchFamily="18" charset="2"/>
              </a:rPr>
              <a:t>… our voltage rises (and, e.g., perhaps puncture gate oxide)</a:t>
            </a:r>
          </a:p>
          <a:p>
            <a:r>
              <a:rPr lang="en-US" altLang="en-US" sz="2000" dirty="0" smtClean="0">
                <a:sym typeface="Symbol" panose="05050102010706020507" pitchFamily="18" charset="2"/>
              </a:rPr>
              <a:t>And </a:t>
            </a:r>
            <a:r>
              <a:rPr lang="en-US" altLang="en-US" sz="2000" dirty="0">
                <a:sym typeface="Symbol" panose="05050102010706020507" pitchFamily="18" charset="2"/>
              </a:rPr>
              <a:t>if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>
                <a:sym typeface="Symbol" panose="05050102010706020507" pitchFamily="18" charset="2"/>
              </a:rPr>
              <a:t>we are waiting for data and so not doing much, and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>
                <a:sym typeface="Symbol" panose="05050102010706020507" pitchFamily="18" charset="2"/>
              </a:rPr>
              <a:t>the data arrives and we quickly do computation, then…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>
                <a:sym typeface="Symbol" panose="05050102010706020507" pitchFamily="18" charset="2"/>
              </a:rPr>
              <a:t>… our voltage drops (and, e.g., latches lose state).</a:t>
            </a:r>
          </a:p>
          <a:p>
            <a:r>
              <a:rPr lang="en-US" altLang="en-US" sz="2000" dirty="0" smtClean="0">
                <a:sym typeface="Symbol" panose="05050102010706020507" pitchFamily="18" charset="2"/>
              </a:rPr>
              <a:t>But </a:t>
            </a:r>
            <a:r>
              <a:rPr lang="en-US" altLang="en-US" sz="2000" dirty="0" smtClean="0">
                <a:sym typeface="Symbol" panose="05050102010706020507" pitchFamily="18" charset="2"/>
              </a:rPr>
              <a:t>didn’t we just say to turn off clocks aggressively?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>
                <a:sym typeface="Symbol" panose="05050102010706020507" pitchFamily="18" charset="2"/>
              </a:rPr>
              <a:t>Yes, but not too aggressively </a:t>
            </a:r>
            <a:r>
              <a:rPr lang="en-US" altLang="en-US" sz="1800" dirty="0" smtClean="0">
                <a:sym typeface="Wingdings" panose="05000000000000000000" pitchFamily="2" charset="2"/>
              </a:rPr>
              <a:t>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>
                <a:sym typeface="Wingdings" panose="05000000000000000000" pitchFamily="2" charset="2"/>
              </a:rPr>
              <a:t>And don’t turn them all on at once!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>
                <a:sym typeface="Wingdings" panose="05000000000000000000" pitchFamily="2" charset="2"/>
              </a:rPr>
              <a:t>Big servers often have micro-architectural hooks to control this</a:t>
            </a:r>
            <a:endParaRPr lang="en-US" altLang="en-US" sz="1800" dirty="0" smtClean="0">
              <a:sym typeface="Symbol" panose="05050102010706020507" pitchFamily="18" charset="2"/>
            </a:endParaRPr>
          </a:p>
          <a:p>
            <a:r>
              <a:rPr lang="en-US" altLang="en-US" sz="2000" dirty="0" smtClean="0">
                <a:sym typeface="Symbol" panose="05050102010706020507" pitchFamily="18" charset="2"/>
              </a:rPr>
              <a:t>Consequences</a:t>
            </a:r>
            <a:r>
              <a:rPr lang="en-US" altLang="en-US" sz="2000" dirty="0">
                <a:sym typeface="Symbol" panose="05050102010706020507" pitchFamily="18" charset="2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>
                <a:sym typeface="Symbol" panose="05050102010706020507" pitchFamily="18" charset="2"/>
              </a:rPr>
              <a:t>Limits how aggressively we can turn off circuits to conserve power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>
                <a:sym typeface="Symbol" panose="05050102010706020507" pitchFamily="18" charset="2"/>
              </a:rPr>
              <a:t>It’s one limit on how low we can make </a:t>
            </a:r>
            <a:r>
              <a:rPr lang="en-US" altLang="en-US" sz="1800" dirty="0" err="1" smtClean="0">
                <a:sym typeface="Symbol" panose="05050102010706020507" pitchFamily="18" charset="2"/>
              </a:rPr>
              <a:t>V</a:t>
            </a:r>
            <a:r>
              <a:rPr lang="en-US" altLang="en-US" sz="1800" baseline="-25000" dirty="0" err="1" smtClean="0">
                <a:sym typeface="Symbol" panose="05050102010706020507" pitchFamily="18" charset="2"/>
              </a:rPr>
              <a:t>dd</a:t>
            </a:r>
            <a:r>
              <a:rPr lang="en-US" altLang="en-US" sz="1800" dirty="0" smtClean="0"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(i.e., we have to be sure the supply voltage stays a lot bigger than the di/</a:t>
            </a:r>
            <a:r>
              <a:rPr lang="en-US" altLang="en-US" sz="1800" dirty="0" err="1">
                <a:sym typeface="Symbol" panose="05050102010706020507" pitchFamily="18" charset="2"/>
              </a:rPr>
              <a:t>dt</a:t>
            </a:r>
            <a:r>
              <a:rPr lang="en-US" altLang="en-US" sz="1800" dirty="0">
                <a:sym typeface="Symbol" panose="05050102010706020507" pitchFamily="18" charset="2"/>
              </a:rPr>
              <a:t> noise!).</a:t>
            </a:r>
            <a:endParaRPr lang="en-US" altLang="en-US" sz="1800" dirty="0"/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815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of reducing power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went over many ways to reduce power: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Keep supply voltage as low as feasible (within performance limits)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Keep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t</a:t>
            </a:r>
            <a:r>
              <a:rPr lang="en-US" altLang="en-US" dirty="0"/>
              <a:t> high (except for critical paths)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Keep </a:t>
            </a:r>
            <a:r>
              <a:rPr lang="en-US" altLang="en-US" dirty="0"/>
              <a:t>frequency as low as possible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Keep gate delays “reasonable</a:t>
            </a:r>
            <a:r>
              <a:rPr lang="en-US" altLang="en-US" dirty="0" smtClean="0"/>
              <a:t>”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Sleep </a:t>
            </a:r>
            <a:r>
              <a:rPr lang="en-US" altLang="en-US" dirty="0"/>
              <a:t>units whenever possible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Turn off clocks to reduce dynamic power (but watch out for di/</a:t>
            </a:r>
            <a:r>
              <a:rPr lang="en-US" altLang="en-US" dirty="0" err="1"/>
              <a:t>dt</a:t>
            </a:r>
            <a:r>
              <a:rPr lang="en-US" alt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Remember: architectural complexity → size → long wires, big capacitances → power (Keep It Simple, Stupid)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087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dirty="0"/>
          </a:p>
        </p:txBody>
      </p:sp>
      <p:sp>
        <p:nvSpPr>
          <p:cNvPr id="563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future</a:t>
            </a:r>
          </a:p>
        </p:txBody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Everyone has predicted the end of Moore’s Law for 15 years already.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It hasn’t stopped yet, but it definitely has slowed down.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Manufacturing costs have risen.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Any “Law” predicting exponential growth clearly cannot keep going forever!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And Moore’s Law violates Murphy’s Law </a:t>
            </a:r>
            <a:r>
              <a:rPr lang="en-US" altLang="en-US" dirty="0">
                <a:sym typeface="Wingdings" panose="05000000000000000000" pitchFamily="2" charset="2"/>
              </a:rPr>
              <a:t>.</a:t>
            </a:r>
          </a:p>
          <a:p>
            <a:pPr eaLnBrk="1" hangingPunct="1"/>
            <a:r>
              <a:rPr lang="en-US" altLang="en-US" dirty="0">
                <a:sym typeface="Wingdings" panose="05000000000000000000" pitchFamily="2" charset="2"/>
              </a:rPr>
              <a:t>Living with the end of Moore’s Law </a:t>
            </a:r>
            <a:r>
              <a:rPr lang="en-US" altLang="en-US" dirty="0" smtClean="0">
                <a:sym typeface="Wingdings" panose="05000000000000000000" pitchFamily="2" charset="2"/>
              </a:rPr>
              <a:t>(power) will </a:t>
            </a:r>
            <a:r>
              <a:rPr lang="en-US" altLang="en-US" dirty="0">
                <a:sym typeface="Wingdings" panose="05000000000000000000" pitchFamily="2" charset="2"/>
              </a:rPr>
              <a:t>be a recurring theme for the rest of the course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26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Coming up later…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200" dirty="0"/>
              <a:t>EE194/Advanced Architecture focuses on architectural power savings.</a:t>
            </a:r>
          </a:p>
          <a:p>
            <a:pPr>
              <a:spcBef>
                <a:spcPts val="0"/>
              </a:spcBef>
            </a:pPr>
            <a:r>
              <a:rPr lang="en-US" altLang="en-US" sz="2200" dirty="0"/>
              <a:t>Our next topic will be static-timing analysis and speed binning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lots of connections with minimizing power and setting 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dd</a:t>
            </a:r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sz="2200" dirty="0"/>
              <a:t>Then comes clocking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we’ll cover conditional clocks in a lot of detail</a:t>
            </a:r>
          </a:p>
          <a:p>
            <a:pPr>
              <a:spcBef>
                <a:spcPts val="0"/>
              </a:spcBef>
            </a:pPr>
            <a:r>
              <a:rPr lang="en-US" altLang="en-US" sz="2200" dirty="0"/>
              <a:t>Another unit on DFVS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all about saving power by lowering V and F</a:t>
            </a:r>
          </a:p>
          <a:p>
            <a:pPr>
              <a:spcBef>
                <a:spcPts val="0"/>
              </a:spcBef>
            </a:pPr>
            <a:r>
              <a:rPr lang="en-US" altLang="en-US" sz="2200" dirty="0"/>
              <a:t>We may also discuss dark silicon</a:t>
            </a:r>
          </a:p>
          <a:p>
            <a:pPr>
              <a:spcBef>
                <a:spcPts val="0"/>
              </a:spcBef>
            </a:pPr>
            <a:r>
              <a:rPr lang="en-US" altLang="en-US" sz="2200" dirty="0"/>
              <a:t>We may discuss timed digital logic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Perhaps the most power-efficient form of digital logic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932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F454F0-B033-4CB3-9FBB-698D4222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2DF634-5568-4E47-A306-257BFB4D0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double the thickness of the oxide between metal layers, how does that affect R and C of wires? Can you think of any disadvantage to doing this?</a:t>
            </a:r>
          </a:p>
          <a:p>
            <a:r>
              <a:rPr lang="en-US" dirty="0"/>
              <a:t>A particular circuit has a total of 10 pF of capacitance, and runs at 2 GHz at .9V with an activity factor of .2. Compute </a:t>
            </a:r>
            <a:r>
              <a:rPr lang="en-US" dirty="0" err="1"/>
              <a:t>P</a:t>
            </a:r>
            <a:r>
              <a:rPr lang="en-US" baseline="-25000" dirty="0" err="1"/>
              <a:t>dyn</a:t>
            </a:r>
            <a:r>
              <a:rPr lang="en-US" dirty="0"/>
              <a:t>. If the static power is 1mW, compute the total power. If the computation </a:t>
            </a:r>
            <a:r>
              <a:rPr lang="en-US"/>
              <a:t>requires </a:t>
            </a:r>
            <a:r>
              <a:rPr lang="en-US" dirty="0"/>
              <a:t>2</a:t>
            </a:r>
            <a:r>
              <a:rPr lang="en-US"/>
              <a:t>000 </a:t>
            </a:r>
            <a:r>
              <a:rPr lang="en-US" dirty="0"/>
              <a:t>cycles, how much heat will be generated?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ACE302-1936-438C-9EC0-DDFF90FD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194/Adv. VLSI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was supposed to happen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master plan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Capacitances keep getting smaller.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A scaled transistor still effectively drove as hard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So delays keep getting faster.</a:t>
            </a:r>
          </a:p>
          <a:p>
            <a:r>
              <a:rPr lang="en-US" altLang="en-US" dirty="0"/>
              <a:t>The plan worked fine from about 1985-2005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The golden age of computing: everything kept getter better and better all the time </a:t>
            </a:r>
            <a:r>
              <a:rPr lang="en-US" altLang="en-US" dirty="0">
                <a:sym typeface="Wingdings" panose="05000000000000000000" pitchFamily="2" charset="2"/>
              </a:rPr>
              <a:t></a:t>
            </a:r>
            <a:endParaRPr lang="en-US" altLang="en-US" dirty="0"/>
          </a:p>
          <a:p>
            <a:r>
              <a:rPr lang="en-US" altLang="en-US" dirty="0"/>
              <a:t>And then it didn’t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wire R, physics and money got in the way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we’ve still not quite figured out what to do about it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598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/>
          <p:cNvSpPr/>
          <p:nvPr/>
        </p:nvSpPr>
        <p:spPr>
          <a:xfrm>
            <a:off x="228600" y="4277802"/>
            <a:ext cx="6416703" cy="1351721"/>
          </a:xfrm>
          <a:custGeom>
            <a:avLst/>
            <a:gdLst>
              <a:gd name="connsiteX0" fmla="*/ 0 w 6416703"/>
              <a:gd name="connsiteY0" fmla="*/ 1351721 h 1351721"/>
              <a:gd name="connsiteX1" fmla="*/ 1216550 w 6416703"/>
              <a:gd name="connsiteY1" fmla="*/ 0 h 1351721"/>
              <a:gd name="connsiteX2" fmla="*/ 6416703 w 6416703"/>
              <a:gd name="connsiteY2" fmla="*/ 0 h 1351721"/>
              <a:gd name="connsiteX3" fmla="*/ 5168348 w 6416703"/>
              <a:gd name="connsiteY3" fmla="*/ 1351721 h 1351721"/>
              <a:gd name="connsiteX4" fmla="*/ 0 w 6416703"/>
              <a:gd name="connsiteY4" fmla="*/ 1351721 h 13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03" h="1351721">
                <a:moveTo>
                  <a:pt x="0" y="1351721"/>
                </a:moveTo>
                <a:lnTo>
                  <a:pt x="1216550" y="0"/>
                </a:lnTo>
                <a:lnTo>
                  <a:pt x="6416703" y="0"/>
                </a:lnTo>
                <a:lnTo>
                  <a:pt x="5168348" y="1351721"/>
                </a:lnTo>
                <a:lnTo>
                  <a:pt x="0" y="135172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44532"/>
          </a:xfrm>
        </p:spPr>
        <p:txBody>
          <a:bodyPr/>
          <a:lstStyle/>
          <a:p>
            <a:r>
              <a:rPr lang="en-US" altLang="en-US" sz="2400" dirty="0">
                <a:sym typeface="Symbol" panose="05050102010706020507" pitchFamily="18" charset="2"/>
              </a:rPr>
              <a:t>Does anyone remember the formula for resistance?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R = </a:t>
            </a:r>
            <a:r>
              <a:rPr lang="en-US" altLang="en-US" sz="2000" dirty="0">
                <a:sym typeface="Symbol" panose="05050102010706020507" pitchFamily="18" charset="2"/>
              </a:rPr>
              <a:t>L/(WH), where =1.7x10-8 </a:t>
            </a:r>
            <a:r>
              <a:rPr lang="el-GR" altLang="en-US" sz="2000" dirty="0">
                <a:sym typeface="Symbol" panose="05050102010706020507" pitchFamily="18" charset="2"/>
              </a:rPr>
              <a:t>Ω</a:t>
            </a:r>
            <a:r>
              <a:rPr lang="en-US" altLang="en-US" sz="2000" dirty="0">
                <a:sym typeface="Symbol" panose="05050102010706020507" pitchFamily="18" charset="2"/>
              </a:rPr>
              <a:t>m for copper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Ignores </a:t>
            </a:r>
            <a:r>
              <a:rPr lang="en-US" altLang="en-US" sz="2000" dirty="0"/>
              <a:t>inductive effects (return resistance, skin effect), …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lvl="1">
              <a:spcBef>
                <a:spcPct val="0"/>
              </a:spcBef>
            </a:pPr>
            <a:r>
              <a:rPr lang="en-US" altLang="en-US" sz="2000" dirty="0" err="1">
                <a:sym typeface="Symbol" panose="05050102010706020507" pitchFamily="18" charset="2"/>
              </a:rPr>
              <a:t>R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 = </a:t>
            </a:r>
            <a:r>
              <a:rPr lang="en-US" altLang="en-US" sz="2000" dirty="0" err="1">
                <a:sym typeface="Symbol" panose="05050102010706020507" pitchFamily="18" charset="2"/>
              </a:rPr>
              <a:t>L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/(</a:t>
            </a:r>
            <a:r>
              <a:rPr lang="en-US" altLang="en-US" sz="2000" dirty="0" err="1">
                <a:sym typeface="Symbol" panose="05050102010706020507" pitchFamily="18" charset="2"/>
              </a:rPr>
              <a:t>W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 err="1">
                <a:sym typeface="Symbol" panose="05050102010706020507" pitchFamily="18" charset="2"/>
              </a:rPr>
              <a:t>H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)= (.7L)/((.7W)(.7H)) = R/.7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So if a wire just shrinks evenly, its resistance gets higher each generation! Very bad.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EE194/Adv VLSI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2014" y="4455042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7214" y="5638800"/>
            <a:ext cx="5159606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67459" y="4440864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9214" y="4440866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/>
        </p:nvSpPr>
        <p:spPr>
          <a:xfrm>
            <a:off x="5388688" y="4288465"/>
            <a:ext cx="1247554" cy="1800447"/>
          </a:xfrm>
          <a:custGeom>
            <a:avLst/>
            <a:gdLst>
              <a:gd name="connsiteX0" fmla="*/ 0 w 1247554"/>
              <a:gd name="connsiteY0" fmla="*/ 1800447 h 1800447"/>
              <a:gd name="connsiteX1" fmla="*/ 0 w 1247554"/>
              <a:gd name="connsiteY1" fmla="*/ 1346791 h 1800447"/>
              <a:gd name="connsiteX2" fmla="*/ 1247554 w 1247554"/>
              <a:gd name="connsiteY2" fmla="*/ 0 h 1800447"/>
              <a:gd name="connsiteX3" fmla="*/ 1247554 w 1247554"/>
              <a:gd name="connsiteY3" fmla="*/ 439479 h 1800447"/>
              <a:gd name="connsiteX4" fmla="*/ 0 w 1247554"/>
              <a:gd name="connsiteY4" fmla="*/ 1800447 h 180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554" h="1800447">
                <a:moveTo>
                  <a:pt x="0" y="1800447"/>
                </a:moveTo>
                <a:lnTo>
                  <a:pt x="0" y="1346791"/>
                </a:lnTo>
                <a:lnTo>
                  <a:pt x="1247554" y="0"/>
                </a:lnTo>
                <a:lnTo>
                  <a:pt x="1247554" y="439479"/>
                </a:lnTo>
                <a:lnTo>
                  <a:pt x="0" y="180044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/>
          <p:cNvSpPr/>
          <p:nvPr/>
        </p:nvSpPr>
        <p:spPr>
          <a:xfrm>
            <a:off x="542979" y="3677609"/>
            <a:ext cx="1192192" cy="769717"/>
          </a:xfrm>
          <a:custGeom>
            <a:avLst/>
            <a:gdLst>
              <a:gd name="connsiteX0" fmla="*/ 0 w 1192192"/>
              <a:gd name="connsiteY0" fmla="*/ 769717 h 769717"/>
              <a:gd name="connsiteX1" fmla="*/ 468774 w 1192192"/>
              <a:gd name="connsiteY1" fmla="*/ 769717 h 769717"/>
              <a:gd name="connsiteX2" fmla="*/ 1192192 w 1192192"/>
              <a:gd name="connsiteY2" fmla="*/ 0 h 769717"/>
              <a:gd name="connsiteX3" fmla="*/ 682906 w 1192192"/>
              <a:gd name="connsiteY3" fmla="*/ 0 h 769717"/>
              <a:gd name="connsiteX4" fmla="*/ 0 w 1192192"/>
              <a:gd name="connsiteY4" fmla="*/ 769717 h 76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2" h="769717">
                <a:moveTo>
                  <a:pt x="0" y="769717"/>
                </a:moveTo>
                <a:lnTo>
                  <a:pt x="468774" y="769717"/>
                </a:lnTo>
                <a:lnTo>
                  <a:pt x="1192192" y="0"/>
                </a:lnTo>
                <a:lnTo>
                  <a:pt x="682906" y="0"/>
                </a:lnTo>
                <a:lnTo>
                  <a:pt x="0" y="76971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/>
          <p:cNvSpPr/>
          <p:nvPr/>
        </p:nvSpPr>
        <p:spPr>
          <a:xfrm>
            <a:off x="2550222" y="3671147"/>
            <a:ext cx="1192192" cy="769717"/>
          </a:xfrm>
          <a:custGeom>
            <a:avLst/>
            <a:gdLst>
              <a:gd name="connsiteX0" fmla="*/ 0 w 1192192"/>
              <a:gd name="connsiteY0" fmla="*/ 769717 h 769717"/>
              <a:gd name="connsiteX1" fmla="*/ 468774 w 1192192"/>
              <a:gd name="connsiteY1" fmla="*/ 769717 h 769717"/>
              <a:gd name="connsiteX2" fmla="*/ 1192192 w 1192192"/>
              <a:gd name="connsiteY2" fmla="*/ 0 h 769717"/>
              <a:gd name="connsiteX3" fmla="*/ 682906 w 1192192"/>
              <a:gd name="connsiteY3" fmla="*/ 0 h 769717"/>
              <a:gd name="connsiteX4" fmla="*/ 0 w 1192192"/>
              <a:gd name="connsiteY4" fmla="*/ 769717 h 76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2" h="769717">
                <a:moveTo>
                  <a:pt x="0" y="769717"/>
                </a:moveTo>
                <a:lnTo>
                  <a:pt x="468774" y="769717"/>
                </a:lnTo>
                <a:lnTo>
                  <a:pt x="1192192" y="0"/>
                </a:lnTo>
                <a:lnTo>
                  <a:pt x="682906" y="0"/>
                </a:lnTo>
                <a:lnTo>
                  <a:pt x="0" y="76971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/>
          <p:cNvSpPr/>
          <p:nvPr/>
        </p:nvSpPr>
        <p:spPr>
          <a:xfrm>
            <a:off x="4760022" y="3678866"/>
            <a:ext cx="1192192" cy="769717"/>
          </a:xfrm>
          <a:custGeom>
            <a:avLst/>
            <a:gdLst>
              <a:gd name="connsiteX0" fmla="*/ 0 w 1192192"/>
              <a:gd name="connsiteY0" fmla="*/ 769717 h 769717"/>
              <a:gd name="connsiteX1" fmla="*/ 468774 w 1192192"/>
              <a:gd name="connsiteY1" fmla="*/ 769717 h 769717"/>
              <a:gd name="connsiteX2" fmla="*/ 1192192 w 1192192"/>
              <a:gd name="connsiteY2" fmla="*/ 0 h 769717"/>
              <a:gd name="connsiteX3" fmla="*/ 682906 w 1192192"/>
              <a:gd name="connsiteY3" fmla="*/ 0 h 769717"/>
              <a:gd name="connsiteX4" fmla="*/ 0 w 1192192"/>
              <a:gd name="connsiteY4" fmla="*/ 769717 h 76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2" h="769717">
                <a:moveTo>
                  <a:pt x="0" y="769717"/>
                </a:moveTo>
                <a:lnTo>
                  <a:pt x="468774" y="769717"/>
                </a:lnTo>
                <a:lnTo>
                  <a:pt x="1192192" y="0"/>
                </a:lnTo>
                <a:lnTo>
                  <a:pt x="682906" y="0"/>
                </a:lnTo>
                <a:lnTo>
                  <a:pt x="0" y="76971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/>
          <p:cNvSpPr/>
          <p:nvPr/>
        </p:nvSpPr>
        <p:spPr>
          <a:xfrm>
            <a:off x="1022251" y="3657600"/>
            <a:ext cx="737191" cy="1261730"/>
          </a:xfrm>
          <a:custGeom>
            <a:avLst/>
            <a:gdLst>
              <a:gd name="connsiteX0" fmla="*/ 0 w 737191"/>
              <a:gd name="connsiteY0" fmla="*/ 1261730 h 1261730"/>
              <a:gd name="connsiteX1" fmla="*/ 0 w 737191"/>
              <a:gd name="connsiteY1" fmla="*/ 772633 h 1261730"/>
              <a:gd name="connsiteX2" fmla="*/ 737191 w 737191"/>
              <a:gd name="connsiteY2" fmla="*/ 0 h 1261730"/>
              <a:gd name="connsiteX3" fmla="*/ 737191 w 737191"/>
              <a:gd name="connsiteY3" fmla="*/ 439479 h 1261730"/>
              <a:gd name="connsiteX4" fmla="*/ 0 w 737191"/>
              <a:gd name="connsiteY4" fmla="*/ 1261730 h 12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91" h="1261730">
                <a:moveTo>
                  <a:pt x="0" y="1261730"/>
                </a:moveTo>
                <a:lnTo>
                  <a:pt x="0" y="772633"/>
                </a:lnTo>
                <a:lnTo>
                  <a:pt x="737191" y="0"/>
                </a:lnTo>
                <a:lnTo>
                  <a:pt x="737191" y="439479"/>
                </a:lnTo>
                <a:lnTo>
                  <a:pt x="0" y="12617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/>
          <p:cNvSpPr/>
          <p:nvPr/>
        </p:nvSpPr>
        <p:spPr>
          <a:xfrm>
            <a:off x="3042438" y="3657600"/>
            <a:ext cx="737191" cy="1261730"/>
          </a:xfrm>
          <a:custGeom>
            <a:avLst/>
            <a:gdLst>
              <a:gd name="connsiteX0" fmla="*/ 0 w 737191"/>
              <a:gd name="connsiteY0" fmla="*/ 1261730 h 1261730"/>
              <a:gd name="connsiteX1" fmla="*/ 0 w 737191"/>
              <a:gd name="connsiteY1" fmla="*/ 772633 h 1261730"/>
              <a:gd name="connsiteX2" fmla="*/ 737191 w 737191"/>
              <a:gd name="connsiteY2" fmla="*/ 0 h 1261730"/>
              <a:gd name="connsiteX3" fmla="*/ 737191 w 737191"/>
              <a:gd name="connsiteY3" fmla="*/ 439479 h 1261730"/>
              <a:gd name="connsiteX4" fmla="*/ 0 w 737191"/>
              <a:gd name="connsiteY4" fmla="*/ 1261730 h 12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91" h="1261730">
                <a:moveTo>
                  <a:pt x="0" y="1261730"/>
                </a:moveTo>
                <a:lnTo>
                  <a:pt x="0" y="772633"/>
                </a:lnTo>
                <a:lnTo>
                  <a:pt x="737191" y="0"/>
                </a:lnTo>
                <a:lnTo>
                  <a:pt x="737191" y="439479"/>
                </a:lnTo>
                <a:lnTo>
                  <a:pt x="0" y="12617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/>
          <p:cNvSpPr/>
          <p:nvPr/>
        </p:nvSpPr>
        <p:spPr>
          <a:xfrm>
            <a:off x="5252238" y="3657600"/>
            <a:ext cx="737191" cy="1261730"/>
          </a:xfrm>
          <a:custGeom>
            <a:avLst/>
            <a:gdLst>
              <a:gd name="connsiteX0" fmla="*/ 0 w 737191"/>
              <a:gd name="connsiteY0" fmla="*/ 1261730 h 1261730"/>
              <a:gd name="connsiteX1" fmla="*/ 0 w 737191"/>
              <a:gd name="connsiteY1" fmla="*/ 772633 h 1261730"/>
              <a:gd name="connsiteX2" fmla="*/ 737191 w 737191"/>
              <a:gd name="connsiteY2" fmla="*/ 0 h 1261730"/>
              <a:gd name="connsiteX3" fmla="*/ 737191 w 737191"/>
              <a:gd name="connsiteY3" fmla="*/ 439479 h 1261730"/>
              <a:gd name="connsiteX4" fmla="*/ 0 w 737191"/>
              <a:gd name="connsiteY4" fmla="*/ 1261730 h 12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91" h="1261730">
                <a:moveTo>
                  <a:pt x="0" y="1261730"/>
                </a:moveTo>
                <a:lnTo>
                  <a:pt x="0" y="772633"/>
                </a:lnTo>
                <a:lnTo>
                  <a:pt x="737191" y="0"/>
                </a:lnTo>
                <a:lnTo>
                  <a:pt x="737191" y="439479"/>
                </a:lnTo>
                <a:lnTo>
                  <a:pt x="0" y="12617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361414" y="3364468"/>
            <a:ext cx="38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85214" y="3897868"/>
            <a:ext cx="38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18614" y="3669268"/>
            <a:ext cx="38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23214" y="5029200"/>
            <a:ext cx="9835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area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894814" y="4267200"/>
            <a:ext cx="9835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/>
          <p:cNvSpPr/>
          <p:nvPr/>
        </p:nvSpPr>
        <p:spPr>
          <a:xfrm>
            <a:off x="228600" y="4277802"/>
            <a:ext cx="6416703" cy="1351721"/>
          </a:xfrm>
          <a:custGeom>
            <a:avLst/>
            <a:gdLst>
              <a:gd name="connsiteX0" fmla="*/ 0 w 6416703"/>
              <a:gd name="connsiteY0" fmla="*/ 1351721 h 1351721"/>
              <a:gd name="connsiteX1" fmla="*/ 1216550 w 6416703"/>
              <a:gd name="connsiteY1" fmla="*/ 0 h 1351721"/>
              <a:gd name="connsiteX2" fmla="*/ 6416703 w 6416703"/>
              <a:gd name="connsiteY2" fmla="*/ 0 h 1351721"/>
              <a:gd name="connsiteX3" fmla="*/ 5168348 w 6416703"/>
              <a:gd name="connsiteY3" fmla="*/ 1351721 h 1351721"/>
              <a:gd name="connsiteX4" fmla="*/ 0 w 6416703"/>
              <a:gd name="connsiteY4" fmla="*/ 1351721 h 13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03" h="1351721">
                <a:moveTo>
                  <a:pt x="0" y="1351721"/>
                </a:moveTo>
                <a:lnTo>
                  <a:pt x="1216550" y="0"/>
                </a:lnTo>
                <a:lnTo>
                  <a:pt x="6416703" y="0"/>
                </a:lnTo>
                <a:lnTo>
                  <a:pt x="5168348" y="1351721"/>
                </a:lnTo>
                <a:lnTo>
                  <a:pt x="0" y="135172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36328"/>
          </a:xfrm>
        </p:spPr>
        <p:txBody>
          <a:bodyPr/>
          <a:lstStyle/>
          <a:p>
            <a:r>
              <a:rPr lang="en-US" altLang="en-US" sz="2400" dirty="0">
                <a:sym typeface="Symbol" panose="05050102010706020507" pitchFamily="18" charset="2"/>
              </a:rPr>
              <a:t>Physical analogy: a pipe of water. It’s hard to get water through a skinny pipe.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even if it’s short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EE194/Adv VLSI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2014" y="4455042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7214" y="5638800"/>
            <a:ext cx="5159606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67459" y="4440864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9214" y="4440866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/>
        </p:nvSpPr>
        <p:spPr>
          <a:xfrm>
            <a:off x="5388688" y="4288465"/>
            <a:ext cx="1247554" cy="1800447"/>
          </a:xfrm>
          <a:custGeom>
            <a:avLst/>
            <a:gdLst>
              <a:gd name="connsiteX0" fmla="*/ 0 w 1247554"/>
              <a:gd name="connsiteY0" fmla="*/ 1800447 h 1800447"/>
              <a:gd name="connsiteX1" fmla="*/ 0 w 1247554"/>
              <a:gd name="connsiteY1" fmla="*/ 1346791 h 1800447"/>
              <a:gd name="connsiteX2" fmla="*/ 1247554 w 1247554"/>
              <a:gd name="connsiteY2" fmla="*/ 0 h 1800447"/>
              <a:gd name="connsiteX3" fmla="*/ 1247554 w 1247554"/>
              <a:gd name="connsiteY3" fmla="*/ 439479 h 1800447"/>
              <a:gd name="connsiteX4" fmla="*/ 0 w 1247554"/>
              <a:gd name="connsiteY4" fmla="*/ 1800447 h 180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554" h="1800447">
                <a:moveTo>
                  <a:pt x="0" y="1800447"/>
                </a:moveTo>
                <a:lnTo>
                  <a:pt x="0" y="1346791"/>
                </a:lnTo>
                <a:lnTo>
                  <a:pt x="1247554" y="0"/>
                </a:lnTo>
                <a:lnTo>
                  <a:pt x="1247554" y="439479"/>
                </a:lnTo>
                <a:lnTo>
                  <a:pt x="0" y="180044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/>
          <p:cNvSpPr/>
          <p:nvPr/>
        </p:nvSpPr>
        <p:spPr>
          <a:xfrm>
            <a:off x="542979" y="3677609"/>
            <a:ext cx="1192192" cy="769717"/>
          </a:xfrm>
          <a:custGeom>
            <a:avLst/>
            <a:gdLst>
              <a:gd name="connsiteX0" fmla="*/ 0 w 1192192"/>
              <a:gd name="connsiteY0" fmla="*/ 769717 h 769717"/>
              <a:gd name="connsiteX1" fmla="*/ 468774 w 1192192"/>
              <a:gd name="connsiteY1" fmla="*/ 769717 h 769717"/>
              <a:gd name="connsiteX2" fmla="*/ 1192192 w 1192192"/>
              <a:gd name="connsiteY2" fmla="*/ 0 h 769717"/>
              <a:gd name="connsiteX3" fmla="*/ 682906 w 1192192"/>
              <a:gd name="connsiteY3" fmla="*/ 0 h 769717"/>
              <a:gd name="connsiteX4" fmla="*/ 0 w 1192192"/>
              <a:gd name="connsiteY4" fmla="*/ 769717 h 76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2" h="769717">
                <a:moveTo>
                  <a:pt x="0" y="769717"/>
                </a:moveTo>
                <a:lnTo>
                  <a:pt x="468774" y="769717"/>
                </a:lnTo>
                <a:lnTo>
                  <a:pt x="1192192" y="0"/>
                </a:lnTo>
                <a:lnTo>
                  <a:pt x="682906" y="0"/>
                </a:lnTo>
                <a:lnTo>
                  <a:pt x="0" y="76971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/>
          <p:cNvSpPr/>
          <p:nvPr/>
        </p:nvSpPr>
        <p:spPr>
          <a:xfrm>
            <a:off x="2550222" y="3671147"/>
            <a:ext cx="1192192" cy="769717"/>
          </a:xfrm>
          <a:custGeom>
            <a:avLst/>
            <a:gdLst>
              <a:gd name="connsiteX0" fmla="*/ 0 w 1192192"/>
              <a:gd name="connsiteY0" fmla="*/ 769717 h 769717"/>
              <a:gd name="connsiteX1" fmla="*/ 468774 w 1192192"/>
              <a:gd name="connsiteY1" fmla="*/ 769717 h 769717"/>
              <a:gd name="connsiteX2" fmla="*/ 1192192 w 1192192"/>
              <a:gd name="connsiteY2" fmla="*/ 0 h 769717"/>
              <a:gd name="connsiteX3" fmla="*/ 682906 w 1192192"/>
              <a:gd name="connsiteY3" fmla="*/ 0 h 769717"/>
              <a:gd name="connsiteX4" fmla="*/ 0 w 1192192"/>
              <a:gd name="connsiteY4" fmla="*/ 769717 h 76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2" h="769717">
                <a:moveTo>
                  <a:pt x="0" y="769717"/>
                </a:moveTo>
                <a:lnTo>
                  <a:pt x="468774" y="769717"/>
                </a:lnTo>
                <a:lnTo>
                  <a:pt x="1192192" y="0"/>
                </a:lnTo>
                <a:lnTo>
                  <a:pt x="682906" y="0"/>
                </a:lnTo>
                <a:lnTo>
                  <a:pt x="0" y="76971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/>
          <p:cNvSpPr/>
          <p:nvPr/>
        </p:nvSpPr>
        <p:spPr>
          <a:xfrm>
            <a:off x="4760022" y="3678866"/>
            <a:ext cx="1192192" cy="769717"/>
          </a:xfrm>
          <a:custGeom>
            <a:avLst/>
            <a:gdLst>
              <a:gd name="connsiteX0" fmla="*/ 0 w 1192192"/>
              <a:gd name="connsiteY0" fmla="*/ 769717 h 769717"/>
              <a:gd name="connsiteX1" fmla="*/ 468774 w 1192192"/>
              <a:gd name="connsiteY1" fmla="*/ 769717 h 769717"/>
              <a:gd name="connsiteX2" fmla="*/ 1192192 w 1192192"/>
              <a:gd name="connsiteY2" fmla="*/ 0 h 769717"/>
              <a:gd name="connsiteX3" fmla="*/ 682906 w 1192192"/>
              <a:gd name="connsiteY3" fmla="*/ 0 h 769717"/>
              <a:gd name="connsiteX4" fmla="*/ 0 w 1192192"/>
              <a:gd name="connsiteY4" fmla="*/ 769717 h 76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192" h="769717">
                <a:moveTo>
                  <a:pt x="0" y="769717"/>
                </a:moveTo>
                <a:lnTo>
                  <a:pt x="468774" y="769717"/>
                </a:lnTo>
                <a:lnTo>
                  <a:pt x="1192192" y="0"/>
                </a:lnTo>
                <a:lnTo>
                  <a:pt x="682906" y="0"/>
                </a:lnTo>
                <a:lnTo>
                  <a:pt x="0" y="76971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/>
          <p:cNvSpPr/>
          <p:nvPr/>
        </p:nvSpPr>
        <p:spPr>
          <a:xfrm>
            <a:off x="1022251" y="3657600"/>
            <a:ext cx="737191" cy="1261730"/>
          </a:xfrm>
          <a:custGeom>
            <a:avLst/>
            <a:gdLst>
              <a:gd name="connsiteX0" fmla="*/ 0 w 737191"/>
              <a:gd name="connsiteY0" fmla="*/ 1261730 h 1261730"/>
              <a:gd name="connsiteX1" fmla="*/ 0 w 737191"/>
              <a:gd name="connsiteY1" fmla="*/ 772633 h 1261730"/>
              <a:gd name="connsiteX2" fmla="*/ 737191 w 737191"/>
              <a:gd name="connsiteY2" fmla="*/ 0 h 1261730"/>
              <a:gd name="connsiteX3" fmla="*/ 737191 w 737191"/>
              <a:gd name="connsiteY3" fmla="*/ 439479 h 1261730"/>
              <a:gd name="connsiteX4" fmla="*/ 0 w 737191"/>
              <a:gd name="connsiteY4" fmla="*/ 1261730 h 12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91" h="1261730">
                <a:moveTo>
                  <a:pt x="0" y="1261730"/>
                </a:moveTo>
                <a:lnTo>
                  <a:pt x="0" y="772633"/>
                </a:lnTo>
                <a:lnTo>
                  <a:pt x="737191" y="0"/>
                </a:lnTo>
                <a:lnTo>
                  <a:pt x="737191" y="439479"/>
                </a:lnTo>
                <a:lnTo>
                  <a:pt x="0" y="12617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/>
          <p:cNvSpPr/>
          <p:nvPr/>
        </p:nvSpPr>
        <p:spPr>
          <a:xfrm>
            <a:off x="3042438" y="3657600"/>
            <a:ext cx="737191" cy="1261730"/>
          </a:xfrm>
          <a:custGeom>
            <a:avLst/>
            <a:gdLst>
              <a:gd name="connsiteX0" fmla="*/ 0 w 737191"/>
              <a:gd name="connsiteY0" fmla="*/ 1261730 h 1261730"/>
              <a:gd name="connsiteX1" fmla="*/ 0 w 737191"/>
              <a:gd name="connsiteY1" fmla="*/ 772633 h 1261730"/>
              <a:gd name="connsiteX2" fmla="*/ 737191 w 737191"/>
              <a:gd name="connsiteY2" fmla="*/ 0 h 1261730"/>
              <a:gd name="connsiteX3" fmla="*/ 737191 w 737191"/>
              <a:gd name="connsiteY3" fmla="*/ 439479 h 1261730"/>
              <a:gd name="connsiteX4" fmla="*/ 0 w 737191"/>
              <a:gd name="connsiteY4" fmla="*/ 1261730 h 12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91" h="1261730">
                <a:moveTo>
                  <a:pt x="0" y="1261730"/>
                </a:moveTo>
                <a:lnTo>
                  <a:pt x="0" y="772633"/>
                </a:lnTo>
                <a:lnTo>
                  <a:pt x="737191" y="0"/>
                </a:lnTo>
                <a:lnTo>
                  <a:pt x="737191" y="439479"/>
                </a:lnTo>
                <a:lnTo>
                  <a:pt x="0" y="12617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/>
          <p:cNvSpPr/>
          <p:nvPr/>
        </p:nvSpPr>
        <p:spPr>
          <a:xfrm>
            <a:off x="5252238" y="3657600"/>
            <a:ext cx="737191" cy="1261730"/>
          </a:xfrm>
          <a:custGeom>
            <a:avLst/>
            <a:gdLst>
              <a:gd name="connsiteX0" fmla="*/ 0 w 737191"/>
              <a:gd name="connsiteY0" fmla="*/ 1261730 h 1261730"/>
              <a:gd name="connsiteX1" fmla="*/ 0 w 737191"/>
              <a:gd name="connsiteY1" fmla="*/ 772633 h 1261730"/>
              <a:gd name="connsiteX2" fmla="*/ 737191 w 737191"/>
              <a:gd name="connsiteY2" fmla="*/ 0 h 1261730"/>
              <a:gd name="connsiteX3" fmla="*/ 737191 w 737191"/>
              <a:gd name="connsiteY3" fmla="*/ 439479 h 1261730"/>
              <a:gd name="connsiteX4" fmla="*/ 0 w 737191"/>
              <a:gd name="connsiteY4" fmla="*/ 1261730 h 126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191" h="1261730">
                <a:moveTo>
                  <a:pt x="0" y="1261730"/>
                </a:moveTo>
                <a:lnTo>
                  <a:pt x="0" y="772633"/>
                </a:lnTo>
                <a:lnTo>
                  <a:pt x="737191" y="0"/>
                </a:lnTo>
                <a:lnTo>
                  <a:pt x="737191" y="439479"/>
                </a:lnTo>
                <a:lnTo>
                  <a:pt x="0" y="12617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361414" y="3364468"/>
            <a:ext cx="38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85214" y="3897868"/>
            <a:ext cx="38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18614" y="3669268"/>
            <a:ext cx="38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23214" y="5029200"/>
            <a:ext cx="9835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area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894814" y="4267200"/>
            <a:ext cx="9835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8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RC scaling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29733" y="1388534"/>
            <a:ext cx="7772400" cy="3191934"/>
          </a:xfrm>
        </p:spPr>
        <p:txBody>
          <a:bodyPr/>
          <a:lstStyle/>
          <a:p>
            <a:r>
              <a:rPr lang="en-US" altLang="en-US" sz="2400" dirty="0"/>
              <a:t>Wire delay </a:t>
            </a:r>
            <a:r>
              <a:rPr lang="en-US" altLang="en-US" sz="2400" dirty="0">
                <a:sym typeface="Symbol" panose="05050102010706020507" pitchFamily="18" charset="2"/>
              </a:rPr>
              <a:t> RC (roughly)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(RC)</a:t>
            </a:r>
            <a:r>
              <a:rPr lang="en-US" altLang="en-US" sz="2400" baseline="-25000" dirty="0">
                <a:sym typeface="Symbol" panose="05050102010706020507" pitchFamily="18" charset="2"/>
              </a:rPr>
              <a:t>new</a:t>
            </a:r>
            <a:r>
              <a:rPr lang="en-US" altLang="en-US" sz="2400" dirty="0"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ym typeface="Symbol" panose="05050102010706020507" pitchFamily="18" charset="2"/>
              </a:rPr>
              <a:t>R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400" dirty="0">
                <a:sym typeface="Symbol" panose="05050102010706020507" pitchFamily="18" charset="2"/>
              </a:rPr>
              <a:t> = (?R)(?C)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So wire RC delay is constant (assuming we’ve shrunk all dimensions equally)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err="1">
                <a:sym typeface="Symbol" panose="05050102010706020507" pitchFamily="18" charset="2"/>
              </a:rPr>
              <a:t>R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total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dirty="0" err="1">
                <a:sym typeface="Symbol" panose="05050102010706020507" pitchFamily="18" charset="2"/>
              </a:rPr>
              <a:t>R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device</a:t>
            </a:r>
            <a:r>
              <a:rPr lang="en-US" altLang="en-US" sz="2000" dirty="0" err="1">
                <a:sym typeface="Symbol" panose="05050102010706020507" pitchFamily="18" charset="2"/>
              </a:rPr>
              <a:t>+R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wire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Wire delay didn’t shrink, and that eventually slowed delay scaling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How does the value of </a:t>
            </a:r>
            <a:r>
              <a:rPr lang="en-US" altLang="en-US" sz="2400" dirty="0" err="1">
                <a:sym typeface="Symbol" panose="05050102010706020507" pitchFamily="18" charset="2"/>
              </a:rPr>
              <a:t>V</a:t>
            </a:r>
            <a:r>
              <a:rPr lang="en-US" altLang="en-US" sz="2400" baseline="-25000" dirty="0" err="1">
                <a:sym typeface="Symbol" panose="05050102010706020507" pitchFamily="18" charset="2"/>
              </a:rPr>
              <a:t>dd</a:t>
            </a:r>
            <a:r>
              <a:rPr lang="en-US" altLang="en-US" sz="2400" dirty="0">
                <a:sym typeface="Symbol" panose="05050102010706020507" pitchFamily="18" charset="2"/>
              </a:rPr>
              <a:t> affect the RC delay?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RC delay is independent of voltage: raising or lowering supply voltage makes no difference</a:t>
            </a:r>
            <a:endParaRPr lang="en-US" altLang="en-US" dirty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59F36EA7-88B9-4CF0-A60D-71365AC1CC29}"/>
              </a:ext>
            </a:extLst>
          </p:cNvPr>
          <p:cNvCxnSpPr/>
          <p:nvPr/>
        </p:nvCxnSpPr>
        <p:spPr>
          <a:xfrm>
            <a:off x="643480" y="4546601"/>
            <a:ext cx="0" cy="161713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9D1858C3-9150-4D44-9C4C-FD2A99B67776}"/>
              </a:ext>
            </a:extLst>
          </p:cNvPr>
          <p:cNvCxnSpPr>
            <a:cxnSpLocks/>
          </p:cNvCxnSpPr>
          <p:nvPr/>
        </p:nvCxnSpPr>
        <p:spPr>
          <a:xfrm flipH="1">
            <a:off x="639248" y="6167969"/>
            <a:ext cx="255270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51A607-8238-4A2A-862D-44A525541942}"/>
              </a:ext>
            </a:extLst>
          </p:cNvPr>
          <p:cNvSpPr txBox="1"/>
          <p:nvPr/>
        </p:nvSpPr>
        <p:spPr>
          <a:xfrm>
            <a:off x="220147" y="44196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611F8AD-12F4-4A5F-BB5D-173A649585E6}"/>
              </a:ext>
            </a:extLst>
          </p:cNvPr>
          <p:cNvSpPr txBox="1"/>
          <p:nvPr/>
        </p:nvSpPr>
        <p:spPr>
          <a:xfrm>
            <a:off x="3005679" y="5757333"/>
            <a:ext cx="32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0793299-2A3D-4AC9-B90F-EE1053D35791}"/>
              </a:ext>
            </a:extLst>
          </p:cNvPr>
          <p:cNvSpPr/>
          <p:nvPr/>
        </p:nvSpPr>
        <p:spPr>
          <a:xfrm>
            <a:off x="668880" y="5054601"/>
            <a:ext cx="2328333" cy="1134533"/>
          </a:xfrm>
          <a:custGeom>
            <a:avLst/>
            <a:gdLst>
              <a:gd name="connsiteX0" fmla="*/ 0 w 2328333"/>
              <a:gd name="connsiteY0" fmla="*/ 1134533 h 1134533"/>
              <a:gd name="connsiteX1" fmla="*/ 270933 w 2328333"/>
              <a:gd name="connsiteY1" fmla="*/ 0 h 1134533"/>
              <a:gd name="connsiteX2" fmla="*/ 2328333 w 2328333"/>
              <a:gd name="connsiteY2" fmla="*/ 0 h 113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8333" h="1134533">
                <a:moveTo>
                  <a:pt x="0" y="1134533"/>
                </a:moveTo>
                <a:lnTo>
                  <a:pt x="270933" y="0"/>
                </a:lnTo>
                <a:lnTo>
                  <a:pt x="2328333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635E28E-F745-44E6-BBD6-09EE46FDE97B}"/>
              </a:ext>
            </a:extLst>
          </p:cNvPr>
          <p:cNvSpPr/>
          <p:nvPr/>
        </p:nvSpPr>
        <p:spPr>
          <a:xfrm>
            <a:off x="694280" y="5062318"/>
            <a:ext cx="2555688" cy="1118350"/>
          </a:xfrm>
          <a:custGeom>
            <a:avLst/>
            <a:gdLst>
              <a:gd name="connsiteX0" fmla="*/ 0 w 2555688"/>
              <a:gd name="connsiteY0" fmla="*/ 1118350 h 1118350"/>
              <a:gd name="connsiteX1" fmla="*/ 118533 w 2555688"/>
              <a:gd name="connsiteY1" fmla="*/ 754283 h 1118350"/>
              <a:gd name="connsiteX2" fmla="*/ 643467 w 2555688"/>
              <a:gd name="connsiteY2" fmla="*/ 390216 h 1118350"/>
              <a:gd name="connsiteX3" fmla="*/ 1016000 w 2555688"/>
              <a:gd name="connsiteY3" fmla="*/ 263216 h 1118350"/>
              <a:gd name="connsiteX4" fmla="*/ 1676400 w 2555688"/>
              <a:gd name="connsiteY4" fmla="*/ 144683 h 1118350"/>
              <a:gd name="connsiteX5" fmla="*/ 2074333 w 2555688"/>
              <a:gd name="connsiteY5" fmla="*/ 102350 h 1118350"/>
              <a:gd name="connsiteX6" fmla="*/ 2523067 w 2555688"/>
              <a:gd name="connsiteY6" fmla="*/ 26150 h 1118350"/>
              <a:gd name="connsiteX7" fmla="*/ 2523067 w 2555688"/>
              <a:gd name="connsiteY7" fmla="*/ 750 h 1118350"/>
              <a:gd name="connsiteX8" fmla="*/ 2540000 w 2555688"/>
              <a:gd name="connsiteY8" fmla="*/ 9216 h 11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688" h="1118350">
                <a:moveTo>
                  <a:pt x="0" y="1118350"/>
                </a:moveTo>
                <a:cubicBezTo>
                  <a:pt x="5644" y="996994"/>
                  <a:pt x="11288" y="875639"/>
                  <a:pt x="118533" y="754283"/>
                </a:cubicBezTo>
                <a:cubicBezTo>
                  <a:pt x="225778" y="632927"/>
                  <a:pt x="493889" y="472061"/>
                  <a:pt x="643467" y="390216"/>
                </a:cubicBezTo>
                <a:cubicBezTo>
                  <a:pt x="793045" y="308371"/>
                  <a:pt x="843845" y="304138"/>
                  <a:pt x="1016000" y="263216"/>
                </a:cubicBezTo>
                <a:cubicBezTo>
                  <a:pt x="1188155" y="222294"/>
                  <a:pt x="1500011" y="171494"/>
                  <a:pt x="1676400" y="144683"/>
                </a:cubicBezTo>
                <a:cubicBezTo>
                  <a:pt x="1852789" y="117872"/>
                  <a:pt x="1933222" y="122105"/>
                  <a:pt x="2074333" y="102350"/>
                </a:cubicBezTo>
                <a:cubicBezTo>
                  <a:pt x="2215444" y="82595"/>
                  <a:pt x="2523067" y="26150"/>
                  <a:pt x="2523067" y="26150"/>
                </a:cubicBezTo>
                <a:cubicBezTo>
                  <a:pt x="2597856" y="9217"/>
                  <a:pt x="2520245" y="3572"/>
                  <a:pt x="2523067" y="750"/>
                </a:cubicBezTo>
                <a:cubicBezTo>
                  <a:pt x="2525889" y="-2072"/>
                  <a:pt x="2532944" y="3572"/>
                  <a:pt x="2540000" y="9216"/>
                </a:cubicBezTo>
              </a:path>
            </a:pathLst>
          </a:custGeom>
          <a:noFill/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B226056-9620-413A-BCCA-6F2FDF70E995}"/>
              </a:ext>
            </a:extLst>
          </p:cNvPr>
          <p:cNvCxnSpPr/>
          <p:nvPr/>
        </p:nvCxnSpPr>
        <p:spPr>
          <a:xfrm>
            <a:off x="812813" y="5562601"/>
            <a:ext cx="389466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55234" y="1874850"/>
            <a:ext cx="2243680" cy="4053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altLang="en-US" dirty="0">
                <a:sym typeface="Symbol" panose="05050102010706020507" pitchFamily="18" charset="2"/>
              </a:rPr>
              <a:t>=(R/.7)(.7C)=RC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RC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sym typeface="Symbol" panose="05050102010706020507" pitchFamily="18" charset="2"/>
              </a:rPr>
              <a:t>What about the time to cross a fixed distance (e.g., to cross the die with one long wire)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R = </a:t>
            </a:r>
            <a:r>
              <a:rPr lang="en-US" altLang="en-US" sz="2000" dirty="0">
                <a:sym typeface="Symbol" panose="05050102010706020507" pitchFamily="18" charset="2"/>
              </a:rPr>
              <a:t>L/(WH)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Capacitance  LW/H</a:t>
            </a:r>
            <a:r>
              <a:rPr lang="en-US" altLang="en-US" sz="2000" baseline="-25000" dirty="0">
                <a:sym typeface="Symbol" panose="05050102010706020507" pitchFamily="18" charset="2"/>
              </a:rPr>
              <a:t>inter-layer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Now L remains constant, rather than shrinking (W, H shrink)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ym typeface="Symbol" panose="05050102010706020507" pitchFamily="18" charset="2"/>
              </a:rPr>
              <a:t>Compute it yourselves: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err="1">
                <a:sym typeface="Symbol" panose="05050102010706020507" pitchFamily="18" charset="2"/>
              </a:rPr>
              <a:t>R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 = </a:t>
            </a:r>
            <a:r>
              <a:rPr lang="en-US" altLang="en-US" sz="2000" dirty="0" err="1">
                <a:sym typeface="Symbol" panose="05050102010706020507" pitchFamily="18" charset="2"/>
              </a:rPr>
              <a:t>L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/(</a:t>
            </a:r>
            <a:r>
              <a:rPr lang="en-US" altLang="en-US" sz="2000" dirty="0" err="1">
                <a:sym typeface="Symbol" panose="05050102010706020507" pitchFamily="18" charset="2"/>
              </a:rPr>
              <a:t>W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 err="1">
                <a:sym typeface="Symbol" panose="05050102010706020507" pitchFamily="18" charset="2"/>
              </a:rPr>
              <a:t>H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)= (L)/((.7W)(.7H)) = R/.7</a:t>
            </a:r>
            <a:r>
              <a:rPr lang="en-US" altLang="en-US" sz="2000" baseline="30000" dirty="0">
                <a:sym typeface="Symbol" panose="05050102010706020507" pitchFamily="18" charset="2"/>
              </a:rPr>
              <a:t>2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lvl="1">
              <a:spcBef>
                <a:spcPct val="0"/>
              </a:spcBef>
            </a:pPr>
            <a:r>
              <a:rPr lang="en-US" altLang="en-US" sz="2000" dirty="0" err="1">
                <a:sym typeface="Symbol" panose="05050102010706020507" pitchFamily="18" charset="2"/>
              </a:rPr>
              <a:t>C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= (</a:t>
            </a:r>
            <a:r>
              <a:rPr lang="en-US" altLang="en-US" sz="2000" dirty="0" err="1">
                <a:sym typeface="Symbol" panose="05050102010706020507" pitchFamily="18" charset="2"/>
              </a:rPr>
              <a:t>L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)(</a:t>
            </a:r>
            <a:r>
              <a:rPr lang="en-US" altLang="en-US" sz="2000" dirty="0" err="1">
                <a:sym typeface="Symbol" panose="05050102010706020507" pitchFamily="18" charset="2"/>
              </a:rPr>
              <a:t>W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)/(H</a:t>
            </a:r>
            <a:r>
              <a:rPr lang="en-US" altLang="en-US" sz="2000" baseline="-25000" dirty="0">
                <a:sym typeface="Symbol" panose="05050102010706020507" pitchFamily="18" charset="2"/>
              </a:rPr>
              <a:t>inter-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layer,new</a:t>
            </a:r>
            <a:r>
              <a:rPr lang="en-US" altLang="en-US" sz="2000" dirty="0">
                <a:sym typeface="Symbol" panose="05050102010706020507" pitchFamily="18" charset="2"/>
              </a:rPr>
              <a:t>)= (L)(.7W)/(.7H</a:t>
            </a:r>
            <a:r>
              <a:rPr lang="en-US" altLang="en-US" sz="2000" baseline="-25000" dirty="0">
                <a:sym typeface="Symbol" panose="05050102010706020507" pitchFamily="18" charset="2"/>
              </a:rPr>
              <a:t>inter-layer</a:t>
            </a:r>
            <a:r>
              <a:rPr lang="en-US" altLang="en-US" sz="2000" dirty="0">
                <a:sym typeface="Symbol" panose="05050102010706020507" pitchFamily="18" charset="2"/>
              </a:rPr>
              <a:t>) = C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(RC)</a:t>
            </a:r>
            <a:r>
              <a:rPr lang="en-US" altLang="en-US" sz="2000" baseline="-25000" dirty="0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sym typeface="Symbol" panose="05050102010706020507" pitchFamily="18" charset="2"/>
              </a:rPr>
              <a:t>R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 err="1">
                <a:sym typeface="Symbol" panose="05050102010706020507" pitchFamily="18" charset="2"/>
              </a:rPr>
              <a:t>C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new</a:t>
            </a:r>
            <a:r>
              <a:rPr lang="en-US" altLang="en-US" sz="2000" dirty="0">
                <a:sym typeface="Symbol" panose="05050102010706020507" pitchFamily="18" charset="2"/>
              </a:rPr>
              <a:t> = (R/.7</a:t>
            </a:r>
            <a:r>
              <a:rPr lang="en-US" altLang="en-US" sz="2000" baseline="30000" dirty="0"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ym typeface="Symbol" panose="05050102010706020507" pitchFamily="18" charset="2"/>
              </a:rPr>
              <a:t>)(C) = 2RC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ym typeface="Symbol" panose="05050102010706020507" pitchFamily="18" charset="2"/>
              </a:rPr>
              <a:t>The RC delay to cross a fixed distance doubles each generation. Sounds bad?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In practice, nobody does this (see our HW1).</a:t>
            </a:r>
          </a:p>
          <a:p>
            <a:endParaRPr lang="en-US" altLang="en-US" dirty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EE194/Adv VLSI Joel </a:t>
            </a:r>
            <a:r>
              <a:rPr lang="en-US" altLang="en-US" sz="1400" dirty="0" err="1"/>
              <a:t>Grodstein</a:t>
            </a: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703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36748</TotalTime>
  <Words>3333</Words>
  <Application>Microsoft Office PowerPoint</Application>
  <PresentationFormat>On-screen Show (4:3)</PresentationFormat>
  <Paragraphs>425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Cambria Math</vt:lpstr>
      <vt:lpstr>Helvetica</vt:lpstr>
      <vt:lpstr>Marker Felt</vt:lpstr>
      <vt:lpstr>Symbol</vt:lpstr>
      <vt:lpstr>Times New Roman</vt:lpstr>
      <vt:lpstr>Wingdings</vt:lpstr>
      <vt:lpstr>Default Design</vt:lpstr>
      <vt:lpstr>EE 194 Advanced VLSI</vt:lpstr>
      <vt:lpstr>Technology scaling</vt:lpstr>
      <vt:lpstr>What do wires look like</vt:lpstr>
      <vt:lpstr>Wire capacitance</vt:lpstr>
      <vt:lpstr>What was supposed to happen</vt:lpstr>
      <vt:lpstr>Wire resistance</vt:lpstr>
      <vt:lpstr>Wire resistance</vt:lpstr>
      <vt:lpstr>RC scaling</vt:lpstr>
      <vt:lpstr>RC scaling</vt:lpstr>
      <vt:lpstr>Transistor scaling</vt:lpstr>
      <vt:lpstr>Power</vt:lpstr>
      <vt:lpstr>A Microprocessor as a HotPlate</vt:lpstr>
      <vt:lpstr>Circuit-level power, take 1</vt:lpstr>
      <vt:lpstr>Circuit-level power, take 1</vt:lpstr>
      <vt:lpstr>Dynamic power</vt:lpstr>
      <vt:lpstr>Dynamic power</vt:lpstr>
      <vt:lpstr>Worst-case power scaling</vt:lpstr>
      <vt:lpstr>The Power Problem</vt:lpstr>
      <vt:lpstr>Why power stopped increasing</vt:lpstr>
      <vt:lpstr>Power scaling since 2005</vt:lpstr>
      <vt:lpstr>Cooling an iPod nano ...</vt:lpstr>
      <vt:lpstr>Battery: Set by size and weight limits ...</vt:lpstr>
      <vt:lpstr>Servers: Total Cost of Ownership (TCO)</vt:lpstr>
      <vt:lpstr>Facebook server farm: Sweden</vt:lpstr>
      <vt:lpstr>Advertising campaign for Utah</vt:lpstr>
      <vt:lpstr>Power is a problem</vt:lpstr>
      <vt:lpstr>Static Power Dissipation</vt:lpstr>
      <vt:lpstr>Static Power Dissipation</vt:lpstr>
      <vt:lpstr>Effect of slew rate on ISC</vt:lpstr>
      <vt:lpstr>Range of reasonable gate sizes</vt:lpstr>
      <vt:lpstr>How far can you lower Vdd?</vt:lpstr>
      <vt:lpstr>Static Power Dissipation</vt:lpstr>
      <vt:lpstr>In-class group exercise</vt:lpstr>
      <vt:lpstr>Reducing dynamic power</vt:lpstr>
      <vt:lpstr>Activity factor</vt:lpstr>
      <vt:lpstr>Activity-factor examples</vt:lpstr>
      <vt:lpstr>Lowering Dynamic Power</vt:lpstr>
      <vt:lpstr>Clock gating</vt:lpstr>
      <vt:lpstr>Limits to clock gating</vt:lpstr>
      <vt:lpstr>Di/dt noise</vt:lpstr>
      <vt:lpstr>Di/dt noise</vt:lpstr>
      <vt:lpstr>Summary of reducing power</vt:lpstr>
      <vt:lpstr>The future</vt:lpstr>
      <vt:lpstr>Coming up later…</vt:lpstr>
      <vt:lpstr>In-class exercises</vt:lpstr>
    </vt:vector>
  </TitlesOfParts>
  <Company>Drexel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ECEC 621 High Performance Computer Architecture</dc:title>
  <dc:creator>Mark Hempstead</dc:creator>
  <cp:lastModifiedBy>joelg</cp:lastModifiedBy>
  <cp:revision>1071</cp:revision>
  <cp:lastPrinted>2005-02-07T17:53:54Z</cp:lastPrinted>
  <dcterms:created xsi:type="dcterms:W3CDTF">2002-09-07T18:50:54Z</dcterms:created>
  <dcterms:modified xsi:type="dcterms:W3CDTF">2018-01-31T19:07:16Z</dcterms:modified>
</cp:coreProperties>
</file>