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328" r:id="rId2"/>
    <p:sldId id="627" r:id="rId3"/>
    <p:sldId id="628" r:id="rId4"/>
    <p:sldId id="629" r:id="rId5"/>
    <p:sldId id="630" r:id="rId6"/>
    <p:sldId id="631" r:id="rId7"/>
    <p:sldId id="632" r:id="rId8"/>
    <p:sldId id="633" r:id="rId9"/>
    <p:sldId id="634" r:id="rId10"/>
    <p:sldId id="635" r:id="rId11"/>
    <p:sldId id="636" r:id="rId12"/>
    <p:sldId id="687" r:id="rId13"/>
    <p:sldId id="705" r:id="rId14"/>
    <p:sldId id="637" r:id="rId15"/>
    <p:sldId id="638" r:id="rId16"/>
    <p:sldId id="639" r:id="rId17"/>
    <p:sldId id="640" r:id="rId18"/>
    <p:sldId id="641" r:id="rId19"/>
    <p:sldId id="642" r:id="rId20"/>
    <p:sldId id="643" r:id="rId21"/>
    <p:sldId id="645" r:id="rId22"/>
    <p:sldId id="646" r:id="rId23"/>
    <p:sldId id="647" r:id="rId24"/>
    <p:sldId id="648" r:id="rId25"/>
    <p:sldId id="649" r:id="rId26"/>
    <p:sldId id="650" r:id="rId27"/>
    <p:sldId id="652" r:id="rId28"/>
    <p:sldId id="653" r:id="rId29"/>
    <p:sldId id="654" r:id="rId30"/>
    <p:sldId id="655" r:id="rId31"/>
    <p:sldId id="656" r:id="rId32"/>
    <p:sldId id="657" r:id="rId33"/>
    <p:sldId id="658" r:id="rId34"/>
    <p:sldId id="659" r:id="rId35"/>
    <p:sldId id="660" r:id="rId36"/>
    <p:sldId id="688" r:id="rId37"/>
    <p:sldId id="661" r:id="rId38"/>
    <p:sldId id="662" r:id="rId39"/>
    <p:sldId id="692" r:id="rId40"/>
    <p:sldId id="663" r:id="rId41"/>
    <p:sldId id="664" r:id="rId42"/>
    <p:sldId id="665" r:id="rId43"/>
    <p:sldId id="666" r:id="rId44"/>
    <p:sldId id="667" r:id="rId45"/>
    <p:sldId id="668" r:id="rId46"/>
    <p:sldId id="669" r:id="rId47"/>
    <p:sldId id="670" r:id="rId48"/>
    <p:sldId id="671" r:id="rId49"/>
    <p:sldId id="672" r:id="rId50"/>
    <p:sldId id="673" r:id="rId51"/>
    <p:sldId id="675" r:id="rId52"/>
    <p:sldId id="676" r:id="rId53"/>
    <p:sldId id="677" r:id="rId54"/>
    <p:sldId id="678" r:id="rId55"/>
    <p:sldId id="679" r:id="rId56"/>
    <p:sldId id="680" r:id="rId57"/>
    <p:sldId id="683" r:id="rId58"/>
    <p:sldId id="681" r:id="rId59"/>
    <p:sldId id="684" r:id="rId60"/>
    <p:sldId id="685" r:id="rId61"/>
    <p:sldId id="686" r:id="rId62"/>
    <p:sldId id="710" r:id="rId63"/>
    <p:sldId id="709" r:id="rId64"/>
    <p:sldId id="690" r:id="rId65"/>
    <p:sldId id="693" r:id="rId66"/>
    <p:sldId id="696" r:id="rId67"/>
    <p:sldId id="695" r:id="rId68"/>
    <p:sldId id="697" r:id="rId69"/>
    <p:sldId id="699" r:id="rId70"/>
    <p:sldId id="700" r:id="rId71"/>
    <p:sldId id="701" r:id="rId72"/>
    <p:sldId id="702" r:id="rId73"/>
    <p:sldId id="703" r:id="rId74"/>
    <p:sldId id="707" r:id="rId75"/>
    <p:sldId id="708" r:id="rId76"/>
    <p:sldId id="644" r:id="rId7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635"/>
            <p14:sldId id="636"/>
            <p14:sldId id="687"/>
            <p14:sldId id="705"/>
            <p14:sldId id="637"/>
            <p14:sldId id="638"/>
            <p14:sldId id="639"/>
            <p14:sldId id="640"/>
            <p14:sldId id="641"/>
            <p14:sldId id="642"/>
            <p14:sldId id="643"/>
            <p14:sldId id="645"/>
            <p14:sldId id="646"/>
            <p14:sldId id="647"/>
            <p14:sldId id="648"/>
            <p14:sldId id="649"/>
            <p14:sldId id="650"/>
            <p14:sldId id="652"/>
            <p14:sldId id="653"/>
            <p14:sldId id="654"/>
            <p14:sldId id="655"/>
            <p14:sldId id="656"/>
            <p14:sldId id="657"/>
            <p14:sldId id="658"/>
            <p14:sldId id="659"/>
            <p14:sldId id="660"/>
            <p14:sldId id="688"/>
            <p14:sldId id="661"/>
            <p14:sldId id="662"/>
            <p14:sldId id="69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5"/>
            <p14:sldId id="676"/>
            <p14:sldId id="677"/>
            <p14:sldId id="678"/>
            <p14:sldId id="679"/>
            <p14:sldId id="680"/>
            <p14:sldId id="683"/>
            <p14:sldId id="681"/>
            <p14:sldId id="684"/>
            <p14:sldId id="685"/>
            <p14:sldId id="686"/>
            <p14:sldId id="710"/>
            <p14:sldId id="709"/>
            <p14:sldId id="690"/>
            <p14:sldId id="693"/>
            <p14:sldId id="696"/>
            <p14:sldId id="695"/>
            <p14:sldId id="697"/>
            <p14:sldId id="699"/>
            <p14:sldId id="700"/>
            <p14:sldId id="701"/>
            <p14:sldId id="702"/>
            <p14:sldId id="703"/>
            <p14:sldId id="707"/>
            <p14:sldId id="708"/>
            <p14:sldId id="6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joelg" initials="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3" autoAdjust="0"/>
    <p:restoredTop sz="94669" autoAdjust="0"/>
  </p:normalViewPr>
  <p:slideViewPr>
    <p:cSldViewPr>
      <p:cViewPr varScale="1">
        <p:scale>
          <a:sx n="84" d="100"/>
          <a:sy n="84" d="100"/>
        </p:scale>
        <p:origin x="102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ommentAuthors" Target="commentAuthors.xml"/><Relationship Id="rId85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14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5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21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items in our PERT chart don’t have a logic function; the algorithms for PERT cannot handle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76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357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let *them* draw the NAND3!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166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235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942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time there are multiple sources driving a bus</a:t>
            </a:r>
            <a:r>
              <a:rPr lang="en-US" baseline="0" dirty="0"/>
              <a:t> (with some slower than others), and multiple destinations receiving the bus (again, with some slower than others), and the combination of slow driver -&gt; slow receiver tells the architecture to stall for a cycle. Or, lots of critical paths occur during reset – at which time you can usually guarantee that nobody cares.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264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driving box will</a:t>
            </a:r>
            <a:r>
              <a:rPr lang="en-US" baseline="0" dirty="0"/>
              <a:t> push for late numbers; receiving will want early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37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el.grodstein@tuft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194: Advanced VLSI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3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Static-timing analysis and speed binning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PERT chart for getting to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858" y="4528666"/>
            <a:ext cx="5459941" cy="1567333"/>
          </a:xfrm>
        </p:spPr>
        <p:txBody>
          <a:bodyPr/>
          <a:lstStyle/>
          <a:p>
            <a:r>
              <a:rPr lang="en-US" dirty="0"/>
              <a:t>What time do you get to school?</a:t>
            </a:r>
          </a:p>
          <a:p>
            <a:r>
              <a:rPr lang="en-US" dirty="0"/>
              <a:t>What is the critical path?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14033" y="2095500"/>
            <a:ext cx="728133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0783" y="3173884"/>
            <a:ext cx="133138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04166" y="2095501"/>
            <a:ext cx="1176867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704166" y="2855500"/>
            <a:ext cx="1176867" cy="3068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71633" y="2738967"/>
            <a:ext cx="762000" cy="4349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32099" y="3504970"/>
            <a:ext cx="3733801" cy="4469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48967" y="2974032"/>
            <a:ext cx="190923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walk to school</a:t>
            </a:r>
          </a:p>
          <a:p>
            <a:pPr algn="ctr"/>
            <a:r>
              <a:rPr lang="en-US" sz="2000" dirty="0"/>
              <a:t>(5)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9284" y="2264646"/>
            <a:ext cx="124036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lock house</a:t>
            </a:r>
          </a:p>
          <a:p>
            <a:pPr algn="ctr"/>
            <a:r>
              <a:rPr lang="en-US" sz="2000" dirty="0"/>
              <a:t>(2)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40051" y="1793671"/>
            <a:ext cx="114723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breakfast</a:t>
            </a:r>
          </a:p>
          <a:p>
            <a:pPr algn="ctr"/>
            <a:r>
              <a:rPr lang="en-US" sz="2000" dirty="0"/>
              <a:t>(7)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0265" y="2673973"/>
            <a:ext cx="88900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dress</a:t>
            </a:r>
          </a:p>
          <a:p>
            <a:pPr algn="ctr"/>
            <a:r>
              <a:rPr lang="en-US" sz="2000" dirty="0"/>
              <a:t>(3)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2491" y="2904698"/>
            <a:ext cx="124036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wake up</a:t>
            </a:r>
          </a:p>
          <a:p>
            <a:pPr algn="ctr"/>
            <a:r>
              <a:rPr lang="en-US" sz="2000" dirty="0"/>
              <a:t>at t=0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600200" y="2095500"/>
            <a:ext cx="613833" cy="11093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25600" y="3280309"/>
            <a:ext cx="1206499" cy="6716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41283" y="183288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82532" y="298900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50517" y="245483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466668" y="309714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14</a:t>
            </a:r>
          </a:p>
        </p:txBody>
      </p:sp>
      <p:sp>
        <p:nvSpPr>
          <p:cNvPr id="5" name="Freeform 4"/>
          <p:cNvSpPr/>
          <p:nvPr/>
        </p:nvSpPr>
        <p:spPr>
          <a:xfrm>
            <a:off x="1508369" y="1848928"/>
            <a:ext cx="7182339" cy="1692495"/>
          </a:xfrm>
          <a:custGeom>
            <a:avLst/>
            <a:gdLst>
              <a:gd name="connsiteX0" fmla="*/ 0 w 7182339"/>
              <a:gd name="connsiteY0" fmla="*/ 1097472 h 1692495"/>
              <a:gd name="connsiteX1" fmla="*/ 601785 w 7182339"/>
              <a:gd name="connsiteY1" fmla="*/ 128364 h 1692495"/>
              <a:gd name="connsiteX2" fmla="*/ 2297723 w 7182339"/>
              <a:gd name="connsiteY2" fmla="*/ 81472 h 1692495"/>
              <a:gd name="connsiteX3" fmla="*/ 4165600 w 7182339"/>
              <a:gd name="connsiteY3" fmla="*/ 784857 h 1692495"/>
              <a:gd name="connsiteX4" fmla="*/ 6643077 w 7182339"/>
              <a:gd name="connsiteY4" fmla="*/ 1605472 h 1692495"/>
              <a:gd name="connsiteX5" fmla="*/ 7182339 w 7182339"/>
              <a:gd name="connsiteY5" fmla="*/ 1628918 h 169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2339" h="1692495">
                <a:moveTo>
                  <a:pt x="0" y="1097472"/>
                </a:moveTo>
                <a:cubicBezTo>
                  <a:pt x="109415" y="697584"/>
                  <a:pt x="218831" y="297697"/>
                  <a:pt x="601785" y="128364"/>
                </a:cubicBezTo>
                <a:cubicBezTo>
                  <a:pt x="984739" y="-40969"/>
                  <a:pt x="1703754" y="-27943"/>
                  <a:pt x="2297723" y="81472"/>
                </a:cubicBezTo>
                <a:cubicBezTo>
                  <a:pt x="2891692" y="190887"/>
                  <a:pt x="3441374" y="530857"/>
                  <a:pt x="4165600" y="784857"/>
                </a:cubicBezTo>
                <a:cubicBezTo>
                  <a:pt x="4889826" y="1038857"/>
                  <a:pt x="6140287" y="1464795"/>
                  <a:pt x="6643077" y="1605472"/>
                </a:cubicBezTo>
                <a:cubicBezTo>
                  <a:pt x="7145867" y="1746149"/>
                  <a:pt x="7164103" y="1687533"/>
                  <a:pt x="7182339" y="1628918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9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Pert chart for getting to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884" y="4089399"/>
            <a:ext cx="7647516" cy="18346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What works for school, also works for gates.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What is the timing &amp; critical path?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We have completely ignored the logic function (AND vs. OR, </a:t>
            </a:r>
            <a:r>
              <a:rPr lang="en-US" sz="2400" dirty="0" err="1"/>
              <a:t>etc</a:t>
            </a:r>
            <a:r>
              <a:rPr lang="en-US" sz="2400" dirty="0"/>
              <a:t>) of the network!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 the tools to automate a submarine schedule may work for us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in fact STA does work most of the time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r>
              <a:rPr lang="en-US" sz="20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14033" y="2095500"/>
            <a:ext cx="728133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0783" y="3173884"/>
            <a:ext cx="133138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04166" y="2095501"/>
            <a:ext cx="1176867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704166" y="2855500"/>
            <a:ext cx="1176867" cy="3068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71633" y="2738967"/>
            <a:ext cx="762000" cy="4349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32099" y="3504970"/>
            <a:ext cx="3733801" cy="4469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48967" y="2974032"/>
            <a:ext cx="190923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walk to school</a:t>
            </a:r>
          </a:p>
          <a:p>
            <a:pPr algn="ctr"/>
            <a:r>
              <a:rPr lang="en-US" sz="2000" dirty="0"/>
              <a:t>(5)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9284" y="2264646"/>
            <a:ext cx="124036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lock house</a:t>
            </a:r>
          </a:p>
          <a:p>
            <a:pPr algn="ctr"/>
            <a:r>
              <a:rPr lang="en-US" sz="2000" dirty="0"/>
              <a:t>(2)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40051" y="1793671"/>
            <a:ext cx="114723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breakfast</a:t>
            </a:r>
          </a:p>
          <a:p>
            <a:pPr algn="ctr"/>
            <a:r>
              <a:rPr lang="en-US" sz="2000" dirty="0"/>
              <a:t>(7)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0265" y="2673973"/>
            <a:ext cx="88900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dress</a:t>
            </a:r>
          </a:p>
          <a:p>
            <a:pPr algn="ctr"/>
            <a:r>
              <a:rPr lang="en-US" sz="2000" dirty="0"/>
              <a:t>(3)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600200" y="2095500"/>
            <a:ext cx="613833" cy="11093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25600" y="3280309"/>
            <a:ext cx="1206499" cy="6716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41283" y="183288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82532" y="298900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50517" y="245483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78183" y="3307938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25233" y="1701243"/>
            <a:ext cx="762000" cy="838200"/>
            <a:chOff x="1185333" y="1676401"/>
            <a:chExt cx="762000" cy="838200"/>
          </a:xfrm>
        </p:grpSpPr>
        <p:sp>
          <p:nvSpPr>
            <p:cNvPr id="22" name="Isosceles Triangle 21"/>
            <p:cNvSpPr/>
            <p:nvPr/>
          </p:nvSpPr>
          <p:spPr>
            <a:xfrm rot="5400000">
              <a:off x="1147233" y="1714501"/>
              <a:ext cx="838200" cy="76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40366" y="187692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62491" y="2904698"/>
            <a:ext cx="1240367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wake up</a:t>
            </a:r>
          </a:p>
          <a:p>
            <a:pPr algn="ctr"/>
            <a:r>
              <a:rPr lang="en-US" sz="2000" dirty="0"/>
              <a:t>at t=0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25233" y="2743201"/>
            <a:ext cx="762000" cy="838200"/>
            <a:chOff x="495301" y="4421782"/>
            <a:chExt cx="762000" cy="838200"/>
          </a:xfrm>
        </p:grpSpPr>
        <p:sp>
          <p:nvSpPr>
            <p:cNvPr id="26" name="Isosceles Triangle 25"/>
            <p:cNvSpPr/>
            <p:nvPr/>
          </p:nvSpPr>
          <p:spPr>
            <a:xfrm rot="5400000">
              <a:off x="457201" y="4459882"/>
              <a:ext cx="838200" cy="76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6901" y="4572000"/>
              <a:ext cx="461432" cy="462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51401" y="2322099"/>
            <a:ext cx="990600" cy="762000"/>
            <a:chOff x="4648200" y="4006238"/>
            <a:chExt cx="990600" cy="762000"/>
          </a:xfrm>
        </p:grpSpPr>
        <p:sp>
          <p:nvSpPr>
            <p:cNvPr id="23" name="Flowchart: Delay 22"/>
            <p:cNvSpPr/>
            <p:nvPr/>
          </p:nvSpPr>
          <p:spPr>
            <a:xfrm>
              <a:off x="4648200" y="4006238"/>
              <a:ext cx="990600" cy="762000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26000" y="4143031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411383" y="2971800"/>
            <a:ext cx="1066800" cy="685800"/>
            <a:chOff x="4699000" y="3035301"/>
            <a:chExt cx="1066800" cy="685800"/>
          </a:xfrm>
          <a:solidFill>
            <a:schemeClr val="bg1"/>
          </a:solidFill>
        </p:grpSpPr>
        <p:sp>
          <p:nvSpPr>
            <p:cNvPr id="24" name="Flowchart: Stored Data 23"/>
            <p:cNvSpPr/>
            <p:nvPr/>
          </p:nvSpPr>
          <p:spPr>
            <a:xfrm flipH="1">
              <a:off x="4699000" y="3035301"/>
              <a:ext cx="1066800" cy="685800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08033" y="3118062"/>
              <a:ext cx="53340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270001" y="2883025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67000" y="3576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47801" y="1769658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70203" y="3547535"/>
            <a:ext cx="33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57870" y="2782736"/>
            <a:ext cx="33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13981" y="1738659"/>
            <a:ext cx="33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3" name="Freeform 42"/>
          <p:cNvSpPr/>
          <p:nvPr/>
        </p:nvSpPr>
        <p:spPr>
          <a:xfrm>
            <a:off x="1508369" y="1848928"/>
            <a:ext cx="6035431" cy="1732473"/>
          </a:xfrm>
          <a:custGeom>
            <a:avLst/>
            <a:gdLst>
              <a:gd name="connsiteX0" fmla="*/ 0 w 7182339"/>
              <a:gd name="connsiteY0" fmla="*/ 1097472 h 1692495"/>
              <a:gd name="connsiteX1" fmla="*/ 601785 w 7182339"/>
              <a:gd name="connsiteY1" fmla="*/ 128364 h 1692495"/>
              <a:gd name="connsiteX2" fmla="*/ 2297723 w 7182339"/>
              <a:gd name="connsiteY2" fmla="*/ 81472 h 1692495"/>
              <a:gd name="connsiteX3" fmla="*/ 4165600 w 7182339"/>
              <a:gd name="connsiteY3" fmla="*/ 784857 h 1692495"/>
              <a:gd name="connsiteX4" fmla="*/ 6643077 w 7182339"/>
              <a:gd name="connsiteY4" fmla="*/ 1605472 h 1692495"/>
              <a:gd name="connsiteX5" fmla="*/ 7182339 w 7182339"/>
              <a:gd name="connsiteY5" fmla="*/ 1628918 h 169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2339" h="1692495">
                <a:moveTo>
                  <a:pt x="0" y="1097472"/>
                </a:moveTo>
                <a:cubicBezTo>
                  <a:pt x="109415" y="697584"/>
                  <a:pt x="218831" y="297697"/>
                  <a:pt x="601785" y="128364"/>
                </a:cubicBezTo>
                <a:cubicBezTo>
                  <a:pt x="984739" y="-40969"/>
                  <a:pt x="1703754" y="-27943"/>
                  <a:pt x="2297723" y="81472"/>
                </a:cubicBezTo>
                <a:cubicBezTo>
                  <a:pt x="2891692" y="190887"/>
                  <a:pt x="3441374" y="530857"/>
                  <a:pt x="4165600" y="784857"/>
                </a:cubicBezTo>
                <a:cubicBezTo>
                  <a:pt x="4889826" y="1038857"/>
                  <a:pt x="6140287" y="1464795"/>
                  <a:pt x="6643077" y="1605472"/>
                </a:cubicBezTo>
                <a:cubicBezTo>
                  <a:pt x="7145867" y="1746149"/>
                  <a:pt x="7164103" y="1687533"/>
                  <a:pt x="7182339" y="1628918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3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4" grpId="0" animBg="1"/>
      <p:bldP spid="11" grpId="0" animBg="1"/>
      <p:bldP spid="12" grpId="0" animBg="1"/>
      <p:bldP spid="33" grpId="0"/>
      <p:bldP spid="34" grpId="0"/>
      <p:bldP spid="35" grpId="0"/>
      <p:bldP spid="36" grpId="0"/>
      <p:bldP spid="27" grpId="0" animBg="1"/>
      <p:bldP spid="21" grpId="0"/>
      <p:bldP spid="38" grpId="0"/>
      <p:bldP spid="39" grpId="0"/>
      <p:bldP spid="40" grpId="0"/>
      <p:bldP spid="41" grpId="0"/>
      <p:bldP spid="42" grpId="0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Pert chart for getting to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884" y="4089399"/>
            <a:ext cx="7647516" cy="18346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Key observations: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Again: we have completely ignored the logic function (AND vs. OR, </a:t>
            </a:r>
            <a:r>
              <a:rPr lang="en-US" sz="2000" dirty="0" err="1"/>
              <a:t>etc</a:t>
            </a:r>
            <a:r>
              <a:rPr lang="en-US" sz="2000" dirty="0"/>
              <a:t>) of the network!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 need to trace paths from subcritical inputs (this is how we can quickly trace an exponential number of paths)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14033" y="2095500"/>
            <a:ext cx="728133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0783" y="3173884"/>
            <a:ext cx="133138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04166" y="2095501"/>
            <a:ext cx="1176867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704166" y="2855500"/>
            <a:ext cx="1176867" cy="3068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71633" y="2738967"/>
            <a:ext cx="762000" cy="4349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32099" y="3504970"/>
            <a:ext cx="3733801" cy="4469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41283" y="183288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82532" y="298900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50517" y="245483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78183" y="3307938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25233" y="1701243"/>
            <a:ext cx="762000" cy="838200"/>
            <a:chOff x="1185333" y="1676401"/>
            <a:chExt cx="762000" cy="838200"/>
          </a:xfrm>
        </p:grpSpPr>
        <p:sp>
          <p:nvSpPr>
            <p:cNvPr id="22" name="Isosceles Triangle 21"/>
            <p:cNvSpPr/>
            <p:nvPr/>
          </p:nvSpPr>
          <p:spPr>
            <a:xfrm rot="5400000">
              <a:off x="1147233" y="1714501"/>
              <a:ext cx="838200" cy="76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40366" y="187692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25233" y="2743201"/>
            <a:ext cx="762000" cy="838200"/>
            <a:chOff x="495301" y="4421782"/>
            <a:chExt cx="762000" cy="838200"/>
          </a:xfrm>
        </p:grpSpPr>
        <p:sp>
          <p:nvSpPr>
            <p:cNvPr id="26" name="Isosceles Triangle 25"/>
            <p:cNvSpPr/>
            <p:nvPr/>
          </p:nvSpPr>
          <p:spPr>
            <a:xfrm rot="5400000">
              <a:off x="457201" y="4459882"/>
              <a:ext cx="838200" cy="76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6901" y="4572000"/>
              <a:ext cx="461432" cy="462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51401" y="2362200"/>
            <a:ext cx="990600" cy="762000"/>
            <a:chOff x="4648200" y="4006238"/>
            <a:chExt cx="990600" cy="762000"/>
          </a:xfrm>
        </p:grpSpPr>
        <p:sp>
          <p:nvSpPr>
            <p:cNvPr id="23" name="Flowchart: Delay 22"/>
            <p:cNvSpPr/>
            <p:nvPr/>
          </p:nvSpPr>
          <p:spPr>
            <a:xfrm>
              <a:off x="4648200" y="4006238"/>
              <a:ext cx="990600" cy="762000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26000" y="4143031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411383" y="2971800"/>
            <a:ext cx="1066800" cy="685800"/>
            <a:chOff x="4699000" y="3035301"/>
            <a:chExt cx="1066800" cy="685800"/>
          </a:xfrm>
          <a:solidFill>
            <a:schemeClr val="bg1"/>
          </a:solidFill>
        </p:grpSpPr>
        <p:sp>
          <p:nvSpPr>
            <p:cNvPr id="24" name="Flowchart: Stored Data 23"/>
            <p:cNvSpPr/>
            <p:nvPr/>
          </p:nvSpPr>
          <p:spPr>
            <a:xfrm flipH="1">
              <a:off x="4699000" y="3035301"/>
              <a:ext cx="1066800" cy="685800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08033" y="3118062"/>
              <a:ext cx="53340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270001" y="2883025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67000" y="3576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47801" y="1769658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70203" y="3547535"/>
            <a:ext cx="33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57870" y="2782736"/>
            <a:ext cx="33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55803" y="1854198"/>
            <a:ext cx="33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3" name="Freeform 42"/>
          <p:cNvSpPr/>
          <p:nvPr/>
        </p:nvSpPr>
        <p:spPr>
          <a:xfrm>
            <a:off x="1508369" y="1848928"/>
            <a:ext cx="6035431" cy="1732473"/>
          </a:xfrm>
          <a:custGeom>
            <a:avLst/>
            <a:gdLst>
              <a:gd name="connsiteX0" fmla="*/ 0 w 7182339"/>
              <a:gd name="connsiteY0" fmla="*/ 1097472 h 1692495"/>
              <a:gd name="connsiteX1" fmla="*/ 601785 w 7182339"/>
              <a:gd name="connsiteY1" fmla="*/ 128364 h 1692495"/>
              <a:gd name="connsiteX2" fmla="*/ 2297723 w 7182339"/>
              <a:gd name="connsiteY2" fmla="*/ 81472 h 1692495"/>
              <a:gd name="connsiteX3" fmla="*/ 4165600 w 7182339"/>
              <a:gd name="connsiteY3" fmla="*/ 784857 h 1692495"/>
              <a:gd name="connsiteX4" fmla="*/ 6643077 w 7182339"/>
              <a:gd name="connsiteY4" fmla="*/ 1605472 h 1692495"/>
              <a:gd name="connsiteX5" fmla="*/ 7182339 w 7182339"/>
              <a:gd name="connsiteY5" fmla="*/ 1628918 h 169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2339" h="1692495">
                <a:moveTo>
                  <a:pt x="0" y="1097472"/>
                </a:moveTo>
                <a:cubicBezTo>
                  <a:pt x="109415" y="697584"/>
                  <a:pt x="218831" y="297697"/>
                  <a:pt x="601785" y="128364"/>
                </a:cubicBezTo>
                <a:cubicBezTo>
                  <a:pt x="984739" y="-40969"/>
                  <a:pt x="1703754" y="-27943"/>
                  <a:pt x="2297723" y="81472"/>
                </a:cubicBezTo>
                <a:cubicBezTo>
                  <a:pt x="2891692" y="190887"/>
                  <a:pt x="3441374" y="530857"/>
                  <a:pt x="4165600" y="784857"/>
                </a:cubicBezTo>
                <a:cubicBezTo>
                  <a:pt x="4889826" y="1038857"/>
                  <a:pt x="6140287" y="1464795"/>
                  <a:pt x="6643077" y="1605472"/>
                </a:cubicBezTo>
                <a:cubicBezTo>
                  <a:pt x="7145867" y="1746149"/>
                  <a:pt x="7164103" y="1687533"/>
                  <a:pt x="7182339" y="1628918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182" y="3352800"/>
            <a:ext cx="7706017" cy="2407670"/>
          </a:xfrm>
        </p:spPr>
        <p:txBody>
          <a:bodyPr/>
          <a:lstStyle/>
          <a:p>
            <a:r>
              <a:rPr lang="en-US" sz="2400" dirty="0"/>
              <a:t>Figure out the most critical path from A to B.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Then totally ignore the A→B path!</a:t>
            </a:r>
          </a:p>
          <a:p>
            <a:r>
              <a:rPr lang="en-US" sz="2400" dirty="0"/>
              <a:t>Figure out the most critical way to extend it from B→C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Then totally ignore any other way to get from B→C</a:t>
            </a:r>
          </a:p>
          <a:p>
            <a:r>
              <a:rPr lang="en-US" sz="2400" dirty="0"/>
              <a:t>Ditto from C→D</a:t>
            </a:r>
          </a:p>
          <a:p>
            <a:r>
              <a:rPr lang="en-US" sz="2400" dirty="0"/>
              <a:t>No longer tracing an exponential number of paths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Assumes the subcritical paths cannot become important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logic mattered, our assumption would be untrue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Flowchart: Stored Data 4"/>
          <p:cNvSpPr/>
          <p:nvPr/>
        </p:nvSpPr>
        <p:spPr>
          <a:xfrm flipH="1">
            <a:off x="2362200" y="18840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216916" y="18671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1527558" y="2192423"/>
            <a:ext cx="575733" cy="4839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053398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0"/>
            <a:endCxn id="6" idx="3"/>
          </p:cNvCxnSpPr>
          <p:nvPr/>
        </p:nvCxnSpPr>
        <p:spPr>
          <a:xfrm flipV="1">
            <a:off x="2057400" y="2425932"/>
            <a:ext cx="371183" cy="846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endCxn id="7" idx="3"/>
          </p:cNvCxnSpPr>
          <p:nvPr/>
        </p:nvCxnSpPr>
        <p:spPr>
          <a:xfrm rot="16200000" flipH="1">
            <a:off x="1260858" y="2121808"/>
            <a:ext cx="381000" cy="244182"/>
          </a:xfrm>
          <a:prstGeom prst="bentConnector2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0" y="21888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19602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Flowchart: Stored Data 12"/>
          <p:cNvSpPr/>
          <p:nvPr/>
        </p:nvSpPr>
        <p:spPr>
          <a:xfrm flipH="1">
            <a:off x="4572000" y="20364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26716" y="20195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5400000">
            <a:off x="3737358" y="2344823"/>
            <a:ext cx="575733" cy="4839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124200" y="2205798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0"/>
            <a:endCxn id="14" idx="3"/>
          </p:cNvCxnSpPr>
          <p:nvPr/>
        </p:nvCxnSpPr>
        <p:spPr>
          <a:xfrm flipV="1">
            <a:off x="4267200" y="2578332"/>
            <a:ext cx="371183" cy="846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15" idx="3"/>
          </p:cNvCxnSpPr>
          <p:nvPr/>
        </p:nvCxnSpPr>
        <p:spPr>
          <a:xfrm rot="16200000" flipH="1">
            <a:off x="3470658" y="2274208"/>
            <a:ext cx="381000" cy="244182"/>
          </a:xfrm>
          <a:prstGeom prst="bentConnector2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33800" y="23412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76800" y="21126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Flowchart: Stored Data 20"/>
          <p:cNvSpPr/>
          <p:nvPr/>
        </p:nvSpPr>
        <p:spPr>
          <a:xfrm flipH="1">
            <a:off x="6781800" y="21888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6516" y="21719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5947158" y="2497223"/>
            <a:ext cx="575733" cy="4839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334000" y="2358198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0"/>
            <a:endCxn id="22" idx="3"/>
          </p:cNvCxnSpPr>
          <p:nvPr/>
        </p:nvCxnSpPr>
        <p:spPr>
          <a:xfrm flipV="1">
            <a:off x="6477000" y="2730732"/>
            <a:ext cx="371183" cy="846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23" idx="3"/>
          </p:cNvCxnSpPr>
          <p:nvPr/>
        </p:nvCxnSpPr>
        <p:spPr>
          <a:xfrm rot="16200000" flipH="1">
            <a:off x="5680458" y="2426608"/>
            <a:ext cx="381000" cy="244182"/>
          </a:xfrm>
          <a:prstGeom prst="bentConnector2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43600" y="24936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6600" y="22650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1326" y="1600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34267" y="172296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200" y="177376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93249" y="214853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00427" y="2419697"/>
            <a:ext cx="719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49609" y="2622896"/>
            <a:ext cx="719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38152" y="2777067"/>
            <a:ext cx="719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</a:t>
            </a:r>
          </a:p>
        </p:txBody>
      </p:sp>
      <p:sp>
        <p:nvSpPr>
          <p:cNvPr id="37" name="Freeform 36"/>
          <p:cNvSpPr/>
          <p:nvPr/>
        </p:nvSpPr>
        <p:spPr>
          <a:xfrm>
            <a:off x="1143000" y="1751682"/>
            <a:ext cx="2091267" cy="377917"/>
          </a:xfrm>
          <a:custGeom>
            <a:avLst/>
            <a:gdLst>
              <a:gd name="connsiteX0" fmla="*/ 0 w 2091267"/>
              <a:gd name="connsiteY0" fmla="*/ 191650 h 377917"/>
              <a:gd name="connsiteX1" fmla="*/ 1041400 w 2091267"/>
              <a:gd name="connsiteY1" fmla="*/ 5383 h 377917"/>
              <a:gd name="connsiteX2" fmla="*/ 2091267 w 2091267"/>
              <a:gd name="connsiteY2" fmla="*/ 377917 h 37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1267" h="377917">
                <a:moveTo>
                  <a:pt x="0" y="191650"/>
                </a:moveTo>
                <a:cubicBezTo>
                  <a:pt x="346428" y="82994"/>
                  <a:pt x="692856" y="-25661"/>
                  <a:pt x="1041400" y="5383"/>
                </a:cubicBezTo>
                <a:cubicBezTo>
                  <a:pt x="1389944" y="36427"/>
                  <a:pt x="1740605" y="207172"/>
                  <a:pt x="2091267" y="37791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168400" y="1960265"/>
            <a:ext cx="2048933" cy="1012007"/>
          </a:xfrm>
          <a:custGeom>
            <a:avLst/>
            <a:gdLst>
              <a:gd name="connsiteX0" fmla="*/ 0 w 2048933"/>
              <a:gd name="connsiteY0" fmla="*/ 0 h 1012007"/>
              <a:gd name="connsiteX1" fmla="*/ 245533 w 2048933"/>
              <a:gd name="connsiteY1" fmla="*/ 381000 h 1012007"/>
              <a:gd name="connsiteX2" fmla="*/ 872067 w 2048933"/>
              <a:gd name="connsiteY2" fmla="*/ 990600 h 1012007"/>
              <a:gd name="connsiteX3" fmla="*/ 1481667 w 2048933"/>
              <a:gd name="connsiteY3" fmla="*/ 821267 h 1012007"/>
              <a:gd name="connsiteX4" fmla="*/ 2048933 w 2048933"/>
              <a:gd name="connsiteY4" fmla="*/ 313267 h 101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933" h="1012007">
                <a:moveTo>
                  <a:pt x="0" y="0"/>
                </a:moveTo>
                <a:cubicBezTo>
                  <a:pt x="50094" y="107950"/>
                  <a:pt x="100188" y="215900"/>
                  <a:pt x="245533" y="381000"/>
                </a:cubicBezTo>
                <a:cubicBezTo>
                  <a:pt x="390878" y="546100"/>
                  <a:pt x="666045" y="917222"/>
                  <a:pt x="872067" y="990600"/>
                </a:cubicBezTo>
                <a:cubicBezTo>
                  <a:pt x="1078089" y="1063978"/>
                  <a:pt x="1285523" y="934156"/>
                  <a:pt x="1481667" y="821267"/>
                </a:cubicBezTo>
                <a:cubicBezTo>
                  <a:pt x="1677811" y="708378"/>
                  <a:pt x="1863372" y="510822"/>
                  <a:pt x="2048933" y="31326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513667" y="1670657"/>
            <a:ext cx="1968368" cy="594408"/>
          </a:xfrm>
          <a:custGeom>
            <a:avLst/>
            <a:gdLst>
              <a:gd name="connsiteX0" fmla="*/ 0 w 1968368"/>
              <a:gd name="connsiteY0" fmla="*/ 450475 h 594408"/>
              <a:gd name="connsiteX1" fmla="*/ 897466 w 1968368"/>
              <a:gd name="connsiteY1" fmla="*/ 1742 h 594408"/>
              <a:gd name="connsiteX2" fmla="*/ 1828800 w 1968368"/>
              <a:gd name="connsiteY2" fmla="*/ 306542 h 594408"/>
              <a:gd name="connsiteX3" fmla="*/ 1947333 w 1968368"/>
              <a:gd name="connsiteY3" fmla="*/ 594408 h 59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368" h="594408">
                <a:moveTo>
                  <a:pt x="0" y="450475"/>
                </a:moveTo>
                <a:cubicBezTo>
                  <a:pt x="296333" y="238103"/>
                  <a:pt x="592666" y="25731"/>
                  <a:pt x="897466" y="1742"/>
                </a:cubicBezTo>
                <a:cubicBezTo>
                  <a:pt x="1202266" y="-22247"/>
                  <a:pt x="1653822" y="207764"/>
                  <a:pt x="1828800" y="306542"/>
                </a:cubicBezTo>
                <a:cubicBezTo>
                  <a:pt x="2003778" y="405320"/>
                  <a:pt x="1975555" y="499864"/>
                  <a:pt x="1947333" y="59440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547533" y="2154999"/>
            <a:ext cx="1981200" cy="993004"/>
          </a:xfrm>
          <a:custGeom>
            <a:avLst/>
            <a:gdLst>
              <a:gd name="connsiteX0" fmla="*/ 0 w 1981200"/>
              <a:gd name="connsiteY0" fmla="*/ 0 h 993004"/>
              <a:gd name="connsiteX1" fmla="*/ 254000 w 1981200"/>
              <a:gd name="connsiteY1" fmla="*/ 508000 h 993004"/>
              <a:gd name="connsiteX2" fmla="*/ 812800 w 1981200"/>
              <a:gd name="connsiteY2" fmla="*/ 990600 h 993004"/>
              <a:gd name="connsiteX3" fmla="*/ 1693334 w 1981200"/>
              <a:gd name="connsiteY3" fmla="*/ 677333 h 993004"/>
              <a:gd name="connsiteX4" fmla="*/ 1981200 w 1981200"/>
              <a:gd name="connsiteY4" fmla="*/ 304800 h 9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200" h="993004">
                <a:moveTo>
                  <a:pt x="0" y="0"/>
                </a:moveTo>
                <a:cubicBezTo>
                  <a:pt x="59266" y="171450"/>
                  <a:pt x="118533" y="342900"/>
                  <a:pt x="254000" y="508000"/>
                </a:cubicBezTo>
                <a:cubicBezTo>
                  <a:pt x="389467" y="673100"/>
                  <a:pt x="572911" y="962378"/>
                  <a:pt x="812800" y="990600"/>
                </a:cubicBezTo>
                <a:cubicBezTo>
                  <a:pt x="1052689" y="1018822"/>
                  <a:pt x="1498601" y="791633"/>
                  <a:pt x="1693334" y="677333"/>
                </a:cubicBezTo>
                <a:cubicBezTo>
                  <a:pt x="1888067" y="563033"/>
                  <a:pt x="1934633" y="433916"/>
                  <a:pt x="1981200" y="3048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799667" y="1852520"/>
            <a:ext cx="1921933" cy="395612"/>
          </a:xfrm>
          <a:custGeom>
            <a:avLst/>
            <a:gdLst>
              <a:gd name="connsiteX0" fmla="*/ 0 w 1921933"/>
              <a:gd name="connsiteY0" fmla="*/ 395612 h 395612"/>
              <a:gd name="connsiteX1" fmla="*/ 770466 w 1921933"/>
              <a:gd name="connsiteY1" fmla="*/ 23079 h 395612"/>
              <a:gd name="connsiteX2" fmla="*/ 1507066 w 1921933"/>
              <a:gd name="connsiteY2" fmla="*/ 73879 h 395612"/>
              <a:gd name="connsiteX3" fmla="*/ 1921933 w 1921933"/>
              <a:gd name="connsiteY3" fmla="*/ 353279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1933" h="395612">
                <a:moveTo>
                  <a:pt x="0" y="395612"/>
                </a:moveTo>
                <a:cubicBezTo>
                  <a:pt x="259644" y="236156"/>
                  <a:pt x="519288" y="76701"/>
                  <a:pt x="770466" y="23079"/>
                </a:cubicBezTo>
                <a:cubicBezTo>
                  <a:pt x="1021644" y="-30543"/>
                  <a:pt x="1315155" y="18846"/>
                  <a:pt x="1507066" y="73879"/>
                </a:cubicBezTo>
                <a:cubicBezTo>
                  <a:pt x="1698977" y="128912"/>
                  <a:pt x="1810455" y="241095"/>
                  <a:pt x="1921933" y="353279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822687" y="2468265"/>
            <a:ext cx="1898913" cy="754913"/>
          </a:xfrm>
          <a:custGeom>
            <a:avLst/>
            <a:gdLst>
              <a:gd name="connsiteX0" fmla="*/ 2380 w 1898913"/>
              <a:gd name="connsiteY0" fmla="*/ 0 h 754913"/>
              <a:gd name="connsiteX1" fmla="*/ 112446 w 1898913"/>
              <a:gd name="connsiteY1" fmla="*/ 457200 h 754913"/>
              <a:gd name="connsiteX2" fmla="*/ 730513 w 1898913"/>
              <a:gd name="connsiteY2" fmla="*/ 753534 h 754913"/>
              <a:gd name="connsiteX3" fmla="*/ 1373980 w 1898913"/>
              <a:gd name="connsiteY3" fmla="*/ 550334 h 754913"/>
              <a:gd name="connsiteX4" fmla="*/ 1898913 w 1898913"/>
              <a:gd name="connsiteY4" fmla="*/ 152400 h 7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8913" h="754913">
                <a:moveTo>
                  <a:pt x="2380" y="0"/>
                </a:moveTo>
                <a:cubicBezTo>
                  <a:pt x="-3265" y="165805"/>
                  <a:pt x="-8910" y="331611"/>
                  <a:pt x="112446" y="457200"/>
                </a:cubicBezTo>
                <a:cubicBezTo>
                  <a:pt x="233802" y="582789"/>
                  <a:pt x="520257" y="738012"/>
                  <a:pt x="730513" y="753534"/>
                </a:cubicBezTo>
                <a:cubicBezTo>
                  <a:pt x="940769" y="769056"/>
                  <a:pt x="1179247" y="650523"/>
                  <a:pt x="1373980" y="550334"/>
                </a:cubicBezTo>
                <a:cubicBezTo>
                  <a:pt x="1568713" y="450145"/>
                  <a:pt x="1733813" y="301272"/>
                  <a:pt x="1898913" y="1524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2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Sequentials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286000"/>
          </a:xfrm>
        </p:spPr>
        <p:txBody>
          <a:bodyPr/>
          <a:lstStyle/>
          <a:p>
            <a:r>
              <a:rPr lang="en-US" dirty="0"/>
              <a:t>Two main types of sequential elements: edge-triggered (usually called </a:t>
            </a:r>
            <a:r>
              <a:rPr lang="en-US" i="1" dirty="0"/>
              <a:t>flops</a:t>
            </a:r>
            <a:r>
              <a:rPr lang="en-US" dirty="0"/>
              <a:t>) and level-sensitive (usually called </a:t>
            </a:r>
            <a:r>
              <a:rPr lang="en-US" i="1" dirty="0"/>
              <a:t>latches</a:t>
            </a:r>
            <a:r>
              <a:rPr lang="en-US" dirty="0"/>
              <a:t>).</a:t>
            </a:r>
          </a:p>
          <a:p>
            <a:r>
              <a:rPr lang="en-US" dirty="0"/>
              <a:t>My drawing convention: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90800" y="3810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6" name="TextBox 5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71233" y="440889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0" y="440889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5433" y="5029200"/>
            <a:ext cx="2129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flop has a little triangular notch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7800" y="4953000"/>
            <a:ext cx="2129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latch has a square notch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710767" y="3810000"/>
            <a:ext cx="990600" cy="685800"/>
            <a:chOff x="3200400" y="1981200"/>
            <a:chExt cx="990600" cy="685800"/>
          </a:xfrm>
          <a:solidFill>
            <a:schemeClr val="bg1"/>
          </a:solidFill>
        </p:grpSpPr>
        <p:sp>
          <p:nvSpPr>
            <p:cNvPr id="18" name="TextBox 17"/>
            <p:cNvSpPr txBox="1"/>
            <p:nvPr/>
          </p:nvSpPr>
          <p:spPr>
            <a:xfrm>
              <a:off x="3200400" y="19812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1400" y="2514600"/>
              <a:ext cx="152400" cy="152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81400" y="1981200"/>
              <a:ext cx="152400" cy="152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5137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934200" y="480060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613399" y="480060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28597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Q can only change on the rising edge of CLK.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time from when CLK rises to when Q changes is called </a:t>
            </a:r>
            <a:r>
              <a:rPr lang="en-US" sz="2400" dirty="0" err="1"/>
              <a:t>t</a:t>
            </a:r>
            <a:r>
              <a:rPr lang="en-US" sz="2400" baseline="-25000" dirty="0" err="1"/>
              <a:t>clk→Q</a:t>
            </a:r>
            <a:r>
              <a:rPr lang="en-US" sz="2400" dirty="0"/>
              <a:t>.</a:t>
            </a:r>
          </a:p>
          <a:p>
            <a:r>
              <a:rPr lang="en-US" sz="2400" dirty="0"/>
              <a:t>D is not allowed to change in the red window of </a:t>
            </a:r>
            <a:r>
              <a:rPr lang="en-US" sz="2400" dirty="0" err="1"/>
              <a:t>t</a:t>
            </a:r>
            <a:r>
              <a:rPr lang="en-US" sz="2400" baseline="-25000" dirty="0" err="1"/>
              <a:t>setup</a:t>
            </a:r>
            <a:r>
              <a:rPr lang="en-US" sz="2400" dirty="0"/>
              <a:t> before the rising edge of CLK. Anyone remember why?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There’s usually an internal state node that could be metastable otherwise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427966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34668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13870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65802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28070" y="4267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96936" y="4648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48868" y="4267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72400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103534" y="42672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34668" y="46481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86600" y="42672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80933" y="4777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453468" y="51816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34468" y="4800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34468" y="4800600"/>
            <a:ext cx="1981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15668" y="4800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15668" y="5181600"/>
            <a:ext cx="9567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53468" y="5715000"/>
            <a:ext cx="14901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943600" y="5334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281332" y="5334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35137" y="5334000"/>
            <a:ext cx="135466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81335" y="5715000"/>
            <a:ext cx="49106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80933" y="52936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67367" y="4815301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4" name="TextBox 33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5046134" y="594360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943600" y="594360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15000" y="5791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</a:rPr>
              <a:t>t</a:t>
            </a:r>
            <a:r>
              <a:rPr lang="en-US" sz="2000" baseline="-25000" dirty="0" err="1">
                <a:solidFill>
                  <a:schemeClr val="accent2"/>
                </a:solidFill>
              </a:rPr>
              <a:t>clk→Q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47800" y="54141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45" name="Freeform 44"/>
          <p:cNvSpPr/>
          <p:nvPr/>
        </p:nvSpPr>
        <p:spPr>
          <a:xfrm>
            <a:off x="5791200" y="4461933"/>
            <a:ext cx="555358" cy="1109134"/>
          </a:xfrm>
          <a:custGeom>
            <a:avLst/>
            <a:gdLst>
              <a:gd name="connsiteX0" fmla="*/ 0 w 555358"/>
              <a:gd name="connsiteY0" fmla="*/ 0 h 1109134"/>
              <a:gd name="connsiteX1" fmla="*/ 381000 w 555358"/>
              <a:gd name="connsiteY1" fmla="*/ 135467 h 1109134"/>
              <a:gd name="connsiteX2" fmla="*/ 550334 w 555358"/>
              <a:gd name="connsiteY2" fmla="*/ 753534 h 1109134"/>
              <a:gd name="connsiteX3" fmla="*/ 203200 w 555358"/>
              <a:gd name="connsiteY3" fmla="*/ 1109134 h 110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5358" h="1109134">
                <a:moveTo>
                  <a:pt x="0" y="0"/>
                </a:moveTo>
                <a:cubicBezTo>
                  <a:pt x="144639" y="4939"/>
                  <a:pt x="289278" y="9878"/>
                  <a:pt x="381000" y="135467"/>
                </a:cubicBezTo>
                <a:cubicBezTo>
                  <a:pt x="472722" y="261056"/>
                  <a:pt x="579967" y="591256"/>
                  <a:pt x="550334" y="753534"/>
                </a:cubicBezTo>
                <a:cubicBezTo>
                  <a:pt x="520701" y="915812"/>
                  <a:pt x="361950" y="1012473"/>
                  <a:pt x="203200" y="1109134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876800" y="495300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774266" y="495300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055870" y="478149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</a:rPr>
              <a:t>t</a:t>
            </a:r>
            <a:r>
              <a:rPr lang="en-US" sz="2000" baseline="-25000" dirty="0" err="1">
                <a:solidFill>
                  <a:schemeClr val="accent2"/>
                </a:solidFill>
              </a:rPr>
              <a:t>setup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0" grpId="0" animBg="1"/>
      <p:bldP spid="16" grpId="0"/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848600" y="493389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27799" y="493389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Flops and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9530"/>
            <a:ext cx="8077200" cy="3388670"/>
          </a:xfrm>
        </p:spPr>
        <p:txBody>
          <a:bodyPr/>
          <a:lstStyle/>
          <a:p>
            <a:r>
              <a:rPr lang="en-US" sz="2400" dirty="0"/>
              <a:t>Flops are marvelous. No matter what time D changes, it doesn’t affect the timing of Q.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Q always changes </a:t>
            </a:r>
            <a:r>
              <a:rPr lang="en-US" sz="2000" dirty="0" err="1"/>
              <a:t>t</a:t>
            </a:r>
            <a:r>
              <a:rPr lang="en-US" sz="2000" baseline="-25000" dirty="0" err="1"/>
              <a:t>clk→Q</a:t>
            </a:r>
            <a:r>
              <a:rPr lang="en-US" sz="2000" dirty="0"/>
              <a:t> after the rising edge of CLK.</a:t>
            </a:r>
          </a:p>
          <a:p>
            <a:r>
              <a:rPr lang="en-US" sz="2400" dirty="0"/>
              <a:t>Let's define t=0 as the rising edge of CLK. Then what is the latest arrival time for Q?</a:t>
            </a:r>
          </a:p>
          <a:p>
            <a:r>
              <a:rPr lang="en-US" sz="2400" dirty="0"/>
              <a:t>If we assign the constant value </a:t>
            </a:r>
            <a:r>
              <a:rPr lang="en-US" sz="2400" dirty="0" err="1"/>
              <a:t>t</a:t>
            </a:r>
            <a:r>
              <a:rPr lang="en-US" sz="2400" baseline="-25000" dirty="0" err="1"/>
              <a:t>clk→Q</a:t>
            </a:r>
            <a:r>
              <a:rPr lang="en-US" sz="2400" dirty="0"/>
              <a:t> to all flop outputs, then they essentially turn into primary inputs!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Thus, STA with loops of flops is very simple.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441295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49068" y="44004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28270" y="44004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80202" y="44004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42470" y="44004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11336" y="47814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663268" y="44004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686800" y="44004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017934" y="44004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49068" y="478148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001000" y="440049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95333" y="491049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367868" y="531489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48868" y="49338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48868" y="4933890"/>
            <a:ext cx="1981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30068" y="49338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730068" y="5314890"/>
            <a:ext cx="9567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67868" y="5848290"/>
            <a:ext cx="14901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58000" y="5467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195732" y="546729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49537" y="5467290"/>
            <a:ext cx="135466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195735" y="5848290"/>
            <a:ext cx="49106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995333" y="542695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960534" y="607689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858000" y="607689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29400" y="59244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</a:rPr>
              <a:t>t</a:t>
            </a:r>
            <a:r>
              <a:rPr lang="en-US" sz="2000" baseline="-25000" dirty="0" err="1">
                <a:solidFill>
                  <a:schemeClr val="accent2"/>
                </a:solidFill>
              </a:rPr>
              <a:t>clk→Q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4300" y="269331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t</a:t>
            </a:r>
            <a:r>
              <a:rPr lang="en-US" baseline="-25000" dirty="0" err="1">
                <a:solidFill>
                  <a:schemeClr val="accent2"/>
                </a:solidFill>
              </a:rPr>
              <a:t>clk→Q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6705600" y="4595223"/>
            <a:ext cx="555358" cy="1109134"/>
          </a:xfrm>
          <a:custGeom>
            <a:avLst/>
            <a:gdLst>
              <a:gd name="connsiteX0" fmla="*/ 0 w 555358"/>
              <a:gd name="connsiteY0" fmla="*/ 0 h 1109134"/>
              <a:gd name="connsiteX1" fmla="*/ 381000 w 555358"/>
              <a:gd name="connsiteY1" fmla="*/ 135467 h 1109134"/>
              <a:gd name="connsiteX2" fmla="*/ 550334 w 555358"/>
              <a:gd name="connsiteY2" fmla="*/ 753534 h 1109134"/>
              <a:gd name="connsiteX3" fmla="*/ 203200 w 555358"/>
              <a:gd name="connsiteY3" fmla="*/ 1109134 h 110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5358" h="1109134">
                <a:moveTo>
                  <a:pt x="0" y="0"/>
                </a:moveTo>
                <a:cubicBezTo>
                  <a:pt x="144639" y="4939"/>
                  <a:pt x="289278" y="9878"/>
                  <a:pt x="381000" y="135467"/>
                </a:cubicBezTo>
                <a:cubicBezTo>
                  <a:pt x="472722" y="261056"/>
                  <a:pt x="579967" y="591256"/>
                  <a:pt x="550334" y="753534"/>
                </a:cubicBezTo>
                <a:cubicBezTo>
                  <a:pt x="520701" y="915812"/>
                  <a:pt x="361950" y="1012473"/>
                  <a:pt x="203200" y="1109134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5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 flipH="1">
            <a:off x="5613399" y="3294417"/>
            <a:ext cx="2252134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>
            <a:off x="4419600" y="2662766"/>
            <a:ext cx="762000" cy="4349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Flop example (group exercise)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52600"/>
            <a:ext cx="8229600" cy="1619600"/>
          </a:xfrm>
        </p:spPr>
        <p:txBody>
          <a:bodyPr/>
          <a:lstStyle/>
          <a:p>
            <a:r>
              <a:rPr lang="en-US" sz="2000" dirty="0"/>
              <a:t>What is the latest arrival time on the node OUT? (Assume CLK rises at t=0, and </a:t>
            </a:r>
            <a:r>
              <a:rPr lang="en-US" sz="2000" dirty="0" err="1"/>
              <a:t>t</a:t>
            </a:r>
            <a:r>
              <a:rPr lang="en-US" sz="2000" baseline="-25000" dirty="0" err="1"/>
              <a:t>clk→Q</a:t>
            </a:r>
            <a:r>
              <a:rPr lang="en-US" sz="2000" dirty="0"/>
              <a:t>=1). </a:t>
            </a:r>
          </a:p>
          <a:p>
            <a:r>
              <a:rPr lang="en-US" sz="2000" dirty="0"/>
              <a:t>How about all of the other nodes?</a:t>
            </a:r>
          </a:p>
          <a:p>
            <a:r>
              <a:rPr lang="en-US" sz="2000" dirty="0"/>
              <a:t>What is the fastest cycle time that the circuit can operate at? (Assume </a:t>
            </a:r>
            <a:r>
              <a:rPr lang="en-US" sz="2000" dirty="0" err="1"/>
              <a:t>t</a:t>
            </a:r>
            <a:r>
              <a:rPr lang="en-US" sz="2000" baseline="-25000" dirty="0" err="1"/>
              <a:t>setup</a:t>
            </a:r>
            <a:r>
              <a:rPr lang="en-US" sz="2000" dirty="0"/>
              <a:t>=2).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1452033" y="1638300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>
            <a:off x="3429000" y="2281766"/>
            <a:ext cx="990600" cy="7620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Stored Data 6"/>
          <p:cNvSpPr/>
          <p:nvPr/>
        </p:nvSpPr>
        <p:spPr>
          <a:xfrm flipH="1">
            <a:off x="5003800" y="2959100"/>
            <a:ext cx="1066800" cy="685800"/>
          </a:xfrm>
          <a:prstGeom prst="flowChartOnlineStorag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1452033" y="2705100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43666" y="1600200"/>
            <a:ext cx="65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8632" y="2548467"/>
            <a:ext cx="65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67767" y="2281766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79066" y="2811018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16" name="Straight Connector 15"/>
          <p:cNvCxnSpPr>
            <a:endCxn id="5" idx="3"/>
          </p:cNvCxnSpPr>
          <p:nvPr/>
        </p:nvCxnSpPr>
        <p:spPr>
          <a:xfrm>
            <a:off x="762000" y="2019299"/>
            <a:ext cx="728133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2000" y="3097682"/>
            <a:ext cx="728133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0"/>
          </p:cNvCxnSpPr>
          <p:nvPr/>
        </p:nvCxnSpPr>
        <p:spPr>
          <a:xfrm>
            <a:off x="2252133" y="2019300"/>
            <a:ext cx="1176867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0"/>
          </p:cNvCxnSpPr>
          <p:nvPr/>
        </p:nvCxnSpPr>
        <p:spPr>
          <a:xfrm flipV="1">
            <a:off x="2252133" y="2779299"/>
            <a:ext cx="1176867" cy="3068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62000" y="3428769"/>
            <a:ext cx="4351867" cy="52095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45166" y="180072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53634" y="283275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06800" y="241855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12833" y="304186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722533" y="29591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1" name="TextBox 30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2" name="Isosceles Triangle 31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74933" y="357805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62000" y="2019299"/>
            <a:ext cx="0" cy="22109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 flipV="1">
            <a:off x="762001" y="3298205"/>
            <a:ext cx="7103533" cy="940477"/>
          </a:xfrm>
          <a:prstGeom prst="bentConnector3">
            <a:avLst>
              <a:gd name="adj1" fmla="val -387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80867" y="2819400"/>
            <a:ext cx="98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55467" y="2513950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80165" y="2976057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46299" y="2021520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89965" y="2049040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38334" y="3231012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33600" y="5867400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99041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Elbow Connector 48"/>
          <p:cNvCxnSpPr>
            <a:endCxn id="7" idx="3"/>
          </p:cNvCxnSpPr>
          <p:nvPr/>
        </p:nvCxnSpPr>
        <p:spPr>
          <a:xfrm flipV="1">
            <a:off x="3352800" y="2624668"/>
            <a:ext cx="2705100" cy="571500"/>
          </a:xfrm>
          <a:prstGeom prst="bentConnector2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67000" y="2286001"/>
            <a:ext cx="426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clock is nontrivial?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267" y="3429000"/>
            <a:ext cx="7772400" cy="2800466"/>
          </a:xfrm>
        </p:spPr>
        <p:txBody>
          <a:bodyPr/>
          <a:lstStyle/>
          <a:p>
            <a:r>
              <a:rPr lang="en-US" sz="2400" dirty="0"/>
              <a:t>A clock will usually drive long distances and many loads, and will need buffering.</a:t>
            </a:r>
          </a:p>
          <a:p>
            <a:r>
              <a:rPr lang="en-US" sz="2400" dirty="0"/>
              <a:t>Assume CLK rises at t=0, and all gate delays are 1. If </a:t>
            </a:r>
            <a:r>
              <a:rPr lang="en-US" sz="2400" dirty="0" err="1"/>
              <a:t>t</a:t>
            </a:r>
            <a:r>
              <a:rPr lang="en-US" sz="2400" baseline="-25000" dirty="0" err="1"/>
              <a:t>clk→Q</a:t>
            </a:r>
            <a:r>
              <a:rPr lang="en-US" sz="2400" dirty="0"/>
              <a:t>=1, then what is the arrival time at Q1?</a:t>
            </a:r>
          </a:p>
          <a:p>
            <a:r>
              <a:rPr lang="en-US" sz="2400" dirty="0"/>
              <a:t>So we don’t always know our flop-output arrival time up front. How can we deal this this?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Just do all of the clocks first.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562600" y="1938868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6" name="TextBox 5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Isosceles Triangle 13"/>
          <p:cNvSpPr/>
          <p:nvPr/>
        </p:nvSpPr>
        <p:spPr>
          <a:xfrm rot="5400000">
            <a:off x="4148666" y="2023535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905000" y="1905001"/>
            <a:ext cx="1143000" cy="762000"/>
            <a:chOff x="990600" y="3152165"/>
            <a:chExt cx="1143000" cy="762000"/>
          </a:xfrm>
        </p:grpSpPr>
        <p:sp>
          <p:nvSpPr>
            <p:cNvPr id="15" name="Flowchart: Delay 14"/>
            <p:cNvSpPr/>
            <p:nvPr/>
          </p:nvSpPr>
          <p:spPr>
            <a:xfrm>
              <a:off x="990600" y="3152165"/>
              <a:ext cx="990600" cy="76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981200" y="3456965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4724400" y="22098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Elbow Connector 31"/>
          <p:cNvCxnSpPr/>
          <p:nvPr/>
        </p:nvCxnSpPr>
        <p:spPr>
          <a:xfrm rot="10800000">
            <a:off x="1600200" y="1676401"/>
            <a:ext cx="5334000" cy="609600"/>
          </a:xfrm>
          <a:prstGeom prst="bentConnector3">
            <a:avLst>
              <a:gd name="adj1" fmla="val 31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6200000" flipV="1">
            <a:off x="1552575" y="1743076"/>
            <a:ext cx="400051" cy="304800"/>
          </a:xfrm>
          <a:prstGeom prst="bentConnector3">
            <a:avLst>
              <a:gd name="adj1" fmla="val 978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227667" y="2438401"/>
            <a:ext cx="677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 rot="5400000">
            <a:off x="4834467" y="2937934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10201" y="3124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 rot="5400000">
            <a:off x="3615267" y="2937934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191001" y="3124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438400" y="29718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34267" y="2688705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43400" y="2738736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477933" y="2738736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34200" y="19050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14400" y="205293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24200" y="19050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00600" y="19050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459133" y="1905001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493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 flipH="1">
            <a:off x="1143000" y="2870202"/>
            <a:ext cx="49149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062133" y="2527299"/>
            <a:ext cx="0" cy="6731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105400" y="3429000"/>
            <a:ext cx="4897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527799" y="3378201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14800"/>
            <a:ext cx="8382000" cy="1447800"/>
          </a:xfrm>
        </p:spPr>
        <p:txBody>
          <a:bodyPr/>
          <a:lstStyle/>
          <a:p>
            <a:r>
              <a:rPr lang="en-US" sz="2400" dirty="0"/>
              <a:t>What is the arrival time on all nodes?</a:t>
            </a:r>
          </a:p>
          <a:p>
            <a:r>
              <a:rPr lang="en-US" sz="2400" dirty="0"/>
              <a:t>What is the minimum clock cycle time where the circuit functions correctly?</a:t>
            </a:r>
          </a:p>
          <a:p>
            <a:r>
              <a:rPr lang="en-US" sz="2400" dirty="0"/>
              <a:t>Draw the timing diagram on the board, showing both clock R.E.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86200" y="2362200"/>
            <a:ext cx="304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562600" y="20193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8" name="TextBox 7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343400" y="2057401"/>
            <a:ext cx="677334" cy="609600"/>
            <a:chOff x="4199466" y="2057401"/>
            <a:chExt cx="677334" cy="609600"/>
          </a:xfrm>
        </p:grpSpPr>
        <p:sp>
          <p:nvSpPr>
            <p:cNvPr id="11" name="Isosceles Triangle 10"/>
            <p:cNvSpPr/>
            <p:nvPr/>
          </p:nvSpPr>
          <p:spPr>
            <a:xfrm rot="5400000">
              <a:off x="4157133" y="2099734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24400" y="2286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Elbow Connector 15"/>
          <p:cNvCxnSpPr/>
          <p:nvPr/>
        </p:nvCxnSpPr>
        <p:spPr>
          <a:xfrm rot="10800000">
            <a:off x="3886200" y="1862436"/>
            <a:ext cx="3048000" cy="499764"/>
          </a:xfrm>
          <a:prstGeom prst="bentConnector3">
            <a:avLst>
              <a:gd name="adj1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2666999" y="2569096"/>
            <a:ext cx="685801" cy="609600"/>
            <a:chOff x="2362199" y="2569096"/>
            <a:chExt cx="685801" cy="609600"/>
          </a:xfrm>
        </p:grpSpPr>
        <p:sp>
          <p:nvSpPr>
            <p:cNvPr id="19" name="Isosceles Triangle 18"/>
            <p:cNvSpPr/>
            <p:nvPr/>
          </p:nvSpPr>
          <p:spPr>
            <a:xfrm rot="5400000">
              <a:off x="2319866" y="2611429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895600" y="2797695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447799" y="2569096"/>
            <a:ext cx="685801" cy="609600"/>
            <a:chOff x="1142999" y="2569096"/>
            <a:chExt cx="685801" cy="609600"/>
          </a:xfrm>
        </p:grpSpPr>
        <p:sp>
          <p:nvSpPr>
            <p:cNvPr id="21" name="Isosceles Triangle 20"/>
            <p:cNvSpPr/>
            <p:nvPr/>
          </p:nvSpPr>
          <p:spPr>
            <a:xfrm rot="5400000">
              <a:off x="1100666" y="2611429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676400" y="2797695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09600" y="2433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3667" y="2895600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33600" y="2912546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53200" y="2286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6800" y="1917353"/>
            <a:ext cx="516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26567" y="300766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27332" y="2203101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562600" y="3048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3" name="TextBox 32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lowchart: Stored Data 35"/>
          <p:cNvSpPr/>
          <p:nvPr/>
        </p:nvSpPr>
        <p:spPr>
          <a:xfrm flipH="1">
            <a:off x="4343400" y="30905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198116" y="30736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endCxn id="37" idx="3"/>
          </p:cNvCxnSpPr>
          <p:nvPr/>
        </p:nvCxnSpPr>
        <p:spPr>
          <a:xfrm>
            <a:off x="3920068" y="3632432"/>
            <a:ext cx="4897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48200" y="31667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57400" y="2433934"/>
            <a:ext cx="630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6934200" y="3378201"/>
            <a:ext cx="0" cy="5841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920068" y="3962400"/>
            <a:ext cx="30141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920068" y="3628430"/>
            <a:ext cx="0" cy="3339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886200" y="1870597"/>
            <a:ext cx="0" cy="140600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553200" y="2895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886200" y="3276600"/>
            <a:ext cx="4897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200400" y="2438400"/>
            <a:ext cx="630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C3</a:t>
            </a:r>
          </a:p>
        </p:txBody>
      </p:sp>
      <p:sp>
        <p:nvSpPr>
          <p:cNvPr id="78" name="Oval 77"/>
          <p:cNvSpPr/>
          <p:nvPr/>
        </p:nvSpPr>
        <p:spPr>
          <a:xfrm>
            <a:off x="3843865" y="2332215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019800" y="2831756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386666" y="2924232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10400" y="3043535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181600" y="1905000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181600" y="3348335"/>
            <a:ext cx="541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276600" y="493606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 (not 5!)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34414" y="1661082"/>
            <a:ext cx="329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</a:t>
            </a:r>
            <a:r>
              <a:rPr lang="en-US" dirty="0" err="1"/>
              <a:t>t</a:t>
            </a:r>
            <a:r>
              <a:rPr lang="en-US" baseline="-25000" dirty="0" err="1"/>
              <a:t>clk→Q</a:t>
            </a:r>
            <a:r>
              <a:rPr lang="en-US" dirty="0"/>
              <a:t>=</a:t>
            </a:r>
            <a:r>
              <a:rPr lang="en-US" dirty="0" err="1"/>
              <a:t>t</a:t>
            </a:r>
            <a:r>
              <a:rPr lang="en-US" baseline="-25000" dirty="0" err="1"/>
              <a:t>setup</a:t>
            </a:r>
            <a:r>
              <a:rPr lang="en-US" dirty="0"/>
              <a:t>=1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667000" y="2624668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457617" y="263313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343400" y="2133600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268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is static-timing analysis?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way to predict how fast our chip will run before we build it.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Not bad, huh? </a:t>
            </a:r>
          </a:p>
          <a:p>
            <a:r>
              <a:rPr lang="en-US" sz="2400" dirty="0"/>
              <a:t>Why do we care?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Well, we want our chips to run fast, don’t we?</a:t>
            </a:r>
          </a:p>
          <a:p>
            <a:r>
              <a:rPr lang="en-US" sz="2400" dirty="0"/>
              <a:t>How well does it work?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Pretty well, most of the time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 </a:t>
            </a:r>
            <a:r>
              <a:rPr lang="en-US" sz="2000" dirty="0" err="1"/>
              <a:t>so</a:t>
            </a:r>
            <a:r>
              <a:rPr lang="en-US" sz="2000" dirty="0"/>
              <a:t>, some of the time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Spectacularly bad, every now and then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3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953000" y="457200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90732" y="457200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21336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Q can change any time that CLK is high.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time from when D rises to when Q changes is called </a:t>
            </a:r>
            <a:r>
              <a:rPr lang="en-US" sz="2400" dirty="0" err="1"/>
              <a:t>t</a:t>
            </a:r>
            <a:r>
              <a:rPr lang="en-US" sz="2400" baseline="-25000" dirty="0" err="1"/>
              <a:t>D→Q</a:t>
            </a:r>
            <a:r>
              <a:rPr lang="en-US" sz="2400" dirty="0"/>
              <a:t>, and from CLK rising to Q changing is </a:t>
            </a:r>
            <a:r>
              <a:rPr lang="en-US" sz="2400" dirty="0" err="1"/>
              <a:t>t</a:t>
            </a:r>
            <a:r>
              <a:rPr lang="en-US" sz="2400" baseline="-25000" dirty="0" err="1"/>
              <a:t>clk→Q</a:t>
            </a:r>
            <a:r>
              <a:rPr lang="en-US" sz="2400" dirty="0"/>
              <a:t>.</a:t>
            </a:r>
          </a:p>
          <a:p>
            <a:r>
              <a:rPr lang="en-US" sz="2400" dirty="0"/>
              <a:t>D is not allowed to change in the red window of </a:t>
            </a:r>
            <a:r>
              <a:rPr lang="en-US" sz="2400" dirty="0" err="1"/>
              <a:t>t</a:t>
            </a:r>
            <a:r>
              <a:rPr lang="en-US" sz="2400" baseline="-25000" dirty="0" err="1"/>
              <a:t>setup</a:t>
            </a:r>
            <a:r>
              <a:rPr lang="en-US" sz="2400" dirty="0"/>
              <a:t> before the falling edge of CLK.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405106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34668" y="4038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13870" y="4038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65802" y="4038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28070" y="40386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96936" y="44195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48868" y="40386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72400" y="4038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103534" y="4038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34668" y="44195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86600" y="40386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80933" y="45486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453468" y="49530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34468" y="4572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34468" y="4572000"/>
            <a:ext cx="1981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15668" y="4572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15668" y="4953000"/>
            <a:ext cx="9567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53468" y="5486400"/>
            <a:ext cx="5757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29200" y="5105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281332" y="5105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29200" y="5105400"/>
            <a:ext cx="226059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81335" y="5486400"/>
            <a:ext cx="49106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80933" y="50650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06333" y="571500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003799" y="571500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17534" y="5562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</a:rPr>
              <a:t>t</a:t>
            </a:r>
            <a:r>
              <a:rPr lang="en-US" sz="2000" baseline="-25000" dirty="0" err="1">
                <a:solidFill>
                  <a:schemeClr val="accent2"/>
                </a:solidFill>
              </a:rPr>
              <a:t>D→Q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47800" y="5334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620000" y="457200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086600" y="5562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</a:rPr>
              <a:t>t</a:t>
            </a:r>
            <a:r>
              <a:rPr lang="en-US" sz="2000" baseline="-25000" dirty="0" err="1">
                <a:solidFill>
                  <a:schemeClr val="accent2"/>
                </a:solidFill>
              </a:rPr>
              <a:t>clk→Q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366932" y="571500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289799" y="5715000"/>
            <a:ext cx="719668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371600" y="4495800"/>
            <a:ext cx="990600" cy="688033"/>
            <a:chOff x="1367367" y="4815301"/>
            <a:chExt cx="990600" cy="688033"/>
          </a:xfrm>
        </p:grpSpPr>
        <p:sp>
          <p:nvSpPr>
            <p:cNvPr id="34" name="TextBox 33"/>
            <p:cNvSpPr txBox="1"/>
            <p:nvPr/>
          </p:nvSpPr>
          <p:spPr>
            <a:xfrm>
              <a:off x="1367367" y="4815301"/>
              <a:ext cx="990600" cy="6858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52600" y="4817530"/>
              <a:ext cx="152400" cy="152404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752600" y="5350930"/>
              <a:ext cx="152400" cy="152404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Freeform 4"/>
          <p:cNvSpPr/>
          <p:nvPr/>
        </p:nvSpPr>
        <p:spPr>
          <a:xfrm>
            <a:off x="4822542" y="4812030"/>
            <a:ext cx="252400" cy="491490"/>
          </a:xfrm>
          <a:custGeom>
            <a:avLst/>
            <a:gdLst>
              <a:gd name="connsiteX0" fmla="*/ 12348 w 252400"/>
              <a:gd name="connsiteY0" fmla="*/ 0 h 491490"/>
              <a:gd name="connsiteX1" fmla="*/ 252378 w 252400"/>
              <a:gd name="connsiteY1" fmla="*/ 160020 h 491490"/>
              <a:gd name="connsiteX2" fmla="*/ 918 w 252400"/>
              <a:gd name="connsiteY2" fmla="*/ 400050 h 491490"/>
              <a:gd name="connsiteX3" fmla="*/ 183798 w 252400"/>
              <a:gd name="connsiteY3" fmla="*/ 491490 h 49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00" h="491490">
                <a:moveTo>
                  <a:pt x="12348" y="0"/>
                </a:moveTo>
                <a:cubicBezTo>
                  <a:pt x="133315" y="46672"/>
                  <a:pt x="254283" y="93345"/>
                  <a:pt x="252378" y="160020"/>
                </a:cubicBezTo>
                <a:cubicBezTo>
                  <a:pt x="250473" y="226695"/>
                  <a:pt x="12348" y="344805"/>
                  <a:pt x="918" y="400050"/>
                </a:cubicBezTo>
                <a:cubicBezTo>
                  <a:pt x="-10512" y="455295"/>
                  <a:pt x="86643" y="473392"/>
                  <a:pt x="183798" y="49149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990497" y="4251960"/>
            <a:ext cx="451315" cy="1028700"/>
          </a:xfrm>
          <a:custGeom>
            <a:avLst/>
            <a:gdLst>
              <a:gd name="connsiteX0" fmla="*/ 96103 w 451315"/>
              <a:gd name="connsiteY0" fmla="*/ 0 h 1028700"/>
              <a:gd name="connsiteX1" fmla="*/ 450433 w 451315"/>
              <a:gd name="connsiteY1" fmla="*/ 160020 h 1028700"/>
              <a:gd name="connsiteX2" fmla="*/ 4663 w 451315"/>
              <a:gd name="connsiteY2" fmla="*/ 788670 h 1028700"/>
              <a:gd name="connsiteX3" fmla="*/ 256123 w 451315"/>
              <a:gd name="connsiteY3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315" h="1028700">
                <a:moveTo>
                  <a:pt x="96103" y="0"/>
                </a:moveTo>
                <a:cubicBezTo>
                  <a:pt x="280888" y="14287"/>
                  <a:pt x="465673" y="28575"/>
                  <a:pt x="450433" y="160020"/>
                </a:cubicBezTo>
                <a:cubicBezTo>
                  <a:pt x="435193" y="291465"/>
                  <a:pt x="37048" y="643890"/>
                  <a:pt x="4663" y="788670"/>
                </a:cubicBezTo>
                <a:cubicBezTo>
                  <a:pt x="-27722" y="933450"/>
                  <a:pt x="114200" y="981075"/>
                  <a:pt x="256123" y="10287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4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0" grpId="0" animBg="1"/>
      <p:bldP spid="16" grpId="0"/>
      <p:bldP spid="45" grpId="0" animBg="1"/>
      <p:bldP spid="47" grpId="0"/>
      <p:bldP spid="5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2421466" y="3509665"/>
            <a:ext cx="4419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832599" y="2783529"/>
            <a:ext cx="0" cy="7261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426116" y="2779064"/>
            <a:ext cx="0" cy="7261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90600" y="2590800"/>
            <a:ext cx="6934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of latches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444" y="4113684"/>
            <a:ext cx="8206555" cy="2210915"/>
          </a:xfrm>
        </p:spPr>
        <p:txBody>
          <a:bodyPr/>
          <a:lstStyle/>
          <a:p>
            <a:r>
              <a:rPr lang="en-US" dirty="0"/>
              <a:t>All of a sudden, there are two loops. What are they?</a:t>
            </a:r>
          </a:p>
          <a:p>
            <a:r>
              <a:rPr lang="en-US" dirty="0"/>
              <a:t>How can STA figure out the arrival times?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like a dog chasing its tail…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First look at the loops.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looping part of any path must be ≤ one full cycle.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359818" y="2247900"/>
            <a:ext cx="990600" cy="688033"/>
            <a:chOff x="1367367" y="4815301"/>
            <a:chExt cx="990600" cy="688033"/>
          </a:xfrm>
        </p:grpSpPr>
        <p:sp>
          <p:nvSpPr>
            <p:cNvPr id="6" name="TextBox 5"/>
            <p:cNvSpPr txBox="1"/>
            <p:nvPr/>
          </p:nvSpPr>
          <p:spPr>
            <a:xfrm>
              <a:off x="1367367" y="4815301"/>
              <a:ext cx="990600" cy="6858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2600" y="4817530"/>
              <a:ext cx="152400" cy="152404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5350930"/>
              <a:ext cx="152400" cy="152404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00600" y="2287116"/>
            <a:ext cx="677334" cy="609600"/>
            <a:chOff x="4199466" y="2057401"/>
            <a:chExt cx="677334" cy="609600"/>
          </a:xfrm>
        </p:grpSpPr>
        <p:sp>
          <p:nvSpPr>
            <p:cNvPr id="10" name="Isosceles Triangle 9"/>
            <p:cNvSpPr/>
            <p:nvPr/>
          </p:nvSpPr>
          <p:spPr>
            <a:xfrm rot="5400000">
              <a:off x="4157133" y="2099734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724400" y="2286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00200" y="2287116"/>
            <a:ext cx="677334" cy="609600"/>
            <a:chOff x="4199466" y="2057401"/>
            <a:chExt cx="677334" cy="609600"/>
          </a:xfrm>
        </p:grpSpPr>
        <p:sp>
          <p:nvSpPr>
            <p:cNvPr id="14" name="Isosceles Triangle 13"/>
            <p:cNvSpPr/>
            <p:nvPr/>
          </p:nvSpPr>
          <p:spPr>
            <a:xfrm rot="5400000">
              <a:off x="4157133" y="2099734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24400" y="2286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971800" y="2247900"/>
            <a:ext cx="990600" cy="688033"/>
            <a:chOff x="1367367" y="4815301"/>
            <a:chExt cx="990600" cy="688033"/>
          </a:xfrm>
        </p:grpSpPr>
        <p:sp>
          <p:nvSpPr>
            <p:cNvPr id="17" name="TextBox 16"/>
            <p:cNvSpPr txBox="1"/>
            <p:nvPr/>
          </p:nvSpPr>
          <p:spPr>
            <a:xfrm>
              <a:off x="1367367" y="4815301"/>
              <a:ext cx="990600" cy="6858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52600" y="4817530"/>
              <a:ext cx="152400" cy="152404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52600" y="5350930"/>
              <a:ext cx="152400" cy="152404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/>
          <p:cNvCxnSpPr/>
          <p:nvPr/>
        </p:nvCxnSpPr>
        <p:spPr>
          <a:xfrm flipV="1">
            <a:off x="7907866" y="19812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007534" y="1981200"/>
            <a:ext cx="0" cy="609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0600" y="1981200"/>
            <a:ext cx="6934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038599" y="3191781"/>
            <a:ext cx="685801" cy="609600"/>
            <a:chOff x="2362199" y="2569096"/>
            <a:chExt cx="685801" cy="609600"/>
          </a:xfrm>
        </p:grpSpPr>
        <p:sp>
          <p:nvSpPr>
            <p:cNvPr id="32" name="Isosceles Triangle 31"/>
            <p:cNvSpPr/>
            <p:nvPr/>
          </p:nvSpPr>
          <p:spPr>
            <a:xfrm rot="5400000">
              <a:off x="2319866" y="2611429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895600" y="2797695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112433" y="3191781"/>
            <a:ext cx="685801" cy="609600"/>
            <a:chOff x="1142999" y="2569096"/>
            <a:chExt cx="685801" cy="609600"/>
          </a:xfrm>
        </p:grpSpPr>
        <p:sp>
          <p:nvSpPr>
            <p:cNvPr id="35" name="Isosceles Triangle 34"/>
            <p:cNvSpPr/>
            <p:nvPr/>
          </p:nvSpPr>
          <p:spPr>
            <a:xfrm rot="5400000">
              <a:off x="1100666" y="2611429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76400" y="2797695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274234" y="326574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14600" y="3048000"/>
            <a:ext cx="630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19600" y="3048000"/>
            <a:ext cx="630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C3</a:t>
            </a:r>
          </a:p>
        </p:txBody>
      </p:sp>
      <p:sp>
        <p:nvSpPr>
          <p:cNvPr id="49" name="Freeform 48"/>
          <p:cNvSpPr/>
          <p:nvPr/>
        </p:nvSpPr>
        <p:spPr>
          <a:xfrm>
            <a:off x="651178" y="1877333"/>
            <a:ext cx="7495127" cy="1797200"/>
          </a:xfrm>
          <a:custGeom>
            <a:avLst/>
            <a:gdLst>
              <a:gd name="connsiteX0" fmla="*/ 940555 w 7495127"/>
              <a:gd name="connsiteY0" fmla="*/ 1797200 h 1797200"/>
              <a:gd name="connsiteX1" fmla="*/ 1863422 w 7495127"/>
              <a:gd name="connsiteY1" fmla="*/ 1780267 h 1797200"/>
              <a:gd name="connsiteX2" fmla="*/ 2625422 w 7495127"/>
              <a:gd name="connsiteY2" fmla="*/ 1737934 h 1797200"/>
              <a:gd name="connsiteX3" fmla="*/ 2879422 w 7495127"/>
              <a:gd name="connsiteY3" fmla="*/ 1433134 h 1797200"/>
              <a:gd name="connsiteX4" fmla="*/ 2981022 w 7495127"/>
              <a:gd name="connsiteY4" fmla="*/ 925134 h 1797200"/>
              <a:gd name="connsiteX5" fmla="*/ 3438222 w 7495127"/>
              <a:gd name="connsiteY5" fmla="*/ 569534 h 1797200"/>
              <a:gd name="connsiteX6" fmla="*/ 6867222 w 7495127"/>
              <a:gd name="connsiteY6" fmla="*/ 620334 h 1797200"/>
              <a:gd name="connsiteX7" fmla="*/ 7290555 w 7495127"/>
              <a:gd name="connsiteY7" fmla="*/ 307067 h 1797200"/>
              <a:gd name="connsiteX8" fmla="*/ 6841822 w 7495127"/>
              <a:gd name="connsiteY8" fmla="*/ 44600 h 1797200"/>
              <a:gd name="connsiteX9" fmla="*/ 474889 w 7495127"/>
              <a:gd name="connsiteY9" fmla="*/ 86934 h 1797200"/>
              <a:gd name="connsiteX10" fmla="*/ 635755 w 7495127"/>
              <a:gd name="connsiteY10" fmla="*/ 874334 h 1797200"/>
              <a:gd name="connsiteX11" fmla="*/ 2007355 w 7495127"/>
              <a:gd name="connsiteY11" fmla="*/ 823534 h 1797200"/>
              <a:gd name="connsiteX12" fmla="*/ 2913289 w 7495127"/>
              <a:gd name="connsiteY12" fmla="*/ 730400 h 179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95127" h="1797200">
                <a:moveTo>
                  <a:pt x="940555" y="1797200"/>
                </a:moveTo>
                <a:lnTo>
                  <a:pt x="1863422" y="1780267"/>
                </a:lnTo>
                <a:cubicBezTo>
                  <a:pt x="2144233" y="1770389"/>
                  <a:pt x="2456089" y="1795789"/>
                  <a:pt x="2625422" y="1737934"/>
                </a:cubicBezTo>
                <a:cubicBezTo>
                  <a:pt x="2794755" y="1680079"/>
                  <a:pt x="2820155" y="1568601"/>
                  <a:pt x="2879422" y="1433134"/>
                </a:cubicBezTo>
                <a:cubicBezTo>
                  <a:pt x="2938689" y="1297667"/>
                  <a:pt x="2887889" y="1069067"/>
                  <a:pt x="2981022" y="925134"/>
                </a:cubicBezTo>
                <a:cubicBezTo>
                  <a:pt x="3074155" y="781201"/>
                  <a:pt x="2790522" y="620334"/>
                  <a:pt x="3438222" y="569534"/>
                </a:cubicBezTo>
                <a:cubicBezTo>
                  <a:pt x="4085922" y="518734"/>
                  <a:pt x="6225167" y="664078"/>
                  <a:pt x="6867222" y="620334"/>
                </a:cubicBezTo>
                <a:cubicBezTo>
                  <a:pt x="7509277" y="576590"/>
                  <a:pt x="7294788" y="403023"/>
                  <a:pt x="7290555" y="307067"/>
                </a:cubicBezTo>
                <a:cubicBezTo>
                  <a:pt x="7286322" y="211111"/>
                  <a:pt x="7977766" y="81289"/>
                  <a:pt x="6841822" y="44600"/>
                </a:cubicBezTo>
                <a:cubicBezTo>
                  <a:pt x="5705878" y="7911"/>
                  <a:pt x="1509233" y="-51355"/>
                  <a:pt x="474889" y="86934"/>
                </a:cubicBezTo>
                <a:cubicBezTo>
                  <a:pt x="-559455" y="225223"/>
                  <a:pt x="380344" y="751567"/>
                  <a:pt x="635755" y="874334"/>
                </a:cubicBezTo>
                <a:cubicBezTo>
                  <a:pt x="891166" y="997101"/>
                  <a:pt x="1627766" y="847523"/>
                  <a:pt x="2007355" y="823534"/>
                </a:cubicBezTo>
                <a:cubicBezTo>
                  <a:pt x="2386944" y="799545"/>
                  <a:pt x="2650116" y="764972"/>
                  <a:pt x="2913289" y="7304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56445" y="1754537"/>
            <a:ext cx="8071934" cy="2055463"/>
          </a:xfrm>
          <a:custGeom>
            <a:avLst/>
            <a:gdLst>
              <a:gd name="connsiteX0" fmla="*/ 1103022 w 8071934"/>
              <a:gd name="connsiteY0" fmla="*/ 2055463 h 2055463"/>
              <a:gd name="connsiteX1" fmla="*/ 2102088 w 8071934"/>
              <a:gd name="connsiteY1" fmla="*/ 1996196 h 2055463"/>
              <a:gd name="connsiteX2" fmla="*/ 3287422 w 8071934"/>
              <a:gd name="connsiteY2" fmla="*/ 1903063 h 2055463"/>
              <a:gd name="connsiteX3" fmla="*/ 4625155 w 8071934"/>
              <a:gd name="connsiteY3" fmla="*/ 1699863 h 2055463"/>
              <a:gd name="connsiteX4" fmla="*/ 6047555 w 8071934"/>
              <a:gd name="connsiteY4" fmla="*/ 1640596 h 2055463"/>
              <a:gd name="connsiteX5" fmla="*/ 6208422 w 8071934"/>
              <a:gd name="connsiteY5" fmla="*/ 1327330 h 2055463"/>
              <a:gd name="connsiteX6" fmla="*/ 6369288 w 8071934"/>
              <a:gd name="connsiteY6" fmla="*/ 1107196 h 2055463"/>
              <a:gd name="connsiteX7" fmla="*/ 6716422 w 8071934"/>
              <a:gd name="connsiteY7" fmla="*/ 971730 h 2055463"/>
              <a:gd name="connsiteX8" fmla="*/ 7326022 w 8071934"/>
              <a:gd name="connsiteY8" fmla="*/ 836263 h 2055463"/>
              <a:gd name="connsiteX9" fmla="*/ 7563088 w 8071934"/>
              <a:gd name="connsiteY9" fmla="*/ 556863 h 2055463"/>
              <a:gd name="connsiteX10" fmla="*/ 7647755 w 8071934"/>
              <a:gd name="connsiteY10" fmla="*/ 302863 h 2055463"/>
              <a:gd name="connsiteX11" fmla="*/ 7495355 w 8071934"/>
              <a:gd name="connsiteY11" fmla="*/ 91196 h 2055463"/>
              <a:gd name="connsiteX12" fmla="*/ 400288 w 8071934"/>
              <a:gd name="connsiteY12" fmla="*/ 91196 h 2055463"/>
              <a:gd name="connsiteX13" fmla="*/ 1009888 w 8071934"/>
              <a:gd name="connsiteY13" fmla="*/ 1208796 h 2055463"/>
              <a:gd name="connsiteX14" fmla="*/ 2017422 w 8071934"/>
              <a:gd name="connsiteY14" fmla="*/ 1073330 h 2055463"/>
              <a:gd name="connsiteX15" fmla="*/ 3490622 w 8071934"/>
              <a:gd name="connsiteY15" fmla="*/ 988663 h 2055463"/>
              <a:gd name="connsiteX16" fmla="*/ 5192422 w 8071934"/>
              <a:gd name="connsiteY16" fmla="*/ 954796 h 2055463"/>
              <a:gd name="connsiteX17" fmla="*/ 6691022 w 8071934"/>
              <a:gd name="connsiteY17" fmla="*/ 920930 h 205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071934" h="2055463">
                <a:moveTo>
                  <a:pt x="1103022" y="2055463"/>
                </a:moveTo>
                <a:lnTo>
                  <a:pt x="2102088" y="1996196"/>
                </a:lnTo>
                <a:cubicBezTo>
                  <a:pt x="2466155" y="1970796"/>
                  <a:pt x="2866911" y="1952452"/>
                  <a:pt x="3287422" y="1903063"/>
                </a:cubicBezTo>
                <a:cubicBezTo>
                  <a:pt x="3707933" y="1853674"/>
                  <a:pt x="4165133" y="1743607"/>
                  <a:pt x="4625155" y="1699863"/>
                </a:cubicBezTo>
                <a:cubicBezTo>
                  <a:pt x="5085177" y="1656119"/>
                  <a:pt x="5783677" y="1702685"/>
                  <a:pt x="6047555" y="1640596"/>
                </a:cubicBezTo>
                <a:cubicBezTo>
                  <a:pt x="6311433" y="1578507"/>
                  <a:pt x="6154800" y="1416230"/>
                  <a:pt x="6208422" y="1327330"/>
                </a:cubicBezTo>
                <a:cubicBezTo>
                  <a:pt x="6262044" y="1238430"/>
                  <a:pt x="6284621" y="1166463"/>
                  <a:pt x="6369288" y="1107196"/>
                </a:cubicBezTo>
                <a:cubicBezTo>
                  <a:pt x="6453955" y="1047929"/>
                  <a:pt x="6556966" y="1016885"/>
                  <a:pt x="6716422" y="971730"/>
                </a:cubicBezTo>
                <a:cubicBezTo>
                  <a:pt x="6875878" y="926575"/>
                  <a:pt x="7184911" y="905407"/>
                  <a:pt x="7326022" y="836263"/>
                </a:cubicBezTo>
                <a:cubicBezTo>
                  <a:pt x="7467133" y="767118"/>
                  <a:pt x="7509466" y="645763"/>
                  <a:pt x="7563088" y="556863"/>
                </a:cubicBezTo>
                <a:cubicBezTo>
                  <a:pt x="7616710" y="467963"/>
                  <a:pt x="7659044" y="380474"/>
                  <a:pt x="7647755" y="302863"/>
                </a:cubicBezTo>
                <a:cubicBezTo>
                  <a:pt x="7636466" y="225252"/>
                  <a:pt x="8703266" y="126474"/>
                  <a:pt x="7495355" y="91196"/>
                </a:cubicBezTo>
                <a:cubicBezTo>
                  <a:pt x="6287444" y="55918"/>
                  <a:pt x="1481199" y="-95071"/>
                  <a:pt x="400288" y="91196"/>
                </a:cubicBezTo>
                <a:cubicBezTo>
                  <a:pt x="-680623" y="277463"/>
                  <a:pt x="740366" y="1045107"/>
                  <a:pt x="1009888" y="1208796"/>
                </a:cubicBezTo>
                <a:cubicBezTo>
                  <a:pt x="1279410" y="1372485"/>
                  <a:pt x="1603967" y="1110019"/>
                  <a:pt x="2017422" y="1073330"/>
                </a:cubicBezTo>
                <a:cubicBezTo>
                  <a:pt x="2430877" y="1036641"/>
                  <a:pt x="2961455" y="1008419"/>
                  <a:pt x="3490622" y="988663"/>
                </a:cubicBezTo>
                <a:cubicBezTo>
                  <a:pt x="4019789" y="968907"/>
                  <a:pt x="5192422" y="954796"/>
                  <a:pt x="5192422" y="954796"/>
                </a:cubicBezTo>
                <a:lnTo>
                  <a:pt x="6691022" y="920930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4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Latches: the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Latches make STA algorithms more difficult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Loop detection and checking is needed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Paths flow through latches, and the flow-through path may be critical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Algorithms are more complex, but still work fine</a:t>
            </a:r>
          </a:p>
          <a:p>
            <a:pPr>
              <a:spcBef>
                <a:spcPts val="600"/>
              </a:spcBef>
            </a:pPr>
            <a:r>
              <a:rPr lang="en-US" dirty="0"/>
              <a:t>So why do people use latches?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are more resistant to clock skew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their disadvantages usually outweigh this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homework will explore the issue further.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1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 fun begins...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r>
              <a:rPr lang="en-US" sz="2400" dirty="0"/>
              <a:t>So far, as long as we use flops and not latches, static-timing analysis seems easy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We’ve pulled off the amazing trick of analyzing </a:t>
            </a:r>
            <a:r>
              <a:rPr lang="en-US" sz="2000" i="1" dirty="0">
                <a:sym typeface="Wingdings" panose="05000000000000000000" pitchFamily="2" charset="2"/>
              </a:rPr>
              <a:t>every </a:t>
            </a:r>
            <a:r>
              <a:rPr lang="en-US" sz="2000" dirty="0">
                <a:sym typeface="Wingdings" panose="05000000000000000000" pitchFamily="2" charset="2"/>
              </a:rPr>
              <a:t>path, in just a small amount of time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Because of that, we can even check paths we never thought of.</a:t>
            </a:r>
          </a:p>
          <a:p>
            <a:r>
              <a:rPr lang="en-US" sz="2400" dirty="0">
                <a:sym typeface="Wingdings" panose="05000000000000000000" pitchFamily="2" charset="2"/>
              </a:rPr>
              <a:t>Now it’s time to take this easy problem and make it hard .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OK, really it was hard all along</a:t>
            </a:r>
          </a:p>
          <a:p>
            <a:r>
              <a:rPr lang="en-US" sz="2400" dirty="0">
                <a:sym typeface="Wingdings" panose="05000000000000000000" pitchFamily="2" charset="2"/>
              </a:rPr>
              <a:t>Gate delay, and false paths, and common clocks, oh my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Pretty soon you’re going to understand why commercial STA tools don’t always work perfectly!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5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delay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r>
              <a:rPr lang="en-US" dirty="0"/>
              <a:t>We’ve talked a lot about “delay,” but we’ve not actually defined it.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67293" y="2743200"/>
            <a:ext cx="0" cy="1117600"/>
          </a:xfrm>
          <a:prstGeom prst="line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67293" y="3886200"/>
            <a:ext cx="2133600" cy="0"/>
          </a:xfrm>
          <a:prstGeom prst="line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499191" y="2983730"/>
            <a:ext cx="1963479" cy="897941"/>
          </a:xfrm>
          <a:custGeom>
            <a:avLst/>
            <a:gdLst>
              <a:gd name="connsiteX0" fmla="*/ 0 w 1963479"/>
              <a:gd name="connsiteY0" fmla="*/ 4019 h 897941"/>
              <a:gd name="connsiteX1" fmla="*/ 432390 w 1963479"/>
              <a:gd name="connsiteY1" fmla="*/ 25284 h 897941"/>
              <a:gd name="connsiteX2" fmla="*/ 715925 w 1963479"/>
              <a:gd name="connsiteY2" fmla="*/ 195405 h 897941"/>
              <a:gd name="connsiteX3" fmla="*/ 914400 w 1963479"/>
              <a:gd name="connsiteY3" fmla="*/ 330084 h 897941"/>
              <a:gd name="connsiteX4" fmla="*/ 1084521 w 1963479"/>
              <a:gd name="connsiteY4" fmla="*/ 606530 h 897941"/>
              <a:gd name="connsiteX5" fmla="*/ 1311349 w 1963479"/>
              <a:gd name="connsiteY5" fmla="*/ 762475 h 897941"/>
              <a:gd name="connsiteX6" fmla="*/ 1545265 w 1963479"/>
              <a:gd name="connsiteY6" fmla="*/ 840447 h 897941"/>
              <a:gd name="connsiteX7" fmla="*/ 1779181 w 1963479"/>
              <a:gd name="connsiteY7" fmla="*/ 890065 h 897941"/>
              <a:gd name="connsiteX8" fmla="*/ 1963479 w 1963479"/>
              <a:gd name="connsiteY8" fmla="*/ 897154 h 89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3479" h="897941">
                <a:moveTo>
                  <a:pt x="0" y="4019"/>
                </a:moveTo>
                <a:cubicBezTo>
                  <a:pt x="156534" y="-1298"/>
                  <a:pt x="313069" y="-6614"/>
                  <a:pt x="432390" y="25284"/>
                </a:cubicBezTo>
                <a:cubicBezTo>
                  <a:pt x="551711" y="57182"/>
                  <a:pt x="635590" y="144605"/>
                  <a:pt x="715925" y="195405"/>
                </a:cubicBezTo>
                <a:cubicBezTo>
                  <a:pt x="796260" y="246205"/>
                  <a:pt x="852968" y="261563"/>
                  <a:pt x="914400" y="330084"/>
                </a:cubicBezTo>
                <a:cubicBezTo>
                  <a:pt x="975832" y="398605"/>
                  <a:pt x="1018363" y="534465"/>
                  <a:pt x="1084521" y="606530"/>
                </a:cubicBezTo>
                <a:cubicBezTo>
                  <a:pt x="1150679" y="678595"/>
                  <a:pt x="1234558" y="723489"/>
                  <a:pt x="1311349" y="762475"/>
                </a:cubicBezTo>
                <a:cubicBezTo>
                  <a:pt x="1388140" y="801461"/>
                  <a:pt x="1467293" y="819182"/>
                  <a:pt x="1545265" y="840447"/>
                </a:cubicBezTo>
                <a:cubicBezTo>
                  <a:pt x="1623237" y="861712"/>
                  <a:pt x="1709479" y="880614"/>
                  <a:pt x="1779181" y="890065"/>
                </a:cubicBezTo>
                <a:cubicBezTo>
                  <a:pt x="1848883" y="899516"/>
                  <a:pt x="1906181" y="898335"/>
                  <a:pt x="1963479" y="897154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06279" y="3072809"/>
            <a:ext cx="2303721" cy="831117"/>
          </a:xfrm>
          <a:custGeom>
            <a:avLst/>
            <a:gdLst>
              <a:gd name="connsiteX0" fmla="*/ 0 w 2303721"/>
              <a:gd name="connsiteY0" fmla="*/ 822251 h 831117"/>
              <a:gd name="connsiteX1" fmla="*/ 623777 w 2303721"/>
              <a:gd name="connsiteY1" fmla="*/ 822251 h 831117"/>
              <a:gd name="connsiteX2" fmla="*/ 808074 w 2303721"/>
              <a:gd name="connsiteY2" fmla="*/ 730103 h 831117"/>
              <a:gd name="connsiteX3" fmla="*/ 1155405 w 2303721"/>
              <a:gd name="connsiteY3" fmla="*/ 510363 h 831117"/>
              <a:gd name="connsiteX4" fmla="*/ 1538177 w 2303721"/>
              <a:gd name="connsiteY4" fmla="*/ 276447 h 831117"/>
              <a:gd name="connsiteX5" fmla="*/ 1892595 w 2303721"/>
              <a:gd name="connsiteY5" fmla="*/ 56707 h 831117"/>
              <a:gd name="connsiteX6" fmla="*/ 2303721 w 2303721"/>
              <a:gd name="connsiteY6" fmla="*/ 0 h 831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3721" h="831117">
                <a:moveTo>
                  <a:pt x="0" y="822251"/>
                </a:moveTo>
                <a:cubicBezTo>
                  <a:pt x="244549" y="829930"/>
                  <a:pt x="489098" y="837609"/>
                  <a:pt x="623777" y="822251"/>
                </a:cubicBezTo>
                <a:cubicBezTo>
                  <a:pt x="758456" y="806893"/>
                  <a:pt x="719470" y="782084"/>
                  <a:pt x="808074" y="730103"/>
                </a:cubicBezTo>
                <a:cubicBezTo>
                  <a:pt x="896678" y="678122"/>
                  <a:pt x="1033721" y="585972"/>
                  <a:pt x="1155405" y="510363"/>
                </a:cubicBezTo>
                <a:cubicBezTo>
                  <a:pt x="1277089" y="434754"/>
                  <a:pt x="1538177" y="276447"/>
                  <a:pt x="1538177" y="276447"/>
                </a:cubicBezTo>
                <a:cubicBezTo>
                  <a:pt x="1661042" y="200838"/>
                  <a:pt x="1765004" y="102781"/>
                  <a:pt x="1892595" y="56707"/>
                </a:cubicBezTo>
                <a:cubicBezTo>
                  <a:pt x="2020186" y="10633"/>
                  <a:pt x="2161953" y="5316"/>
                  <a:pt x="2303721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98653" y="3429000"/>
            <a:ext cx="348255" cy="19346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2718137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Red=inverter input voltage</a:t>
            </a:r>
          </a:p>
          <a:p>
            <a:r>
              <a:rPr lang="en-US" sz="2000" dirty="0"/>
              <a:t>Blue = inverter output voltage</a:t>
            </a:r>
          </a:p>
          <a:p>
            <a:r>
              <a:rPr lang="en-US" sz="2000" dirty="0"/>
              <a:t>Length of black arrow = gate delay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1" y="40386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Interesting question: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drew the black arrow at the point where each waveform crossed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/2. Any thoughts on if this is a good or bad choice?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dirty="0"/>
              <a:t>It’s probably not the best of choices; it can lead to </a:t>
            </a:r>
            <a:r>
              <a:rPr lang="en-US" i="1" dirty="0"/>
              <a:t>negative delay</a:t>
            </a:r>
            <a:r>
              <a:rPr lang="en-US" dirty="0"/>
              <a:t>!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dirty="0"/>
              <a:t>Make sure we know about </a:t>
            </a:r>
            <a:r>
              <a:rPr lang="en-US" i="1" dirty="0" err="1"/>
              <a:t>V</a:t>
            </a:r>
            <a:r>
              <a:rPr lang="en-US" baseline="-25000" dirty="0" err="1"/>
              <a:t>sw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09606" y="3341926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How would you define the inverter’s delay?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1658" y="3817441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26264" y="265667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041027B2-67AC-4537-9BC3-72785396A401}"/>
              </a:ext>
            </a:extLst>
          </p:cNvPr>
          <p:cNvCxnSpPr/>
          <p:nvPr/>
        </p:nvCxnSpPr>
        <p:spPr>
          <a:xfrm>
            <a:off x="1447800" y="3437461"/>
            <a:ext cx="2286000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869FB92-3702-4A4B-AE9E-248BAEB667B3}"/>
              </a:ext>
            </a:extLst>
          </p:cNvPr>
          <p:cNvSpPr txBox="1"/>
          <p:nvPr/>
        </p:nvSpPr>
        <p:spPr>
          <a:xfrm>
            <a:off x="812800" y="3212068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V</a:t>
            </a:r>
            <a:r>
              <a:rPr lang="en-US" sz="1800" baseline="-25000" dirty="0" err="1"/>
              <a:t>dd</a:t>
            </a:r>
            <a:r>
              <a:rPr lang="en-US" sz="1800" dirty="0"/>
              <a:t>/2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82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152900" y="3885226"/>
            <a:ext cx="38481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800600" y="3694725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things affect delay?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r>
              <a:rPr lang="en-US" dirty="0"/>
              <a:t>Now we know what delay is... what affects it?</a:t>
            </a:r>
          </a:p>
          <a:p>
            <a:r>
              <a:rPr lang="en-US" dirty="0"/>
              <a:t>Simplest model: the inverter is a resistor, its load (e.g., wiring + downstream gates) is a capacitor.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Delay = R*C.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345412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924800" y="3466125"/>
            <a:ext cx="990600" cy="838200"/>
            <a:chOff x="7467600" y="3886200"/>
            <a:chExt cx="990600" cy="838200"/>
          </a:xfrm>
        </p:grpSpPr>
        <p:sp>
          <p:nvSpPr>
            <p:cNvPr id="8" name="Isosceles Triangle 7"/>
            <p:cNvSpPr/>
            <p:nvPr/>
          </p:nvSpPr>
          <p:spPr>
            <a:xfrm rot="5400000">
              <a:off x="7505700" y="3924300"/>
              <a:ext cx="838200" cy="76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305800" y="4230075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7600" y="4082701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858000" y="3885225"/>
            <a:ext cx="685800" cy="1104900"/>
            <a:chOff x="5029200" y="4305300"/>
            <a:chExt cx="685800" cy="11049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410200" y="4724400"/>
              <a:ext cx="304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410200" y="4822095"/>
              <a:ext cx="304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562600" y="4305300"/>
              <a:ext cx="0" cy="4191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562600" y="4838700"/>
              <a:ext cx="0" cy="4191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10200" y="5257800"/>
              <a:ext cx="304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448300" y="5334000"/>
              <a:ext cx="2286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498123" y="5410200"/>
              <a:ext cx="1289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029200" y="4555531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181600" y="2819400"/>
            <a:ext cx="838200" cy="1066800"/>
            <a:chOff x="4724400" y="3200400"/>
            <a:chExt cx="838200" cy="1066800"/>
          </a:xfrm>
        </p:grpSpPr>
        <p:grpSp>
          <p:nvGrpSpPr>
            <p:cNvPr id="28" name="Group 27"/>
            <p:cNvGrpSpPr/>
            <p:nvPr/>
          </p:nvGrpSpPr>
          <p:grpSpPr>
            <a:xfrm>
              <a:off x="4800600" y="3581400"/>
              <a:ext cx="381000" cy="685800"/>
              <a:chOff x="5562600" y="3429000"/>
              <a:chExt cx="381000" cy="6858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4724400" y="32004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/>
                <a:t>V</a:t>
              </a:r>
              <a:r>
                <a:rPr lang="en-US" sz="2000" baseline="-25000" dirty="0" err="1"/>
                <a:t>dd</a:t>
              </a:r>
              <a:endParaRPr lang="en-US" sz="20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045927" y="3500735"/>
            <a:ext cx="602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678973" y="3466125"/>
            <a:ext cx="959827" cy="838200"/>
            <a:chOff x="4221773" y="3886200"/>
            <a:chExt cx="959827" cy="838200"/>
          </a:xfrm>
        </p:grpSpPr>
        <p:sp>
          <p:nvSpPr>
            <p:cNvPr id="5" name="Isosceles Triangle 4"/>
            <p:cNvSpPr/>
            <p:nvPr/>
          </p:nvSpPr>
          <p:spPr>
            <a:xfrm rot="5400000">
              <a:off x="4229100" y="3924300"/>
              <a:ext cx="838200" cy="7620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4230075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21773" y="4060512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inv</a:t>
              </a:r>
              <a:endParaRPr lang="en-US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33400" y="4724400"/>
            <a:ext cx="590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things affect the values for R and C?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90600" y="50292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sz="2000" dirty="0"/>
              <a:t>Bigger driver </a:t>
            </a:r>
            <a:r>
              <a:rPr lang="en-US" sz="2000" dirty="0" err="1"/>
              <a:t>devices→smaller</a:t>
            </a:r>
            <a:r>
              <a:rPr lang="en-US" sz="2000" dirty="0"/>
              <a:t> R; bigger load devices or more wire →bigger C.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sz="2000" dirty="0"/>
              <a:t>And much more...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43000" y="3276600"/>
            <a:ext cx="3009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Times New Roman" panose="02020603050405020304" pitchFamily="18" charset="0"/>
              <a:buChar char="‒"/>
            </a:pPr>
            <a:r>
              <a:rPr lang="en-US" dirty="0"/>
              <a:t>Increase R or C, and the output slope gets slower, and the ∆t increases.</a:t>
            </a:r>
          </a:p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562600" y="323480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22269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  <p:bldP spid="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slope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3167832"/>
          </a:xfrm>
        </p:spPr>
        <p:txBody>
          <a:bodyPr/>
          <a:lstStyle/>
          <a:p>
            <a:r>
              <a:rPr lang="en-US" dirty="0"/>
              <a:t>In reality, the gate delay depends heavily on the slope of the input voltage. Why?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Slower input slope means that the output transistors spend less time being fully turned on.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drew our resistor as a fixed resistor depending only on the device size; in reality the resistor size also depends on the input slope.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4133" y="1716875"/>
            <a:ext cx="0" cy="1117600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4133" y="2819400"/>
            <a:ext cx="2133600" cy="0"/>
          </a:xfrm>
          <a:prstGeom prst="line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457200" y="1921933"/>
            <a:ext cx="1955800" cy="872067"/>
          </a:xfrm>
          <a:custGeom>
            <a:avLst/>
            <a:gdLst>
              <a:gd name="connsiteX0" fmla="*/ 0 w 1955800"/>
              <a:gd name="connsiteY0" fmla="*/ 0 h 872067"/>
              <a:gd name="connsiteX1" fmla="*/ 389466 w 1955800"/>
              <a:gd name="connsiteY1" fmla="*/ 0 h 872067"/>
              <a:gd name="connsiteX2" fmla="*/ 541866 w 1955800"/>
              <a:gd name="connsiteY2" fmla="*/ 8467 h 872067"/>
              <a:gd name="connsiteX3" fmla="*/ 643466 w 1955800"/>
              <a:gd name="connsiteY3" fmla="*/ 8467 h 872067"/>
              <a:gd name="connsiteX4" fmla="*/ 770466 w 1955800"/>
              <a:gd name="connsiteY4" fmla="*/ 101600 h 872067"/>
              <a:gd name="connsiteX5" fmla="*/ 855133 w 1955800"/>
              <a:gd name="connsiteY5" fmla="*/ 423334 h 872067"/>
              <a:gd name="connsiteX6" fmla="*/ 897466 w 1955800"/>
              <a:gd name="connsiteY6" fmla="*/ 795867 h 872067"/>
              <a:gd name="connsiteX7" fmla="*/ 948266 w 1955800"/>
              <a:gd name="connsiteY7" fmla="*/ 838200 h 872067"/>
              <a:gd name="connsiteX8" fmla="*/ 1134533 w 1955800"/>
              <a:gd name="connsiteY8" fmla="*/ 863600 h 872067"/>
              <a:gd name="connsiteX9" fmla="*/ 1955800 w 1955800"/>
              <a:gd name="connsiteY9" fmla="*/ 872067 h 87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5800" h="872067">
                <a:moveTo>
                  <a:pt x="0" y="0"/>
                </a:moveTo>
                <a:lnTo>
                  <a:pt x="389466" y="0"/>
                </a:lnTo>
                <a:cubicBezTo>
                  <a:pt x="479777" y="1411"/>
                  <a:pt x="499533" y="7056"/>
                  <a:pt x="541866" y="8467"/>
                </a:cubicBezTo>
                <a:cubicBezTo>
                  <a:pt x="584199" y="9878"/>
                  <a:pt x="605366" y="-7055"/>
                  <a:pt x="643466" y="8467"/>
                </a:cubicBezTo>
                <a:cubicBezTo>
                  <a:pt x="681566" y="23989"/>
                  <a:pt x="735188" y="32456"/>
                  <a:pt x="770466" y="101600"/>
                </a:cubicBezTo>
                <a:cubicBezTo>
                  <a:pt x="805744" y="170745"/>
                  <a:pt x="833966" y="307623"/>
                  <a:pt x="855133" y="423334"/>
                </a:cubicBezTo>
                <a:cubicBezTo>
                  <a:pt x="876300" y="539045"/>
                  <a:pt x="881944" y="726723"/>
                  <a:pt x="897466" y="795867"/>
                </a:cubicBezTo>
                <a:cubicBezTo>
                  <a:pt x="912988" y="865011"/>
                  <a:pt x="908755" y="826911"/>
                  <a:pt x="948266" y="838200"/>
                </a:cubicBezTo>
                <a:cubicBezTo>
                  <a:pt x="987777" y="849489"/>
                  <a:pt x="966611" y="857956"/>
                  <a:pt x="1134533" y="863600"/>
                </a:cubicBezTo>
                <a:cubicBezTo>
                  <a:pt x="1302455" y="869244"/>
                  <a:pt x="1629127" y="870655"/>
                  <a:pt x="1955800" y="87206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2993" y="1942214"/>
            <a:ext cx="1857154" cy="892878"/>
          </a:xfrm>
          <a:custGeom>
            <a:avLst/>
            <a:gdLst>
              <a:gd name="connsiteX0" fmla="*/ 0 w 1857154"/>
              <a:gd name="connsiteY0" fmla="*/ 878958 h 892878"/>
              <a:gd name="connsiteX1" fmla="*/ 623777 w 1857154"/>
              <a:gd name="connsiteY1" fmla="*/ 886046 h 892878"/>
              <a:gd name="connsiteX2" fmla="*/ 723014 w 1857154"/>
              <a:gd name="connsiteY2" fmla="*/ 793898 h 892878"/>
              <a:gd name="connsiteX3" fmla="*/ 815163 w 1857154"/>
              <a:gd name="connsiteY3" fmla="*/ 637953 h 892878"/>
              <a:gd name="connsiteX4" fmla="*/ 1027814 w 1857154"/>
              <a:gd name="connsiteY4" fmla="*/ 382772 h 892878"/>
              <a:gd name="connsiteX5" fmla="*/ 1205024 w 1857154"/>
              <a:gd name="connsiteY5" fmla="*/ 85060 h 892878"/>
              <a:gd name="connsiteX6" fmla="*/ 1282996 w 1857154"/>
              <a:gd name="connsiteY6" fmla="*/ 21265 h 892878"/>
              <a:gd name="connsiteX7" fmla="*/ 1431852 w 1857154"/>
              <a:gd name="connsiteY7" fmla="*/ 7088 h 892878"/>
              <a:gd name="connsiteX8" fmla="*/ 1857154 w 1857154"/>
              <a:gd name="connsiteY8" fmla="*/ 0 h 89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154" h="892878">
                <a:moveTo>
                  <a:pt x="0" y="878958"/>
                </a:moveTo>
                <a:cubicBezTo>
                  <a:pt x="251637" y="889590"/>
                  <a:pt x="503275" y="900223"/>
                  <a:pt x="623777" y="886046"/>
                </a:cubicBezTo>
                <a:cubicBezTo>
                  <a:pt x="744279" y="871869"/>
                  <a:pt x="691116" y="835247"/>
                  <a:pt x="723014" y="793898"/>
                </a:cubicBezTo>
                <a:cubicBezTo>
                  <a:pt x="754912" y="752549"/>
                  <a:pt x="764363" y="706474"/>
                  <a:pt x="815163" y="637953"/>
                </a:cubicBezTo>
                <a:cubicBezTo>
                  <a:pt x="865963" y="569432"/>
                  <a:pt x="962837" y="474921"/>
                  <a:pt x="1027814" y="382772"/>
                </a:cubicBezTo>
                <a:cubicBezTo>
                  <a:pt x="1092791" y="290623"/>
                  <a:pt x="1162494" y="145311"/>
                  <a:pt x="1205024" y="85060"/>
                </a:cubicBezTo>
                <a:cubicBezTo>
                  <a:pt x="1247554" y="24809"/>
                  <a:pt x="1245191" y="34260"/>
                  <a:pt x="1282996" y="21265"/>
                </a:cubicBezTo>
                <a:cubicBezTo>
                  <a:pt x="1320801" y="8270"/>
                  <a:pt x="1336159" y="10632"/>
                  <a:pt x="1431852" y="7088"/>
                </a:cubicBezTo>
                <a:cubicBezTo>
                  <a:pt x="1527545" y="3544"/>
                  <a:pt x="1692349" y="1772"/>
                  <a:pt x="1857154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048000" y="1676400"/>
            <a:ext cx="0" cy="1117600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8000" y="2819400"/>
            <a:ext cx="2133600" cy="0"/>
          </a:xfrm>
          <a:prstGeom prst="line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3079898" y="1916930"/>
            <a:ext cx="1963479" cy="897941"/>
          </a:xfrm>
          <a:custGeom>
            <a:avLst/>
            <a:gdLst>
              <a:gd name="connsiteX0" fmla="*/ 0 w 1963479"/>
              <a:gd name="connsiteY0" fmla="*/ 4019 h 897941"/>
              <a:gd name="connsiteX1" fmla="*/ 432390 w 1963479"/>
              <a:gd name="connsiteY1" fmla="*/ 25284 h 897941"/>
              <a:gd name="connsiteX2" fmla="*/ 715925 w 1963479"/>
              <a:gd name="connsiteY2" fmla="*/ 195405 h 897941"/>
              <a:gd name="connsiteX3" fmla="*/ 914400 w 1963479"/>
              <a:gd name="connsiteY3" fmla="*/ 330084 h 897941"/>
              <a:gd name="connsiteX4" fmla="*/ 1084521 w 1963479"/>
              <a:gd name="connsiteY4" fmla="*/ 606530 h 897941"/>
              <a:gd name="connsiteX5" fmla="*/ 1311349 w 1963479"/>
              <a:gd name="connsiteY5" fmla="*/ 762475 h 897941"/>
              <a:gd name="connsiteX6" fmla="*/ 1545265 w 1963479"/>
              <a:gd name="connsiteY6" fmla="*/ 840447 h 897941"/>
              <a:gd name="connsiteX7" fmla="*/ 1779181 w 1963479"/>
              <a:gd name="connsiteY7" fmla="*/ 890065 h 897941"/>
              <a:gd name="connsiteX8" fmla="*/ 1963479 w 1963479"/>
              <a:gd name="connsiteY8" fmla="*/ 897154 h 89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3479" h="897941">
                <a:moveTo>
                  <a:pt x="0" y="4019"/>
                </a:moveTo>
                <a:cubicBezTo>
                  <a:pt x="156534" y="-1298"/>
                  <a:pt x="313069" y="-6614"/>
                  <a:pt x="432390" y="25284"/>
                </a:cubicBezTo>
                <a:cubicBezTo>
                  <a:pt x="551711" y="57182"/>
                  <a:pt x="635590" y="144605"/>
                  <a:pt x="715925" y="195405"/>
                </a:cubicBezTo>
                <a:cubicBezTo>
                  <a:pt x="796260" y="246205"/>
                  <a:pt x="852968" y="261563"/>
                  <a:pt x="914400" y="330084"/>
                </a:cubicBezTo>
                <a:cubicBezTo>
                  <a:pt x="975832" y="398605"/>
                  <a:pt x="1018363" y="534465"/>
                  <a:pt x="1084521" y="606530"/>
                </a:cubicBezTo>
                <a:cubicBezTo>
                  <a:pt x="1150679" y="678595"/>
                  <a:pt x="1234558" y="723489"/>
                  <a:pt x="1311349" y="762475"/>
                </a:cubicBezTo>
                <a:cubicBezTo>
                  <a:pt x="1388140" y="801461"/>
                  <a:pt x="1467293" y="819182"/>
                  <a:pt x="1545265" y="840447"/>
                </a:cubicBezTo>
                <a:cubicBezTo>
                  <a:pt x="1623237" y="861712"/>
                  <a:pt x="1709479" y="880614"/>
                  <a:pt x="1779181" y="890065"/>
                </a:cubicBezTo>
                <a:cubicBezTo>
                  <a:pt x="1848883" y="899516"/>
                  <a:pt x="1906181" y="898335"/>
                  <a:pt x="1963479" y="897154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086986" y="2006009"/>
            <a:ext cx="2303721" cy="831117"/>
          </a:xfrm>
          <a:custGeom>
            <a:avLst/>
            <a:gdLst>
              <a:gd name="connsiteX0" fmla="*/ 0 w 2303721"/>
              <a:gd name="connsiteY0" fmla="*/ 822251 h 831117"/>
              <a:gd name="connsiteX1" fmla="*/ 623777 w 2303721"/>
              <a:gd name="connsiteY1" fmla="*/ 822251 h 831117"/>
              <a:gd name="connsiteX2" fmla="*/ 808074 w 2303721"/>
              <a:gd name="connsiteY2" fmla="*/ 730103 h 831117"/>
              <a:gd name="connsiteX3" fmla="*/ 1155405 w 2303721"/>
              <a:gd name="connsiteY3" fmla="*/ 510363 h 831117"/>
              <a:gd name="connsiteX4" fmla="*/ 1538177 w 2303721"/>
              <a:gd name="connsiteY4" fmla="*/ 276447 h 831117"/>
              <a:gd name="connsiteX5" fmla="*/ 1892595 w 2303721"/>
              <a:gd name="connsiteY5" fmla="*/ 56707 h 831117"/>
              <a:gd name="connsiteX6" fmla="*/ 2303721 w 2303721"/>
              <a:gd name="connsiteY6" fmla="*/ 0 h 831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3721" h="831117">
                <a:moveTo>
                  <a:pt x="0" y="822251"/>
                </a:moveTo>
                <a:cubicBezTo>
                  <a:pt x="244549" y="829930"/>
                  <a:pt x="489098" y="837609"/>
                  <a:pt x="623777" y="822251"/>
                </a:cubicBezTo>
                <a:cubicBezTo>
                  <a:pt x="758456" y="806893"/>
                  <a:pt x="719470" y="782084"/>
                  <a:pt x="808074" y="730103"/>
                </a:cubicBezTo>
                <a:cubicBezTo>
                  <a:pt x="896678" y="678122"/>
                  <a:pt x="1033721" y="585972"/>
                  <a:pt x="1155405" y="510363"/>
                </a:cubicBezTo>
                <a:cubicBezTo>
                  <a:pt x="1277089" y="434754"/>
                  <a:pt x="1538177" y="276447"/>
                  <a:pt x="1538177" y="276447"/>
                </a:cubicBezTo>
                <a:cubicBezTo>
                  <a:pt x="1661042" y="200838"/>
                  <a:pt x="1765004" y="102781"/>
                  <a:pt x="1892595" y="56707"/>
                </a:cubicBezTo>
                <a:cubicBezTo>
                  <a:pt x="2020186" y="10633"/>
                  <a:pt x="2161953" y="5316"/>
                  <a:pt x="2303721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10" idx="5"/>
          </p:cNvCxnSpPr>
          <p:nvPr/>
        </p:nvCxnSpPr>
        <p:spPr>
          <a:xfrm>
            <a:off x="1312333" y="2345267"/>
            <a:ext cx="228600" cy="12699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079360" y="2362200"/>
            <a:ext cx="348255" cy="19346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643920" y="1600200"/>
            <a:ext cx="3109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Red=input voltage</a:t>
            </a:r>
          </a:p>
          <a:p>
            <a:r>
              <a:rPr lang="en-US" sz="2000" dirty="0"/>
              <a:t>Blue = output voltage</a:t>
            </a:r>
          </a:p>
          <a:p>
            <a:r>
              <a:rPr lang="en-US" sz="2000" dirty="0"/>
              <a:t>Length of black arrow = gate delay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24192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8730" y="171687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3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that affect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inputs switching at once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When more than one input switches at roughly the same time, it usually affects the gate delay</a:t>
            </a:r>
          </a:p>
          <a:p>
            <a:pPr lvl="1">
              <a:spcBef>
                <a:spcPts val="0"/>
              </a:spcBef>
            </a:pPr>
            <a:r>
              <a:rPr lang="en-US" dirty="0"/>
              <a:t>Draw this on the board for a NAND3.</a:t>
            </a:r>
          </a:p>
          <a:p>
            <a:r>
              <a:rPr lang="en-US" dirty="0"/>
              <a:t>What makes it hard to analyze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often logically impossible for multiple inputs to switch at exactly the same time (but we’re not looking at logic)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delay effect is heavily dependent on the exact amount of overlap, so a little bit of analysis error at the inputs means more error at the outputs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Capacitive coupling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066800"/>
          </a:xfrm>
        </p:spPr>
        <p:txBody>
          <a:bodyPr/>
          <a:lstStyle/>
          <a:p>
            <a:r>
              <a:rPr lang="en-US" dirty="0"/>
              <a:t>We talked about what affects the R. Now let’s talk about the 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647700" y="2640904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47800" y="294667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8" idx="6"/>
          </p:cNvCxnSpPr>
          <p:nvPr/>
        </p:nvCxnSpPr>
        <p:spPr>
          <a:xfrm flipV="1">
            <a:off x="1600200" y="3021904"/>
            <a:ext cx="2362200" cy="9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4791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38400" y="3576799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90800" y="3021904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38"/>
          <p:cNvSpPr/>
          <p:nvPr/>
        </p:nvSpPr>
        <p:spPr>
          <a:xfrm rot="5400000">
            <a:off x="647700" y="4012504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447800" y="431827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43" name="Elbow Connector 42"/>
          <p:cNvCxnSpPr>
            <a:stCxn id="40" idx="6"/>
          </p:cNvCxnSpPr>
          <p:nvPr/>
        </p:nvCxnSpPr>
        <p:spPr>
          <a:xfrm flipV="1">
            <a:off x="1600200" y="3576798"/>
            <a:ext cx="990600" cy="817681"/>
          </a:xfrm>
          <a:prstGeom prst="bentConnector3">
            <a:avLst>
              <a:gd name="adj1" fmla="val 100493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00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0" y="4338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0373" y="2777116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09600" y="416309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invA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371600" y="3021904"/>
            <a:ext cx="762000" cy="1104900"/>
            <a:chOff x="1371600" y="3021904"/>
            <a:chExt cx="762000" cy="11049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981200" y="3021904"/>
              <a:ext cx="0" cy="4191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981200" y="3555304"/>
              <a:ext cx="0" cy="4191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1828800" y="3974404"/>
              <a:ext cx="304800" cy="152400"/>
              <a:chOff x="1828800" y="3974404"/>
              <a:chExt cx="304800" cy="1524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1828800" y="3974404"/>
                <a:ext cx="3048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866900" y="4050604"/>
                <a:ext cx="2286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916723" y="4126804"/>
                <a:ext cx="128955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371600" y="3272135"/>
              <a:ext cx="762000" cy="461665"/>
              <a:chOff x="1371600" y="3272135"/>
              <a:chExt cx="762000" cy="4616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1828800" y="3441004"/>
                <a:ext cx="3048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828800" y="3538699"/>
                <a:ext cx="3048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371600" y="3272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  <a:r>
                  <a:rPr lang="en-US" baseline="-25000" dirty="0"/>
                  <a:t>1</a:t>
                </a:r>
                <a:endParaRPr lang="en-US" dirty="0"/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2590800" y="3500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76600" y="3429000"/>
            <a:ext cx="571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 talked about modeling inv2 and wiring cap as a grounded capacitor (C</a:t>
            </a:r>
            <a:r>
              <a:rPr lang="en-US" sz="2000" baseline="-25000" dirty="0"/>
              <a:t>1</a:t>
            </a:r>
            <a:r>
              <a:rPr lang="en-US" sz="20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Bigger C</a:t>
            </a:r>
            <a:r>
              <a:rPr lang="en-US" sz="2000" baseline="-25000" dirty="0"/>
              <a:t>1</a:t>
            </a:r>
            <a:r>
              <a:rPr lang="en-US" sz="2000" dirty="0"/>
              <a:t> → slower slew rate on node V, slower delay for inv1, as mentioned.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floating capacitor (C</a:t>
            </a:r>
            <a:r>
              <a:rPr lang="en-US" sz="2000" baseline="-25000" dirty="0"/>
              <a:t>2</a:t>
            </a:r>
            <a:r>
              <a:rPr lang="en-US" sz="2000" dirty="0"/>
              <a:t>) is harder. The aggressor (A) can inject charge into the victim (V); the resulting effect on delay varies with the slew rates of V and A, as well as the timing of when they both switch.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16973" y="2590800"/>
            <a:ext cx="959827" cy="838200"/>
            <a:chOff x="3916973" y="2590800"/>
            <a:chExt cx="959827" cy="838200"/>
          </a:xfrm>
        </p:grpSpPr>
        <p:sp>
          <p:nvSpPr>
            <p:cNvPr id="29" name="Isosceles Triangle 28"/>
            <p:cNvSpPr/>
            <p:nvPr/>
          </p:nvSpPr>
          <p:spPr>
            <a:xfrm rot="5400000">
              <a:off x="3924300" y="2628900"/>
              <a:ext cx="838200" cy="76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16973" y="2765112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inv2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724400" y="2937935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36786" y="4898713"/>
            <a:ext cx="2959873" cy="132343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Key idea: model this complex circuit as just an R &amp; C again, so we can easily analyze it.</a:t>
            </a:r>
          </a:p>
        </p:txBody>
      </p:sp>
    </p:spTree>
    <p:extLst>
      <p:ext uri="{BB962C8B-B14F-4D97-AF65-F5344CB8AC3E}">
        <p14:creationId xmlns:p14="http://schemas.microsoft.com/office/powerpoint/2010/main" val="12291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7" grpId="0"/>
      <p:bldP spid="51" grpId="0"/>
      <p:bldP spid="53" grpId="0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Capacitive coupling: case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066800"/>
          </a:xfrm>
        </p:spPr>
        <p:txBody>
          <a:bodyPr/>
          <a:lstStyle/>
          <a:p>
            <a:r>
              <a:rPr lang="en-US" dirty="0"/>
              <a:t>The first case is when the aggressor A is quiet.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647700" y="2640904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47800" y="294667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8" idx="6"/>
          </p:cNvCxnSpPr>
          <p:nvPr/>
        </p:nvCxnSpPr>
        <p:spPr>
          <a:xfrm flipV="1">
            <a:off x="1600200" y="3021904"/>
            <a:ext cx="2362200" cy="9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28800" y="34410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28800" y="3538699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81200" y="3021904"/>
            <a:ext cx="0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3555304"/>
            <a:ext cx="0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28800" y="39744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66900" y="4050604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16723" y="4126804"/>
            <a:ext cx="1289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4791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38400" y="3576799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90800" y="3021904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447800" y="431827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600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0373" y="2777116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9600" y="3576798"/>
            <a:ext cx="1981200" cy="1235806"/>
            <a:chOff x="609600" y="3576798"/>
            <a:chExt cx="1981200" cy="1235806"/>
          </a:xfrm>
        </p:grpSpPr>
        <p:sp>
          <p:nvSpPr>
            <p:cNvPr id="39" name="Isosceles Triangle 38"/>
            <p:cNvSpPr/>
            <p:nvPr/>
          </p:nvSpPr>
          <p:spPr>
            <a:xfrm rot="5400000">
              <a:off x="647700" y="4012504"/>
              <a:ext cx="838200" cy="76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Elbow Connector 42"/>
            <p:cNvCxnSpPr>
              <a:stCxn id="40" idx="6"/>
            </p:cNvCxnSpPr>
            <p:nvPr/>
          </p:nvCxnSpPr>
          <p:spPr>
            <a:xfrm flipV="1">
              <a:off x="1600200" y="3576798"/>
              <a:ext cx="990600" cy="817681"/>
            </a:xfrm>
            <a:prstGeom prst="bentConnector3">
              <a:avLst>
                <a:gd name="adj1" fmla="val 100493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524000" y="4338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9600" y="4163090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invA</a:t>
              </a:r>
              <a:endParaRPr lang="en-US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371600" y="3272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590800" y="3500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76600" y="34290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A does not switch, then A is essentially a ground.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same situation occurs if A does switch, but not at the same time as when V is switching.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0" y="3543300"/>
            <a:ext cx="304800" cy="571500"/>
            <a:chOff x="2819400" y="4381500"/>
            <a:chExt cx="304800" cy="5715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971800" y="4381500"/>
              <a:ext cx="0" cy="4191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819400" y="4800600"/>
              <a:ext cx="304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857500" y="4876800"/>
              <a:ext cx="2286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907323" y="4953000"/>
              <a:ext cx="1289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87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Can’t we just run SPICE?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en-US" sz="2400" dirty="0"/>
              <a:t>Yes, we could – if we didn’t mind waiting a few million years </a:t>
            </a:r>
            <a:r>
              <a:rPr lang="en-US" sz="2400" dirty="0">
                <a:sym typeface="Wingdings" panose="05000000000000000000" pitchFamily="2" charset="2"/>
              </a:rPr>
              <a:t>.</a:t>
            </a:r>
          </a:p>
          <a:p>
            <a:r>
              <a:rPr lang="en-US" sz="2400" dirty="0">
                <a:sym typeface="Wingdings" panose="05000000000000000000" pitchFamily="2" charset="2"/>
              </a:rPr>
              <a:t>Why so long?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The SPICE model is very accurate – and so it’s slow.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But there are reasonably-fast, reasonably-accurate versions of SPICE; that’s not really the problem</a:t>
            </a:r>
            <a:endParaRPr lang="en-US" sz="2000" dirty="0"/>
          </a:p>
          <a:p>
            <a:r>
              <a:rPr lang="en-US" sz="2400" dirty="0"/>
              <a:t>SPICE (or any other simulation) only tests the things that we give it patterns for.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5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Capacitive coupling: case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066800"/>
          </a:xfrm>
        </p:spPr>
        <p:txBody>
          <a:bodyPr/>
          <a:lstStyle/>
          <a:p>
            <a:r>
              <a:rPr lang="en-US" dirty="0"/>
              <a:t>A switches in the same direction as V.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647700" y="2640904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47800" y="294667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8" idx="6"/>
          </p:cNvCxnSpPr>
          <p:nvPr/>
        </p:nvCxnSpPr>
        <p:spPr>
          <a:xfrm flipV="1">
            <a:off x="1600200" y="3021904"/>
            <a:ext cx="2362200" cy="9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28800" y="34410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28800" y="3538699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81200" y="3021904"/>
            <a:ext cx="0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3555304"/>
            <a:ext cx="0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28800" y="39744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66900" y="4050604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16723" y="4126804"/>
            <a:ext cx="1289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4791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38400" y="3576799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90800" y="3021904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00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0373" y="2777116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inv1</a:t>
            </a:r>
          </a:p>
        </p:txBody>
      </p:sp>
      <p:cxnSp>
        <p:nvCxnSpPr>
          <p:cNvPr id="43" name="Elbow Connector 42"/>
          <p:cNvCxnSpPr>
            <a:stCxn id="40" idx="6"/>
          </p:cNvCxnSpPr>
          <p:nvPr/>
        </p:nvCxnSpPr>
        <p:spPr>
          <a:xfrm flipV="1">
            <a:off x="1600200" y="3564794"/>
            <a:ext cx="990600" cy="817681"/>
          </a:xfrm>
          <a:prstGeom prst="bentConnector3">
            <a:avLst>
              <a:gd name="adj1" fmla="val 100493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524000" y="4338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9600" y="3962400"/>
            <a:ext cx="990600" cy="838200"/>
            <a:chOff x="609600" y="3974404"/>
            <a:chExt cx="990600" cy="838200"/>
          </a:xfrm>
        </p:grpSpPr>
        <p:sp>
          <p:nvSpPr>
            <p:cNvPr id="40" name="Oval 39"/>
            <p:cNvSpPr/>
            <p:nvPr/>
          </p:nvSpPr>
          <p:spPr>
            <a:xfrm>
              <a:off x="1447800" y="4318279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647700" y="4012504"/>
              <a:ext cx="838200" cy="76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9600" y="4163090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invA</a:t>
              </a:r>
              <a:endParaRPr lang="en-US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371600" y="3272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590800" y="3500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76600" y="3429000"/>
            <a:ext cx="5715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aggressor A switches at the same time and at the same direction as V, then A and V are always at the same voltage. Then there is no voltage across C</a:t>
            </a:r>
            <a:r>
              <a:rPr lang="en-US" sz="2000" baseline="-25000" dirty="0"/>
              <a:t>2</a:t>
            </a:r>
            <a:r>
              <a:rPr lang="en-US" sz="2000" dirty="0"/>
              <a:t>, and no </a:t>
            </a:r>
            <a:r>
              <a:rPr lang="en-US" sz="2000" dirty="0" err="1"/>
              <a:t>dV</a:t>
            </a:r>
            <a:r>
              <a:rPr lang="en-US" sz="2000" dirty="0"/>
              <a:t>/</a:t>
            </a:r>
            <a:r>
              <a:rPr lang="en-US" sz="2000" dirty="0" err="1"/>
              <a:t>dt</a:t>
            </a:r>
            <a:r>
              <a:rPr lang="en-US" sz="2000" dirty="0"/>
              <a:t>, and no charge transfer. It becomes effectively zero.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0" y="26670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819400" y="28956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7000" y="2667000"/>
            <a:ext cx="15240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362200" y="46482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95600" y="48768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43200" y="4648200"/>
            <a:ext cx="15240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54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Capacitive coupling: case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066800"/>
          </a:xfrm>
        </p:spPr>
        <p:txBody>
          <a:bodyPr/>
          <a:lstStyle/>
          <a:p>
            <a:r>
              <a:rPr lang="en-US" dirty="0"/>
              <a:t>A switches in the opposite direction as V.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647700" y="2640904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47800" y="294667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8" idx="6"/>
          </p:cNvCxnSpPr>
          <p:nvPr/>
        </p:nvCxnSpPr>
        <p:spPr>
          <a:xfrm flipV="1">
            <a:off x="1600200" y="3021904"/>
            <a:ext cx="2362200" cy="9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/>
          <p:cNvSpPr/>
          <p:nvPr/>
        </p:nvSpPr>
        <p:spPr>
          <a:xfrm rot="5400000">
            <a:off x="3924300" y="2640904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724400" y="294667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1828800" y="34410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28800" y="3538699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81200" y="3021904"/>
            <a:ext cx="0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3555304"/>
            <a:ext cx="0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28800" y="39744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66900" y="4050604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16723" y="4126804"/>
            <a:ext cx="1289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479104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38400" y="3576799"/>
            <a:ext cx="304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90800" y="3021904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00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0373" y="2777116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86200" y="279930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0" y="4338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9600" y="3564794"/>
            <a:ext cx="1981200" cy="1235806"/>
            <a:chOff x="609600" y="3564794"/>
            <a:chExt cx="1981200" cy="1235806"/>
          </a:xfrm>
        </p:grpSpPr>
        <p:cxnSp>
          <p:nvCxnSpPr>
            <p:cNvPr id="43" name="Elbow Connector 42"/>
            <p:cNvCxnSpPr>
              <a:stCxn id="40" idx="6"/>
            </p:cNvCxnSpPr>
            <p:nvPr/>
          </p:nvCxnSpPr>
          <p:spPr>
            <a:xfrm flipV="1">
              <a:off x="1600200" y="3564794"/>
              <a:ext cx="990600" cy="817681"/>
            </a:xfrm>
            <a:prstGeom prst="bentConnector3">
              <a:avLst>
                <a:gd name="adj1" fmla="val 100493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1447800" y="4306275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Isosceles Triangle 38"/>
            <p:cNvSpPr/>
            <p:nvPr/>
          </p:nvSpPr>
          <p:spPr>
            <a:xfrm rot="5400000">
              <a:off x="647700" y="4000500"/>
              <a:ext cx="838200" cy="76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9600" y="4151086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inv3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371600" y="3272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590800" y="3500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76600" y="34290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aggressor A switches at the same time and in the opposite direction as V, then the aggressor tries to prevent V from switching. C</a:t>
            </a:r>
            <a:r>
              <a:rPr lang="en-US" sz="2000" baseline="-25000" dirty="0"/>
              <a:t>2</a:t>
            </a:r>
            <a:r>
              <a:rPr lang="en-US" sz="2000" dirty="0"/>
              <a:t> effectively becomes larger (1.5x to 4x, depending on the situation)!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38400" y="3581400"/>
            <a:ext cx="304800" cy="571500"/>
            <a:chOff x="2819400" y="4381500"/>
            <a:chExt cx="304800" cy="5715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971800" y="4381500"/>
              <a:ext cx="0" cy="4191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819400" y="4800600"/>
              <a:ext cx="304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857500" y="4876800"/>
              <a:ext cx="2286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907323" y="4953000"/>
              <a:ext cx="128955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2667000" y="3505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  <a:r>
              <a:rPr lang="en-US" dirty="0"/>
              <a:t>C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2286000" y="26670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19400" y="28956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67000" y="2667000"/>
            <a:ext cx="15240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2209801" y="4741331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2802467" y="4572000"/>
            <a:ext cx="38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2616202" y="4538132"/>
            <a:ext cx="15240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4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3" grpId="0"/>
      <p:bldP spid="4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coupling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Coupling capacitors arise anytime two wires are near each other.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Adjacent metal layers run at 90° to each other, so a long wire has </a:t>
            </a:r>
            <a:r>
              <a:rPr lang="en-US" sz="2000" i="1" dirty="0"/>
              <a:t>many</a:t>
            </a:r>
            <a:r>
              <a:rPr lang="en-US" sz="2000" dirty="0"/>
              <a:t> wires crossing it above and below.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There may be thousands of small floating caps attached to a long wire.</a:t>
            </a:r>
          </a:p>
          <a:p>
            <a:r>
              <a:rPr lang="en-US" sz="2400" dirty="0"/>
              <a:t>If we only knew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which direction all of those aggressor nodes were switching, and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when in the cycle they switched</a:t>
            </a:r>
          </a:p>
          <a:p>
            <a:r>
              <a:rPr lang="en-US" sz="2400" dirty="0"/>
              <a:t>then we could convert them into grounded fixed capacitors and compute the delay for each node, so we could then run timing analysis. But…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1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coupling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r>
              <a:rPr lang="en-US" sz="2400" dirty="0"/>
              <a:t>If we only knew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which direction all of those aggressor nodes were switching, and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when in the cycle they switched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9000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that’s what STA is supposed to tell us, and we can’t run STA because we don’t know gate delays yet!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3124200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there are probably many architectural reasons that not all of them can switch the same direction in the same time. </a:t>
            </a:r>
            <a:r>
              <a:rPr lang="en-US" sz="2000" dirty="0" err="1"/>
              <a:t>Ummm</a:t>
            </a:r>
            <a:r>
              <a:rPr lang="en-US" sz="2000" dirty="0"/>
              <a:t>… remember we agreed not to let logic functionality enter into STA!</a:t>
            </a:r>
          </a:p>
        </p:txBody>
      </p:sp>
      <p:cxnSp>
        <p:nvCxnSpPr>
          <p:cNvPr id="9" name="Curved Connector 8"/>
          <p:cNvCxnSpPr/>
          <p:nvPr/>
        </p:nvCxnSpPr>
        <p:spPr>
          <a:xfrm flipV="1">
            <a:off x="762000" y="2743200"/>
            <a:ext cx="1295400" cy="609600"/>
          </a:xfrm>
          <a:prstGeom prst="curvedConnector3">
            <a:avLst>
              <a:gd name="adj1" fmla="val 97059"/>
            </a:avLst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 flipH="1" flipV="1">
            <a:off x="5410200" y="2514600"/>
            <a:ext cx="838200" cy="533400"/>
          </a:xfrm>
          <a:prstGeom prst="curved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77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Coupling cap, in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76400"/>
            <a:ext cx="8534400" cy="2886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people do in practice?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caps should be counted at 0x, some at 1x, some at ≈2x.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Compromise: count them all at 1.5x.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whatever other magic number you chose. And change it if your project is behind schedule </a:t>
            </a:r>
            <a:r>
              <a:rPr lang="en-US" dirty="0">
                <a:sym typeface="Wingdings" panose="05000000000000000000" pitchFamily="2" charset="2"/>
              </a:rPr>
              <a:t>.</a:t>
            </a:r>
            <a:endParaRPr lang="en-US" dirty="0"/>
          </a:p>
          <a:p>
            <a:r>
              <a:rPr lang="en-US" dirty="0"/>
              <a:t>Draw a long-wire example on the board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 full shielding and offset inverters</a:t>
            </a:r>
          </a:p>
        </p:txBody>
      </p:sp>
    </p:spTree>
    <p:extLst>
      <p:ext uri="{BB962C8B-B14F-4D97-AF65-F5344CB8AC3E}">
        <p14:creationId xmlns:p14="http://schemas.microsoft.com/office/powerpoint/2010/main" val="156213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066800" y="2895600"/>
            <a:ext cx="53340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4400" y="2491740"/>
            <a:ext cx="37338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419600"/>
          </a:xfrm>
        </p:spPr>
        <p:txBody>
          <a:bodyPr/>
          <a:lstStyle/>
          <a:p>
            <a:r>
              <a:rPr lang="en-US" dirty="0"/>
              <a:t>How well does STA work?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Reasonably well, most of the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</a:t>
            </a:r>
            <a:r>
              <a:rPr lang="en-US" dirty="0" err="1"/>
              <a:t>so</a:t>
            </a:r>
            <a:r>
              <a:rPr lang="en-US" dirty="0"/>
              <a:t>, some of the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Spectacularly bad, every now and then</a:t>
            </a:r>
          </a:p>
          <a:p>
            <a:r>
              <a:rPr lang="en-US" dirty="0"/>
              <a:t>The problems: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Capacitive loading greatly affects delay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correct capacitance is essentially impossible to model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Multiple-inputs-switching delay variation is also difficult to model correctly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5590" y="1676400"/>
            <a:ext cx="1985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False paths, coming up!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172200" y="2057400"/>
            <a:ext cx="685800" cy="8382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381241" y="2800350"/>
            <a:ext cx="533159" cy="822960"/>
          </a:xfrm>
          <a:custGeom>
            <a:avLst/>
            <a:gdLst>
              <a:gd name="connsiteX0" fmla="*/ 533159 w 533159"/>
              <a:gd name="connsiteY0" fmla="*/ 822960 h 822960"/>
              <a:gd name="connsiteX1" fmla="*/ 213119 w 533159"/>
              <a:gd name="connsiteY1" fmla="*/ 605790 h 822960"/>
              <a:gd name="connsiteX2" fmla="*/ 7379 w 533159"/>
              <a:gd name="connsiteY2" fmla="*/ 285750 h 822960"/>
              <a:gd name="connsiteX3" fmla="*/ 476009 w 533159"/>
              <a:gd name="connsiteY3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159" h="822960">
                <a:moveTo>
                  <a:pt x="533159" y="822960"/>
                </a:moveTo>
                <a:cubicBezTo>
                  <a:pt x="416954" y="759142"/>
                  <a:pt x="300749" y="695325"/>
                  <a:pt x="213119" y="605790"/>
                </a:cubicBezTo>
                <a:cubicBezTo>
                  <a:pt x="125489" y="516255"/>
                  <a:pt x="-36436" y="386715"/>
                  <a:pt x="7379" y="285750"/>
                </a:cubicBezTo>
                <a:cubicBezTo>
                  <a:pt x="51194" y="184785"/>
                  <a:pt x="263601" y="92392"/>
                  <a:pt x="476009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6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9" grpId="0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3B0AA-F475-458B-A966-69399456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voltage?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2ADA09-881D-4E93-A678-8A3C42D5B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How does voltage affect delay?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Increase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→ reduce delay</a:t>
            </a:r>
          </a:p>
          <a:p>
            <a:r>
              <a:rPr lang="en-US" dirty="0"/>
              <a:t>Why? In our model, does it affect R, C or both?</a:t>
            </a:r>
          </a:p>
          <a:p>
            <a:pPr lvl="1"/>
            <a:r>
              <a:rPr lang="en-US" dirty="0"/>
              <a:t>Mini-homework: think about it, discuss it with your friends, &amp; we’ll discuss it next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23AE82B-AAB7-4306-97FD-9C1FDC552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5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 paths are the bane of STA.</a:t>
            </a:r>
          </a:p>
          <a:p>
            <a:r>
              <a:rPr lang="en-US" dirty="0"/>
              <a:t>We’ve made wonderful simplifying assumptions: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problem of timing is completely independent from the logic functionality.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Subcritical inputs cannot be part of long paths</a:t>
            </a:r>
          </a:p>
          <a:p>
            <a:pPr>
              <a:spcBef>
                <a:spcPts val="0"/>
              </a:spcBef>
            </a:pPr>
            <a:r>
              <a:rPr lang="en-US" dirty="0"/>
              <a:t>These are correct 99% of the time – but 99% is not nearly good enough!</a:t>
            </a:r>
          </a:p>
          <a:p>
            <a:r>
              <a:rPr lang="en-US" dirty="0"/>
              <a:t>False paths break them </a:t>
            </a:r>
            <a:r>
              <a:rPr lang="en-US" dirty="0">
                <a:sym typeface="Wingdings" panose="05000000000000000000" pitchFamily="2" charset="2"/>
              </a:rPr>
              <a:t>. Let’s see why.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7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6951135" y="1981200"/>
            <a:ext cx="0" cy="45273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27435" y="1981200"/>
            <a:ext cx="0" cy="7530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path with two </a:t>
            </a:r>
            <a:r>
              <a:rPr lang="en-US" dirty="0" err="1"/>
              <a:t>muxes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7368"/>
            <a:ext cx="5943600" cy="2058832"/>
          </a:xfrm>
        </p:spPr>
        <p:txBody>
          <a:bodyPr/>
          <a:lstStyle/>
          <a:p>
            <a:r>
              <a:rPr lang="en-US" sz="2400" dirty="0"/>
              <a:t>The path from B to I is only valid if S=1</a:t>
            </a:r>
          </a:p>
          <a:p>
            <a:r>
              <a:rPr lang="en-US" sz="2400" dirty="0"/>
              <a:t>The path from I to Q is only valid if S=0</a:t>
            </a:r>
          </a:p>
          <a:p>
            <a:r>
              <a:rPr lang="en-US" sz="2400" dirty="0"/>
              <a:t>Therefore the path B→I→Q is a </a:t>
            </a:r>
            <a:r>
              <a:rPr lang="en-US" sz="2400" i="1" dirty="0"/>
              <a:t>false path</a:t>
            </a:r>
            <a:r>
              <a:rPr lang="en-US" sz="2400" dirty="0"/>
              <a:t>.</a:t>
            </a:r>
          </a:p>
          <a:p>
            <a:r>
              <a:rPr lang="en-US" sz="2400" dirty="0"/>
              <a:t>Why would anyone design such a silly circuit?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Flowchart: Manual Operation 4"/>
          <p:cNvSpPr/>
          <p:nvPr/>
        </p:nvSpPr>
        <p:spPr>
          <a:xfrm rot="16200000">
            <a:off x="6400800" y="2586335"/>
            <a:ext cx="1066800" cy="3810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71735" y="2281535"/>
            <a:ext cx="279400" cy="103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  <a:p>
            <a:endParaRPr lang="en-US" sz="2000" dirty="0"/>
          </a:p>
          <a:p>
            <a:r>
              <a:rPr lang="en-US" sz="2000" dirty="0"/>
              <a:t>1</a:t>
            </a:r>
            <a:endParaRPr lang="en-US" dirty="0"/>
          </a:p>
        </p:txBody>
      </p:sp>
      <p:sp>
        <p:nvSpPr>
          <p:cNvPr id="9" name="Flowchart: Manual Operation 8"/>
          <p:cNvSpPr/>
          <p:nvPr/>
        </p:nvSpPr>
        <p:spPr>
          <a:xfrm rot="16200000">
            <a:off x="7277100" y="2853035"/>
            <a:ext cx="1066800" cy="3810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48035" y="2548235"/>
            <a:ext cx="279400" cy="103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  <a:p>
            <a:endParaRPr lang="en-US" sz="2000" dirty="0"/>
          </a:p>
          <a:p>
            <a:r>
              <a:rPr lang="en-US" sz="2000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20484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0" y="27342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248400" y="24339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48400" y="31197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0" y="3195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0" y="1595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7124699" y="27387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103534" y="33483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24600" y="3576935"/>
            <a:ext cx="80009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03534" y="3348335"/>
            <a:ext cx="0" cy="23609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248400" y="1981200"/>
            <a:ext cx="157903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013698" y="30435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1534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62800" y="23532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" y="3928408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Perhaps it make sense in a larger context. E.g.,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dirty="0"/>
              <a:t>the first mux is in another faraway block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dirty="0"/>
              <a:t>We already use I somewhere in this block.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dirty="0"/>
              <a:t>We want </a:t>
            </a:r>
            <a:r>
              <a:rPr lang="en-US" dirty="0" smtClean="0"/>
              <a:t>Q=mux(S?C:A); </a:t>
            </a:r>
            <a:r>
              <a:rPr lang="en-US" dirty="0"/>
              <a:t>we do </a:t>
            </a:r>
            <a:r>
              <a:rPr lang="en-US" dirty="0" smtClean="0"/>
              <a:t>Q=mux(S?C:I</a:t>
            </a:r>
            <a:r>
              <a:rPr lang="en-US" dirty="0"/>
              <a:t>) instead, so as to save a wire.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dirty="0"/>
              <a:t>Similar cases occur in a carry-skip adder (see the HW)</a:t>
            </a:r>
          </a:p>
        </p:txBody>
      </p:sp>
    </p:spTree>
    <p:extLst>
      <p:ext uri="{BB962C8B-B14F-4D97-AF65-F5344CB8AC3E}">
        <p14:creationId xmlns:p14="http://schemas.microsoft.com/office/powerpoint/2010/main" val="103491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mini-homework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think of other false-path examples?</a:t>
            </a:r>
          </a:p>
          <a:p>
            <a:pPr lvl="1"/>
            <a:r>
              <a:rPr lang="en-US" dirty="0"/>
              <a:t>They’re sprinkled throughout computer architecture</a:t>
            </a:r>
          </a:p>
          <a:p>
            <a:pPr lvl="1"/>
            <a:r>
              <a:rPr lang="en-US" dirty="0"/>
              <a:t>The BGFs that we’ll discuss in the clocking section have them</a:t>
            </a:r>
          </a:p>
          <a:p>
            <a:pPr lvl="1"/>
            <a:r>
              <a:rPr lang="en-US" dirty="0"/>
              <a:t>You can look ahead at the HW for the adder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stCxn id="6" idx="3"/>
          </p:cNvCxnSpPr>
          <p:nvPr/>
        </p:nvCxnSpPr>
        <p:spPr>
          <a:xfrm>
            <a:off x="4859867" y="2662766"/>
            <a:ext cx="762000" cy="4349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Can’t we just run SPICE?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04332"/>
            <a:ext cx="8153400" cy="1763068"/>
          </a:xfrm>
        </p:spPr>
        <p:txBody>
          <a:bodyPr/>
          <a:lstStyle/>
          <a:p>
            <a:r>
              <a:rPr lang="en-US" sz="2400" dirty="0"/>
              <a:t>Three inputs. Each can rise, fall, stay zero or stay one.</a:t>
            </a:r>
          </a:p>
          <a:p>
            <a:r>
              <a:rPr lang="en-US" sz="2400" dirty="0"/>
              <a:t>How many input patterns for this little network?</a:t>
            </a:r>
          </a:p>
          <a:p>
            <a:pPr lvl="1">
              <a:spcBef>
                <a:spcPts val="0"/>
              </a:spcBef>
            </a:pPr>
            <a:r>
              <a:rPr lang="en-US" dirty="0"/>
              <a:t>4</a:t>
            </a:r>
            <a:r>
              <a:rPr lang="en-US" baseline="30000" dirty="0"/>
              <a:t>3</a:t>
            </a:r>
            <a:r>
              <a:rPr lang="en-US" dirty="0"/>
              <a:t> = 64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gets real big, real fast, for networks with lots of inputs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1892300" y="1638300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>
            <a:off x="3869267" y="2281766"/>
            <a:ext cx="990600" cy="7620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Stored Data 6"/>
          <p:cNvSpPr/>
          <p:nvPr/>
        </p:nvSpPr>
        <p:spPr>
          <a:xfrm flipH="1">
            <a:off x="5444067" y="2959100"/>
            <a:ext cx="1066800" cy="685800"/>
          </a:xfrm>
          <a:prstGeom prst="flowChartOnlineStorag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1892300" y="2705100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54667" y="1600200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54667" y="2666999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3933" y="1600200"/>
            <a:ext cx="65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28899" y="2548467"/>
            <a:ext cx="65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54667" y="3644900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8034" y="2281766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0934" y="2952634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6" name="Straight Connector 15"/>
          <p:cNvCxnSpPr>
            <a:endCxn id="5" idx="3"/>
          </p:cNvCxnSpPr>
          <p:nvPr/>
        </p:nvCxnSpPr>
        <p:spPr>
          <a:xfrm>
            <a:off x="1202267" y="2019299"/>
            <a:ext cx="728133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02267" y="3097682"/>
            <a:ext cx="728133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0"/>
          </p:cNvCxnSpPr>
          <p:nvPr/>
        </p:nvCxnSpPr>
        <p:spPr>
          <a:xfrm>
            <a:off x="2692400" y="2019300"/>
            <a:ext cx="1176867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0"/>
          </p:cNvCxnSpPr>
          <p:nvPr/>
        </p:nvCxnSpPr>
        <p:spPr>
          <a:xfrm flipV="1">
            <a:off x="2692400" y="2779299"/>
            <a:ext cx="1176867" cy="3068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3"/>
          </p:cNvCxnSpPr>
          <p:nvPr/>
        </p:nvCxnSpPr>
        <p:spPr>
          <a:xfrm flipV="1">
            <a:off x="1820333" y="3428769"/>
            <a:ext cx="3733801" cy="4469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85433" y="180072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93901" y="283275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47067" y="241855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53100" y="304186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4EA3594D-3CC9-4825-921E-C366A665A52A}"/>
              </a:ext>
            </a:extLst>
          </p:cNvPr>
          <p:cNvSpPr txBox="1"/>
          <p:nvPr/>
        </p:nvSpPr>
        <p:spPr>
          <a:xfrm>
            <a:off x="838200" y="1752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11022673-7F7C-43C6-AE7C-EC077FA51102}"/>
              </a:ext>
            </a:extLst>
          </p:cNvPr>
          <p:cNvCxnSpPr/>
          <p:nvPr/>
        </p:nvCxnSpPr>
        <p:spPr>
          <a:xfrm>
            <a:off x="685800" y="32004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63663E12-A7CA-416D-8D8C-A67FCD4B7006}"/>
              </a:ext>
            </a:extLst>
          </p:cNvPr>
          <p:cNvCxnSpPr/>
          <p:nvPr/>
        </p:nvCxnSpPr>
        <p:spPr>
          <a:xfrm>
            <a:off x="914400" y="2980267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74ACD9F2-A5B8-42F3-9714-DA02C3207EC0}"/>
              </a:ext>
            </a:extLst>
          </p:cNvPr>
          <p:cNvCxnSpPr/>
          <p:nvPr/>
        </p:nvCxnSpPr>
        <p:spPr>
          <a:xfrm>
            <a:off x="914400" y="2971800"/>
            <a:ext cx="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94B3D981-23B4-49E2-BE22-16C568271550}"/>
              </a:ext>
            </a:extLst>
          </p:cNvPr>
          <p:cNvCxnSpPr/>
          <p:nvPr/>
        </p:nvCxnSpPr>
        <p:spPr>
          <a:xfrm>
            <a:off x="2971800" y="32766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F20EADBB-70CA-46CA-9B1F-C477640C9A69}"/>
              </a:ext>
            </a:extLst>
          </p:cNvPr>
          <p:cNvCxnSpPr/>
          <p:nvPr/>
        </p:nvCxnSpPr>
        <p:spPr>
          <a:xfrm>
            <a:off x="3200400" y="3056467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75EF6B4E-DC14-4F46-916E-E1F768A63501}"/>
              </a:ext>
            </a:extLst>
          </p:cNvPr>
          <p:cNvCxnSpPr/>
          <p:nvPr/>
        </p:nvCxnSpPr>
        <p:spPr>
          <a:xfrm>
            <a:off x="3200400" y="3048000"/>
            <a:ext cx="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="" xmlns:a16="http://schemas.microsoft.com/office/drawing/2014/main" id="{72CF6013-D294-4987-BF3D-714A6FAD2901}"/>
              </a:ext>
            </a:extLst>
          </p:cNvPr>
          <p:cNvCxnSpPr/>
          <p:nvPr/>
        </p:nvCxnSpPr>
        <p:spPr>
          <a:xfrm>
            <a:off x="5410200" y="26670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C4214C38-B485-471A-A128-5BF54E57A2D1}"/>
              </a:ext>
            </a:extLst>
          </p:cNvPr>
          <p:cNvCxnSpPr/>
          <p:nvPr/>
        </p:nvCxnSpPr>
        <p:spPr>
          <a:xfrm>
            <a:off x="5638800" y="2446867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9AB60693-1E8E-405D-BA54-C33DF017A05D}"/>
              </a:ext>
            </a:extLst>
          </p:cNvPr>
          <p:cNvCxnSpPr/>
          <p:nvPr/>
        </p:nvCxnSpPr>
        <p:spPr>
          <a:xfrm>
            <a:off x="5638800" y="2438400"/>
            <a:ext cx="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E8F711F1-564F-43DB-9401-0EEF381FD084}"/>
              </a:ext>
            </a:extLst>
          </p:cNvPr>
          <p:cNvSpPr txBox="1"/>
          <p:nvPr/>
        </p:nvSpPr>
        <p:spPr>
          <a:xfrm>
            <a:off x="3352800" y="1828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43D24BFA-2F4A-4F58-A5C2-A504226AF6A4}"/>
              </a:ext>
            </a:extLst>
          </p:cNvPr>
          <p:cNvSpPr txBox="1"/>
          <p:nvPr/>
        </p:nvSpPr>
        <p:spPr>
          <a:xfrm>
            <a:off x="914400" y="3576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6128F1E6-C846-4D80-8C50-E3C0EBBA9285}"/>
              </a:ext>
            </a:extLst>
          </p:cNvPr>
          <p:cNvCxnSpPr/>
          <p:nvPr/>
        </p:nvCxnSpPr>
        <p:spPr>
          <a:xfrm>
            <a:off x="6934200" y="34290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94C54CD7-6B43-47D4-B29B-21CF6667DC15}"/>
              </a:ext>
            </a:extLst>
          </p:cNvPr>
          <p:cNvCxnSpPr/>
          <p:nvPr/>
        </p:nvCxnSpPr>
        <p:spPr>
          <a:xfrm>
            <a:off x="7162800" y="3208867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2EE583B9-CA78-477C-BCCD-F408B11C9DA8}"/>
              </a:ext>
            </a:extLst>
          </p:cNvPr>
          <p:cNvCxnSpPr/>
          <p:nvPr/>
        </p:nvCxnSpPr>
        <p:spPr>
          <a:xfrm>
            <a:off x="7162800" y="3200400"/>
            <a:ext cx="0" cy="228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3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6798735" y="1981200"/>
            <a:ext cx="0" cy="45273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75035" y="1981200"/>
            <a:ext cx="0" cy="7530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path with two </a:t>
            </a:r>
            <a:r>
              <a:rPr lang="en-US" dirty="0" err="1"/>
              <a:t>muxes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35" y="1935686"/>
            <a:ext cx="5516030" cy="2636314"/>
          </a:xfrm>
        </p:spPr>
        <p:txBody>
          <a:bodyPr/>
          <a:lstStyle/>
          <a:p>
            <a:r>
              <a:rPr lang="en-US" sz="2000" dirty="0"/>
              <a:t>Consider the input arrival times shown above. How should we propagate them? (Assume both </a:t>
            </a:r>
            <a:r>
              <a:rPr lang="en-US" sz="2000" dirty="0" err="1"/>
              <a:t>muxes</a:t>
            </a:r>
            <a:r>
              <a:rPr lang="en-US" sz="2000" dirty="0"/>
              <a:t> have a delay of 1).</a:t>
            </a:r>
          </a:p>
          <a:p>
            <a:r>
              <a:rPr lang="en-US" sz="2000" dirty="0"/>
              <a:t>The green path is false</a:t>
            </a:r>
          </a:p>
          <a:p>
            <a:r>
              <a:rPr lang="en-US" sz="2000" dirty="0"/>
              <a:t>We could ignore the </a:t>
            </a:r>
            <a:r>
              <a:rPr lang="en-US" sz="2000" dirty="0" smtClean="0"/>
              <a:t>fact </a:t>
            </a:r>
            <a:r>
              <a:rPr lang="en-US" sz="2000" dirty="0"/>
              <a:t>that </a:t>
            </a:r>
            <a:r>
              <a:rPr lang="en-US" sz="2000" dirty="0" smtClean="0"/>
              <a:t>B→</a:t>
            </a:r>
            <a:r>
              <a:rPr lang="en-US" sz="2000" dirty="0"/>
              <a:t>I→Q </a:t>
            </a:r>
            <a:r>
              <a:rPr lang="en-US" sz="2000" dirty="0" smtClean="0"/>
              <a:t>is false, and </a:t>
            </a:r>
            <a:r>
              <a:rPr lang="en-US" sz="2000" dirty="0"/>
              <a:t>claim that the arrival time on Q is 7. However, it really isn’t, and this may cause us to mistakenly think the chip doesn’t work at speed.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Flowchart: Manual Operation 4"/>
          <p:cNvSpPr/>
          <p:nvPr/>
        </p:nvSpPr>
        <p:spPr>
          <a:xfrm rot="16200000">
            <a:off x="6248400" y="2586335"/>
            <a:ext cx="1066800" cy="3810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19335" y="2281535"/>
            <a:ext cx="279400" cy="103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  <a:p>
            <a:endParaRPr lang="en-US" sz="2000" dirty="0"/>
          </a:p>
          <a:p>
            <a:r>
              <a:rPr lang="en-US" sz="2000" dirty="0"/>
              <a:t>1</a:t>
            </a:r>
            <a:endParaRPr lang="en-US" dirty="0"/>
          </a:p>
        </p:txBody>
      </p:sp>
      <p:sp>
        <p:nvSpPr>
          <p:cNvPr id="9" name="Flowchart: Manual Operation 8"/>
          <p:cNvSpPr/>
          <p:nvPr/>
        </p:nvSpPr>
        <p:spPr>
          <a:xfrm rot="16200000">
            <a:off x="7124700" y="2853035"/>
            <a:ext cx="1066800" cy="3810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5635" y="2548235"/>
            <a:ext cx="279400" cy="103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  <a:p>
            <a:endParaRPr lang="en-US" sz="2000" dirty="0"/>
          </a:p>
          <a:p>
            <a:r>
              <a:rPr lang="en-US" sz="2000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20484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27342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0" y="24339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31197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3600" y="3195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3600" y="1595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972299" y="27387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51134" y="33483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3576935"/>
            <a:ext cx="80009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51134" y="3348335"/>
            <a:ext cx="0" cy="23609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096000" y="1981200"/>
            <a:ext cx="157903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861298" y="30435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001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10400" y="23532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0764" y="154870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205293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15000" y="273873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10765" y="319593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10400" y="266253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44365" y="2967335"/>
            <a:ext cx="1147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 or 7?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650" y="4572000"/>
            <a:ext cx="8058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critical path through this logic is A→I→Q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Ugly – we’ve now intermixed logic &amp; timing. Yes, it’s ugly, but there’s no choice </a:t>
            </a:r>
            <a:r>
              <a:rPr lang="en-US" sz="2000" dirty="0">
                <a:sym typeface="Wingdings" panose="05000000000000000000" pitchFamily="2" charset="2"/>
              </a:rPr>
              <a:t>.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Input A is subcritical to the mux – but it’s the one that matters </a:t>
            </a:r>
          </a:p>
        </p:txBody>
      </p:sp>
      <p:sp>
        <p:nvSpPr>
          <p:cNvPr id="13" name="Oval 12"/>
          <p:cNvSpPr/>
          <p:nvPr/>
        </p:nvSpPr>
        <p:spPr>
          <a:xfrm>
            <a:off x="8153400" y="3429000"/>
            <a:ext cx="292102" cy="385465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861298" y="3124200"/>
            <a:ext cx="901702" cy="228600"/>
            <a:chOff x="7861298" y="3124200"/>
            <a:chExt cx="901702" cy="228600"/>
          </a:xfrm>
        </p:grpSpPr>
        <p:cxnSp>
          <p:nvCxnSpPr>
            <p:cNvPr id="22" name="Straight Connector 21"/>
            <p:cNvCxnSpPr/>
            <p:nvPr/>
          </p:nvCxnSpPr>
          <p:spPr>
            <a:xfrm flipH="1" flipV="1">
              <a:off x="7861298" y="3124200"/>
              <a:ext cx="901702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7861298" y="3124200"/>
              <a:ext cx="901702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eform 19"/>
          <p:cNvSpPr/>
          <p:nvPr/>
        </p:nvSpPr>
        <p:spPr>
          <a:xfrm>
            <a:off x="6286500" y="2821754"/>
            <a:ext cx="2137410" cy="233946"/>
          </a:xfrm>
          <a:custGeom>
            <a:avLst/>
            <a:gdLst>
              <a:gd name="connsiteX0" fmla="*/ 0 w 2137410"/>
              <a:gd name="connsiteY0" fmla="*/ 207196 h 233946"/>
              <a:gd name="connsiteX1" fmla="*/ 537210 w 2137410"/>
              <a:gd name="connsiteY1" fmla="*/ 218626 h 233946"/>
              <a:gd name="connsiteX2" fmla="*/ 788670 w 2137410"/>
              <a:gd name="connsiteY2" fmla="*/ 24316 h 233946"/>
              <a:gd name="connsiteX3" fmla="*/ 1234440 w 2137410"/>
              <a:gd name="connsiteY3" fmla="*/ 12886 h 233946"/>
              <a:gd name="connsiteX4" fmla="*/ 1714500 w 2137410"/>
              <a:gd name="connsiteY4" fmla="*/ 115756 h 233946"/>
              <a:gd name="connsiteX5" fmla="*/ 2137410 w 2137410"/>
              <a:gd name="connsiteY5" fmla="*/ 127186 h 233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7410" h="233946">
                <a:moveTo>
                  <a:pt x="0" y="207196"/>
                </a:moveTo>
                <a:cubicBezTo>
                  <a:pt x="202882" y="228151"/>
                  <a:pt x="405765" y="249106"/>
                  <a:pt x="537210" y="218626"/>
                </a:cubicBezTo>
                <a:cubicBezTo>
                  <a:pt x="668655" y="188146"/>
                  <a:pt x="672465" y="58606"/>
                  <a:pt x="788670" y="24316"/>
                </a:cubicBezTo>
                <a:cubicBezTo>
                  <a:pt x="904875" y="-9974"/>
                  <a:pt x="1080135" y="-2354"/>
                  <a:pt x="1234440" y="12886"/>
                </a:cubicBezTo>
                <a:cubicBezTo>
                  <a:pt x="1388745" y="28126"/>
                  <a:pt x="1564005" y="96706"/>
                  <a:pt x="1714500" y="115756"/>
                </a:cubicBezTo>
                <a:cubicBezTo>
                  <a:pt x="1864995" y="134806"/>
                  <a:pt x="2001202" y="130996"/>
                  <a:pt x="2137410" y="12718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2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8" grpId="0"/>
      <p:bldP spid="13" grpId="0" animBg="1"/>
      <p:bldP spid="2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a path is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19600"/>
          </a:xfrm>
        </p:spPr>
        <p:txBody>
          <a:bodyPr/>
          <a:lstStyle/>
          <a:p>
            <a:r>
              <a:rPr lang="en-US" dirty="0"/>
              <a:t>Lots of papers in the mid '90s trying to determine this automatically. None was really practical.</a:t>
            </a:r>
          </a:p>
          <a:p>
            <a:r>
              <a:rPr lang="en-US" dirty="0"/>
              <a:t>Where we are today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path is false if somebody says it is.</a:t>
            </a:r>
          </a:p>
          <a:p>
            <a:r>
              <a:rPr lang="en-US" dirty="0"/>
              <a:t>Result: STA is an iterative process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Run the STA tool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It shows you lots of really long paths that are actually false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Tell the tool they are false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Go to #1</a:t>
            </a:r>
          </a:p>
          <a:p>
            <a:pPr marL="51435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Question: how much do you trust your architects?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3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>
            <a:stCxn id="9" idx="3"/>
            <a:endCxn id="30" idx="1"/>
          </p:cNvCxnSpPr>
          <p:nvPr/>
        </p:nvCxnSpPr>
        <p:spPr>
          <a:xfrm>
            <a:off x="5181600" y="3009900"/>
            <a:ext cx="19727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6" y="3598229"/>
            <a:ext cx="7814734" cy="2410732"/>
          </a:xfrm>
        </p:spPr>
        <p:txBody>
          <a:bodyPr/>
          <a:lstStyle/>
          <a:p>
            <a:r>
              <a:rPr lang="en-US" dirty="0"/>
              <a:t>If the clock period is 1000 </a:t>
            </a:r>
            <a:r>
              <a:rPr lang="en-US" dirty="0" err="1"/>
              <a:t>ps</a:t>
            </a:r>
            <a:r>
              <a:rPr lang="en-US" dirty="0"/>
              <a:t>, and the flops have </a:t>
            </a:r>
            <a:r>
              <a:rPr lang="en-US" dirty="0" err="1"/>
              <a:t>t</a:t>
            </a:r>
            <a:r>
              <a:rPr lang="en-US" baseline="-25000" dirty="0" err="1"/>
              <a:t>clk→Q</a:t>
            </a:r>
            <a:r>
              <a:rPr lang="en-US" dirty="0"/>
              <a:t>=</a:t>
            </a:r>
            <a:r>
              <a:rPr lang="en-US" dirty="0" err="1"/>
              <a:t>t</a:t>
            </a:r>
            <a:r>
              <a:rPr lang="en-US" baseline="-25000" dirty="0" err="1"/>
              <a:t>setup</a:t>
            </a:r>
            <a:r>
              <a:rPr lang="en-US" dirty="0"/>
              <a:t>=0, then how much delay can the logic have?</a:t>
            </a:r>
          </a:p>
          <a:p>
            <a:r>
              <a:rPr lang="en-US" dirty="0"/>
              <a:t>But now let’s look at how the clock is actually created.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1300" y="1868822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91000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9" name="TextBox 8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54333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0" name="TextBox 29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Oval 32"/>
          <p:cNvSpPr/>
          <p:nvPr/>
        </p:nvSpPr>
        <p:spPr>
          <a:xfrm>
            <a:off x="5562600" y="2732769"/>
            <a:ext cx="1181100" cy="6200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686300" y="2362200"/>
            <a:ext cx="2963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028701" y="1752600"/>
            <a:ext cx="5448299" cy="609600"/>
            <a:chOff x="1028701" y="1905000"/>
            <a:chExt cx="5448299" cy="609600"/>
          </a:xfrm>
        </p:grpSpPr>
        <p:cxnSp>
          <p:nvCxnSpPr>
            <p:cNvPr id="37" name="Straight Connector 36"/>
            <p:cNvCxnSpPr>
              <a:stCxn id="28" idx="3"/>
            </p:cNvCxnSpPr>
            <p:nvPr/>
          </p:nvCxnSpPr>
          <p:spPr>
            <a:xfrm>
              <a:off x="1943101" y="2135833"/>
              <a:ext cx="4533899" cy="860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23622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5" name="Isosceles Triangle 4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0480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14" name="Isosceles Triangle 13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6576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17" name="Isosceles Triangle 16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3434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20" name="Isosceles Triangle 19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292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23" name="Isosceles Triangle 22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7150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26" name="Isosceles Triangle 25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028701" y="1905000"/>
              <a:ext cx="914400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PLL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477000" y="2144439"/>
              <a:ext cx="0" cy="37016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>
            <a:endCxn id="11" idx="3"/>
          </p:cNvCxnSpPr>
          <p:nvPr/>
        </p:nvCxnSpPr>
        <p:spPr>
          <a:xfrm>
            <a:off x="4686300" y="2362200"/>
            <a:ext cx="0" cy="304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45401" y="2362200"/>
            <a:ext cx="0" cy="304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362200" y="450593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 1000ps</a:t>
            </a:r>
          </a:p>
        </p:txBody>
      </p:sp>
    </p:spTree>
    <p:extLst>
      <p:ext uri="{BB962C8B-B14F-4D97-AF65-F5344CB8AC3E}">
        <p14:creationId xmlns:p14="http://schemas.microsoft.com/office/powerpoint/2010/main" val="419644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>
            <a:stCxn id="9" idx="3"/>
            <a:endCxn id="30" idx="1"/>
          </p:cNvCxnSpPr>
          <p:nvPr/>
        </p:nvCxnSpPr>
        <p:spPr>
          <a:xfrm>
            <a:off x="5181600" y="3009900"/>
            <a:ext cx="19727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Real-life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6" y="3429000"/>
            <a:ext cx="7814734" cy="2410732"/>
          </a:xfrm>
        </p:spPr>
        <p:txBody>
          <a:bodyPr/>
          <a:lstStyle/>
          <a:p>
            <a:r>
              <a:rPr lang="en-US" sz="2400" dirty="0"/>
              <a:t>The PLL has jitter. </a:t>
            </a:r>
          </a:p>
          <a:p>
            <a:r>
              <a:rPr lang="en-US" sz="2400" dirty="0"/>
              <a:t>The inverters have unpredictable delay. Why?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Delay depends on process, voltage, temperature, coupling capacitors, …</a:t>
            </a:r>
          </a:p>
          <a:p>
            <a:r>
              <a:rPr lang="en-US" sz="2400" dirty="0"/>
              <a:t>How long do you think the inverter chain might be for a CPU?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Several cycles long!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1300" y="1868822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91000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9" name="TextBox 8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54333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0" name="TextBox 29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Oval 32"/>
          <p:cNvSpPr/>
          <p:nvPr/>
        </p:nvSpPr>
        <p:spPr>
          <a:xfrm>
            <a:off x="5562600" y="2732769"/>
            <a:ext cx="1181100" cy="6200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686300" y="2362200"/>
            <a:ext cx="2963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028701" y="1752600"/>
            <a:ext cx="5448299" cy="609600"/>
            <a:chOff x="1028701" y="1905000"/>
            <a:chExt cx="5448299" cy="609600"/>
          </a:xfrm>
        </p:grpSpPr>
        <p:cxnSp>
          <p:nvCxnSpPr>
            <p:cNvPr id="37" name="Straight Connector 36"/>
            <p:cNvCxnSpPr>
              <a:stCxn id="28" idx="3"/>
            </p:cNvCxnSpPr>
            <p:nvPr/>
          </p:nvCxnSpPr>
          <p:spPr>
            <a:xfrm>
              <a:off x="1943101" y="2135833"/>
              <a:ext cx="4533899" cy="860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23622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5" name="Isosceles Triangle 4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0480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14" name="Isosceles Triangle 13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6576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17" name="Isosceles Triangle 16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3434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20" name="Isosceles Triangle 19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292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23" name="Isosceles Triangle 22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7150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26" name="Isosceles Triangle 25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028701" y="1905000"/>
              <a:ext cx="914400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PLL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477000" y="2144439"/>
              <a:ext cx="0" cy="37016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>
            <a:endCxn id="11" idx="3"/>
          </p:cNvCxnSpPr>
          <p:nvPr/>
        </p:nvCxnSpPr>
        <p:spPr>
          <a:xfrm>
            <a:off x="4686300" y="2362200"/>
            <a:ext cx="0" cy="304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45401" y="2362200"/>
            <a:ext cx="0" cy="304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87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>
            <a:stCxn id="9" idx="3"/>
            <a:endCxn id="30" idx="1"/>
          </p:cNvCxnSpPr>
          <p:nvPr/>
        </p:nvCxnSpPr>
        <p:spPr>
          <a:xfrm>
            <a:off x="5181600" y="3009900"/>
            <a:ext cx="19727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Real-life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6" y="3429000"/>
            <a:ext cx="7814734" cy="2410732"/>
          </a:xfrm>
        </p:spPr>
        <p:txBody>
          <a:bodyPr/>
          <a:lstStyle/>
          <a:p>
            <a:r>
              <a:rPr lang="en-US" sz="2400" dirty="0"/>
              <a:t>Why would we care? No matter how unpredictable or changeable the delay from CLK</a:t>
            </a:r>
            <a:r>
              <a:rPr lang="en-US" sz="2400" baseline="-25000" dirty="0"/>
              <a:t>PLL</a:t>
            </a:r>
            <a:r>
              <a:rPr lang="en-US" sz="2400" dirty="0"/>
              <a:t> to CLK, the same CLK feeds both flops. Why would any skew or jitter matter?</a:t>
            </a:r>
          </a:p>
          <a:p>
            <a:pPr lvl="1"/>
            <a:r>
              <a:rPr lang="en-US" sz="2000" dirty="0"/>
              <a:t>Clock skew (which is the same every cycle) will not matter here. Clock jitter (which can change every cycle) does. Why?</a:t>
            </a:r>
          </a:p>
          <a:p>
            <a:pPr lvl="1"/>
            <a:r>
              <a:rPr lang="en-US" sz="2000" dirty="0"/>
              <a:t>Because the 2</a:t>
            </a:r>
            <a:r>
              <a:rPr lang="en-US" sz="2000" baseline="30000" dirty="0"/>
              <a:t>nd</a:t>
            </a:r>
            <a:r>
              <a:rPr lang="en-US" sz="2000" dirty="0"/>
              <a:t> flop receives a signal a full cycle after the 1</a:t>
            </a:r>
            <a:r>
              <a:rPr lang="en-US" sz="2000" baseline="30000" dirty="0"/>
              <a:t>st</a:t>
            </a:r>
            <a:r>
              <a:rPr lang="en-US" sz="2000" dirty="0"/>
              <a:t> flop sends it – i.e., the path starts and ends on </a:t>
            </a:r>
            <a:r>
              <a:rPr lang="en-US" sz="2000" i="1" dirty="0"/>
              <a:t>different</a:t>
            </a:r>
            <a:r>
              <a:rPr lang="en-US" sz="2000" dirty="0"/>
              <a:t> clock edges.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1300" y="1868822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91000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9" name="TextBox 8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54333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0" name="TextBox 29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Oval 32"/>
          <p:cNvSpPr/>
          <p:nvPr/>
        </p:nvSpPr>
        <p:spPr>
          <a:xfrm>
            <a:off x="5562600" y="2732769"/>
            <a:ext cx="1181100" cy="6200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686300" y="2362200"/>
            <a:ext cx="2963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028701" y="1752600"/>
            <a:ext cx="5448299" cy="609600"/>
            <a:chOff x="1028701" y="1905000"/>
            <a:chExt cx="5448299" cy="609600"/>
          </a:xfrm>
        </p:grpSpPr>
        <p:cxnSp>
          <p:nvCxnSpPr>
            <p:cNvPr id="37" name="Straight Connector 36"/>
            <p:cNvCxnSpPr>
              <a:stCxn id="28" idx="3"/>
            </p:cNvCxnSpPr>
            <p:nvPr/>
          </p:nvCxnSpPr>
          <p:spPr>
            <a:xfrm>
              <a:off x="1943101" y="2135833"/>
              <a:ext cx="4533899" cy="860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23622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5" name="Isosceles Triangle 4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0480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14" name="Isosceles Triangle 13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6576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17" name="Isosceles Triangle 16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3434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20" name="Isosceles Triangle 19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292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23" name="Isosceles Triangle 22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715000" y="1905000"/>
              <a:ext cx="457200" cy="478877"/>
              <a:chOff x="1143000" y="3374477"/>
              <a:chExt cx="914400" cy="838200"/>
            </a:xfrm>
            <a:solidFill>
              <a:schemeClr val="bg1"/>
            </a:solidFill>
          </p:grpSpPr>
          <p:sp>
            <p:nvSpPr>
              <p:cNvPr id="26" name="Isosceles Triangle 25"/>
              <p:cNvSpPr/>
              <p:nvPr/>
            </p:nvSpPr>
            <p:spPr>
              <a:xfrm rot="5400000">
                <a:off x="1104900" y="3412577"/>
                <a:ext cx="8382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905000" y="371835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028701" y="1905000"/>
              <a:ext cx="914400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PLL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477000" y="2144439"/>
              <a:ext cx="0" cy="37016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>
            <a:endCxn id="11" idx="3"/>
          </p:cNvCxnSpPr>
          <p:nvPr/>
        </p:nvCxnSpPr>
        <p:spPr>
          <a:xfrm>
            <a:off x="4686300" y="2362200"/>
            <a:ext cx="0" cy="304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45401" y="2362200"/>
            <a:ext cx="0" cy="304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828800" y="2133600"/>
            <a:ext cx="1189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  <a:r>
              <a:rPr lang="en-US" baseline="-25000" dirty="0"/>
              <a:t>PLL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7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jitter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424" y="4038600"/>
            <a:ext cx="7002975" cy="2034961"/>
          </a:xfrm>
        </p:spPr>
        <p:txBody>
          <a:bodyPr/>
          <a:lstStyle/>
          <a:p>
            <a:r>
              <a:rPr lang="en-US" dirty="0"/>
              <a:t>Timing constraint: </a:t>
            </a:r>
            <a:r>
              <a:rPr lang="el-GR" dirty="0"/>
              <a:t>Δ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+t</a:t>
            </a:r>
            <a:r>
              <a:rPr lang="en-US" baseline="-25000" dirty="0"/>
              <a:t>logic</a:t>
            </a:r>
            <a:r>
              <a:rPr lang="en-US" dirty="0"/>
              <a:t>≤t</a:t>
            </a:r>
            <a:r>
              <a:rPr lang="en-US" baseline="-25000" dirty="0"/>
              <a:t>clk_per</a:t>
            </a:r>
            <a:r>
              <a:rPr lang="en-US" dirty="0"/>
              <a:t>+</a:t>
            </a:r>
            <a:r>
              <a:rPr lang="el-GR" dirty="0"/>
              <a:t>Δ</a:t>
            </a:r>
            <a:r>
              <a:rPr lang="en-US" dirty="0"/>
              <a:t>t</a:t>
            </a:r>
            <a:r>
              <a:rPr lang="en-US" baseline="-25000" dirty="0"/>
              <a:t>2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or  </a:t>
            </a:r>
            <a:r>
              <a:rPr lang="en-US" dirty="0" err="1"/>
              <a:t>t</a:t>
            </a:r>
            <a:r>
              <a:rPr lang="en-US" baseline="-25000" dirty="0" err="1"/>
              <a:t>logic</a:t>
            </a:r>
            <a:r>
              <a:rPr lang="en-US" dirty="0" err="1"/>
              <a:t>≤t</a:t>
            </a:r>
            <a:r>
              <a:rPr lang="en-US" baseline="-25000" dirty="0" err="1"/>
              <a:t>clk_per</a:t>
            </a:r>
            <a:r>
              <a:rPr lang="en-US" dirty="0"/>
              <a:t>+(</a:t>
            </a:r>
            <a:r>
              <a:rPr lang="el-GR" dirty="0"/>
              <a:t>Δ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-</a:t>
            </a:r>
            <a:r>
              <a:rPr lang="el-GR" dirty="0"/>
              <a:t>Δ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baseline="-25000" dirty="0"/>
              <a:t> 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And so if </a:t>
            </a:r>
            <a:r>
              <a:rPr lang="el-GR" dirty="0"/>
              <a:t>Δ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&lt;</a:t>
            </a:r>
            <a:r>
              <a:rPr lang="el-GR" dirty="0"/>
              <a:t>Δ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, we cannot have as much logic.</a:t>
            </a:r>
          </a:p>
          <a:p>
            <a:r>
              <a:rPr lang="en-US" dirty="0"/>
              <a:t>Why would we have </a:t>
            </a:r>
            <a:r>
              <a:rPr lang="el-GR" dirty="0"/>
              <a:t>Δ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&lt;</a:t>
            </a:r>
            <a:r>
              <a:rPr lang="el-GR" dirty="0"/>
              <a:t>Δ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Again, changes in voltage, coupling caps.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001" y="2583562"/>
            <a:ext cx="8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4001" y="2015681"/>
            <a:ext cx="118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</a:t>
            </a:r>
            <a:r>
              <a:rPr lang="en-US" sz="2000" baseline="-25000" dirty="0"/>
              <a:t>PLL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000" y="3028294"/>
            <a:ext cx="172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Flop #1 output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49842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Flop #2 input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108200" y="2101351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59199" y="2101351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0200" y="2101351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61199" y="2101351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10933" y="3168151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91266" y="2101351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50731" y="243840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93266" y="2099732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10934" y="2634751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61933" y="2634751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91200" y="2634751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42199" y="2634751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94000" y="2634751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53465" y="2971800"/>
            <a:ext cx="133773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524000" y="2971800"/>
            <a:ext cx="1295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0" y="217593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en-US" sz="2000" dirty="0"/>
              <a:t>t</a:t>
            </a:r>
            <a:r>
              <a:rPr lang="en-US" sz="2000" baseline="-25000" dirty="0"/>
              <a:t>1</a:t>
            </a:r>
            <a:endParaRPr lang="en-US" sz="2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125133" y="2514600"/>
            <a:ext cx="702734" cy="0"/>
          </a:xfrm>
          <a:prstGeom prst="straightConnector1">
            <a:avLst/>
          </a:prstGeom>
          <a:ln w="317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562600" y="2209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en-US" sz="2000" dirty="0"/>
              <a:t>t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401733" y="2548465"/>
            <a:ext cx="389467" cy="0"/>
          </a:xfrm>
          <a:prstGeom prst="straightConnector1">
            <a:avLst/>
          </a:prstGeom>
          <a:ln w="317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74266" y="2641599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24000" y="3488266"/>
            <a:ext cx="1295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02464" y="3183466"/>
            <a:ext cx="474133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2425308" y="2794000"/>
            <a:ext cx="680917" cy="618455"/>
          </a:xfrm>
          <a:custGeom>
            <a:avLst/>
            <a:gdLst>
              <a:gd name="connsiteX0" fmla="*/ 411025 w 680917"/>
              <a:gd name="connsiteY0" fmla="*/ 0 h 618455"/>
              <a:gd name="connsiteX1" fmla="*/ 665025 w 680917"/>
              <a:gd name="connsiteY1" fmla="*/ 169333 h 618455"/>
              <a:gd name="connsiteX2" fmla="*/ 4625 w 680917"/>
              <a:gd name="connsiteY2" fmla="*/ 474133 h 618455"/>
              <a:gd name="connsiteX3" fmla="*/ 368692 w 680917"/>
              <a:gd name="connsiteY3" fmla="*/ 584200 h 618455"/>
              <a:gd name="connsiteX4" fmla="*/ 317892 w 680917"/>
              <a:gd name="connsiteY4" fmla="*/ 618067 h 618455"/>
              <a:gd name="connsiteX5" fmla="*/ 343292 w 680917"/>
              <a:gd name="connsiteY5" fmla="*/ 567267 h 618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0917" h="618455">
                <a:moveTo>
                  <a:pt x="411025" y="0"/>
                </a:moveTo>
                <a:cubicBezTo>
                  <a:pt x="571891" y="45155"/>
                  <a:pt x="732758" y="90311"/>
                  <a:pt x="665025" y="169333"/>
                </a:cubicBezTo>
                <a:cubicBezTo>
                  <a:pt x="597292" y="248355"/>
                  <a:pt x="54014" y="404989"/>
                  <a:pt x="4625" y="474133"/>
                </a:cubicBezTo>
                <a:cubicBezTo>
                  <a:pt x="-44764" y="543277"/>
                  <a:pt x="316481" y="560211"/>
                  <a:pt x="368692" y="584200"/>
                </a:cubicBezTo>
                <a:cubicBezTo>
                  <a:pt x="420903" y="608189"/>
                  <a:pt x="322125" y="620889"/>
                  <a:pt x="317892" y="618067"/>
                </a:cubicBezTo>
                <a:cubicBezTo>
                  <a:pt x="313659" y="615245"/>
                  <a:pt x="328475" y="591256"/>
                  <a:pt x="343292" y="567267"/>
                </a:cubicBezTo>
              </a:path>
            </a:pathLst>
          </a:custGeom>
          <a:noFill/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5791200" y="3599950"/>
            <a:ext cx="0" cy="3370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524000" y="3930151"/>
            <a:ext cx="4267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74266" y="3616884"/>
            <a:ext cx="176953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052735" y="2438400"/>
            <a:ext cx="38946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>
            <a:off x="2929466" y="3336675"/>
            <a:ext cx="2844800" cy="431799"/>
          </a:xfrm>
          <a:prstGeom prst="curvedConnector3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114799" y="1524000"/>
            <a:ext cx="990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t</a:t>
            </a:r>
            <a:r>
              <a:rPr lang="en-US" sz="2000" baseline="-25000" dirty="0" err="1"/>
              <a:t>clk_per</a:t>
            </a:r>
            <a:endParaRPr lang="en-US" sz="20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057400" y="1905000"/>
            <a:ext cx="3369731" cy="0"/>
          </a:xfrm>
          <a:prstGeom prst="straightConnector1">
            <a:avLst/>
          </a:prstGeom>
          <a:ln w="317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10613" y="324064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t</a:t>
            </a:r>
            <a:r>
              <a:rPr lang="en-US" sz="2000" baseline="-25000" dirty="0" err="1"/>
              <a:t>logic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065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>
            <a:stCxn id="9" idx="3"/>
            <a:endCxn id="30" idx="1"/>
          </p:cNvCxnSpPr>
          <p:nvPr/>
        </p:nvCxnSpPr>
        <p:spPr>
          <a:xfrm>
            <a:off x="5181600" y="3009900"/>
            <a:ext cx="19727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can get much worse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6" y="3581400"/>
            <a:ext cx="7814734" cy="2410732"/>
          </a:xfrm>
        </p:spPr>
        <p:txBody>
          <a:bodyPr/>
          <a:lstStyle/>
          <a:p>
            <a:r>
              <a:rPr lang="en-US" sz="2400" dirty="0"/>
              <a:t>Now the “common clock” is just the first 5 inverters.</a:t>
            </a:r>
          </a:p>
          <a:p>
            <a:r>
              <a:rPr lang="en-US" sz="2400" dirty="0"/>
              <a:t>The final inverter is different for the two flops. How does this make life worse?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Unpredictable device size &amp; clock skew can also break our path just like jitter did before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Look at the common-clock app (on the class website)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19900" y="1868822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91000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9" name="TextBox 8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54333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0" name="TextBox 29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Oval 32"/>
          <p:cNvSpPr/>
          <p:nvPr/>
        </p:nvSpPr>
        <p:spPr>
          <a:xfrm>
            <a:off x="5562600" y="2732769"/>
            <a:ext cx="1181100" cy="6200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686300" y="2362200"/>
            <a:ext cx="2963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3"/>
          </p:cNvCxnSpPr>
          <p:nvPr/>
        </p:nvCxnSpPr>
        <p:spPr>
          <a:xfrm>
            <a:off x="1943101" y="1983433"/>
            <a:ext cx="4533899" cy="860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62200" y="1752600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5" name="Isosceles Triangle 4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48000" y="1752600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14" name="Isosceles Triangle 13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57600" y="1752600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17" name="Isosceles Triangle 16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43400" y="1752600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20" name="Isosceles Triangle 19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05600" y="2144441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23" name="Isosceles Triangle 22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867400" y="1752600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26" name="Isosceles Triangle 25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028701" y="1752600"/>
            <a:ext cx="914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477000" y="1992039"/>
            <a:ext cx="0" cy="37016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1" idx="3"/>
          </p:cNvCxnSpPr>
          <p:nvPr/>
        </p:nvCxnSpPr>
        <p:spPr>
          <a:xfrm>
            <a:off x="4686300" y="2362200"/>
            <a:ext cx="0" cy="304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45401" y="2362200"/>
            <a:ext cx="0" cy="304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 flipH="1">
            <a:off x="5139268" y="2120543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50" name="Isosceles Triangle 49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821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5245100" y="2362200"/>
            <a:ext cx="3196169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267200" y="3657600"/>
            <a:ext cx="330979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581900" y="2527299"/>
            <a:ext cx="0" cy="21971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29400" y="4876800"/>
            <a:ext cx="4897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051799" y="4826001"/>
            <a:ext cx="42333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7" y="4037713"/>
            <a:ext cx="4953000" cy="1731664"/>
          </a:xfrm>
        </p:spPr>
        <p:txBody>
          <a:bodyPr/>
          <a:lstStyle/>
          <a:p>
            <a:r>
              <a:rPr lang="en-US" sz="1800" dirty="0"/>
              <a:t>What is the minimum clock cycle time where the circuit functions correctly?</a:t>
            </a:r>
          </a:p>
          <a:p>
            <a:r>
              <a:rPr lang="en-US" sz="1800" dirty="0"/>
              <a:t>Hint: putting latest arrival times on every gate may not be useful. You may have to look at min/max times on some gates, and may even have to analyze each path separately.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086600" y="20193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8" name="TextBox 7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7400" y="2057401"/>
            <a:ext cx="677334" cy="609600"/>
            <a:chOff x="4199466" y="2057401"/>
            <a:chExt cx="677334" cy="609600"/>
          </a:xfrm>
        </p:grpSpPr>
        <p:sp>
          <p:nvSpPr>
            <p:cNvPr id="11" name="Isosceles Triangle 10"/>
            <p:cNvSpPr/>
            <p:nvPr/>
          </p:nvSpPr>
          <p:spPr>
            <a:xfrm rot="5400000">
              <a:off x="4157133" y="2099734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24400" y="2286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Elbow Connector 15"/>
          <p:cNvCxnSpPr/>
          <p:nvPr/>
        </p:nvCxnSpPr>
        <p:spPr>
          <a:xfrm rot="10800000">
            <a:off x="5257800" y="1855958"/>
            <a:ext cx="3200400" cy="506245"/>
          </a:xfrm>
          <a:prstGeom prst="bentConnector3">
            <a:avLst>
              <a:gd name="adj1" fmla="val 52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 rot="5400000">
            <a:off x="6502061" y="3397945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5452533" y="3397945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99467" y="322045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77200" y="2286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00800" y="1917353"/>
            <a:ext cx="516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50567" y="4455466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086600" y="44958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3" name="TextBox 32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lowchart: Stored Data 35"/>
          <p:cNvSpPr/>
          <p:nvPr/>
        </p:nvSpPr>
        <p:spPr>
          <a:xfrm flipH="1">
            <a:off x="5867400" y="45383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722116" y="45214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endCxn id="37" idx="3"/>
          </p:cNvCxnSpPr>
          <p:nvPr/>
        </p:nvCxnSpPr>
        <p:spPr>
          <a:xfrm>
            <a:off x="5245100" y="5080232"/>
            <a:ext cx="68868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172200" y="46145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34795" y="3220450"/>
            <a:ext cx="63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58200" y="4826001"/>
            <a:ext cx="0" cy="5841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245100" y="5410200"/>
            <a:ext cx="32131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257800" y="5076230"/>
            <a:ext cx="0" cy="3339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257800" y="1870598"/>
            <a:ext cx="0" cy="285380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132232" y="4394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Q1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5257800" y="4724400"/>
            <a:ext cx="6421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844367" y="3403677"/>
            <a:ext cx="63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C3</a:t>
            </a:r>
          </a:p>
        </p:txBody>
      </p:sp>
      <p:sp>
        <p:nvSpPr>
          <p:cNvPr id="78" name="Oval 77"/>
          <p:cNvSpPr/>
          <p:nvPr/>
        </p:nvSpPr>
        <p:spPr>
          <a:xfrm>
            <a:off x="5232399" y="2332215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543800" y="3627618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55580" y="1696182"/>
            <a:ext cx="39465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Assume </a:t>
            </a:r>
            <a:r>
              <a:rPr lang="en-US" sz="2000" dirty="0" err="1"/>
              <a:t>t</a:t>
            </a:r>
            <a:r>
              <a:rPr lang="en-US" sz="2000" baseline="-25000" dirty="0" err="1"/>
              <a:t>clk→Q</a:t>
            </a:r>
            <a:r>
              <a:rPr lang="en-US" sz="2000" dirty="0"/>
              <a:t>=</a:t>
            </a:r>
            <a:r>
              <a:rPr lang="en-US" sz="2000" dirty="0" err="1"/>
              <a:t>t</a:t>
            </a:r>
            <a:r>
              <a:rPr lang="en-US" sz="2000" baseline="-25000" dirty="0" err="1"/>
              <a:t>setup</a:t>
            </a:r>
            <a:r>
              <a:rPr lang="en-US" sz="2000" dirty="0"/>
              <a:t>=1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Assume the clock buffers each have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nominal delay of 1ns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±.1ns jitter, ±.2ns skew.</a:t>
            </a:r>
            <a:endParaRPr lang="en-US" sz="1800" dirty="0"/>
          </a:p>
        </p:txBody>
      </p:sp>
      <p:sp>
        <p:nvSpPr>
          <p:cNvPr id="89" name="TextBox 88"/>
          <p:cNvSpPr txBox="1"/>
          <p:nvPr/>
        </p:nvSpPr>
        <p:spPr>
          <a:xfrm>
            <a:off x="5867400" y="2133600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7277100" y="300126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0800000">
            <a:off x="7277101" y="3754240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619999" y="2667000"/>
            <a:ext cx="81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C4A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000" y="4034135"/>
            <a:ext cx="81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C4B</a:t>
            </a:r>
          </a:p>
        </p:txBody>
      </p:sp>
    </p:spTree>
    <p:extLst>
      <p:ext uri="{BB962C8B-B14F-4D97-AF65-F5344CB8AC3E}">
        <p14:creationId xmlns:p14="http://schemas.microsoft.com/office/powerpoint/2010/main" val="3450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5245100" y="2362200"/>
            <a:ext cx="3196169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267200" y="3657600"/>
            <a:ext cx="330979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581900" y="2527299"/>
            <a:ext cx="0" cy="21971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29400" y="4876800"/>
            <a:ext cx="4897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051799" y="4826001"/>
            <a:ext cx="42333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7" y="4037712"/>
            <a:ext cx="4953000" cy="1917525"/>
          </a:xfrm>
        </p:spPr>
        <p:txBody>
          <a:bodyPr/>
          <a:lstStyle/>
          <a:p>
            <a:r>
              <a:rPr lang="en-US" sz="1800" dirty="0"/>
              <a:t>Consider the path in blue. Draw the timing diagram.</a:t>
            </a:r>
          </a:p>
          <a:p>
            <a:r>
              <a:rPr lang="en-US" sz="1800" dirty="0"/>
              <a:t>The common clock point is C4A. Do we care about skew? Jitter?</a:t>
            </a:r>
          </a:p>
          <a:p>
            <a:r>
              <a:rPr lang="en-US" sz="1800" dirty="0"/>
              <a:t>Draw the appropriate min/max delay numbers.</a:t>
            </a:r>
          </a:p>
          <a:p>
            <a:r>
              <a:rPr lang="en-US" sz="1800" dirty="0"/>
              <a:t>What is the minimum cycle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086600" y="20193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8" name="TextBox 7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7400" y="2057401"/>
            <a:ext cx="677334" cy="609600"/>
            <a:chOff x="4199466" y="2057401"/>
            <a:chExt cx="677334" cy="609600"/>
          </a:xfrm>
        </p:grpSpPr>
        <p:sp>
          <p:nvSpPr>
            <p:cNvPr id="11" name="Isosceles Triangle 10"/>
            <p:cNvSpPr/>
            <p:nvPr/>
          </p:nvSpPr>
          <p:spPr>
            <a:xfrm rot="5400000">
              <a:off x="4157133" y="2099734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24400" y="2286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Elbow Connector 15"/>
          <p:cNvCxnSpPr/>
          <p:nvPr/>
        </p:nvCxnSpPr>
        <p:spPr>
          <a:xfrm rot="10800000">
            <a:off x="5257800" y="1855958"/>
            <a:ext cx="3200400" cy="506245"/>
          </a:xfrm>
          <a:prstGeom prst="bentConnector3">
            <a:avLst>
              <a:gd name="adj1" fmla="val 52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 rot="5400000">
            <a:off x="6502061" y="3397945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5452533" y="3397945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99467" y="322045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77200" y="2286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00800" y="1917353"/>
            <a:ext cx="516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50567" y="4455466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086600" y="44958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3" name="TextBox 32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lowchart: Stored Data 35"/>
          <p:cNvSpPr/>
          <p:nvPr/>
        </p:nvSpPr>
        <p:spPr>
          <a:xfrm flipH="1">
            <a:off x="5867400" y="45383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722116" y="45214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endCxn id="37" idx="3"/>
          </p:cNvCxnSpPr>
          <p:nvPr/>
        </p:nvCxnSpPr>
        <p:spPr>
          <a:xfrm>
            <a:off x="5245100" y="5080232"/>
            <a:ext cx="68868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172200" y="46145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34795" y="3220450"/>
            <a:ext cx="63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58200" y="4826001"/>
            <a:ext cx="0" cy="5841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245100" y="5410200"/>
            <a:ext cx="32131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257800" y="5076230"/>
            <a:ext cx="0" cy="3339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257800" y="1870598"/>
            <a:ext cx="0" cy="285380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132232" y="4394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Q1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5257800" y="4724400"/>
            <a:ext cx="6421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844367" y="3403677"/>
            <a:ext cx="63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C3</a:t>
            </a:r>
          </a:p>
        </p:txBody>
      </p:sp>
      <p:sp>
        <p:nvSpPr>
          <p:cNvPr id="78" name="Oval 77"/>
          <p:cNvSpPr/>
          <p:nvPr/>
        </p:nvSpPr>
        <p:spPr>
          <a:xfrm>
            <a:off x="5232399" y="2332215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543800" y="3627618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55580" y="1696182"/>
            <a:ext cx="39465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Assume </a:t>
            </a:r>
            <a:r>
              <a:rPr lang="en-US" sz="2000" dirty="0" err="1"/>
              <a:t>t</a:t>
            </a:r>
            <a:r>
              <a:rPr lang="en-US" sz="2000" baseline="-25000" dirty="0" err="1"/>
              <a:t>clk→Q</a:t>
            </a:r>
            <a:r>
              <a:rPr lang="en-US" sz="2000" dirty="0"/>
              <a:t>=</a:t>
            </a:r>
            <a:r>
              <a:rPr lang="en-US" sz="2000" dirty="0" err="1"/>
              <a:t>t</a:t>
            </a:r>
            <a:r>
              <a:rPr lang="en-US" sz="2000" baseline="-25000" dirty="0" err="1"/>
              <a:t>setup</a:t>
            </a:r>
            <a:r>
              <a:rPr lang="en-US" sz="2000" dirty="0"/>
              <a:t>=1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Assume the clock buffers each have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nominal delay of 1ns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±.1ns jitter, ±.2ns skew.</a:t>
            </a:r>
            <a:endParaRPr lang="en-US" sz="1800" dirty="0"/>
          </a:p>
        </p:txBody>
      </p:sp>
      <p:sp>
        <p:nvSpPr>
          <p:cNvPr id="89" name="TextBox 88"/>
          <p:cNvSpPr txBox="1"/>
          <p:nvPr/>
        </p:nvSpPr>
        <p:spPr>
          <a:xfrm>
            <a:off x="5867400" y="2133600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7277100" y="300126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0800000">
            <a:off x="7277101" y="3754240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619999" y="2667000"/>
            <a:ext cx="81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C4A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000" y="4034135"/>
            <a:ext cx="81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C4B</a:t>
            </a:r>
          </a:p>
        </p:txBody>
      </p:sp>
      <p:sp>
        <p:nvSpPr>
          <p:cNvPr id="47" name="Freeform 46"/>
          <p:cNvSpPr/>
          <p:nvPr/>
        </p:nvSpPr>
        <p:spPr>
          <a:xfrm>
            <a:off x="4944533" y="1670560"/>
            <a:ext cx="3727746" cy="1898110"/>
          </a:xfrm>
          <a:custGeom>
            <a:avLst/>
            <a:gdLst>
              <a:gd name="connsiteX0" fmla="*/ 0 w 3727746"/>
              <a:gd name="connsiteY0" fmla="*/ 1860040 h 1898110"/>
              <a:gd name="connsiteX1" fmla="*/ 1278467 w 3727746"/>
              <a:gd name="connsiteY1" fmla="*/ 1893907 h 1898110"/>
              <a:gd name="connsiteX2" fmla="*/ 2667000 w 3727746"/>
              <a:gd name="connsiteY2" fmla="*/ 1775373 h 1898110"/>
              <a:gd name="connsiteX3" fmla="*/ 2861734 w 3727746"/>
              <a:gd name="connsiteY3" fmla="*/ 911773 h 1898110"/>
              <a:gd name="connsiteX4" fmla="*/ 3005667 w 3727746"/>
              <a:gd name="connsiteY4" fmla="*/ 767840 h 1898110"/>
              <a:gd name="connsiteX5" fmla="*/ 3589867 w 3727746"/>
              <a:gd name="connsiteY5" fmla="*/ 573107 h 1898110"/>
              <a:gd name="connsiteX6" fmla="*/ 3420534 w 3727746"/>
              <a:gd name="connsiteY6" fmla="*/ 48173 h 1898110"/>
              <a:gd name="connsiteX7" fmla="*/ 474134 w 3727746"/>
              <a:gd name="connsiteY7" fmla="*/ 73573 h 1898110"/>
              <a:gd name="connsiteX8" fmla="*/ 135467 w 3727746"/>
              <a:gd name="connsiteY8" fmla="*/ 488440 h 1898110"/>
              <a:gd name="connsiteX9" fmla="*/ 753534 w 3727746"/>
              <a:gd name="connsiteY9" fmla="*/ 606973 h 1898110"/>
              <a:gd name="connsiteX10" fmla="*/ 2040467 w 3727746"/>
              <a:gd name="connsiteY10" fmla="*/ 793240 h 189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7746" h="1898110">
                <a:moveTo>
                  <a:pt x="0" y="1860040"/>
                </a:moveTo>
                <a:cubicBezTo>
                  <a:pt x="416983" y="1884029"/>
                  <a:pt x="833967" y="1908018"/>
                  <a:pt x="1278467" y="1893907"/>
                </a:cubicBezTo>
                <a:cubicBezTo>
                  <a:pt x="1722967" y="1879796"/>
                  <a:pt x="2403122" y="1939062"/>
                  <a:pt x="2667000" y="1775373"/>
                </a:cubicBezTo>
                <a:cubicBezTo>
                  <a:pt x="2930878" y="1611684"/>
                  <a:pt x="2805290" y="1079695"/>
                  <a:pt x="2861734" y="911773"/>
                </a:cubicBezTo>
                <a:cubicBezTo>
                  <a:pt x="2918178" y="743851"/>
                  <a:pt x="2884312" y="824284"/>
                  <a:pt x="3005667" y="767840"/>
                </a:cubicBezTo>
                <a:cubicBezTo>
                  <a:pt x="3127023" y="711396"/>
                  <a:pt x="3520723" y="693051"/>
                  <a:pt x="3589867" y="573107"/>
                </a:cubicBezTo>
                <a:cubicBezTo>
                  <a:pt x="3659011" y="453163"/>
                  <a:pt x="3939823" y="131429"/>
                  <a:pt x="3420534" y="48173"/>
                </a:cubicBezTo>
                <a:cubicBezTo>
                  <a:pt x="2901245" y="-35083"/>
                  <a:pt x="1021645" y="195"/>
                  <a:pt x="474134" y="73573"/>
                </a:cubicBezTo>
                <a:cubicBezTo>
                  <a:pt x="-73377" y="146951"/>
                  <a:pt x="88900" y="399540"/>
                  <a:pt x="135467" y="488440"/>
                </a:cubicBezTo>
                <a:cubicBezTo>
                  <a:pt x="182034" y="577340"/>
                  <a:pt x="436034" y="556173"/>
                  <a:pt x="753534" y="606973"/>
                </a:cubicBezTo>
                <a:cubicBezTo>
                  <a:pt x="1071034" y="657773"/>
                  <a:pt x="1555750" y="725506"/>
                  <a:pt x="2040467" y="79324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791200" y="363037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.9-1.1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229600" y="3429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1.8-2.2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132232" y="268611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2.7-3.3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39324" y="2396062"/>
            <a:ext cx="650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5.3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209799" y="4918045"/>
            <a:ext cx="2570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Jitter but not skew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472166" y="2152590"/>
            <a:ext cx="650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4.3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548882" y="5555127"/>
            <a:ext cx="3156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5.3+t</a:t>
            </a:r>
            <a:r>
              <a:rPr lang="en-US" sz="2000" baseline="-25000" dirty="0">
                <a:solidFill>
                  <a:schemeClr val="accent2"/>
                </a:solidFill>
              </a:rPr>
              <a:t>setup</a:t>
            </a:r>
            <a:r>
              <a:rPr lang="en-US" sz="2000" dirty="0">
                <a:solidFill>
                  <a:schemeClr val="accent2"/>
                </a:solidFill>
              </a:rPr>
              <a:t>≤t</a:t>
            </a:r>
            <a:r>
              <a:rPr lang="en-US" sz="2000" baseline="-25000" dirty="0">
                <a:solidFill>
                  <a:schemeClr val="accent2"/>
                </a:solidFill>
              </a:rPr>
              <a:t>c</a:t>
            </a:r>
            <a:r>
              <a:rPr lang="en-US" sz="2000" dirty="0">
                <a:solidFill>
                  <a:schemeClr val="accent2"/>
                </a:solidFill>
              </a:rPr>
              <a:t>+2.7, or t</a:t>
            </a:r>
            <a:r>
              <a:rPr lang="en-US" sz="2000" baseline="-25000" dirty="0">
                <a:solidFill>
                  <a:schemeClr val="accent2"/>
                </a:solidFill>
              </a:rPr>
              <a:t>c</a:t>
            </a:r>
            <a:r>
              <a:rPr lang="en-US" sz="2000" dirty="0">
                <a:solidFill>
                  <a:schemeClr val="accent2"/>
                </a:solidFill>
              </a:rPr>
              <a:t>≥3.6</a:t>
            </a:r>
          </a:p>
        </p:txBody>
      </p:sp>
    </p:spTree>
    <p:extLst>
      <p:ext uri="{BB962C8B-B14F-4D97-AF65-F5344CB8AC3E}">
        <p14:creationId xmlns:p14="http://schemas.microsoft.com/office/powerpoint/2010/main" val="297103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5245100" y="2362200"/>
            <a:ext cx="3196169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267200" y="3657600"/>
            <a:ext cx="330979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581900" y="2527299"/>
            <a:ext cx="0" cy="21971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29400" y="4876800"/>
            <a:ext cx="4897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051799" y="4826001"/>
            <a:ext cx="42333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7" y="3810000"/>
            <a:ext cx="4953000" cy="1917525"/>
          </a:xfrm>
        </p:spPr>
        <p:txBody>
          <a:bodyPr/>
          <a:lstStyle/>
          <a:p>
            <a:r>
              <a:rPr lang="en-US" sz="1800" dirty="0"/>
              <a:t>Consider the path in green. Draw the timing diagram.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The common clock point is C3. Do we care about skew? Jitter?</a:t>
            </a:r>
          </a:p>
          <a:p>
            <a:pPr>
              <a:spcBef>
                <a:spcPts val="1800"/>
              </a:spcBef>
            </a:pPr>
            <a:r>
              <a:rPr lang="en-US" sz="1800" dirty="0"/>
              <a:t>Draw the appropriate min/max delay numbers.</a:t>
            </a:r>
          </a:p>
          <a:p>
            <a:r>
              <a:rPr lang="en-US" sz="1800" dirty="0"/>
              <a:t>What is the minimum cycle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086600" y="20193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8" name="TextBox 7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7400" y="2057401"/>
            <a:ext cx="677334" cy="609600"/>
            <a:chOff x="4199466" y="2057401"/>
            <a:chExt cx="677334" cy="609600"/>
          </a:xfrm>
        </p:grpSpPr>
        <p:sp>
          <p:nvSpPr>
            <p:cNvPr id="11" name="Isosceles Triangle 10"/>
            <p:cNvSpPr/>
            <p:nvPr/>
          </p:nvSpPr>
          <p:spPr>
            <a:xfrm rot="5400000">
              <a:off x="4157133" y="2099734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24400" y="2286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Elbow Connector 15"/>
          <p:cNvCxnSpPr/>
          <p:nvPr/>
        </p:nvCxnSpPr>
        <p:spPr>
          <a:xfrm rot="10800000">
            <a:off x="5257800" y="1855958"/>
            <a:ext cx="3200400" cy="506245"/>
          </a:xfrm>
          <a:prstGeom prst="bentConnector3">
            <a:avLst>
              <a:gd name="adj1" fmla="val 52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 rot="5400000">
            <a:off x="6502061" y="3397945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5452533" y="3397945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99467" y="322045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77200" y="2286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00800" y="1917353"/>
            <a:ext cx="516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50567" y="4455466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086600" y="44958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3" name="TextBox 32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lowchart: Stored Data 35"/>
          <p:cNvSpPr/>
          <p:nvPr/>
        </p:nvSpPr>
        <p:spPr>
          <a:xfrm flipH="1">
            <a:off x="5867400" y="45383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722116" y="45214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endCxn id="37" idx="3"/>
          </p:cNvCxnSpPr>
          <p:nvPr/>
        </p:nvCxnSpPr>
        <p:spPr>
          <a:xfrm>
            <a:off x="5245100" y="5080232"/>
            <a:ext cx="68868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172200" y="46145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34795" y="3220450"/>
            <a:ext cx="63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58200" y="4826001"/>
            <a:ext cx="0" cy="5841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245100" y="5410200"/>
            <a:ext cx="32131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257800" y="5076230"/>
            <a:ext cx="0" cy="3339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257800" y="1870598"/>
            <a:ext cx="0" cy="285380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132232" y="4394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Q1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5257800" y="4724400"/>
            <a:ext cx="6421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844367" y="3403677"/>
            <a:ext cx="63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C3</a:t>
            </a:r>
          </a:p>
        </p:txBody>
      </p:sp>
      <p:sp>
        <p:nvSpPr>
          <p:cNvPr id="78" name="Oval 77"/>
          <p:cNvSpPr/>
          <p:nvPr/>
        </p:nvSpPr>
        <p:spPr>
          <a:xfrm>
            <a:off x="5232399" y="2332215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543800" y="3627618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55580" y="1696182"/>
            <a:ext cx="39465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Assume </a:t>
            </a:r>
            <a:r>
              <a:rPr lang="en-US" sz="2000" dirty="0" err="1"/>
              <a:t>t</a:t>
            </a:r>
            <a:r>
              <a:rPr lang="en-US" sz="2000" baseline="-25000" dirty="0" err="1"/>
              <a:t>clk→Q</a:t>
            </a:r>
            <a:r>
              <a:rPr lang="en-US" sz="2000" dirty="0"/>
              <a:t>=</a:t>
            </a:r>
            <a:r>
              <a:rPr lang="en-US" sz="2000" dirty="0" err="1"/>
              <a:t>t</a:t>
            </a:r>
            <a:r>
              <a:rPr lang="en-US" sz="2000" baseline="-25000" dirty="0" err="1"/>
              <a:t>setup</a:t>
            </a:r>
            <a:r>
              <a:rPr lang="en-US" sz="2000" dirty="0"/>
              <a:t>=1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Assume the clock buffers each have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nominal delay of 1ns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±.1ns jitter, ±.2ns skew.</a:t>
            </a:r>
            <a:endParaRPr lang="en-US" sz="1800" dirty="0"/>
          </a:p>
        </p:txBody>
      </p:sp>
      <p:sp>
        <p:nvSpPr>
          <p:cNvPr id="89" name="TextBox 88"/>
          <p:cNvSpPr txBox="1"/>
          <p:nvPr/>
        </p:nvSpPr>
        <p:spPr>
          <a:xfrm>
            <a:off x="5867400" y="2133600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7277100" y="300126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0800000">
            <a:off x="7277101" y="3754240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619999" y="2667000"/>
            <a:ext cx="81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C4A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000" y="4034135"/>
            <a:ext cx="81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C4B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91200" y="363037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.9-1.1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229600" y="3429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1.8-2.2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132232" y="268611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3.5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611115" y="4900369"/>
            <a:ext cx="650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5.5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209799" y="4648200"/>
            <a:ext cx="3129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Jitter but not skew through C3, and both for C4A,C4B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472166" y="2152590"/>
            <a:ext cx="650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4.5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548882" y="5555127"/>
            <a:ext cx="3016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5.5 + t</a:t>
            </a:r>
            <a:r>
              <a:rPr lang="en-US" sz="2000" baseline="-25000" dirty="0">
                <a:solidFill>
                  <a:schemeClr val="accent2"/>
                </a:solidFill>
              </a:rPr>
              <a:t>setup</a:t>
            </a:r>
            <a:r>
              <a:rPr lang="en-US" sz="2000" dirty="0">
                <a:solidFill>
                  <a:schemeClr val="accent2"/>
                </a:solidFill>
              </a:rPr>
              <a:t>≤t</a:t>
            </a:r>
            <a:r>
              <a:rPr lang="en-US" sz="2000" baseline="-25000" dirty="0">
                <a:solidFill>
                  <a:schemeClr val="accent2"/>
                </a:solidFill>
              </a:rPr>
              <a:t>c</a:t>
            </a:r>
            <a:r>
              <a:rPr lang="en-US" sz="2000" dirty="0">
                <a:solidFill>
                  <a:schemeClr val="accent2"/>
                </a:solidFill>
              </a:rPr>
              <a:t>+2.5, or t</a:t>
            </a:r>
            <a:r>
              <a:rPr lang="en-US" sz="2000" baseline="-25000" dirty="0">
                <a:solidFill>
                  <a:schemeClr val="accent2"/>
                </a:solidFill>
              </a:rPr>
              <a:t>c</a:t>
            </a:r>
            <a:r>
              <a:rPr lang="en-US" sz="2000" dirty="0">
                <a:solidFill>
                  <a:schemeClr val="accent2"/>
                </a:solidFill>
              </a:rPr>
              <a:t>≥4.0</a:t>
            </a:r>
          </a:p>
        </p:txBody>
      </p:sp>
      <p:sp>
        <p:nvSpPr>
          <p:cNvPr id="5" name="Freeform 4"/>
          <p:cNvSpPr/>
          <p:nvPr/>
        </p:nvSpPr>
        <p:spPr>
          <a:xfrm>
            <a:off x="4995333" y="1769533"/>
            <a:ext cx="3610294" cy="3050808"/>
          </a:xfrm>
          <a:custGeom>
            <a:avLst/>
            <a:gdLst>
              <a:gd name="connsiteX0" fmla="*/ 0 w 3610294"/>
              <a:gd name="connsiteY0" fmla="*/ 1727200 h 3050808"/>
              <a:gd name="connsiteX1" fmla="*/ 2015067 w 3610294"/>
              <a:gd name="connsiteY1" fmla="*/ 1701800 h 3050808"/>
              <a:gd name="connsiteX2" fmla="*/ 2954867 w 3610294"/>
              <a:gd name="connsiteY2" fmla="*/ 1464734 h 3050808"/>
              <a:gd name="connsiteX3" fmla="*/ 2988734 w 3610294"/>
              <a:gd name="connsiteY3" fmla="*/ 778934 h 3050808"/>
              <a:gd name="connsiteX4" fmla="*/ 3505200 w 3610294"/>
              <a:gd name="connsiteY4" fmla="*/ 381000 h 3050808"/>
              <a:gd name="connsiteX5" fmla="*/ 3539067 w 3610294"/>
              <a:gd name="connsiteY5" fmla="*/ 152400 h 3050808"/>
              <a:gd name="connsiteX6" fmla="*/ 2717800 w 3610294"/>
              <a:gd name="connsiteY6" fmla="*/ 0 h 3050808"/>
              <a:gd name="connsiteX7" fmla="*/ 431800 w 3610294"/>
              <a:gd name="connsiteY7" fmla="*/ 152400 h 3050808"/>
              <a:gd name="connsiteX8" fmla="*/ 194734 w 3610294"/>
              <a:gd name="connsiteY8" fmla="*/ 838200 h 3050808"/>
              <a:gd name="connsiteX9" fmla="*/ 372534 w 3610294"/>
              <a:gd name="connsiteY9" fmla="*/ 2734734 h 3050808"/>
              <a:gd name="connsiteX10" fmla="*/ 584200 w 3610294"/>
              <a:gd name="connsiteY10" fmla="*/ 3039534 h 3050808"/>
              <a:gd name="connsiteX11" fmla="*/ 1049867 w 3610294"/>
              <a:gd name="connsiteY11" fmla="*/ 2988734 h 3050808"/>
              <a:gd name="connsiteX12" fmla="*/ 1583267 w 3610294"/>
              <a:gd name="connsiteY12" fmla="*/ 3022600 h 3050808"/>
              <a:gd name="connsiteX13" fmla="*/ 1989667 w 3610294"/>
              <a:gd name="connsiteY13" fmla="*/ 3005667 h 305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10294" h="3050808">
                <a:moveTo>
                  <a:pt x="0" y="1727200"/>
                </a:moveTo>
                <a:lnTo>
                  <a:pt x="2015067" y="1701800"/>
                </a:lnTo>
                <a:cubicBezTo>
                  <a:pt x="2507545" y="1658056"/>
                  <a:pt x="2792589" y="1618545"/>
                  <a:pt x="2954867" y="1464734"/>
                </a:cubicBezTo>
                <a:cubicBezTo>
                  <a:pt x="3117145" y="1310923"/>
                  <a:pt x="2897012" y="959556"/>
                  <a:pt x="2988734" y="778934"/>
                </a:cubicBezTo>
                <a:cubicBezTo>
                  <a:pt x="3080456" y="598312"/>
                  <a:pt x="3413478" y="485422"/>
                  <a:pt x="3505200" y="381000"/>
                </a:cubicBezTo>
                <a:cubicBezTo>
                  <a:pt x="3596922" y="276578"/>
                  <a:pt x="3670300" y="215900"/>
                  <a:pt x="3539067" y="152400"/>
                </a:cubicBezTo>
                <a:cubicBezTo>
                  <a:pt x="3407834" y="88900"/>
                  <a:pt x="3235678" y="0"/>
                  <a:pt x="2717800" y="0"/>
                </a:cubicBezTo>
                <a:cubicBezTo>
                  <a:pt x="2199922" y="0"/>
                  <a:pt x="852311" y="12700"/>
                  <a:pt x="431800" y="152400"/>
                </a:cubicBezTo>
                <a:cubicBezTo>
                  <a:pt x="11289" y="292100"/>
                  <a:pt x="204612" y="407811"/>
                  <a:pt x="194734" y="838200"/>
                </a:cubicBezTo>
                <a:cubicBezTo>
                  <a:pt x="184856" y="1268589"/>
                  <a:pt x="307623" y="2367845"/>
                  <a:pt x="372534" y="2734734"/>
                </a:cubicBezTo>
                <a:cubicBezTo>
                  <a:pt x="437445" y="3101623"/>
                  <a:pt x="471311" y="2997201"/>
                  <a:pt x="584200" y="3039534"/>
                </a:cubicBezTo>
                <a:cubicBezTo>
                  <a:pt x="697089" y="3081867"/>
                  <a:pt x="883356" y="2991556"/>
                  <a:pt x="1049867" y="2988734"/>
                </a:cubicBezTo>
                <a:cubicBezTo>
                  <a:pt x="1216378" y="2985912"/>
                  <a:pt x="1426634" y="3019778"/>
                  <a:pt x="1583267" y="3022600"/>
                </a:cubicBezTo>
                <a:cubicBezTo>
                  <a:pt x="1739900" y="3025422"/>
                  <a:pt x="1864783" y="3015544"/>
                  <a:pt x="1989667" y="3005667"/>
                </a:cubicBez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8127259" y="3948703"/>
            <a:ext cx="5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2.5</a:t>
            </a:r>
          </a:p>
        </p:txBody>
      </p:sp>
    </p:spTree>
    <p:extLst>
      <p:ext uri="{BB962C8B-B14F-4D97-AF65-F5344CB8AC3E}">
        <p14:creationId xmlns:p14="http://schemas.microsoft.com/office/powerpoint/2010/main" val="175369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90" grpId="0"/>
      <p:bldP spid="91" grpId="0"/>
      <p:bldP spid="92" grpId="0"/>
      <p:bldP spid="93" grpId="0"/>
      <p:bldP spid="94" grpId="0"/>
      <p:bldP spid="95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Can’t we just run SPICE?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en-US" sz="2400" dirty="0"/>
              <a:t>It gets worse…</a:t>
            </a:r>
          </a:p>
          <a:p>
            <a:r>
              <a:rPr lang="en-US" sz="2400" dirty="0"/>
              <a:t>Can’t we just run SPICE on the “important” patterns?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Who decides what is important?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Are you good at thinking, in advance, of every possible issue in a complex design?</a:t>
            </a:r>
          </a:p>
          <a:p>
            <a:r>
              <a:rPr lang="en-US" sz="2400" dirty="0"/>
              <a:t>We want a tool that tests even the critical paths we haven't thought of!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3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5245100" y="2362200"/>
            <a:ext cx="3196169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33400" y="3657600"/>
            <a:ext cx="704359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581900" y="2527299"/>
            <a:ext cx="0" cy="21971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29400" y="4876800"/>
            <a:ext cx="4897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051799" y="4826001"/>
            <a:ext cx="42333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1" y="1524000"/>
            <a:ext cx="5240865" cy="1917525"/>
          </a:xfrm>
        </p:spPr>
        <p:txBody>
          <a:bodyPr/>
          <a:lstStyle/>
          <a:p>
            <a:r>
              <a:rPr lang="en-US" sz="2400" dirty="0"/>
              <a:t>What would happen if we had 100 clock buffers instead of just four?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delta between min vs. max would get much bigger, and the minimum clock period would get bigger.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086600" y="20193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8" name="TextBox 7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7400" y="2057401"/>
            <a:ext cx="677334" cy="609600"/>
            <a:chOff x="4199466" y="2057401"/>
            <a:chExt cx="677334" cy="609600"/>
          </a:xfrm>
        </p:grpSpPr>
        <p:sp>
          <p:nvSpPr>
            <p:cNvPr id="11" name="Isosceles Triangle 10"/>
            <p:cNvSpPr/>
            <p:nvPr/>
          </p:nvSpPr>
          <p:spPr>
            <a:xfrm rot="5400000">
              <a:off x="4157133" y="2099734"/>
              <a:ext cx="609600" cy="5249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24400" y="22860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Elbow Connector 15"/>
          <p:cNvCxnSpPr/>
          <p:nvPr/>
        </p:nvCxnSpPr>
        <p:spPr>
          <a:xfrm rot="10800000">
            <a:off x="5257800" y="1855958"/>
            <a:ext cx="3200400" cy="506245"/>
          </a:xfrm>
          <a:prstGeom prst="bentConnector3">
            <a:avLst>
              <a:gd name="adj1" fmla="val 52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 rot="5400000">
            <a:off x="6502061" y="3397945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5452533" y="3397945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4800" y="322045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CLK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77200" y="2286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00800" y="1917353"/>
            <a:ext cx="516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50567" y="4455466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086600" y="44958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3" name="TextBox 32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lowchart: Stored Data 35"/>
          <p:cNvSpPr/>
          <p:nvPr/>
        </p:nvSpPr>
        <p:spPr>
          <a:xfrm flipH="1">
            <a:off x="5867400" y="45383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722116" y="45214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endCxn id="37" idx="3"/>
          </p:cNvCxnSpPr>
          <p:nvPr/>
        </p:nvCxnSpPr>
        <p:spPr>
          <a:xfrm>
            <a:off x="5245100" y="5080232"/>
            <a:ext cx="68868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172200" y="46145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34795" y="3220450"/>
            <a:ext cx="63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58200" y="4826001"/>
            <a:ext cx="0" cy="5841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245100" y="5410200"/>
            <a:ext cx="32131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257800" y="5076230"/>
            <a:ext cx="0" cy="3339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257800" y="1870598"/>
            <a:ext cx="0" cy="285380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132232" y="4394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Q1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5257800" y="4724400"/>
            <a:ext cx="6421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844367" y="3403677"/>
            <a:ext cx="63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C3</a:t>
            </a:r>
          </a:p>
        </p:txBody>
      </p:sp>
      <p:sp>
        <p:nvSpPr>
          <p:cNvPr id="78" name="Oval 77"/>
          <p:cNvSpPr/>
          <p:nvPr/>
        </p:nvSpPr>
        <p:spPr>
          <a:xfrm>
            <a:off x="5232399" y="2332215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543800" y="3627618"/>
            <a:ext cx="76200" cy="63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5867400" y="2133600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7277100" y="300126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0800000">
            <a:off x="7277101" y="3754240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619999" y="2667000"/>
            <a:ext cx="81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C4A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000" y="4034135"/>
            <a:ext cx="812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C4B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15727" y="4398346"/>
            <a:ext cx="31291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Lesson to be learned?</a:t>
            </a:r>
          </a:p>
          <a:p>
            <a:r>
              <a:rPr lang="en-US" sz="2000" dirty="0"/>
              <a:t>Keep </a:t>
            </a:r>
            <a:r>
              <a:rPr lang="en-US" sz="2000" dirty="0" smtClean="0"/>
              <a:t>jitter low,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keeping di/</a:t>
            </a:r>
            <a:r>
              <a:rPr lang="en-US" sz="2000" dirty="0" err="1" smtClean="0"/>
              <a:t>dt</a:t>
            </a:r>
            <a:r>
              <a:rPr lang="en-US" sz="2000" dirty="0" smtClean="0"/>
              <a:t> 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keeping clock delays fast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hielding your clocks</a:t>
            </a:r>
            <a:endParaRPr lang="en-US" sz="2000" dirty="0"/>
          </a:p>
        </p:txBody>
      </p:sp>
      <p:sp>
        <p:nvSpPr>
          <p:cNvPr id="58" name="Isosceles Triangle 57"/>
          <p:cNvSpPr/>
          <p:nvPr/>
        </p:nvSpPr>
        <p:spPr>
          <a:xfrm rot="5400000">
            <a:off x="4529667" y="3386666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 rot="5400000">
            <a:off x="3843867" y="339513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 rot="5400000">
            <a:off x="3158067" y="3383854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 rot="5400000">
            <a:off x="2480733" y="3397946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 rot="5400000">
            <a:off x="1794933" y="340641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 rot="5400000">
            <a:off x="1109133" y="3395134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3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B23987-8CD8-4FA5-AEB8-5DC8AB65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8C5205-B325-426C-B40D-A060E34B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19600"/>
          </a:xfrm>
        </p:spPr>
        <p:txBody>
          <a:bodyPr/>
          <a:lstStyle/>
          <a:p>
            <a:r>
              <a:rPr lang="en-US" sz="2400" dirty="0"/>
              <a:t>We’ve pretended that each gate has a single delay </a:t>
            </a:r>
            <a:r>
              <a:rPr lang="en-US" sz="2400" i="1" dirty="0"/>
              <a:t>that is just a simple number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except for coupling on delay</a:t>
            </a:r>
          </a:p>
          <a:p>
            <a:r>
              <a:rPr lang="en-US" sz="2400" dirty="0"/>
              <a:t>Another big issue: manufacturing variation</a:t>
            </a:r>
          </a:p>
          <a:p>
            <a:r>
              <a:rPr lang="en-US" sz="2400" dirty="0"/>
              <a:t>Every chip is a little bit different. Why?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Manufacturing process is very delicate &amp; hard to control precisely.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Chemical deposition, polishing, ion implantation, …</a:t>
            </a:r>
          </a:p>
          <a:p>
            <a:r>
              <a:rPr lang="en-US" sz="2400" dirty="0"/>
              <a:t>Final chips will actually have a bell-shaped curve of frequency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1FDD0AB-D4C0-4318-8662-E4C7E691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2CA38C11-568A-42A3-A71B-D2901C278560}"/>
              </a:ext>
            </a:extLst>
          </p:cNvPr>
          <p:cNvCxnSpPr/>
          <p:nvPr/>
        </p:nvCxnSpPr>
        <p:spPr>
          <a:xfrm>
            <a:off x="4876800" y="5840546"/>
            <a:ext cx="3352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42D57A9E-BD88-4EB5-A18E-36BB5BB57813}"/>
              </a:ext>
            </a:extLst>
          </p:cNvPr>
          <p:cNvGrpSpPr/>
          <p:nvPr/>
        </p:nvGrpSpPr>
        <p:grpSpPr>
          <a:xfrm>
            <a:off x="4910667" y="4343400"/>
            <a:ext cx="3090333" cy="1357785"/>
            <a:chOff x="1481667" y="1703254"/>
            <a:chExt cx="3090333" cy="1357785"/>
          </a:xfrm>
        </p:grpSpPr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49111363-FAA9-4C17-A7AD-8EDCB5DD3CFC}"/>
                </a:ext>
              </a:extLst>
            </p:cNvPr>
            <p:cNvSpPr/>
            <p:nvPr/>
          </p:nvSpPr>
          <p:spPr>
            <a:xfrm>
              <a:off x="1481667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A90BACA6-D8CF-4E9D-A5D9-70F27FE9772D}"/>
                </a:ext>
              </a:extLst>
            </p:cNvPr>
            <p:cNvSpPr/>
            <p:nvPr/>
          </p:nvSpPr>
          <p:spPr>
            <a:xfrm flipH="1">
              <a:off x="3023630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BEDA12E-9863-4739-AC0A-612F2D3DA821}"/>
              </a:ext>
            </a:extLst>
          </p:cNvPr>
          <p:cNvSpPr txBox="1"/>
          <p:nvPr/>
        </p:nvSpPr>
        <p:spPr>
          <a:xfrm>
            <a:off x="4953000" y="5943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1GHz          1.5GHz          2GHz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0ED4F3F-56E6-4305-895E-ED8E6E19C47B}"/>
              </a:ext>
            </a:extLst>
          </p:cNvPr>
          <p:cNvSpPr txBox="1"/>
          <p:nvPr/>
        </p:nvSpPr>
        <p:spPr>
          <a:xfrm>
            <a:off x="4191000" y="4343400"/>
            <a:ext cx="738664" cy="1615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800" dirty="0"/>
              <a:t>fraction of chips at this </a:t>
            </a:r>
            <a:r>
              <a:rPr lang="en-US" sz="1800" dirty="0" err="1"/>
              <a:t>freq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499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B23987-8CD8-4FA5-AEB8-5DC8AB65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8C5205-B325-426C-B40D-A060E34B5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Bell curve again. Each point is one process corner; </a:t>
            </a:r>
            <a:r>
              <a:rPr lang="en-US" dirty="0" smtClean="0"/>
              <a:t>show the 3 corners for each of N, P</a:t>
            </a:r>
          </a:p>
          <a:p>
            <a:r>
              <a:rPr lang="en-US" dirty="0" smtClean="0"/>
              <a:t>The </a:t>
            </a:r>
            <a:r>
              <a:rPr lang="en-US" dirty="0"/>
              <a:t>nine classic corners: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 devices can be Slow, Typical or Fast</a:t>
            </a:r>
          </a:p>
          <a:p>
            <a:pPr lvl="1">
              <a:spcBef>
                <a:spcPts val="0"/>
              </a:spcBef>
            </a:pPr>
            <a:r>
              <a:rPr lang="en-US" dirty="0"/>
              <a:t>N devices can be Slow, Typical or Fast</a:t>
            </a:r>
          </a:p>
          <a:p>
            <a:pPr lvl="1">
              <a:spcBef>
                <a:spcPts val="0"/>
              </a:spcBef>
            </a:pPr>
            <a:r>
              <a:rPr lang="en-US" dirty="0"/>
              <a:t>Typically, “slow” and “fast” are 3-sigma values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Result: 9 process corners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“FT” means “fast N devices, typical P devices.”</a:t>
            </a:r>
          </a:p>
          <a:p>
            <a:r>
              <a:rPr lang="en-US" dirty="0"/>
              <a:t>How would the delay for a TT inverter compare to an FF inverter?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would be slower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1FDD0AB-D4C0-4318-8662-E4C7E691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9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B23987-8CD8-4FA5-AEB8-5DC8AB65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8C5205-B325-426C-B40D-A060E34B5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are 9 common corners. How many different numbers could we pick for gate delays?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Perhaps 9. But really, </a:t>
            </a:r>
            <a:r>
              <a:rPr lang="en-US" sz="2000" dirty="0" smtClean="0"/>
              <a:t>the </a:t>
            </a:r>
            <a:r>
              <a:rPr lang="en-US" sz="2000" dirty="0"/>
              <a:t>N and P devices can come from any points on the curve.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 how do we get the numbers for gate delay? What SPICE model should we use?</a:t>
            </a:r>
          </a:p>
          <a:p>
            <a:r>
              <a:rPr lang="en-US" sz="2400" dirty="0"/>
              <a:t>Option #1: pick the SS corner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of the gate delays become quite slow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STA works with these numbers, then every chip you manufacture should work. (Is this true?)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Not quite; SS is just 3</a:t>
            </a:r>
            <a:r>
              <a:rPr lang="el-GR" sz="2000" dirty="0"/>
              <a:t>σ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And the worst case for clocks is often the fast delay!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1FDD0AB-D4C0-4318-8662-E4C7E691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F78243-E31D-48E5-8410-98294FDDF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AEDC13-5A59-475B-892D-7A7B19A95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idea:</a:t>
            </a:r>
          </a:p>
          <a:p>
            <a:pPr lvl="1">
              <a:spcBef>
                <a:spcPts val="0"/>
              </a:spcBef>
            </a:pPr>
            <a:r>
              <a:rPr lang="en-US" dirty="0"/>
              <a:t>Run STA at TT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chips will run as predicted; some faster, some slower</a:t>
            </a:r>
          </a:p>
          <a:p>
            <a:r>
              <a:rPr lang="en-US" dirty="0"/>
              <a:t>Try to sell all of the chips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Charge more for the fast ones? Any other strategies that might make more money? What might customers value more than speed?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fastest may also be the most power hungry. Charge more for the best speed per watt.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Exact details depend on what your customers value.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6BA885C-DE8D-44CE-B284-89A310A82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4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51125C-3BC6-4C81-9054-389AF2430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binning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35F631-E58D-4899-89A4-D8421C355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Binning is expensive in a manufacturing line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Need to mechanically separate chips into different bins using fancy robots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Need to keep inventory of many different types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Any examples of consumer </a:t>
            </a:r>
            <a:r>
              <a:rPr lang="en-US" sz="2000" dirty="0" smtClean="0"/>
              <a:t>chips that </a:t>
            </a:r>
            <a:r>
              <a:rPr lang="en-US" sz="2000" dirty="0"/>
              <a:t>are not binned?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Sure – most everything except for CPUs</a:t>
            </a:r>
          </a:p>
          <a:p>
            <a:r>
              <a:rPr lang="en-US" sz="2400" dirty="0"/>
              <a:t>What if you’re designing </a:t>
            </a:r>
            <a:r>
              <a:rPr lang="en-US" sz="2400" dirty="0" smtClean="0"/>
              <a:t>an </a:t>
            </a:r>
            <a:r>
              <a:rPr lang="en-US" sz="2400" dirty="0" err="1" smtClean="0"/>
              <a:t>unbinned</a:t>
            </a:r>
            <a:r>
              <a:rPr lang="en-US" sz="2400" dirty="0" smtClean="0"/>
              <a:t> chip?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/>
              <a:t>you have a tradeoff.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Run STA at TT? 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Run </a:t>
            </a:r>
            <a:r>
              <a:rPr lang="en-US" sz="2000" dirty="0"/>
              <a:t>STA at  SS</a:t>
            </a:r>
            <a:r>
              <a:rPr lang="en-US" sz="2000" dirty="0" smtClean="0"/>
              <a:t>?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No real way to fix this for now (advanced binning algorithms will help)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B4E5014-8458-463A-8459-0FC4B6AC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43434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half </a:t>
            </a:r>
            <a:r>
              <a:rPr lang="en-US" sz="2000" dirty="0">
                <a:solidFill>
                  <a:schemeClr val="accent2"/>
                </a:solidFill>
              </a:rPr>
              <a:t>your chips will fail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4619655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you overdesign and lose power</a:t>
            </a:r>
          </a:p>
        </p:txBody>
      </p:sp>
    </p:spTree>
    <p:extLst>
      <p:ext uri="{BB962C8B-B14F-4D97-AF65-F5344CB8AC3E}">
        <p14:creationId xmlns:p14="http://schemas.microsoft.com/office/powerpoint/2010/main" val="193024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BA59E3-D068-44AA-AFBD-E9BAB5AA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economics of servers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B72E6B-A768-4F26-AC39-FF2F67304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CPUs: you can just design at TT and let the chips fall into whatever speed bin they will.</a:t>
            </a:r>
          </a:p>
          <a:p>
            <a:r>
              <a:rPr lang="en-US" dirty="0"/>
              <a:t>Servers are different: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big server has lots of memory, disks, cooling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Cost of the CPU is “relatively” small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People will pay $$ for the fastest CPU; nobody wants a slow one.</a:t>
            </a:r>
          </a:p>
          <a:p>
            <a:r>
              <a:rPr lang="en-US" dirty="0"/>
              <a:t>Now we’re back to square </a:t>
            </a:r>
            <a:r>
              <a:rPr lang="en-US" dirty="0" smtClean="0"/>
              <a:t>1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binning </a:t>
            </a:r>
            <a:r>
              <a:rPr lang="en-US" dirty="0"/>
              <a:t>doesn’t help much when your customer only wants one bin!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6D76F60-C160-4988-89BD-4FC35380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7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553ED8-E9AB-4F0B-AC17-0DA99D3E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C35621-5E06-430D-936E-25CBAD49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810000"/>
            <a:ext cx="7848600" cy="2133600"/>
          </a:xfrm>
        </p:spPr>
        <p:txBody>
          <a:bodyPr/>
          <a:lstStyle/>
          <a:p>
            <a:r>
              <a:rPr lang="en-US" sz="2400" dirty="0"/>
              <a:t>Which bin will we put the 1.3 GHz chip in?</a:t>
            </a:r>
          </a:p>
          <a:p>
            <a:r>
              <a:rPr lang="en-US" sz="2400" dirty="0"/>
              <a:t>Will the 1.8GHz chip go into the 1.6GHz bin or 2GHz?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1.6. Because we want it to actually work, after all!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Any benefit to the customer of getting a chip that can run faster than </a:t>
            </a:r>
            <a:r>
              <a:rPr lang="en-US" sz="2000" dirty="0" err="1"/>
              <a:t>specced</a:t>
            </a:r>
            <a:r>
              <a:rPr lang="en-US" sz="20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Maybe they can over-clock it (but most customers don’t care)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C48F5-6ACA-4A7F-A184-083F0F28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161C146-FB78-42ED-BDB9-1FA1C0AF2806}"/>
              </a:ext>
            </a:extLst>
          </p:cNvPr>
          <p:cNvCxnSpPr/>
          <p:nvPr/>
        </p:nvCxnSpPr>
        <p:spPr>
          <a:xfrm>
            <a:off x="1447800" y="3200400"/>
            <a:ext cx="3352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8415427-B9F1-473B-ACFE-305640B19900}"/>
              </a:ext>
            </a:extLst>
          </p:cNvPr>
          <p:cNvGrpSpPr/>
          <p:nvPr/>
        </p:nvGrpSpPr>
        <p:grpSpPr>
          <a:xfrm>
            <a:off x="1481667" y="1703254"/>
            <a:ext cx="3090333" cy="1357785"/>
            <a:chOff x="1481667" y="1703254"/>
            <a:chExt cx="3090333" cy="1357785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243FA348-4896-4BB2-8869-BDFEE94CC3F1}"/>
                </a:ext>
              </a:extLst>
            </p:cNvPr>
            <p:cNvSpPr/>
            <p:nvPr/>
          </p:nvSpPr>
          <p:spPr>
            <a:xfrm>
              <a:off x="1481667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C25A0892-62A5-4FCF-946A-6240D3553FBA}"/>
                </a:ext>
              </a:extLst>
            </p:cNvPr>
            <p:cNvSpPr/>
            <p:nvPr/>
          </p:nvSpPr>
          <p:spPr>
            <a:xfrm flipH="1">
              <a:off x="3023630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CA0F96-4F00-4623-BAD1-A8B3AEE3CB5B}"/>
              </a:ext>
            </a:extLst>
          </p:cNvPr>
          <p:cNvSpPr txBox="1"/>
          <p:nvPr/>
        </p:nvSpPr>
        <p:spPr>
          <a:xfrm>
            <a:off x="1447800" y="3429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1GHz          1.5GHz          2GHz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DF85EFF-9330-4353-8422-6BB22BB2CEF6}"/>
              </a:ext>
            </a:extLst>
          </p:cNvPr>
          <p:cNvSpPr/>
          <p:nvPr/>
        </p:nvSpPr>
        <p:spPr>
          <a:xfrm>
            <a:off x="3445934" y="1981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7ED9C018-588C-45A6-BB5A-1821DA172902}"/>
              </a:ext>
            </a:extLst>
          </p:cNvPr>
          <p:cNvSpPr/>
          <p:nvPr/>
        </p:nvSpPr>
        <p:spPr>
          <a:xfrm>
            <a:off x="2412999" y="2438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F7AB3F4-11FE-4CE0-97CB-A6E9E33EA737}"/>
              </a:ext>
            </a:extLst>
          </p:cNvPr>
          <p:cNvSpPr txBox="1"/>
          <p:nvPr/>
        </p:nvSpPr>
        <p:spPr>
          <a:xfrm>
            <a:off x="35814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1.8GHz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39B82FA-BDC7-42F3-963B-BFB025FEBDD4}"/>
              </a:ext>
            </a:extLst>
          </p:cNvPr>
          <p:cNvSpPr txBox="1"/>
          <p:nvPr/>
        </p:nvSpPr>
        <p:spPr>
          <a:xfrm>
            <a:off x="1600200" y="2145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1.3GHz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796AAE2-ED44-486A-8960-96124BC922A0}"/>
              </a:ext>
            </a:extLst>
          </p:cNvPr>
          <p:cNvSpPr txBox="1"/>
          <p:nvPr/>
        </p:nvSpPr>
        <p:spPr>
          <a:xfrm>
            <a:off x="5257800" y="19050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that our product speed bins are 1.3GHz, 1.6GHz and 2 GHz.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69B338F-CF7A-41D5-8DBA-ECFE349B1665}"/>
              </a:ext>
            </a:extLst>
          </p:cNvPr>
          <p:cNvSpPr txBox="1"/>
          <p:nvPr/>
        </p:nvSpPr>
        <p:spPr>
          <a:xfrm>
            <a:off x="6553200" y="3810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1.3 GHz </a:t>
            </a:r>
            <a:r>
              <a:rPr lang="en-US" dirty="0">
                <a:solidFill>
                  <a:schemeClr val="accent2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8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553ED8-E9AB-4F0B-AC17-0DA99D3E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C35621-5E06-430D-936E-25CBAD49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810000"/>
            <a:ext cx="8458200" cy="2514600"/>
          </a:xfrm>
        </p:spPr>
        <p:txBody>
          <a:bodyPr/>
          <a:lstStyle/>
          <a:p>
            <a:r>
              <a:rPr lang="en-US" sz="2000" dirty="0"/>
              <a:t>Observation: this curve was made at one specific </a:t>
            </a:r>
            <a:r>
              <a:rPr lang="en-US" sz="2000" dirty="0" err="1"/>
              <a:t>V</a:t>
            </a:r>
            <a:r>
              <a:rPr lang="en-US" sz="2000" baseline="-25000" dirty="0" err="1"/>
              <a:t>dd</a:t>
            </a:r>
            <a:r>
              <a:rPr lang="en-US" sz="2000" dirty="0"/>
              <a:t> (say 1V)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If we lower </a:t>
            </a:r>
            <a:r>
              <a:rPr lang="en-US" sz="1800" dirty="0" err="1"/>
              <a:t>V</a:t>
            </a:r>
            <a:r>
              <a:rPr lang="en-US" sz="1800" baseline="-25000" dirty="0" err="1"/>
              <a:t>dd</a:t>
            </a:r>
            <a:r>
              <a:rPr lang="en-US" sz="1800" dirty="0"/>
              <a:t>, the chips will all run slower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What if we take our </a:t>
            </a:r>
            <a:r>
              <a:rPr lang="en-US" sz="1800" dirty="0" smtClean="0"/>
              <a:t>1.8GHz@1V </a:t>
            </a:r>
            <a:r>
              <a:rPr lang="en-US" sz="1800" dirty="0"/>
              <a:t>part, and lower </a:t>
            </a:r>
            <a:r>
              <a:rPr lang="en-US" sz="1800" dirty="0" err="1"/>
              <a:t>V</a:t>
            </a:r>
            <a:r>
              <a:rPr lang="en-US" sz="1800" baseline="-25000" dirty="0" err="1"/>
              <a:t>dd</a:t>
            </a:r>
            <a:r>
              <a:rPr lang="en-US" sz="1800" dirty="0"/>
              <a:t> just enough to make it run at 1.6 GHz max?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Any benefits?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Lower power! Any reason a customer will care?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Do you care if your cell phone lasts longer before recharging </a:t>
            </a:r>
            <a:r>
              <a:rPr lang="en-US" sz="1800" dirty="0">
                <a:sym typeface="Wingdings" panose="05000000000000000000" pitchFamily="2" charset="2"/>
              </a:rPr>
              <a:t>. We might advertise 6 hour battery life, but in practice most phones will do better than that.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C48F5-6ACA-4A7F-A184-083F0F28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161C146-FB78-42ED-BDB9-1FA1C0AF2806}"/>
              </a:ext>
            </a:extLst>
          </p:cNvPr>
          <p:cNvCxnSpPr/>
          <p:nvPr/>
        </p:nvCxnSpPr>
        <p:spPr>
          <a:xfrm>
            <a:off x="1447800" y="3200400"/>
            <a:ext cx="3352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8415427-B9F1-473B-ACFE-305640B19900}"/>
              </a:ext>
            </a:extLst>
          </p:cNvPr>
          <p:cNvGrpSpPr/>
          <p:nvPr/>
        </p:nvGrpSpPr>
        <p:grpSpPr>
          <a:xfrm>
            <a:off x="1481667" y="1703254"/>
            <a:ext cx="3090333" cy="1357785"/>
            <a:chOff x="1481667" y="1703254"/>
            <a:chExt cx="3090333" cy="1357785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243FA348-4896-4BB2-8869-BDFEE94CC3F1}"/>
                </a:ext>
              </a:extLst>
            </p:cNvPr>
            <p:cNvSpPr/>
            <p:nvPr/>
          </p:nvSpPr>
          <p:spPr>
            <a:xfrm>
              <a:off x="1481667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C25A0892-62A5-4FCF-946A-6240D3553FBA}"/>
                </a:ext>
              </a:extLst>
            </p:cNvPr>
            <p:cNvSpPr/>
            <p:nvPr/>
          </p:nvSpPr>
          <p:spPr>
            <a:xfrm flipH="1">
              <a:off x="3023630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CA0F96-4F00-4623-BAD1-A8B3AEE3CB5B}"/>
              </a:ext>
            </a:extLst>
          </p:cNvPr>
          <p:cNvSpPr txBox="1"/>
          <p:nvPr/>
        </p:nvSpPr>
        <p:spPr>
          <a:xfrm>
            <a:off x="1447800" y="3429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1GHz          1.5GHz          2GHz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DF85EFF-9330-4353-8422-6BB22BB2CEF6}"/>
              </a:ext>
            </a:extLst>
          </p:cNvPr>
          <p:cNvSpPr/>
          <p:nvPr/>
        </p:nvSpPr>
        <p:spPr>
          <a:xfrm>
            <a:off x="3445934" y="1981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7ED9C018-588C-45A6-BB5A-1821DA172902}"/>
              </a:ext>
            </a:extLst>
          </p:cNvPr>
          <p:cNvSpPr/>
          <p:nvPr/>
        </p:nvSpPr>
        <p:spPr>
          <a:xfrm>
            <a:off x="2412999" y="2438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F7AB3F4-11FE-4CE0-97CB-A6E9E33EA737}"/>
              </a:ext>
            </a:extLst>
          </p:cNvPr>
          <p:cNvSpPr txBox="1"/>
          <p:nvPr/>
        </p:nvSpPr>
        <p:spPr>
          <a:xfrm>
            <a:off x="35814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1.8GHz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39B82FA-BDC7-42F3-963B-BFB025FEBDD4}"/>
              </a:ext>
            </a:extLst>
          </p:cNvPr>
          <p:cNvSpPr txBox="1"/>
          <p:nvPr/>
        </p:nvSpPr>
        <p:spPr>
          <a:xfrm>
            <a:off x="1600200" y="2145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1.3GHz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796AAE2-ED44-486A-8960-96124BC922A0}"/>
              </a:ext>
            </a:extLst>
          </p:cNvPr>
          <p:cNvSpPr txBox="1"/>
          <p:nvPr/>
        </p:nvSpPr>
        <p:spPr>
          <a:xfrm>
            <a:off x="5257800" y="19050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that our product speed bins are 1.3GHz, 1.6GHz and 2 GHz.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AE516FF-E255-4662-AB39-0577087C1D4B}"/>
              </a:ext>
            </a:extLst>
          </p:cNvPr>
          <p:cNvSpPr txBox="1"/>
          <p:nvPr/>
        </p:nvSpPr>
        <p:spPr>
          <a:xfrm>
            <a:off x="335280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1.6GHz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3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03108 -0.038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-194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2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553ED8-E9AB-4F0B-AC17-0DA99D3E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C35621-5E06-430D-936E-25CBAD49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505200"/>
            <a:ext cx="8458200" cy="2514600"/>
          </a:xfrm>
        </p:spPr>
        <p:txBody>
          <a:bodyPr/>
          <a:lstStyle/>
          <a:p>
            <a:r>
              <a:rPr lang="en-US" sz="2000" dirty="0"/>
              <a:t>Observation: we can play that game in both directions.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Any benefits to raising </a:t>
            </a:r>
            <a:r>
              <a:rPr lang="en-US" sz="1800" dirty="0" err="1"/>
              <a:t>V</a:t>
            </a:r>
            <a:r>
              <a:rPr lang="en-US" sz="1800" baseline="-25000" dirty="0" err="1"/>
              <a:t>dd</a:t>
            </a:r>
            <a:r>
              <a:rPr lang="en-US" sz="18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Make our “1.8GHz” chip run at 2GHz; or even make our 1.3GHz chip run at 2GHz.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But wait: can we just raise </a:t>
            </a:r>
            <a:r>
              <a:rPr lang="en-US" sz="2000" dirty="0" err="1"/>
              <a:t>V</a:t>
            </a:r>
            <a:r>
              <a:rPr lang="en-US" sz="2000" baseline="-25000" dirty="0" err="1"/>
              <a:t>dd</a:t>
            </a:r>
            <a:r>
              <a:rPr lang="en-US" sz="2000" dirty="0"/>
              <a:t> on every chip high enough to put it into the fastest bin, and sell it for the most money?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Sometimes, yes. But there are limits.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Raise </a:t>
            </a:r>
            <a:r>
              <a:rPr lang="en-US" sz="1800" dirty="0" err="1"/>
              <a:t>V</a:t>
            </a:r>
            <a:r>
              <a:rPr lang="en-US" sz="1800" baseline="-25000" dirty="0" err="1"/>
              <a:t>dd</a:t>
            </a:r>
            <a:r>
              <a:rPr lang="en-US" sz="1800" dirty="0"/>
              <a:t> too high and the gate oxide will puncture, or the chip will melt.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But in fact, we’ve oversimplified what the bins really are</a:t>
            </a:r>
          </a:p>
          <a:p>
            <a:pPr lvl="1">
              <a:spcBef>
                <a:spcPts val="0"/>
              </a:spcBef>
            </a:pP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C48F5-6ACA-4A7F-A184-083F0F28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161C146-FB78-42ED-BDB9-1FA1C0AF2806}"/>
              </a:ext>
            </a:extLst>
          </p:cNvPr>
          <p:cNvCxnSpPr/>
          <p:nvPr/>
        </p:nvCxnSpPr>
        <p:spPr>
          <a:xfrm>
            <a:off x="1447800" y="2792546"/>
            <a:ext cx="3352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8415427-B9F1-473B-ACFE-305640B19900}"/>
              </a:ext>
            </a:extLst>
          </p:cNvPr>
          <p:cNvGrpSpPr/>
          <p:nvPr/>
        </p:nvGrpSpPr>
        <p:grpSpPr>
          <a:xfrm>
            <a:off x="1481667" y="1295400"/>
            <a:ext cx="3090333" cy="1357785"/>
            <a:chOff x="1481667" y="1703254"/>
            <a:chExt cx="3090333" cy="1357785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243FA348-4896-4BB2-8869-BDFEE94CC3F1}"/>
                </a:ext>
              </a:extLst>
            </p:cNvPr>
            <p:cNvSpPr/>
            <p:nvPr/>
          </p:nvSpPr>
          <p:spPr>
            <a:xfrm>
              <a:off x="1481667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C25A0892-62A5-4FCF-946A-6240D3553FBA}"/>
                </a:ext>
              </a:extLst>
            </p:cNvPr>
            <p:cNvSpPr/>
            <p:nvPr/>
          </p:nvSpPr>
          <p:spPr>
            <a:xfrm flipH="1">
              <a:off x="3023630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CA0F96-4F00-4623-BAD1-A8B3AEE3CB5B}"/>
              </a:ext>
            </a:extLst>
          </p:cNvPr>
          <p:cNvSpPr txBox="1"/>
          <p:nvPr/>
        </p:nvSpPr>
        <p:spPr>
          <a:xfrm>
            <a:off x="1447800" y="3021146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1GHz          1.5GHz          2GHz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DF85EFF-9330-4353-8422-6BB22BB2CEF6}"/>
              </a:ext>
            </a:extLst>
          </p:cNvPr>
          <p:cNvSpPr/>
          <p:nvPr/>
        </p:nvSpPr>
        <p:spPr>
          <a:xfrm>
            <a:off x="3445934" y="15733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7ED9C018-588C-45A6-BB5A-1821DA172902}"/>
              </a:ext>
            </a:extLst>
          </p:cNvPr>
          <p:cNvSpPr/>
          <p:nvPr/>
        </p:nvSpPr>
        <p:spPr>
          <a:xfrm>
            <a:off x="2412999" y="20305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F7AB3F4-11FE-4CE0-97CB-A6E9E33EA737}"/>
              </a:ext>
            </a:extLst>
          </p:cNvPr>
          <p:cNvSpPr txBox="1"/>
          <p:nvPr/>
        </p:nvSpPr>
        <p:spPr>
          <a:xfrm>
            <a:off x="3581400" y="14971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1.8GHz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39B82FA-BDC7-42F3-963B-BFB025FEBDD4}"/>
              </a:ext>
            </a:extLst>
          </p:cNvPr>
          <p:cNvSpPr txBox="1"/>
          <p:nvPr/>
        </p:nvSpPr>
        <p:spPr>
          <a:xfrm>
            <a:off x="1600200" y="173741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1.3GHz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796AAE2-ED44-486A-8960-96124BC922A0}"/>
              </a:ext>
            </a:extLst>
          </p:cNvPr>
          <p:cNvSpPr txBox="1"/>
          <p:nvPr/>
        </p:nvSpPr>
        <p:spPr>
          <a:xfrm>
            <a:off x="5257800" y="1497146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that our product speed bins are 1.3GHz, 1.6GHz and 2 GHz.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AE516FF-E255-4662-AB39-0577087C1D4B}"/>
              </a:ext>
            </a:extLst>
          </p:cNvPr>
          <p:cNvSpPr txBox="1"/>
          <p:nvPr/>
        </p:nvSpPr>
        <p:spPr>
          <a:xfrm>
            <a:off x="4114800" y="23353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2GHz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4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06892 0.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18194 0.08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4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15" grpId="0" animBg="1"/>
      <p:bldP spid="16" grpId="0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i="1" dirty="0"/>
              <a:t>Static</a:t>
            </a:r>
            <a:r>
              <a:rPr lang="en-US" sz="2400" dirty="0"/>
              <a:t> usually means “pattern-independent,” vs. </a:t>
            </a:r>
            <a:r>
              <a:rPr lang="en-US" sz="2400" i="1" dirty="0"/>
              <a:t>dynamic</a:t>
            </a:r>
            <a:r>
              <a:rPr lang="en-US" sz="2400" dirty="0"/>
              <a:t> meaning “only for certain input patterns.”</a:t>
            </a:r>
            <a:endParaRPr lang="en-US" sz="24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SPICE is a dynamic simulator; it only simulates the patterns that you give it.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Note: it’s perfectly fine for modeling our library cells; they just have a few inputs.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Can you think of another dynamic simulator commonly used?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Most Verilog, VHDL simulators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In principle, STA literally checks </a:t>
            </a:r>
            <a:r>
              <a:rPr lang="en-US" sz="2400" i="1" dirty="0"/>
              <a:t>every</a:t>
            </a:r>
            <a:r>
              <a:rPr lang="en-US" sz="2400" dirty="0"/>
              <a:t> path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(We'll see later that this is only “almost” true </a:t>
            </a:r>
            <a:r>
              <a:rPr lang="en-US" sz="2000" dirty="0">
                <a:sym typeface="Wingdings" panose="05000000000000000000" pitchFamily="2" charset="2"/>
              </a:rPr>
              <a:t>)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No issues of writing a pattern for a particular path.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Sounds great – but just how can you check every path?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4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553ED8-E9AB-4F0B-AC17-0DA99D3E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C35621-5E06-430D-936E-25CBAD49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505200"/>
            <a:ext cx="5410200" cy="2895600"/>
          </a:xfrm>
        </p:spPr>
        <p:txBody>
          <a:bodyPr/>
          <a:lstStyle/>
          <a:p>
            <a:r>
              <a:rPr lang="en-US" sz="2000" dirty="0"/>
              <a:t>In today’s world, each bin has a spec for both minimum </a:t>
            </a:r>
            <a:r>
              <a:rPr lang="en-US" sz="2000" dirty="0" err="1"/>
              <a:t>freq</a:t>
            </a:r>
            <a:r>
              <a:rPr lang="en-US" sz="2000" dirty="0"/>
              <a:t> and also max power.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Because most customers care about both!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We’ll have various bins, each with a </a:t>
            </a:r>
            <a:r>
              <a:rPr lang="en-US" sz="1800" dirty="0" err="1"/>
              <a:t>freq</a:t>
            </a:r>
            <a:r>
              <a:rPr lang="en-US" sz="1800" dirty="0"/>
              <a:t> &amp; power number. And of course, faster and cooler each sell for more money.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Bin points are picked to make the most money and not throw away too many chips</a:t>
            </a:r>
          </a:p>
          <a:p>
            <a:pPr lvl="1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C48F5-6ACA-4A7F-A184-083F0F28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161C146-FB78-42ED-BDB9-1FA1C0AF2806}"/>
              </a:ext>
            </a:extLst>
          </p:cNvPr>
          <p:cNvCxnSpPr/>
          <p:nvPr/>
        </p:nvCxnSpPr>
        <p:spPr>
          <a:xfrm>
            <a:off x="1447800" y="2792546"/>
            <a:ext cx="3352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8415427-B9F1-473B-ACFE-305640B19900}"/>
              </a:ext>
            </a:extLst>
          </p:cNvPr>
          <p:cNvGrpSpPr/>
          <p:nvPr/>
        </p:nvGrpSpPr>
        <p:grpSpPr>
          <a:xfrm>
            <a:off x="1481667" y="1295400"/>
            <a:ext cx="3090333" cy="1357785"/>
            <a:chOff x="1481667" y="1703254"/>
            <a:chExt cx="3090333" cy="1357785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243FA348-4896-4BB2-8869-BDFEE94CC3F1}"/>
                </a:ext>
              </a:extLst>
            </p:cNvPr>
            <p:cNvSpPr/>
            <p:nvPr/>
          </p:nvSpPr>
          <p:spPr>
            <a:xfrm>
              <a:off x="1481667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C25A0892-62A5-4FCF-946A-6240D3553FBA}"/>
                </a:ext>
              </a:extLst>
            </p:cNvPr>
            <p:cNvSpPr/>
            <p:nvPr/>
          </p:nvSpPr>
          <p:spPr>
            <a:xfrm flipH="1">
              <a:off x="3023630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CA0F96-4F00-4623-BAD1-A8B3AEE3CB5B}"/>
              </a:ext>
            </a:extLst>
          </p:cNvPr>
          <p:cNvSpPr txBox="1"/>
          <p:nvPr/>
        </p:nvSpPr>
        <p:spPr>
          <a:xfrm>
            <a:off x="1447800" y="3021146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1GHz          1.5GHz          2GHz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DF85EFF-9330-4353-8422-6BB22BB2CEF6}"/>
              </a:ext>
            </a:extLst>
          </p:cNvPr>
          <p:cNvSpPr/>
          <p:nvPr/>
        </p:nvSpPr>
        <p:spPr>
          <a:xfrm>
            <a:off x="3445934" y="15733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7ED9C018-588C-45A6-BB5A-1821DA172902}"/>
              </a:ext>
            </a:extLst>
          </p:cNvPr>
          <p:cNvSpPr/>
          <p:nvPr/>
        </p:nvSpPr>
        <p:spPr>
          <a:xfrm>
            <a:off x="2412999" y="20305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F7AB3F4-11FE-4CE0-97CB-A6E9E33EA737}"/>
              </a:ext>
            </a:extLst>
          </p:cNvPr>
          <p:cNvSpPr txBox="1"/>
          <p:nvPr/>
        </p:nvSpPr>
        <p:spPr>
          <a:xfrm>
            <a:off x="3581400" y="14971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1.8GHz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39B82FA-BDC7-42F3-963B-BFB025FEBDD4}"/>
              </a:ext>
            </a:extLst>
          </p:cNvPr>
          <p:cNvSpPr txBox="1"/>
          <p:nvPr/>
        </p:nvSpPr>
        <p:spPr>
          <a:xfrm>
            <a:off x="1600200" y="173741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1.3GHz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796AAE2-ED44-486A-8960-96124BC922A0}"/>
              </a:ext>
            </a:extLst>
          </p:cNvPr>
          <p:cNvSpPr txBox="1"/>
          <p:nvPr/>
        </p:nvSpPr>
        <p:spPr>
          <a:xfrm>
            <a:off x="5257800" y="1497146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that our product speed bins are 1.3GHz, 1.6GHz and 2 GHz.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22549A3-288F-4F46-AAC8-7A355E30A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739579"/>
              </p:ext>
            </p:extLst>
          </p:nvPr>
        </p:nvGraphicFramePr>
        <p:xfrm>
          <a:off x="5486400" y="3352800"/>
          <a:ext cx="335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3215264401"/>
                    </a:ext>
                  </a:extLst>
                </a:gridCol>
                <a:gridCol w="1244600">
                  <a:extLst>
                    <a:ext uri="{9D8B030D-6E8A-4147-A177-3AD203B41FA5}">
                      <a16:colId xmlns="" xmlns:a16="http://schemas.microsoft.com/office/drawing/2014/main" val="2915491242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4235420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4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1.3GHz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387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1.3GHz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98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1.6GHz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959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1.6GHz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199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612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281318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120BAA9-D179-4702-85AF-F1E342DAF9C7}"/>
              </a:ext>
            </a:extLst>
          </p:cNvPr>
          <p:cNvCxnSpPr>
            <a:cxnSpLocks/>
          </p:cNvCxnSpPr>
          <p:nvPr/>
        </p:nvCxnSpPr>
        <p:spPr>
          <a:xfrm>
            <a:off x="5257800" y="1650999"/>
            <a:ext cx="3200400" cy="9906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CAFF569F-87E5-4F2E-947B-8BE0A87CF6BE}"/>
              </a:ext>
            </a:extLst>
          </p:cNvPr>
          <p:cNvCxnSpPr>
            <a:cxnSpLocks/>
          </p:cNvCxnSpPr>
          <p:nvPr/>
        </p:nvCxnSpPr>
        <p:spPr>
          <a:xfrm flipH="1">
            <a:off x="5257800" y="1650999"/>
            <a:ext cx="3200400" cy="9906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4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C35621-5E06-430D-936E-25CBAD49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819400"/>
            <a:ext cx="8610600" cy="3505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/>
              <a:t>So any ideas how to put each chip into the most profitable bin?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Specifically: for a given chip, you do “Set voltage to </a:t>
            </a:r>
            <a:r>
              <a:rPr lang="en-US" sz="2200" i="1" dirty="0"/>
              <a:t>V</a:t>
            </a:r>
            <a:r>
              <a:rPr lang="en-US" sz="2200" dirty="0"/>
              <a:t>; run tests and see if they pass; measure power.”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But do this operation as few times as possible; test time is expensive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Assume you can set </a:t>
            </a:r>
            <a:r>
              <a:rPr lang="en-US" sz="1800" i="1" dirty="0"/>
              <a:t>V</a:t>
            </a:r>
            <a:r>
              <a:rPr lang="en-US" sz="1800" dirty="0"/>
              <a:t> to a granularity of .01 volts.</a:t>
            </a:r>
          </a:p>
          <a:p>
            <a:pPr>
              <a:spcBef>
                <a:spcPts val="0"/>
              </a:spcBef>
            </a:pP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C48F5-6ACA-4A7F-A184-083F0F28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161C146-FB78-42ED-BDB9-1FA1C0AF2806}"/>
              </a:ext>
            </a:extLst>
          </p:cNvPr>
          <p:cNvCxnSpPr/>
          <p:nvPr/>
        </p:nvCxnSpPr>
        <p:spPr>
          <a:xfrm>
            <a:off x="1447800" y="1878146"/>
            <a:ext cx="3352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8415427-B9F1-473B-ACFE-305640B19900}"/>
              </a:ext>
            </a:extLst>
          </p:cNvPr>
          <p:cNvGrpSpPr/>
          <p:nvPr/>
        </p:nvGrpSpPr>
        <p:grpSpPr>
          <a:xfrm>
            <a:off x="1481667" y="381000"/>
            <a:ext cx="3090333" cy="1357785"/>
            <a:chOff x="1481667" y="1703254"/>
            <a:chExt cx="3090333" cy="1357785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243FA348-4896-4BB2-8869-BDFEE94CC3F1}"/>
                </a:ext>
              </a:extLst>
            </p:cNvPr>
            <p:cNvSpPr/>
            <p:nvPr/>
          </p:nvSpPr>
          <p:spPr>
            <a:xfrm>
              <a:off x="1481667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C25A0892-62A5-4FCF-946A-6240D3553FBA}"/>
                </a:ext>
              </a:extLst>
            </p:cNvPr>
            <p:cNvSpPr/>
            <p:nvPr/>
          </p:nvSpPr>
          <p:spPr>
            <a:xfrm flipH="1">
              <a:off x="3023630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CA0F96-4F00-4623-BAD1-A8B3AEE3CB5B}"/>
              </a:ext>
            </a:extLst>
          </p:cNvPr>
          <p:cNvSpPr txBox="1"/>
          <p:nvPr/>
        </p:nvSpPr>
        <p:spPr>
          <a:xfrm>
            <a:off x="1447800" y="2106746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1GHz          1.5GHz          2GHz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DF85EFF-9330-4353-8422-6BB22BB2CEF6}"/>
              </a:ext>
            </a:extLst>
          </p:cNvPr>
          <p:cNvSpPr/>
          <p:nvPr/>
        </p:nvSpPr>
        <p:spPr>
          <a:xfrm>
            <a:off x="3445934" y="6589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7ED9C018-588C-45A6-BB5A-1821DA172902}"/>
              </a:ext>
            </a:extLst>
          </p:cNvPr>
          <p:cNvSpPr/>
          <p:nvPr/>
        </p:nvSpPr>
        <p:spPr>
          <a:xfrm>
            <a:off x="2412999" y="11161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F7AB3F4-11FE-4CE0-97CB-A6E9E33EA737}"/>
              </a:ext>
            </a:extLst>
          </p:cNvPr>
          <p:cNvSpPr txBox="1"/>
          <p:nvPr/>
        </p:nvSpPr>
        <p:spPr>
          <a:xfrm>
            <a:off x="3581400" y="5827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1.8GHz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39B82FA-BDC7-42F3-963B-BFB025FEBDD4}"/>
              </a:ext>
            </a:extLst>
          </p:cNvPr>
          <p:cNvSpPr txBox="1"/>
          <p:nvPr/>
        </p:nvSpPr>
        <p:spPr>
          <a:xfrm>
            <a:off x="1600200" y="82301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1.3GHz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22549A3-288F-4F46-AAC8-7A355E30A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225910"/>
              </p:ext>
            </p:extLst>
          </p:nvPr>
        </p:nvGraphicFramePr>
        <p:xfrm>
          <a:off x="5562600" y="228600"/>
          <a:ext cx="335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3215264401"/>
                    </a:ext>
                  </a:extLst>
                </a:gridCol>
                <a:gridCol w="1244600">
                  <a:extLst>
                    <a:ext uri="{9D8B030D-6E8A-4147-A177-3AD203B41FA5}">
                      <a16:colId xmlns="" xmlns:a16="http://schemas.microsoft.com/office/drawing/2014/main" val="2915491242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4235420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4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1.3GHz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387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1.3GHz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98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1.6GHz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959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1.6GHz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199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612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28131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00200" y="4479833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for </a:t>
            </a:r>
            <a:r>
              <a:rPr lang="en-US" sz="1600" dirty="0"/>
              <a:t>each </a:t>
            </a:r>
            <a:r>
              <a:rPr lang="en-US" sz="1600" dirty="0" err="1"/>
              <a:t>freq</a:t>
            </a:r>
            <a:r>
              <a:rPr lang="en-US" sz="1600" dirty="0"/>
              <a:t> in {1.3GHz, 1.6GHz 2GHz}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for </a:t>
            </a:r>
            <a:r>
              <a:rPr lang="en-US" sz="1600" dirty="0"/>
              <a:t>every </a:t>
            </a:r>
            <a:r>
              <a:rPr lang="en-US" sz="1600" dirty="0" err="1"/>
              <a:t>V</a:t>
            </a:r>
            <a:r>
              <a:rPr lang="en-US" sz="1600" baseline="-25000" dirty="0" err="1"/>
              <a:t>dd</a:t>
            </a:r>
            <a:r>
              <a:rPr lang="en-US" sz="1600" dirty="0"/>
              <a:t> from, say, .1V to 2V</a:t>
            </a:r>
          </a:p>
          <a:p>
            <a:pPr lvl="2">
              <a:spcBef>
                <a:spcPts val="0"/>
              </a:spcBef>
            </a:pPr>
            <a:r>
              <a:rPr lang="en-US" sz="1600" dirty="0" smtClean="0"/>
              <a:t>run </a:t>
            </a:r>
            <a:r>
              <a:rPr lang="en-US" sz="1600" dirty="0"/>
              <a:t>test and see if it passes and what the power </a:t>
            </a:r>
            <a:r>
              <a:rPr lang="en-US" sz="1600" dirty="0" smtClean="0"/>
              <a:t>is;</a:t>
            </a:r>
            <a:endParaRPr lang="en-US" sz="1600" dirty="0"/>
          </a:p>
          <a:p>
            <a:pPr lvl="2">
              <a:spcBef>
                <a:spcPts val="0"/>
              </a:spcBef>
            </a:pPr>
            <a:r>
              <a:rPr lang="en-US" sz="1600" dirty="0"/>
              <a:t>i</a:t>
            </a:r>
            <a:r>
              <a:rPr lang="en-US" sz="1600" dirty="0" smtClean="0"/>
              <a:t>f </a:t>
            </a:r>
            <a:r>
              <a:rPr lang="en-US" sz="1600" dirty="0" smtClean="0"/>
              <a:t>it </a:t>
            </a:r>
            <a:r>
              <a:rPr lang="en-US" sz="1600" dirty="0"/>
              <a:t>passes and the </a:t>
            </a:r>
            <a:r>
              <a:rPr lang="en-US" sz="1600" dirty="0" err="1"/>
              <a:t>freq,power</a:t>
            </a:r>
            <a:r>
              <a:rPr lang="en-US" sz="1600" dirty="0"/>
              <a:t> are OK for some bin</a:t>
            </a:r>
          </a:p>
          <a:p>
            <a:pPr lvl="3">
              <a:spcBef>
                <a:spcPts val="0"/>
              </a:spcBef>
            </a:pPr>
            <a:r>
              <a:rPr lang="en-US" sz="1600" dirty="0" smtClean="0"/>
              <a:t>note </a:t>
            </a:r>
            <a:r>
              <a:rPr lang="en-US" sz="1600" dirty="0"/>
              <a:t>that </a:t>
            </a:r>
            <a:r>
              <a:rPr lang="en-US" sz="1600" dirty="0" smtClean="0"/>
              <a:t>fact;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of </a:t>
            </a:r>
            <a:r>
              <a:rPr lang="en-US" sz="1600" dirty="0"/>
              <a:t>all the bins we’ve marked, pick the one that gives </a:t>
            </a:r>
            <a:r>
              <a:rPr lang="en-US" sz="1600" dirty="0" smtClean="0"/>
              <a:t>the most money;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20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C35621-5E06-430D-936E-25CBAD49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495800"/>
            <a:ext cx="8610600" cy="1823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 smtClean="0"/>
              <a:t>Ideas how to run fewer tests?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Test for the most profitable bin first, and quit once you have any </a:t>
            </a:r>
            <a:r>
              <a:rPr lang="en-US" sz="1800" dirty="0" smtClean="0"/>
              <a:t>pass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Use a binary search instead of trying every V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Remember all of the failing V/F points and never re-test if you know it will fail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Remember passing V/F points and curve-fit to predict passing </a:t>
            </a:r>
            <a:r>
              <a:rPr lang="en-US" sz="1800" dirty="0" err="1"/>
              <a:t>V</a:t>
            </a:r>
            <a:r>
              <a:rPr lang="en-US" sz="1800" baseline="-25000" dirty="0" err="1"/>
              <a:t>dd</a:t>
            </a:r>
            <a:r>
              <a:rPr lang="en-US" sz="1800" dirty="0"/>
              <a:t> at other </a:t>
            </a:r>
            <a:r>
              <a:rPr lang="en-US" sz="1800" dirty="0" err="1"/>
              <a:t>freq</a:t>
            </a:r>
            <a:r>
              <a:rPr lang="en-US" sz="1800" dirty="0"/>
              <a:t> (only useful if a test passes, but the chip exceeds the power limit for that bin)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C48F5-6ACA-4A7F-A184-083F0F28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161C146-FB78-42ED-BDB9-1FA1C0AF2806}"/>
              </a:ext>
            </a:extLst>
          </p:cNvPr>
          <p:cNvCxnSpPr/>
          <p:nvPr/>
        </p:nvCxnSpPr>
        <p:spPr>
          <a:xfrm>
            <a:off x="1447800" y="1878146"/>
            <a:ext cx="3352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8415427-B9F1-473B-ACFE-305640B19900}"/>
              </a:ext>
            </a:extLst>
          </p:cNvPr>
          <p:cNvGrpSpPr/>
          <p:nvPr/>
        </p:nvGrpSpPr>
        <p:grpSpPr>
          <a:xfrm>
            <a:off x="1481667" y="381000"/>
            <a:ext cx="3090333" cy="1357785"/>
            <a:chOff x="1481667" y="1703254"/>
            <a:chExt cx="3090333" cy="1357785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243FA348-4896-4BB2-8869-BDFEE94CC3F1}"/>
                </a:ext>
              </a:extLst>
            </p:cNvPr>
            <p:cNvSpPr/>
            <p:nvPr/>
          </p:nvSpPr>
          <p:spPr>
            <a:xfrm>
              <a:off x="1481667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C25A0892-62A5-4FCF-946A-6240D3553FBA}"/>
                </a:ext>
              </a:extLst>
            </p:cNvPr>
            <p:cNvSpPr/>
            <p:nvPr/>
          </p:nvSpPr>
          <p:spPr>
            <a:xfrm flipH="1">
              <a:off x="3023630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CA0F96-4F00-4623-BAD1-A8B3AEE3CB5B}"/>
              </a:ext>
            </a:extLst>
          </p:cNvPr>
          <p:cNvSpPr txBox="1"/>
          <p:nvPr/>
        </p:nvSpPr>
        <p:spPr>
          <a:xfrm>
            <a:off x="1447800" y="2106746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1GHz          1.5GHz          2GHz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DF85EFF-9330-4353-8422-6BB22BB2CEF6}"/>
              </a:ext>
            </a:extLst>
          </p:cNvPr>
          <p:cNvSpPr/>
          <p:nvPr/>
        </p:nvSpPr>
        <p:spPr>
          <a:xfrm>
            <a:off x="3445934" y="6589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7ED9C018-588C-45A6-BB5A-1821DA172902}"/>
              </a:ext>
            </a:extLst>
          </p:cNvPr>
          <p:cNvSpPr/>
          <p:nvPr/>
        </p:nvSpPr>
        <p:spPr>
          <a:xfrm>
            <a:off x="2412999" y="11161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F7AB3F4-11FE-4CE0-97CB-A6E9E33EA737}"/>
              </a:ext>
            </a:extLst>
          </p:cNvPr>
          <p:cNvSpPr txBox="1"/>
          <p:nvPr/>
        </p:nvSpPr>
        <p:spPr>
          <a:xfrm>
            <a:off x="3581400" y="5827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1.8GHz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39B82FA-BDC7-42F3-963B-BFB025FEBDD4}"/>
              </a:ext>
            </a:extLst>
          </p:cNvPr>
          <p:cNvSpPr txBox="1"/>
          <p:nvPr/>
        </p:nvSpPr>
        <p:spPr>
          <a:xfrm>
            <a:off x="1600200" y="82301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1.3GHz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22549A3-288F-4F46-AAC8-7A355E30A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225910"/>
              </p:ext>
            </p:extLst>
          </p:nvPr>
        </p:nvGraphicFramePr>
        <p:xfrm>
          <a:off x="5562600" y="228600"/>
          <a:ext cx="335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3215264401"/>
                    </a:ext>
                  </a:extLst>
                </a:gridCol>
                <a:gridCol w="1244600">
                  <a:extLst>
                    <a:ext uri="{9D8B030D-6E8A-4147-A177-3AD203B41FA5}">
                      <a16:colId xmlns="" xmlns:a16="http://schemas.microsoft.com/office/drawing/2014/main" val="2915491242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4235420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4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1.3GHz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387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1.3GHz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98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1.6GHz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959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1.6GHz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199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612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28131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00200" y="300234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for </a:t>
            </a:r>
            <a:r>
              <a:rPr lang="en-US" sz="1600" dirty="0"/>
              <a:t>each </a:t>
            </a:r>
            <a:r>
              <a:rPr lang="en-US" sz="1600" dirty="0" err="1"/>
              <a:t>freq</a:t>
            </a:r>
            <a:r>
              <a:rPr lang="en-US" sz="1600" dirty="0"/>
              <a:t> in {1.3GHz, 1.6GHz 2GHz}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for </a:t>
            </a:r>
            <a:r>
              <a:rPr lang="en-US" sz="1600" dirty="0"/>
              <a:t>every </a:t>
            </a:r>
            <a:r>
              <a:rPr lang="en-US" sz="1600" dirty="0" err="1"/>
              <a:t>V</a:t>
            </a:r>
            <a:r>
              <a:rPr lang="en-US" sz="1600" baseline="-25000" dirty="0" err="1"/>
              <a:t>dd</a:t>
            </a:r>
            <a:r>
              <a:rPr lang="en-US" sz="1600" dirty="0"/>
              <a:t> from, say, .1V to 2V</a:t>
            </a:r>
          </a:p>
          <a:p>
            <a:pPr lvl="2">
              <a:spcBef>
                <a:spcPts val="0"/>
              </a:spcBef>
            </a:pPr>
            <a:r>
              <a:rPr lang="en-US" sz="1600" dirty="0" smtClean="0"/>
              <a:t>run </a:t>
            </a:r>
            <a:r>
              <a:rPr lang="en-US" sz="1600" dirty="0"/>
              <a:t>test and see if it passes and what the power </a:t>
            </a:r>
            <a:r>
              <a:rPr lang="en-US" sz="1600" dirty="0" smtClean="0"/>
              <a:t>is;</a:t>
            </a:r>
            <a:endParaRPr lang="en-US" sz="1600" dirty="0"/>
          </a:p>
          <a:p>
            <a:pPr lvl="2">
              <a:spcBef>
                <a:spcPts val="0"/>
              </a:spcBef>
            </a:pPr>
            <a:r>
              <a:rPr lang="en-US" sz="1600" dirty="0"/>
              <a:t>i</a:t>
            </a:r>
            <a:r>
              <a:rPr lang="en-US" sz="1600" dirty="0" smtClean="0"/>
              <a:t>f </a:t>
            </a:r>
            <a:r>
              <a:rPr lang="en-US" sz="1600" dirty="0" smtClean="0"/>
              <a:t>it </a:t>
            </a:r>
            <a:r>
              <a:rPr lang="en-US" sz="1600" dirty="0"/>
              <a:t>passes and the </a:t>
            </a:r>
            <a:r>
              <a:rPr lang="en-US" sz="1600" dirty="0" err="1"/>
              <a:t>freq,power</a:t>
            </a:r>
            <a:r>
              <a:rPr lang="en-US" sz="1600" dirty="0"/>
              <a:t> are OK for some bin</a:t>
            </a:r>
          </a:p>
          <a:p>
            <a:pPr lvl="3">
              <a:spcBef>
                <a:spcPts val="0"/>
              </a:spcBef>
            </a:pPr>
            <a:r>
              <a:rPr lang="en-US" sz="1600" dirty="0" smtClean="0"/>
              <a:t>note </a:t>
            </a:r>
            <a:r>
              <a:rPr lang="en-US" sz="1600" dirty="0"/>
              <a:t>that </a:t>
            </a:r>
            <a:r>
              <a:rPr lang="en-US" sz="1600" dirty="0" smtClean="0"/>
              <a:t>fact;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of </a:t>
            </a:r>
            <a:r>
              <a:rPr lang="en-US" sz="1600" dirty="0"/>
              <a:t>all the bins we’ve marked, pick the one that gives </a:t>
            </a:r>
            <a:r>
              <a:rPr lang="en-US" sz="1600" dirty="0" smtClean="0"/>
              <a:t>the most money;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142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C35621-5E06-430D-936E-25CBAD49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819400"/>
            <a:ext cx="8610600" cy="3505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/>
              <a:t>So any ideas how to put each chip into the most profitable bin?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Specifically: for a given chip, you do “Set voltage to </a:t>
            </a:r>
            <a:r>
              <a:rPr lang="en-US" sz="2200" i="1" dirty="0"/>
              <a:t>V</a:t>
            </a:r>
            <a:r>
              <a:rPr lang="en-US" sz="2200" dirty="0"/>
              <a:t>; run tests and see if they pass; measure power.”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But do this operation as few times as possible; test time is expensive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Assume you can set </a:t>
            </a:r>
            <a:r>
              <a:rPr lang="en-US" sz="1800" i="1" dirty="0"/>
              <a:t>V</a:t>
            </a:r>
            <a:r>
              <a:rPr lang="en-US" sz="1800" dirty="0"/>
              <a:t> to a granularity of .01 volts.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Can you use every bit of new knowledge to inform future actions?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Take some time and brainstorm. Ideas?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Test for the most profitable bin first, and quit once you have any pass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Remember all of the failing V/F points and never re-test if you know it will fail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Remember passing V/F points and curve-fit to predict passing </a:t>
            </a:r>
            <a:r>
              <a:rPr lang="en-US" sz="1800" dirty="0" err="1"/>
              <a:t>V</a:t>
            </a:r>
            <a:r>
              <a:rPr lang="en-US" sz="1800" baseline="-25000" dirty="0" err="1"/>
              <a:t>dd</a:t>
            </a:r>
            <a:r>
              <a:rPr lang="en-US" sz="1800" dirty="0"/>
              <a:t> at other </a:t>
            </a:r>
            <a:r>
              <a:rPr lang="en-US" sz="1800" dirty="0" err="1"/>
              <a:t>freq</a:t>
            </a:r>
            <a:r>
              <a:rPr lang="en-US" sz="1800" dirty="0"/>
              <a:t> (only useful if a test passes, but the chip exceeds the power limit for that bin)</a:t>
            </a:r>
          </a:p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</a:pPr>
            <a:endParaRPr lang="en-US" sz="2200" dirty="0"/>
          </a:p>
          <a:p>
            <a:pPr lvl="1">
              <a:spcBef>
                <a:spcPts val="0"/>
              </a:spcBef>
            </a:pP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C48F5-6ACA-4A7F-A184-083F0F28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161C146-FB78-42ED-BDB9-1FA1C0AF2806}"/>
              </a:ext>
            </a:extLst>
          </p:cNvPr>
          <p:cNvCxnSpPr/>
          <p:nvPr/>
        </p:nvCxnSpPr>
        <p:spPr>
          <a:xfrm>
            <a:off x="1447800" y="1878146"/>
            <a:ext cx="3352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8415427-B9F1-473B-ACFE-305640B19900}"/>
              </a:ext>
            </a:extLst>
          </p:cNvPr>
          <p:cNvGrpSpPr/>
          <p:nvPr/>
        </p:nvGrpSpPr>
        <p:grpSpPr>
          <a:xfrm>
            <a:off x="1481667" y="381000"/>
            <a:ext cx="3090333" cy="1357785"/>
            <a:chOff x="1481667" y="1703254"/>
            <a:chExt cx="3090333" cy="1357785"/>
          </a:xfrm>
        </p:grpSpPr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243FA348-4896-4BB2-8869-BDFEE94CC3F1}"/>
                </a:ext>
              </a:extLst>
            </p:cNvPr>
            <p:cNvSpPr/>
            <p:nvPr/>
          </p:nvSpPr>
          <p:spPr>
            <a:xfrm>
              <a:off x="1481667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C25A0892-62A5-4FCF-946A-6240D3553FBA}"/>
                </a:ext>
              </a:extLst>
            </p:cNvPr>
            <p:cNvSpPr/>
            <p:nvPr/>
          </p:nvSpPr>
          <p:spPr>
            <a:xfrm flipH="1">
              <a:off x="3023630" y="1703254"/>
              <a:ext cx="1548370" cy="1357785"/>
            </a:xfrm>
            <a:custGeom>
              <a:avLst/>
              <a:gdLst>
                <a:gd name="connsiteX0" fmla="*/ 0 w 1548370"/>
                <a:gd name="connsiteY0" fmla="*/ 1344746 h 1357785"/>
                <a:gd name="connsiteX1" fmla="*/ 651933 w 1548370"/>
                <a:gd name="connsiteY1" fmla="*/ 1268546 h 1357785"/>
                <a:gd name="connsiteX2" fmla="*/ 1007533 w 1548370"/>
                <a:gd name="connsiteY2" fmla="*/ 675879 h 1357785"/>
                <a:gd name="connsiteX3" fmla="*/ 1117600 w 1548370"/>
                <a:gd name="connsiteY3" fmla="*/ 176346 h 1357785"/>
                <a:gd name="connsiteX4" fmla="*/ 1498600 w 1548370"/>
                <a:gd name="connsiteY4" fmla="*/ 15479 h 1357785"/>
                <a:gd name="connsiteX5" fmla="*/ 1532466 w 1548370"/>
                <a:gd name="connsiteY5" fmla="*/ 15479 h 135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8370" h="1357785">
                  <a:moveTo>
                    <a:pt x="0" y="1344746"/>
                  </a:moveTo>
                  <a:cubicBezTo>
                    <a:pt x="242005" y="1362385"/>
                    <a:pt x="484011" y="1380024"/>
                    <a:pt x="651933" y="1268546"/>
                  </a:cubicBezTo>
                  <a:cubicBezTo>
                    <a:pt x="819855" y="1157068"/>
                    <a:pt x="929922" y="857912"/>
                    <a:pt x="1007533" y="675879"/>
                  </a:cubicBezTo>
                  <a:cubicBezTo>
                    <a:pt x="1085144" y="493846"/>
                    <a:pt x="1035756" y="286413"/>
                    <a:pt x="1117600" y="176346"/>
                  </a:cubicBezTo>
                  <a:cubicBezTo>
                    <a:pt x="1199444" y="66279"/>
                    <a:pt x="1498600" y="15479"/>
                    <a:pt x="1498600" y="15479"/>
                  </a:cubicBezTo>
                  <a:cubicBezTo>
                    <a:pt x="1567744" y="-11332"/>
                    <a:pt x="1550105" y="2073"/>
                    <a:pt x="1532466" y="15479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CA0F96-4F00-4623-BAD1-A8B3AEE3CB5B}"/>
              </a:ext>
            </a:extLst>
          </p:cNvPr>
          <p:cNvSpPr txBox="1"/>
          <p:nvPr/>
        </p:nvSpPr>
        <p:spPr>
          <a:xfrm>
            <a:off x="1447800" y="2106746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1GHz          1.5GHz          2GHz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DF85EFF-9330-4353-8422-6BB22BB2CEF6}"/>
              </a:ext>
            </a:extLst>
          </p:cNvPr>
          <p:cNvSpPr/>
          <p:nvPr/>
        </p:nvSpPr>
        <p:spPr>
          <a:xfrm>
            <a:off x="3445934" y="6589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7ED9C018-588C-45A6-BB5A-1821DA172902}"/>
              </a:ext>
            </a:extLst>
          </p:cNvPr>
          <p:cNvSpPr/>
          <p:nvPr/>
        </p:nvSpPr>
        <p:spPr>
          <a:xfrm>
            <a:off x="2412999" y="111614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F7AB3F4-11FE-4CE0-97CB-A6E9E33EA737}"/>
              </a:ext>
            </a:extLst>
          </p:cNvPr>
          <p:cNvSpPr txBox="1"/>
          <p:nvPr/>
        </p:nvSpPr>
        <p:spPr>
          <a:xfrm>
            <a:off x="3581400" y="5827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1.8GHz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39B82FA-BDC7-42F3-963B-BFB025FEBDD4}"/>
              </a:ext>
            </a:extLst>
          </p:cNvPr>
          <p:cNvSpPr txBox="1"/>
          <p:nvPr/>
        </p:nvSpPr>
        <p:spPr>
          <a:xfrm>
            <a:off x="1600200" y="82301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1.3GHz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22549A3-288F-4F46-AAC8-7A355E30A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225910"/>
              </p:ext>
            </p:extLst>
          </p:nvPr>
        </p:nvGraphicFramePr>
        <p:xfrm>
          <a:off x="5562600" y="228600"/>
          <a:ext cx="335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3215264401"/>
                    </a:ext>
                  </a:extLst>
                </a:gridCol>
                <a:gridCol w="1244600">
                  <a:extLst>
                    <a:ext uri="{9D8B030D-6E8A-4147-A177-3AD203B41FA5}">
                      <a16:colId xmlns="" xmlns:a16="http://schemas.microsoft.com/office/drawing/2014/main" val="2915491242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4235420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4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1.3GHz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387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1.3GHz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98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1.6GHz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959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1.6GHz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199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612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28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74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 tools run relatively fast. But…</a:t>
            </a:r>
          </a:p>
          <a:p>
            <a:pPr lvl="1"/>
            <a:r>
              <a:rPr lang="en-US" dirty="0"/>
              <a:t>chips are big! Full-chip flat STA is not very practical</a:t>
            </a:r>
          </a:p>
          <a:p>
            <a:r>
              <a:rPr lang="en-US" dirty="0"/>
              <a:t>Solution: </a:t>
            </a:r>
            <a:r>
              <a:rPr lang="en-US" i="1" dirty="0"/>
              <a:t>hierarchical STA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Pretty much standard in most designs today</a:t>
            </a:r>
          </a:p>
          <a:p>
            <a:pPr lvl="1"/>
            <a:r>
              <a:rPr lang="en-US" dirty="0"/>
              <a:t>All major tools support it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7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800600" y="1866898"/>
            <a:ext cx="3505200" cy="1524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45529"/>
            <a:ext cx="7924800" cy="2550471"/>
          </a:xfrm>
        </p:spPr>
        <p:txBody>
          <a:bodyPr/>
          <a:lstStyle/>
          <a:p>
            <a:r>
              <a:rPr lang="en-US" dirty="0"/>
              <a:t>Problems: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while each of the blocks may be reasonably small, there may be lots of them, and the full chip is big</a:t>
            </a:r>
          </a:p>
          <a:p>
            <a:pPr lvl="1">
              <a:spcBef>
                <a:spcPts val="0"/>
              </a:spcBef>
            </a:pPr>
            <a:r>
              <a:rPr lang="en-US" dirty="0"/>
              <a:t>b</a:t>
            </a:r>
            <a:r>
              <a:rPr lang="en-US" dirty="0" smtClean="0"/>
              <a:t>lock </a:t>
            </a:r>
            <a:r>
              <a:rPr lang="en-US" dirty="0"/>
              <a:t>1 may be finished a month earlier than the rest; it should get feedback before the full chip is built</a:t>
            </a:r>
          </a:p>
          <a:p>
            <a:r>
              <a:rPr lang="en-US" dirty="0"/>
              <a:t>Solution to both problems: hierarchical STA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2019298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2781298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2019297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93230" y="2769868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4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324600" y="2324097"/>
            <a:ext cx="457200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24600" y="3009897"/>
            <a:ext cx="457200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36030" y="2389987"/>
            <a:ext cx="457200" cy="50561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324600" y="2169466"/>
            <a:ext cx="458925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  <a:endCxn id="5" idx="2"/>
          </p:cNvCxnSpPr>
          <p:nvPr/>
        </p:nvCxnSpPr>
        <p:spPr>
          <a:xfrm flipV="1">
            <a:off x="5676900" y="2480963"/>
            <a:ext cx="0" cy="30033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88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2667000" y="2515121"/>
            <a:ext cx="3810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4600" y="1600721"/>
            <a:ext cx="3810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3505200"/>
            <a:ext cx="7848600" cy="2332777"/>
          </a:xfrm>
        </p:spPr>
        <p:txBody>
          <a:bodyPr/>
          <a:lstStyle/>
          <a:p>
            <a:r>
              <a:rPr lang="en-US" sz="2400" dirty="0"/>
              <a:t>Problem: if we only have block 1, how can you check either of these paths?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Start with timing estimates at all interface pins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estimates serve as a specification for the not-yet-designed logic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Driving logic must meet those numbers; receiving team uses them</a:t>
            </a:r>
          </a:p>
          <a:p>
            <a:r>
              <a:rPr lang="en-US" sz="2400" dirty="0"/>
              <a:t>Where might the numbers come from?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Best estimates from the design team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Give and take as each team wants their life to be easy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8760" y="762000"/>
            <a:ext cx="2682240" cy="2241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/>
              <a:t>Block 1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714502" y="1251253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18" name="TextBox 17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Isosceles Triangle 21"/>
          <p:cNvSpPr/>
          <p:nvPr/>
        </p:nvSpPr>
        <p:spPr>
          <a:xfrm rot="5400000">
            <a:off x="3280835" y="1331687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5185835" y="1331687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248400" y="1251253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25" name="TextBox 24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99260" y="2165653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29" name="TextBox 28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Q    D</a:t>
              </a:r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Isosceles Triangle 31"/>
          <p:cNvSpPr/>
          <p:nvPr/>
        </p:nvSpPr>
        <p:spPr>
          <a:xfrm rot="16200000" flipH="1">
            <a:off x="3265593" y="2246087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6200000" flipH="1">
            <a:off x="5170593" y="2246087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233158" y="2165653"/>
            <a:ext cx="990600" cy="685800"/>
            <a:chOff x="6233158" y="2590800"/>
            <a:chExt cx="990600" cy="685800"/>
          </a:xfrm>
        </p:grpSpPr>
        <p:sp>
          <p:nvSpPr>
            <p:cNvPr id="35" name="TextBox 34"/>
            <p:cNvSpPr txBox="1"/>
            <p:nvPr/>
          </p:nvSpPr>
          <p:spPr>
            <a:xfrm flipH="1">
              <a:off x="6233158" y="2590800"/>
              <a:ext cx="990600" cy="6858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r>
                <a:rPr lang="en-US" dirty="0"/>
                <a:t>Q    D</a:t>
              </a:r>
            </a:p>
          </p:txBody>
        </p:sp>
        <p:sp>
          <p:nvSpPr>
            <p:cNvPr id="36" name="Isosceles Triangle 35"/>
            <p:cNvSpPr/>
            <p:nvPr/>
          </p:nvSpPr>
          <p:spPr>
            <a:xfrm flipH="1">
              <a:off x="6614158" y="31242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 flipH="1" flipV="1">
              <a:off x="6614158" y="25908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013960" y="762521"/>
            <a:ext cx="2682240" cy="2241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/>
              <a:t>Block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46126" y="117282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t=5.2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91000" y="208945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t=4.7</a:t>
            </a:r>
          </a:p>
        </p:txBody>
      </p:sp>
    </p:spTree>
    <p:extLst>
      <p:ext uri="{BB962C8B-B14F-4D97-AF65-F5344CB8AC3E}">
        <p14:creationId xmlns:p14="http://schemas.microsoft.com/office/powerpoint/2010/main" val="250356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2" grpId="0"/>
      <p:bldP spid="4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800600" y="1866898"/>
            <a:ext cx="3505200" cy="1524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top-down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928762"/>
            <a:ext cx="8382000" cy="2167238"/>
          </a:xfrm>
        </p:spPr>
        <p:txBody>
          <a:bodyPr/>
          <a:lstStyle/>
          <a:p>
            <a:r>
              <a:rPr lang="en-US" dirty="0"/>
              <a:t>Any reason this isn’t a perfect solution? I.e., any need for anything more than 4 single-block STA runs?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Maintaining the database of interface timings is no fun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Cross-block paths are hard to model </a:t>
            </a:r>
            <a:r>
              <a:rPr lang="en-US" dirty="0" smtClean="0"/>
              <a:t>fully (we’ll see that shortly)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2019298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2781298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2019297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93230" y="2769868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4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324600" y="2324097"/>
            <a:ext cx="457200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24600" y="3009897"/>
            <a:ext cx="457200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36030" y="2389987"/>
            <a:ext cx="457200" cy="50561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324600" y="2169466"/>
            <a:ext cx="458925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  <a:endCxn id="5" idx="2"/>
          </p:cNvCxnSpPr>
          <p:nvPr/>
        </p:nvCxnSpPr>
        <p:spPr>
          <a:xfrm flipV="1">
            <a:off x="5676900" y="2480963"/>
            <a:ext cx="0" cy="30033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0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was top-down</a:t>
            </a:r>
          </a:p>
          <a:p>
            <a:r>
              <a:rPr lang="en-US" dirty="0" smtClean="0"/>
              <a:t>Little </a:t>
            </a:r>
            <a:r>
              <a:rPr lang="en-US" dirty="0"/>
              <a:t>by little, all of the blocks get finished</a:t>
            </a:r>
          </a:p>
          <a:p>
            <a:r>
              <a:rPr lang="en-US" dirty="0"/>
              <a:t>Next comes bottom-up STA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800600" y="1447800"/>
            <a:ext cx="3505200" cy="1524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7924800" cy="3200400"/>
          </a:xfrm>
        </p:spPr>
        <p:txBody>
          <a:bodyPr/>
          <a:lstStyle/>
          <a:p>
            <a:r>
              <a:rPr lang="en-US" sz="2400" dirty="0"/>
              <a:t>Assume all four blocks are done</a:t>
            </a:r>
          </a:p>
          <a:p>
            <a:r>
              <a:rPr lang="en-US" sz="2400" dirty="0"/>
              <a:t>Each block may have </a:t>
            </a:r>
            <a:r>
              <a:rPr lang="en-US" sz="2400" i="1" dirty="0"/>
              <a:t>lots</a:t>
            </a:r>
            <a:r>
              <a:rPr lang="en-US" sz="2400" dirty="0"/>
              <a:t> of gates</a:t>
            </a:r>
          </a:p>
          <a:p>
            <a:r>
              <a:rPr lang="en-US" sz="2400" dirty="0" smtClean="0"/>
              <a:t>What is bottom-up STA?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Replace </a:t>
            </a:r>
            <a:r>
              <a:rPr lang="en-US" sz="2000" dirty="0"/>
              <a:t>the block by a (simple) model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Do </a:t>
            </a:r>
            <a:r>
              <a:rPr lang="en-US" sz="2000" dirty="0"/>
              <a:t>one top-level STA run </a:t>
            </a:r>
            <a:r>
              <a:rPr lang="en-US" sz="2000" dirty="0" smtClean="0"/>
              <a:t>that doesn’t </a:t>
            </a:r>
            <a:r>
              <a:rPr lang="en-US" sz="2000" dirty="0"/>
              <a:t>look at all of the </a:t>
            </a:r>
            <a:r>
              <a:rPr lang="en-US" sz="2000" dirty="0" smtClean="0"/>
              <a:t>gates, but just </a:t>
            </a:r>
            <a:r>
              <a:rPr lang="en-US" sz="2000" dirty="0"/>
              <a:t>uses </a:t>
            </a:r>
            <a:r>
              <a:rPr lang="en-US" sz="2000" dirty="0" smtClean="0"/>
              <a:t>models </a:t>
            </a:r>
            <a:r>
              <a:rPr lang="en-US" sz="2000" dirty="0"/>
              <a:t>of each block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Runs fast</a:t>
            </a:r>
          </a:p>
          <a:p>
            <a:r>
              <a:rPr lang="en-US" sz="2400" dirty="0"/>
              <a:t>Sounds great – but what is the “model?”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1600200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2362200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600199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93230" y="2350770"/>
            <a:ext cx="1295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Block 4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324600" y="1904999"/>
            <a:ext cx="457200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24600" y="2590799"/>
            <a:ext cx="457200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36030" y="1970889"/>
            <a:ext cx="457200" cy="50561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324600" y="1750368"/>
            <a:ext cx="458925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  <a:endCxn id="5" idx="2"/>
          </p:cNvCxnSpPr>
          <p:nvPr/>
        </p:nvCxnSpPr>
        <p:spPr>
          <a:xfrm flipV="1">
            <a:off x="5676900" y="2061865"/>
            <a:ext cx="0" cy="30033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50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stCxn id="6" idx="3"/>
          </p:cNvCxnSpPr>
          <p:nvPr/>
        </p:nvCxnSpPr>
        <p:spPr>
          <a:xfrm>
            <a:off x="4859867" y="2662766"/>
            <a:ext cx="762000" cy="4349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in a toy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04332"/>
            <a:ext cx="8153400" cy="1763068"/>
          </a:xfrm>
        </p:spPr>
        <p:txBody>
          <a:bodyPr/>
          <a:lstStyle/>
          <a:p>
            <a:r>
              <a:rPr lang="en-US" sz="2400" dirty="0"/>
              <a:t>What are the paths (from an input to the output)?</a:t>
            </a:r>
          </a:p>
          <a:p>
            <a:r>
              <a:rPr lang="en-US" sz="2400" dirty="0"/>
              <a:t>What are the delays of the 3 paths?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red=14, blue=10, green=5.</a:t>
            </a:r>
          </a:p>
          <a:p>
            <a:r>
              <a:rPr lang="en-US" sz="2400" dirty="0"/>
              <a:t>Note the concept: we only trace paths; </a:t>
            </a:r>
            <a:r>
              <a:rPr lang="en-US" sz="2400" b="1" i="1" dirty="0"/>
              <a:t>the logic is irrelevant</a:t>
            </a:r>
          </a:p>
          <a:p>
            <a:r>
              <a:rPr lang="en-US" sz="2400" dirty="0"/>
              <a:t>But will a “real” circuit have too many paths?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1892300" y="1638300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>
            <a:off x="3869267" y="2281766"/>
            <a:ext cx="990600" cy="7620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Stored Data 6"/>
          <p:cNvSpPr/>
          <p:nvPr/>
        </p:nvSpPr>
        <p:spPr>
          <a:xfrm flipH="1">
            <a:off x="5444067" y="2959100"/>
            <a:ext cx="1066800" cy="685800"/>
          </a:xfrm>
          <a:prstGeom prst="flowChartOnlineStorag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1892300" y="2705100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54667" y="1600200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54667" y="2666999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3933" y="1600200"/>
            <a:ext cx="65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28899" y="2548467"/>
            <a:ext cx="65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54667" y="3644900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8034" y="2281766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0934" y="2952634"/>
            <a:ext cx="465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6" name="Straight Connector 15"/>
          <p:cNvCxnSpPr>
            <a:endCxn id="5" idx="3"/>
          </p:cNvCxnSpPr>
          <p:nvPr/>
        </p:nvCxnSpPr>
        <p:spPr>
          <a:xfrm>
            <a:off x="1202267" y="2019299"/>
            <a:ext cx="728133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02267" y="3097682"/>
            <a:ext cx="728133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0"/>
          </p:cNvCxnSpPr>
          <p:nvPr/>
        </p:nvCxnSpPr>
        <p:spPr>
          <a:xfrm>
            <a:off x="2692400" y="2019300"/>
            <a:ext cx="1176867" cy="4191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0"/>
          </p:cNvCxnSpPr>
          <p:nvPr/>
        </p:nvCxnSpPr>
        <p:spPr>
          <a:xfrm flipV="1">
            <a:off x="2692400" y="2779299"/>
            <a:ext cx="1176867" cy="3068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3"/>
          </p:cNvCxnSpPr>
          <p:nvPr/>
        </p:nvCxnSpPr>
        <p:spPr>
          <a:xfrm flipV="1">
            <a:off x="1820333" y="3428769"/>
            <a:ext cx="3733801" cy="4469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85433" y="180072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93901" y="283275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47067" y="241855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53100" y="304186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6" name="Freeform 25"/>
          <p:cNvSpPr/>
          <p:nvPr/>
        </p:nvSpPr>
        <p:spPr>
          <a:xfrm>
            <a:off x="1667933" y="1728087"/>
            <a:ext cx="5393267" cy="1687086"/>
          </a:xfrm>
          <a:custGeom>
            <a:avLst/>
            <a:gdLst>
              <a:gd name="connsiteX0" fmla="*/ 0 w 5393267"/>
              <a:gd name="connsiteY0" fmla="*/ 7579 h 1687086"/>
              <a:gd name="connsiteX1" fmla="*/ 1041400 w 5393267"/>
              <a:gd name="connsiteY1" fmla="*/ 58379 h 1687086"/>
              <a:gd name="connsiteX2" fmla="*/ 2040467 w 5393267"/>
              <a:gd name="connsiteY2" fmla="*/ 439379 h 1687086"/>
              <a:gd name="connsiteX3" fmla="*/ 3547534 w 5393267"/>
              <a:gd name="connsiteY3" fmla="*/ 1015112 h 1687086"/>
              <a:gd name="connsiteX4" fmla="*/ 4588934 w 5393267"/>
              <a:gd name="connsiteY4" fmla="*/ 1624712 h 1687086"/>
              <a:gd name="connsiteX5" fmla="*/ 5393267 w 5393267"/>
              <a:gd name="connsiteY5" fmla="*/ 1667045 h 1687086"/>
              <a:gd name="connsiteX6" fmla="*/ 5393267 w 5393267"/>
              <a:gd name="connsiteY6" fmla="*/ 1667045 h 1687086"/>
              <a:gd name="connsiteX7" fmla="*/ 5393267 w 5393267"/>
              <a:gd name="connsiteY7" fmla="*/ 1667045 h 16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3267" h="1687086">
                <a:moveTo>
                  <a:pt x="0" y="7579"/>
                </a:moveTo>
                <a:cubicBezTo>
                  <a:pt x="350661" y="-3005"/>
                  <a:pt x="701322" y="-13588"/>
                  <a:pt x="1041400" y="58379"/>
                </a:cubicBezTo>
                <a:cubicBezTo>
                  <a:pt x="1381478" y="130346"/>
                  <a:pt x="2040467" y="439379"/>
                  <a:pt x="2040467" y="439379"/>
                </a:cubicBezTo>
                <a:cubicBezTo>
                  <a:pt x="2458156" y="598834"/>
                  <a:pt x="3122790" y="817557"/>
                  <a:pt x="3547534" y="1015112"/>
                </a:cubicBezTo>
                <a:cubicBezTo>
                  <a:pt x="3972279" y="1212668"/>
                  <a:pt x="4281312" y="1516057"/>
                  <a:pt x="4588934" y="1624712"/>
                </a:cubicBezTo>
                <a:cubicBezTo>
                  <a:pt x="4896556" y="1733367"/>
                  <a:pt x="5393267" y="1667045"/>
                  <a:pt x="5393267" y="1667045"/>
                </a:cubicBezTo>
                <a:lnTo>
                  <a:pt x="5393267" y="1667045"/>
                </a:lnTo>
                <a:lnTo>
                  <a:pt x="5393267" y="1667045"/>
                </a:ln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422400" y="2746981"/>
            <a:ext cx="5638800" cy="824634"/>
          </a:xfrm>
          <a:custGeom>
            <a:avLst/>
            <a:gdLst>
              <a:gd name="connsiteX0" fmla="*/ 0 w 5598160"/>
              <a:gd name="connsiteY0" fmla="*/ 539778 h 824258"/>
              <a:gd name="connsiteX1" fmla="*/ 1686560 w 5598160"/>
              <a:gd name="connsiteY1" fmla="*/ 367058 h 824258"/>
              <a:gd name="connsiteX2" fmla="*/ 2590800 w 5598160"/>
              <a:gd name="connsiteY2" fmla="*/ 41938 h 824258"/>
              <a:gd name="connsiteX3" fmla="*/ 3291840 w 5598160"/>
              <a:gd name="connsiteY3" fmla="*/ 72418 h 824258"/>
              <a:gd name="connsiteX4" fmla="*/ 4490720 w 5598160"/>
              <a:gd name="connsiteY4" fmla="*/ 661698 h 824258"/>
              <a:gd name="connsiteX5" fmla="*/ 5598160 w 5598160"/>
              <a:gd name="connsiteY5" fmla="*/ 824258 h 82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8160" h="824258">
                <a:moveTo>
                  <a:pt x="0" y="539778"/>
                </a:moveTo>
                <a:cubicBezTo>
                  <a:pt x="627380" y="494904"/>
                  <a:pt x="1254760" y="450031"/>
                  <a:pt x="1686560" y="367058"/>
                </a:cubicBezTo>
                <a:cubicBezTo>
                  <a:pt x="2118360" y="284085"/>
                  <a:pt x="2323253" y="91045"/>
                  <a:pt x="2590800" y="41938"/>
                </a:cubicBezTo>
                <a:cubicBezTo>
                  <a:pt x="2858347" y="-7169"/>
                  <a:pt x="2975187" y="-30875"/>
                  <a:pt x="3291840" y="72418"/>
                </a:cubicBezTo>
                <a:cubicBezTo>
                  <a:pt x="3608493" y="175711"/>
                  <a:pt x="4106333" y="536391"/>
                  <a:pt x="4490720" y="661698"/>
                </a:cubicBezTo>
                <a:cubicBezTo>
                  <a:pt x="4875107" y="787005"/>
                  <a:pt x="5236633" y="805631"/>
                  <a:pt x="5598160" y="824258"/>
                </a:cubicBez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295400" y="3272598"/>
            <a:ext cx="5832687" cy="504670"/>
          </a:xfrm>
          <a:custGeom>
            <a:avLst/>
            <a:gdLst>
              <a:gd name="connsiteX0" fmla="*/ 0 w 5628640"/>
              <a:gd name="connsiteY0" fmla="*/ 955040 h 955040"/>
              <a:gd name="connsiteX1" fmla="*/ 2875280 w 5628640"/>
              <a:gd name="connsiteY1" fmla="*/ 203200 h 955040"/>
              <a:gd name="connsiteX2" fmla="*/ 5628640 w 5628640"/>
              <a:gd name="connsiteY2" fmla="*/ 0 h 95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28640" h="955040">
                <a:moveTo>
                  <a:pt x="0" y="955040"/>
                </a:moveTo>
                <a:cubicBezTo>
                  <a:pt x="968587" y="658706"/>
                  <a:pt x="1937174" y="362373"/>
                  <a:pt x="2875280" y="203200"/>
                </a:cubicBezTo>
                <a:cubicBezTo>
                  <a:pt x="3813386" y="44027"/>
                  <a:pt x="4721013" y="22013"/>
                  <a:pt x="5628640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7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Black-box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524000"/>
          </a:xfrm>
        </p:spPr>
        <p:txBody>
          <a:bodyPr/>
          <a:lstStyle/>
          <a:p>
            <a:r>
              <a:rPr lang="en-US" dirty="0"/>
              <a:t>Output nodes: replace each pin by its arrival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Assume </a:t>
            </a:r>
            <a:r>
              <a:rPr lang="en-US" dirty="0" err="1"/>
              <a:t>t</a:t>
            </a:r>
            <a:r>
              <a:rPr lang="en-US" baseline="-25000" dirty="0" err="1"/>
              <a:t>c</a:t>
            </a:r>
            <a:r>
              <a:rPr lang="en-US" dirty="0"/>
              <a:t>=10 and </a:t>
            </a:r>
            <a:r>
              <a:rPr lang="en-US" dirty="0" err="1"/>
              <a:t>t</a:t>
            </a:r>
            <a:r>
              <a:rPr lang="en-US" baseline="-25000" dirty="0" err="1"/>
              <a:t>ck→Q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setup</a:t>
            </a:r>
            <a:r>
              <a:rPr lang="en-US" dirty="0"/>
              <a:t>=</a:t>
            </a:r>
            <a:r>
              <a:rPr lang="en-US" dirty="0" err="1"/>
              <a:t>t</a:t>
            </a:r>
            <a:r>
              <a:rPr lang="en-US" baseline="-25000" dirty="0" err="1"/>
              <a:t>inv</a:t>
            </a:r>
            <a:r>
              <a:rPr lang="en-US" dirty="0"/>
              <a:t>=1</a:t>
            </a:r>
          </a:p>
          <a:p>
            <a:r>
              <a:rPr lang="en-US" dirty="0"/>
              <a:t>Input nodes: replace each pin by its required time</a:t>
            </a:r>
          </a:p>
          <a:p>
            <a:r>
              <a:rPr lang="en-US" dirty="0"/>
              <a:t>Internal logic vanishes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cxnSp>
        <p:nvCxnSpPr>
          <p:cNvPr id="5" name="Straight Connector 4"/>
          <p:cNvCxnSpPr>
            <a:stCxn id="36" idx="3"/>
          </p:cNvCxnSpPr>
          <p:nvPr/>
        </p:nvCxnSpPr>
        <p:spPr>
          <a:xfrm>
            <a:off x="1524000" y="3076386"/>
            <a:ext cx="6096000" cy="1576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2" idx="3"/>
          </p:cNvCxnSpPr>
          <p:nvPr/>
        </p:nvCxnSpPr>
        <p:spPr>
          <a:xfrm>
            <a:off x="1539242" y="2161986"/>
            <a:ext cx="5928358" cy="1576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1339026"/>
            <a:ext cx="5181600" cy="2241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/>
              <a:t>Block 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57502" y="1828279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9" name="TextBox 8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Isosceles Triangle 11"/>
          <p:cNvSpPr/>
          <p:nvPr/>
        </p:nvSpPr>
        <p:spPr>
          <a:xfrm rot="5400000">
            <a:off x="4423835" y="190871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6328835" y="190871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391400" y="1828279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15" name="TextBox 14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42260" y="2742679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19" name="TextBox 18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Q    D</a:t>
              </a:r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Isosceles Triangle 21"/>
          <p:cNvSpPr/>
          <p:nvPr/>
        </p:nvSpPr>
        <p:spPr>
          <a:xfrm rot="16200000" flipH="1">
            <a:off x="4408593" y="282311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16200000" flipH="1">
            <a:off x="6313593" y="2823113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376158" y="2742679"/>
            <a:ext cx="990600" cy="685800"/>
            <a:chOff x="6233158" y="2590800"/>
            <a:chExt cx="990600" cy="685800"/>
          </a:xfrm>
        </p:grpSpPr>
        <p:sp>
          <p:nvSpPr>
            <p:cNvPr id="25" name="TextBox 24"/>
            <p:cNvSpPr txBox="1"/>
            <p:nvPr/>
          </p:nvSpPr>
          <p:spPr>
            <a:xfrm flipH="1">
              <a:off x="6233158" y="2590800"/>
              <a:ext cx="990600" cy="6858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r>
                <a:rPr lang="en-US" dirty="0"/>
                <a:t>Q    D</a:t>
              </a:r>
            </a:p>
          </p:txBody>
        </p:sp>
        <p:sp>
          <p:nvSpPr>
            <p:cNvPr id="26" name="Isosceles Triangle 25"/>
            <p:cNvSpPr/>
            <p:nvPr/>
          </p:nvSpPr>
          <p:spPr>
            <a:xfrm flipH="1">
              <a:off x="6614158" y="31242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 flipH="1" flipV="1">
              <a:off x="6614158" y="2590800"/>
              <a:ext cx="228600" cy="152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156960" y="1339547"/>
            <a:ext cx="2682240" cy="2241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/>
              <a:t>Block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3128" y="1672078"/>
            <a:ext cx="7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arr</a:t>
            </a:r>
            <a:r>
              <a:rPr lang="en-US" sz="1800" dirty="0"/>
              <a:t>=2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48642" y="1819086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2" name="TextBox 31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33400" y="2733486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6" name="TextBox 35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Q    D</a:t>
              </a:r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Isosceles Triangle 38"/>
          <p:cNvSpPr/>
          <p:nvPr/>
        </p:nvSpPr>
        <p:spPr>
          <a:xfrm rot="5400000">
            <a:off x="1871133" y="1914760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16200000" flipH="1">
            <a:off x="1855891" y="2829160"/>
            <a:ext cx="609600" cy="5249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019800" y="2099310"/>
            <a:ext cx="152400" cy="140970"/>
            <a:chOff x="5943600" y="3886200"/>
            <a:chExt cx="152400" cy="14097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943600" y="388620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5943600" y="395097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flipH="1">
            <a:off x="5334000" y="3013710"/>
            <a:ext cx="152400" cy="140970"/>
            <a:chOff x="5943600" y="3886200"/>
            <a:chExt cx="152400" cy="14097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943600" y="388620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5943600" y="395097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6084570" y="2590800"/>
            <a:ext cx="7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arr</a:t>
            </a:r>
            <a:r>
              <a:rPr lang="en-US" sz="1800" dirty="0"/>
              <a:t>=2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39129" y="1676400"/>
            <a:ext cx="7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req</a:t>
            </a:r>
            <a:r>
              <a:rPr lang="en-US" sz="1800" dirty="0"/>
              <a:t>=8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53000" y="3059668"/>
            <a:ext cx="7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req</a:t>
            </a:r>
            <a:r>
              <a:rPr lang="en-US" sz="1800" dirty="0"/>
              <a:t>=8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345430" y="2175510"/>
            <a:ext cx="7867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345430" y="3082290"/>
            <a:ext cx="7867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95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2" grpId="0" animBg="1"/>
      <p:bldP spid="23" grpId="0" animBg="1"/>
      <p:bldP spid="29" grpId="0"/>
      <p:bldP spid="39" grpId="0" animBg="1"/>
      <p:bldP spid="40" grpId="0" animBg="1"/>
      <p:bldP spid="51" grpId="0"/>
      <p:bldP spid="52" grpId="0"/>
      <p:bldP spid="5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black-box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920206"/>
            <a:ext cx="7772400" cy="1989104"/>
          </a:xfrm>
        </p:spPr>
        <p:txBody>
          <a:bodyPr/>
          <a:lstStyle/>
          <a:p>
            <a:r>
              <a:rPr lang="en-US" dirty="0"/>
              <a:t>Any objections? Anything it cannot handle?</a:t>
            </a:r>
          </a:p>
          <a:p>
            <a:pPr lvl="1"/>
            <a:r>
              <a:rPr lang="en-US" dirty="0"/>
              <a:t>It’s not obvious </a:t>
            </a:r>
            <a:r>
              <a:rPr lang="en-US" dirty="0" smtClean="0"/>
              <a:t>what </a:t>
            </a:r>
            <a:r>
              <a:rPr lang="en-US" dirty="0"/>
              <a:t>this buys us above running each block separately</a:t>
            </a:r>
          </a:p>
          <a:p>
            <a:pPr lvl="1"/>
            <a:r>
              <a:rPr lang="en-US" dirty="0"/>
              <a:t>Consider the following circuit…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339026"/>
            <a:ext cx="5181600" cy="2241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/>
              <a:t>Block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56960" y="1339547"/>
            <a:ext cx="2682240" cy="2241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/>
              <a:t>Block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3128" y="1672078"/>
            <a:ext cx="75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arr</a:t>
            </a:r>
            <a:r>
              <a:rPr lang="en-US" sz="1800" dirty="0"/>
              <a:t>=2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019800" y="2099310"/>
            <a:ext cx="152400" cy="140970"/>
            <a:chOff x="5943600" y="3886200"/>
            <a:chExt cx="152400" cy="14097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943600" y="388620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5943600" y="395097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flipH="1">
            <a:off x="5334000" y="3013710"/>
            <a:ext cx="152400" cy="140970"/>
            <a:chOff x="5943600" y="3886200"/>
            <a:chExt cx="152400" cy="14097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943600" y="388620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5943600" y="395097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6084570" y="2590800"/>
            <a:ext cx="7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arr</a:t>
            </a:r>
            <a:r>
              <a:rPr lang="en-US" sz="1800" dirty="0"/>
              <a:t>=2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39129" y="1676400"/>
            <a:ext cx="7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req</a:t>
            </a:r>
            <a:r>
              <a:rPr lang="en-US" sz="1800" dirty="0"/>
              <a:t>=8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53000" y="3059668"/>
            <a:ext cx="7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req</a:t>
            </a:r>
            <a:r>
              <a:rPr lang="en-US" sz="1800" dirty="0"/>
              <a:t>=8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345430" y="2156460"/>
            <a:ext cx="7867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345430" y="3082290"/>
            <a:ext cx="7867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98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>
            <a:stCxn id="9" idx="3"/>
            <a:endCxn id="30" idx="1"/>
          </p:cNvCxnSpPr>
          <p:nvPr/>
        </p:nvCxnSpPr>
        <p:spPr>
          <a:xfrm>
            <a:off x="5181600" y="3009900"/>
            <a:ext cx="19727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6" y="3733800"/>
            <a:ext cx="7814734" cy="2362200"/>
          </a:xfrm>
        </p:spPr>
        <p:txBody>
          <a:bodyPr/>
          <a:lstStyle/>
          <a:p>
            <a:r>
              <a:rPr lang="en-US" sz="2400" dirty="0"/>
              <a:t>What made this circuit hard to analyze?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two flops have parts of the clock tree in common, parts separate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Assume PLL output is at t=0, 1 delay per </a:t>
            </a:r>
            <a:r>
              <a:rPr lang="en-US" sz="2000" dirty="0" err="1"/>
              <a:t>inv</a:t>
            </a:r>
            <a:r>
              <a:rPr lang="en-US" sz="2000" dirty="0"/>
              <a:t>, </a:t>
            </a:r>
            <a:r>
              <a:rPr lang="en-US" sz="2000" dirty="0" err="1"/>
              <a:t>t</a:t>
            </a:r>
            <a:r>
              <a:rPr lang="en-US" sz="2000" baseline="-25000" dirty="0" err="1"/>
              <a:t>c</a:t>
            </a:r>
            <a:r>
              <a:rPr lang="en-US" sz="2000" dirty="0"/>
              <a:t>=10</a:t>
            </a:r>
          </a:p>
          <a:p>
            <a:r>
              <a:rPr lang="en-US" sz="2400" dirty="0"/>
              <a:t>Any problems so far?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of our common-clock information has been lost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We cannot compute timing of the flop-to-flop path!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19900" y="106319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91000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9" name="TextBox 8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54333" y="2667000"/>
            <a:ext cx="990600" cy="685800"/>
            <a:chOff x="4419600" y="3657600"/>
            <a:chExt cx="990600" cy="685800"/>
          </a:xfrm>
          <a:solidFill>
            <a:schemeClr val="bg1"/>
          </a:solidFill>
        </p:grpSpPr>
        <p:sp>
          <p:nvSpPr>
            <p:cNvPr id="30" name="TextBox 29"/>
            <p:cNvSpPr txBox="1"/>
            <p:nvPr/>
          </p:nvSpPr>
          <p:spPr>
            <a:xfrm>
              <a:off x="4419600" y="3657600"/>
              <a:ext cx="990600" cy="685800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/>
                <a:t>D    Q</a:t>
              </a: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4800600" y="41910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 flipV="1">
              <a:off x="4800600" y="3657600"/>
              <a:ext cx="228600" cy="1524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Oval 32"/>
          <p:cNvSpPr/>
          <p:nvPr/>
        </p:nvSpPr>
        <p:spPr>
          <a:xfrm>
            <a:off x="5562600" y="2732769"/>
            <a:ext cx="1181100" cy="6200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686300" y="1556573"/>
            <a:ext cx="2963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3"/>
          </p:cNvCxnSpPr>
          <p:nvPr/>
        </p:nvCxnSpPr>
        <p:spPr>
          <a:xfrm>
            <a:off x="1943101" y="1177806"/>
            <a:ext cx="4533899" cy="860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62200" y="946973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5" name="Isosceles Triangle 4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48000" y="946973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14" name="Isosceles Triangle 13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57600" y="946973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17" name="Isosceles Triangle 16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43400" y="946973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20" name="Isosceles Triangle 19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05600" y="1338814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23" name="Isosceles Triangle 22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867400" y="946973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26" name="Isosceles Triangle 25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028701" y="946973"/>
            <a:ext cx="914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477000" y="1186412"/>
            <a:ext cx="0" cy="37016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1" idx="3"/>
          </p:cNvCxnSpPr>
          <p:nvPr/>
        </p:nvCxnSpPr>
        <p:spPr>
          <a:xfrm>
            <a:off x="4686300" y="1554355"/>
            <a:ext cx="0" cy="11126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0"/>
          </p:cNvCxnSpPr>
          <p:nvPr/>
        </p:nvCxnSpPr>
        <p:spPr>
          <a:xfrm>
            <a:off x="7645401" y="1556573"/>
            <a:ext cx="4232" cy="11104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 flipH="1">
            <a:off x="5139268" y="1314916"/>
            <a:ext cx="457200" cy="478877"/>
            <a:chOff x="1143000" y="3374477"/>
            <a:chExt cx="914400" cy="838200"/>
          </a:xfrm>
          <a:solidFill>
            <a:schemeClr val="bg1"/>
          </a:solidFill>
        </p:grpSpPr>
        <p:sp>
          <p:nvSpPr>
            <p:cNvPr id="50" name="Isosceles Triangle 49"/>
            <p:cNvSpPr/>
            <p:nvPr/>
          </p:nvSpPr>
          <p:spPr>
            <a:xfrm rot="5400000">
              <a:off x="1104900" y="3412577"/>
              <a:ext cx="8382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905000" y="371835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52400" y="533400"/>
            <a:ext cx="8305800" cy="1404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US" dirty="0"/>
              <a:t>Block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0500" y="2484302"/>
            <a:ext cx="8305800" cy="1097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US" dirty="0"/>
              <a:t>Block 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48200" y="1600200"/>
            <a:ext cx="75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arr</a:t>
            </a:r>
            <a:r>
              <a:rPr lang="en-US" sz="1800" dirty="0"/>
              <a:t>=6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630158" y="1600200"/>
            <a:ext cx="75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</a:t>
            </a:r>
            <a:r>
              <a:rPr lang="en-US" sz="1800" baseline="-25000" dirty="0" err="1"/>
              <a:t>arr</a:t>
            </a:r>
            <a:r>
              <a:rPr lang="en-US" sz="1800" dirty="0"/>
              <a:t>=6</a:t>
            </a:r>
          </a:p>
        </p:txBody>
      </p:sp>
    </p:spTree>
    <p:extLst>
      <p:ext uri="{BB962C8B-B14F-4D97-AF65-F5344CB8AC3E}">
        <p14:creationId xmlns:p14="http://schemas.microsoft.com/office/powerpoint/2010/main" val="36262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 animBg="1"/>
      <p:bldP spid="45" grpId="0" animBg="1"/>
      <p:bldP spid="46" grpId="0" animBg="1"/>
      <p:bldP spid="52" grpId="0"/>
      <p:bldP spid="5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Grey-box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 tools typically build a </a:t>
            </a:r>
            <a:r>
              <a:rPr lang="en-US" i="1" dirty="0"/>
              <a:t>grey-box</a:t>
            </a:r>
            <a:r>
              <a:rPr lang="en-US" dirty="0"/>
              <a:t> model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Black-box model shows no internal detail (inaccurate)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White-box model shows all internal detail (i.e., flat and slow)</a:t>
            </a:r>
          </a:p>
          <a:p>
            <a:pPr lvl="1">
              <a:spcBef>
                <a:spcPts val="0"/>
              </a:spcBef>
            </a:pPr>
            <a:r>
              <a:rPr lang="en-US" dirty="0"/>
              <a:t>Grey-box model shows “just enough” internal detail</a:t>
            </a:r>
          </a:p>
          <a:p>
            <a:pPr>
              <a:spcBef>
                <a:spcPts val="0"/>
              </a:spcBef>
            </a:pPr>
            <a:r>
              <a:rPr lang="en-US" dirty="0"/>
              <a:t>With all of this, hierarchical STA is still painful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B1910C-E087-41D2-B98B-E014B109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paths,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8F0BF7-5FCA-406C-AE82-A5669D013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038600"/>
            <a:ext cx="7772400" cy="2133600"/>
          </a:xfrm>
        </p:spPr>
        <p:txBody>
          <a:bodyPr/>
          <a:lstStyle/>
          <a:p>
            <a:r>
              <a:rPr lang="en-US" dirty="0"/>
              <a:t>Remember this? B →I →Q is a false path</a:t>
            </a:r>
          </a:p>
          <a:p>
            <a:r>
              <a:rPr lang="en-US" dirty="0"/>
              <a:t>What if the separation into blocks splits it?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correct timing for interface node I is 6</a:t>
            </a:r>
          </a:p>
          <a:p>
            <a:pPr lvl="1">
              <a:spcBef>
                <a:spcPts val="0"/>
              </a:spcBef>
            </a:pPr>
            <a:r>
              <a:rPr lang="en-US" dirty="0"/>
              <a:t>At the top level, nodes B and Q do not even exist, so STA cannot enforce a false path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7E3DEF1-CBD1-4184-BA5B-FE8369C3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BD9F554-307D-4BC9-9371-5D7B8018383C}"/>
              </a:ext>
            </a:extLst>
          </p:cNvPr>
          <p:cNvCxnSpPr/>
          <p:nvPr/>
        </p:nvCxnSpPr>
        <p:spPr>
          <a:xfrm>
            <a:off x="3678771" y="2057400"/>
            <a:ext cx="0" cy="45273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498DD5D-C98D-4CD4-83ED-89F730217B1C}"/>
              </a:ext>
            </a:extLst>
          </p:cNvPr>
          <p:cNvCxnSpPr/>
          <p:nvPr/>
        </p:nvCxnSpPr>
        <p:spPr>
          <a:xfrm>
            <a:off x="5541435" y="2057400"/>
            <a:ext cx="0" cy="7530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nual Operation 6">
            <a:extLst>
              <a:ext uri="{FF2B5EF4-FFF2-40B4-BE49-F238E27FC236}">
                <a16:creationId xmlns="" xmlns:a16="http://schemas.microsoft.com/office/drawing/2014/main" id="{1A4A5466-8467-41BB-9838-2C7CAE4CDD69}"/>
              </a:ext>
            </a:extLst>
          </p:cNvPr>
          <p:cNvSpPr/>
          <p:nvPr/>
        </p:nvSpPr>
        <p:spPr>
          <a:xfrm rot="16200000">
            <a:off x="3128436" y="2662535"/>
            <a:ext cx="1066800" cy="3810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F1889D8-82D3-4A64-8C3B-47C8F4C7956B}"/>
              </a:ext>
            </a:extLst>
          </p:cNvPr>
          <p:cNvSpPr txBox="1"/>
          <p:nvPr/>
        </p:nvSpPr>
        <p:spPr>
          <a:xfrm>
            <a:off x="3399371" y="2357735"/>
            <a:ext cx="279400" cy="103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  <a:p>
            <a:endParaRPr lang="en-US" sz="2000" dirty="0"/>
          </a:p>
          <a:p>
            <a:r>
              <a:rPr lang="en-US" sz="2000" dirty="0"/>
              <a:t>1</a:t>
            </a:r>
            <a:endParaRPr lang="en-US" dirty="0"/>
          </a:p>
        </p:txBody>
      </p:sp>
      <p:sp>
        <p:nvSpPr>
          <p:cNvPr id="9" name="Flowchart: Manual Operation 8">
            <a:extLst>
              <a:ext uri="{FF2B5EF4-FFF2-40B4-BE49-F238E27FC236}">
                <a16:creationId xmlns="" xmlns:a16="http://schemas.microsoft.com/office/drawing/2014/main" id="{DE8F2D7B-125C-4272-8338-B507CE56B31D}"/>
              </a:ext>
            </a:extLst>
          </p:cNvPr>
          <p:cNvSpPr/>
          <p:nvPr/>
        </p:nvSpPr>
        <p:spPr>
          <a:xfrm rot="16200000">
            <a:off x="4991100" y="2929235"/>
            <a:ext cx="1066800" cy="3810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3688B7C-2464-44ED-91C6-669887DC477F}"/>
              </a:ext>
            </a:extLst>
          </p:cNvPr>
          <p:cNvSpPr txBox="1"/>
          <p:nvPr/>
        </p:nvSpPr>
        <p:spPr>
          <a:xfrm>
            <a:off x="5262035" y="2624435"/>
            <a:ext cx="279400" cy="103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  <a:p>
            <a:endParaRPr lang="en-US" sz="2000" dirty="0"/>
          </a:p>
          <a:p>
            <a:r>
              <a:rPr lang="en-US" sz="2000" dirty="0"/>
              <a:t>1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427CBAC-774E-42E8-BC8E-A8554CD8A738}"/>
              </a:ext>
            </a:extLst>
          </p:cNvPr>
          <p:cNvSpPr txBox="1"/>
          <p:nvPr/>
        </p:nvSpPr>
        <p:spPr>
          <a:xfrm>
            <a:off x="2823636" y="21246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8B5305F-E242-42E9-8193-9C5ED91E0292}"/>
              </a:ext>
            </a:extLst>
          </p:cNvPr>
          <p:cNvSpPr txBox="1"/>
          <p:nvPr/>
        </p:nvSpPr>
        <p:spPr>
          <a:xfrm>
            <a:off x="2823636" y="28104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A05EDF10-29E6-4532-A333-F369C0925ECB}"/>
              </a:ext>
            </a:extLst>
          </p:cNvPr>
          <p:cNvCxnSpPr/>
          <p:nvPr/>
        </p:nvCxnSpPr>
        <p:spPr>
          <a:xfrm>
            <a:off x="2976036" y="25101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D71D0E62-1A7B-4ABF-9423-C63736A552B0}"/>
              </a:ext>
            </a:extLst>
          </p:cNvPr>
          <p:cNvCxnSpPr/>
          <p:nvPr/>
        </p:nvCxnSpPr>
        <p:spPr>
          <a:xfrm>
            <a:off x="2976036" y="31959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36D5E47-3351-43A3-B907-95C389053645}"/>
              </a:ext>
            </a:extLst>
          </p:cNvPr>
          <p:cNvSpPr txBox="1"/>
          <p:nvPr/>
        </p:nvSpPr>
        <p:spPr>
          <a:xfrm>
            <a:off x="2823636" y="3272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CAA5088-442A-442F-AC38-53FE0944D1E8}"/>
              </a:ext>
            </a:extLst>
          </p:cNvPr>
          <p:cNvSpPr txBox="1"/>
          <p:nvPr/>
        </p:nvSpPr>
        <p:spPr>
          <a:xfrm>
            <a:off x="2823636" y="1671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AA5D7429-C37B-474F-ABA3-7DD11EF4E43B}"/>
              </a:ext>
            </a:extLst>
          </p:cNvPr>
          <p:cNvCxnSpPr>
            <a:cxnSpLocks/>
          </p:cNvCxnSpPr>
          <p:nvPr/>
        </p:nvCxnSpPr>
        <p:spPr>
          <a:xfrm>
            <a:off x="3852335" y="2814935"/>
            <a:ext cx="148166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6E2B4AC2-DFA4-46E7-B0B4-C0B209EA3F5D}"/>
              </a:ext>
            </a:extLst>
          </p:cNvPr>
          <p:cNvCxnSpPr>
            <a:cxnSpLocks/>
          </p:cNvCxnSpPr>
          <p:nvPr/>
        </p:nvCxnSpPr>
        <p:spPr>
          <a:xfrm>
            <a:off x="3831170" y="3424535"/>
            <a:ext cx="150283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6D310986-796E-4A6A-88C8-769F21E08A34}"/>
              </a:ext>
            </a:extLst>
          </p:cNvPr>
          <p:cNvCxnSpPr/>
          <p:nvPr/>
        </p:nvCxnSpPr>
        <p:spPr>
          <a:xfrm>
            <a:off x="3052236" y="3653135"/>
            <a:ext cx="80009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F7BDC2F0-48E5-496E-8A44-F211388A20C2}"/>
              </a:ext>
            </a:extLst>
          </p:cNvPr>
          <p:cNvCxnSpPr/>
          <p:nvPr/>
        </p:nvCxnSpPr>
        <p:spPr>
          <a:xfrm>
            <a:off x="3831170" y="3424535"/>
            <a:ext cx="0" cy="23609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DC1D9533-41B1-4C43-A435-8344D67820E0}"/>
              </a:ext>
            </a:extLst>
          </p:cNvPr>
          <p:cNvCxnSpPr>
            <a:cxnSpLocks/>
          </p:cNvCxnSpPr>
          <p:nvPr/>
        </p:nvCxnSpPr>
        <p:spPr>
          <a:xfrm flipH="1">
            <a:off x="2976037" y="2057400"/>
            <a:ext cx="258656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F46A0AFD-8220-4146-84B6-4363B79141A8}"/>
              </a:ext>
            </a:extLst>
          </p:cNvPr>
          <p:cNvCxnSpPr/>
          <p:nvPr/>
        </p:nvCxnSpPr>
        <p:spPr>
          <a:xfrm>
            <a:off x="5727698" y="3119735"/>
            <a:ext cx="49530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A0E9C14-AAE7-4A32-BF59-6A8301BA2781}"/>
              </a:ext>
            </a:extLst>
          </p:cNvPr>
          <p:cNvSpPr txBox="1"/>
          <p:nvPr/>
        </p:nvSpPr>
        <p:spPr>
          <a:xfrm>
            <a:off x="5867400" y="2662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171B37E8-0657-4C9F-8676-4C6198963120}"/>
              </a:ext>
            </a:extLst>
          </p:cNvPr>
          <p:cNvSpPr txBox="1"/>
          <p:nvPr/>
        </p:nvSpPr>
        <p:spPr>
          <a:xfrm>
            <a:off x="3890436" y="2429470"/>
            <a:ext cx="300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B33C2DD-6F3E-42EF-ABBE-470D7D31B938}"/>
              </a:ext>
            </a:extLst>
          </p:cNvPr>
          <p:cNvSpPr txBox="1"/>
          <p:nvPr/>
        </p:nvSpPr>
        <p:spPr>
          <a:xfrm>
            <a:off x="2590800" y="162490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F5C3ED4-6E6E-4DFD-9BE0-DB34AAE07916}"/>
              </a:ext>
            </a:extLst>
          </p:cNvPr>
          <p:cNvSpPr txBox="1"/>
          <p:nvPr/>
        </p:nvSpPr>
        <p:spPr>
          <a:xfrm>
            <a:off x="2595036" y="212913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B83ED9C-BA07-4E3C-8530-4B2B2F3560A2}"/>
              </a:ext>
            </a:extLst>
          </p:cNvPr>
          <p:cNvSpPr txBox="1"/>
          <p:nvPr/>
        </p:nvSpPr>
        <p:spPr>
          <a:xfrm>
            <a:off x="2595036" y="281493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0436C400-2294-41DD-B37B-4D63E8F545D1}"/>
              </a:ext>
            </a:extLst>
          </p:cNvPr>
          <p:cNvSpPr txBox="1"/>
          <p:nvPr/>
        </p:nvSpPr>
        <p:spPr>
          <a:xfrm>
            <a:off x="2590801" y="327213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6B10C54B-E05E-4D29-B980-DF048F83BFEC}"/>
              </a:ext>
            </a:extLst>
          </p:cNvPr>
          <p:cNvSpPr txBox="1"/>
          <p:nvPr/>
        </p:nvSpPr>
        <p:spPr>
          <a:xfrm>
            <a:off x="3890436" y="2738735"/>
            <a:ext cx="38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E647F183-80D3-4F2E-8B8D-75718E0E74E9}"/>
              </a:ext>
            </a:extLst>
          </p:cNvPr>
          <p:cNvSpPr txBox="1"/>
          <p:nvPr/>
        </p:nvSpPr>
        <p:spPr>
          <a:xfrm>
            <a:off x="5710765" y="3043535"/>
            <a:ext cx="309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829D1C1-582F-401C-8E6D-12D6891F7B51}"/>
              </a:ext>
            </a:extLst>
          </p:cNvPr>
          <p:cNvSpPr txBox="1"/>
          <p:nvPr/>
        </p:nvSpPr>
        <p:spPr>
          <a:xfrm>
            <a:off x="2438400" y="1371600"/>
            <a:ext cx="19050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US" dirty="0"/>
              <a:t>Block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5F3ED0B-C965-47F4-B4D0-A3BBC9E2958B}"/>
              </a:ext>
            </a:extLst>
          </p:cNvPr>
          <p:cNvSpPr txBox="1"/>
          <p:nvPr/>
        </p:nvSpPr>
        <p:spPr>
          <a:xfrm>
            <a:off x="4953000" y="1371600"/>
            <a:ext cx="19050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en-US" dirty="0"/>
              <a:t>Block 2</a:t>
            </a:r>
          </a:p>
        </p:txBody>
      </p:sp>
    </p:spTree>
    <p:extLst>
      <p:ext uri="{BB962C8B-B14F-4D97-AF65-F5344CB8AC3E}">
        <p14:creationId xmlns:p14="http://schemas.microsoft.com/office/powerpoint/2010/main" val="11027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 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7559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Valentine’s Day joke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the level-sensitive latch say when its clock input was "1"?</a:t>
            </a:r>
          </a:p>
          <a:p>
            <a:pPr lvl="1"/>
            <a:r>
              <a:rPr lang="en-US" dirty="0"/>
              <a:t>You turn me 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Heart 4"/>
          <p:cNvSpPr/>
          <p:nvPr/>
        </p:nvSpPr>
        <p:spPr>
          <a:xfrm>
            <a:off x="3657600" y="2743200"/>
            <a:ext cx="457200" cy="5334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8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182" y="3743122"/>
            <a:ext cx="7706017" cy="2407670"/>
          </a:xfrm>
        </p:spPr>
        <p:txBody>
          <a:bodyPr/>
          <a:lstStyle/>
          <a:p>
            <a:r>
              <a:rPr lang="en-US" sz="2400" dirty="0"/>
              <a:t>2 paths from A→B</a:t>
            </a:r>
          </a:p>
          <a:p>
            <a:r>
              <a:rPr lang="en-US" sz="2400" dirty="0"/>
              <a:t>How many total paths from A to D?</a:t>
            </a:r>
          </a:p>
          <a:p>
            <a:r>
              <a:rPr lang="en-US" sz="2400" dirty="0"/>
              <a:t>8 paths total, and it's exponential in the depth of the logic.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A→B→C→D, A→AA→B→C→D, …</a:t>
            </a:r>
          </a:p>
          <a:p>
            <a:r>
              <a:rPr lang="en-US" sz="2400" dirty="0"/>
              <a:t>So how can STA check an exponential number of paths?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Flowchart: Stored Data 4"/>
          <p:cNvSpPr/>
          <p:nvPr/>
        </p:nvSpPr>
        <p:spPr>
          <a:xfrm flipH="1">
            <a:off x="2362200" y="18840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216916" y="18671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1527558" y="2192423"/>
            <a:ext cx="575733" cy="4839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053398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0"/>
            <a:endCxn id="6" idx="3"/>
          </p:cNvCxnSpPr>
          <p:nvPr/>
        </p:nvCxnSpPr>
        <p:spPr>
          <a:xfrm flipV="1">
            <a:off x="2057400" y="2425932"/>
            <a:ext cx="371183" cy="846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endCxn id="7" idx="3"/>
          </p:cNvCxnSpPr>
          <p:nvPr/>
        </p:nvCxnSpPr>
        <p:spPr>
          <a:xfrm rot="16200000" flipH="1">
            <a:off x="1260858" y="2121808"/>
            <a:ext cx="381000" cy="244182"/>
          </a:xfrm>
          <a:prstGeom prst="bentConnector2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0" y="21888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19602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Flowchart: Stored Data 12"/>
          <p:cNvSpPr/>
          <p:nvPr/>
        </p:nvSpPr>
        <p:spPr>
          <a:xfrm flipH="1">
            <a:off x="4572000" y="20364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26716" y="20195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5400000">
            <a:off x="3737358" y="2344823"/>
            <a:ext cx="575733" cy="4839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124200" y="2205798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0"/>
            <a:endCxn id="14" idx="3"/>
          </p:cNvCxnSpPr>
          <p:nvPr/>
        </p:nvCxnSpPr>
        <p:spPr>
          <a:xfrm flipV="1">
            <a:off x="4267200" y="2578332"/>
            <a:ext cx="371183" cy="846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15" idx="3"/>
          </p:cNvCxnSpPr>
          <p:nvPr/>
        </p:nvCxnSpPr>
        <p:spPr>
          <a:xfrm rot="16200000" flipH="1">
            <a:off x="3470658" y="2274208"/>
            <a:ext cx="381000" cy="244182"/>
          </a:xfrm>
          <a:prstGeom prst="bentConnector2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33800" y="23412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76800" y="21126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Flowchart: Stored Data 20"/>
          <p:cNvSpPr/>
          <p:nvPr/>
        </p:nvSpPr>
        <p:spPr>
          <a:xfrm flipH="1">
            <a:off x="6781800" y="2188865"/>
            <a:ext cx="762000" cy="685800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6516" y="2171932"/>
            <a:ext cx="221484" cy="694266"/>
          </a:xfrm>
          <a:custGeom>
            <a:avLst/>
            <a:gdLst>
              <a:gd name="connsiteX0" fmla="*/ 0 w 221484"/>
              <a:gd name="connsiteY0" fmla="*/ 0 h 694266"/>
              <a:gd name="connsiteX1" fmla="*/ 177800 w 221484"/>
              <a:gd name="connsiteY1" fmla="*/ 118533 h 694266"/>
              <a:gd name="connsiteX2" fmla="*/ 203200 w 221484"/>
              <a:gd name="connsiteY2" fmla="*/ 364066 h 694266"/>
              <a:gd name="connsiteX3" fmla="*/ 211667 w 221484"/>
              <a:gd name="connsiteY3" fmla="*/ 558800 h 694266"/>
              <a:gd name="connsiteX4" fmla="*/ 59267 w 221484"/>
              <a:gd name="connsiteY4" fmla="*/ 694266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84" h="694266">
                <a:moveTo>
                  <a:pt x="0" y="0"/>
                </a:moveTo>
                <a:cubicBezTo>
                  <a:pt x="71966" y="28928"/>
                  <a:pt x="143933" y="57856"/>
                  <a:pt x="177800" y="118533"/>
                </a:cubicBezTo>
                <a:cubicBezTo>
                  <a:pt x="211667" y="179210"/>
                  <a:pt x="197555" y="290688"/>
                  <a:pt x="203200" y="364066"/>
                </a:cubicBezTo>
                <a:cubicBezTo>
                  <a:pt x="208845" y="437444"/>
                  <a:pt x="235656" y="503767"/>
                  <a:pt x="211667" y="558800"/>
                </a:cubicBezTo>
                <a:cubicBezTo>
                  <a:pt x="187678" y="613833"/>
                  <a:pt x="123472" y="654049"/>
                  <a:pt x="59267" y="69426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5947158" y="2497223"/>
            <a:ext cx="575733" cy="4839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334000" y="2358198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0"/>
            <a:endCxn id="22" idx="3"/>
          </p:cNvCxnSpPr>
          <p:nvPr/>
        </p:nvCxnSpPr>
        <p:spPr>
          <a:xfrm flipV="1">
            <a:off x="6477000" y="2730732"/>
            <a:ext cx="371183" cy="846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23" idx="3"/>
          </p:cNvCxnSpPr>
          <p:nvPr/>
        </p:nvCxnSpPr>
        <p:spPr>
          <a:xfrm rot="16200000" flipH="1">
            <a:off x="5680458" y="2426608"/>
            <a:ext cx="381000" cy="244182"/>
          </a:xfrm>
          <a:prstGeom prst="bentConnector2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43600" y="24936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6600" y="2265065"/>
            <a:ext cx="43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1326" y="1600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34267" y="172296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200" y="177376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93249" y="214853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00427" y="2419697"/>
            <a:ext cx="719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49609" y="2622896"/>
            <a:ext cx="719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38152" y="2777067"/>
            <a:ext cx="719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</a:t>
            </a:r>
          </a:p>
        </p:txBody>
      </p:sp>
      <p:sp>
        <p:nvSpPr>
          <p:cNvPr id="37" name="Freeform 36"/>
          <p:cNvSpPr/>
          <p:nvPr/>
        </p:nvSpPr>
        <p:spPr>
          <a:xfrm>
            <a:off x="1143000" y="1751682"/>
            <a:ext cx="2091267" cy="377917"/>
          </a:xfrm>
          <a:custGeom>
            <a:avLst/>
            <a:gdLst>
              <a:gd name="connsiteX0" fmla="*/ 0 w 2091267"/>
              <a:gd name="connsiteY0" fmla="*/ 191650 h 377917"/>
              <a:gd name="connsiteX1" fmla="*/ 1041400 w 2091267"/>
              <a:gd name="connsiteY1" fmla="*/ 5383 h 377917"/>
              <a:gd name="connsiteX2" fmla="*/ 2091267 w 2091267"/>
              <a:gd name="connsiteY2" fmla="*/ 377917 h 37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1267" h="377917">
                <a:moveTo>
                  <a:pt x="0" y="191650"/>
                </a:moveTo>
                <a:cubicBezTo>
                  <a:pt x="346428" y="82994"/>
                  <a:pt x="692856" y="-25661"/>
                  <a:pt x="1041400" y="5383"/>
                </a:cubicBezTo>
                <a:cubicBezTo>
                  <a:pt x="1389944" y="36427"/>
                  <a:pt x="1740605" y="207172"/>
                  <a:pt x="2091267" y="37791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168400" y="1960265"/>
            <a:ext cx="2048933" cy="1012007"/>
          </a:xfrm>
          <a:custGeom>
            <a:avLst/>
            <a:gdLst>
              <a:gd name="connsiteX0" fmla="*/ 0 w 2048933"/>
              <a:gd name="connsiteY0" fmla="*/ 0 h 1012007"/>
              <a:gd name="connsiteX1" fmla="*/ 245533 w 2048933"/>
              <a:gd name="connsiteY1" fmla="*/ 381000 h 1012007"/>
              <a:gd name="connsiteX2" fmla="*/ 872067 w 2048933"/>
              <a:gd name="connsiteY2" fmla="*/ 990600 h 1012007"/>
              <a:gd name="connsiteX3" fmla="*/ 1481667 w 2048933"/>
              <a:gd name="connsiteY3" fmla="*/ 821267 h 1012007"/>
              <a:gd name="connsiteX4" fmla="*/ 2048933 w 2048933"/>
              <a:gd name="connsiteY4" fmla="*/ 313267 h 101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933" h="1012007">
                <a:moveTo>
                  <a:pt x="0" y="0"/>
                </a:moveTo>
                <a:cubicBezTo>
                  <a:pt x="50094" y="107950"/>
                  <a:pt x="100188" y="215900"/>
                  <a:pt x="245533" y="381000"/>
                </a:cubicBezTo>
                <a:cubicBezTo>
                  <a:pt x="390878" y="546100"/>
                  <a:pt x="666045" y="917222"/>
                  <a:pt x="872067" y="990600"/>
                </a:cubicBezTo>
                <a:cubicBezTo>
                  <a:pt x="1078089" y="1063978"/>
                  <a:pt x="1285523" y="934156"/>
                  <a:pt x="1481667" y="821267"/>
                </a:cubicBezTo>
                <a:cubicBezTo>
                  <a:pt x="1677811" y="708378"/>
                  <a:pt x="1863372" y="510822"/>
                  <a:pt x="2048933" y="31326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513667" y="1670657"/>
            <a:ext cx="1968368" cy="594408"/>
          </a:xfrm>
          <a:custGeom>
            <a:avLst/>
            <a:gdLst>
              <a:gd name="connsiteX0" fmla="*/ 0 w 1968368"/>
              <a:gd name="connsiteY0" fmla="*/ 450475 h 594408"/>
              <a:gd name="connsiteX1" fmla="*/ 897466 w 1968368"/>
              <a:gd name="connsiteY1" fmla="*/ 1742 h 594408"/>
              <a:gd name="connsiteX2" fmla="*/ 1828800 w 1968368"/>
              <a:gd name="connsiteY2" fmla="*/ 306542 h 594408"/>
              <a:gd name="connsiteX3" fmla="*/ 1947333 w 1968368"/>
              <a:gd name="connsiteY3" fmla="*/ 594408 h 59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368" h="594408">
                <a:moveTo>
                  <a:pt x="0" y="450475"/>
                </a:moveTo>
                <a:cubicBezTo>
                  <a:pt x="296333" y="238103"/>
                  <a:pt x="592666" y="25731"/>
                  <a:pt x="897466" y="1742"/>
                </a:cubicBezTo>
                <a:cubicBezTo>
                  <a:pt x="1202266" y="-22247"/>
                  <a:pt x="1653822" y="207764"/>
                  <a:pt x="1828800" y="306542"/>
                </a:cubicBezTo>
                <a:cubicBezTo>
                  <a:pt x="2003778" y="405320"/>
                  <a:pt x="1975555" y="499864"/>
                  <a:pt x="1947333" y="594408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547533" y="2154999"/>
            <a:ext cx="1981200" cy="993004"/>
          </a:xfrm>
          <a:custGeom>
            <a:avLst/>
            <a:gdLst>
              <a:gd name="connsiteX0" fmla="*/ 0 w 1981200"/>
              <a:gd name="connsiteY0" fmla="*/ 0 h 993004"/>
              <a:gd name="connsiteX1" fmla="*/ 254000 w 1981200"/>
              <a:gd name="connsiteY1" fmla="*/ 508000 h 993004"/>
              <a:gd name="connsiteX2" fmla="*/ 812800 w 1981200"/>
              <a:gd name="connsiteY2" fmla="*/ 990600 h 993004"/>
              <a:gd name="connsiteX3" fmla="*/ 1693334 w 1981200"/>
              <a:gd name="connsiteY3" fmla="*/ 677333 h 993004"/>
              <a:gd name="connsiteX4" fmla="*/ 1981200 w 1981200"/>
              <a:gd name="connsiteY4" fmla="*/ 304800 h 9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200" h="993004">
                <a:moveTo>
                  <a:pt x="0" y="0"/>
                </a:moveTo>
                <a:cubicBezTo>
                  <a:pt x="59266" y="171450"/>
                  <a:pt x="118533" y="342900"/>
                  <a:pt x="254000" y="508000"/>
                </a:cubicBezTo>
                <a:cubicBezTo>
                  <a:pt x="389467" y="673100"/>
                  <a:pt x="572911" y="962378"/>
                  <a:pt x="812800" y="990600"/>
                </a:cubicBezTo>
                <a:cubicBezTo>
                  <a:pt x="1052689" y="1018822"/>
                  <a:pt x="1498601" y="791633"/>
                  <a:pt x="1693334" y="677333"/>
                </a:cubicBezTo>
                <a:cubicBezTo>
                  <a:pt x="1888067" y="563033"/>
                  <a:pt x="1934633" y="433916"/>
                  <a:pt x="1981200" y="3048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799667" y="1852520"/>
            <a:ext cx="1921933" cy="395612"/>
          </a:xfrm>
          <a:custGeom>
            <a:avLst/>
            <a:gdLst>
              <a:gd name="connsiteX0" fmla="*/ 0 w 1921933"/>
              <a:gd name="connsiteY0" fmla="*/ 395612 h 395612"/>
              <a:gd name="connsiteX1" fmla="*/ 770466 w 1921933"/>
              <a:gd name="connsiteY1" fmla="*/ 23079 h 395612"/>
              <a:gd name="connsiteX2" fmla="*/ 1507066 w 1921933"/>
              <a:gd name="connsiteY2" fmla="*/ 73879 h 395612"/>
              <a:gd name="connsiteX3" fmla="*/ 1921933 w 1921933"/>
              <a:gd name="connsiteY3" fmla="*/ 353279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1933" h="395612">
                <a:moveTo>
                  <a:pt x="0" y="395612"/>
                </a:moveTo>
                <a:cubicBezTo>
                  <a:pt x="259644" y="236156"/>
                  <a:pt x="519288" y="76701"/>
                  <a:pt x="770466" y="23079"/>
                </a:cubicBezTo>
                <a:cubicBezTo>
                  <a:pt x="1021644" y="-30543"/>
                  <a:pt x="1315155" y="18846"/>
                  <a:pt x="1507066" y="73879"/>
                </a:cubicBezTo>
                <a:cubicBezTo>
                  <a:pt x="1698977" y="128912"/>
                  <a:pt x="1810455" y="241095"/>
                  <a:pt x="1921933" y="353279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822687" y="2468265"/>
            <a:ext cx="1898913" cy="754913"/>
          </a:xfrm>
          <a:custGeom>
            <a:avLst/>
            <a:gdLst>
              <a:gd name="connsiteX0" fmla="*/ 2380 w 1898913"/>
              <a:gd name="connsiteY0" fmla="*/ 0 h 754913"/>
              <a:gd name="connsiteX1" fmla="*/ 112446 w 1898913"/>
              <a:gd name="connsiteY1" fmla="*/ 457200 h 754913"/>
              <a:gd name="connsiteX2" fmla="*/ 730513 w 1898913"/>
              <a:gd name="connsiteY2" fmla="*/ 753534 h 754913"/>
              <a:gd name="connsiteX3" fmla="*/ 1373980 w 1898913"/>
              <a:gd name="connsiteY3" fmla="*/ 550334 h 754913"/>
              <a:gd name="connsiteX4" fmla="*/ 1898913 w 1898913"/>
              <a:gd name="connsiteY4" fmla="*/ 152400 h 7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8913" h="754913">
                <a:moveTo>
                  <a:pt x="2380" y="0"/>
                </a:moveTo>
                <a:cubicBezTo>
                  <a:pt x="-3265" y="165805"/>
                  <a:pt x="-8910" y="331611"/>
                  <a:pt x="112446" y="457200"/>
                </a:cubicBezTo>
                <a:cubicBezTo>
                  <a:pt x="233802" y="582789"/>
                  <a:pt x="520257" y="738012"/>
                  <a:pt x="730513" y="753534"/>
                </a:cubicBezTo>
                <a:cubicBezTo>
                  <a:pt x="940769" y="769056"/>
                  <a:pt x="1179247" y="650523"/>
                  <a:pt x="1373980" y="550334"/>
                </a:cubicBezTo>
                <a:cubicBezTo>
                  <a:pt x="1568713" y="450145"/>
                  <a:pt x="1733813" y="301272"/>
                  <a:pt x="1898913" y="1524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440430" y="3729335"/>
            <a:ext cx="1969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 2 from B→C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81600" y="37293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, 2 from C→D</a:t>
            </a:r>
          </a:p>
        </p:txBody>
      </p:sp>
    </p:spTree>
    <p:extLst>
      <p:ext uri="{BB962C8B-B14F-4D97-AF65-F5344CB8AC3E}">
        <p14:creationId xmlns:p14="http://schemas.microsoft.com/office/powerpoint/2010/main" val="103494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2" grpId="0" animBg="1"/>
      <p:bldP spid="43" grpId="0" animBg="1"/>
      <p:bldP spid="44" grpId="0" animBg="1"/>
      <p:bldP spid="45" grpId="0" animBg="1"/>
      <p:bldP spid="36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PERT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by the US Navy in 1950s to manage the Polaris missile project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Concerned about the Soviet nuclear arsenal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Developed a ballistic missile launched from a submarine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Wanted to catch up quickly, hired 3000 contractors, but the resulting schedule mess was too complex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needed an automated method to compute the critical path to developing Polaris.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566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32236</TotalTime>
  <Words>6339</Words>
  <Application>Microsoft Office PowerPoint</Application>
  <PresentationFormat>On-screen Show (4:3)</PresentationFormat>
  <Paragraphs>1114</Paragraphs>
  <Slides>76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0" baseType="lpstr">
      <vt:lpstr>Arial</vt:lpstr>
      <vt:lpstr>Times New Roman</vt:lpstr>
      <vt:lpstr>Wingdings</vt:lpstr>
      <vt:lpstr>Default Design</vt:lpstr>
      <vt:lpstr>EE 194: Advanced VLSI</vt:lpstr>
      <vt:lpstr>Intro</vt:lpstr>
      <vt:lpstr>Can’t we just run SPICE?</vt:lpstr>
      <vt:lpstr>Can’t we just run SPICE?</vt:lpstr>
      <vt:lpstr>Can’t we just run SPICE?</vt:lpstr>
      <vt:lpstr>Static vs. dynamic</vt:lpstr>
      <vt:lpstr>Paths in a toy circuit</vt:lpstr>
      <vt:lpstr>Reconvergence</vt:lpstr>
      <vt:lpstr>PERT charts</vt:lpstr>
      <vt:lpstr>PERT chart for getting to school</vt:lpstr>
      <vt:lpstr>Pert chart for getting to school</vt:lpstr>
      <vt:lpstr>Pert chart for getting to school</vt:lpstr>
      <vt:lpstr>Reconvergence</vt:lpstr>
      <vt:lpstr>Sequentials</vt:lpstr>
      <vt:lpstr>Flops</vt:lpstr>
      <vt:lpstr>Flops and timing</vt:lpstr>
      <vt:lpstr>Flop example (group exercise)</vt:lpstr>
      <vt:lpstr>What if the clock is nontrivial?</vt:lpstr>
      <vt:lpstr>In-class exercise</vt:lpstr>
      <vt:lpstr>Latches</vt:lpstr>
      <vt:lpstr>Loops of latches</vt:lpstr>
      <vt:lpstr>Latches: the summary</vt:lpstr>
      <vt:lpstr>Now the fun begins...</vt:lpstr>
      <vt:lpstr>What does delay mean?</vt:lpstr>
      <vt:lpstr>What things affect delay?</vt:lpstr>
      <vt:lpstr>Input slope</vt:lpstr>
      <vt:lpstr>Other things that affect resistance</vt:lpstr>
      <vt:lpstr>Capacitive coupling</vt:lpstr>
      <vt:lpstr>Capacitive coupling: case #1</vt:lpstr>
      <vt:lpstr>Capacitive coupling: case #2</vt:lpstr>
      <vt:lpstr>Capacitive coupling: case #3</vt:lpstr>
      <vt:lpstr>The problem with coupling</vt:lpstr>
      <vt:lpstr>The problem with coupling</vt:lpstr>
      <vt:lpstr>Coupling cap, in practice</vt:lpstr>
      <vt:lpstr>Summary so far</vt:lpstr>
      <vt:lpstr>What about voltage?</vt:lpstr>
      <vt:lpstr>False paths</vt:lpstr>
      <vt:lpstr>False path with two muxes</vt:lpstr>
      <vt:lpstr>Another mini-homework</vt:lpstr>
      <vt:lpstr>False path with two muxes</vt:lpstr>
      <vt:lpstr>How do we know a path is false?</vt:lpstr>
      <vt:lpstr>Common clocks</vt:lpstr>
      <vt:lpstr>Real-life problems</vt:lpstr>
      <vt:lpstr>Real-life problems</vt:lpstr>
      <vt:lpstr>The problem with jitter</vt:lpstr>
      <vt:lpstr>It can get much worse</vt:lpstr>
      <vt:lpstr>Another in-class exercise</vt:lpstr>
      <vt:lpstr>Another in-class exercise</vt:lpstr>
      <vt:lpstr>Another in-class exercise</vt:lpstr>
      <vt:lpstr>Another in-class exercise</vt:lpstr>
      <vt:lpstr>Binning</vt:lpstr>
      <vt:lpstr>Binning</vt:lpstr>
      <vt:lpstr>Binning</vt:lpstr>
      <vt:lpstr>Binning</vt:lpstr>
      <vt:lpstr>Problems with binning</vt:lpstr>
      <vt:lpstr>The economics of servers</vt:lpstr>
      <vt:lpstr>Binning</vt:lpstr>
      <vt:lpstr>Binning</vt:lpstr>
      <vt:lpstr>Binning</vt:lpstr>
      <vt:lpstr>Binning</vt:lpstr>
      <vt:lpstr>PowerPoint Presentation</vt:lpstr>
      <vt:lpstr>PowerPoint Presentation</vt:lpstr>
      <vt:lpstr>PowerPoint Presentation</vt:lpstr>
      <vt:lpstr>Hierarchical STA</vt:lpstr>
      <vt:lpstr>PowerPoint Presentation</vt:lpstr>
      <vt:lpstr>PowerPoint Presentation</vt:lpstr>
      <vt:lpstr>Limits of top-down STA</vt:lpstr>
      <vt:lpstr>Bottom-up STA</vt:lpstr>
      <vt:lpstr>Bottom-up STA</vt:lpstr>
      <vt:lpstr>Black-box model</vt:lpstr>
      <vt:lpstr>Problems with black-box model</vt:lpstr>
      <vt:lpstr>PowerPoint Presentation</vt:lpstr>
      <vt:lpstr>Grey-box model</vt:lpstr>
      <vt:lpstr>False paths, revisited</vt:lpstr>
      <vt:lpstr>Backup</vt:lpstr>
      <vt:lpstr>Valentine’s Day joke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752</cp:revision>
  <cp:lastPrinted>2005-02-07T17:53:54Z</cp:lastPrinted>
  <dcterms:created xsi:type="dcterms:W3CDTF">2002-09-07T18:50:54Z</dcterms:created>
  <dcterms:modified xsi:type="dcterms:W3CDTF">2018-02-22T21:16:13Z</dcterms:modified>
</cp:coreProperties>
</file>