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328" r:id="rId2"/>
    <p:sldId id="677" r:id="rId3"/>
    <p:sldId id="627" r:id="rId4"/>
    <p:sldId id="678" r:id="rId5"/>
    <p:sldId id="679" r:id="rId6"/>
    <p:sldId id="680" r:id="rId7"/>
    <p:sldId id="681" r:id="rId8"/>
    <p:sldId id="682" r:id="rId9"/>
    <p:sldId id="683" r:id="rId10"/>
    <p:sldId id="684" r:id="rId11"/>
    <p:sldId id="685" r:id="rId12"/>
    <p:sldId id="706" r:id="rId13"/>
    <p:sldId id="707" r:id="rId14"/>
    <p:sldId id="686" r:id="rId15"/>
    <p:sldId id="687" r:id="rId16"/>
    <p:sldId id="695" r:id="rId17"/>
    <p:sldId id="704" r:id="rId18"/>
    <p:sldId id="705" r:id="rId19"/>
    <p:sldId id="628" r:id="rId20"/>
    <p:sldId id="629" r:id="rId21"/>
    <p:sldId id="710" r:id="rId22"/>
    <p:sldId id="709" r:id="rId23"/>
    <p:sldId id="711" r:id="rId24"/>
    <p:sldId id="634" r:id="rId25"/>
    <p:sldId id="638" r:id="rId26"/>
    <p:sldId id="640" r:id="rId27"/>
    <p:sldId id="641" r:id="rId28"/>
    <p:sldId id="642" r:id="rId29"/>
    <p:sldId id="643" r:id="rId30"/>
    <p:sldId id="644" r:id="rId31"/>
    <p:sldId id="645" r:id="rId32"/>
    <p:sldId id="646" r:id="rId33"/>
    <p:sldId id="647" r:id="rId34"/>
    <p:sldId id="697" r:id="rId35"/>
    <p:sldId id="698" r:id="rId36"/>
    <p:sldId id="699" r:id="rId37"/>
    <p:sldId id="648" r:id="rId38"/>
    <p:sldId id="649" r:id="rId39"/>
    <p:sldId id="650" r:id="rId40"/>
    <p:sldId id="651" r:id="rId41"/>
    <p:sldId id="652" r:id="rId42"/>
    <p:sldId id="653" r:id="rId43"/>
    <p:sldId id="654" r:id="rId44"/>
    <p:sldId id="655" r:id="rId45"/>
    <p:sldId id="656" r:id="rId46"/>
    <p:sldId id="689" r:id="rId47"/>
    <p:sldId id="690" r:id="rId48"/>
    <p:sldId id="691" r:id="rId49"/>
    <p:sldId id="692" r:id="rId50"/>
    <p:sldId id="657" r:id="rId51"/>
    <p:sldId id="658" r:id="rId52"/>
    <p:sldId id="659" r:id="rId53"/>
    <p:sldId id="660" r:id="rId54"/>
    <p:sldId id="661" r:id="rId55"/>
    <p:sldId id="662" r:id="rId56"/>
    <p:sldId id="663" r:id="rId57"/>
    <p:sldId id="664" r:id="rId58"/>
    <p:sldId id="665" r:id="rId59"/>
    <p:sldId id="666" r:id="rId60"/>
    <p:sldId id="667" r:id="rId61"/>
    <p:sldId id="668" r:id="rId62"/>
    <p:sldId id="669" r:id="rId63"/>
    <p:sldId id="670" r:id="rId64"/>
    <p:sldId id="671" r:id="rId65"/>
    <p:sldId id="672" r:id="rId66"/>
    <p:sldId id="673" r:id="rId67"/>
    <p:sldId id="674" r:id="rId68"/>
    <p:sldId id="675" r:id="rId69"/>
    <p:sldId id="676" r:id="rId70"/>
    <p:sldId id="700" r:id="rId71"/>
    <p:sldId id="701" r:id="rId72"/>
    <p:sldId id="703" r:id="rId73"/>
    <p:sldId id="702" r:id="rId74"/>
    <p:sldId id="693" r:id="rId75"/>
    <p:sldId id="631" r:id="rId76"/>
    <p:sldId id="632" r:id="rId77"/>
    <p:sldId id="633" r:id="rId78"/>
    <p:sldId id="635" r:id="rId79"/>
    <p:sldId id="636" r:id="rId80"/>
    <p:sldId id="637" r:id="rId81"/>
    <p:sldId id="639" r:id="rId8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77"/>
            <p14:sldId id="627"/>
            <p14:sldId id="678"/>
            <p14:sldId id="679"/>
            <p14:sldId id="680"/>
            <p14:sldId id="681"/>
            <p14:sldId id="682"/>
            <p14:sldId id="683"/>
            <p14:sldId id="684"/>
            <p14:sldId id="685"/>
            <p14:sldId id="706"/>
            <p14:sldId id="707"/>
            <p14:sldId id="686"/>
            <p14:sldId id="687"/>
            <p14:sldId id="695"/>
            <p14:sldId id="704"/>
            <p14:sldId id="705"/>
            <p14:sldId id="628"/>
            <p14:sldId id="629"/>
            <p14:sldId id="710"/>
            <p14:sldId id="709"/>
            <p14:sldId id="711"/>
            <p14:sldId id="634"/>
            <p14:sldId id="638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97"/>
            <p14:sldId id="698"/>
            <p14:sldId id="699"/>
            <p14:sldId id="648"/>
            <p14:sldId id="649"/>
            <p14:sldId id="650"/>
            <p14:sldId id="651"/>
            <p14:sldId id="652"/>
            <p14:sldId id="653"/>
            <p14:sldId id="654"/>
            <p14:sldId id="655"/>
            <p14:sldId id="656"/>
            <p14:sldId id="689"/>
            <p14:sldId id="690"/>
            <p14:sldId id="691"/>
            <p14:sldId id="692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75"/>
            <p14:sldId id="676"/>
            <p14:sldId id="700"/>
            <p14:sldId id="701"/>
            <p14:sldId id="703"/>
            <p14:sldId id="702"/>
            <p14:sldId id="693"/>
            <p14:sldId id="631"/>
            <p14:sldId id="632"/>
            <p14:sldId id="633"/>
            <p14:sldId id="635"/>
            <p14:sldId id="636"/>
            <p14:sldId id="637"/>
            <p14:sldId id="6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6464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4669" autoAdjust="0"/>
  </p:normalViewPr>
  <p:slideViewPr>
    <p:cSldViewPr>
      <p:cViewPr varScale="1">
        <p:scale>
          <a:sx n="73" d="100"/>
          <a:sy n="73" d="100"/>
        </p:scale>
        <p:origin x="5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89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1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5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94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151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5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194: Advanced VLSI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Clocking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E3BCC-2263-4171-A05A-F0CAF2CA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953000"/>
            <a:ext cx="7086600" cy="1295400"/>
          </a:xfrm>
        </p:spPr>
        <p:txBody>
          <a:bodyPr/>
          <a:lstStyle/>
          <a:p>
            <a:r>
              <a:rPr lang="en-US" sz="2000" dirty="0"/>
              <a:t>What are the constraints?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Blue arrows are normal delay; red ones are constraints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Note the setup time on the flow-through latch is to the </a:t>
            </a:r>
            <a:r>
              <a:rPr lang="en-US" sz="1800" i="1" dirty="0"/>
              <a:t>closing</a:t>
            </a:r>
            <a:r>
              <a:rPr lang="en-US" sz="1800" dirty="0"/>
              <a:t> edge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It’s harder than it looks! (the logic, flow-through, and early target)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C9556-E336-4CD9-A785-4A4CA565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B0D5A0-419D-4BD2-BDBD-7D97DB0F4C52}"/>
              </a:ext>
            </a:extLst>
          </p:cNvPr>
          <p:cNvSpPr txBox="1"/>
          <p:nvPr/>
        </p:nvSpPr>
        <p:spPr>
          <a:xfrm>
            <a:off x="2633132" y="431799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EN1</a:t>
            </a:r>
            <a:endParaRPr lang="en-US" sz="2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D11778-9380-406B-85F8-367B05FD44DF}"/>
              </a:ext>
            </a:extLst>
          </p:cNvPr>
          <p:cNvCxnSpPr/>
          <p:nvPr/>
        </p:nvCxnSpPr>
        <p:spPr>
          <a:xfrm>
            <a:off x="3657600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6A571B-D21B-4EF6-9FC4-D0F8ED97BDF3}"/>
              </a:ext>
            </a:extLst>
          </p:cNvPr>
          <p:cNvCxnSpPr/>
          <p:nvPr/>
        </p:nvCxnSpPr>
        <p:spPr>
          <a:xfrm>
            <a:off x="2336802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2988734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A036DC-B3F0-45B3-A678-2EC3534A79F6}"/>
              </a:ext>
            </a:extLst>
          </p:cNvPr>
          <p:cNvCxnSpPr/>
          <p:nvPr/>
        </p:nvCxnSpPr>
        <p:spPr>
          <a:xfrm>
            <a:off x="1651002" y="2209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2319868" y="2590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2971800" y="2209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443E6C3-5352-4CA6-A2DE-E5BF696BD4AB}"/>
              </a:ext>
            </a:extLst>
          </p:cNvPr>
          <p:cNvCxnSpPr/>
          <p:nvPr/>
        </p:nvCxnSpPr>
        <p:spPr>
          <a:xfrm>
            <a:off x="4995332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9ED34C7-0515-4945-B4C0-3FA46A943D36}"/>
              </a:ext>
            </a:extLst>
          </p:cNvPr>
          <p:cNvCxnSpPr/>
          <p:nvPr/>
        </p:nvCxnSpPr>
        <p:spPr>
          <a:xfrm>
            <a:off x="4326466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A09376C-EEA5-41CA-9436-E1A13F9F04D4}"/>
              </a:ext>
            </a:extLst>
          </p:cNvPr>
          <p:cNvCxnSpPr/>
          <p:nvPr/>
        </p:nvCxnSpPr>
        <p:spPr>
          <a:xfrm>
            <a:off x="3657600" y="2590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31BFF7B-0F0E-4D5C-8763-E3A1B4E8D3AC}"/>
              </a:ext>
            </a:extLst>
          </p:cNvPr>
          <p:cNvCxnSpPr/>
          <p:nvPr/>
        </p:nvCxnSpPr>
        <p:spPr>
          <a:xfrm>
            <a:off x="4309532" y="2209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54F7481-BDA7-4D9D-A875-D01B2EC86BFC}"/>
              </a:ext>
            </a:extLst>
          </p:cNvPr>
          <p:cNvCxnSpPr/>
          <p:nvPr/>
        </p:nvCxnSpPr>
        <p:spPr>
          <a:xfrm>
            <a:off x="6324600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5B1911-6E6C-4D35-B07A-7E968270B44E}"/>
              </a:ext>
            </a:extLst>
          </p:cNvPr>
          <p:cNvCxnSpPr/>
          <p:nvPr/>
        </p:nvCxnSpPr>
        <p:spPr>
          <a:xfrm>
            <a:off x="5655734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F8242EE-557C-4313-80F5-58FCF64819FB}"/>
              </a:ext>
            </a:extLst>
          </p:cNvPr>
          <p:cNvCxnSpPr/>
          <p:nvPr/>
        </p:nvCxnSpPr>
        <p:spPr>
          <a:xfrm>
            <a:off x="4986868" y="2590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A78296-F0D7-4C37-B6E7-753E90CDF5A8}"/>
              </a:ext>
            </a:extLst>
          </p:cNvPr>
          <p:cNvCxnSpPr/>
          <p:nvPr/>
        </p:nvCxnSpPr>
        <p:spPr>
          <a:xfrm>
            <a:off x="5638800" y="2209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83BE002-A53D-42AE-8849-9C4483554D54}"/>
              </a:ext>
            </a:extLst>
          </p:cNvPr>
          <p:cNvCxnSpPr/>
          <p:nvPr/>
        </p:nvCxnSpPr>
        <p:spPr>
          <a:xfrm>
            <a:off x="6993466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194F83-3A1C-40FC-9F72-4824A4E70C81}"/>
              </a:ext>
            </a:extLst>
          </p:cNvPr>
          <p:cNvCxnSpPr/>
          <p:nvPr/>
        </p:nvCxnSpPr>
        <p:spPr>
          <a:xfrm>
            <a:off x="6324600" y="2590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6757087-867D-43FC-9118-5E70DB34D00C}"/>
              </a:ext>
            </a:extLst>
          </p:cNvPr>
          <p:cNvSpPr txBox="1"/>
          <p:nvPr/>
        </p:nvSpPr>
        <p:spPr>
          <a:xfrm>
            <a:off x="12192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5B9B0C-2A5E-4A2C-AA3B-8B2463EAFCE7}"/>
              </a:ext>
            </a:extLst>
          </p:cNvPr>
          <p:cNvSpPr txBox="1"/>
          <p:nvPr/>
        </p:nvSpPr>
        <p:spPr>
          <a:xfrm>
            <a:off x="1295400" y="2754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EN1</a:t>
            </a:r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24E549F-5A3F-4B73-A884-80DA73382F90}"/>
              </a:ext>
            </a:extLst>
          </p:cNvPr>
          <p:cNvCxnSpPr>
            <a:cxnSpLocks/>
          </p:cNvCxnSpPr>
          <p:nvPr/>
        </p:nvCxnSpPr>
        <p:spPr>
          <a:xfrm>
            <a:off x="1752600" y="2743200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3410EE-F9AF-40E4-AC1C-68A5B45EE4D5}"/>
              </a:ext>
            </a:extLst>
          </p:cNvPr>
          <p:cNvCxnSpPr/>
          <p:nvPr/>
        </p:nvCxnSpPr>
        <p:spPr>
          <a:xfrm>
            <a:off x="3657600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2B2D80D-AED5-4F51-93DD-BFD724705568}"/>
              </a:ext>
            </a:extLst>
          </p:cNvPr>
          <p:cNvCxnSpPr/>
          <p:nvPr/>
        </p:nvCxnSpPr>
        <p:spPr>
          <a:xfrm>
            <a:off x="2336802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86EA823-3EDA-4224-A2AD-AE37558E4235}"/>
              </a:ext>
            </a:extLst>
          </p:cNvPr>
          <p:cNvCxnSpPr/>
          <p:nvPr/>
        </p:nvCxnSpPr>
        <p:spPr>
          <a:xfrm>
            <a:off x="2988734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3D606CD-DD67-42F9-B18E-736F046E82B9}"/>
              </a:ext>
            </a:extLst>
          </p:cNvPr>
          <p:cNvCxnSpPr/>
          <p:nvPr/>
        </p:nvCxnSpPr>
        <p:spPr>
          <a:xfrm>
            <a:off x="1651002" y="44196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000D7D5-D8B3-4298-9CD5-ABD66BEFBFF4}"/>
              </a:ext>
            </a:extLst>
          </p:cNvPr>
          <p:cNvCxnSpPr/>
          <p:nvPr/>
        </p:nvCxnSpPr>
        <p:spPr>
          <a:xfrm>
            <a:off x="2319868" y="48005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C43C28A-9BED-4114-BD4F-FE9D19DB0ECC}"/>
              </a:ext>
            </a:extLst>
          </p:cNvPr>
          <p:cNvCxnSpPr>
            <a:cxnSpLocks/>
          </p:cNvCxnSpPr>
          <p:nvPr/>
        </p:nvCxnSpPr>
        <p:spPr>
          <a:xfrm>
            <a:off x="2971800" y="44196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4E35F0C-2E42-458F-A0E8-CF0F0939CD89}"/>
              </a:ext>
            </a:extLst>
          </p:cNvPr>
          <p:cNvCxnSpPr>
            <a:cxnSpLocks/>
          </p:cNvCxnSpPr>
          <p:nvPr/>
        </p:nvCxnSpPr>
        <p:spPr>
          <a:xfrm>
            <a:off x="3657600" y="4800596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BAF81C-79B9-4B08-BCCB-A3E20A1C115B}"/>
              </a:ext>
            </a:extLst>
          </p:cNvPr>
          <p:cNvCxnSpPr/>
          <p:nvPr/>
        </p:nvCxnSpPr>
        <p:spPr>
          <a:xfrm>
            <a:off x="6993466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2F933FB-A960-4B8C-82F9-C949985CC26C}"/>
              </a:ext>
            </a:extLst>
          </p:cNvPr>
          <p:cNvSpPr txBox="1"/>
          <p:nvPr/>
        </p:nvSpPr>
        <p:spPr>
          <a:xfrm>
            <a:off x="12192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CCLK</a:t>
            </a:r>
            <a:endParaRPr lang="en-US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5503DFC-438E-4C3F-8F16-750D497D1D65}"/>
              </a:ext>
            </a:extLst>
          </p:cNvPr>
          <p:cNvCxnSpPr>
            <a:cxnSpLocks/>
          </p:cNvCxnSpPr>
          <p:nvPr/>
        </p:nvCxnSpPr>
        <p:spPr>
          <a:xfrm>
            <a:off x="3200400" y="3124200"/>
            <a:ext cx="2667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8C1099F-EA32-4335-AD77-29E57D0E55FB}"/>
              </a:ext>
            </a:extLst>
          </p:cNvPr>
          <p:cNvCxnSpPr/>
          <p:nvPr/>
        </p:nvCxnSpPr>
        <p:spPr>
          <a:xfrm>
            <a:off x="32004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ED4006A-88AD-4BED-9CD5-F3B7DE9D2866}"/>
              </a:ext>
            </a:extLst>
          </p:cNvPr>
          <p:cNvCxnSpPr/>
          <p:nvPr/>
        </p:nvCxnSpPr>
        <p:spPr>
          <a:xfrm>
            <a:off x="58674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8C600F0-7C6A-476A-B890-8E31C2A6E0BA}"/>
              </a:ext>
            </a:extLst>
          </p:cNvPr>
          <p:cNvCxnSpPr>
            <a:cxnSpLocks/>
          </p:cNvCxnSpPr>
          <p:nvPr/>
        </p:nvCxnSpPr>
        <p:spPr>
          <a:xfrm>
            <a:off x="5867400" y="2743200"/>
            <a:ext cx="1066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9BBB947D-0575-408B-8256-DA2BAE726E3F}"/>
              </a:ext>
            </a:extLst>
          </p:cNvPr>
          <p:cNvSpPr txBox="1"/>
          <p:nvPr/>
        </p:nvSpPr>
        <p:spPr>
          <a:xfrm>
            <a:off x="1295400" y="3897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EN_D</a:t>
            </a:r>
            <a:endParaRPr lang="en-US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C1D0265-BA13-4EEF-8408-44788200185E}"/>
              </a:ext>
            </a:extLst>
          </p:cNvPr>
          <p:cNvCxnSpPr>
            <a:cxnSpLocks/>
          </p:cNvCxnSpPr>
          <p:nvPr/>
        </p:nvCxnSpPr>
        <p:spPr>
          <a:xfrm>
            <a:off x="1752600" y="3886200"/>
            <a:ext cx="2057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A3AC714-1A09-48D0-A290-80CC859C3B28}"/>
              </a:ext>
            </a:extLst>
          </p:cNvPr>
          <p:cNvCxnSpPr>
            <a:cxnSpLocks/>
          </p:cNvCxnSpPr>
          <p:nvPr/>
        </p:nvCxnSpPr>
        <p:spPr>
          <a:xfrm>
            <a:off x="3810000" y="4267200"/>
            <a:ext cx="304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BB3B286-8BD8-4937-A8D3-61CDA1D3997B}"/>
              </a:ext>
            </a:extLst>
          </p:cNvPr>
          <p:cNvCxnSpPr/>
          <p:nvPr/>
        </p:nvCxnSpPr>
        <p:spPr>
          <a:xfrm>
            <a:off x="3810000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9F67478-D70E-4D36-857D-94BE8B5CCD19}"/>
              </a:ext>
            </a:extLst>
          </p:cNvPr>
          <p:cNvCxnSpPr/>
          <p:nvPr/>
        </p:nvCxnSpPr>
        <p:spPr>
          <a:xfrm>
            <a:off x="6858000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6D0C34E-D94C-422E-AD75-AF72142ABD7B}"/>
              </a:ext>
            </a:extLst>
          </p:cNvPr>
          <p:cNvCxnSpPr>
            <a:cxnSpLocks/>
          </p:cNvCxnSpPr>
          <p:nvPr/>
        </p:nvCxnSpPr>
        <p:spPr>
          <a:xfrm>
            <a:off x="6858000" y="38862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E4E3D66-E1DB-4CBE-AB38-5A34E36881C4}"/>
              </a:ext>
            </a:extLst>
          </p:cNvPr>
          <p:cNvCxnSpPr/>
          <p:nvPr/>
        </p:nvCxnSpPr>
        <p:spPr>
          <a:xfrm>
            <a:off x="7010400" y="2209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2695B2C-250E-4780-A29A-678DEB374BAF}"/>
              </a:ext>
            </a:extLst>
          </p:cNvPr>
          <p:cNvCxnSpPr/>
          <p:nvPr/>
        </p:nvCxnSpPr>
        <p:spPr>
          <a:xfrm>
            <a:off x="7696200" y="2209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1F9B151-3165-48F4-A433-17CC25BF22BD}"/>
              </a:ext>
            </a:extLst>
          </p:cNvPr>
          <p:cNvCxnSpPr/>
          <p:nvPr/>
        </p:nvCxnSpPr>
        <p:spPr>
          <a:xfrm>
            <a:off x="7696200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7D70211-074A-4DB4-AFAE-7CE8073960A8}"/>
              </a:ext>
            </a:extLst>
          </p:cNvPr>
          <p:cNvCxnSpPr/>
          <p:nvPr/>
        </p:nvCxnSpPr>
        <p:spPr>
          <a:xfrm>
            <a:off x="7010400" y="44196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B87B615C-FF4B-44AC-8B3A-200570D4F0CD}"/>
              </a:ext>
            </a:extLst>
          </p:cNvPr>
          <p:cNvSpPr txBox="1"/>
          <p:nvPr/>
        </p:nvSpPr>
        <p:spPr>
          <a:xfrm>
            <a:off x="4114800" y="304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EN2</a:t>
            </a:r>
            <a:endParaRPr lang="en-US" sz="20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51DE48E-6167-47A6-B167-85285255C61E}"/>
              </a:ext>
            </a:extLst>
          </p:cNvPr>
          <p:cNvSpPr txBox="1"/>
          <p:nvPr/>
        </p:nvSpPr>
        <p:spPr>
          <a:xfrm>
            <a:off x="1295400" y="3288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EN2</a:t>
            </a:r>
            <a:endParaRPr lang="en-US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0FC0BF9-DF0B-4FFD-A8A9-2C6276B7B0BE}"/>
              </a:ext>
            </a:extLst>
          </p:cNvPr>
          <p:cNvCxnSpPr>
            <a:cxnSpLocks/>
          </p:cNvCxnSpPr>
          <p:nvPr/>
        </p:nvCxnSpPr>
        <p:spPr>
          <a:xfrm>
            <a:off x="1752600" y="3276600"/>
            <a:ext cx="175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435E4C2-CCDA-484F-8553-0B6E8FB46791}"/>
              </a:ext>
            </a:extLst>
          </p:cNvPr>
          <p:cNvCxnSpPr>
            <a:cxnSpLocks/>
          </p:cNvCxnSpPr>
          <p:nvPr/>
        </p:nvCxnSpPr>
        <p:spPr>
          <a:xfrm>
            <a:off x="3505200" y="3657600"/>
            <a:ext cx="3200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5966C64-F76E-4D0C-8C81-9A373D9C19D6}"/>
              </a:ext>
            </a:extLst>
          </p:cNvPr>
          <p:cNvCxnSpPr/>
          <p:nvPr/>
        </p:nvCxnSpPr>
        <p:spPr>
          <a:xfrm>
            <a:off x="3505200" y="3276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3AE59C7-7A6B-43DA-8C5F-F20A00775852}"/>
              </a:ext>
            </a:extLst>
          </p:cNvPr>
          <p:cNvCxnSpPr/>
          <p:nvPr/>
        </p:nvCxnSpPr>
        <p:spPr>
          <a:xfrm>
            <a:off x="6705600" y="3276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F990C04-6786-46A3-8DD4-C2A3BBB626D9}"/>
              </a:ext>
            </a:extLst>
          </p:cNvPr>
          <p:cNvCxnSpPr>
            <a:cxnSpLocks/>
          </p:cNvCxnSpPr>
          <p:nvPr/>
        </p:nvCxnSpPr>
        <p:spPr>
          <a:xfrm>
            <a:off x="6705600" y="32766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E6D90E5-72CF-4B72-B328-E5BB315F5C5D}"/>
              </a:ext>
            </a:extLst>
          </p:cNvPr>
          <p:cNvSpPr/>
          <p:nvPr/>
        </p:nvSpPr>
        <p:spPr>
          <a:xfrm>
            <a:off x="2980267" y="2396067"/>
            <a:ext cx="220133" cy="572025"/>
          </a:xfrm>
          <a:custGeom>
            <a:avLst/>
            <a:gdLst>
              <a:gd name="connsiteX0" fmla="*/ 0 w 220133"/>
              <a:gd name="connsiteY0" fmla="*/ 0 h 572025"/>
              <a:gd name="connsiteX1" fmla="*/ 203200 w 220133"/>
              <a:gd name="connsiteY1" fmla="*/ 118533 h 572025"/>
              <a:gd name="connsiteX2" fmla="*/ 67733 w 220133"/>
              <a:gd name="connsiteY2" fmla="*/ 508000 h 572025"/>
              <a:gd name="connsiteX3" fmla="*/ 220133 w 220133"/>
              <a:gd name="connsiteY3" fmla="*/ 567266 h 5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33" h="572025">
                <a:moveTo>
                  <a:pt x="0" y="0"/>
                </a:moveTo>
                <a:cubicBezTo>
                  <a:pt x="95955" y="16933"/>
                  <a:pt x="191911" y="33866"/>
                  <a:pt x="203200" y="118533"/>
                </a:cubicBezTo>
                <a:cubicBezTo>
                  <a:pt x="214489" y="203200"/>
                  <a:pt x="64911" y="433211"/>
                  <a:pt x="67733" y="508000"/>
                </a:cubicBezTo>
                <a:cubicBezTo>
                  <a:pt x="70555" y="582789"/>
                  <a:pt x="145344" y="575027"/>
                  <a:pt x="220133" y="56726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64A8658B-271B-4C52-A9B2-68EE7D3F667C}"/>
              </a:ext>
            </a:extLst>
          </p:cNvPr>
          <p:cNvSpPr/>
          <p:nvPr/>
        </p:nvSpPr>
        <p:spPr>
          <a:xfrm>
            <a:off x="3242733" y="3048000"/>
            <a:ext cx="270934" cy="494208"/>
          </a:xfrm>
          <a:custGeom>
            <a:avLst/>
            <a:gdLst>
              <a:gd name="connsiteX0" fmla="*/ 0 w 270934"/>
              <a:gd name="connsiteY0" fmla="*/ 0 h 494208"/>
              <a:gd name="connsiteX1" fmla="*/ 110067 w 270934"/>
              <a:gd name="connsiteY1" fmla="*/ 237067 h 494208"/>
              <a:gd name="connsiteX2" fmla="*/ 8467 w 270934"/>
              <a:gd name="connsiteY2" fmla="*/ 482600 h 494208"/>
              <a:gd name="connsiteX3" fmla="*/ 270934 w 270934"/>
              <a:gd name="connsiteY3" fmla="*/ 431800 h 49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934" h="494208">
                <a:moveTo>
                  <a:pt x="0" y="0"/>
                </a:moveTo>
                <a:cubicBezTo>
                  <a:pt x="54328" y="78317"/>
                  <a:pt x="108656" y="156634"/>
                  <a:pt x="110067" y="237067"/>
                </a:cubicBezTo>
                <a:cubicBezTo>
                  <a:pt x="111478" y="317500"/>
                  <a:pt x="-18344" y="450145"/>
                  <a:pt x="8467" y="482600"/>
                </a:cubicBezTo>
                <a:cubicBezTo>
                  <a:pt x="35278" y="515055"/>
                  <a:pt x="153106" y="473427"/>
                  <a:pt x="270934" y="4318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876AEC3-EE46-4B1D-9101-3BFA5577A354}"/>
              </a:ext>
            </a:extLst>
          </p:cNvPr>
          <p:cNvSpPr/>
          <p:nvPr/>
        </p:nvSpPr>
        <p:spPr>
          <a:xfrm>
            <a:off x="3546609" y="2489200"/>
            <a:ext cx="365352" cy="1642192"/>
          </a:xfrm>
          <a:custGeom>
            <a:avLst/>
            <a:gdLst>
              <a:gd name="connsiteX0" fmla="*/ 119458 w 365352"/>
              <a:gd name="connsiteY0" fmla="*/ 0 h 1642192"/>
              <a:gd name="connsiteX1" fmla="*/ 364991 w 365352"/>
              <a:gd name="connsiteY1" fmla="*/ 406400 h 1642192"/>
              <a:gd name="connsiteX2" fmla="*/ 170258 w 365352"/>
              <a:gd name="connsiteY2" fmla="*/ 1041400 h 1642192"/>
              <a:gd name="connsiteX3" fmla="*/ 924 w 365352"/>
              <a:gd name="connsiteY3" fmla="*/ 1574800 h 1642192"/>
              <a:gd name="connsiteX4" fmla="*/ 246458 w 365352"/>
              <a:gd name="connsiteY4" fmla="*/ 1617133 h 164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352" h="1642192">
                <a:moveTo>
                  <a:pt x="119458" y="0"/>
                </a:moveTo>
                <a:cubicBezTo>
                  <a:pt x="237991" y="116416"/>
                  <a:pt x="356524" y="232833"/>
                  <a:pt x="364991" y="406400"/>
                </a:cubicBezTo>
                <a:cubicBezTo>
                  <a:pt x="373458" y="579967"/>
                  <a:pt x="230936" y="846667"/>
                  <a:pt x="170258" y="1041400"/>
                </a:cubicBezTo>
                <a:cubicBezTo>
                  <a:pt x="109580" y="1236133"/>
                  <a:pt x="-11776" y="1478844"/>
                  <a:pt x="924" y="1574800"/>
                </a:cubicBezTo>
                <a:cubicBezTo>
                  <a:pt x="13624" y="1670756"/>
                  <a:pt x="130041" y="1643944"/>
                  <a:pt x="246458" y="1617133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52C0D08C-AA37-43E0-ADDC-5EDB91812AEC}"/>
              </a:ext>
            </a:extLst>
          </p:cNvPr>
          <p:cNvSpPr/>
          <p:nvPr/>
        </p:nvSpPr>
        <p:spPr>
          <a:xfrm>
            <a:off x="5630040" y="2311400"/>
            <a:ext cx="220427" cy="533400"/>
          </a:xfrm>
          <a:custGeom>
            <a:avLst/>
            <a:gdLst>
              <a:gd name="connsiteX0" fmla="*/ 293 w 220427"/>
              <a:gd name="connsiteY0" fmla="*/ 0 h 533400"/>
              <a:gd name="connsiteX1" fmla="*/ 169627 w 220427"/>
              <a:gd name="connsiteY1" fmla="*/ 76200 h 533400"/>
              <a:gd name="connsiteX2" fmla="*/ 293 w 220427"/>
              <a:gd name="connsiteY2" fmla="*/ 406400 h 533400"/>
              <a:gd name="connsiteX3" fmla="*/ 220427 w 220427"/>
              <a:gd name="connsiteY3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427" h="533400">
                <a:moveTo>
                  <a:pt x="293" y="0"/>
                </a:moveTo>
                <a:cubicBezTo>
                  <a:pt x="84960" y="4233"/>
                  <a:pt x="169627" y="8467"/>
                  <a:pt x="169627" y="76200"/>
                </a:cubicBezTo>
                <a:cubicBezTo>
                  <a:pt x="169627" y="143933"/>
                  <a:pt x="-8174" y="330200"/>
                  <a:pt x="293" y="406400"/>
                </a:cubicBezTo>
                <a:cubicBezTo>
                  <a:pt x="8760" y="482600"/>
                  <a:pt x="114593" y="508000"/>
                  <a:pt x="220427" y="5334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689E1AE7-50D8-4DBC-BB3A-99C8D5C86D0A}"/>
              </a:ext>
            </a:extLst>
          </p:cNvPr>
          <p:cNvSpPr/>
          <p:nvPr/>
        </p:nvSpPr>
        <p:spPr>
          <a:xfrm>
            <a:off x="5875867" y="2980267"/>
            <a:ext cx="821266" cy="393550"/>
          </a:xfrm>
          <a:custGeom>
            <a:avLst/>
            <a:gdLst>
              <a:gd name="connsiteX0" fmla="*/ 0 w 821266"/>
              <a:gd name="connsiteY0" fmla="*/ 0 h 393550"/>
              <a:gd name="connsiteX1" fmla="*/ 524933 w 821266"/>
              <a:gd name="connsiteY1" fmla="*/ 59266 h 393550"/>
              <a:gd name="connsiteX2" fmla="*/ 524933 w 821266"/>
              <a:gd name="connsiteY2" fmla="*/ 347133 h 393550"/>
              <a:gd name="connsiteX3" fmla="*/ 821266 w 821266"/>
              <a:gd name="connsiteY3" fmla="*/ 389466 h 39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266" h="393550">
                <a:moveTo>
                  <a:pt x="0" y="0"/>
                </a:moveTo>
                <a:cubicBezTo>
                  <a:pt x="218722" y="705"/>
                  <a:pt x="437444" y="1411"/>
                  <a:pt x="524933" y="59266"/>
                </a:cubicBezTo>
                <a:cubicBezTo>
                  <a:pt x="612422" y="117121"/>
                  <a:pt x="475544" y="292100"/>
                  <a:pt x="524933" y="347133"/>
                </a:cubicBezTo>
                <a:cubicBezTo>
                  <a:pt x="574322" y="402166"/>
                  <a:pt x="697794" y="395816"/>
                  <a:pt x="821266" y="38946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B307DF1C-F272-4062-A403-9DC023168981}"/>
              </a:ext>
            </a:extLst>
          </p:cNvPr>
          <p:cNvSpPr/>
          <p:nvPr/>
        </p:nvSpPr>
        <p:spPr>
          <a:xfrm>
            <a:off x="6636984" y="3530600"/>
            <a:ext cx="255766" cy="424564"/>
          </a:xfrm>
          <a:custGeom>
            <a:avLst/>
            <a:gdLst>
              <a:gd name="connsiteX0" fmla="*/ 68616 w 255766"/>
              <a:gd name="connsiteY0" fmla="*/ 0 h 424564"/>
              <a:gd name="connsiteX1" fmla="*/ 254883 w 255766"/>
              <a:gd name="connsiteY1" fmla="*/ 84667 h 424564"/>
              <a:gd name="connsiteX2" fmla="*/ 883 w 255766"/>
              <a:gd name="connsiteY2" fmla="*/ 372533 h 424564"/>
              <a:gd name="connsiteX3" fmla="*/ 187149 w 255766"/>
              <a:gd name="connsiteY3" fmla="*/ 423333 h 42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766" h="424564">
                <a:moveTo>
                  <a:pt x="68616" y="0"/>
                </a:moveTo>
                <a:cubicBezTo>
                  <a:pt x="167394" y="11289"/>
                  <a:pt x="266172" y="22578"/>
                  <a:pt x="254883" y="84667"/>
                </a:cubicBezTo>
                <a:cubicBezTo>
                  <a:pt x="243594" y="146756"/>
                  <a:pt x="12172" y="316089"/>
                  <a:pt x="883" y="372533"/>
                </a:cubicBezTo>
                <a:cubicBezTo>
                  <a:pt x="-10406" y="428977"/>
                  <a:pt x="88371" y="426155"/>
                  <a:pt x="187149" y="423333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65C4B364-0ACD-4F0C-B46C-43637CE066A3}"/>
              </a:ext>
            </a:extLst>
          </p:cNvPr>
          <p:cNvSpPr/>
          <p:nvPr/>
        </p:nvSpPr>
        <p:spPr>
          <a:xfrm>
            <a:off x="6620893" y="2345267"/>
            <a:ext cx="364107" cy="1100666"/>
          </a:xfrm>
          <a:custGeom>
            <a:avLst/>
            <a:gdLst>
              <a:gd name="connsiteX0" fmla="*/ 84707 w 364107"/>
              <a:gd name="connsiteY0" fmla="*/ 1100666 h 1100666"/>
              <a:gd name="connsiteX1" fmla="*/ 338707 w 364107"/>
              <a:gd name="connsiteY1" fmla="*/ 635000 h 1100666"/>
              <a:gd name="connsiteX2" fmla="*/ 40 w 364107"/>
              <a:gd name="connsiteY2" fmla="*/ 287866 h 1100666"/>
              <a:gd name="connsiteX3" fmla="*/ 364107 w 364107"/>
              <a:gd name="connsiteY3" fmla="*/ 0 h 110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107" h="1100666">
                <a:moveTo>
                  <a:pt x="84707" y="1100666"/>
                </a:moveTo>
                <a:cubicBezTo>
                  <a:pt x="218762" y="935566"/>
                  <a:pt x="352818" y="770467"/>
                  <a:pt x="338707" y="635000"/>
                </a:cubicBezTo>
                <a:cubicBezTo>
                  <a:pt x="324596" y="499533"/>
                  <a:pt x="-4193" y="393699"/>
                  <a:pt x="40" y="287866"/>
                </a:cubicBezTo>
                <a:cubicBezTo>
                  <a:pt x="4273" y="182033"/>
                  <a:pt x="184190" y="91016"/>
                  <a:pt x="36410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7C54F0E0-1987-4C75-9BF6-C5ACCC4E44EB}"/>
              </a:ext>
            </a:extLst>
          </p:cNvPr>
          <p:cNvSpPr/>
          <p:nvPr/>
        </p:nvSpPr>
        <p:spPr>
          <a:xfrm>
            <a:off x="3513667" y="2370667"/>
            <a:ext cx="821266" cy="1210733"/>
          </a:xfrm>
          <a:custGeom>
            <a:avLst/>
            <a:gdLst>
              <a:gd name="connsiteX0" fmla="*/ 0 w 821266"/>
              <a:gd name="connsiteY0" fmla="*/ 1210733 h 1210733"/>
              <a:gd name="connsiteX1" fmla="*/ 626533 w 821266"/>
              <a:gd name="connsiteY1" fmla="*/ 592666 h 1210733"/>
              <a:gd name="connsiteX2" fmla="*/ 431800 w 821266"/>
              <a:gd name="connsiteY2" fmla="*/ 355600 h 1210733"/>
              <a:gd name="connsiteX3" fmla="*/ 821266 w 821266"/>
              <a:gd name="connsiteY3" fmla="*/ 0 h 121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266" h="1210733">
                <a:moveTo>
                  <a:pt x="0" y="1210733"/>
                </a:moveTo>
                <a:cubicBezTo>
                  <a:pt x="277283" y="972960"/>
                  <a:pt x="554566" y="735188"/>
                  <a:pt x="626533" y="592666"/>
                </a:cubicBezTo>
                <a:cubicBezTo>
                  <a:pt x="698500" y="450144"/>
                  <a:pt x="399345" y="454378"/>
                  <a:pt x="431800" y="355600"/>
                </a:cubicBezTo>
                <a:cubicBezTo>
                  <a:pt x="464255" y="256822"/>
                  <a:pt x="642760" y="128411"/>
                  <a:pt x="821266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1CA017C7-DC7E-4799-931A-B72E9483896C}"/>
              </a:ext>
            </a:extLst>
          </p:cNvPr>
          <p:cNvSpPr/>
          <p:nvPr/>
        </p:nvSpPr>
        <p:spPr>
          <a:xfrm>
            <a:off x="3835400" y="2472267"/>
            <a:ext cx="465667" cy="1591733"/>
          </a:xfrm>
          <a:custGeom>
            <a:avLst/>
            <a:gdLst>
              <a:gd name="connsiteX0" fmla="*/ 0 w 465667"/>
              <a:gd name="connsiteY0" fmla="*/ 1591733 h 1591733"/>
              <a:gd name="connsiteX1" fmla="*/ 304800 w 465667"/>
              <a:gd name="connsiteY1" fmla="*/ 931333 h 1591733"/>
              <a:gd name="connsiteX2" fmla="*/ 143933 w 465667"/>
              <a:gd name="connsiteY2" fmla="*/ 516466 h 1591733"/>
              <a:gd name="connsiteX3" fmla="*/ 465667 w 465667"/>
              <a:gd name="connsiteY3" fmla="*/ 0 h 159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667" h="1591733">
                <a:moveTo>
                  <a:pt x="0" y="1591733"/>
                </a:moveTo>
                <a:cubicBezTo>
                  <a:pt x="140405" y="1351138"/>
                  <a:pt x="280811" y="1110544"/>
                  <a:pt x="304800" y="931333"/>
                </a:cubicBezTo>
                <a:cubicBezTo>
                  <a:pt x="328789" y="752122"/>
                  <a:pt x="117122" y="671688"/>
                  <a:pt x="143933" y="516466"/>
                </a:cubicBezTo>
                <a:cubicBezTo>
                  <a:pt x="170744" y="361244"/>
                  <a:pt x="318205" y="180622"/>
                  <a:pt x="46566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62E9DFE1-EB9D-4E5E-B1D2-18D528427334}"/>
              </a:ext>
            </a:extLst>
          </p:cNvPr>
          <p:cNvSpPr/>
          <p:nvPr/>
        </p:nvSpPr>
        <p:spPr>
          <a:xfrm>
            <a:off x="6802904" y="2396067"/>
            <a:ext cx="377260" cy="1684866"/>
          </a:xfrm>
          <a:custGeom>
            <a:avLst/>
            <a:gdLst>
              <a:gd name="connsiteX0" fmla="*/ 63563 w 377260"/>
              <a:gd name="connsiteY0" fmla="*/ 1684866 h 1684866"/>
              <a:gd name="connsiteX1" fmla="*/ 376829 w 377260"/>
              <a:gd name="connsiteY1" fmla="*/ 1143000 h 1684866"/>
              <a:gd name="connsiteX2" fmla="*/ 4296 w 377260"/>
              <a:gd name="connsiteY2" fmla="*/ 635000 h 1684866"/>
              <a:gd name="connsiteX3" fmla="*/ 207496 w 377260"/>
              <a:gd name="connsiteY3" fmla="*/ 0 h 168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60" h="1684866">
                <a:moveTo>
                  <a:pt x="63563" y="1684866"/>
                </a:moveTo>
                <a:cubicBezTo>
                  <a:pt x="225135" y="1501422"/>
                  <a:pt x="386707" y="1317978"/>
                  <a:pt x="376829" y="1143000"/>
                </a:cubicBezTo>
                <a:cubicBezTo>
                  <a:pt x="366951" y="968022"/>
                  <a:pt x="32518" y="825500"/>
                  <a:pt x="4296" y="635000"/>
                </a:cubicBezTo>
                <a:cubicBezTo>
                  <a:pt x="-23926" y="444500"/>
                  <a:pt x="91785" y="222250"/>
                  <a:pt x="207496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11D0922-DB1F-4CD1-98D3-510BFF14DBCA}"/>
              </a:ext>
            </a:extLst>
          </p:cNvPr>
          <p:cNvCxnSpPr>
            <a:cxnSpLocks/>
          </p:cNvCxnSpPr>
          <p:nvPr/>
        </p:nvCxnSpPr>
        <p:spPr>
          <a:xfrm>
            <a:off x="5791200" y="1295400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BD5B231-8130-46CB-A222-32D8A0EF72F7}"/>
              </a:ext>
            </a:extLst>
          </p:cNvPr>
          <p:cNvCxnSpPr>
            <a:cxnSpLocks/>
          </p:cNvCxnSpPr>
          <p:nvPr/>
        </p:nvCxnSpPr>
        <p:spPr>
          <a:xfrm flipV="1">
            <a:off x="2379134" y="849868"/>
            <a:ext cx="0" cy="990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D62ABF4-94BE-4637-BB5A-83D144E47A94}"/>
              </a:ext>
            </a:extLst>
          </p:cNvPr>
          <p:cNvCxnSpPr>
            <a:cxnSpLocks/>
          </p:cNvCxnSpPr>
          <p:nvPr/>
        </p:nvCxnSpPr>
        <p:spPr>
          <a:xfrm flipV="1">
            <a:off x="4953000" y="762000"/>
            <a:ext cx="0" cy="10784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F7D023DA-0435-4CCC-8B65-60849CFC9A7F}"/>
              </a:ext>
            </a:extLst>
          </p:cNvPr>
          <p:cNvCxnSpPr>
            <a:cxnSpLocks/>
          </p:cNvCxnSpPr>
          <p:nvPr/>
        </p:nvCxnSpPr>
        <p:spPr>
          <a:xfrm>
            <a:off x="6934200" y="1417136"/>
            <a:ext cx="1600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2D524CC-56B1-4092-B54D-BF30BCBE91C4}"/>
              </a:ext>
            </a:extLst>
          </p:cNvPr>
          <p:cNvCxnSpPr>
            <a:cxnSpLocks/>
          </p:cNvCxnSpPr>
          <p:nvPr/>
        </p:nvCxnSpPr>
        <p:spPr>
          <a:xfrm>
            <a:off x="5791200" y="1535668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321098D-3F3F-4CD4-B02F-C2FB623C444A}"/>
              </a:ext>
            </a:extLst>
          </p:cNvPr>
          <p:cNvCxnSpPr>
            <a:cxnSpLocks/>
          </p:cNvCxnSpPr>
          <p:nvPr/>
        </p:nvCxnSpPr>
        <p:spPr>
          <a:xfrm>
            <a:off x="2590800" y="762000"/>
            <a:ext cx="3200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BF1EF6C-3B96-4DA6-B00B-85C3B73946FC}"/>
              </a:ext>
            </a:extLst>
          </p:cNvPr>
          <p:cNvGrpSpPr/>
          <p:nvPr/>
        </p:nvGrpSpPr>
        <p:grpSpPr>
          <a:xfrm>
            <a:off x="2082801" y="511203"/>
            <a:ext cx="609600" cy="533400"/>
            <a:chOff x="1981200" y="1752600"/>
            <a:chExt cx="609600" cy="533400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00DA2B1-4CF5-455B-98DF-984EFCBE728F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29D9C00E-29CD-4147-A06B-681B950F9ABB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Isosceles Triangle 119">
              <a:extLst>
                <a:ext uri="{FF2B5EF4-FFF2-40B4-BE49-F238E27FC236}">
                  <a16:creationId xmlns:a16="http://schemas.microsoft.com/office/drawing/2014/main" id="{8E7415A2-FCE0-4990-9629-9F951E2E50C9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CE68A2E-E42E-4D54-9D2A-1FA6F7158F19}"/>
              </a:ext>
            </a:extLst>
          </p:cNvPr>
          <p:cNvGrpSpPr/>
          <p:nvPr/>
        </p:nvGrpSpPr>
        <p:grpSpPr>
          <a:xfrm>
            <a:off x="6248400" y="1154668"/>
            <a:ext cx="838200" cy="533400"/>
            <a:chOff x="3733800" y="1905000"/>
            <a:chExt cx="838200" cy="533400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3CC5A207-F575-421A-81F5-2BE03711D08F}"/>
                </a:ext>
              </a:extLst>
            </p:cNvPr>
            <p:cNvSpPr/>
            <p:nvPr/>
          </p:nvSpPr>
          <p:spPr>
            <a:xfrm>
              <a:off x="4419600" y="20955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lowchart: Delay 123">
              <a:extLst>
                <a:ext uri="{FF2B5EF4-FFF2-40B4-BE49-F238E27FC236}">
                  <a16:creationId xmlns:a16="http://schemas.microsoft.com/office/drawing/2014/main" id="{9B18AD0C-65E6-4091-BBB4-06655544EDA5}"/>
                </a:ext>
              </a:extLst>
            </p:cNvPr>
            <p:cNvSpPr/>
            <p:nvPr/>
          </p:nvSpPr>
          <p:spPr>
            <a:xfrm>
              <a:off x="3733800" y="1905000"/>
              <a:ext cx="685800" cy="5334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Oval 124">
            <a:extLst>
              <a:ext uri="{FF2B5EF4-FFF2-40B4-BE49-F238E27FC236}">
                <a16:creationId xmlns:a16="http://schemas.microsoft.com/office/drawing/2014/main" id="{43B63559-051C-43A7-A32F-C616F2C80D9F}"/>
              </a:ext>
            </a:extLst>
          </p:cNvPr>
          <p:cNvSpPr/>
          <p:nvPr/>
        </p:nvSpPr>
        <p:spPr>
          <a:xfrm>
            <a:off x="7315200" y="1345168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4AC47124-29D8-40CD-BC92-04B0B57F40C6}"/>
              </a:ext>
            </a:extLst>
          </p:cNvPr>
          <p:cNvSpPr/>
          <p:nvPr/>
        </p:nvSpPr>
        <p:spPr>
          <a:xfrm rot="5400000">
            <a:off x="7391400" y="1230868"/>
            <a:ext cx="5334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622B378-F16B-4070-8B9D-900750D79A2B}"/>
              </a:ext>
            </a:extLst>
          </p:cNvPr>
          <p:cNvSpPr txBox="1"/>
          <p:nvPr/>
        </p:nvSpPr>
        <p:spPr>
          <a:xfrm>
            <a:off x="7924800" y="109013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CCLK</a:t>
            </a:r>
            <a:endParaRPr lang="en-US" dirty="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11792FD-0523-4A99-A755-1A657CD68745}"/>
              </a:ext>
            </a:extLst>
          </p:cNvPr>
          <p:cNvGrpSpPr/>
          <p:nvPr/>
        </p:nvGrpSpPr>
        <p:grpSpPr>
          <a:xfrm>
            <a:off x="4648200" y="511203"/>
            <a:ext cx="609600" cy="533400"/>
            <a:chOff x="3505200" y="1752600"/>
            <a:chExt cx="609600" cy="533400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2243B2D-4E28-4CBC-B61B-D6B2E5D516B1}"/>
                </a:ext>
              </a:extLst>
            </p:cNvPr>
            <p:cNvSpPr txBox="1"/>
            <p:nvPr/>
          </p:nvSpPr>
          <p:spPr>
            <a:xfrm>
              <a:off x="3505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6C1A378D-00A7-41BA-B3D6-FCAFAE7E4317}"/>
                </a:ext>
              </a:extLst>
            </p:cNvPr>
            <p:cNvSpPr/>
            <p:nvPr/>
          </p:nvSpPr>
          <p:spPr>
            <a:xfrm>
              <a:off x="3733800" y="175260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09CEBAAF-367C-4094-8133-101687A0E0E5}"/>
                </a:ext>
              </a:extLst>
            </p:cNvPr>
            <p:cNvSpPr/>
            <p:nvPr/>
          </p:nvSpPr>
          <p:spPr>
            <a:xfrm>
              <a:off x="3733800" y="213360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DBFC80A3-EBEC-44C9-B60B-14F8B4A00C09}"/>
              </a:ext>
            </a:extLst>
          </p:cNvPr>
          <p:cNvSpPr txBox="1"/>
          <p:nvPr/>
        </p:nvSpPr>
        <p:spPr>
          <a:xfrm>
            <a:off x="1295400" y="1535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</a:t>
            </a:r>
            <a:endParaRPr lang="en-US" dirty="0"/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15BE0914-B369-46D0-86D1-857C9A4496D7}"/>
              </a:ext>
            </a:extLst>
          </p:cNvPr>
          <p:cNvCxnSpPr>
            <a:cxnSpLocks/>
          </p:cNvCxnSpPr>
          <p:nvPr/>
        </p:nvCxnSpPr>
        <p:spPr>
          <a:xfrm>
            <a:off x="1447800" y="1840468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264D51CE-19CD-4FD0-9DED-9350BBE76083}"/>
              </a:ext>
            </a:extLst>
          </p:cNvPr>
          <p:cNvCxnSpPr>
            <a:cxnSpLocks/>
          </p:cNvCxnSpPr>
          <p:nvPr/>
        </p:nvCxnSpPr>
        <p:spPr>
          <a:xfrm flipV="1">
            <a:off x="5791200" y="1535668"/>
            <a:ext cx="0" cy="304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D798AC5-F27B-46F6-BF64-EA8C75853223}"/>
              </a:ext>
            </a:extLst>
          </p:cNvPr>
          <p:cNvSpPr txBox="1"/>
          <p:nvPr/>
        </p:nvSpPr>
        <p:spPr>
          <a:xfrm>
            <a:off x="5715000" y="685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EN_D</a:t>
            </a:r>
            <a:endParaRPr lang="en-US" dirty="0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E5304BA4-9C31-458E-9086-A70F0DA52A6A}"/>
              </a:ext>
            </a:extLst>
          </p:cNvPr>
          <p:cNvSpPr/>
          <p:nvPr/>
        </p:nvSpPr>
        <p:spPr>
          <a:xfrm>
            <a:off x="2269066" y="1578000"/>
            <a:ext cx="2286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DACFC8C-2CB3-45CA-BB14-A6B7812476F2}"/>
              </a:ext>
            </a:extLst>
          </p:cNvPr>
          <p:cNvSpPr/>
          <p:nvPr/>
        </p:nvSpPr>
        <p:spPr>
          <a:xfrm>
            <a:off x="2337646" y="1495027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9D8852DE-9A38-4B70-B194-FC42DE9263E8}"/>
              </a:ext>
            </a:extLst>
          </p:cNvPr>
          <p:cNvSpPr/>
          <p:nvPr/>
        </p:nvSpPr>
        <p:spPr>
          <a:xfrm>
            <a:off x="2337646" y="1342630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C15D2107-A022-4471-82AD-DA650C46CC13}"/>
              </a:ext>
            </a:extLst>
          </p:cNvPr>
          <p:cNvSpPr/>
          <p:nvPr/>
        </p:nvSpPr>
        <p:spPr>
          <a:xfrm>
            <a:off x="2269066" y="1181766"/>
            <a:ext cx="2286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BFB6BDEF-4023-4316-8F7F-021D7BA3D397}"/>
              </a:ext>
            </a:extLst>
          </p:cNvPr>
          <p:cNvCxnSpPr>
            <a:cxnSpLocks/>
          </p:cNvCxnSpPr>
          <p:nvPr/>
        </p:nvCxnSpPr>
        <p:spPr>
          <a:xfrm flipV="1">
            <a:off x="5791200" y="750332"/>
            <a:ext cx="0" cy="5450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3B23F9F5-6F91-4798-B1A4-4BB06269C99E}"/>
              </a:ext>
            </a:extLst>
          </p:cNvPr>
          <p:cNvSpPr/>
          <p:nvPr/>
        </p:nvSpPr>
        <p:spPr>
          <a:xfrm>
            <a:off x="4834468" y="1447800"/>
            <a:ext cx="2286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6C11F554-B7F8-4470-BA60-B8F9085EE6E9}"/>
              </a:ext>
            </a:extLst>
          </p:cNvPr>
          <p:cNvSpPr/>
          <p:nvPr/>
        </p:nvSpPr>
        <p:spPr>
          <a:xfrm>
            <a:off x="4903048" y="1364827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D816B94-3B3B-4E0F-B4A4-6FDE5B0C0F80}"/>
              </a:ext>
            </a:extLst>
          </p:cNvPr>
          <p:cNvSpPr/>
          <p:nvPr/>
        </p:nvSpPr>
        <p:spPr>
          <a:xfrm>
            <a:off x="3048000" y="533400"/>
            <a:ext cx="12954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</p:spTree>
    <p:extLst>
      <p:ext uri="{BB962C8B-B14F-4D97-AF65-F5344CB8AC3E}">
        <p14:creationId xmlns:p14="http://schemas.microsoft.com/office/powerpoint/2010/main" val="232473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79EF-7983-449A-9987-641F2101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Geographical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8C56C-AF66-42AC-B2D7-CD1213DFB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581400"/>
            <a:ext cx="8686800" cy="2590800"/>
          </a:xfrm>
        </p:spPr>
        <p:txBody>
          <a:bodyPr/>
          <a:lstStyle/>
          <a:p>
            <a:r>
              <a:rPr lang="en-US" sz="2000" dirty="0"/>
              <a:t>So, conditional clocks are hard because: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difficult critical path to an early clock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sometimes, architectural/geographical issues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Assume there is an issue, and pipe stage D2 stalls. Time for traffic to back up…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D1 cannot move forwards, because there’s no place for the data to go. So it stalls.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Then the same thing happens to D0. And so on…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Pipe stalls can back up over many stages.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stall condition in D2 must control CLK0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the pipe stages may be very far away </a:t>
            </a:r>
            <a:r>
              <a:rPr lang="en-US" sz="1800" dirty="0">
                <a:sym typeface="Wingdings" panose="05000000000000000000" pitchFamily="2" charset="2"/>
              </a:rPr>
              <a:t>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23D10-14E9-4F67-BCC9-1534A5CD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013296-FD8A-426E-8C92-5BB5F81761E9}"/>
              </a:ext>
            </a:extLst>
          </p:cNvPr>
          <p:cNvCxnSpPr>
            <a:cxnSpLocks/>
          </p:cNvCxnSpPr>
          <p:nvPr/>
        </p:nvCxnSpPr>
        <p:spPr>
          <a:xfrm flipV="1">
            <a:off x="16002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686A00-E655-4E45-BDCF-26A22E1FC20F}"/>
              </a:ext>
            </a:extLst>
          </p:cNvPr>
          <p:cNvCxnSpPr>
            <a:cxnSpLocks/>
          </p:cNvCxnSpPr>
          <p:nvPr/>
        </p:nvCxnSpPr>
        <p:spPr>
          <a:xfrm flipV="1">
            <a:off x="42672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33A62F-30F6-49F6-B581-D869779CABFC}"/>
              </a:ext>
            </a:extLst>
          </p:cNvPr>
          <p:cNvCxnSpPr>
            <a:cxnSpLocks/>
          </p:cNvCxnSpPr>
          <p:nvPr/>
        </p:nvCxnSpPr>
        <p:spPr>
          <a:xfrm>
            <a:off x="1524000" y="1578000"/>
            <a:ext cx="609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BF96B1-3D47-4D09-A050-3AB24EE81A6A}"/>
              </a:ext>
            </a:extLst>
          </p:cNvPr>
          <p:cNvCxnSpPr>
            <a:cxnSpLocks/>
          </p:cNvCxnSpPr>
          <p:nvPr/>
        </p:nvCxnSpPr>
        <p:spPr>
          <a:xfrm>
            <a:off x="1524000" y="2864936"/>
            <a:ext cx="6172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97964D4B-31B4-49C0-A0A6-940E09013F45}"/>
              </a:ext>
            </a:extLst>
          </p:cNvPr>
          <p:cNvGrpSpPr/>
          <p:nvPr/>
        </p:nvGrpSpPr>
        <p:grpSpPr>
          <a:xfrm>
            <a:off x="1295400" y="1307068"/>
            <a:ext cx="609600" cy="533400"/>
            <a:chOff x="1981200" y="1752600"/>
            <a:chExt cx="609600" cy="53340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21701DB-61CE-4612-8A17-BEE30104D80B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172C1040-8D96-436C-94EB-F8AA5DCDA856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E2FC4259-EEAA-4588-BE1E-F5619F58E5E4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4A4918-1C39-4D5A-987B-2219F673C456}"/>
              </a:ext>
            </a:extLst>
          </p:cNvPr>
          <p:cNvGrpSpPr/>
          <p:nvPr/>
        </p:nvGrpSpPr>
        <p:grpSpPr>
          <a:xfrm>
            <a:off x="1295400" y="2602468"/>
            <a:ext cx="609600" cy="533400"/>
            <a:chOff x="1981200" y="1752600"/>
            <a:chExt cx="609600" cy="53340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F4DE1FE-18F5-4541-A0FA-195F2B97218E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952AD23-D04D-4A97-95EE-14215D853F4C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6AD9AB9F-A1A1-42A5-83C0-92FB3B24E3AB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5544FBB-0AAE-46A1-A980-72B524DDDD0D}"/>
              </a:ext>
            </a:extLst>
          </p:cNvPr>
          <p:cNvSpPr txBox="1"/>
          <p:nvPr/>
        </p:nvSpPr>
        <p:spPr>
          <a:xfrm>
            <a:off x="1905000" y="1764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D0[63:0]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B8D27A-E61A-43E5-AB1E-D851B9B5F90E}"/>
              </a:ext>
            </a:extLst>
          </p:cNvPr>
          <p:cNvSpPr txBox="1"/>
          <p:nvPr/>
        </p:nvSpPr>
        <p:spPr>
          <a:xfrm>
            <a:off x="16764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BBAB49A-D683-47B4-8156-EE54215734A5}"/>
              </a:ext>
            </a:extLst>
          </p:cNvPr>
          <p:cNvSpPr/>
          <p:nvPr/>
        </p:nvSpPr>
        <p:spPr>
          <a:xfrm>
            <a:off x="2895600" y="1307068"/>
            <a:ext cx="68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F84C9A-6133-405E-A04A-9D058DD23666}"/>
              </a:ext>
            </a:extLst>
          </p:cNvPr>
          <p:cNvGrpSpPr/>
          <p:nvPr/>
        </p:nvGrpSpPr>
        <p:grpSpPr>
          <a:xfrm>
            <a:off x="3962400" y="1307068"/>
            <a:ext cx="609600" cy="533400"/>
            <a:chOff x="1981200" y="1752600"/>
            <a:chExt cx="609600" cy="5334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E81B87-5BE5-4BB9-8177-C516E42C935D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5B77E3E0-66BA-4822-9F26-0B0741B8BCDC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C3E6CCE-3A6A-4FE8-8618-52B2DF671C0A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40DAF9-39E4-4433-AF67-7D382E951301}"/>
              </a:ext>
            </a:extLst>
          </p:cNvPr>
          <p:cNvGrpSpPr/>
          <p:nvPr/>
        </p:nvGrpSpPr>
        <p:grpSpPr>
          <a:xfrm>
            <a:off x="3962400" y="2602468"/>
            <a:ext cx="609600" cy="533400"/>
            <a:chOff x="1981200" y="1752600"/>
            <a:chExt cx="609600" cy="53340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C74A597-3D31-4F6B-974D-916E39B5674F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8AE926FC-21EC-4C93-A048-4129E7C9D5A5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5F424747-3E4D-49A5-9033-982E1C757D24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E3CDEA7-AEEC-49C8-A0CE-2582D47F6202}"/>
              </a:ext>
            </a:extLst>
          </p:cNvPr>
          <p:cNvSpPr txBox="1"/>
          <p:nvPr/>
        </p:nvSpPr>
        <p:spPr>
          <a:xfrm>
            <a:off x="43434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95E89D-F7E6-42C8-A1C7-B09160E01D7E}"/>
              </a:ext>
            </a:extLst>
          </p:cNvPr>
          <p:cNvSpPr txBox="1"/>
          <p:nvPr/>
        </p:nvSpPr>
        <p:spPr>
          <a:xfrm>
            <a:off x="1600200" y="3212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C4846B-00D9-47B7-A3A0-CD05C6976DF4}"/>
              </a:ext>
            </a:extLst>
          </p:cNvPr>
          <p:cNvSpPr txBox="1"/>
          <p:nvPr/>
        </p:nvSpPr>
        <p:spPr>
          <a:xfrm>
            <a:off x="42672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0D9A88-1F0F-4A56-8B25-F1F8C7B01D52}"/>
              </a:ext>
            </a:extLst>
          </p:cNvPr>
          <p:cNvCxnSpPr>
            <a:cxnSpLocks/>
          </p:cNvCxnSpPr>
          <p:nvPr/>
        </p:nvCxnSpPr>
        <p:spPr>
          <a:xfrm flipV="1">
            <a:off x="70104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68060D-88A3-4CA6-8E3A-D5AD67EA8751}"/>
              </a:ext>
            </a:extLst>
          </p:cNvPr>
          <p:cNvGrpSpPr/>
          <p:nvPr/>
        </p:nvGrpSpPr>
        <p:grpSpPr>
          <a:xfrm>
            <a:off x="6705600" y="1307068"/>
            <a:ext cx="609600" cy="533400"/>
            <a:chOff x="1981200" y="1752600"/>
            <a:chExt cx="609600" cy="53340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E674BC-EFC4-405A-87B6-650095F7F988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AC1D3802-45C3-4EF6-910D-6297D080BD23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BA43601-4518-4C33-8DA7-FAD218570DE9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E81B310-4C54-41F5-BE13-1DAECB7506A9}"/>
              </a:ext>
            </a:extLst>
          </p:cNvPr>
          <p:cNvGrpSpPr/>
          <p:nvPr/>
        </p:nvGrpSpPr>
        <p:grpSpPr>
          <a:xfrm>
            <a:off x="6705600" y="2602468"/>
            <a:ext cx="609600" cy="533400"/>
            <a:chOff x="1981200" y="1752600"/>
            <a:chExt cx="609600" cy="53340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D0890AC-D4C1-4D30-88A0-05B8F9AF71E1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C6ED2D19-555A-46E9-9015-1E17581C6F7F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294B133F-12C4-4FF2-9ECA-4CC65B4182B0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982D280-F6B1-4E6C-A5BE-47D33CB31701}"/>
              </a:ext>
            </a:extLst>
          </p:cNvPr>
          <p:cNvSpPr txBox="1"/>
          <p:nvPr/>
        </p:nvSpPr>
        <p:spPr>
          <a:xfrm>
            <a:off x="70866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BD241B-6ECE-478C-99F5-FCAACB436F20}"/>
              </a:ext>
            </a:extLst>
          </p:cNvPr>
          <p:cNvSpPr txBox="1"/>
          <p:nvPr/>
        </p:nvSpPr>
        <p:spPr>
          <a:xfrm>
            <a:off x="70104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CLK2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084444F-29F3-4B78-BD09-6A1BC8EF1715}"/>
              </a:ext>
            </a:extLst>
          </p:cNvPr>
          <p:cNvSpPr/>
          <p:nvPr/>
        </p:nvSpPr>
        <p:spPr>
          <a:xfrm>
            <a:off x="5562600" y="1307068"/>
            <a:ext cx="68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B8A2F4-264E-4659-9957-C9893F834E20}"/>
              </a:ext>
            </a:extLst>
          </p:cNvPr>
          <p:cNvSpPr txBox="1"/>
          <p:nvPr/>
        </p:nvSpPr>
        <p:spPr>
          <a:xfrm>
            <a:off x="73914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D2[63:0]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B065D4-7C6C-4633-A355-97828B3C4F0B}"/>
              </a:ext>
            </a:extLst>
          </p:cNvPr>
          <p:cNvSpPr txBox="1"/>
          <p:nvPr/>
        </p:nvSpPr>
        <p:spPr>
          <a:xfrm>
            <a:off x="4495800" y="182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D1[63:0]</a:t>
            </a:r>
          </a:p>
        </p:txBody>
      </p:sp>
    </p:spTree>
    <p:extLst>
      <p:ext uri="{BB962C8B-B14F-4D97-AF65-F5344CB8AC3E}">
        <p14:creationId xmlns:p14="http://schemas.microsoft.com/office/powerpoint/2010/main" val="123458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DCAF-C925-4596-8061-E360AE9C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C24B8-047A-49FD-8651-9E125EB7B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r>
              <a:rPr lang="en-US" dirty="0"/>
              <a:t>Draw a three-stage pipeline.</a:t>
            </a:r>
          </a:p>
          <a:p>
            <a:r>
              <a:rPr lang="en-US" dirty="0"/>
              <a:t>Each stage has: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valid bit, straight from a flop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stall bit, flop plus some logic</a:t>
            </a:r>
          </a:p>
          <a:p>
            <a:pPr lvl="1">
              <a:spcBef>
                <a:spcPts val="0"/>
              </a:spcBef>
            </a:pPr>
            <a:r>
              <a:rPr lang="en-US" dirty="0"/>
              <a:t>unconditionally-clocked </a:t>
            </a:r>
            <a:r>
              <a:rPr lang="en-US" dirty="0" err="1"/>
              <a:t>ctl</a:t>
            </a:r>
            <a:endParaRPr lang="en-US" dirty="0"/>
          </a:p>
          <a:p>
            <a:r>
              <a:rPr lang="en-US" dirty="0"/>
              <a:t>Draw the gates/equations for: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valid bit (in terms of current </a:t>
            </a:r>
            <a:r>
              <a:rPr lang="en-US" dirty="0" err="1"/>
              <a:t>valids</a:t>
            </a:r>
            <a:r>
              <a:rPr lang="en-US" dirty="0"/>
              <a:t>, stalls)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clock enables</a:t>
            </a:r>
          </a:p>
          <a:p>
            <a:r>
              <a:rPr lang="en-US" dirty="0"/>
              <a:t>Do you see any bad critical paths (especially if our  pipe were 10 stages long)?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might we do about this?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19F20-3BA7-4914-A622-6252A073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5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6D5B-7322-4C88-8CC0-7C1D9CF8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downstream stalls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713A8-8BCF-43BC-BED9-9BAE8F947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dirty="0"/>
              <a:t>Where do stalls come from?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usual data hazards, control hazards, cache misses…</a:t>
            </a:r>
          </a:p>
          <a:p>
            <a:r>
              <a:rPr lang="en-US" dirty="0"/>
              <a:t>Which of these could be a late-stage stall?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Hazards are known at issue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Cache misses are only known by the cache tags, which are located in the caches, which can be far away</a:t>
            </a:r>
          </a:p>
          <a:p>
            <a:r>
              <a:rPr lang="en-US" dirty="0"/>
              <a:t>How do we avoid stall signals traveling long distances for cache-miss stalls?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a micro-architecture where cache misses are not blocking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Tomosulo</a:t>
            </a:r>
            <a:r>
              <a:rPr lang="en-US" dirty="0"/>
              <a:t> does not force stalls behind a cache miss (except for true data dependencies)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22805B-B980-4445-9066-B91798D1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3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79EF-7983-449A-9987-641F2101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geographical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8C56C-AF66-42AC-B2D7-CD1213DFB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505200"/>
            <a:ext cx="8686800" cy="2743200"/>
          </a:xfrm>
        </p:spPr>
        <p:txBody>
          <a:bodyPr/>
          <a:lstStyle/>
          <a:p>
            <a:r>
              <a:rPr lang="en-US" sz="2000" dirty="0"/>
              <a:t>What if…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 instruction is launched speculatively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 starts to execute and gets about halfway done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 find out there was a </a:t>
            </a:r>
            <a:r>
              <a:rPr lang="en-US" sz="1800" dirty="0" err="1"/>
              <a:t>mispredict</a:t>
            </a:r>
            <a:r>
              <a:rPr lang="en-US" sz="1800" dirty="0"/>
              <a:t>, and can squash it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it’s already quite far away from the branch resolution logic</a:t>
            </a:r>
          </a:p>
          <a:p>
            <a:r>
              <a:rPr lang="en-US" sz="2000" dirty="0"/>
              <a:t>How can we turn off its clocks so far away?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It’s OK to wait a cycle, if needed, to squash the clocks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squash signal can usually catch up to the instruction in a cycle or two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Worst case, we just avoid the instruction retiring </a:t>
            </a:r>
            <a:r>
              <a:rPr lang="en-US" sz="1800"/>
              <a:t>(i.e., use the ROB)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23D10-14E9-4F67-BCC9-1534A5CD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013296-FD8A-426E-8C92-5BB5F81761E9}"/>
              </a:ext>
            </a:extLst>
          </p:cNvPr>
          <p:cNvCxnSpPr>
            <a:cxnSpLocks/>
          </p:cNvCxnSpPr>
          <p:nvPr/>
        </p:nvCxnSpPr>
        <p:spPr>
          <a:xfrm flipV="1">
            <a:off x="16002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686A00-E655-4E45-BDCF-26A22E1FC20F}"/>
              </a:ext>
            </a:extLst>
          </p:cNvPr>
          <p:cNvCxnSpPr>
            <a:cxnSpLocks/>
          </p:cNvCxnSpPr>
          <p:nvPr/>
        </p:nvCxnSpPr>
        <p:spPr>
          <a:xfrm flipV="1">
            <a:off x="42672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33A62F-30F6-49F6-B581-D869779CABFC}"/>
              </a:ext>
            </a:extLst>
          </p:cNvPr>
          <p:cNvCxnSpPr>
            <a:cxnSpLocks/>
          </p:cNvCxnSpPr>
          <p:nvPr/>
        </p:nvCxnSpPr>
        <p:spPr>
          <a:xfrm>
            <a:off x="1524000" y="1578000"/>
            <a:ext cx="609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BF96B1-3D47-4D09-A050-3AB24EE81A6A}"/>
              </a:ext>
            </a:extLst>
          </p:cNvPr>
          <p:cNvCxnSpPr>
            <a:cxnSpLocks/>
          </p:cNvCxnSpPr>
          <p:nvPr/>
        </p:nvCxnSpPr>
        <p:spPr>
          <a:xfrm>
            <a:off x="1524000" y="2864936"/>
            <a:ext cx="6172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97964D4B-31B4-49C0-A0A6-940E09013F45}"/>
              </a:ext>
            </a:extLst>
          </p:cNvPr>
          <p:cNvGrpSpPr/>
          <p:nvPr/>
        </p:nvGrpSpPr>
        <p:grpSpPr>
          <a:xfrm>
            <a:off x="1295400" y="1307068"/>
            <a:ext cx="609600" cy="533400"/>
            <a:chOff x="1981200" y="1752600"/>
            <a:chExt cx="609600" cy="53340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21701DB-61CE-4612-8A17-BEE30104D80B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172C1040-8D96-436C-94EB-F8AA5DCDA856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E2FC4259-EEAA-4588-BE1E-F5619F58E5E4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4A4918-1C39-4D5A-987B-2219F673C456}"/>
              </a:ext>
            </a:extLst>
          </p:cNvPr>
          <p:cNvGrpSpPr/>
          <p:nvPr/>
        </p:nvGrpSpPr>
        <p:grpSpPr>
          <a:xfrm>
            <a:off x="1295400" y="2602468"/>
            <a:ext cx="609600" cy="533400"/>
            <a:chOff x="1981200" y="1752600"/>
            <a:chExt cx="609600" cy="53340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F4DE1FE-18F5-4541-A0FA-195F2B97218E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952AD23-D04D-4A97-95EE-14215D853F4C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6AD9AB9F-A1A1-42A5-83C0-92FB3B24E3AB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5544FBB-0AAE-46A1-A980-72B524DDDD0D}"/>
              </a:ext>
            </a:extLst>
          </p:cNvPr>
          <p:cNvSpPr txBox="1"/>
          <p:nvPr/>
        </p:nvSpPr>
        <p:spPr>
          <a:xfrm>
            <a:off x="1905000" y="1764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D0[63:0]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B8D27A-E61A-43E5-AB1E-D851B9B5F90E}"/>
              </a:ext>
            </a:extLst>
          </p:cNvPr>
          <p:cNvSpPr txBox="1"/>
          <p:nvPr/>
        </p:nvSpPr>
        <p:spPr>
          <a:xfrm>
            <a:off x="16764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BBAB49A-D683-47B4-8156-EE54215734A5}"/>
              </a:ext>
            </a:extLst>
          </p:cNvPr>
          <p:cNvSpPr/>
          <p:nvPr/>
        </p:nvSpPr>
        <p:spPr>
          <a:xfrm>
            <a:off x="2895600" y="1307068"/>
            <a:ext cx="68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F84C9A-6133-405E-A04A-9D058DD23666}"/>
              </a:ext>
            </a:extLst>
          </p:cNvPr>
          <p:cNvGrpSpPr/>
          <p:nvPr/>
        </p:nvGrpSpPr>
        <p:grpSpPr>
          <a:xfrm>
            <a:off x="3962400" y="1307068"/>
            <a:ext cx="609600" cy="533400"/>
            <a:chOff x="1981200" y="1752600"/>
            <a:chExt cx="609600" cy="5334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E81B87-5BE5-4BB9-8177-C516E42C935D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5B77E3E0-66BA-4822-9F26-0B0741B8BCDC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C3E6CCE-3A6A-4FE8-8618-52B2DF671C0A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40DAF9-39E4-4433-AF67-7D382E951301}"/>
              </a:ext>
            </a:extLst>
          </p:cNvPr>
          <p:cNvGrpSpPr/>
          <p:nvPr/>
        </p:nvGrpSpPr>
        <p:grpSpPr>
          <a:xfrm>
            <a:off x="3962400" y="2602468"/>
            <a:ext cx="609600" cy="533400"/>
            <a:chOff x="1981200" y="1752600"/>
            <a:chExt cx="609600" cy="53340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C74A597-3D31-4F6B-974D-916E39B5674F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8AE926FC-21EC-4C93-A048-4129E7C9D5A5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5F424747-3E4D-49A5-9033-982E1C757D24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E3CDEA7-AEEC-49C8-A0CE-2582D47F6202}"/>
              </a:ext>
            </a:extLst>
          </p:cNvPr>
          <p:cNvSpPr txBox="1"/>
          <p:nvPr/>
        </p:nvSpPr>
        <p:spPr>
          <a:xfrm>
            <a:off x="43434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95E89D-F7E6-42C8-A1C7-B09160E01D7E}"/>
              </a:ext>
            </a:extLst>
          </p:cNvPr>
          <p:cNvSpPr txBox="1"/>
          <p:nvPr/>
        </p:nvSpPr>
        <p:spPr>
          <a:xfrm>
            <a:off x="1600200" y="3212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C4846B-00D9-47B7-A3A0-CD05C6976DF4}"/>
              </a:ext>
            </a:extLst>
          </p:cNvPr>
          <p:cNvSpPr txBox="1"/>
          <p:nvPr/>
        </p:nvSpPr>
        <p:spPr>
          <a:xfrm>
            <a:off x="42672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0D9A88-1F0F-4A56-8B25-F1F8C7B01D52}"/>
              </a:ext>
            </a:extLst>
          </p:cNvPr>
          <p:cNvCxnSpPr>
            <a:cxnSpLocks/>
          </p:cNvCxnSpPr>
          <p:nvPr/>
        </p:nvCxnSpPr>
        <p:spPr>
          <a:xfrm flipV="1">
            <a:off x="70104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68060D-88A3-4CA6-8E3A-D5AD67EA8751}"/>
              </a:ext>
            </a:extLst>
          </p:cNvPr>
          <p:cNvGrpSpPr/>
          <p:nvPr/>
        </p:nvGrpSpPr>
        <p:grpSpPr>
          <a:xfrm>
            <a:off x="6705600" y="1307068"/>
            <a:ext cx="609600" cy="533400"/>
            <a:chOff x="1981200" y="1752600"/>
            <a:chExt cx="609600" cy="53340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E674BC-EFC4-405A-87B6-650095F7F988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AC1D3802-45C3-4EF6-910D-6297D080BD23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BA43601-4518-4C33-8DA7-FAD218570DE9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E81B310-4C54-41F5-BE13-1DAECB7506A9}"/>
              </a:ext>
            </a:extLst>
          </p:cNvPr>
          <p:cNvGrpSpPr/>
          <p:nvPr/>
        </p:nvGrpSpPr>
        <p:grpSpPr>
          <a:xfrm>
            <a:off x="6705600" y="2602468"/>
            <a:ext cx="609600" cy="533400"/>
            <a:chOff x="1981200" y="1752600"/>
            <a:chExt cx="609600" cy="53340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D0890AC-D4C1-4D30-88A0-05B8F9AF71E1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C6ED2D19-555A-46E9-9015-1E17581C6F7F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294B133F-12C4-4FF2-9ECA-4CC65B4182B0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982D280-F6B1-4E6C-A5BE-47D33CB31701}"/>
              </a:ext>
            </a:extLst>
          </p:cNvPr>
          <p:cNvSpPr txBox="1"/>
          <p:nvPr/>
        </p:nvSpPr>
        <p:spPr>
          <a:xfrm>
            <a:off x="70866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BD241B-6ECE-478C-99F5-FCAACB436F20}"/>
              </a:ext>
            </a:extLst>
          </p:cNvPr>
          <p:cNvSpPr txBox="1"/>
          <p:nvPr/>
        </p:nvSpPr>
        <p:spPr>
          <a:xfrm>
            <a:off x="70104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CLK2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084444F-29F3-4B78-BD09-6A1BC8EF1715}"/>
              </a:ext>
            </a:extLst>
          </p:cNvPr>
          <p:cNvSpPr/>
          <p:nvPr/>
        </p:nvSpPr>
        <p:spPr>
          <a:xfrm>
            <a:off x="5562600" y="1307068"/>
            <a:ext cx="68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B8A2F4-264E-4659-9957-C9893F834E20}"/>
              </a:ext>
            </a:extLst>
          </p:cNvPr>
          <p:cNvSpPr txBox="1"/>
          <p:nvPr/>
        </p:nvSpPr>
        <p:spPr>
          <a:xfrm>
            <a:off x="73914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D2[63:0]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B065D4-7C6C-4633-A355-97828B3C4F0B}"/>
              </a:ext>
            </a:extLst>
          </p:cNvPr>
          <p:cNvSpPr txBox="1"/>
          <p:nvPr/>
        </p:nvSpPr>
        <p:spPr>
          <a:xfrm>
            <a:off x="4495800" y="182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D1[63:0]</a:t>
            </a:r>
          </a:p>
        </p:txBody>
      </p:sp>
    </p:spTree>
    <p:extLst>
      <p:ext uri="{BB962C8B-B14F-4D97-AF65-F5344CB8AC3E}">
        <p14:creationId xmlns:p14="http://schemas.microsoft.com/office/powerpoint/2010/main" val="16708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7F0A0B8-212E-4ED5-BA74-D454C7AF259C}"/>
              </a:ext>
            </a:extLst>
          </p:cNvPr>
          <p:cNvCxnSpPr>
            <a:cxnSpLocks/>
          </p:cNvCxnSpPr>
          <p:nvPr/>
        </p:nvCxnSpPr>
        <p:spPr>
          <a:xfrm flipV="1">
            <a:off x="1447800" y="1676400"/>
            <a:ext cx="0" cy="1752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0615B84-E75D-43DC-8C54-1E7E404BA360}"/>
              </a:ext>
            </a:extLst>
          </p:cNvPr>
          <p:cNvCxnSpPr>
            <a:cxnSpLocks/>
          </p:cNvCxnSpPr>
          <p:nvPr/>
        </p:nvCxnSpPr>
        <p:spPr>
          <a:xfrm flipH="1">
            <a:off x="609600" y="2971800"/>
            <a:ext cx="762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F8A0282-8FE0-46D9-A109-122571FFC54F}"/>
              </a:ext>
            </a:extLst>
          </p:cNvPr>
          <p:cNvCxnSpPr>
            <a:cxnSpLocks/>
          </p:cNvCxnSpPr>
          <p:nvPr/>
        </p:nvCxnSpPr>
        <p:spPr>
          <a:xfrm flipH="1">
            <a:off x="609600" y="1676400"/>
            <a:ext cx="762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8379EF-7983-449A-9987-641F2101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to conditional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8C56C-AF66-42AC-B2D7-CD1213DFB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581400"/>
            <a:ext cx="8305800" cy="2590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Another option: recirculating mux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EN=1, then (instead of CLK0 not firing) D0[] recirculates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Functionally equivalent to </a:t>
            </a:r>
            <a:r>
              <a:rPr lang="en-US" sz="2000" dirty="0" err="1"/>
              <a:t>cond</a:t>
            </a:r>
            <a:r>
              <a:rPr lang="en-US" sz="2000" dirty="0"/>
              <a:t> clock, and the critical path is usually easier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Now CLK0 doesn’t have the condition in it.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Burns more clock power, but easier critical path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Sorry, no free lunches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23D10-14E9-4F67-BCC9-1534A5CD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013296-FD8A-426E-8C92-5BB5F81761E9}"/>
              </a:ext>
            </a:extLst>
          </p:cNvPr>
          <p:cNvCxnSpPr>
            <a:cxnSpLocks/>
          </p:cNvCxnSpPr>
          <p:nvPr/>
        </p:nvCxnSpPr>
        <p:spPr>
          <a:xfrm flipV="1">
            <a:off x="22098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686A00-E655-4E45-BDCF-26A22E1FC20F}"/>
              </a:ext>
            </a:extLst>
          </p:cNvPr>
          <p:cNvCxnSpPr>
            <a:cxnSpLocks/>
          </p:cNvCxnSpPr>
          <p:nvPr/>
        </p:nvCxnSpPr>
        <p:spPr>
          <a:xfrm flipV="1">
            <a:off x="48768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33A62F-30F6-49F6-B581-D869779CABFC}"/>
              </a:ext>
            </a:extLst>
          </p:cNvPr>
          <p:cNvCxnSpPr>
            <a:cxnSpLocks/>
          </p:cNvCxnSpPr>
          <p:nvPr/>
        </p:nvCxnSpPr>
        <p:spPr>
          <a:xfrm>
            <a:off x="1524000" y="1578000"/>
            <a:ext cx="6705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BF96B1-3D47-4D09-A050-3AB24EE81A6A}"/>
              </a:ext>
            </a:extLst>
          </p:cNvPr>
          <p:cNvCxnSpPr>
            <a:cxnSpLocks/>
            <a:stCxn id="47" idx="0"/>
          </p:cNvCxnSpPr>
          <p:nvPr/>
        </p:nvCxnSpPr>
        <p:spPr>
          <a:xfrm>
            <a:off x="1600200" y="2857500"/>
            <a:ext cx="6705600" cy="743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97964D4B-31B4-49C0-A0A6-940E09013F45}"/>
              </a:ext>
            </a:extLst>
          </p:cNvPr>
          <p:cNvGrpSpPr/>
          <p:nvPr/>
        </p:nvGrpSpPr>
        <p:grpSpPr>
          <a:xfrm>
            <a:off x="1905000" y="1307068"/>
            <a:ext cx="609600" cy="533400"/>
            <a:chOff x="1981200" y="1752600"/>
            <a:chExt cx="609600" cy="53340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21701DB-61CE-4612-8A17-BEE30104D80B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172C1040-8D96-436C-94EB-F8AA5DCDA856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E2FC4259-EEAA-4588-BE1E-F5619F58E5E4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4A4918-1C39-4D5A-987B-2219F673C456}"/>
              </a:ext>
            </a:extLst>
          </p:cNvPr>
          <p:cNvGrpSpPr/>
          <p:nvPr/>
        </p:nvGrpSpPr>
        <p:grpSpPr>
          <a:xfrm>
            <a:off x="1905000" y="2602468"/>
            <a:ext cx="609600" cy="533400"/>
            <a:chOff x="1981200" y="1752600"/>
            <a:chExt cx="609600" cy="53340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F4DE1FE-18F5-4541-A0FA-195F2B97218E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952AD23-D04D-4A97-95EE-14215D853F4C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6AD9AB9F-A1A1-42A5-83C0-92FB3B24E3AB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5544FBB-0AAE-46A1-A980-72B524DDDD0D}"/>
              </a:ext>
            </a:extLst>
          </p:cNvPr>
          <p:cNvSpPr txBox="1"/>
          <p:nvPr/>
        </p:nvSpPr>
        <p:spPr>
          <a:xfrm>
            <a:off x="2514600" y="1764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D0[63:0]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B8D27A-E61A-43E5-AB1E-D851B9B5F90E}"/>
              </a:ext>
            </a:extLst>
          </p:cNvPr>
          <p:cNvSpPr txBox="1"/>
          <p:nvPr/>
        </p:nvSpPr>
        <p:spPr>
          <a:xfrm>
            <a:off x="22860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BBAB49A-D683-47B4-8156-EE54215734A5}"/>
              </a:ext>
            </a:extLst>
          </p:cNvPr>
          <p:cNvSpPr/>
          <p:nvPr/>
        </p:nvSpPr>
        <p:spPr>
          <a:xfrm>
            <a:off x="3505200" y="1307068"/>
            <a:ext cx="68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F84C9A-6133-405E-A04A-9D058DD23666}"/>
              </a:ext>
            </a:extLst>
          </p:cNvPr>
          <p:cNvGrpSpPr/>
          <p:nvPr/>
        </p:nvGrpSpPr>
        <p:grpSpPr>
          <a:xfrm>
            <a:off x="4572000" y="1307068"/>
            <a:ext cx="609600" cy="533400"/>
            <a:chOff x="1981200" y="1752600"/>
            <a:chExt cx="609600" cy="5334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E81B87-5BE5-4BB9-8177-C516E42C935D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5B77E3E0-66BA-4822-9F26-0B0741B8BCDC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C3E6CCE-3A6A-4FE8-8618-52B2DF671C0A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40DAF9-39E4-4433-AF67-7D382E951301}"/>
              </a:ext>
            </a:extLst>
          </p:cNvPr>
          <p:cNvGrpSpPr/>
          <p:nvPr/>
        </p:nvGrpSpPr>
        <p:grpSpPr>
          <a:xfrm>
            <a:off x="4572000" y="2602468"/>
            <a:ext cx="609600" cy="533400"/>
            <a:chOff x="1981200" y="1752600"/>
            <a:chExt cx="609600" cy="53340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C74A597-3D31-4F6B-974D-916E39B5674F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8AE926FC-21EC-4C93-A048-4129E7C9D5A5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5F424747-3E4D-49A5-9033-982E1C757D24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E3CDEA7-AEEC-49C8-A0CE-2582D47F6202}"/>
              </a:ext>
            </a:extLst>
          </p:cNvPr>
          <p:cNvSpPr txBox="1"/>
          <p:nvPr/>
        </p:nvSpPr>
        <p:spPr>
          <a:xfrm>
            <a:off x="49530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95E89D-F7E6-42C8-A1C7-B09160E01D7E}"/>
              </a:ext>
            </a:extLst>
          </p:cNvPr>
          <p:cNvSpPr txBox="1"/>
          <p:nvPr/>
        </p:nvSpPr>
        <p:spPr>
          <a:xfrm>
            <a:off x="2209800" y="3212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C4846B-00D9-47B7-A3A0-CD05C6976DF4}"/>
              </a:ext>
            </a:extLst>
          </p:cNvPr>
          <p:cNvSpPr txBox="1"/>
          <p:nvPr/>
        </p:nvSpPr>
        <p:spPr>
          <a:xfrm>
            <a:off x="48768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0D9A88-1F0F-4A56-8B25-F1F8C7B01D52}"/>
              </a:ext>
            </a:extLst>
          </p:cNvPr>
          <p:cNvCxnSpPr>
            <a:cxnSpLocks/>
          </p:cNvCxnSpPr>
          <p:nvPr/>
        </p:nvCxnSpPr>
        <p:spPr>
          <a:xfrm flipV="1">
            <a:off x="7620000" y="1840468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68060D-88A3-4CA6-8E3A-D5AD67EA8751}"/>
              </a:ext>
            </a:extLst>
          </p:cNvPr>
          <p:cNvGrpSpPr/>
          <p:nvPr/>
        </p:nvGrpSpPr>
        <p:grpSpPr>
          <a:xfrm>
            <a:off x="7315200" y="1307068"/>
            <a:ext cx="609600" cy="533400"/>
            <a:chOff x="1981200" y="1752600"/>
            <a:chExt cx="609600" cy="53340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E674BC-EFC4-405A-87B6-650095F7F988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AC1D3802-45C3-4EF6-910D-6297D080BD23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BA43601-4518-4C33-8DA7-FAD218570DE9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E81B310-4C54-41F5-BE13-1DAECB7506A9}"/>
              </a:ext>
            </a:extLst>
          </p:cNvPr>
          <p:cNvGrpSpPr/>
          <p:nvPr/>
        </p:nvGrpSpPr>
        <p:grpSpPr>
          <a:xfrm>
            <a:off x="7315200" y="2602468"/>
            <a:ext cx="609600" cy="533400"/>
            <a:chOff x="1981200" y="1752600"/>
            <a:chExt cx="609600" cy="53340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D0890AC-D4C1-4D30-88A0-05B8F9AF71E1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C6ED2D19-555A-46E9-9015-1E17581C6F7F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294B133F-12C4-4FF2-9ECA-4CC65B4182B0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982D280-F6B1-4E6C-A5BE-47D33CB31701}"/>
              </a:ext>
            </a:extLst>
          </p:cNvPr>
          <p:cNvSpPr txBox="1"/>
          <p:nvPr/>
        </p:nvSpPr>
        <p:spPr>
          <a:xfrm>
            <a:off x="7696200" y="1840468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BD241B-6ECE-478C-99F5-FCAACB436F20}"/>
              </a:ext>
            </a:extLst>
          </p:cNvPr>
          <p:cNvSpPr txBox="1"/>
          <p:nvPr/>
        </p:nvSpPr>
        <p:spPr>
          <a:xfrm>
            <a:off x="76200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CLK2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084444F-29F3-4B78-BD09-6A1BC8EF1715}"/>
              </a:ext>
            </a:extLst>
          </p:cNvPr>
          <p:cNvSpPr/>
          <p:nvPr/>
        </p:nvSpPr>
        <p:spPr>
          <a:xfrm>
            <a:off x="6172200" y="1307068"/>
            <a:ext cx="68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B8A2F4-264E-4659-9957-C9893F834E20}"/>
              </a:ext>
            </a:extLst>
          </p:cNvPr>
          <p:cNvSpPr txBox="1"/>
          <p:nvPr/>
        </p:nvSpPr>
        <p:spPr>
          <a:xfrm>
            <a:off x="80010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D2[63:0]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B065D4-7C6C-4633-A355-97828B3C4F0B}"/>
              </a:ext>
            </a:extLst>
          </p:cNvPr>
          <p:cNvSpPr txBox="1"/>
          <p:nvPr/>
        </p:nvSpPr>
        <p:spPr>
          <a:xfrm>
            <a:off x="5105400" y="182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D1[63:0]</a:t>
            </a: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D2BB9D7B-93CF-417E-A198-0C4557B3F7C0}"/>
              </a:ext>
            </a:extLst>
          </p:cNvPr>
          <p:cNvSpPr/>
          <p:nvPr/>
        </p:nvSpPr>
        <p:spPr>
          <a:xfrm rot="5400000">
            <a:off x="1181100" y="1409700"/>
            <a:ext cx="533400" cy="3048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Trapezoid 46">
            <a:extLst>
              <a:ext uri="{FF2B5EF4-FFF2-40B4-BE49-F238E27FC236}">
                <a16:creationId xmlns:a16="http://schemas.microsoft.com/office/drawing/2014/main" id="{123F5E53-3AB0-419B-A338-E721108BF830}"/>
              </a:ext>
            </a:extLst>
          </p:cNvPr>
          <p:cNvSpPr/>
          <p:nvPr/>
        </p:nvSpPr>
        <p:spPr>
          <a:xfrm rot="5400000">
            <a:off x="1181100" y="2705100"/>
            <a:ext cx="533400" cy="3048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91CC9AF-2DBD-4418-A400-8513C5FDA8F1}"/>
              </a:ext>
            </a:extLst>
          </p:cNvPr>
          <p:cNvCxnSpPr/>
          <p:nvPr/>
        </p:nvCxnSpPr>
        <p:spPr>
          <a:xfrm>
            <a:off x="1066800" y="1219200"/>
            <a:ext cx="1676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5B242B6-B5C8-4E96-A689-6FE1E24CE0F3}"/>
              </a:ext>
            </a:extLst>
          </p:cNvPr>
          <p:cNvCxnSpPr>
            <a:cxnSpLocks/>
          </p:cNvCxnSpPr>
          <p:nvPr/>
        </p:nvCxnSpPr>
        <p:spPr>
          <a:xfrm>
            <a:off x="2743200" y="121920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4EE31A8-2AB8-4EDE-BB7E-FFF3D6676735}"/>
              </a:ext>
            </a:extLst>
          </p:cNvPr>
          <p:cNvCxnSpPr>
            <a:cxnSpLocks/>
          </p:cNvCxnSpPr>
          <p:nvPr/>
        </p:nvCxnSpPr>
        <p:spPr>
          <a:xfrm>
            <a:off x="1066800" y="12192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905153F-63D8-4CDD-8F63-2C520B2B9AFA}"/>
              </a:ext>
            </a:extLst>
          </p:cNvPr>
          <p:cNvCxnSpPr/>
          <p:nvPr/>
        </p:nvCxnSpPr>
        <p:spPr>
          <a:xfrm flipH="1">
            <a:off x="1066800" y="14478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5D0E851-AB4A-4907-9E53-DB901B80AF04}"/>
              </a:ext>
            </a:extLst>
          </p:cNvPr>
          <p:cNvCxnSpPr/>
          <p:nvPr/>
        </p:nvCxnSpPr>
        <p:spPr>
          <a:xfrm>
            <a:off x="1066800" y="2497666"/>
            <a:ext cx="1676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A58853B-2ACF-4452-B884-5940CBA1D058}"/>
              </a:ext>
            </a:extLst>
          </p:cNvPr>
          <p:cNvCxnSpPr>
            <a:cxnSpLocks/>
          </p:cNvCxnSpPr>
          <p:nvPr/>
        </p:nvCxnSpPr>
        <p:spPr>
          <a:xfrm>
            <a:off x="2743200" y="2489202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DFF2F58-5CB1-4CBC-A580-EE40CCAB0881}"/>
              </a:ext>
            </a:extLst>
          </p:cNvPr>
          <p:cNvCxnSpPr>
            <a:cxnSpLocks/>
          </p:cNvCxnSpPr>
          <p:nvPr/>
        </p:nvCxnSpPr>
        <p:spPr>
          <a:xfrm>
            <a:off x="1066800" y="25146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A9C3E7-084C-465E-8737-0C5039B8F6D0}"/>
              </a:ext>
            </a:extLst>
          </p:cNvPr>
          <p:cNvCxnSpPr/>
          <p:nvPr/>
        </p:nvCxnSpPr>
        <p:spPr>
          <a:xfrm flipH="1">
            <a:off x="1066800" y="27432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C3CE867-E3F4-4B39-97A4-0F77A236F59C}"/>
              </a:ext>
            </a:extLst>
          </p:cNvPr>
          <p:cNvSpPr txBox="1"/>
          <p:nvPr/>
        </p:nvSpPr>
        <p:spPr>
          <a:xfrm>
            <a:off x="1371600" y="3200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97F2FA3-D45F-467D-B17F-0AD2FE9888A3}"/>
              </a:ext>
            </a:extLst>
          </p:cNvPr>
          <p:cNvSpPr txBox="1"/>
          <p:nvPr/>
        </p:nvSpPr>
        <p:spPr>
          <a:xfrm>
            <a:off x="1219200" y="126999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0</a:t>
            </a:r>
          </a:p>
          <a:p>
            <a:r>
              <a:rPr lang="en-US" sz="1600" dirty="0"/>
              <a:t>1</a:t>
            </a:r>
            <a:endParaRPr lang="en-US" sz="18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73D958C-4E30-4DCA-81A2-873F9C1C6851}"/>
              </a:ext>
            </a:extLst>
          </p:cNvPr>
          <p:cNvSpPr txBox="1"/>
          <p:nvPr/>
        </p:nvSpPr>
        <p:spPr>
          <a:xfrm>
            <a:off x="1219200" y="2573866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0</a:t>
            </a:r>
          </a:p>
          <a:p>
            <a:r>
              <a:rPr lang="en-US" sz="1600" dirty="0"/>
              <a:t>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46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Di/dt noise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3048000"/>
          </a:xfrm>
        </p:spPr>
        <p:txBody>
          <a:bodyPr/>
          <a:lstStyle/>
          <a:p>
            <a:r>
              <a:rPr lang="en-US" altLang="en-US" sz="2400" dirty="0"/>
              <a:t>Circuits 101: </a:t>
            </a:r>
            <a:r>
              <a:rPr lang="en-US" altLang="en-US" sz="2400" dirty="0">
                <a:sym typeface="Symbol" panose="05050102010706020507" pitchFamily="18" charset="2"/>
              </a:rPr>
              <a:t>V = L di/</a:t>
            </a:r>
            <a:r>
              <a:rPr lang="en-US" altLang="en-US" sz="2400" dirty="0" err="1">
                <a:sym typeface="Symbol" panose="05050102010706020507" pitchFamily="18" charset="2"/>
              </a:rPr>
              <a:t>dt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US" altLang="en-US" sz="2000" dirty="0">
                <a:sym typeface="Symbol" panose="05050102010706020507" pitchFamily="18" charset="2"/>
              </a:rPr>
              <a:t>L = inductance (dominated by how big your package is)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>
                <a:sym typeface="Symbol" panose="05050102010706020507" pitchFamily="18" charset="2"/>
              </a:rPr>
              <a:t>di/</a:t>
            </a:r>
            <a:r>
              <a:rPr lang="en-US" altLang="en-US" sz="2000" dirty="0" err="1">
                <a:sym typeface="Symbol" panose="05050102010706020507" pitchFamily="18" charset="2"/>
              </a:rPr>
              <a:t>dt</a:t>
            </a:r>
            <a:r>
              <a:rPr lang="en-US" altLang="en-US" sz="2000" dirty="0">
                <a:sym typeface="Symbol" panose="05050102010706020507" pitchFamily="18" charset="2"/>
              </a:rPr>
              <a:t> = how fast total supply current changes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>
                <a:sym typeface="Symbol" panose="05050102010706020507" pitchFamily="18" charset="2"/>
              </a:rPr>
              <a:t>When current changes rapidly, you get voltage spikes</a:t>
            </a:r>
          </a:p>
          <a:p>
            <a:r>
              <a:rPr lang="en-US" altLang="en-US" sz="2400" dirty="0">
                <a:sym typeface="Symbol" panose="05050102010706020507" pitchFamily="18" charset="2"/>
              </a:rPr>
              <a:t>Physical intuition: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/>
              <a:t>An inductor will not let the current through it change instantly.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/>
              <a:t>When you try to do so, it induces a voltage to create a counteracting current.</a:t>
            </a: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EE194 Joel </a:t>
            </a:r>
            <a:r>
              <a:rPr lang="en-US" altLang="en-US" sz="1400" dirty="0" err="1"/>
              <a:t>Grodstein</a:t>
            </a:r>
            <a:endParaRPr lang="en-US" altLang="en-US" sz="1400" i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114800" y="4419600"/>
            <a:ext cx="0" cy="1447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076700" y="5867400"/>
            <a:ext cx="4457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14800" y="55626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76800" y="52578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5562600"/>
            <a:ext cx="10398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594225" y="5257800"/>
            <a:ext cx="282575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5257800"/>
            <a:ext cx="3810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4119563" y="4464050"/>
            <a:ext cx="3625850" cy="928688"/>
          </a:xfrm>
          <a:custGeom>
            <a:avLst/>
            <a:gdLst>
              <a:gd name="connsiteX0" fmla="*/ 0 w 3625327"/>
              <a:gd name="connsiteY0" fmla="*/ 377191 h 929725"/>
              <a:gd name="connsiteX1" fmla="*/ 451821 w 3625327"/>
              <a:gd name="connsiteY1" fmla="*/ 377191 h 929725"/>
              <a:gd name="connsiteX2" fmla="*/ 559397 w 3625327"/>
              <a:gd name="connsiteY2" fmla="*/ 495525 h 929725"/>
              <a:gd name="connsiteX3" fmla="*/ 591670 w 3625327"/>
              <a:gd name="connsiteY3" fmla="*/ 925831 h 929725"/>
              <a:gd name="connsiteX4" fmla="*/ 753035 w 3625327"/>
              <a:gd name="connsiteY4" fmla="*/ 215826 h 929725"/>
              <a:gd name="connsiteX5" fmla="*/ 871369 w 3625327"/>
              <a:gd name="connsiteY5" fmla="*/ 570829 h 929725"/>
              <a:gd name="connsiteX6" fmla="*/ 1065007 w 3625327"/>
              <a:gd name="connsiteY6" fmla="*/ 506283 h 929725"/>
              <a:gd name="connsiteX7" fmla="*/ 1075765 w 3625327"/>
              <a:gd name="connsiteY7" fmla="*/ 441737 h 929725"/>
              <a:gd name="connsiteX8" fmla="*/ 1097280 w 3625327"/>
              <a:gd name="connsiteY8" fmla="*/ 441737 h 929725"/>
              <a:gd name="connsiteX9" fmla="*/ 1957892 w 3625327"/>
              <a:gd name="connsiteY9" fmla="*/ 463252 h 929725"/>
              <a:gd name="connsiteX10" fmla="*/ 2323652 w 3625327"/>
              <a:gd name="connsiteY10" fmla="*/ 484768 h 929725"/>
              <a:gd name="connsiteX11" fmla="*/ 2495774 w 3625327"/>
              <a:gd name="connsiteY11" fmla="*/ 366434 h 929725"/>
              <a:gd name="connsiteX12" fmla="*/ 2614108 w 3625327"/>
              <a:gd name="connsiteY12" fmla="*/ 43704 h 929725"/>
              <a:gd name="connsiteX13" fmla="*/ 2732442 w 3625327"/>
              <a:gd name="connsiteY13" fmla="*/ 75977 h 929725"/>
              <a:gd name="connsiteX14" fmla="*/ 2829261 w 3625327"/>
              <a:gd name="connsiteY14" fmla="*/ 710678 h 929725"/>
              <a:gd name="connsiteX15" fmla="*/ 2979868 w 3625327"/>
              <a:gd name="connsiteY15" fmla="*/ 667648 h 929725"/>
              <a:gd name="connsiteX16" fmla="*/ 3033656 w 3625327"/>
              <a:gd name="connsiteY16" fmla="*/ 269615 h 929725"/>
              <a:gd name="connsiteX17" fmla="*/ 3119717 w 3625327"/>
              <a:gd name="connsiteY17" fmla="*/ 463252 h 929725"/>
              <a:gd name="connsiteX18" fmla="*/ 3195021 w 3625327"/>
              <a:gd name="connsiteY18" fmla="*/ 495525 h 929725"/>
              <a:gd name="connsiteX19" fmla="*/ 3625327 w 3625327"/>
              <a:gd name="connsiteY19" fmla="*/ 484768 h 92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25327" h="929725">
                <a:moveTo>
                  <a:pt x="0" y="377191"/>
                </a:moveTo>
                <a:cubicBezTo>
                  <a:pt x="179294" y="367330"/>
                  <a:pt x="358588" y="357469"/>
                  <a:pt x="451821" y="377191"/>
                </a:cubicBezTo>
                <a:cubicBezTo>
                  <a:pt x="545054" y="396913"/>
                  <a:pt x="536089" y="404085"/>
                  <a:pt x="559397" y="495525"/>
                </a:cubicBezTo>
                <a:cubicBezTo>
                  <a:pt x="582705" y="586965"/>
                  <a:pt x="559397" y="972448"/>
                  <a:pt x="591670" y="925831"/>
                </a:cubicBezTo>
                <a:cubicBezTo>
                  <a:pt x="623943" y="879215"/>
                  <a:pt x="706419" y="274993"/>
                  <a:pt x="753035" y="215826"/>
                </a:cubicBezTo>
                <a:cubicBezTo>
                  <a:pt x="799652" y="156659"/>
                  <a:pt x="819374" y="522420"/>
                  <a:pt x="871369" y="570829"/>
                </a:cubicBezTo>
                <a:cubicBezTo>
                  <a:pt x="923364" y="619238"/>
                  <a:pt x="1030941" y="527798"/>
                  <a:pt x="1065007" y="506283"/>
                </a:cubicBezTo>
                <a:cubicBezTo>
                  <a:pt x="1099073" y="484768"/>
                  <a:pt x="1070386" y="452495"/>
                  <a:pt x="1075765" y="441737"/>
                </a:cubicBezTo>
                <a:cubicBezTo>
                  <a:pt x="1081144" y="430979"/>
                  <a:pt x="1097280" y="441737"/>
                  <a:pt x="1097280" y="441737"/>
                </a:cubicBezTo>
                <a:lnTo>
                  <a:pt x="1957892" y="463252"/>
                </a:lnTo>
                <a:cubicBezTo>
                  <a:pt x="2162287" y="470424"/>
                  <a:pt x="2234005" y="500904"/>
                  <a:pt x="2323652" y="484768"/>
                </a:cubicBezTo>
                <a:cubicBezTo>
                  <a:pt x="2413299" y="468632"/>
                  <a:pt x="2447365" y="439945"/>
                  <a:pt x="2495774" y="366434"/>
                </a:cubicBezTo>
                <a:cubicBezTo>
                  <a:pt x="2544183" y="292923"/>
                  <a:pt x="2574663" y="92114"/>
                  <a:pt x="2614108" y="43704"/>
                </a:cubicBezTo>
                <a:cubicBezTo>
                  <a:pt x="2653553" y="-4706"/>
                  <a:pt x="2696583" y="-35185"/>
                  <a:pt x="2732442" y="75977"/>
                </a:cubicBezTo>
                <a:cubicBezTo>
                  <a:pt x="2768301" y="187139"/>
                  <a:pt x="2788023" y="612066"/>
                  <a:pt x="2829261" y="710678"/>
                </a:cubicBezTo>
                <a:cubicBezTo>
                  <a:pt x="2870499" y="809290"/>
                  <a:pt x="2945802" y="741159"/>
                  <a:pt x="2979868" y="667648"/>
                </a:cubicBezTo>
                <a:cubicBezTo>
                  <a:pt x="3013934" y="594138"/>
                  <a:pt x="3010348" y="303681"/>
                  <a:pt x="3033656" y="269615"/>
                </a:cubicBezTo>
                <a:cubicBezTo>
                  <a:pt x="3056964" y="235549"/>
                  <a:pt x="3092823" y="425600"/>
                  <a:pt x="3119717" y="463252"/>
                </a:cubicBezTo>
                <a:cubicBezTo>
                  <a:pt x="3146611" y="500904"/>
                  <a:pt x="3110753" y="491939"/>
                  <a:pt x="3195021" y="495525"/>
                </a:cubicBezTo>
                <a:cubicBezTo>
                  <a:pt x="3279289" y="499111"/>
                  <a:pt x="3452308" y="491939"/>
                  <a:pt x="3625327" y="48476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261" name="TextBox 21"/>
          <p:cNvSpPr txBox="1">
            <a:spLocks noChangeArrowheads="1"/>
          </p:cNvSpPr>
          <p:nvPr/>
        </p:nvSpPr>
        <p:spPr bwMode="auto">
          <a:xfrm>
            <a:off x="5867400" y="57864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time</a:t>
            </a:r>
          </a:p>
        </p:txBody>
      </p:sp>
      <p:sp>
        <p:nvSpPr>
          <p:cNvPr id="53262" name="TextBox 25"/>
          <p:cNvSpPr txBox="1">
            <a:spLocks noChangeArrowheads="1"/>
          </p:cNvSpPr>
          <p:nvPr/>
        </p:nvSpPr>
        <p:spPr bwMode="auto">
          <a:xfrm>
            <a:off x="7239000" y="51816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current</a:t>
            </a:r>
          </a:p>
        </p:txBody>
      </p:sp>
      <p:sp>
        <p:nvSpPr>
          <p:cNvPr id="53263" name="TextBox 26"/>
          <p:cNvSpPr txBox="1">
            <a:spLocks noChangeArrowheads="1"/>
          </p:cNvSpPr>
          <p:nvPr/>
        </p:nvSpPr>
        <p:spPr bwMode="auto">
          <a:xfrm>
            <a:off x="7315200" y="4572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voltage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3232" y="4572000"/>
            <a:ext cx="2588393" cy="15696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Remember this issue from our process/scaling lectures?</a:t>
            </a:r>
          </a:p>
        </p:txBody>
      </p:sp>
    </p:spTree>
    <p:extLst>
      <p:ext uri="{BB962C8B-B14F-4D97-AF65-F5344CB8AC3E}">
        <p14:creationId xmlns:p14="http://schemas.microsoft.com/office/powerpoint/2010/main" val="120643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Di/dt noise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24256" y="4419600"/>
            <a:ext cx="8391144" cy="1752600"/>
          </a:xfrm>
        </p:spPr>
        <p:txBody>
          <a:bodyPr/>
          <a:lstStyle/>
          <a:p>
            <a:r>
              <a:rPr lang="en-US" sz="2400" dirty="0">
                <a:sym typeface="Wingdings" panose="05000000000000000000" pitchFamily="2" charset="2"/>
              </a:rPr>
              <a:t>Ringing frequency is usually determined by the package LC, which is often much slower than the clock frequency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Often about 100 MHz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I’ve drawn 1GHz clock and 100 MHz resonance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There are the usual forced and natural responses</a:t>
            </a:r>
            <a:endParaRPr lang="en-US" sz="2000" dirty="0"/>
          </a:p>
          <a:p>
            <a:endParaRPr lang="en-US" altLang="en-US" sz="2400" dirty="0">
              <a:sym typeface="Symbol" panose="05050102010706020507" pitchFamily="18" charset="2"/>
            </a:endParaRP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EE194 Joel </a:t>
            </a:r>
            <a:r>
              <a:rPr lang="en-US" altLang="en-US" sz="1400" dirty="0" err="1"/>
              <a:t>Grodstein</a:t>
            </a:r>
            <a:endParaRPr lang="en-US" altLang="en-US" sz="1400" i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028700" y="2590800"/>
            <a:ext cx="0" cy="1447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1028700" y="4038600"/>
            <a:ext cx="7353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61" name="TextBox 21"/>
          <p:cNvSpPr txBox="1">
            <a:spLocks noChangeArrowheads="1"/>
          </p:cNvSpPr>
          <p:nvPr/>
        </p:nvSpPr>
        <p:spPr bwMode="auto">
          <a:xfrm>
            <a:off x="7696200" y="3962400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time</a:t>
            </a:r>
          </a:p>
        </p:txBody>
      </p:sp>
      <p:sp>
        <p:nvSpPr>
          <p:cNvPr id="53263" name="TextBox 26"/>
          <p:cNvSpPr txBox="1">
            <a:spLocks noChangeArrowheads="1"/>
          </p:cNvSpPr>
          <p:nvPr/>
        </p:nvSpPr>
        <p:spPr bwMode="auto">
          <a:xfrm>
            <a:off x="439341" y="2438400"/>
            <a:ext cx="62745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dd</a:t>
            </a:r>
            <a:endParaRPr lang="en-US" altLang="en-US" sz="2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71483BB-9972-4042-AE58-D56E0B34CC9C}"/>
              </a:ext>
            </a:extLst>
          </p:cNvPr>
          <p:cNvSpPr txBox="1"/>
          <p:nvPr/>
        </p:nvSpPr>
        <p:spPr>
          <a:xfrm>
            <a:off x="457200" y="1521023"/>
            <a:ext cx="51456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CLK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0447945-BA79-412B-BE11-41EEF466A573}"/>
              </a:ext>
            </a:extLst>
          </p:cNvPr>
          <p:cNvSpPr txBox="1"/>
          <p:nvPr/>
        </p:nvSpPr>
        <p:spPr>
          <a:xfrm>
            <a:off x="304800" y="1905000"/>
            <a:ext cx="68608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CCLK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48A708-E9D8-4E3A-8421-FD1141DF9096}"/>
              </a:ext>
            </a:extLst>
          </p:cNvPr>
          <p:cNvGrpSpPr/>
          <p:nvPr/>
        </p:nvGrpSpPr>
        <p:grpSpPr>
          <a:xfrm>
            <a:off x="990600" y="1585055"/>
            <a:ext cx="4461570" cy="169515"/>
            <a:chOff x="1981200" y="2585910"/>
            <a:chExt cx="4461570" cy="16951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442532-03C5-4BAB-B79F-F3CB0A1414F3}"/>
                </a:ext>
              </a:extLst>
            </p:cNvPr>
            <p:cNvGrpSpPr/>
            <p:nvPr/>
          </p:nvGrpSpPr>
          <p:grpSpPr>
            <a:xfrm>
              <a:off x="1981200" y="2598135"/>
              <a:ext cx="565590" cy="157290"/>
              <a:chOff x="1981200" y="2598135"/>
              <a:chExt cx="565590" cy="157290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CADD59AD-BD83-4D59-84F2-0470F20519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611F9C4F-B467-489E-A763-C1354A9344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1FF626AF-527C-404D-8216-7DE57861A9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C38F6E46-FE57-4636-B083-E821086369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42EB6E47-4CAD-4655-866B-BA7214338C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A6663B6-6C4C-4B2A-93D5-2369B6CEAF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50F8FFB3-760E-43AA-9A03-C52FCFC69D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931FA897-2ECA-4C44-8350-E65D69090F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7A0F3AA-C421-47D0-8E49-95BC87125C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A9320EE4-E861-4FF6-9EBE-DCCDEA1764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D2F8217E-CBF6-4495-AB86-105374A8E8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FB24AECC-8674-42F2-B530-9729AE3506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2F03C520-BF40-4F3D-BA48-760A3819A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65F94F3F-2A49-4C3A-B2BF-E028F7675C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BF67F68D-68C1-4F3F-B380-F5155A8F50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1A6FE557-0549-4761-8E3C-845FF58B26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53445709-10FE-4578-A70C-3E872FFB3259}"/>
                </a:ext>
              </a:extLst>
            </p:cNvPr>
            <p:cNvGrpSpPr/>
            <p:nvPr/>
          </p:nvGrpSpPr>
          <p:grpSpPr>
            <a:xfrm>
              <a:off x="2539050" y="2595690"/>
              <a:ext cx="565590" cy="157290"/>
              <a:chOff x="1981200" y="2598135"/>
              <a:chExt cx="565590" cy="157290"/>
            </a:xfrm>
          </p:grpSpPr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72D85B8F-4E6F-44C9-9A15-0CCA793FF1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2E46FD86-886F-459A-BCD7-6AFD47993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AC7FC3F3-753B-4E7F-97FD-D8A8AAAC03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95E36E67-9088-41DD-9291-179E2A167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196D78D5-4080-485A-BCE6-344746AF60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39ED2AF6-565B-4CAB-BFC7-E541FA3675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59005CA6-3F3C-4DD7-9136-3CAC80818C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71AD3B0A-3E74-4744-9BED-6A2CB5D3F5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E34E2EE2-3057-46E2-A0CB-0B2A5A8AB7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417C1FA7-5658-4483-8A4B-E8E13869C4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53579450-8539-464B-88A2-540D5C5996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D358A64C-1650-4529-8A05-8EBCC97356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59937254-2666-46E7-BA7A-55FB31EEDB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64E90197-EA55-4CEE-BEEA-BC5B013AB0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48E0D3D6-43F8-440F-8016-DFEFAB443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DC6B1128-8919-45DB-8C08-D6646C3F89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E6402C6-706E-4251-BF68-5398FC0CC937}"/>
                </a:ext>
              </a:extLst>
            </p:cNvPr>
            <p:cNvGrpSpPr/>
            <p:nvPr/>
          </p:nvGrpSpPr>
          <p:grpSpPr>
            <a:xfrm>
              <a:off x="3094860" y="2593245"/>
              <a:ext cx="565590" cy="157290"/>
              <a:chOff x="1981200" y="2598135"/>
              <a:chExt cx="565590" cy="157290"/>
            </a:xfrm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AB06E484-B0B7-4CB5-981A-6E7C779695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9A961CFB-1484-4D16-BF4F-F10E3AA793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5FCBBCE1-0B8D-4A51-8C70-81A714A58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086FFA35-D0C6-4CFC-8A66-E8BB09852E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1AECA0A3-1D79-49FE-992F-5944BA1CDE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F5A10832-A5A8-4D01-9B8F-0EADB49BCB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1F9AAECF-D022-43BD-87D8-79A94E60C1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103F9FD7-8031-4383-B319-0A0705917F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E652B226-1B06-4E17-BCFB-368495E82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E590238C-83B0-4487-B0C7-86F6B072D1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2ECDDC08-86AC-43B7-B4CF-8C56D2BD05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A036D58E-5E67-401B-918B-CE22D20AB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FEF209A8-9776-4316-9C1D-C491069B1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DFE8702F-2C09-404F-889D-E8FE1C87CB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A31017F7-6B29-4D2F-8440-D543E8D5D4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3469C09-CE25-405B-809C-50800E9103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5E570DEC-F896-4DF6-821F-27E9F66DFA63}"/>
                </a:ext>
              </a:extLst>
            </p:cNvPr>
            <p:cNvGrpSpPr/>
            <p:nvPr/>
          </p:nvGrpSpPr>
          <p:grpSpPr>
            <a:xfrm>
              <a:off x="3652710" y="2590800"/>
              <a:ext cx="565590" cy="157290"/>
              <a:chOff x="1981200" y="2598135"/>
              <a:chExt cx="565590" cy="157290"/>
            </a:xfrm>
          </p:grpSpPr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9901DE8F-445C-4D28-9FC0-CDFF0B5FB6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4B05DE62-DE80-4B68-AB7C-88226A3002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3E1F6DD3-44B4-478A-B10B-20AAED9CF4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491A3BBC-4F5E-499D-BCA7-1D024A82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3DC5683D-4BCA-4483-83B0-785B97687E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CCD79E8C-2F7A-4659-8E69-2E2D888FDF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13CF8766-E68D-4606-ABAA-74E68E3C81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81AE7DC5-7271-4B02-8FF7-9AA79E0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84805792-9803-47DC-AA37-887F6F9C72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3433976C-2D27-4FC5-857E-6164E17CC4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C1116FDE-E847-4AEB-B140-AB942FB384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4AB526FC-94AF-4C7D-9696-A9187E019A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817F7FD8-5285-4F03-8E66-FB77AA7C1B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59A613D2-1258-4C54-AD05-C6055EF38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2DC90C9E-07F8-4C55-8055-C2C7EAB9B2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22895490-9B8B-4A1F-92AF-6F5D5E6DAA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AA6216C5-FA22-4B83-9B8D-F6ADE4E7BAA4}"/>
                </a:ext>
              </a:extLst>
            </p:cNvPr>
            <p:cNvGrpSpPr/>
            <p:nvPr/>
          </p:nvGrpSpPr>
          <p:grpSpPr>
            <a:xfrm>
              <a:off x="4205670" y="2593245"/>
              <a:ext cx="565590" cy="157290"/>
              <a:chOff x="1981200" y="2598135"/>
              <a:chExt cx="565590" cy="157290"/>
            </a:xfrm>
          </p:grpSpPr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AFB0CB9F-626A-4B34-B41F-9561864D0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E5475262-9BD8-4B20-868E-68A68BC3BE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EA1A69E8-9600-408E-8977-C23F9B4F5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2D12BA9E-94BA-4671-A326-36227BF2C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76EC22C9-C096-4C55-8809-D6CFDA1532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356A32DD-53CA-4368-A84C-4937B82658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654AD415-4B5F-4CF8-ACC4-F5EB74EA37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05A27315-E81A-4244-A81F-6D87506F5E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DEA5DD27-5DE2-493C-8197-BE33DB967B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68CD14EE-DD2D-48A7-96E9-E1F354EB3A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2E1301CA-ACE9-4CB2-8D17-1A2830B8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5A0B1A6D-C199-4A48-9F95-2C9D6A5C63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C35B0338-2C1C-45A9-94D9-94FDC4B7DC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B86DB119-4F91-416C-8E9B-D47F36BA41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4576C20A-D21A-4D3B-B6F3-93A51F72A9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DA5D89F-A63C-416F-A3B1-40BC141872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7A344B59-89B0-40AC-9976-6AB493D2F140}"/>
                </a:ext>
              </a:extLst>
            </p:cNvPr>
            <p:cNvGrpSpPr/>
            <p:nvPr/>
          </p:nvGrpSpPr>
          <p:grpSpPr>
            <a:xfrm>
              <a:off x="4763520" y="2590800"/>
              <a:ext cx="565590" cy="157290"/>
              <a:chOff x="1981200" y="2598135"/>
              <a:chExt cx="565590" cy="157290"/>
            </a:xfrm>
          </p:grpSpPr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6203BE02-6A56-4AA3-9893-98D7E3856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ECA0147A-906F-46EF-8DCC-E944485758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0B99CBD0-4367-4A0B-B44D-D33980449E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A3A983B8-86FB-4308-B666-ACC9E21CED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CF709A0F-FD9D-4FCF-9BAC-04654B7D28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4948C5B9-2229-4CB5-A871-ABB1AD469C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7444451F-9AFF-4B8C-8ACB-1959D5D023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2FDDFD53-D682-4925-95A7-C55CCD7098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71277EA8-DF1C-400A-BDD7-C1F09D5F40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F8F87084-F047-4DA3-8BFE-E4F4FC26D6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08D4513C-B91A-4C30-8355-11989E177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C054D4DC-345F-449B-8E7F-66CD7A41A4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FE492BD9-DD42-43AE-88E2-98C58C781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FCC7FF76-F70A-4DF9-ABBA-D7C4D0A8A0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B1BF4E41-5BFD-4DB1-955A-A2AD727969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644376AE-FD6D-42D6-8744-ED5E370424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3BFDD998-71E8-49AB-A563-800CE7220208}"/>
                </a:ext>
              </a:extLst>
            </p:cNvPr>
            <p:cNvGrpSpPr/>
            <p:nvPr/>
          </p:nvGrpSpPr>
          <p:grpSpPr>
            <a:xfrm>
              <a:off x="5319330" y="2588355"/>
              <a:ext cx="565590" cy="157290"/>
              <a:chOff x="1981200" y="2598135"/>
              <a:chExt cx="565590" cy="157290"/>
            </a:xfrm>
          </p:grpSpPr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E9E44D1F-5316-4017-86D9-CFD46E4436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B251A997-556F-4A2E-B142-F80B0DF9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62F9BCA9-5266-49C5-8DF6-9CE5005AFC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B2CEDD0C-FCD2-47E1-8BB1-4D265A511D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A1A7460C-748E-4A08-858F-7D14459AE5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029FC127-466D-4F92-84D3-5B3409E834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6D122859-06C4-40A7-A4AC-83691BC85C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3EFB142A-81E4-42F0-9523-89F3E71B31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8B502EAF-8DC2-46FC-B845-6A76C52BB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DDB7CD10-B80D-4949-8787-03355FBF70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3EBE9E29-BB4B-4FAC-8552-B5CF3215B2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B04C0028-CAE8-43A0-A13F-A0ED8E369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3E8B6E15-57A7-4DFD-85CD-26AC7CD12C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A04FB0B4-DB9B-4BDF-AA8D-B94BC90CD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01590E63-E520-44E9-80C6-EBFAE2FC80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2FD98ACC-E73A-4EAB-B44D-0915F1F826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F1BE7E1E-2F50-4817-94DC-0EE143A9D487}"/>
                </a:ext>
              </a:extLst>
            </p:cNvPr>
            <p:cNvGrpSpPr/>
            <p:nvPr/>
          </p:nvGrpSpPr>
          <p:grpSpPr>
            <a:xfrm>
              <a:off x="5877180" y="2585910"/>
              <a:ext cx="565590" cy="157290"/>
              <a:chOff x="1981200" y="2598135"/>
              <a:chExt cx="565590" cy="157290"/>
            </a:xfrm>
          </p:grpSpPr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4273D59C-C6E9-4F26-8C50-35C9BB9853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54DDFA49-66E2-4478-9011-B298963EFE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5B4D2493-A444-4A41-8EAC-3D82EDFE34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6F250738-CBA9-48B2-8B49-313E601307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FFEE59F8-FD85-4704-BE04-7FC6C4CE21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1F9668A6-6E41-4074-BCAA-04F74038E9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3032D2E1-5A3E-453C-9EC1-837A5361B1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30D179BD-8248-4B0B-925B-05F04E4FB0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EDD71DD4-B932-4DBA-BA68-3EF25EECA9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06056C5B-AB5E-49F7-A13B-377B302721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A413C8F3-D106-44E8-8C50-4C24AD1DCB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31DB3E3F-3979-4D1D-BD6F-2F2C6525D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F4BE034F-27F6-4386-A076-D5966DC487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2E3E6B12-603D-4023-AED4-53CDBA1548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496478A1-40FF-4BF1-96AE-0FF0A479AE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6CB34C4-9BDF-4F9B-B238-FEB507C1E6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CE2B2D5-AA36-403D-9DCD-286F09457D22}"/>
              </a:ext>
            </a:extLst>
          </p:cNvPr>
          <p:cNvGrpSpPr/>
          <p:nvPr/>
        </p:nvGrpSpPr>
        <p:grpSpPr>
          <a:xfrm>
            <a:off x="5435963" y="1588813"/>
            <a:ext cx="565590" cy="157290"/>
            <a:chOff x="1981200" y="2598135"/>
            <a:chExt cx="565590" cy="157290"/>
          </a:xfrm>
        </p:grpSpPr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D30AC7E0-74B1-4CC6-B834-E30BF093550F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E2EEA9F8-B9D6-49BF-8277-49514D655241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14BFF770-B0B0-4B66-BBEA-C7D98A8A806F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280B7F4C-6C7F-4F27-98DD-B86DCFBEE3F1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1981778F-B8B1-4501-8171-9C5976186D1A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>
              <a:extLst>
                <a:ext uri="{FF2B5EF4-FFF2-40B4-BE49-F238E27FC236}">
                  <a16:creationId xmlns:a16="http://schemas.microsoft.com/office/drawing/2014/main" id="{02D194F2-DC90-4F5F-A3E0-623B9EEA386B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>
              <a:extLst>
                <a:ext uri="{FF2B5EF4-FFF2-40B4-BE49-F238E27FC236}">
                  <a16:creationId xmlns:a16="http://schemas.microsoft.com/office/drawing/2014/main" id="{D0268193-A3FB-4D4A-8D5F-53A2DEDB25B3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CA67491D-59B8-4A41-B00B-F185A26359B4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EC512231-04FB-427B-A5AE-740CE98FC4B1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>
              <a:extLst>
                <a:ext uri="{FF2B5EF4-FFF2-40B4-BE49-F238E27FC236}">
                  <a16:creationId xmlns:a16="http://schemas.microsoft.com/office/drawing/2014/main" id="{D537E4BA-532A-4CAC-B772-230D3CA1A2F1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81C8E6A7-0B73-4016-8370-10A6B8D69413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DF15A581-E07D-4156-82D7-242710D2764E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A25EAC3E-A274-481B-930A-E0511B03003B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2DA414B5-530F-435B-91E0-01429C162DBE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:a16="http://schemas.microsoft.com/office/drawing/2014/main" id="{10889E43-D63C-41C5-8B4F-EACC8166A67C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D2E7352D-1AB3-4D1A-8F78-4F94017962A8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6F7DAB7C-A7D9-4D42-A26E-A6741BD42454}"/>
              </a:ext>
            </a:extLst>
          </p:cNvPr>
          <p:cNvGrpSpPr/>
          <p:nvPr/>
        </p:nvGrpSpPr>
        <p:grpSpPr>
          <a:xfrm>
            <a:off x="5993813" y="1586368"/>
            <a:ext cx="565590" cy="157290"/>
            <a:chOff x="1981200" y="2598135"/>
            <a:chExt cx="565590" cy="157290"/>
          </a:xfrm>
        </p:grpSpPr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D12D644C-078A-4F9E-AEB4-C4680B78CD61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868D8657-78B8-4ED6-87F8-9ADFEFB9CEE5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8F7C9E8A-3B6D-422D-B8B8-77DB19E2F31D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DCB17085-281E-4935-9469-AFABD47394F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AFC8847D-7830-43AE-A3CA-11A57F34C6AF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3506F3B1-ACE0-49C4-BA1C-BBC6C9C9FC4E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520B6684-7B21-4917-83DE-8BDAECB09C39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EF5ABBDE-BFA8-47D1-A547-1309E380B315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62BBA3E3-75EC-4A17-9D4C-6F49E4BE2B44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23DFF1DC-3BCB-4BC7-8283-0E0BE2BFCF60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2F26A152-601D-471D-9CC6-BC9A104D6F49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021F631B-6537-486E-AD50-41B0213F51B9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4C3E58FC-12FA-4475-B67E-EC61BFE3464A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0836A5E9-48C8-4619-8315-9926D1A3E8D0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402ECECD-A74B-4255-88A0-F24D2310F20D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58E8978E-5287-4C2C-A854-E65C49E02239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BBD53C61-F71E-4CED-A576-DA0C811B60AE}"/>
              </a:ext>
            </a:extLst>
          </p:cNvPr>
          <p:cNvGrpSpPr/>
          <p:nvPr/>
        </p:nvGrpSpPr>
        <p:grpSpPr>
          <a:xfrm>
            <a:off x="6549623" y="1583923"/>
            <a:ext cx="565590" cy="157290"/>
            <a:chOff x="1981200" y="2598135"/>
            <a:chExt cx="565590" cy="157290"/>
          </a:xfrm>
        </p:grpSpPr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04383E8A-B981-4F44-A157-630221837412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B2175CB5-6656-4427-83F2-1C5B1B1EB31C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EF88F6EE-AD36-470E-82BE-41347C491F62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EBA96827-7721-4F87-9CC9-7D87B52FD8B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>
              <a:extLst>
                <a:ext uri="{FF2B5EF4-FFF2-40B4-BE49-F238E27FC236}">
                  <a16:creationId xmlns:a16="http://schemas.microsoft.com/office/drawing/2014/main" id="{DF6AF6B4-D88F-4EB8-8C86-32079A559F60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9B0D7DE3-3882-41CA-A355-65286FACF4F2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576F46B6-31D3-4F37-862C-04D5A85E47A7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>
              <a:extLst>
                <a:ext uri="{FF2B5EF4-FFF2-40B4-BE49-F238E27FC236}">
                  <a16:creationId xmlns:a16="http://schemas.microsoft.com/office/drawing/2014/main" id="{72C446EE-25E2-4D56-875C-0DEB00B00FAA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>
              <a:extLst>
                <a:ext uri="{FF2B5EF4-FFF2-40B4-BE49-F238E27FC236}">
                  <a16:creationId xmlns:a16="http://schemas.microsoft.com/office/drawing/2014/main" id="{85335771-40C9-4655-A69D-E75290BEA975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E31DB603-53BA-4119-9BEA-3D21CEBAFFB3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>
              <a:extLst>
                <a:ext uri="{FF2B5EF4-FFF2-40B4-BE49-F238E27FC236}">
                  <a16:creationId xmlns:a16="http://schemas.microsoft.com/office/drawing/2014/main" id="{B68F8139-D681-4D79-B8EE-C81A2A9ED139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BB8724CB-719E-4EFA-A179-F90C7B4E4677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562685E9-72CD-4DA6-B169-7D20AEADDE1A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76952485-6928-48A5-876F-691CD884F032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>
              <a:extLst>
                <a:ext uri="{FF2B5EF4-FFF2-40B4-BE49-F238E27FC236}">
                  <a16:creationId xmlns:a16="http://schemas.microsoft.com/office/drawing/2014/main" id="{4A7F7013-65B5-4F12-AD7C-1185AE46ACEC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EE4545CE-723B-47CC-9C8C-B1A440F38545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8D3F8A53-F3C2-4C88-810D-2718C3CA0E97}"/>
              </a:ext>
            </a:extLst>
          </p:cNvPr>
          <p:cNvGrpSpPr/>
          <p:nvPr/>
        </p:nvGrpSpPr>
        <p:grpSpPr>
          <a:xfrm>
            <a:off x="7107473" y="1581478"/>
            <a:ext cx="565590" cy="157290"/>
            <a:chOff x="1981200" y="2598135"/>
            <a:chExt cx="565590" cy="157290"/>
          </a:xfrm>
        </p:grpSpPr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4957E9E4-9124-47D1-9A81-3AB31F5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6C84BB82-CF1F-4182-A44A-999AB36CFE3F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B04048C8-00D3-4964-88CA-C6ADC75A1F20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B39D52CD-614E-48F0-A0EB-65611C44010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48BC5500-EB75-4782-A427-50FEC2D1151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8E8AD289-FB14-480C-A3E9-80094DCC24A0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C8ACAE9A-A155-499B-8BE6-274D8C098F55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EABAB75A-F0C0-4B41-9729-9F74F14B33D3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4D0CB4E9-4242-4CBD-A2B5-5A4D9376B62C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A0BD2EE8-ACCC-4B37-8B5F-E91CEDBB6C2A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716DCBCD-000E-448E-B9BD-40270D02E218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279F2691-C275-4DBA-9772-ADE84F60F08C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5BA461C3-E4EC-4D58-8826-17170B4BBD75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850263D2-D1C2-4F0F-939F-BA5860DDA769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2A2B22FE-015A-48F9-A536-B4F86D52CE75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4DA5E7CB-5849-45AE-A25E-586E38F02B87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4B58149F-33F1-416C-8A14-7E5EF9B0351E}"/>
              </a:ext>
            </a:extLst>
          </p:cNvPr>
          <p:cNvGrpSpPr/>
          <p:nvPr/>
        </p:nvGrpSpPr>
        <p:grpSpPr>
          <a:xfrm>
            <a:off x="7660433" y="1583923"/>
            <a:ext cx="565590" cy="157290"/>
            <a:chOff x="1981200" y="2598135"/>
            <a:chExt cx="565590" cy="157290"/>
          </a:xfrm>
        </p:grpSpPr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FEBA9641-11CF-4960-ADF9-62A0BD5B79DF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3D7DD5ED-9A26-40E5-8B3B-100C82338736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656B4F97-8611-40DD-8CDE-CF568F40AFC0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861BF5F9-595C-4789-BCAF-F84E375FE67E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6EB2539C-8815-421A-A54B-45A57114DC76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C0B40EC6-871F-4D6A-9AB8-3349703E5195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7E20FBF2-C181-4751-A9D2-EDAC86FC5D34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92EE517F-AD04-4DA5-8F94-CF1B4F0462B6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3B337FDA-E054-4531-980A-33FB48E03FCD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D0D670B5-7990-4AF6-9E7C-51E1311AFC64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46477F6C-6FBC-415C-88F7-E9911990E9DA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1934678B-1391-40A3-9413-F1F13BAD7C76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0B50AC92-796D-45E1-827D-39B7CB25932B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E0431CD8-112E-4D13-B680-71190AF5E3A2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DC054C98-3412-409E-9712-6F42C4C0B82E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9E1AECD0-6728-4BCE-AD81-915FF1FD0076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77EC0678-D893-425F-ACCC-635BA3809EFE}"/>
              </a:ext>
            </a:extLst>
          </p:cNvPr>
          <p:cNvGrpSpPr/>
          <p:nvPr/>
        </p:nvGrpSpPr>
        <p:grpSpPr>
          <a:xfrm>
            <a:off x="8218283" y="1581478"/>
            <a:ext cx="565590" cy="157290"/>
            <a:chOff x="1981200" y="2598135"/>
            <a:chExt cx="565590" cy="157290"/>
          </a:xfrm>
        </p:grpSpPr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9A4D05B5-A347-4360-B251-F9021639643A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EA021074-EA69-4F0A-BF8A-241AF2F035FB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292A113C-A94A-4A31-A0E5-8D3AACAC9D29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854C5334-8D11-4C71-9B49-63AFF6422209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71002979-BAFE-46E4-B42B-B3622F7D7C1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65A0084D-0F36-4FC7-89A5-7E174EF5D91E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F22CFD3F-1BA4-455F-9586-02E366167E63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51A21962-BABD-4F4C-AB14-956CE4DE256A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F5F5796B-6D1E-412C-B08F-405E3F054A3F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5728D97A-F2F9-4643-902C-1C7FBC1C6C23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4B2E84AE-0234-4147-8194-93930466B9C8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AAACCDFE-0EDC-402E-B897-4B3EF5DCF6D2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DC395E48-1119-40BA-8E8F-369D81482033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441752AD-E494-4D1E-8AAA-7324EF1A98AD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FA10B068-D60D-4E01-BCA7-561AD22E48DB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2E2804DD-A3BE-4539-8CA5-E2D4898B2B96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A2A5F2F9-9AD5-4866-902D-E208916FC456}"/>
              </a:ext>
            </a:extLst>
          </p:cNvPr>
          <p:cNvGrpSpPr/>
          <p:nvPr/>
        </p:nvGrpSpPr>
        <p:grpSpPr>
          <a:xfrm>
            <a:off x="990600" y="1976310"/>
            <a:ext cx="565590" cy="157290"/>
            <a:chOff x="1981200" y="2598135"/>
            <a:chExt cx="565590" cy="157290"/>
          </a:xfrm>
        </p:grpSpPr>
        <p:cxnSp>
          <p:nvCxnSpPr>
            <p:cNvPr id="526" name="Straight Connector 525">
              <a:extLst>
                <a:ext uri="{FF2B5EF4-FFF2-40B4-BE49-F238E27FC236}">
                  <a16:creationId xmlns:a16="http://schemas.microsoft.com/office/drawing/2014/main" id="{2E4E0F96-35E1-4784-86F3-801B287C4134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BD8D1B51-E2A8-453B-830B-F31FDE54A228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>
              <a:extLst>
                <a:ext uri="{FF2B5EF4-FFF2-40B4-BE49-F238E27FC236}">
                  <a16:creationId xmlns:a16="http://schemas.microsoft.com/office/drawing/2014/main" id="{45E5187E-6909-4A34-9507-0D93D8AB8545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>
              <a:extLst>
                <a:ext uri="{FF2B5EF4-FFF2-40B4-BE49-F238E27FC236}">
                  <a16:creationId xmlns:a16="http://schemas.microsoft.com/office/drawing/2014/main" id="{8F46F629-E18F-40C2-A0EE-3C8A201A22DB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>
              <a:extLst>
                <a:ext uri="{FF2B5EF4-FFF2-40B4-BE49-F238E27FC236}">
                  <a16:creationId xmlns:a16="http://schemas.microsoft.com/office/drawing/2014/main" id="{9D9C1118-FFEE-4A2F-BDB5-EF8E1AB77B6B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>
              <a:extLst>
                <a:ext uri="{FF2B5EF4-FFF2-40B4-BE49-F238E27FC236}">
                  <a16:creationId xmlns:a16="http://schemas.microsoft.com/office/drawing/2014/main" id="{1B7C23C9-C0D7-46F9-B733-86F216D3CF4B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>
              <a:extLst>
                <a:ext uri="{FF2B5EF4-FFF2-40B4-BE49-F238E27FC236}">
                  <a16:creationId xmlns:a16="http://schemas.microsoft.com/office/drawing/2014/main" id="{5BBF3A73-67D3-49C4-964F-CB360B8A07B7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>
              <a:extLst>
                <a:ext uri="{FF2B5EF4-FFF2-40B4-BE49-F238E27FC236}">
                  <a16:creationId xmlns:a16="http://schemas.microsoft.com/office/drawing/2014/main" id="{EB705B07-10D6-4010-A4C5-FB084472763E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>
              <a:extLst>
                <a:ext uri="{FF2B5EF4-FFF2-40B4-BE49-F238E27FC236}">
                  <a16:creationId xmlns:a16="http://schemas.microsoft.com/office/drawing/2014/main" id="{716C92E4-CB64-47BC-98C1-EC89562EA6F2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>
              <a:extLst>
                <a:ext uri="{FF2B5EF4-FFF2-40B4-BE49-F238E27FC236}">
                  <a16:creationId xmlns:a16="http://schemas.microsoft.com/office/drawing/2014/main" id="{6B95ADBF-1207-43DB-B2AA-D98F8BB23FA7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>
              <a:extLst>
                <a:ext uri="{FF2B5EF4-FFF2-40B4-BE49-F238E27FC236}">
                  <a16:creationId xmlns:a16="http://schemas.microsoft.com/office/drawing/2014/main" id="{A23622DE-30DE-4FDD-AED2-BDDFBD6B172E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>
              <a:extLst>
                <a:ext uri="{FF2B5EF4-FFF2-40B4-BE49-F238E27FC236}">
                  <a16:creationId xmlns:a16="http://schemas.microsoft.com/office/drawing/2014/main" id="{B78773C3-F54C-43F6-9049-A09D7732CEE6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>
              <a:extLst>
                <a:ext uri="{FF2B5EF4-FFF2-40B4-BE49-F238E27FC236}">
                  <a16:creationId xmlns:a16="http://schemas.microsoft.com/office/drawing/2014/main" id="{5A7AE9D5-35A5-4282-B8AE-2B5B016C4959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>
              <a:extLst>
                <a:ext uri="{FF2B5EF4-FFF2-40B4-BE49-F238E27FC236}">
                  <a16:creationId xmlns:a16="http://schemas.microsoft.com/office/drawing/2014/main" id="{CA815444-387A-4808-9FC2-AAFCDE1B93D5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>
              <a:extLst>
                <a:ext uri="{FF2B5EF4-FFF2-40B4-BE49-F238E27FC236}">
                  <a16:creationId xmlns:a16="http://schemas.microsoft.com/office/drawing/2014/main" id="{30362293-7FBF-4409-AD0D-94983FE5013C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>
              <a:extLst>
                <a:ext uri="{FF2B5EF4-FFF2-40B4-BE49-F238E27FC236}">
                  <a16:creationId xmlns:a16="http://schemas.microsoft.com/office/drawing/2014/main" id="{F3CB5F27-D40B-4AAB-870B-F61EA3FEDC56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52B2ED48-7B0C-4710-A3D2-F38BA290EB60}"/>
              </a:ext>
            </a:extLst>
          </p:cNvPr>
          <p:cNvGrpSpPr/>
          <p:nvPr/>
        </p:nvGrpSpPr>
        <p:grpSpPr>
          <a:xfrm>
            <a:off x="1548450" y="1973865"/>
            <a:ext cx="565590" cy="157290"/>
            <a:chOff x="1981200" y="2598135"/>
            <a:chExt cx="565590" cy="157290"/>
          </a:xfrm>
        </p:grpSpPr>
        <p:cxnSp>
          <p:nvCxnSpPr>
            <p:cNvPr id="510" name="Straight Connector 509">
              <a:extLst>
                <a:ext uri="{FF2B5EF4-FFF2-40B4-BE49-F238E27FC236}">
                  <a16:creationId xmlns:a16="http://schemas.microsoft.com/office/drawing/2014/main" id="{9DC03A41-3B07-4A52-BF64-C7762869B56F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>
              <a:extLst>
                <a:ext uri="{FF2B5EF4-FFF2-40B4-BE49-F238E27FC236}">
                  <a16:creationId xmlns:a16="http://schemas.microsoft.com/office/drawing/2014/main" id="{5180392E-C1EB-46E4-A7A1-70E81EB260B6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546C113C-6AE2-4CA3-AF5F-13619450AE87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>
              <a:extLst>
                <a:ext uri="{FF2B5EF4-FFF2-40B4-BE49-F238E27FC236}">
                  <a16:creationId xmlns:a16="http://schemas.microsoft.com/office/drawing/2014/main" id="{8FE3AA1B-7E71-49D7-A787-ECF32B0B5580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21DD701A-3E45-4F9A-9812-D5B638B4A4D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>
              <a:extLst>
                <a:ext uri="{FF2B5EF4-FFF2-40B4-BE49-F238E27FC236}">
                  <a16:creationId xmlns:a16="http://schemas.microsoft.com/office/drawing/2014/main" id="{B49ED535-9FD9-4CC4-AA3A-5BBD05B397BB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>
              <a:extLst>
                <a:ext uri="{FF2B5EF4-FFF2-40B4-BE49-F238E27FC236}">
                  <a16:creationId xmlns:a16="http://schemas.microsoft.com/office/drawing/2014/main" id="{33C7114F-C2D8-4463-9F55-33646530D10F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>
              <a:extLst>
                <a:ext uri="{FF2B5EF4-FFF2-40B4-BE49-F238E27FC236}">
                  <a16:creationId xmlns:a16="http://schemas.microsoft.com/office/drawing/2014/main" id="{90ADC4DC-2B84-4EE3-979A-037A17AEC467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>
              <a:extLst>
                <a:ext uri="{FF2B5EF4-FFF2-40B4-BE49-F238E27FC236}">
                  <a16:creationId xmlns:a16="http://schemas.microsoft.com/office/drawing/2014/main" id="{76C6B4E8-4C68-4231-AE3E-D8F84C7F7C65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8895DA45-6CAA-4C4C-AABE-3059B8519469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>
              <a:extLst>
                <a:ext uri="{FF2B5EF4-FFF2-40B4-BE49-F238E27FC236}">
                  <a16:creationId xmlns:a16="http://schemas.microsoft.com/office/drawing/2014/main" id="{A7999E66-0B2F-432D-8F8C-6F41D56582E3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>
              <a:extLst>
                <a:ext uri="{FF2B5EF4-FFF2-40B4-BE49-F238E27FC236}">
                  <a16:creationId xmlns:a16="http://schemas.microsoft.com/office/drawing/2014/main" id="{A4576D25-087E-421A-9A9C-8B399AC168C0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>
              <a:extLst>
                <a:ext uri="{FF2B5EF4-FFF2-40B4-BE49-F238E27FC236}">
                  <a16:creationId xmlns:a16="http://schemas.microsoft.com/office/drawing/2014/main" id="{031AF01F-58C0-48D9-99E1-BC3E47E6B057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>
              <a:extLst>
                <a:ext uri="{FF2B5EF4-FFF2-40B4-BE49-F238E27FC236}">
                  <a16:creationId xmlns:a16="http://schemas.microsoft.com/office/drawing/2014/main" id="{49650679-081D-48FB-9DD8-8FEBE5F3A069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>
              <a:extLst>
                <a:ext uri="{FF2B5EF4-FFF2-40B4-BE49-F238E27FC236}">
                  <a16:creationId xmlns:a16="http://schemas.microsoft.com/office/drawing/2014/main" id="{64C720F9-0F76-4971-B5DE-E44B90BBCF52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>
              <a:extLst>
                <a:ext uri="{FF2B5EF4-FFF2-40B4-BE49-F238E27FC236}">
                  <a16:creationId xmlns:a16="http://schemas.microsoft.com/office/drawing/2014/main" id="{08FC5433-1BE9-48D4-991B-ED966577330E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AFED53CE-0FF0-43CC-AC3F-2B5770FE8464}"/>
              </a:ext>
            </a:extLst>
          </p:cNvPr>
          <p:cNvCxnSpPr>
            <a:cxnSpLocks/>
          </p:cNvCxnSpPr>
          <p:nvPr/>
        </p:nvCxnSpPr>
        <p:spPr>
          <a:xfrm>
            <a:off x="2104260" y="211404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A456662C-467E-475E-9E07-6E170956FD80}"/>
              </a:ext>
            </a:extLst>
          </p:cNvPr>
          <p:cNvCxnSpPr>
            <a:cxnSpLocks/>
          </p:cNvCxnSpPr>
          <p:nvPr/>
        </p:nvCxnSpPr>
        <p:spPr>
          <a:xfrm>
            <a:off x="2180460" y="197631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Connector 495">
            <a:extLst>
              <a:ext uri="{FF2B5EF4-FFF2-40B4-BE49-F238E27FC236}">
                <a16:creationId xmlns:a16="http://schemas.microsoft.com/office/drawing/2014/main" id="{3F9638B6-DF90-4279-A884-A54B4C4CAEDF}"/>
              </a:ext>
            </a:extLst>
          </p:cNvPr>
          <p:cNvCxnSpPr>
            <a:cxnSpLocks/>
          </p:cNvCxnSpPr>
          <p:nvPr/>
        </p:nvCxnSpPr>
        <p:spPr>
          <a:xfrm>
            <a:off x="2170680" y="198609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221008D0-C47D-4B5E-B221-57592286C8D0}"/>
              </a:ext>
            </a:extLst>
          </p:cNvPr>
          <p:cNvCxnSpPr>
            <a:cxnSpLocks/>
          </p:cNvCxnSpPr>
          <p:nvPr/>
        </p:nvCxnSpPr>
        <p:spPr>
          <a:xfrm>
            <a:off x="224688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57B0E0DE-DD08-490C-B80F-FDA82B41FEF3}"/>
              </a:ext>
            </a:extLst>
          </p:cNvPr>
          <p:cNvCxnSpPr>
            <a:cxnSpLocks/>
          </p:cNvCxnSpPr>
          <p:nvPr/>
        </p:nvCxnSpPr>
        <p:spPr>
          <a:xfrm>
            <a:off x="2246880" y="211404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779AD094-C019-4401-AA65-339038FAAB5F}"/>
              </a:ext>
            </a:extLst>
          </p:cNvPr>
          <p:cNvCxnSpPr>
            <a:cxnSpLocks/>
          </p:cNvCxnSpPr>
          <p:nvPr/>
        </p:nvCxnSpPr>
        <p:spPr>
          <a:xfrm>
            <a:off x="2323080" y="197631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EBF789FC-7CA8-4D74-9A1A-2E395AB553DE}"/>
              </a:ext>
            </a:extLst>
          </p:cNvPr>
          <p:cNvCxnSpPr>
            <a:cxnSpLocks/>
          </p:cNvCxnSpPr>
          <p:nvPr/>
        </p:nvCxnSpPr>
        <p:spPr>
          <a:xfrm>
            <a:off x="2313300" y="198609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>
            <a:extLst>
              <a:ext uri="{FF2B5EF4-FFF2-40B4-BE49-F238E27FC236}">
                <a16:creationId xmlns:a16="http://schemas.microsoft.com/office/drawing/2014/main" id="{0BC4EF9F-0CE6-4C46-B3A6-6778216ABF8D}"/>
              </a:ext>
            </a:extLst>
          </p:cNvPr>
          <p:cNvCxnSpPr>
            <a:cxnSpLocks/>
          </p:cNvCxnSpPr>
          <p:nvPr/>
        </p:nvCxnSpPr>
        <p:spPr>
          <a:xfrm>
            <a:off x="238950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Connector 501">
            <a:extLst>
              <a:ext uri="{FF2B5EF4-FFF2-40B4-BE49-F238E27FC236}">
                <a16:creationId xmlns:a16="http://schemas.microsoft.com/office/drawing/2014/main" id="{ABE68749-D332-42AD-B406-641015230A83}"/>
              </a:ext>
            </a:extLst>
          </p:cNvPr>
          <p:cNvCxnSpPr>
            <a:cxnSpLocks/>
          </p:cNvCxnSpPr>
          <p:nvPr/>
        </p:nvCxnSpPr>
        <p:spPr>
          <a:xfrm>
            <a:off x="2384610" y="2114040"/>
            <a:ext cx="287319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276AC4A4-DB95-43E6-A69D-85244B5E9238}"/>
              </a:ext>
            </a:extLst>
          </p:cNvPr>
          <p:cNvCxnSpPr>
            <a:cxnSpLocks/>
          </p:cNvCxnSpPr>
          <p:nvPr/>
        </p:nvCxnSpPr>
        <p:spPr>
          <a:xfrm>
            <a:off x="5243130" y="196897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6DC7310B-5C36-4B1E-A893-8C27B1E79F89}"/>
              </a:ext>
            </a:extLst>
          </p:cNvPr>
          <p:cNvCxnSpPr>
            <a:cxnSpLocks/>
          </p:cNvCxnSpPr>
          <p:nvPr/>
        </p:nvCxnSpPr>
        <p:spPr>
          <a:xfrm>
            <a:off x="5233350" y="1978755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F0837555-2A01-479D-84A6-50B5AC81A7CE}"/>
              </a:ext>
            </a:extLst>
          </p:cNvPr>
          <p:cNvCxnSpPr>
            <a:cxnSpLocks/>
          </p:cNvCxnSpPr>
          <p:nvPr/>
        </p:nvCxnSpPr>
        <p:spPr>
          <a:xfrm>
            <a:off x="5309550" y="196408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A4DE984E-FAFF-497D-8199-2F733D55DC84}"/>
              </a:ext>
            </a:extLst>
          </p:cNvPr>
          <p:cNvCxnSpPr>
            <a:cxnSpLocks/>
          </p:cNvCxnSpPr>
          <p:nvPr/>
        </p:nvCxnSpPr>
        <p:spPr>
          <a:xfrm>
            <a:off x="5309550" y="2106705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2BCA8FC2-8E37-4B28-B60C-E0866490B65B}"/>
              </a:ext>
            </a:extLst>
          </p:cNvPr>
          <p:cNvCxnSpPr>
            <a:cxnSpLocks/>
          </p:cNvCxnSpPr>
          <p:nvPr/>
        </p:nvCxnSpPr>
        <p:spPr>
          <a:xfrm>
            <a:off x="5385750" y="196897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DD6B3B32-A075-49C1-B8E9-F52269CB43D5}"/>
              </a:ext>
            </a:extLst>
          </p:cNvPr>
          <p:cNvCxnSpPr>
            <a:cxnSpLocks/>
          </p:cNvCxnSpPr>
          <p:nvPr/>
        </p:nvCxnSpPr>
        <p:spPr>
          <a:xfrm>
            <a:off x="5375970" y="1978755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F7364864-F775-42C5-876F-FF8AD82E70B4}"/>
              </a:ext>
            </a:extLst>
          </p:cNvPr>
          <p:cNvCxnSpPr>
            <a:cxnSpLocks/>
          </p:cNvCxnSpPr>
          <p:nvPr/>
        </p:nvCxnSpPr>
        <p:spPr>
          <a:xfrm>
            <a:off x="5452170" y="196408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1C75F8A3-6E69-4339-A84E-50618D19A3E3}"/>
              </a:ext>
            </a:extLst>
          </p:cNvPr>
          <p:cNvGrpSpPr/>
          <p:nvPr/>
        </p:nvGrpSpPr>
        <p:grpSpPr>
          <a:xfrm>
            <a:off x="5435963" y="1967843"/>
            <a:ext cx="565590" cy="157290"/>
            <a:chOff x="1981200" y="2598135"/>
            <a:chExt cx="565590" cy="157290"/>
          </a:xfrm>
        </p:grpSpPr>
        <p:cxnSp>
          <p:nvCxnSpPr>
            <p:cNvPr id="543" name="Straight Connector 542">
              <a:extLst>
                <a:ext uri="{FF2B5EF4-FFF2-40B4-BE49-F238E27FC236}">
                  <a16:creationId xmlns:a16="http://schemas.microsoft.com/office/drawing/2014/main" id="{2E68AFFF-CFE1-4140-B784-C3D9649093D4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>
              <a:extLst>
                <a:ext uri="{FF2B5EF4-FFF2-40B4-BE49-F238E27FC236}">
                  <a16:creationId xmlns:a16="http://schemas.microsoft.com/office/drawing/2014/main" id="{2CDF753C-87B5-48DC-B71A-63E8A1ED9D7F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74D750DB-E6BA-49B5-A3F7-57320BBC5CB5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>
              <a:extLst>
                <a:ext uri="{FF2B5EF4-FFF2-40B4-BE49-F238E27FC236}">
                  <a16:creationId xmlns:a16="http://schemas.microsoft.com/office/drawing/2014/main" id="{B67C0892-83C4-45E5-9E0F-4114FF23949B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>
              <a:extLst>
                <a:ext uri="{FF2B5EF4-FFF2-40B4-BE49-F238E27FC236}">
                  <a16:creationId xmlns:a16="http://schemas.microsoft.com/office/drawing/2014/main" id="{2BD5E256-AF81-455D-8B40-4081A8ADD3A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>
              <a:extLst>
                <a:ext uri="{FF2B5EF4-FFF2-40B4-BE49-F238E27FC236}">
                  <a16:creationId xmlns:a16="http://schemas.microsoft.com/office/drawing/2014/main" id="{C1D0E2C5-A599-450A-8DD2-0E87DEB2CF90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23A5DB43-8E69-4AB1-AADC-A841F6BFAE68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>
              <a:extLst>
                <a:ext uri="{FF2B5EF4-FFF2-40B4-BE49-F238E27FC236}">
                  <a16:creationId xmlns:a16="http://schemas.microsoft.com/office/drawing/2014/main" id="{D1F7059F-D877-45F2-B8F7-96491B4DB98B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>
              <a:extLst>
                <a:ext uri="{FF2B5EF4-FFF2-40B4-BE49-F238E27FC236}">
                  <a16:creationId xmlns:a16="http://schemas.microsoft.com/office/drawing/2014/main" id="{D5B27A37-1C51-4E82-978A-1ABE9F0986AE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>
              <a:extLst>
                <a:ext uri="{FF2B5EF4-FFF2-40B4-BE49-F238E27FC236}">
                  <a16:creationId xmlns:a16="http://schemas.microsoft.com/office/drawing/2014/main" id="{671330F4-4294-4D84-A1EF-BCB7D7AE089F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>
              <a:extLst>
                <a:ext uri="{FF2B5EF4-FFF2-40B4-BE49-F238E27FC236}">
                  <a16:creationId xmlns:a16="http://schemas.microsoft.com/office/drawing/2014/main" id="{17EE5B41-F141-4831-8BD3-5C202A29FF1E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>
              <a:extLst>
                <a:ext uri="{FF2B5EF4-FFF2-40B4-BE49-F238E27FC236}">
                  <a16:creationId xmlns:a16="http://schemas.microsoft.com/office/drawing/2014/main" id="{24498D7E-8222-48F9-936D-870957C96E17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>
              <a:extLst>
                <a:ext uri="{FF2B5EF4-FFF2-40B4-BE49-F238E27FC236}">
                  <a16:creationId xmlns:a16="http://schemas.microsoft.com/office/drawing/2014/main" id="{813B97C3-D4FA-4516-881C-66461A66A98B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traight Connector 555">
              <a:extLst>
                <a:ext uri="{FF2B5EF4-FFF2-40B4-BE49-F238E27FC236}">
                  <a16:creationId xmlns:a16="http://schemas.microsoft.com/office/drawing/2014/main" id="{3629BF97-0CAC-42D8-AA0E-14799BD86E57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Straight Connector 556">
              <a:extLst>
                <a:ext uri="{FF2B5EF4-FFF2-40B4-BE49-F238E27FC236}">
                  <a16:creationId xmlns:a16="http://schemas.microsoft.com/office/drawing/2014/main" id="{A72DB9C1-531E-47BA-BB08-E73EFCB9F4C7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Straight Connector 557">
              <a:extLst>
                <a:ext uri="{FF2B5EF4-FFF2-40B4-BE49-F238E27FC236}">
                  <a16:creationId xmlns:a16="http://schemas.microsoft.com/office/drawing/2014/main" id="{2D08A136-9F76-4CF5-9622-EE69E864F87C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9" name="Group 558">
            <a:extLst>
              <a:ext uri="{FF2B5EF4-FFF2-40B4-BE49-F238E27FC236}">
                <a16:creationId xmlns:a16="http://schemas.microsoft.com/office/drawing/2014/main" id="{570D9AA0-6D01-48FD-AB7C-3CEB7B716F9F}"/>
              </a:ext>
            </a:extLst>
          </p:cNvPr>
          <p:cNvGrpSpPr/>
          <p:nvPr/>
        </p:nvGrpSpPr>
        <p:grpSpPr>
          <a:xfrm>
            <a:off x="5993813" y="1965398"/>
            <a:ext cx="565590" cy="157290"/>
            <a:chOff x="1981200" y="2598135"/>
            <a:chExt cx="565590" cy="157290"/>
          </a:xfrm>
        </p:grpSpPr>
        <p:cxnSp>
          <p:nvCxnSpPr>
            <p:cNvPr id="560" name="Straight Connector 559">
              <a:extLst>
                <a:ext uri="{FF2B5EF4-FFF2-40B4-BE49-F238E27FC236}">
                  <a16:creationId xmlns:a16="http://schemas.microsoft.com/office/drawing/2014/main" id="{44B44B86-65BA-4C06-8E25-F1252A6E5B26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>
              <a:extLst>
                <a:ext uri="{FF2B5EF4-FFF2-40B4-BE49-F238E27FC236}">
                  <a16:creationId xmlns:a16="http://schemas.microsoft.com/office/drawing/2014/main" id="{05DA242F-BE4B-4421-A0A3-A4B2113D24DB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Straight Connector 561">
              <a:extLst>
                <a:ext uri="{FF2B5EF4-FFF2-40B4-BE49-F238E27FC236}">
                  <a16:creationId xmlns:a16="http://schemas.microsoft.com/office/drawing/2014/main" id="{AC1CBDEE-87C0-4D3C-B4CF-0C5C42F4F896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2D7CCF49-E298-404F-8FE1-0808BE1FC2F1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>
              <a:extLst>
                <a:ext uri="{FF2B5EF4-FFF2-40B4-BE49-F238E27FC236}">
                  <a16:creationId xmlns:a16="http://schemas.microsoft.com/office/drawing/2014/main" id="{276BCFCF-66C3-4A80-8691-3C95ECC5F0B8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Connector 564">
              <a:extLst>
                <a:ext uri="{FF2B5EF4-FFF2-40B4-BE49-F238E27FC236}">
                  <a16:creationId xmlns:a16="http://schemas.microsoft.com/office/drawing/2014/main" id="{C761B446-C9D2-4502-B833-FDCE1FBB4B33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1D3C8FF7-E8D3-4777-984D-5FCAC70F7D56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>
              <a:extLst>
                <a:ext uri="{FF2B5EF4-FFF2-40B4-BE49-F238E27FC236}">
                  <a16:creationId xmlns:a16="http://schemas.microsoft.com/office/drawing/2014/main" id="{CBD82915-61E8-4433-8824-842A582BB6E4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>
              <a:extLst>
                <a:ext uri="{FF2B5EF4-FFF2-40B4-BE49-F238E27FC236}">
                  <a16:creationId xmlns:a16="http://schemas.microsoft.com/office/drawing/2014/main" id="{7F509946-A1B4-4A67-A151-4CA47F1F1B9D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>
              <a:extLst>
                <a:ext uri="{FF2B5EF4-FFF2-40B4-BE49-F238E27FC236}">
                  <a16:creationId xmlns:a16="http://schemas.microsoft.com/office/drawing/2014/main" id="{BDC6332F-E872-4B03-B2C9-99E65C3AA64D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>
              <a:extLst>
                <a:ext uri="{FF2B5EF4-FFF2-40B4-BE49-F238E27FC236}">
                  <a16:creationId xmlns:a16="http://schemas.microsoft.com/office/drawing/2014/main" id="{14D8FC61-92AE-48DE-9718-D20F8EB2383F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8D8FAE12-788C-4CBC-A6F6-944AB00B1DB8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>
              <a:extLst>
                <a:ext uri="{FF2B5EF4-FFF2-40B4-BE49-F238E27FC236}">
                  <a16:creationId xmlns:a16="http://schemas.microsoft.com/office/drawing/2014/main" id="{7F332F49-585E-453C-A861-16D4B23CC1B8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D0EB3871-AC5B-47DE-87BA-766E8C3317C8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>
              <a:extLst>
                <a:ext uri="{FF2B5EF4-FFF2-40B4-BE49-F238E27FC236}">
                  <a16:creationId xmlns:a16="http://schemas.microsoft.com/office/drawing/2014/main" id="{28B0E285-A19F-4E65-93EA-2D8A9560AD7D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2EF568F1-236C-4369-A9AF-5D5AB95DB83C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45460D20-6D88-4E02-8A89-11D1390B9D81}"/>
              </a:ext>
            </a:extLst>
          </p:cNvPr>
          <p:cNvGrpSpPr/>
          <p:nvPr/>
        </p:nvGrpSpPr>
        <p:grpSpPr>
          <a:xfrm>
            <a:off x="6549623" y="1962953"/>
            <a:ext cx="565590" cy="157290"/>
            <a:chOff x="1981200" y="2598135"/>
            <a:chExt cx="565590" cy="157290"/>
          </a:xfrm>
        </p:grpSpPr>
        <p:cxnSp>
          <p:nvCxnSpPr>
            <p:cNvPr id="577" name="Straight Connector 576">
              <a:extLst>
                <a:ext uri="{FF2B5EF4-FFF2-40B4-BE49-F238E27FC236}">
                  <a16:creationId xmlns:a16="http://schemas.microsoft.com/office/drawing/2014/main" id="{D6D318AD-BB0B-4FBD-A32A-BCA0E7039194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>
              <a:extLst>
                <a:ext uri="{FF2B5EF4-FFF2-40B4-BE49-F238E27FC236}">
                  <a16:creationId xmlns:a16="http://schemas.microsoft.com/office/drawing/2014/main" id="{654FFA2D-9D34-4525-9A6E-943E43076C0C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Connector 578">
              <a:extLst>
                <a:ext uri="{FF2B5EF4-FFF2-40B4-BE49-F238E27FC236}">
                  <a16:creationId xmlns:a16="http://schemas.microsoft.com/office/drawing/2014/main" id="{11778C70-C34B-420D-AB0E-1528C29461A8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>
              <a:extLst>
                <a:ext uri="{FF2B5EF4-FFF2-40B4-BE49-F238E27FC236}">
                  <a16:creationId xmlns:a16="http://schemas.microsoft.com/office/drawing/2014/main" id="{BEDFED8D-E7F7-4598-9BBF-DA3F85B2E7CE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>
              <a:extLst>
                <a:ext uri="{FF2B5EF4-FFF2-40B4-BE49-F238E27FC236}">
                  <a16:creationId xmlns:a16="http://schemas.microsoft.com/office/drawing/2014/main" id="{C92363EC-CF56-4DB7-97DB-EF7DEB7BB2B8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>
              <a:extLst>
                <a:ext uri="{FF2B5EF4-FFF2-40B4-BE49-F238E27FC236}">
                  <a16:creationId xmlns:a16="http://schemas.microsoft.com/office/drawing/2014/main" id="{DC528A1B-CEC7-426A-909B-B47A704542DC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>
              <a:extLst>
                <a:ext uri="{FF2B5EF4-FFF2-40B4-BE49-F238E27FC236}">
                  <a16:creationId xmlns:a16="http://schemas.microsoft.com/office/drawing/2014/main" id="{B86979D6-EB68-470A-A9C5-CF5F5E6EDB3B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>
              <a:extLst>
                <a:ext uri="{FF2B5EF4-FFF2-40B4-BE49-F238E27FC236}">
                  <a16:creationId xmlns:a16="http://schemas.microsoft.com/office/drawing/2014/main" id="{9027B075-274A-4D85-8DC1-11FCE77BF316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Straight Connector 584">
              <a:extLst>
                <a:ext uri="{FF2B5EF4-FFF2-40B4-BE49-F238E27FC236}">
                  <a16:creationId xmlns:a16="http://schemas.microsoft.com/office/drawing/2014/main" id="{12282460-24C0-42CD-9285-5AB463422050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Connector 585">
              <a:extLst>
                <a:ext uri="{FF2B5EF4-FFF2-40B4-BE49-F238E27FC236}">
                  <a16:creationId xmlns:a16="http://schemas.microsoft.com/office/drawing/2014/main" id="{E3113350-D775-4D7D-8325-9753D3B44594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>
              <a:extLst>
                <a:ext uri="{FF2B5EF4-FFF2-40B4-BE49-F238E27FC236}">
                  <a16:creationId xmlns:a16="http://schemas.microsoft.com/office/drawing/2014/main" id="{C8BF7B29-2D4F-4978-8AA5-4CF0C8E58ACD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>
              <a:extLst>
                <a:ext uri="{FF2B5EF4-FFF2-40B4-BE49-F238E27FC236}">
                  <a16:creationId xmlns:a16="http://schemas.microsoft.com/office/drawing/2014/main" id="{2D35310F-F042-41B9-A38C-6589512CFA4E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>
              <a:extLst>
                <a:ext uri="{FF2B5EF4-FFF2-40B4-BE49-F238E27FC236}">
                  <a16:creationId xmlns:a16="http://schemas.microsoft.com/office/drawing/2014/main" id="{A9C29A2C-A5BD-4935-93F8-9C0068D8E06E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>
              <a:extLst>
                <a:ext uri="{FF2B5EF4-FFF2-40B4-BE49-F238E27FC236}">
                  <a16:creationId xmlns:a16="http://schemas.microsoft.com/office/drawing/2014/main" id="{5909ABE7-2EAD-44FE-9244-C9FBFD0372B5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>
              <a:extLst>
                <a:ext uri="{FF2B5EF4-FFF2-40B4-BE49-F238E27FC236}">
                  <a16:creationId xmlns:a16="http://schemas.microsoft.com/office/drawing/2014/main" id="{0B540158-E6AD-4E9C-A45B-7724FDBF761B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>
              <a:extLst>
                <a:ext uri="{FF2B5EF4-FFF2-40B4-BE49-F238E27FC236}">
                  <a16:creationId xmlns:a16="http://schemas.microsoft.com/office/drawing/2014/main" id="{ABC2134E-A9B8-49D5-93D7-AE2BA9A4E0E1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574B62FB-41AB-43BB-94B7-0EBE2717C630}"/>
              </a:ext>
            </a:extLst>
          </p:cNvPr>
          <p:cNvGrpSpPr/>
          <p:nvPr/>
        </p:nvGrpSpPr>
        <p:grpSpPr>
          <a:xfrm>
            <a:off x="7107473" y="1960508"/>
            <a:ext cx="565590" cy="157290"/>
            <a:chOff x="1981200" y="2598135"/>
            <a:chExt cx="565590" cy="157290"/>
          </a:xfrm>
        </p:grpSpPr>
        <p:cxnSp>
          <p:nvCxnSpPr>
            <p:cNvPr id="594" name="Straight Connector 593">
              <a:extLst>
                <a:ext uri="{FF2B5EF4-FFF2-40B4-BE49-F238E27FC236}">
                  <a16:creationId xmlns:a16="http://schemas.microsoft.com/office/drawing/2014/main" id="{92113A33-3FA0-4FA3-9AF8-CB0F19DEBBB4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Straight Connector 594">
              <a:extLst>
                <a:ext uri="{FF2B5EF4-FFF2-40B4-BE49-F238E27FC236}">
                  <a16:creationId xmlns:a16="http://schemas.microsoft.com/office/drawing/2014/main" id="{F488A75F-C492-4A37-922E-7DF4068C8010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Straight Connector 595">
              <a:extLst>
                <a:ext uri="{FF2B5EF4-FFF2-40B4-BE49-F238E27FC236}">
                  <a16:creationId xmlns:a16="http://schemas.microsoft.com/office/drawing/2014/main" id="{32A456DC-0DDA-4C5C-A94E-AA3BCEF353F1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Connector 596">
              <a:extLst>
                <a:ext uri="{FF2B5EF4-FFF2-40B4-BE49-F238E27FC236}">
                  <a16:creationId xmlns:a16="http://schemas.microsoft.com/office/drawing/2014/main" id="{8A0159D1-7D3D-44E7-948A-152F5AF95FF2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Straight Connector 597">
              <a:extLst>
                <a:ext uri="{FF2B5EF4-FFF2-40B4-BE49-F238E27FC236}">
                  <a16:creationId xmlns:a16="http://schemas.microsoft.com/office/drawing/2014/main" id="{A54D0FFE-3E8D-4D1A-8C82-4D64634861C4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Straight Connector 598">
              <a:extLst>
                <a:ext uri="{FF2B5EF4-FFF2-40B4-BE49-F238E27FC236}">
                  <a16:creationId xmlns:a16="http://schemas.microsoft.com/office/drawing/2014/main" id="{4128162B-0E94-4D80-B94C-CBF6335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Straight Connector 599">
              <a:extLst>
                <a:ext uri="{FF2B5EF4-FFF2-40B4-BE49-F238E27FC236}">
                  <a16:creationId xmlns:a16="http://schemas.microsoft.com/office/drawing/2014/main" id="{E257CCC8-3728-4CDC-8C1D-B6181F4E5BF9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Straight Connector 600">
              <a:extLst>
                <a:ext uri="{FF2B5EF4-FFF2-40B4-BE49-F238E27FC236}">
                  <a16:creationId xmlns:a16="http://schemas.microsoft.com/office/drawing/2014/main" id="{3DEE8D6A-D653-45CC-A1C2-E85968FF1925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>
              <a:extLst>
                <a:ext uri="{FF2B5EF4-FFF2-40B4-BE49-F238E27FC236}">
                  <a16:creationId xmlns:a16="http://schemas.microsoft.com/office/drawing/2014/main" id="{C2392F33-E5E5-433F-92DC-A67D1FAD185C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>
              <a:extLst>
                <a:ext uri="{FF2B5EF4-FFF2-40B4-BE49-F238E27FC236}">
                  <a16:creationId xmlns:a16="http://schemas.microsoft.com/office/drawing/2014/main" id="{47795F6F-2390-48F0-9EC6-EE1723544CDA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Connector 603">
              <a:extLst>
                <a:ext uri="{FF2B5EF4-FFF2-40B4-BE49-F238E27FC236}">
                  <a16:creationId xmlns:a16="http://schemas.microsoft.com/office/drawing/2014/main" id="{3FDBBA64-457C-4178-AEDD-B7AAC818AFF5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>
              <a:extLst>
                <a:ext uri="{FF2B5EF4-FFF2-40B4-BE49-F238E27FC236}">
                  <a16:creationId xmlns:a16="http://schemas.microsoft.com/office/drawing/2014/main" id="{3ABC64E7-990C-4A58-9C68-0C6445C0545B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>
              <a:extLst>
                <a:ext uri="{FF2B5EF4-FFF2-40B4-BE49-F238E27FC236}">
                  <a16:creationId xmlns:a16="http://schemas.microsoft.com/office/drawing/2014/main" id="{222867D4-EC3C-4480-B8A8-B311C4F23231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>
              <a:extLst>
                <a:ext uri="{FF2B5EF4-FFF2-40B4-BE49-F238E27FC236}">
                  <a16:creationId xmlns:a16="http://schemas.microsoft.com/office/drawing/2014/main" id="{CD7F9A4C-F081-4DA8-A877-A7517F1769C9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Connector 607">
              <a:extLst>
                <a:ext uri="{FF2B5EF4-FFF2-40B4-BE49-F238E27FC236}">
                  <a16:creationId xmlns:a16="http://schemas.microsoft.com/office/drawing/2014/main" id="{CA7ECDA9-0662-40A9-BDE9-2B9DBB841C52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>
              <a:extLst>
                <a:ext uri="{FF2B5EF4-FFF2-40B4-BE49-F238E27FC236}">
                  <a16:creationId xmlns:a16="http://schemas.microsoft.com/office/drawing/2014/main" id="{B1FB467F-1BE7-4140-8296-B9C1BE35AAEB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2DADD6AB-5117-4E72-B2A2-38DEF3FB20EC}"/>
              </a:ext>
            </a:extLst>
          </p:cNvPr>
          <p:cNvGrpSpPr/>
          <p:nvPr/>
        </p:nvGrpSpPr>
        <p:grpSpPr>
          <a:xfrm>
            <a:off x="7660433" y="1962953"/>
            <a:ext cx="565590" cy="157290"/>
            <a:chOff x="1981200" y="2598135"/>
            <a:chExt cx="565590" cy="157290"/>
          </a:xfrm>
        </p:grpSpPr>
        <p:cxnSp>
          <p:nvCxnSpPr>
            <p:cNvPr id="611" name="Straight Connector 610">
              <a:extLst>
                <a:ext uri="{FF2B5EF4-FFF2-40B4-BE49-F238E27FC236}">
                  <a16:creationId xmlns:a16="http://schemas.microsoft.com/office/drawing/2014/main" id="{6C2B04DD-42E0-4D34-B7AB-B22B0AAEA2F8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>
              <a:extLst>
                <a:ext uri="{FF2B5EF4-FFF2-40B4-BE49-F238E27FC236}">
                  <a16:creationId xmlns:a16="http://schemas.microsoft.com/office/drawing/2014/main" id="{14F99720-3E57-42B4-8E96-85985397D15E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612">
              <a:extLst>
                <a:ext uri="{FF2B5EF4-FFF2-40B4-BE49-F238E27FC236}">
                  <a16:creationId xmlns:a16="http://schemas.microsoft.com/office/drawing/2014/main" id="{377C7413-BFB8-4028-8003-9DDB673A2BA0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Straight Connector 613">
              <a:extLst>
                <a:ext uri="{FF2B5EF4-FFF2-40B4-BE49-F238E27FC236}">
                  <a16:creationId xmlns:a16="http://schemas.microsoft.com/office/drawing/2014/main" id="{57B14660-8E11-4D09-BB82-36B6605B807E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Connector 614">
              <a:extLst>
                <a:ext uri="{FF2B5EF4-FFF2-40B4-BE49-F238E27FC236}">
                  <a16:creationId xmlns:a16="http://schemas.microsoft.com/office/drawing/2014/main" id="{51035676-D1F4-445C-98E4-3C5B21E58939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Connector 615">
              <a:extLst>
                <a:ext uri="{FF2B5EF4-FFF2-40B4-BE49-F238E27FC236}">
                  <a16:creationId xmlns:a16="http://schemas.microsoft.com/office/drawing/2014/main" id="{3C2E9143-CAC3-4657-9A56-3FBE17848B40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>
              <a:extLst>
                <a:ext uri="{FF2B5EF4-FFF2-40B4-BE49-F238E27FC236}">
                  <a16:creationId xmlns:a16="http://schemas.microsoft.com/office/drawing/2014/main" id="{14D30CE5-C375-41BF-991C-4F473083C7D9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>
              <a:extLst>
                <a:ext uri="{FF2B5EF4-FFF2-40B4-BE49-F238E27FC236}">
                  <a16:creationId xmlns:a16="http://schemas.microsoft.com/office/drawing/2014/main" id="{9482B96B-73A4-4314-A6B1-AC2581E751C5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>
              <a:extLst>
                <a:ext uri="{FF2B5EF4-FFF2-40B4-BE49-F238E27FC236}">
                  <a16:creationId xmlns:a16="http://schemas.microsoft.com/office/drawing/2014/main" id="{429C4D01-A066-44CC-B4DA-82D3276FE123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>
              <a:extLst>
                <a:ext uri="{FF2B5EF4-FFF2-40B4-BE49-F238E27FC236}">
                  <a16:creationId xmlns:a16="http://schemas.microsoft.com/office/drawing/2014/main" id="{C5D1A377-DA37-4BAF-8ED5-9ED1B36A6B58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>
              <a:extLst>
                <a:ext uri="{FF2B5EF4-FFF2-40B4-BE49-F238E27FC236}">
                  <a16:creationId xmlns:a16="http://schemas.microsoft.com/office/drawing/2014/main" id="{8157C278-E773-44A2-A3F3-8050EA9C9FEC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>
              <a:extLst>
                <a:ext uri="{FF2B5EF4-FFF2-40B4-BE49-F238E27FC236}">
                  <a16:creationId xmlns:a16="http://schemas.microsoft.com/office/drawing/2014/main" id="{484D7E42-52F0-4C34-B4A4-0D7E54FBCA9D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>
              <a:extLst>
                <a:ext uri="{FF2B5EF4-FFF2-40B4-BE49-F238E27FC236}">
                  <a16:creationId xmlns:a16="http://schemas.microsoft.com/office/drawing/2014/main" id="{89FAABD2-20EE-4740-810D-23CA3C7AB59B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>
              <a:extLst>
                <a:ext uri="{FF2B5EF4-FFF2-40B4-BE49-F238E27FC236}">
                  <a16:creationId xmlns:a16="http://schemas.microsoft.com/office/drawing/2014/main" id="{661DB780-0473-4792-97A8-7D9A218023AD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Connector 624">
              <a:extLst>
                <a:ext uri="{FF2B5EF4-FFF2-40B4-BE49-F238E27FC236}">
                  <a16:creationId xmlns:a16="http://schemas.microsoft.com/office/drawing/2014/main" id="{4B924507-401C-4A14-81DC-2F707DF6970B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>
              <a:extLst>
                <a:ext uri="{FF2B5EF4-FFF2-40B4-BE49-F238E27FC236}">
                  <a16:creationId xmlns:a16="http://schemas.microsoft.com/office/drawing/2014/main" id="{9C094727-D2DD-4942-BCB4-2F65BB0ABE1E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438CCA6F-351D-49EB-9176-ED5849CD354C}"/>
              </a:ext>
            </a:extLst>
          </p:cNvPr>
          <p:cNvGrpSpPr/>
          <p:nvPr/>
        </p:nvGrpSpPr>
        <p:grpSpPr>
          <a:xfrm>
            <a:off x="8218283" y="1960508"/>
            <a:ext cx="565590" cy="157290"/>
            <a:chOff x="1981200" y="2598135"/>
            <a:chExt cx="565590" cy="157290"/>
          </a:xfrm>
        </p:grpSpPr>
        <p:cxnSp>
          <p:nvCxnSpPr>
            <p:cNvPr id="628" name="Straight Connector 627">
              <a:extLst>
                <a:ext uri="{FF2B5EF4-FFF2-40B4-BE49-F238E27FC236}">
                  <a16:creationId xmlns:a16="http://schemas.microsoft.com/office/drawing/2014/main" id="{D19B3220-EB18-4014-B5A9-BFDDD30D25A0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>
              <a:extLst>
                <a:ext uri="{FF2B5EF4-FFF2-40B4-BE49-F238E27FC236}">
                  <a16:creationId xmlns:a16="http://schemas.microsoft.com/office/drawing/2014/main" id="{EAEF7F12-62DB-494D-AC4C-7CC31DF3CD3C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>
              <a:extLst>
                <a:ext uri="{FF2B5EF4-FFF2-40B4-BE49-F238E27FC236}">
                  <a16:creationId xmlns:a16="http://schemas.microsoft.com/office/drawing/2014/main" id="{165B5D51-05A7-407D-B372-09FA6816EDB2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>
              <a:extLst>
                <a:ext uri="{FF2B5EF4-FFF2-40B4-BE49-F238E27FC236}">
                  <a16:creationId xmlns:a16="http://schemas.microsoft.com/office/drawing/2014/main" id="{2C01BD40-931C-45CB-92D1-2B4A18A84EA0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>
              <a:extLst>
                <a:ext uri="{FF2B5EF4-FFF2-40B4-BE49-F238E27FC236}">
                  <a16:creationId xmlns:a16="http://schemas.microsoft.com/office/drawing/2014/main" id="{5E15815E-CCE5-4806-B0AB-3F6CCE160A3C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Connector 632">
              <a:extLst>
                <a:ext uri="{FF2B5EF4-FFF2-40B4-BE49-F238E27FC236}">
                  <a16:creationId xmlns:a16="http://schemas.microsoft.com/office/drawing/2014/main" id="{DE8C7E96-F43F-4F8C-B4B2-AE8D3E82769D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Straight Connector 633">
              <a:extLst>
                <a:ext uri="{FF2B5EF4-FFF2-40B4-BE49-F238E27FC236}">
                  <a16:creationId xmlns:a16="http://schemas.microsoft.com/office/drawing/2014/main" id="{17DB9B1B-D87B-49C3-A387-00E100503D05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Straight Connector 634">
              <a:extLst>
                <a:ext uri="{FF2B5EF4-FFF2-40B4-BE49-F238E27FC236}">
                  <a16:creationId xmlns:a16="http://schemas.microsoft.com/office/drawing/2014/main" id="{07917484-DDA3-4E3E-AE03-FE3FFC7E4F46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Straight Connector 635">
              <a:extLst>
                <a:ext uri="{FF2B5EF4-FFF2-40B4-BE49-F238E27FC236}">
                  <a16:creationId xmlns:a16="http://schemas.microsoft.com/office/drawing/2014/main" id="{03006503-4CCD-40F0-988C-82DE5497A23E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>
              <a:extLst>
                <a:ext uri="{FF2B5EF4-FFF2-40B4-BE49-F238E27FC236}">
                  <a16:creationId xmlns:a16="http://schemas.microsoft.com/office/drawing/2014/main" id="{C9142BB2-E7FC-4C19-90DB-CC83F0EF143F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Straight Connector 637">
              <a:extLst>
                <a:ext uri="{FF2B5EF4-FFF2-40B4-BE49-F238E27FC236}">
                  <a16:creationId xmlns:a16="http://schemas.microsoft.com/office/drawing/2014/main" id="{9B263D40-3F1C-4ECE-893B-F47FEA23887C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>
              <a:extLst>
                <a:ext uri="{FF2B5EF4-FFF2-40B4-BE49-F238E27FC236}">
                  <a16:creationId xmlns:a16="http://schemas.microsoft.com/office/drawing/2014/main" id="{FE7FC204-E40D-40BA-9C21-EF73F1209B6F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>
              <a:extLst>
                <a:ext uri="{FF2B5EF4-FFF2-40B4-BE49-F238E27FC236}">
                  <a16:creationId xmlns:a16="http://schemas.microsoft.com/office/drawing/2014/main" id="{BC39A3C9-E77B-4747-BB31-358D5CCFE8F0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>
              <a:extLst>
                <a:ext uri="{FF2B5EF4-FFF2-40B4-BE49-F238E27FC236}">
                  <a16:creationId xmlns:a16="http://schemas.microsoft.com/office/drawing/2014/main" id="{F5058A4F-CF92-4CE5-9719-C793FCD0D2EF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>
              <a:extLst>
                <a:ext uri="{FF2B5EF4-FFF2-40B4-BE49-F238E27FC236}">
                  <a16:creationId xmlns:a16="http://schemas.microsoft.com/office/drawing/2014/main" id="{0137C806-D87C-4C08-B5FB-7BB6DFA21CEB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>
              <a:extLst>
                <a:ext uri="{FF2B5EF4-FFF2-40B4-BE49-F238E27FC236}">
                  <a16:creationId xmlns:a16="http://schemas.microsoft.com/office/drawing/2014/main" id="{C386FA26-8242-464C-9B56-05B30E070C73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248" name="Freeform: Shape 53247">
            <a:extLst>
              <a:ext uri="{FF2B5EF4-FFF2-40B4-BE49-F238E27FC236}">
                <a16:creationId xmlns:a16="http://schemas.microsoft.com/office/drawing/2014/main" id="{83C7BD1E-6A27-4BB6-889E-086BCA37071A}"/>
              </a:ext>
            </a:extLst>
          </p:cNvPr>
          <p:cNvSpPr/>
          <p:nvPr/>
        </p:nvSpPr>
        <p:spPr>
          <a:xfrm>
            <a:off x="1033272" y="2870902"/>
            <a:ext cx="7296912" cy="634496"/>
          </a:xfrm>
          <a:custGeom>
            <a:avLst/>
            <a:gdLst>
              <a:gd name="connsiteX0" fmla="*/ 0 w 7296912"/>
              <a:gd name="connsiteY0" fmla="*/ 262442 h 634496"/>
              <a:gd name="connsiteX1" fmla="*/ 612648 w 7296912"/>
              <a:gd name="connsiteY1" fmla="*/ 262442 h 634496"/>
              <a:gd name="connsiteX2" fmla="*/ 1179576 w 7296912"/>
              <a:gd name="connsiteY2" fmla="*/ 262442 h 634496"/>
              <a:gd name="connsiteX3" fmla="*/ 1453896 w 7296912"/>
              <a:gd name="connsiteY3" fmla="*/ 262442 h 634496"/>
              <a:gd name="connsiteX4" fmla="*/ 1691640 w 7296912"/>
              <a:gd name="connsiteY4" fmla="*/ 24698 h 634496"/>
              <a:gd name="connsiteX5" fmla="*/ 1801368 w 7296912"/>
              <a:gd name="connsiteY5" fmla="*/ 6410 h 634496"/>
              <a:gd name="connsiteX6" fmla="*/ 2057400 w 7296912"/>
              <a:gd name="connsiteY6" fmla="*/ 15554 h 634496"/>
              <a:gd name="connsiteX7" fmla="*/ 2157984 w 7296912"/>
              <a:gd name="connsiteY7" fmla="*/ 152714 h 634496"/>
              <a:gd name="connsiteX8" fmla="*/ 2212848 w 7296912"/>
              <a:gd name="connsiteY8" fmla="*/ 299018 h 634496"/>
              <a:gd name="connsiteX9" fmla="*/ 2331720 w 7296912"/>
              <a:gd name="connsiteY9" fmla="*/ 381314 h 634496"/>
              <a:gd name="connsiteX10" fmla="*/ 2468880 w 7296912"/>
              <a:gd name="connsiteY10" fmla="*/ 408746 h 634496"/>
              <a:gd name="connsiteX11" fmla="*/ 2697480 w 7296912"/>
              <a:gd name="connsiteY11" fmla="*/ 381314 h 634496"/>
              <a:gd name="connsiteX12" fmla="*/ 2862072 w 7296912"/>
              <a:gd name="connsiteY12" fmla="*/ 225866 h 634496"/>
              <a:gd name="connsiteX13" fmla="*/ 3008376 w 7296912"/>
              <a:gd name="connsiteY13" fmla="*/ 125282 h 634496"/>
              <a:gd name="connsiteX14" fmla="*/ 3163824 w 7296912"/>
              <a:gd name="connsiteY14" fmla="*/ 125282 h 634496"/>
              <a:gd name="connsiteX15" fmla="*/ 3355848 w 7296912"/>
              <a:gd name="connsiteY15" fmla="*/ 152714 h 634496"/>
              <a:gd name="connsiteX16" fmla="*/ 3575304 w 7296912"/>
              <a:gd name="connsiteY16" fmla="*/ 280730 h 634496"/>
              <a:gd name="connsiteX17" fmla="*/ 3648456 w 7296912"/>
              <a:gd name="connsiteY17" fmla="*/ 299018 h 634496"/>
              <a:gd name="connsiteX18" fmla="*/ 3813048 w 7296912"/>
              <a:gd name="connsiteY18" fmla="*/ 344738 h 634496"/>
              <a:gd name="connsiteX19" fmla="*/ 4050792 w 7296912"/>
              <a:gd name="connsiteY19" fmla="*/ 344738 h 634496"/>
              <a:gd name="connsiteX20" fmla="*/ 4242816 w 7296912"/>
              <a:gd name="connsiteY20" fmla="*/ 244154 h 634496"/>
              <a:gd name="connsiteX21" fmla="*/ 4261104 w 7296912"/>
              <a:gd name="connsiteY21" fmla="*/ 244154 h 634496"/>
              <a:gd name="connsiteX22" fmla="*/ 4306824 w 7296912"/>
              <a:gd name="connsiteY22" fmla="*/ 363026 h 634496"/>
              <a:gd name="connsiteX23" fmla="*/ 4416552 w 7296912"/>
              <a:gd name="connsiteY23" fmla="*/ 454466 h 634496"/>
              <a:gd name="connsiteX24" fmla="*/ 4526280 w 7296912"/>
              <a:gd name="connsiteY24" fmla="*/ 582482 h 634496"/>
              <a:gd name="connsiteX25" fmla="*/ 4645152 w 7296912"/>
              <a:gd name="connsiteY25" fmla="*/ 628202 h 634496"/>
              <a:gd name="connsiteX26" fmla="*/ 4828032 w 7296912"/>
              <a:gd name="connsiteY26" fmla="*/ 619058 h 634496"/>
              <a:gd name="connsiteX27" fmla="*/ 4965192 w 7296912"/>
              <a:gd name="connsiteY27" fmla="*/ 491042 h 634496"/>
              <a:gd name="connsiteX28" fmla="*/ 5038344 w 7296912"/>
              <a:gd name="connsiteY28" fmla="*/ 235010 h 634496"/>
              <a:gd name="connsiteX29" fmla="*/ 5120640 w 7296912"/>
              <a:gd name="connsiteY29" fmla="*/ 97850 h 634496"/>
              <a:gd name="connsiteX30" fmla="*/ 5257800 w 7296912"/>
              <a:gd name="connsiteY30" fmla="*/ 70418 h 634496"/>
              <a:gd name="connsiteX31" fmla="*/ 5404104 w 7296912"/>
              <a:gd name="connsiteY31" fmla="*/ 97850 h 634496"/>
              <a:gd name="connsiteX32" fmla="*/ 5596128 w 7296912"/>
              <a:gd name="connsiteY32" fmla="*/ 244154 h 634496"/>
              <a:gd name="connsiteX33" fmla="*/ 5724144 w 7296912"/>
              <a:gd name="connsiteY33" fmla="*/ 326450 h 634496"/>
              <a:gd name="connsiteX34" fmla="*/ 5870448 w 7296912"/>
              <a:gd name="connsiteY34" fmla="*/ 353882 h 634496"/>
              <a:gd name="connsiteX35" fmla="*/ 6053328 w 7296912"/>
              <a:gd name="connsiteY35" fmla="*/ 353882 h 634496"/>
              <a:gd name="connsiteX36" fmla="*/ 6291072 w 7296912"/>
              <a:gd name="connsiteY36" fmla="*/ 235010 h 634496"/>
              <a:gd name="connsiteX37" fmla="*/ 6437376 w 7296912"/>
              <a:gd name="connsiteY37" fmla="*/ 180146 h 634496"/>
              <a:gd name="connsiteX38" fmla="*/ 6537960 w 7296912"/>
              <a:gd name="connsiteY38" fmla="*/ 161858 h 634496"/>
              <a:gd name="connsiteX39" fmla="*/ 6693408 w 7296912"/>
              <a:gd name="connsiteY39" fmla="*/ 143570 h 634496"/>
              <a:gd name="connsiteX40" fmla="*/ 6867144 w 7296912"/>
              <a:gd name="connsiteY40" fmla="*/ 207578 h 634496"/>
              <a:gd name="connsiteX41" fmla="*/ 7031736 w 7296912"/>
              <a:gd name="connsiteY41" fmla="*/ 271586 h 634496"/>
              <a:gd name="connsiteX42" fmla="*/ 7296912 w 7296912"/>
              <a:gd name="connsiteY42" fmla="*/ 253298 h 634496"/>
              <a:gd name="connsiteX43" fmla="*/ 7296912 w 7296912"/>
              <a:gd name="connsiteY43" fmla="*/ 253298 h 63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296912" h="634496">
                <a:moveTo>
                  <a:pt x="0" y="262442"/>
                </a:moveTo>
                <a:lnTo>
                  <a:pt x="612648" y="262442"/>
                </a:lnTo>
                <a:lnTo>
                  <a:pt x="1179576" y="262442"/>
                </a:lnTo>
                <a:cubicBezTo>
                  <a:pt x="1319784" y="262442"/>
                  <a:pt x="1368552" y="302066"/>
                  <a:pt x="1453896" y="262442"/>
                </a:cubicBezTo>
                <a:cubicBezTo>
                  <a:pt x="1539240" y="222818"/>
                  <a:pt x="1633728" y="67370"/>
                  <a:pt x="1691640" y="24698"/>
                </a:cubicBezTo>
                <a:cubicBezTo>
                  <a:pt x="1749552" y="-17974"/>
                  <a:pt x="1740408" y="7934"/>
                  <a:pt x="1801368" y="6410"/>
                </a:cubicBezTo>
                <a:cubicBezTo>
                  <a:pt x="1862328" y="4886"/>
                  <a:pt x="1997964" y="-8830"/>
                  <a:pt x="2057400" y="15554"/>
                </a:cubicBezTo>
                <a:cubicBezTo>
                  <a:pt x="2116836" y="39938"/>
                  <a:pt x="2132076" y="105470"/>
                  <a:pt x="2157984" y="152714"/>
                </a:cubicBezTo>
                <a:cubicBezTo>
                  <a:pt x="2183892" y="199958"/>
                  <a:pt x="2183892" y="260918"/>
                  <a:pt x="2212848" y="299018"/>
                </a:cubicBezTo>
                <a:cubicBezTo>
                  <a:pt x="2241804" y="337118"/>
                  <a:pt x="2289048" y="363026"/>
                  <a:pt x="2331720" y="381314"/>
                </a:cubicBezTo>
                <a:cubicBezTo>
                  <a:pt x="2374392" y="399602"/>
                  <a:pt x="2407920" y="408746"/>
                  <a:pt x="2468880" y="408746"/>
                </a:cubicBezTo>
                <a:cubicBezTo>
                  <a:pt x="2529840" y="408746"/>
                  <a:pt x="2631948" y="411794"/>
                  <a:pt x="2697480" y="381314"/>
                </a:cubicBezTo>
                <a:cubicBezTo>
                  <a:pt x="2763012" y="350834"/>
                  <a:pt x="2810256" y="268538"/>
                  <a:pt x="2862072" y="225866"/>
                </a:cubicBezTo>
                <a:cubicBezTo>
                  <a:pt x="2913888" y="183194"/>
                  <a:pt x="2958084" y="142046"/>
                  <a:pt x="3008376" y="125282"/>
                </a:cubicBezTo>
                <a:cubicBezTo>
                  <a:pt x="3058668" y="108518"/>
                  <a:pt x="3105912" y="120710"/>
                  <a:pt x="3163824" y="125282"/>
                </a:cubicBezTo>
                <a:cubicBezTo>
                  <a:pt x="3221736" y="129854"/>
                  <a:pt x="3287268" y="126806"/>
                  <a:pt x="3355848" y="152714"/>
                </a:cubicBezTo>
                <a:cubicBezTo>
                  <a:pt x="3424428" y="178622"/>
                  <a:pt x="3526536" y="256346"/>
                  <a:pt x="3575304" y="280730"/>
                </a:cubicBezTo>
                <a:cubicBezTo>
                  <a:pt x="3624072" y="305114"/>
                  <a:pt x="3648456" y="299018"/>
                  <a:pt x="3648456" y="299018"/>
                </a:cubicBezTo>
                <a:cubicBezTo>
                  <a:pt x="3688080" y="309686"/>
                  <a:pt x="3745992" y="337118"/>
                  <a:pt x="3813048" y="344738"/>
                </a:cubicBezTo>
                <a:cubicBezTo>
                  <a:pt x="3880104" y="352358"/>
                  <a:pt x="3979164" y="361502"/>
                  <a:pt x="4050792" y="344738"/>
                </a:cubicBezTo>
                <a:cubicBezTo>
                  <a:pt x="4122420" y="327974"/>
                  <a:pt x="4242816" y="244154"/>
                  <a:pt x="4242816" y="244154"/>
                </a:cubicBezTo>
                <a:cubicBezTo>
                  <a:pt x="4277868" y="227390"/>
                  <a:pt x="4250436" y="224342"/>
                  <a:pt x="4261104" y="244154"/>
                </a:cubicBezTo>
                <a:cubicBezTo>
                  <a:pt x="4271772" y="263966"/>
                  <a:pt x="4280916" y="327974"/>
                  <a:pt x="4306824" y="363026"/>
                </a:cubicBezTo>
                <a:cubicBezTo>
                  <a:pt x="4332732" y="398078"/>
                  <a:pt x="4379976" y="417890"/>
                  <a:pt x="4416552" y="454466"/>
                </a:cubicBezTo>
                <a:cubicBezTo>
                  <a:pt x="4453128" y="491042"/>
                  <a:pt x="4488180" y="553526"/>
                  <a:pt x="4526280" y="582482"/>
                </a:cubicBezTo>
                <a:cubicBezTo>
                  <a:pt x="4564380" y="611438"/>
                  <a:pt x="4594860" y="622106"/>
                  <a:pt x="4645152" y="628202"/>
                </a:cubicBezTo>
                <a:cubicBezTo>
                  <a:pt x="4695444" y="634298"/>
                  <a:pt x="4774692" y="641918"/>
                  <a:pt x="4828032" y="619058"/>
                </a:cubicBezTo>
                <a:cubicBezTo>
                  <a:pt x="4881372" y="596198"/>
                  <a:pt x="4930140" y="555050"/>
                  <a:pt x="4965192" y="491042"/>
                </a:cubicBezTo>
                <a:cubicBezTo>
                  <a:pt x="5000244" y="427034"/>
                  <a:pt x="5012436" y="300542"/>
                  <a:pt x="5038344" y="235010"/>
                </a:cubicBezTo>
                <a:cubicBezTo>
                  <a:pt x="5064252" y="169478"/>
                  <a:pt x="5084064" y="125282"/>
                  <a:pt x="5120640" y="97850"/>
                </a:cubicBezTo>
                <a:cubicBezTo>
                  <a:pt x="5157216" y="70418"/>
                  <a:pt x="5210556" y="70418"/>
                  <a:pt x="5257800" y="70418"/>
                </a:cubicBezTo>
                <a:cubicBezTo>
                  <a:pt x="5305044" y="70418"/>
                  <a:pt x="5347716" y="68894"/>
                  <a:pt x="5404104" y="97850"/>
                </a:cubicBezTo>
                <a:cubicBezTo>
                  <a:pt x="5460492" y="126806"/>
                  <a:pt x="5542788" y="206054"/>
                  <a:pt x="5596128" y="244154"/>
                </a:cubicBezTo>
                <a:cubicBezTo>
                  <a:pt x="5649468" y="282254"/>
                  <a:pt x="5678424" y="308162"/>
                  <a:pt x="5724144" y="326450"/>
                </a:cubicBezTo>
                <a:cubicBezTo>
                  <a:pt x="5769864" y="344738"/>
                  <a:pt x="5815584" y="349310"/>
                  <a:pt x="5870448" y="353882"/>
                </a:cubicBezTo>
                <a:cubicBezTo>
                  <a:pt x="5925312" y="358454"/>
                  <a:pt x="5983224" y="373694"/>
                  <a:pt x="6053328" y="353882"/>
                </a:cubicBezTo>
                <a:cubicBezTo>
                  <a:pt x="6123432" y="334070"/>
                  <a:pt x="6227064" y="263966"/>
                  <a:pt x="6291072" y="235010"/>
                </a:cubicBezTo>
                <a:cubicBezTo>
                  <a:pt x="6355080" y="206054"/>
                  <a:pt x="6396228" y="192338"/>
                  <a:pt x="6437376" y="180146"/>
                </a:cubicBezTo>
                <a:cubicBezTo>
                  <a:pt x="6478524" y="167954"/>
                  <a:pt x="6495288" y="167954"/>
                  <a:pt x="6537960" y="161858"/>
                </a:cubicBezTo>
                <a:cubicBezTo>
                  <a:pt x="6580632" y="155762"/>
                  <a:pt x="6638544" y="135950"/>
                  <a:pt x="6693408" y="143570"/>
                </a:cubicBezTo>
                <a:cubicBezTo>
                  <a:pt x="6748272" y="151190"/>
                  <a:pt x="6810756" y="186242"/>
                  <a:pt x="6867144" y="207578"/>
                </a:cubicBezTo>
                <a:cubicBezTo>
                  <a:pt x="6923532" y="228914"/>
                  <a:pt x="6960108" y="263966"/>
                  <a:pt x="7031736" y="271586"/>
                </a:cubicBezTo>
                <a:cubicBezTo>
                  <a:pt x="7103364" y="279206"/>
                  <a:pt x="7296912" y="253298"/>
                  <a:pt x="7296912" y="253298"/>
                </a:cubicBezTo>
                <a:lnTo>
                  <a:pt x="7296912" y="253298"/>
                </a:ln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Marching on a bridge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24256" y="4648200"/>
            <a:ext cx="8610600" cy="1295400"/>
          </a:xfrm>
        </p:spPr>
        <p:txBody>
          <a:bodyPr/>
          <a:lstStyle/>
          <a:p>
            <a:r>
              <a:rPr lang="en-US" sz="2400" dirty="0">
                <a:sym typeface="Wingdings" panose="05000000000000000000" pitchFamily="2" charset="2"/>
              </a:rPr>
              <a:t>Worst case is if the clock conditioning aligns with package resonance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Architects may want to try and avoid this case!</a:t>
            </a:r>
            <a:endParaRPr lang="en-US" sz="2000" dirty="0"/>
          </a:p>
          <a:p>
            <a:endParaRPr lang="en-US" altLang="en-US" sz="2400" dirty="0">
              <a:sym typeface="Symbol" panose="05050102010706020507" pitchFamily="18" charset="2"/>
            </a:endParaRP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EE194 Joel </a:t>
            </a:r>
            <a:r>
              <a:rPr lang="en-US" altLang="en-US" sz="1400" dirty="0" err="1"/>
              <a:t>Grodstein</a:t>
            </a:r>
            <a:endParaRPr lang="en-US" altLang="en-US" sz="1400" i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028700" y="2590800"/>
            <a:ext cx="0" cy="1447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1028700" y="4038600"/>
            <a:ext cx="7353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61" name="TextBox 21"/>
          <p:cNvSpPr txBox="1">
            <a:spLocks noChangeArrowheads="1"/>
          </p:cNvSpPr>
          <p:nvPr/>
        </p:nvSpPr>
        <p:spPr bwMode="auto">
          <a:xfrm>
            <a:off x="7924800" y="3962400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time</a:t>
            </a:r>
          </a:p>
        </p:txBody>
      </p:sp>
      <p:sp>
        <p:nvSpPr>
          <p:cNvPr id="53263" name="TextBox 26"/>
          <p:cNvSpPr txBox="1">
            <a:spLocks noChangeArrowheads="1"/>
          </p:cNvSpPr>
          <p:nvPr/>
        </p:nvSpPr>
        <p:spPr bwMode="auto">
          <a:xfrm>
            <a:off x="439341" y="2438400"/>
            <a:ext cx="62745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dd</a:t>
            </a:r>
            <a:endParaRPr lang="en-US" altLang="en-US" sz="2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71483BB-9972-4042-AE58-D56E0B34CC9C}"/>
              </a:ext>
            </a:extLst>
          </p:cNvPr>
          <p:cNvSpPr txBox="1"/>
          <p:nvPr/>
        </p:nvSpPr>
        <p:spPr>
          <a:xfrm>
            <a:off x="457200" y="1521023"/>
            <a:ext cx="51456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CLK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0447945-BA79-412B-BE11-41EEF466A573}"/>
              </a:ext>
            </a:extLst>
          </p:cNvPr>
          <p:cNvSpPr txBox="1"/>
          <p:nvPr/>
        </p:nvSpPr>
        <p:spPr>
          <a:xfrm>
            <a:off x="304800" y="1905000"/>
            <a:ext cx="68608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CCLK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48A708-E9D8-4E3A-8421-FD1141DF9096}"/>
              </a:ext>
            </a:extLst>
          </p:cNvPr>
          <p:cNvGrpSpPr/>
          <p:nvPr/>
        </p:nvGrpSpPr>
        <p:grpSpPr>
          <a:xfrm>
            <a:off x="990600" y="1585055"/>
            <a:ext cx="4461570" cy="169515"/>
            <a:chOff x="1981200" y="2585910"/>
            <a:chExt cx="4461570" cy="16951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442532-03C5-4BAB-B79F-F3CB0A1414F3}"/>
                </a:ext>
              </a:extLst>
            </p:cNvPr>
            <p:cNvGrpSpPr/>
            <p:nvPr/>
          </p:nvGrpSpPr>
          <p:grpSpPr>
            <a:xfrm>
              <a:off x="1981200" y="2598135"/>
              <a:ext cx="565590" cy="157290"/>
              <a:chOff x="1981200" y="2598135"/>
              <a:chExt cx="565590" cy="157290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CADD59AD-BD83-4D59-84F2-0470F20519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611F9C4F-B467-489E-A763-C1354A9344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1FF626AF-527C-404D-8216-7DE57861A9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C38F6E46-FE57-4636-B083-E821086369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42EB6E47-4CAD-4655-866B-BA7214338C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A6663B6-6C4C-4B2A-93D5-2369B6CEAF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50F8FFB3-760E-43AA-9A03-C52FCFC69D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931FA897-2ECA-4C44-8350-E65D69090F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7A0F3AA-C421-47D0-8E49-95BC87125C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A9320EE4-E861-4FF6-9EBE-DCCDEA1764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D2F8217E-CBF6-4495-AB86-105374A8E8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FB24AECC-8674-42F2-B530-9729AE3506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2F03C520-BF40-4F3D-BA48-760A3819A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65F94F3F-2A49-4C3A-B2BF-E028F7675C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BF67F68D-68C1-4F3F-B380-F5155A8F50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1A6FE557-0549-4761-8E3C-845FF58B26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53445709-10FE-4578-A70C-3E872FFB3259}"/>
                </a:ext>
              </a:extLst>
            </p:cNvPr>
            <p:cNvGrpSpPr/>
            <p:nvPr/>
          </p:nvGrpSpPr>
          <p:grpSpPr>
            <a:xfrm>
              <a:off x="2539050" y="2595690"/>
              <a:ext cx="565590" cy="157290"/>
              <a:chOff x="1981200" y="2598135"/>
              <a:chExt cx="565590" cy="157290"/>
            </a:xfrm>
          </p:grpSpPr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72D85B8F-4E6F-44C9-9A15-0CCA793FF1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2E46FD86-886F-459A-BCD7-6AFD47993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AC7FC3F3-753B-4E7F-97FD-D8A8AAAC03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95E36E67-9088-41DD-9291-179E2A167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196D78D5-4080-485A-BCE6-344746AF60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39ED2AF6-565B-4CAB-BFC7-E541FA3675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59005CA6-3F3C-4DD7-9136-3CAC80818C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71AD3B0A-3E74-4744-9BED-6A2CB5D3F5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E34E2EE2-3057-46E2-A0CB-0B2A5A8AB7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417C1FA7-5658-4483-8A4B-E8E13869C4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53579450-8539-464B-88A2-540D5C5996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D358A64C-1650-4529-8A05-8EBCC97356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59937254-2666-46E7-BA7A-55FB31EEDB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64E90197-EA55-4CEE-BEEA-BC5B013AB0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48E0D3D6-43F8-440F-8016-DFEFAB443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DC6B1128-8919-45DB-8C08-D6646C3F89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E6402C6-706E-4251-BF68-5398FC0CC937}"/>
                </a:ext>
              </a:extLst>
            </p:cNvPr>
            <p:cNvGrpSpPr/>
            <p:nvPr/>
          </p:nvGrpSpPr>
          <p:grpSpPr>
            <a:xfrm>
              <a:off x="3094860" y="2593245"/>
              <a:ext cx="565590" cy="157290"/>
              <a:chOff x="1981200" y="2598135"/>
              <a:chExt cx="565590" cy="157290"/>
            </a:xfrm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AB06E484-B0B7-4CB5-981A-6E7C779695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9A961CFB-1484-4D16-BF4F-F10E3AA793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5FCBBCE1-0B8D-4A51-8C70-81A714A58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086FFA35-D0C6-4CFC-8A66-E8BB09852E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1AECA0A3-1D79-49FE-992F-5944BA1CDE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F5A10832-A5A8-4D01-9B8F-0EADB49BCB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1F9AAECF-D022-43BD-87D8-79A94E60C1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103F9FD7-8031-4383-B319-0A0705917F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E652B226-1B06-4E17-BCFB-368495E82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E590238C-83B0-4487-B0C7-86F6B072D1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2ECDDC08-86AC-43B7-B4CF-8C56D2BD05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A036D58E-5E67-401B-918B-CE22D20AB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FEF209A8-9776-4316-9C1D-C491069B1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DFE8702F-2C09-404F-889D-E8FE1C87CB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A31017F7-6B29-4D2F-8440-D543E8D5D4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3469C09-CE25-405B-809C-50800E9103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5E570DEC-F896-4DF6-821F-27E9F66DFA63}"/>
                </a:ext>
              </a:extLst>
            </p:cNvPr>
            <p:cNvGrpSpPr/>
            <p:nvPr/>
          </p:nvGrpSpPr>
          <p:grpSpPr>
            <a:xfrm>
              <a:off x="3652710" y="2590800"/>
              <a:ext cx="565590" cy="157290"/>
              <a:chOff x="1981200" y="2598135"/>
              <a:chExt cx="565590" cy="157290"/>
            </a:xfrm>
          </p:grpSpPr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9901DE8F-445C-4D28-9FC0-CDFF0B5FB6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4B05DE62-DE80-4B68-AB7C-88226A3002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3E1F6DD3-44B4-478A-B10B-20AAED9CF4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491A3BBC-4F5E-499D-BCA7-1D024A82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3DC5683D-4BCA-4483-83B0-785B97687E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CCD79E8C-2F7A-4659-8E69-2E2D888FDF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13CF8766-E68D-4606-ABAA-74E68E3C81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81AE7DC5-7271-4B02-8FF7-9AA79E0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84805792-9803-47DC-AA37-887F6F9C72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3433976C-2D27-4FC5-857E-6164E17CC4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C1116FDE-E847-4AEB-B140-AB942FB384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4AB526FC-94AF-4C7D-9696-A9187E019A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817F7FD8-5285-4F03-8E66-FB77AA7C1B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59A613D2-1258-4C54-AD05-C6055EF38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2DC90C9E-07F8-4C55-8055-C2C7EAB9B2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22895490-9B8B-4A1F-92AF-6F5D5E6DAA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AA6216C5-FA22-4B83-9B8D-F6ADE4E7BAA4}"/>
                </a:ext>
              </a:extLst>
            </p:cNvPr>
            <p:cNvGrpSpPr/>
            <p:nvPr/>
          </p:nvGrpSpPr>
          <p:grpSpPr>
            <a:xfrm>
              <a:off x="4205670" y="2593245"/>
              <a:ext cx="565590" cy="157290"/>
              <a:chOff x="1981200" y="2598135"/>
              <a:chExt cx="565590" cy="157290"/>
            </a:xfrm>
          </p:grpSpPr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AFB0CB9F-626A-4B34-B41F-9561864D0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E5475262-9BD8-4B20-868E-68A68BC3BE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EA1A69E8-9600-408E-8977-C23F9B4F5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2D12BA9E-94BA-4671-A326-36227BF2C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76EC22C9-C096-4C55-8809-D6CFDA1532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356A32DD-53CA-4368-A84C-4937B82658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654AD415-4B5F-4CF8-ACC4-F5EB74EA37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05A27315-E81A-4244-A81F-6D87506F5E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DEA5DD27-5DE2-493C-8197-BE33DB967B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68CD14EE-DD2D-48A7-96E9-E1F354EB3A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2E1301CA-ACE9-4CB2-8D17-1A2830B8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5A0B1A6D-C199-4A48-9F95-2C9D6A5C63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C35B0338-2C1C-45A9-94D9-94FDC4B7DC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B86DB119-4F91-416C-8E9B-D47F36BA41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4576C20A-D21A-4D3B-B6F3-93A51F72A9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DA5D89F-A63C-416F-A3B1-40BC141872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7A344B59-89B0-40AC-9976-6AB493D2F140}"/>
                </a:ext>
              </a:extLst>
            </p:cNvPr>
            <p:cNvGrpSpPr/>
            <p:nvPr/>
          </p:nvGrpSpPr>
          <p:grpSpPr>
            <a:xfrm>
              <a:off x="4763520" y="2590800"/>
              <a:ext cx="565590" cy="157290"/>
              <a:chOff x="1981200" y="2598135"/>
              <a:chExt cx="565590" cy="157290"/>
            </a:xfrm>
          </p:grpSpPr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6203BE02-6A56-4AA3-9893-98D7E3856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ECA0147A-906F-46EF-8DCC-E944485758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0B99CBD0-4367-4A0B-B44D-D33980449E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A3A983B8-86FB-4308-B666-ACC9E21CED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CF709A0F-FD9D-4FCF-9BAC-04654B7D28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4948C5B9-2229-4CB5-A871-ABB1AD469C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7444451F-9AFF-4B8C-8ACB-1959D5D023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2FDDFD53-D682-4925-95A7-C55CCD7098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71277EA8-DF1C-400A-BDD7-C1F09D5F40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F8F87084-F047-4DA3-8BFE-E4F4FC26D6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08D4513C-B91A-4C30-8355-11989E177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C054D4DC-345F-449B-8E7F-66CD7A41A4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FE492BD9-DD42-43AE-88E2-98C58C781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FCC7FF76-F70A-4DF9-ABBA-D7C4D0A8A0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B1BF4E41-5BFD-4DB1-955A-A2AD727969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644376AE-FD6D-42D6-8744-ED5E370424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3BFDD998-71E8-49AB-A563-800CE7220208}"/>
                </a:ext>
              </a:extLst>
            </p:cNvPr>
            <p:cNvGrpSpPr/>
            <p:nvPr/>
          </p:nvGrpSpPr>
          <p:grpSpPr>
            <a:xfrm>
              <a:off x="5319330" y="2588355"/>
              <a:ext cx="565590" cy="157290"/>
              <a:chOff x="1981200" y="2598135"/>
              <a:chExt cx="565590" cy="157290"/>
            </a:xfrm>
          </p:grpSpPr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E9E44D1F-5316-4017-86D9-CFD46E4436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B251A997-556F-4A2E-B142-F80B0DF9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62F9BCA9-5266-49C5-8DF6-9CE5005AFC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B2CEDD0C-FCD2-47E1-8BB1-4D265A511D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A1A7460C-748E-4A08-858F-7D14459AE5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029FC127-466D-4F92-84D3-5B3409E834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6D122859-06C4-40A7-A4AC-83691BC85C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3EFB142A-81E4-42F0-9523-89F3E71B31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8B502EAF-8DC2-46FC-B845-6A76C52BB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DDB7CD10-B80D-4949-8787-03355FBF70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3EBE9E29-BB4B-4FAC-8552-B5CF3215B2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B04C0028-CAE8-43A0-A13F-A0ED8E369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3E8B6E15-57A7-4DFD-85CD-26AC7CD12C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A04FB0B4-DB9B-4BDF-AA8D-B94BC90CD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01590E63-E520-44E9-80C6-EBFAE2FC80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2FD98ACC-E73A-4EAB-B44D-0915F1F826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F1BE7E1E-2F50-4817-94DC-0EE143A9D487}"/>
                </a:ext>
              </a:extLst>
            </p:cNvPr>
            <p:cNvGrpSpPr/>
            <p:nvPr/>
          </p:nvGrpSpPr>
          <p:grpSpPr>
            <a:xfrm>
              <a:off x="5877180" y="2585910"/>
              <a:ext cx="565590" cy="157290"/>
              <a:chOff x="1981200" y="2598135"/>
              <a:chExt cx="565590" cy="157290"/>
            </a:xfrm>
          </p:grpSpPr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4273D59C-C6E9-4F26-8C50-35C9BB9853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54DDFA49-66E2-4478-9011-B298963EFE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740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5B4D2493-A444-4A41-8EAC-3D82EDFE34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762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6F250738-CBA9-48B2-8B49-313E601307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FFEE59F8-FD85-4704-BE04-7FC6C4CE21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82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1F9668A6-6E41-4074-BCAA-04F74038E9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002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3032D2E1-5A3E-453C-9EC1-837A5361B1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24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30D179BD-8248-4B0B-925B-05F04E4FB0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644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EDD71DD4-B932-4DBA-BA68-3EF25EECA9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155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06056C5B-AB5E-49F7-A13B-377B302721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775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A413C8F3-D106-44E8-8C50-4C24AD1DCB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797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31DB3E3F-3979-4D1D-BD6F-2F2C6525D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F4BE034F-27F6-4386-A076-D5966DC487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4170" y="274075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2E3E6B12-603D-4023-AED4-53CDBA1548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370" y="260302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496478A1-40FF-4BF1-96AE-0FF0A479AE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0590" y="2612805"/>
                <a:ext cx="76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6CB34C4-9BDF-4F9B-B238-FEB507C1E6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6790" y="2598135"/>
                <a:ext cx="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CE2B2D5-AA36-403D-9DCD-286F09457D22}"/>
              </a:ext>
            </a:extLst>
          </p:cNvPr>
          <p:cNvGrpSpPr/>
          <p:nvPr/>
        </p:nvGrpSpPr>
        <p:grpSpPr>
          <a:xfrm>
            <a:off x="5435963" y="1588813"/>
            <a:ext cx="565590" cy="157290"/>
            <a:chOff x="1981200" y="2598135"/>
            <a:chExt cx="565590" cy="157290"/>
          </a:xfrm>
        </p:grpSpPr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D30AC7E0-74B1-4CC6-B834-E30BF093550F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E2EEA9F8-B9D6-49BF-8277-49514D655241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14BFF770-B0B0-4B66-BBEA-C7D98A8A806F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280B7F4C-6C7F-4F27-98DD-B86DCFBEE3F1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1981778F-B8B1-4501-8171-9C5976186D1A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>
              <a:extLst>
                <a:ext uri="{FF2B5EF4-FFF2-40B4-BE49-F238E27FC236}">
                  <a16:creationId xmlns:a16="http://schemas.microsoft.com/office/drawing/2014/main" id="{02D194F2-DC90-4F5F-A3E0-623B9EEA386B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>
              <a:extLst>
                <a:ext uri="{FF2B5EF4-FFF2-40B4-BE49-F238E27FC236}">
                  <a16:creationId xmlns:a16="http://schemas.microsoft.com/office/drawing/2014/main" id="{D0268193-A3FB-4D4A-8D5F-53A2DEDB25B3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CA67491D-59B8-4A41-B00B-F185A26359B4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EC512231-04FB-427B-A5AE-740CE98FC4B1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>
              <a:extLst>
                <a:ext uri="{FF2B5EF4-FFF2-40B4-BE49-F238E27FC236}">
                  <a16:creationId xmlns:a16="http://schemas.microsoft.com/office/drawing/2014/main" id="{D537E4BA-532A-4CAC-B772-230D3CA1A2F1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81C8E6A7-0B73-4016-8370-10A6B8D69413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DF15A581-E07D-4156-82D7-242710D2764E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A25EAC3E-A274-481B-930A-E0511B03003B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2DA414B5-530F-435B-91E0-01429C162DBE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:a16="http://schemas.microsoft.com/office/drawing/2014/main" id="{10889E43-D63C-41C5-8B4F-EACC8166A67C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D2E7352D-1AB3-4D1A-8F78-4F94017962A8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6F7DAB7C-A7D9-4D42-A26E-A6741BD42454}"/>
              </a:ext>
            </a:extLst>
          </p:cNvPr>
          <p:cNvGrpSpPr/>
          <p:nvPr/>
        </p:nvGrpSpPr>
        <p:grpSpPr>
          <a:xfrm>
            <a:off x="5993813" y="1586368"/>
            <a:ext cx="565590" cy="157290"/>
            <a:chOff x="1981200" y="2598135"/>
            <a:chExt cx="565590" cy="157290"/>
          </a:xfrm>
        </p:grpSpPr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D12D644C-078A-4F9E-AEB4-C4680B78CD61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868D8657-78B8-4ED6-87F8-9ADFEFB9CEE5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8F7C9E8A-3B6D-422D-B8B8-77DB19E2F31D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DCB17085-281E-4935-9469-AFABD47394F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AFC8847D-7830-43AE-A3CA-11A57F34C6AF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3506F3B1-ACE0-49C4-BA1C-BBC6C9C9FC4E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520B6684-7B21-4917-83DE-8BDAECB09C39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EF5ABBDE-BFA8-47D1-A547-1309E380B315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62BBA3E3-75EC-4A17-9D4C-6F49E4BE2B44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23DFF1DC-3BCB-4BC7-8283-0E0BE2BFCF60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2F26A152-601D-471D-9CC6-BC9A104D6F49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021F631B-6537-486E-AD50-41B0213F51B9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4C3E58FC-12FA-4475-B67E-EC61BFE3464A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0836A5E9-48C8-4619-8315-9926D1A3E8D0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402ECECD-A74B-4255-88A0-F24D2310F20D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58E8978E-5287-4C2C-A854-E65C49E02239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BBD53C61-F71E-4CED-A576-DA0C811B60AE}"/>
              </a:ext>
            </a:extLst>
          </p:cNvPr>
          <p:cNvGrpSpPr/>
          <p:nvPr/>
        </p:nvGrpSpPr>
        <p:grpSpPr>
          <a:xfrm>
            <a:off x="6549623" y="1583923"/>
            <a:ext cx="565590" cy="157290"/>
            <a:chOff x="1981200" y="2598135"/>
            <a:chExt cx="565590" cy="157290"/>
          </a:xfrm>
        </p:grpSpPr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04383E8A-B981-4F44-A157-630221837412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B2175CB5-6656-4427-83F2-1C5B1B1EB31C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EF88F6EE-AD36-470E-82BE-41347C491F62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EBA96827-7721-4F87-9CC9-7D87B52FD8B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>
              <a:extLst>
                <a:ext uri="{FF2B5EF4-FFF2-40B4-BE49-F238E27FC236}">
                  <a16:creationId xmlns:a16="http://schemas.microsoft.com/office/drawing/2014/main" id="{DF6AF6B4-D88F-4EB8-8C86-32079A559F60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9B0D7DE3-3882-41CA-A355-65286FACF4F2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576F46B6-31D3-4F37-862C-04D5A85E47A7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>
              <a:extLst>
                <a:ext uri="{FF2B5EF4-FFF2-40B4-BE49-F238E27FC236}">
                  <a16:creationId xmlns:a16="http://schemas.microsoft.com/office/drawing/2014/main" id="{72C446EE-25E2-4D56-875C-0DEB00B00FAA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>
              <a:extLst>
                <a:ext uri="{FF2B5EF4-FFF2-40B4-BE49-F238E27FC236}">
                  <a16:creationId xmlns:a16="http://schemas.microsoft.com/office/drawing/2014/main" id="{85335771-40C9-4655-A69D-E75290BEA975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E31DB603-53BA-4119-9BEA-3D21CEBAFFB3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>
              <a:extLst>
                <a:ext uri="{FF2B5EF4-FFF2-40B4-BE49-F238E27FC236}">
                  <a16:creationId xmlns:a16="http://schemas.microsoft.com/office/drawing/2014/main" id="{B68F8139-D681-4D79-B8EE-C81A2A9ED139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BB8724CB-719E-4EFA-A179-F90C7B4E4677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562685E9-72CD-4DA6-B169-7D20AEADDE1A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76952485-6928-48A5-876F-691CD884F032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>
              <a:extLst>
                <a:ext uri="{FF2B5EF4-FFF2-40B4-BE49-F238E27FC236}">
                  <a16:creationId xmlns:a16="http://schemas.microsoft.com/office/drawing/2014/main" id="{4A7F7013-65B5-4F12-AD7C-1185AE46ACEC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EE4545CE-723B-47CC-9C8C-B1A440F38545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8D3F8A53-F3C2-4C88-810D-2718C3CA0E97}"/>
              </a:ext>
            </a:extLst>
          </p:cNvPr>
          <p:cNvGrpSpPr/>
          <p:nvPr/>
        </p:nvGrpSpPr>
        <p:grpSpPr>
          <a:xfrm>
            <a:off x="7107473" y="1581478"/>
            <a:ext cx="565590" cy="157290"/>
            <a:chOff x="1981200" y="2598135"/>
            <a:chExt cx="565590" cy="157290"/>
          </a:xfrm>
        </p:grpSpPr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4957E9E4-9124-47D1-9A81-3AB31F5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6C84BB82-CF1F-4182-A44A-999AB36CFE3F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B04048C8-00D3-4964-88CA-C6ADC75A1F20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B39D52CD-614E-48F0-A0EB-65611C44010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48BC5500-EB75-4782-A427-50FEC2D1151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8E8AD289-FB14-480C-A3E9-80094DCC24A0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C8ACAE9A-A155-499B-8BE6-274D8C098F55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EABAB75A-F0C0-4B41-9729-9F74F14B33D3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4D0CB4E9-4242-4CBD-A2B5-5A4D9376B62C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A0BD2EE8-ACCC-4B37-8B5F-E91CEDBB6C2A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716DCBCD-000E-448E-B9BD-40270D02E218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279F2691-C275-4DBA-9772-ADE84F60F08C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5BA461C3-E4EC-4D58-8826-17170B4BBD75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850263D2-D1C2-4F0F-939F-BA5860DDA769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2A2B22FE-015A-48F9-A536-B4F86D52CE75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4DA5E7CB-5849-45AE-A25E-586E38F02B87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4B58149F-33F1-416C-8A14-7E5EF9B0351E}"/>
              </a:ext>
            </a:extLst>
          </p:cNvPr>
          <p:cNvGrpSpPr/>
          <p:nvPr/>
        </p:nvGrpSpPr>
        <p:grpSpPr>
          <a:xfrm>
            <a:off x="7660433" y="1583923"/>
            <a:ext cx="565590" cy="157290"/>
            <a:chOff x="1981200" y="2598135"/>
            <a:chExt cx="565590" cy="157290"/>
          </a:xfrm>
        </p:grpSpPr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FEBA9641-11CF-4960-ADF9-62A0BD5B79DF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3D7DD5ED-9A26-40E5-8B3B-100C82338736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656B4F97-8611-40DD-8CDE-CF568F40AFC0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861BF5F9-595C-4789-BCAF-F84E375FE67E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6EB2539C-8815-421A-A54B-45A57114DC76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C0B40EC6-871F-4D6A-9AB8-3349703E5195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7E20FBF2-C181-4751-A9D2-EDAC86FC5D34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92EE517F-AD04-4DA5-8F94-CF1B4F0462B6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3B337FDA-E054-4531-980A-33FB48E03FCD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D0D670B5-7990-4AF6-9E7C-51E1311AFC64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46477F6C-6FBC-415C-88F7-E9911990E9DA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1934678B-1391-40A3-9413-F1F13BAD7C76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0B50AC92-796D-45E1-827D-39B7CB25932B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E0431CD8-112E-4D13-B680-71190AF5E3A2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DC054C98-3412-409E-9712-6F42C4C0B82E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9E1AECD0-6728-4BCE-AD81-915FF1FD0076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77EC0678-D893-425F-ACCC-635BA3809EFE}"/>
              </a:ext>
            </a:extLst>
          </p:cNvPr>
          <p:cNvGrpSpPr/>
          <p:nvPr/>
        </p:nvGrpSpPr>
        <p:grpSpPr>
          <a:xfrm>
            <a:off x="8218283" y="1581478"/>
            <a:ext cx="565590" cy="157290"/>
            <a:chOff x="1981200" y="2598135"/>
            <a:chExt cx="565590" cy="157290"/>
          </a:xfrm>
        </p:grpSpPr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9A4D05B5-A347-4360-B251-F9021639643A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EA021074-EA69-4F0A-BF8A-241AF2F035FB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292A113C-A94A-4A31-A0E5-8D3AACAC9D29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854C5334-8D11-4C71-9B49-63AFF6422209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71002979-BAFE-46E4-B42B-B3622F7D7C1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65A0084D-0F36-4FC7-89A5-7E174EF5D91E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F22CFD3F-1BA4-455F-9586-02E366167E63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51A21962-BABD-4F4C-AB14-956CE4DE256A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F5F5796B-6D1E-412C-B08F-405E3F054A3F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5728D97A-F2F9-4643-902C-1C7FBC1C6C23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4B2E84AE-0234-4147-8194-93930466B9C8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AAACCDFE-0EDC-402E-B897-4B3EF5DCF6D2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DC395E48-1119-40BA-8E8F-369D81482033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441752AD-E494-4D1E-8AAA-7324EF1A98AD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FA10B068-D60D-4E01-BCA7-561AD22E48DB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2E2804DD-A3BE-4539-8CA5-E2D4898B2B96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A2A5F2F9-9AD5-4866-902D-E208916FC456}"/>
              </a:ext>
            </a:extLst>
          </p:cNvPr>
          <p:cNvGrpSpPr/>
          <p:nvPr/>
        </p:nvGrpSpPr>
        <p:grpSpPr>
          <a:xfrm>
            <a:off x="990600" y="1976310"/>
            <a:ext cx="565590" cy="157290"/>
            <a:chOff x="1981200" y="2598135"/>
            <a:chExt cx="565590" cy="157290"/>
          </a:xfrm>
        </p:grpSpPr>
        <p:cxnSp>
          <p:nvCxnSpPr>
            <p:cNvPr id="526" name="Straight Connector 525">
              <a:extLst>
                <a:ext uri="{FF2B5EF4-FFF2-40B4-BE49-F238E27FC236}">
                  <a16:creationId xmlns:a16="http://schemas.microsoft.com/office/drawing/2014/main" id="{2E4E0F96-35E1-4784-86F3-801B287C4134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BD8D1B51-E2A8-453B-830B-F31FDE54A228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>
              <a:extLst>
                <a:ext uri="{FF2B5EF4-FFF2-40B4-BE49-F238E27FC236}">
                  <a16:creationId xmlns:a16="http://schemas.microsoft.com/office/drawing/2014/main" id="{45E5187E-6909-4A34-9507-0D93D8AB8545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>
              <a:extLst>
                <a:ext uri="{FF2B5EF4-FFF2-40B4-BE49-F238E27FC236}">
                  <a16:creationId xmlns:a16="http://schemas.microsoft.com/office/drawing/2014/main" id="{8F46F629-E18F-40C2-A0EE-3C8A201A22DB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>
              <a:extLst>
                <a:ext uri="{FF2B5EF4-FFF2-40B4-BE49-F238E27FC236}">
                  <a16:creationId xmlns:a16="http://schemas.microsoft.com/office/drawing/2014/main" id="{9D9C1118-FFEE-4A2F-BDB5-EF8E1AB77B6B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>
              <a:extLst>
                <a:ext uri="{FF2B5EF4-FFF2-40B4-BE49-F238E27FC236}">
                  <a16:creationId xmlns:a16="http://schemas.microsoft.com/office/drawing/2014/main" id="{1B7C23C9-C0D7-46F9-B733-86F216D3CF4B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>
              <a:extLst>
                <a:ext uri="{FF2B5EF4-FFF2-40B4-BE49-F238E27FC236}">
                  <a16:creationId xmlns:a16="http://schemas.microsoft.com/office/drawing/2014/main" id="{5BBF3A73-67D3-49C4-964F-CB360B8A07B7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>
              <a:extLst>
                <a:ext uri="{FF2B5EF4-FFF2-40B4-BE49-F238E27FC236}">
                  <a16:creationId xmlns:a16="http://schemas.microsoft.com/office/drawing/2014/main" id="{EB705B07-10D6-4010-A4C5-FB084472763E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>
              <a:extLst>
                <a:ext uri="{FF2B5EF4-FFF2-40B4-BE49-F238E27FC236}">
                  <a16:creationId xmlns:a16="http://schemas.microsoft.com/office/drawing/2014/main" id="{716C92E4-CB64-47BC-98C1-EC89562EA6F2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>
              <a:extLst>
                <a:ext uri="{FF2B5EF4-FFF2-40B4-BE49-F238E27FC236}">
                  <a16:creationId xmlns:a16="http://schemas.microsoft.com/office/drawing/2014/main" id="{6B95ADBF-1207-43DB-B2AA-D98F8BB23FA7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>
              <a:extLst>
                <a:ext uri="{FF2B5EF4-FFF2-40B4-BE49-F238E27FC236}">
                  <a16:creationId xmlns:a16="http://schemas.microsoft.com/office/drawing/2014/main" id="{A23622DE-30DE-4FDD-AED2-BDDFBD6B172E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>
              <a:extLst>
                <a:ext uri="{FF2B5EF4-FFF2-40B4-BE49-F238E27FC236}">
                  <a16:creationId xmlns:a16="http://schemas.microsoft.com/office/drawing/2014/main" id="{B78773C3-F54C-43F6-9049-A09D7732CEE6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>
              <a:extLst>
                <a:ext uri="{FF2B5EF4-FFF2-40B4-BE49-F238E27FC236}">
                  <a16:creationId xmlns:a16="http://schemas.microsoft.com/office/drawing/2014/main" id="{5A7AE9D5-35A5-4282-B8AE-2B5B016C4959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>
              <a:extLst>
                <a:ext uri="{FF2B5EF4-FFF2-40B4-BE49-F238E27FC236}">
                  <a16:creationId xmlns:a16="http://schemas.microsoft.com/office/drawing/2014/main" id="{CA815444-387A-4808-9FC2-AAFCDE1B93D5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>
              <a:extLst>
                <a:ext uri="{FF2B5EF4-FFF2-40B4-BE49-F238E27FC236}">
                  <a16:creationId xmlns:a16="http://schemas.microsoft.com/office/drawing/2014/main" id="{30362293-7FBF-4409-AD0D-94983FE5013C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>
              <a:extLst>
                <a:ext uri="{FF2B5EF4-FFF2-40B4-BE49-F238E27FC236}">
                  <a16:creationId xmlns:a16="http://schemas.microsoft.com/office/drawing/2014/main" id="{F3CB5F27-D40B-4AAB-870B-F61EA3FEDC56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52B2ED48-7B0C-4710-A3D2-F38BA290EB60}"/>
              </a:ext>
            </a:extLst>
          </p:cNvPr>
          <p:cNvGrpSpPr/>
          <p:nvPr/>
        </p:nvGrpSpPr>
        <p:grpSpPr>
          <a:xfrm>
            <a:off x="1548450" y="1973865"/>
            <a:ext cx="565590" cy="157290"/>
            <a:chOff x="1981200" y="2598135"/>
            <a:chExt cx="565590" cy="157290"/>
          </a:xfrm>
        </p:grpSpPr>
        <p:cxnSp>
          <p:nvCxnSpPr>
            <p:cNvPr id="510" name="Straight Connector 509">
              <a:extLst>
                <a:ext uri="{FF2B5EF4-FFF2-40B4-BE49-F238E27FC236}">
                  <a16:creationId xmlns:a16="http://schemas.microsoft.com/office/drawing/2014/main" id="{9DC03A41-3B07-4A52-BF64-C7762869B56F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>
              <a:extLst>
                <a:ext uri="{FF2B5EF4-FFF2-40B4-BE49-F238E27FC236}">
                  <a16:creationId xmlns:a16="http://schemas.microsoft.com/office/drawing/2014/main" id="{5180392E-C1EB-46E4-A7A1-70E81EB260B6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546C113C-6AE2-4CA3-AF5F-13619450AE87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>
              <a:extLst>
                <a:ext uri="{FF2B5EF4-FFF2-40B4-BE49-F238E27FC236}">
                  <a16:creationId xmlns:a16="http://schemas.microsoft.com/office/drawing/2014/main" id="{8FE3AA1B-7E71-49D7-A787-ECF32B0B5580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21DD701A-3E45-4F9A-9812-D5B638B4A4D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>
              <a:extLst>
                <a:ext uri="{FF2B5EF4-FFF2-40B4-BE49-F238E27FC236}">
                  <a16:creationId xmlns:a16="http://schemas.microsoft.com/office/drawing/2014/main" id="{B49ED535-9FD9-4CC4-AA3A-5BBD05B397BB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>
              <a:extLst>
                <a:ext uri="{FF2B5EF4-FFF2-40B4-BE49-F238E27FC236}">
                  <a16:creationId xmlns:a16="http://schemas.microsoft.com/office/drawing/2014/main" id="{33C7114F-C2D8-4463-9F55-33646530D10F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>
              <a:extLst>
                <a:ext uri="{FF2B5EF4-FFF2-40B4-BE49-F238E27FC236}">
                  <a16:creationId xmlns:a16="http://schemas.microsoft.com/office/drawing/2014/main" id="{90ADC4DC-2B84-4EE3-979A-037A17AEC467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>
              <a:extLst>
                <a:ext uri="{FF2B5EF4-FFF2-40B4-BE49-F238E27FC236}">
                  <a16:creationId xmlns:a16="http://schemas.microsoft.com/office/drawing/2014/main" id="{76C6B4E8-4C68-4231-AE3E-D8F84C7F7C65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8895DA45-6CAA-4C4C-AABE-3059B8519469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>
              <a:extLst>
                <a:ext uri="{FF2B5EF4-FFF2-40B4-BE49-F238E27FC236}">
                  <a16:creationId xmlns:a16="http://schemas.microsoft.com/office/drawing/2014/main" id="{A7999E66-0B2F-432D-8F8C-6F41D56582E3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>
              <a:extLst>
                <a:ext uri="{FF2B5EF4-FFF2-40B4-BE49-F238E27FC236}">
                  <a16:creationId xmlns:a16="http://schemas.microsoft.com/office/drawing/2014/main" id="{A4576D25-087E-421A-9A9C-8B399AC168C0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>
              <a:extLst>
                <a:ext uri="{FF2B5EF4-FFF2-40B4-BE49-F238E27FC236}">
                  <a16:creationId xmlns:a16="http://schemas.microsoft.com/office/drawing/2014/main" id="{031AF01F-58C0-48D9-99E1-BC3E47E6B057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>
              <a:extLst>
                <a:ext uri="{FF2B5EF4-FFF2-40B4-BE49-F238E27FC236}">
                  <a16:creationId xmlns:a16="http://schemas.microsoft.com/office/drawing/2014/main" id="{49650679-081D-48FB-9DD8-8FEBE5F3A069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>
              <a:extLst>
                <a:ext uri="{FF2B5EF4-FFF2-40B4-BE49-F238E27FC236}">
                  <a16:creationId xmlns:a16="http://schemas.microsoft.com/office/drawing/2014/main" id="{64C720F9-0F76-4971-B5DE-E44B90BBCF52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>
              <a:extLst>
                <a:ext uri="{FF2B5EF4-FFF2-40B4-BE49-F238E27FC236}">
                  <a16:creationId xmlns:a16="http://schemas.microsoft.com/office/drawing/2014/main" id="{08FC5433-1BE9-48D4-991B-ED966577330E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AFED53CE-0FF0-43CC-AC3F-2B5770FE8464}"/>
              </a:ext>
            </a:extLst>
          </p:cNvPr>
          <p:cNvCxnSpPr>
            <a:cxnSpLocks/>
          </p:cNvCxnSpPr>
          <p:nvPr/>
        </p:nvCxnSpPr>
        <p:spPr>
          <a:xfrm>
            <a:off x="2104260" y="211404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A456662C-467E-475E-9E07-6E170956FD80}"/>
              </a:ext>
            </a:extLst>
          </p:cNvPr>
          <p:cNvCxnSpPr>
            <a:cxnSpLocks/>
          </p:cNvCxnSpPr>
          <p:nvPr/>
        </p:nvCxnSpPr>
        <p:spPr>
          <a:xfrm>
            <a:off x="2180460" y="197631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Connector 495">
            <a:extLst>
              <a:ext uri="{FF2B5EF4-FFF2-40B4-BE49-F238E27FC236}">
                <a16:creationId xmlns:a16="http://schemas.microsoft.com/office/drawing/2014/main" id="{3F9638B6-DF90-4279-A884-A54B4C4CAEDF}"/>
              </a:ext>
            </a:extLst>
          </p:cNvPr>
          <p:cNvCxnSpPr>
            <a:cxnSpLocks/>
          </p:cNvCxnSpPr>
          <p:nvPr/>
        </p:nvCxnSpPr>
        <p:spPr>
          <a:xfrm>
            <a:off x="2170680" y="198609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221008D0-C47D-4B5E-B221-57592286C8D0}"/>
              </a:ext>
            </a:extLst>
          </p:cNvPr>
          <p:cNvCxnSpPr>
            <a:cxnSpLocks/>
          </p:cNvCxnSpPr>
          <p:nvPr/>
        </p:nvCxnSpPr>
        <p:spPr>
          <a:xfrm>
            <a:off x="224688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57B0E0DE-DD08-490C-B80F-FDA82B41FEF3}"/>
              </a:ext>
            </a:extLst>
          </p:cNvPr>
          <p:cNvCxnSpPr>
            <a:cxnSpLocks/>
          </p:cNvCxnSpPr>
          <p:nvPr/>
        </p:nvCxnSpPr>
        <p:spPr>
          <a:xfrm>
            <a:off x="2246880" y="211404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779AD094-C019-4401-AA65-339038FAAB5F}"/>
              </a:ext>
            </a:extLst>
          </p:cNvPr>
          <p:cNvCxnSpPr>
            <a:cxnSpLocks/>
          </p:cNvCxnSpPr>
          <p:nvPr/>
        </p:nvCxnSpPr>
        <p:spPr>
          <a:xfrm>
            <a:off x="2323080" y="197631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EBF789FC-7CA8-4D74-9A1A-2E395AB553DE}"/>
              </a:ext>
            </a:extLst>
          </p:cNvPr>
          <p:cNvCxnSpPr>
            <a:cxnSpLocks/>
          </p:cNvCxnSpPr>
          <p:nvPr/>
        </p:nvCxnSpPr>
        <p:spPr>
          <a:xfrm>
            <a:off x="2313300" y="198609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>
            <a:extLst>
              <a:ext uri="{FF2B5EF4-FFF2-40B4-BE49-F238E27FC236}">
                <a16:creationId xmlns:a16="http://schemas.microsoft.com/office/drawing/2014/main" id="{0BC4EF9F-0CE6-4C46-B3A6-6778216ABF8D}"/>
              </a:ext>
            </a:extLst>
          </p:cNvPr>
          <p:cNvCxnSpPr>
            <a:cxnSpLocks/>
          </p:cNvCxnSpPr>
          <p:nvPr/>
        </p:nvCxnSpPr>
        <p:spPr>
          <a:xfrm>
            <a:off x="238950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1013FEF5-8CD5-4D63-B90B-B52679BE9A5D}"/>
              </a:ext>
            </a:extLst>
          </p:cNvPr>
          <p:cNvCxnSpPr>
            <a:cxnSpLocks/>
          </p:cNvCxnSpPr>
          <p:nvPr/>
        </p:nvCxnSpPr>
        <p:spPr>
          <a:xfrm>
            <a:off x="2362200" y="2111595"/>
            <a:ext cx="79908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>
            <a:extLst>
              <a:ext uri="{FF2B5EF4-FFF2-40B4-BE49-F238E27FC236}">
                <a16:creationId xmlns:a16="http://schemas.microsoft.com/office/drawing/2014/main" id="{DAE174A4-8A66-4A5D-85C4-FDCE877EA918}"/>
              </a:ext>
            </a:extLst>
          </p:cNvPr>
          <p:cNvCxnSpPr>
            <a:cxnSpLocks/>
          </p:cNvCxnSpPr>
          <p:nvPr/>
        </p:nvCxnSpPr>
        <p:spPr>
          <a:xfrm>
            <a:off x="3161280" y="197386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>
            <a:extLst>
              <a:ext uri="{FF2B5EF4-FFF2-40B4-BE49-F238E27FC236}">
                <a16:creationId xmlns:a16="http://schemas.microsoft.com/office/drawing/2014/main" id="{CADD578A-4A6B-490D-AF1E-9EDAADA279D9}"/>
              </a:ext>
            </a:extLst>
          </p:cNvPr>
          <p:cNvCxnSpPr>
            <a:cxnSpLocks/>
          </p:cNvCxnSpPr>
          <p:nvPr/>
        </p:nvCxnSpPr>
        <p:spPr>
          <a:xfrm>
            <a:off x="3151500" y="1983645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>
            <a:extLst>
              <a:ext uri="{FF2B5EF4-FFF2-40B4-BE49-F238E27FC236}">
                <a16:creationId xmlns:a16="http://schemas.microsoft.com/office/drawing/2014/main" id="{36209FBF-FBB8-433B-8FA8-1E337399E7BB}"/>
              </a:ext>
            </a:extLst>
          </p:cNvPr>
          <p:cNvCxnSpPr>
            <a:cxnSpLocks/>
          </p:cNvCxnSpPr>
          <p:nvPr/>
        </p:nvCxnSpPr>
        <p:spPr>
          <a:xfrm>
            <a:off x="3227700" y="196897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84B64DE7-333F-4C04-9810-CE6B2CCFFB84}"/>
              </a:ext>
            </a:extLst>
          </p:cNvPr>
          <p:cNvCxnSpPr>
            <a:cxnSpLocks/>
          </p:cNvCxnSpPr>
          <p:nvPr/>
        </p:nvCxnSpPr>
        <p:spPr>
          <a:xfrm>
            <a:off x="3215070" y="211404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3FE8491B-A7B2-4CAC-9318-C5AB1FEEC0BE}"/>
              </a:ext>
            </a:extLst>
          </p:cNvPr>
          <p:cNvCxnSpPr>
            <a:cxnSpLocks/>
          </p:cNvCxnSpPr>
          <p:nvPr/>
        </p:nvCxnSpPr>
        <p:spPr>
          <a:xfrm>
            <a:off x="3291270" y="197631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F8F6526D-8D88-43EF-BE07-443F9326D257}"/>
              </a:ext>
            </a:extLst>
          </p:cNvPr>
          <p:cNvCxnSpPr>
            <a:cxnSpLocks/>
          </p:cNvCxnSpPr>
          <p:nvPr/>
        </p:nvCxnSpPr>
        <p:spPr>
          <a:xfrm>
            <a:off x="3281490" y="198609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id="{559C59CB-0379-4803-AAA2-BDEDABE93BC8}"/>
              </a:ext>
            </a:extLst>
          </p:cNvPr>
          <p:cNvCxnSpPr>
            <a:cxnSpLocks/>
          </p:cNvCxnSpPr>
          <p:nvPr/>
        </p:nvCxnSpPr>
        <p:spPr>
          <a:xfrm>
            <a:off x="335769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>
            <a:extLst>
              <a:ext uri="{FF2B5EF4-FFF2-40B4-BE49-F238E27FC236}">
                <a16:creationId xmlns:a16="http://schemas.microsoft.com/office/drawing/2014/main" id="{B8B41EE6-6720-46BC-B9E7-5C666B4BBEB6}"/>
              </a:ext>
            </a:extLst>
          </p:cNvPr>
          <p:cNvCxnSpPr>
            <a:cxnSpLocks/>
          </p:cNvCxnSpPr>
          <p:nvPr/>
        </p:nvCxnSpPr>
        <p:spPr>
          <a:xfrm>
            <a:off x="3357690" y="211404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>
            <a:extLst>
              <a:ext uri="{FF2B5EF4-FFF2-40B4-BE49-F238E27FC236}">
                <a16:creationId xmlns:a16="http://schemas.microsoft.com/office/drawing/2014/main" id="{07FDCC60-376B-4151-A0F4-39401B1949A0}"/>
              </a:ext>
            </a:extLst>
          </p:cNvPr>
          <p:cNvCxnSpPr>
            <a:cxnSpLocks/>
          </p:cNvCxnSpPr>
          <p:nvPr/>
        </p:nvCxnSpPr>
        <p:spPr>
          <a:xfrm>
            <a:off x="3433890" y="197631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>
            <a:extLst>
              <a:ext uri="{FF2B5EF4-FFF2-40B4-BE49-F238E27FC236}">
                <a16:creationId xmlns:a16="http://schemas.microsoft.com/office/drawing/2014/main" id="{2A3AB536-02E6-41B5-9C47-E2B51C866056}"/>
              </a:ext>
            </a:extLst>
          </p:cNvPr>
          <p:cNvCxnSpPr>
            <a:cxnSpLocks/>
          </p:cNvCxnSpPr>
          <p:nvPr/>
        </p:nvCxnSpPr>
        <p:spPr>
          <a:xfrm>
            <a:off x="3424110" y="198609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78C4F27B-6A75-45B4-BCB2-1E48A5F941E8}"/>
              </a:ext>
            </a:extLst>
          </p:cNvPr>
          <p:cNvCxnSpPr>
            <a:cxnSpLocks/>
          </p:cNvCxnSpPr>
          <p:nvPr/>
        </p:nvCxnSpPr>
        <p:spPr>
          <a:xfrm>
            <a:off x="350031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>
            <a:extLst>
              <a:ext uri="{FF2B5EF4-FFF2-40B4-BE49-F238E27FC236}">
                <a16:creationId xmlns:a16="http://schemas.microsoft.com/office/drawing/2014/main" id="{61A2618D-BD85-43BC-BCCA-AFBEBDF1A99F}"/>
              </a:ext>
            </a:extLst>
          </p:cNvPr>
          <p:cNvCxnSpPr>
            <a:cxnSpLocks/>
          </p:cNvCxnSpPr>
          <p:nvPr/>
        </p:nvCxnSpPr>
        <p:spPr>
          <a:xfrm>
            <a:off x="3495420" y="211404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353EFEFF-C7F8-4F50-879B-CDFC4A940B79}"/>
              </a:ext>
            </a:extLst>
          </p:cNvPr>
          <p:cNvCxnSpPr>
            <a:cxnSpLocks/>
          </p:cNvCxnSpPr>
          <p:nvPr/>
        </p:nvCxnSpPr>
        <p:spPr>
          <a:xfrm>
            <a:off x="3571620" y="197631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3357AC07-8343-4414-B051-FE952E1D3E28}"/>
              </a:ext>
            </a:extLst>
          </p:cNvPr>
          <p:cNvCxnSpPr>
            <a:cxnSpLocks/>
          </p:cNvCxnSpPr>
          <p:nvPr/>
        </p:nvCxnSpPr>
        <p:spPr>
          <a:xfrm>
            <a:off x="3561840" y="198609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>
            <a:extLst>
              <a:ext uri="{FF2B5EF4-FFF2-40B4-BE49-F238E27FC236}">
                <a16:creationId xmlns:a16="http://schemas.microsoft.com/office/drawing/2014/main" id="{D84B87ED-1322-44A9-900D-DEB8624B0BF9}"/>
              </a:ext>
            </a:extLst>
          </p:cNvPr>
          <p:cNvCxnSpPr>
            <a:cxnSpLocks/>
          </p:cNvCxnSpPr>
          <p:nvPr/>
        </p:nvCxnSpPr>
        <p:spPr>
          <a:xfrm>
            <a:off x="363804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DDC91968-A25B-4C7E-8744-1AB1EF24DF66}"/>
              </a:ext>
            </a:extLst>
          </p:cNvPr>
          <p:cNvCxnSpPr>
            <a:cxnSpLocks/>
          </p:cNvCxnSpPr>
          <p:nvPr/>
        </p:nvCxnSpPr>
        <p:spPr>
          <a:xfrm>
            <a:off x="3638040" y="211404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706B4550-327E-4E02-92E6-D7FB91656064}"/>
              </a:ext>
            </a:extLst>
          </p:cNvPr>
          <p:cNvCxnSpPr>
            <a:cxnSpLocks/>
          </p:cNvCxnSpPr>
          <p:nvPr/>
        </p:nvCxnSpPr>
        <p:spPr>
          <a:xfrm>
            <a:off x="3714240" y="197631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>
            <a:extLst>
              <a:ext uri="{FF2B5EF4-FFF2-40B4-BE49-F238E27FC236}">
                <a16:creationId xmlns:a16="http://schemas.microsoft.com/office/drawing/2014/main" id="{E5337F88-3EF9-4F5C-91B5-B17A1AAB2AEA}"/>
              </a:ext>
            </a:extLst>
          </p:cNvPr>
          <p:cNvCxnSpPr>
            <a:cxnSpLocks/>
          </p:cNvCxnSpPr>
          <p:nvPr/>
        </p:nvCxnSpPr>
        <p:spPr>
          <a:xfrm>
            <a:off x="3704460" y="198609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>
            <a:extLst>
              <a:ext uri="{FF2B5EF4-FFF2-40B4-BE49-F238E27FC236}">
                <a16:creationId xmlns:a16="http://schemas.microsoft.com/office/drawing/2014/main" id="{1A0F902C-CE18-497E-9CE6-0B8DF82E5D0A}"/>
              </a:ext>
            </a:extLst>
          </p:cNvPr>
          <p:cNvCxnSpPr>
            <a:cxnSpLocks/>
          </p:cNvCxnSpPr>
          <p:nvPr/>
        </p:nvCxnSpPr>
        <p:spPr>
          <a:xfrm>
            <a:off x="378066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058269DF-2FCF-4523-B945-04906FDA90F9}"/>
              </a:ext>
            </a:extLst>
          </p:cNvPr>
          <p:cNvCxnSpPr>
            <a:cxnSpLocks/>
          </p:cNvCxnSpPr>
          <p:nvPr/>
        </p:nvCxnSpPr>
        <p:spPr>
          <a:xfrm>
            <a:off x="3772920" y="2111595"/>
            <a:ext cx="79908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DA203443-C881-4BB8-8A12-23E80F8A98E0}"/>
              </a:ext>
            </a:extLst>
          </p:cNvPr>
          <p:cNvCxnSpPr>
            <a:cxnSpLocks/>
          </p:cNvCxnSpPr>
          <p:nvPr/>
        </p:nvCxnSpPr>
        <p:spPr>
          <a:xfrm>
            <a:off x="454755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3E19B335-247C-4CBB-8F19-3E14D96F471F}"/>
              </a:ext>
            </a:extLst>
          </p:cNvPr>
          <p:cNvCxnSpPr>
            <a:cxnSpLocks/>
          </p:cNvCxnSpPr>
          <p:nvPr/>
        </p:nvCxnSpPr>
        <p:spPr>
          <a:xfrm>
            <a:off x="4537770" y="198120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52F6D9A6-95E6-4A87-8BF9-9341262510ED}"/>
              </a:ext>
            </a:extLst>
          </p:cNvPr>
          <p:cNvCxnSpPr>
            <a:cxnSpLocks/>
          </p:cNvCxnSpPr>
          <p:nvPr/>
        </p:nvCxnSpPr>
        <p:spPr>
          <a:xfrm>
            <a:off x="4613970" y="196653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E2732734-01D7-420A-BC85-7EC976D8853F}"/>
              </a:ext>
            </a:extLst>
          </p:cNvPr>
          <p:cNvCxnSpPr>
            <a:cxnSpLocks/>
          </p:cNvCxnSpPr>
          <p:nvPr/>
        </p:nvCxnSpPr>
        <p:spPr>
          <a:xfrm>
            <a:off x="4609080" y="210915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DA09A674-4DD8-4EE9-9132-1CB1B8EA9927}"/>
              </a:ext>
            </a:extLst>
          </p:cNvPr>
          <p:cNvCxnSpPr>
            <a:cxnSpLocks/>
          </p:cNvCxnSpPr>
          <p:nvPr/>
        </p:nvCxnSpPr>
        <p:spPr>
          <a:xfrm>
            <a:off x="468528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AF7BBB9B-F8AC-46A1-87D4-459D59E1F375}"/>
              </a:ext>
            </a:extLst>
          </p:cNvPr>
          <p:cNvCxnSpPr>
            <a:cxnSpLocks/>
          </p:cNvCxnSpPr>
          <p:nvPr/>
        </p:nvCxnSpPr>
        <p:spPr>
          <a:xfrm>
            <a:off x="4675500" y="198120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E30125EF-43AE-4960-9AD5-FC5CF21ED146}"/>
              </a:ext>
            </a:extLst>
          </p:cNvPr>
          <p:cNvCxnSpPr>
            <a:cxnSpLocks/>
          </p:cNvCxnSpPr>
          <p:nvPr/>
        </p:nvCxnSpPr>
        <p:spPr>
          <a:xfrm>
            <a:off x="4751700" y="196653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407A283B-A9FE-4ACB-842C-2BD11559571C}"/>
              </a:ext>
            </a:extLst>
          </p:cNvPr>
          <p:cNvCxnSpPr>
            <a:cxnSpLocks/>
          </p:cNvCxnSpPr>
          <p:nvPr/>
        </p:nvCxnSpPr>
        <p:spPr>
          <a:xfrm>
            <a:off x="4751700" y="210915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A43DA136-1E97-4D94-9AA5-5F8FD12866AF}"/>
              </a:ext>
            </a:extLst>
          </p:cNvPr>
          <p:cNvCxnSpPr>
            <a:cxnSpLocks/>
          </p:cNvCxnSpPr>
          <p:nvPr/>
        </p:nvCxnSpPr>
        <p:spPr>
          <a:xfrm>
            <a:off x="4827900" y="197142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484300A5-9CC2-4460-9833-9931E30F2AEB}"/>
              </a:ext>
            </a:extLst>
          </p:cNvPr>
          <p:cNvCxnSpPr>
            <a:cxnSpLocks/>
          </p:cNvCxnSpPr>
          <p:nvPr/>
        </p:nvCxnSpPr>
        <p:spPr>
          <a:xfrm>
            <a:off x="4818120" y="1981200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2010EAA7-AAAB-4A7D-B839-CAA315E45BA8}"/>
              </a:ext>
            </a:extLst>
          </p:cNvPr>
          <p:cNvCxnSpPr>
            <a:cxnSpLocks/>
          </p:cNvCxnSpPr>
          <p:nvPr/>
        </p:nvCxnSpPr>
        <p:spPr>
          <a:xfrm>
            <a:off x="4894320" y="196653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EEE66198-1139-43E1-A253-9CE3FB4C8F07}"/>
              </a:ext>
            </a:extLst>
          </p:cNvPr>
          <p:cNvCxnSpPr>
            <a:cxnSpLocks/>
          </p:cNvCxnSpPr>
          <p:nvPr/>
        </p:nvCxnSpPr>
        <p:spPr>
          <a:xfrm>
            <a:off x="4886580" y="2106705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5332A92F-01BD-4D71-B180-3FDC9C8683FE}"/>
              </a:ext>
            </a:extLst>
          </p:cNvPr>
          <p:cNvCxnSpPr>
            <a:cxnSpLocks/>
          </p:cNvCxnSpPr>
          <p:nvPr/>
        </p:nvCxnSpPr>
        <p:spPr>
          <a:xfrm>
            <a:off x="4962780" y="196897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CC6CF57F-F900-4167-AFF4-F6E16533DDCF}"/>
              </a:ext>
            </a:extLst>
          </p:cNvPr>
          <p:cNvCxnSpPr>
            <a:cxnSpLocks/>
          </p:cNvCxnSpPr>
          <p:nvPr/>
        </p:nvCxnSpPr>
        <p:spPr>
          <a:xfrm>
            <a:off x="4953000" y="1978755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62B12F06-6827-43E0-BA50-194DE486E23D}"/>
              </a:ext>
            </a:extLst>
          </p:cNvPr>
          <p:cNvCxnSpPr>
            <a:cxnSpLocks/>
          </p:cNvCxnSpPr>
          <p:nvPr/>
        </p:nvCxnSpPr>
        <p:spPr>
          <a:xfrm>
            <a:off x="5029200" y="196408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D2AF944C-063D-4A20-A45A-4C6BC05148E2}"/>
              </a:ext>
            </a:extLst>
          </p:cNvPr>
          <p:cNvCxnSpPr>
            <a:cxnSpLocks/>
          </p:cNvCxnSpPr>
          <p:nvPr/>
        </p:nvCxnSpPr>
        <p:spPr>
          <a:xfrm>
            <a:off x="5029200" y="2106705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06D23CBB-F995-44F2-9A9D-C40E04B70DC9}"/>
              </a:ext>
            </a:extLst>
          </p:cNvPr>
          <p:cNvCxnSpPr>
            <a:cxnSpLocks/>
          </p:cNvCxnSpPr>
          <p:nvPr/>
        </p:nvCxnSpPr>
        <p:spPr>
          <a:xfrm>
            <a:off x="5105400" y="196897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D0F26D9B-1346-4682-8AF2-C975C4BC28A6}"/>
              </a:ext>
            </a:extLst>
          </p:cNvPr>
          <p:cNvCxnSpPr>
            <a:cxnSpLocks/>
          </p:cNvCxnSpPr>
          <p:nvPr/>
        </p:nvCxnSpPr>
        <p:spPr>
          <a:xfrm>
            <a:off x="5095620" y="1978755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BA2F346E-D5C8-4FAA-9180-6346E12D0B01}"/>
              </a:ext>
            </a:extLst>
          </p:cNvPr>
          <p:cNvCxnSpPr>
            <a:cxnSpLocks/>
          </p:cNvCxnSpPr>
          <p:nvPr/>
        </p:nvCxnSpPr>
        <p:spPr>
          <a:xfrm>
            <a:off x="5171820" y="1964085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D94099EB-08F1-4E95-BF45-A5921812B710}"/>
              </a:ext>
            </a:extLst>
          </p:cNvPr>
          <p:cNvCxnSpPr>
            <a:cxnSpLocks/>
          </p:cNvCxnSpPr>
          <p:nvPr/>
        </p:nvCxnSpPr>
        <p:spPr>
          <a:xfrm>
            <a:off x="5166930" y="2106705"/>
            <a:ext cx="77667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>
            <a:extLst>
              <a:ext uri="{FF2B5EF4-FFF2-40B4-BE49-F238E27FC236}">
                <a16:creationId xmlns:a16="http://schemas.microsoft.com/office/drawing/2014/main" id="{3629BF97-0CAC-42D8-AA0E-14799BD86E57}"/>
              </a:ext>
            </a:extLst>
          </p:cNvPr>
          <p:cNvCxnSpPr>
            <a:cxnSpLocks/>
          </p:cNvCxnSpPr>
          <p:nvPr/>
        </p:nvCxnSpPr>
        <p:spPr>
          <a:xfrm>
            <a:off x="5935133" y="1972733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>
            <a:extLst>
              <a:ext uri="{FF2B5EF4-FFF2-40B4-BE49-F238E27FC236}">
                <a16:creationId xmlns:a16="http://schemas.microsoft.com/office/drawing/2014/main" id="{A72DB9C1-531E-47BA-BB08-E73EFCB9F4C7}"/>
              </a:ext>
            </a:extLst>
          </p:cNvPr>
          <p:cNvCxnSpPr>
            <a:cxnSpLocks/>
          </p:cNvCxnSpPr>
          <p:nvPr/>
        </p:nvCxnSpPr>
        <p:spPr>
          <a:xfrm>
            <a:off x="5925353" y="1982513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>
            <a:extLst>
              <a:ext uri="{FF2B5EF4-FFF2-40B4-BE49-F238E27FC236}">
                <a16:creationId xmlns:a16="http://schemas.microsoft.com/office/drawing/2014/main" id="{2D08A136-9F76-4CF5-9622-EE69E864F87C}"/>
              </a:ext>
            </a:extLst>
          </p:cNvPr>
          <p:cNvCxnSpPr>
            <a:cxnSpLocks/>
          </p:cNvCxnSpPr>
          <p:nvPr/>
        </p:nvCxnSpPr>
        <p:spPr>
          <a:xfrm>
            <a:off x="6001553" y="1967843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9" name="Group 558">
            <a:extLst>
              <a:ext uri="{FF2B5EF4-FFF2-40B4-BE49-F238E27FC236}">
                <a16:creationId xmlns:a16="http://schemas.microsoft.com/office/drawing/2014/main" id="{570D9AA0-6D01-48FD-AB7C-3CEB7B716F9F}"/>
              </a:ext>
            </a:extLst>
          </p:cNvPr>
          <p:cNvGrpSpPr/>
          <p:nvPr/>
        </p:nvGrpSpPr>
        <p:grpSpPr>
          <a:xfrm>
            <a:off x="5993813" y="1965398"/>
            <a:ext cx="565590" cy="157290"/>
            <a:chOff x="1981200" y="2598135"/>
            <a:chExt cx="565590" cy="157290"/>
          </a:xfrm>
        </p:grpSpPr>
        <p:cxnSp>
          <p:nvCxnSpPr>
            <p:cNvPr id="560" name="Straight Connector 559">
              <a:extLst>
                <a:ext uri="{FF2B5EF4-FFF2-40B4-BE49-F238E27FC236}">
                  <a16:creationId xmlns:a16="http://schemas.microsoft.com/office/drawing/2014/main" id="{44B44B86-65BA-4C06-8E25-F1252A6E5B26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>
              <a:extLst>
                <a:ext uri="{FF2B5EF4-FFF2-40B4-BE49-F238E27FC236}">
                  <a16:creationId xmlns:a16="http://schemas.microsoft.com/office/drawing/2014/main" id="{05DA242F-BE4B-4421-A0A3-A4B2113D24DB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Straight Connector 561">
              <a:extLst>
                <a:ext uri="{FF2B5EF4-FFF2-40B4-BE49-F238E27FC236}">
                  <a16:creationId xmlns:a16="http://schemas.microsoft.com/office/drawing/2014/main" id="{AC1CBDEE-87C0-4D3C-B4CF-0C5C42F4F896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2D7CCF49-E298-404F-8FE1-0808BE1FC2F1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>
              <a:extLst>
                <a:ext uri="{FF2B5EF4-FFF2-40B4-BE49-F238E27FC236}">
                  <a16:creationId xmlns:a16="http://schemas.microsoft.com/office/drawing/2014/main" id="{276BCFCF-66C3-4A80-8691-3C95ECC5F0B8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Connector 564">
              <a:extLst>
                <a:ext uri="{FF2B5EF4-FFF2-40B4-BE49-F238E27FC236}">
                  <a16:creationId xmlns:a16="http://schemas.microsoft.com/office/drawing/2014/main" id="{C761B446-C9D2-4502-B833-FDCE1FBB4B33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1D3C8FF7-E8D3-4777-984D-5FCAC70F7D56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>
              <a:extLst>
                <a:ext uri="{FF2B5EF4-FFF2-40B4-BE49-F238E27FC236}">
                  <a16:creationId xmlns:a16="http://schemas.microsoft.com/office/drawing/2014/main" id="{CBD82915-61E8-4433-8824-842A582BB6E4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>
              <a:extLst>
                <a:ext uri="{FF2B5EF4-FFF2-40B4-BE49-F238E27FC236}">
                  <a16:creationId xmlns:a16="http://schemas.microsoft.com/office/drawing/2014/main" id="{7F509946-A1B4-4A67-A151-4CA47F1F1B9D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>
              <a:extLst>
                <a:ext uri="{FF2B5EF4-FFF2-40B4-BE49-F238E27FC236}">
                  <a16:creationId xmlns:a16="http://schemas.microsoft.com/office/drawing/2014/main" id="{BDC6332F-E872-4B03-B2C9-99E65C3AA64D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>
              <a:extLst>
                <a:ext uri="{FF2B5EF4-FFF2-40B4-BE49-F238E27FC236}">
                  <a16:creationId xmlns:a16="http://schemas.microsoft.com/office/drawing/2014/main" id="{14D8FC61-92AE-48DE-9718-D20F8EB2383F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8D8FAE12-788C-4CBC-A6F6-944AB00B1DB8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>
              <a:extLst>
                <a:ext uri="{FF2B5EF4-FFF2-40B4-BE49-F238E27FC236}">
                  <a16:creationId xmlns:a16="http://schemas.microsoft.com/office/drawing/2014/main" id="{7F332F49-585E-453C-A861-16D4B23CC1B8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D0EB3871-AC5B-47DE-87BA-766E8C3317C8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>
              <a:extLst>
                <a:ext uri="{FF2B5EF4-FFF2-40B4-BE49-F238E27FC236}">
                  <a16:creationId xmlns:a16="http://schemas.microsoft.com/office/drawing/2014/main" id="{28B0E285-A19F-4E65-93EA-2D8A9560AD7D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2EF568F1-236C-4369-A9AF-5D5AB95DB83C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7" name="Straight Connector 576">
            <a:extLst>
              <a:ext uri="{FF2B5EF4-FFF2-40B4-BE49-F238E27FC236}">
                <a16:creationId xmlns:a16="http://schemas.microsoft.com/office/drawing/2014/main" id="{D6D318AD-BB0B-4FBD-A32A-BCA0E7039194}"/>
              </a:ext>
            </a:extLst>
          </p:cNvPr>
          <p:cNvCxnSpPr>
            <a:cxnSpLocks/>
          </p:cNvCxnSpPr>
          <p:nvPr/>
        </p:nvCxnSpPr>
        <p:spPr>
          <a:xfrm>
            <a:off x="6549623" y="2105573"/>
            <a:ext cx="76557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Straight Connector 598">
            <a:extLst>
              <a:ext uri="{FF2B5EF4-FFF2-40B4-BE49-F238E27FC236}">
                <a16:creationId xmlns:a16="http://schemas.microsoft.com/office/drawing/2014/main" id="{4128162B-0E94-4D80-B94C-CBF633533CCF}"/>
              </a:ext>
            </a:extLst>
          </p:cNvPr>
          <p:cNvCxnSpPr>
            <a:cxnSpLocks/>
          </p:cNvCxnSpPr>
          <p:nvPr/>
        </p:nvCxnSpPr>
        <p:spPr>
          <a:xfrm>
            <a:off x="7326293" y="1965398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E257CCC8-3728-4CDC-8C1D-B6181F4E5BF9}"/>
              </a:ext>
            </a:extLst>
          </p:cNvPr>
          <p:cNvCxnSpPr>
            <a:cxnSpLocks/>
          </p:cNvCxnSpPr>
          <p:nvPr/>
        </p:nvCxnSpPr>
        <p:spPr>
          <a:xfrm>
            <a:off x="7316513" y="1975178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Straight Connector 600">
            <a:extLst>
              <a:ext uri="{FF2B5EF4-FFF2-40B4-BE49-F238E27FC236}">
                <a16:creationId xmlns:a16="http://schemas.microsoft.com/office/drawing/2014/main" id="{3DEE8D6A-D653-45CC-A1C2-E85968FF1925}"/>
              </a:ext>
            </a:extLst>
          </p:cNvPr>
          <p:cNvCxnSpPr>
            <a:cxnSpLocks/>
          </p:cNvCxnSpPr>
          <p:nvPr/>
        </p:nvCxnSpPr>
        <p:spPr>
          <a:xfrm>
            <a:off x="7392713" y="1960508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C2392F33-E5E5-433F-92DC-A67D1FAD185C}"/>
              </a:ext>
            </a:extLst>
          </p:cNvPr>
          <p:cNvCxnSpPr>
            <a:cxnSpLocks/>
          </p:cNvCxnSpPr>
          <p:nvPr/>
        </p:nvCxnSpPr>
        <p:spPr>
          <a:xfrm>
            <a:off x="7387823" y="2103128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Straight Connector 602">
            <a:extLst>
              <a:ext uri="{FF2B5EF4-FFF2-40B4-BE49-F238E27FC236}">
                <a16:creationId xmlns:a16="http://schemas.microsoft.com/office/drawing/2014/main" id="{47795F6F-2390-48F0-9EC6-EE1723544CDA}"/>
              </a:ext>
            </a:extLst>
          </p:cNvPr>
          <p:cNvCxnSpPr>
            <a:cxnSpLocks/>
          </p:cNvCxnSpPr>
          <p:nvPr/>
        </p:nvCxnSpPr>
        <p:spPr>
          <a:xfrm>
            <a:off x="7464023" y="1965398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3FDBBA64-457C-4178-AEDD-B7AAC818AFF5}"/>
              </a:ext>
            </a:extLst>
          </p:cNvPr>
          <p:cNvCxnSpPr>
            <a:cxnSpLocks/>
          </p:cNvCxnSpPr>
          <p:nvPr/>
        </p:nvCxnSpPr>
        <p:spPr>
          <a:xfrm>
            <a:off x="7454243" y="1975178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Straight Connector 604">
            <a:extLst>
              <a:ext uri="{FF2B5EF4-FFF2-40B4-BE49-F238E27FC236}">
                <a16:creationId xmlns:a16="http://schemas.microsoft.com/office/drawing/2014/main" id="{3ABC64E7-990C-4A58-9C68-0C6445C0545B}"/>
              </a:ext>
            </a:extLst>
          </p:cNvPr>
          <p:cNvCxnSpPr>
            <a:cxnSpLocks/>
          </p:cNvCxnSpPr>
          <p:nvPr/>
        </p:nvCxnSpPr>
        <p:spPr>
          <a:xfrm>
            <a:off x="7530443" y="1960508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Straight Connector 605">
            <a:extLst>
              <a:ext uri="{FF2B5EF4-FFF2-40B4-BE49-F238E27FC236}">
                <a16:creationId xmlns:a16="http://schemas.microsoft.com/office/drawing/2014/main" id="{222867D4-EC3C-4480-B8A8-B311C4F23231}"/>
              </a:ext>
            </a:extLst>
          </p:cNvPr>
          <p:cNvCxnSpPr>
            <a:cxnSpLocks/>
          </p:cNvCxnSpPr>
          <p:nvPr/>
        </p:nvCxnSpPr>
        <p:spPr>
          <a:xfrm>
            <a:off x="7530443" y="2103128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Straight Connector 606">
            <a:extLst>
              <a:ext uri="{FF2B5EF4-FFF2-40B4-BE49-F238E27FC236}">
                <a16:creationId xmlns:a16="http://schemas.microsoft.com/office/drawing/2014/main" id="{CD7F9A4C-F081-4DA8-A877-A7517F1769C9}"/>
              </a:ext>
            </a:extLst>
          </p:cNvPr>
          <p:cNvCxnSpPr>
            <a:cxnSpLocks/>
          </p:cNvCxnSpPr>
          <p:nvPr/>
        </p:nvCxnSpPr>
        <p:spPr>
          <a:xfrm>
            <a:off x="7606643" y="1965398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Straight Connector 607">
            <a:extLst>
              <a:ext uri="{FF2B5EF4-FFF2-40B4-BE49-F238E27FC236}">
                <a16:creationId xmlns:a16="http://schemas.microsoft.com/office/drawing/2014/main" id="{CA7ECDA9-0662-40A9-BDE9-2B9DBB841C52}"/>
              </a:ext>
            </a:extLst>
          </p:cNvPr>
          <p:cNvCxnSpPr>
            <a:cxnSpLocks/>
          </p:cNvCxnSpPr>
          <p:nvPr/>
        </p:nvCxnSpPr>
        <p:spPr>
          <a:xfrm>
            <a:off x="7596863" y="1975178"/>
            <a:ext cx="76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Straight Connector 608">
            <a:extLst>
              <a:ext uri="{FF2B5EF4-FFF2-40B4-BE49-F238E27FC236}">
                <a16:creationId xmlns:a16="http://schemas.microsoft.com/office/drawing/2014/main" id="{B1FB467F-1BE7-4140-8296-B9C1BE35AAEB}"/>
              </a:ext>
            </a:extLst>
          </p:cNvPr>
          <p:cNvCxnSpPr>
            <a:cxnSpLocks/>
          </p:cNvCxnSpPr>
          <p:nvPr/>
        </p:nvCxnSpPr>
        <p:spPr>
          <a:xfrm>
            <a:off x="7673063" y="1960508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2DADD6AB-5117-4E72-B2A2-38DEF3FB20EC}"/>
              </a:ext>
            </a:extLst>
          </p:cNvPr>
          <p:cNvGrpSpPr/>
          <p:nvPr/>
        </p:nvGrpSpPr>
        <p:grpSpPr>
          <a:xfrm>
            <a:off x="7660433" y="1962953"/>
            <a:ext cx="565590" cy="157290"/>
            <a:chOff x="1981200" y="2598135"/>
            <a:chExt cx="565590" cy="157290"/>
          </a:xfrm>
        </p:grpSpPr>
        <p:cxnSp>
          <p:nvCxnSpPr>
            <p:cNvPr id="611" name="Straight Connector 610">
              <a:extLst>
                <a:ext uri="{FF2B5EF4-FFF2-40B4-BE49-F238E27FC236}">
                  <a16:creationId xmlns:a16="http://schemas.microsoft.com/office/drawing/2014/main" id="{6C2B04DD-42E0-4D34-B7AB-B22B0AAEA2F8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>
              <a:extLst>
                <a:ext uri="{FF2B5EF4-FFF2-40B4-BE49-F238E27FC236}">
                  <a16:creationId xmlns:a16="http://schemas.microsoft.com/office/drawing/2014/main" id="{14F99720-3E57-42B4-8E96-85985397D15E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612">
              <a:extLst>
                <a:ext uri="{FF2B5EF4-FFF2-40B4-BE49-F238E27FC236}">
                  <a16:creationId xmlns:a16="http://schemas.microsoft.com/office/drawing/2014/main" id="{377C7413-BFB8-4028-8003-9DDB673A2BA0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Straight Connector 613">
              <a:extLst>
                <a:ext uri="{FF2B5EF4-FFF2-40B4-BE49-F238E27FC236}">
                  <a16:creationId xmlns:a16="http://schemas.microsoft.com/office/drawing/2014/main" id="{57B14660-8E11-4D09-BB82-36B6605B807E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Connector 614">
              <a:extLst>
                <a:ext uri="{FF2B5EF4-FFF2-40B4-BE49-F238E27FC236}">
                  <a16:creationId xmlns:a16="http://schemas.microsoft.com/office/drawing/2014/main" id="{51035676-D1F4-445C-98E4-3C5B21E58939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Connector 615">
              <a:extLst>
                <a:ext uri="{FF2B5EF4-FFF2-40B4-BE49-F238E27FC236}">
                  <a16:creationId xmlns:a16="http://schemas.microsoft.com/office/drawing/2014/main" id="{3C2E9143-CAC3-4657-9A56-3FBE17848B40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>
              <a:extLst>
                <a:ext uri="{FF2B5EF4-FFF2-40B4-BE49-F238E27FC236}">
                  <a16:creationId xmlns:a16="http://schemas.microsoft.com/office/drawing/2014/main" id="{14D30CE5-C375-41BF-991C-4F473083C7D9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>
              <a:extLst>
                <a:ext uri="{FF2B5EF4-FFF2-40B4-BE49-F238E27FC236}">
                  <a16:creationId xmlns:a16="http://schemas.microsoft.com/office/drawing/2014/main" id="{9482B96B-73A4-4314-A6B1-AC2581E751C5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>
              <a:extLst>
                <a:ext uri="{FF2B5EF4-FFF2-40B4-BE49-F238E27FC236}">
                  <a16:creationId xmlns:a16="http://schemas.microsoft.com/office/drawing/2014/main" id="{429C4D01-A066-44CC-B4DA-82D3276FE123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>
              <a:extLst>
                <a:ext uri="{FF2B5EF4-FFF2-40B4-BE49-F238E27FC236}">
                  <a16:creationId xmlns:a16="http://schemas.microsoft.com/office/drawing/2014/main" id="{C5D1A377-DA37-4BAF-8ED5-9ED1B36A6B58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>
              <a:extLst>
                <a:ext uri="{FF2B5EF4-FFF2-40B4-BE49-F238E27FC236}">
                  <a16:creationId xmlns:a16="http://schemas.microsoft.com/office/drawing/2014/main" id="{8157C278-E773-44A2-A3F3-8050EA9C9FEC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>
              <a:extLst>
                <a:ext uri="{FF2B5EF4-FFF2-40B4-BE49-F238E27FC236}">
                  <a16:creationId xmlns:a16="http://schemas.microsoft.com/office/drawing/2014/main" id="{484D7E42-52F0-4C34-B4A4-0D7E54FBCA9D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>
              <a:extLst>
                <a:ext uri="{FF2B5EF4-FFF2-40B4-BE49-F238E27FC236}">
                  <a16:creationId xmlns:a16="http://schemas.microsoft.com/office/drawing/2014/main" id="{89FAABD2-20EE-4740-810D-23CA3C7AB59B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>
              <a:extLst>
                <a:ext uri="{FF2B5EF4-FFF2-40B4-BE49-F238E27FC236}">
                  <a16:creationId xmlns:a16="http://schemas.microsoft.com/office/drawing/2014/main" id="{661DB780-0473-4792-97A8-7D9A218023AD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Connector 624">
              <a:extLst>
                <a:ext uri="{FF2B5EF4-FFF2-40B4-BE49-F238E27FC236}">
                  <a16:creationId xmlns:a16="http://schemas.microsoft.com/office/drawing/2014/main" id="{4B924507-401C-4A14-81DC-2F707DF6970B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>
              <a:extLst>
                <a:ext uri="{FF2B5EF4-FFF2-40B4-BE49-F238E27FC236}">
                  <a16:creationId xmlns:a16="http://schemas.microsoft.com/office/drawing/2014/main" id="{9C094727-D2DD-4942-BCB4-2F65BB0ABE1E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438CCA6F-351D-49EB-9176-ED5849CD354C}"/>
              </a:ext>
            </a:extLst>
          </p:cNvPr>
          <p:cNvGrpSpPr/>
          <p:nvPr/>
        </p:nvGrpSpPr>
        <p:grpSpPr>
          <a:xfrm>
            <a:off x="8218283" y="1960508"/>
            <a:ext cx="565590" cy="157290"/>
            <a:chOff x="1981200" y="2598135"/>
            <a:chExt cx="565590" cy="157290"/>
          </a:xfrm>
        </p:grpSpPr>
        <p:cxnSp>
          <p:nvCxnSpPr>
            <p:cNvPr id="628" name="Straight Connector 627">
              <a:extLst>
                <a:ext uri="{FF2B5EF4-FFF2-40B4-BE49-F238E27FC236}">
                  <a16:creationId xmlns:a16="http://schemas.microsoft.com/office/drawing/2014/main" id="{D19B3220-EB18-4014-B5A9-BFDDD30D25A0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>
              <a:extLst>
                <a:ext uri="{FF2B5EF4-FFF2-40B4-BE49-F238E27FC236}">
                  <a16:creationId xmlns:a16="http://schemas.microsoft.com/office/drawing/2014/main" id="{EAEF7F12-62DB-494D-AC4C-7CC31DF3CD3C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>
              <a:extLst>
                <a:ext uri="{FF2B5EF4-FFF2-40B4-BE49-F238E27FC236}">
                  <a16:creationId xmlns:a16="http://schemas.microsoft.com/office/drawing/2014/main" id="{165B5D51-05A7-407D-B372-09FA6816EDB2}"/>
                </a:ext>
              </a:extLst>
            </p:cNvPr>
            <p:cNvCxnSpPr>
              <a:cxnSpLocks/>
            </p:cNvCxnSpPr>
            <p:nvPr/>
          </p:nvCxnSpPr>
          <p:spPr>
            <a:xfrm>
              <a:off x="204762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>
              <a:extLst>
                <a:ext uri="{FF2B5EF4-FFF2-40B4-BE49-F238E27FC236}">
                  <a16:creationId xmlns:a16="http://schemas.microsoft.com/office/drawing/2014/main" id="{2C01BD40-931C-45CB-92D1-2B4A18A84EA0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>
              <a:extLst>
                <a:ext uri="{FF2B5EF4-FFF2-40B4-BE49-F238E27FC236}">
                  <a16:creationId xmlns:a16="http://schemas.microsoft.com/office/drawing/2014/main" id="{5E15815E-CCE5-4806-B0AB-3F6CCE160A3C}"/>
                </a:ext>
              </a:extLst>
            </p:cNvPr>
            <p:cNvCxnSpPr>
              <a:cxnSpLocks/>
            </p:cNvCxnSpPr>
            <p:nvPr/>
          </p:nvCxnSpPr>
          <p:spPr>
            <a:xfrm>
              <a:off x="212382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Connector 632">
              <a:extLst>
                <a:ext uri="{FF2B5EF4-FFF2-40B4-BE49-F238E27FC236}">
                  <a16:creationId xmlns:a16="http://schemas.microsoft.com/office/drawing/2014/main" id="{DE8C7E96-F43F-4F8C-B4B2-AE8D3E82769D}"/>
                </a:ext>
              </a:extLst>
            </p:cNvPr>
            <p:cNvCxnSpPr>
              <a:cxnSpLocks/>
            </p:cNvCxnSpPr>
            <p:nvPr/>
          </p:nvCxnSpPr>
          <p:spPr>
            <a:xfrm>
              <a:off x="220002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Straight Connector 633">
              <a:extLst>
                <a:ext uri="{FF2B5EF4-FFF2-40B4-BE49-F238E27FC236}">
                  <a16:creationId xmlns:a16="http://schemas.microsoft.com/office/drawing/2014/main" id="{17DB9B1B-D87B-49C3-A387-00E100503D05}"/>
                </a:ext>
              </a:extLst>
            </p:cNvPr>
            <p:cNvCxnSpPr>
              <a:cxnSpLocks/>
            </p:cNvCxnSpPr>
            <p:nvPr/>
          </p:nvCxnSpPr>
          <p:spPr>
            <a:xfrm>
              <a:off x="219024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Straight Connector 634">
              <a:extLst>
                <a:ext uri="{FF2B5EF4-FFF2-40B4-BE49-F238E27FC236}">
                  <a16:creationId xmlns:a16="http://schemas.microsoft.com/office/drawing/2014/main" id="{07917484-DDA3-4E3E-AE03-FE3FFC7E4F46}"/>
                </a:ext>
              </a:extLst>
            </p:cNvPr>
            <p:cNvCxnSpPr>
              <a:cxnSpLocks/>
            </p:cNvCxnSpPr>
            <p:nvPr/>
          </p:nvCxnSpPr>
          <p:spPr>
            <a:xfrm>
              <a:off x="226644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Straight Connector 635">
              <a:extLst>
                <a:ext uri="{FF2B5EF4-FFF2-40B4-BE49-F238E27FC236}">
                  <a16:creationId xmlns:a16="http://schemas.microsoft.com/office/drawing/2014/main" id="{03006503-4CCD-40F0-988C-82DE5497A23E}"/>
                </a:ext>
              </a:extLst>
            </p:cNvPr>
            <p:cNvCxnSpPr>
              <a:cxnSpLocks/>
            </p:cNvCxnSpPr>
            <p:nvPr/>
          </p:nvCxnSpPr>
          <p:spPr>
            <a:xfrm>
              <a:off x="226155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>
              <a:extLst>
                <a:ext uri="{FF2B5EF4-FFF2-40B4-BE49-F238E27FC236}">
                  <a16:creationId xmlns:a16="http://schemas.microsoft.com/office/drawing/2014/main" id="{C9142BB2-E7FC-4C19-90DB-CC83F0EF143F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5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Straight Connector 637">
              <a:extLst>
                <a:ext uri="{FF2B5EF4-FFF2-40B4-BE49-F238E27FC236}">
                  <a16:creationId xmlns:a16="http://schemas.microsoft.com/office/drawing/2014/main" id="{9B263D40-3F1C-4ECE-893B-F47FEA23887C}"/>
                </a:ext>
              </a:extLst>
            </p:cNvPr>
            <p:cNvCxnSpPr>
              <a:cxnSpLocks/>
            </p:cNvCxnSpPr>
            <p:nvPr/>
          </p:nvCxnSpPr>
          <p:spPr>
            <a:xfrm>
              <a:off x="232797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>
              <a:extLst>
                <a:ext uri="{FF2B5EF4-FFF2-40B4-BE49-F238E27FC236}">
                  <a16:creationId xmlns:a16="http://schemas.microsoft.com/office/drawing/2014/main" id="{FE7FC204-E40D-40BA-9C21-EF73F1209B6F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>
              <a:extLst>
                <a:ext uri="{FF2B5EF4-FFF2-40B4-BE49-F238E27FC236}">
                  <a16:creationId xmlns:a16="http://schemas.microsoft.com/office/drawing/2014/main" id="{BC39A3C9-E77B-4747-BB31-358D5CCFE8F0}"/>
                </a:ext>
              </a:extLst>
            </p:cNvPr>
            <p:cNvCxnSpPr>
              <a:cxnSpLocks/>
            </p:cNvCxnSpPr>
            <p:nvPr/>
          </p:nvCxnSpPr>
          <p:spPr>
            <a:xfrm>
              <a:off x="2404170" y="274075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>
              <a:extLst>
                <a:ext uri="{FF2B5EF4-FFF2-40B4-BE49-F238E27FC236}">
                  <a16:creationId xmlns:a16="http://schemas.microsoft.com/office/drawing/2014/main" id="{F5058A4F-CF92-4CE5-9719-C793FCD0D2EF}"/>
                </a:ext>
              </a:extLst>
            </p:cNvPr>
            <p:cNvCxnSpPr>
              <a:cxnSpLocks/>
            </p:cNvCxnSpPr>
            <p:nvPr/>
          </p:nvCxnSpPr>
          <p:spPr>
            <a:xfrm>
              <a:off x="2480370" y="260302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>
              <a:extLst>
                <a:ext uri="{FF2B5EF4-FFF2-40B4-BE49-F238E27FC236}">
                  <a16:creationId xmlns:a16="http://schemas.microsoft.com/office/drawing/2014/main" id="{0137C806-D87C-4C08-B5FB-7BB6DFA21CEB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90" y="2612805"/>
              <a:ext cx="76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>
              <a:extLst>
                <a:ext uri="{FF2B5EF4-FFF2-40B4-BE49-F238E27FC236}">
                  <a16:creationId xmlns:a16="http://schemas.microsoft.com/office/drawing/2014/main" id="{C386FA26-8242-464C-9B56-05B30E070C73}"/>
                </a:ext>
              </a:extLst>
            </p:cNvPr>
            <p:cNvCxnSpPr>
              <a:cxnSpLocks/>
            </p:cNvCxnSpPr>
            <p:nvPr/>
          </p:nvCxnSpPr>
          <p:spPr>
            <a:xfrm>
              <a:off x="2546790" y="2598135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BB7C1F4-BF7A-4771-8428-0DCAA71A8B39}"/>
              </a:ext>
            </a:extLst>
          </p:cNvPr>
          <p:cNvSpPr/>
          <p:nvPr/>
        </p:nvSpPr>
        <p:spPr>
          <a:xfrm>
            <a:off x="1082233" y="2644792"/>
            <a:ext cx="7315200" cy="850124"/>
          </a:xfrm>
          <a:custGeom>
            <a:avLst/>
            <a:gdLst>
              <a:gd name="connsiteX0" fmla="*/ 0 w 7315200"/>
              <a:gd name="connsiteY0" fmla="*/ 480373 h 850124"/>
              <a:gd name="connsiteX1" fmla="*/ 1093808 w 7315200"/>
              <a:gd name="connsiteY1" fmla="*/ 474585 h 850124"/>
              <a:gd name="connsiteX2" fmla="*/ 1400537 w 7315200"/>
              <a:gd name="connsiteY2" fmla="*/ 486160 h 850124"/>
              <a:gd name="connsiteX3" fmla="*/ 1493134 w 7315200"/>
              <a:gd name="connsiteY3" fmla="*/ 295178 h 850124"/>
              <a:gd name="connsiteX4" fmla="*/ 1823013 w 7315200"/>
              <a:gd name="connsiteY4" fmla="*/ 248879 h 850124"/>
              <a:gd name="connsiteX5" fmla="*/ 2106592 w 7315200"/>
              <a:gd name="connsiteY5" fmla="*/ 515097 h 850124"/>
              <a:gd name="connsiteX6" fmla="*/ 2216552 w 7315200"/>
              <a:gd name="connsiteY6" fmla="*/ 584545 h 850124"/>
              <a:gd name="connsiteX7" fmla="*/ 2500132 w 7315200"/>
              <a:gd name="connsiteY7" fmla="*/ 601907 h 850124"/>
              <a:gd name="connsiteX8" fmla="*/ 2783711 w 7315200"/>
              <a:gd name="connsiteY8" fmla="*/ 480373 h 850124"/>
              <a:gd name="connsiteX9" fmla="*/ 2870521 w 7315200"/>
              <a:gd name="connsiteY9" fmla="*/ 272028 h 850124"/>
              <a:gd name="connsiteX10" fmla="*/ 2911033 w 7315200"/>
              <a:gd name="connsiteY10" fmla="*/ 138919 h 850124"/>
              <a:gd name="connsiteX11" fmla="*/ 3107802 w 7315200"/>
              <a:gd name="connsiteY11" fmla="*/ 92621 h 850124"/>
              <a:gd name="connsiteX12" fmla="*/ 3350871 w 7315200"/>
              <a:gd name="connsiteY12" fmla="*/ 167856 h 850124"/>
              <a:gd name="connsiteX13" fmla="*/ 3489767 w 7315200"/>
              <a:gd name="connsiteY13" fmla="*/ 532459 h 850124"/>
              <a:gd name="connsiteX14" fmla="*/ 3646025 w 7315200"/>
              <a:gd name="connsiteY14" fmla="*/ 694504 h 850124"/>
              <a:gd name="connsiteX15" fmla="*/ 3848582 w 7315200"/>
              <a:gd name="connsiteY15" fmla="*/ 752378 h 850124"/>
              <a:gd name="connsiteX16" fmla="*/ 4161099 w 7315200"/>
              <a:gd name="connsiteY16" fmla="*/ 532459 h 850124"/>
              <a:gd name="connsiteX17" fmla="*/ 4236334 w 7315200"/>
              <a:gd name="connsiteY17" fmla="*/ 115770 h 850124"/>
              <a:gd name="connsiteX18" fmla="*/ 4485190 w 7315200"/>
              <a:gd name="connsiteY18" fmla="*/ 23 h 850124"/>
              <a:gd name="connsiteX19" fmla="*/ 4762982 w 7315200"/>
              <a:gd name="connsiteY19" fmla="*/ 121557 h 850124"/>
              <a:gd name="connsiteX20" fmla="*/ 4890304 w 7315200"/>
              <a:gd name="connsiteY20" fmla="*/ 515097 h 850124"/>
              <a:gd name="connsiteX21" fmla="*/ 5069711 w 7315200"/>
              <a:gd name="connsiteY21" fmla="*/ 787102 h 850124"/>
              <a:gd name="connsiteX22" fmla="*/ 5341716 w 7315200"/>
              <a:gd name="connsiteY22" fmla="*/ 827613 h 850124"/>
              <a:gd name="connsiteX23" fmla="*/ 5521124 w 7315200"/>
              <a:gd name="connsiteY23" fmla="*/ 497735 h 850124"/>
              <a:gd name="connsiteX24" fmla="*/ 5660020 w 7315200"/>
              <a:gd name="connsiteY24" fmla="*/ 86833 h 850124"/>
              <a:gd name="connsiteX25" fmla="*/ 5729468 w 7315200"/>
              <a:gd name="connsiteY25" fmla="*/ 40535 h 850124"/>
              <a:gd name="connsiteX26" fmla="*/ 5926238 w 7315200"/>
              <a:gd name="connsiteY26" fmla="*/ 11598 h 850124"/>
              <a:gd name="connsiteX27" fmla="*/ 6146157 w 7315200"/>
              <a:gd name="connsiteY27" fmla="*/ 109983 h 850124"/>
              <a:gd name="connsiteX28" fmla="*/ 6250329 w 7315200"/>
              <a:gd name="connsiteY28" fmla="*/ 584545 h 850124"/>
              <a:gd name="connsiteX29" fmla="*/ 6423949 w 7315200"/>
              <a:gd name="connsiteY29" fmla="*/ 723441 h 850124"/>
              <a:gd name="connsiteX30" fmla="*/ 6585995 w 7315200"/>
              <a:gd name="connsiteY30" fmla="*/ 833400 h 850124"/>
              <a:gd name="connsiteX31" fmla="*/ 6811701 w 7315200"/>
              <a:gd name="connsiteY31" fmla="*/ 746590 h 850124"/>
              <a:gd name="connsiteX32" fmla="*/ 6933235 w 7315200"/>
              <a:gd name="connsiteY32" fmla="*/ 480373 h 850124"/>
              <a:gd name="connsiteX33" fmla="*/ 7031620 w 7315200"/>
              <a:gd name="connsiteY33" fmla="*/ 208367 h 850124"/>
              <a:gd name="connsiteX34" fmla="*/ 7089494 w 7315200"/>
              <a:gd name="connsiteY34" fmla="*/ 69471 h 850124"/>
              <a:gd name="connsiteX35" fmla="*/ 7315200 w 7315200"/>
              <a:gd name="connsiteY35" fmla="*/ 5811 h 85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315200" h="850124">
                <a:moveTo>
                  <a:pt x="0" y="480373"/>
                </a:moveTo>
                <a:lnTo>
                  <a:pt x="1093808" y="474585"/>
                </a:lnTo>
                <a:cubicBezTo>
                  <a:pt x="1327231" y="475549"/>
                  <a:pt x="1333983" y="516061"/>
                  <a:pt x="1400537" y="486160"/>
                </a:cubicBezTo>
                <a:cubicBezTo>
                  <a:pt x="1467091" y="456259"/>
                  <a:pt x="1422721" y="334725"/>
                  <a:pt x="1493134" y="295178"/>
                </a:cubicBezTo>
                <a:cubicBezTo>
                  <a:pt x="1563547" y="255631"/>
                  <a:pt x="1720770" y="212226"/>
                  <a:pt x="1823013" y="248879"/>
                </a:cubicBezTo>
                <a:cubicBezTo>
                  <a:pt x="1925256" y="285532"/>
                  <a:pt x="2041002" y="459153"/>
                  <a:pt x="2106592" y="515097"/>
                </a:cubicBezTo>
                <a:cubicBezTo>
                  <a:pt x="2172182" y="571041"/>
                  <a:pt x="2150962" y="570077"/>
                  <a:pt x="2216552" y="584545"/>
                </a:cubicBezTo>
                <a:cubicBezTo>
                  <a:pt x="2282142" y="599013"/>
                  <a:pt x="2405606" y="619269"/>
                  <a:pt x="2500132" y="601907"/>
                </a:cubicBezTo>
                <a:cubicBezTo>
                  <a:pt x="2594659" y="584545"/>
                  <a:pt x="2721980" y="535353"/>
                  <a:pt x="2783711" y="480373"/>
                </a:cubicBezTo>
                <a:cubicBezTo>
                  <a:pt x="2845443" y="425393"/>
                  <a:pt x="2849301" y="328937"/>
                  <a:pt x="2870521" y="272028"/>
                </a:cubicBezTo>
                <a:cubicBezTo>
                  <a:pt x="2891741" y="215119"/>
                  <a:pt x="2871486" y="168820"/>
                  <a:pt x="2911033" y="138919"/>
                </a:cubicBezTo>
                <a:cubicBezTo>
                  <a:pt x="2950580" y="109018"/>
                  <a:pt x="3034496" y="87798"/>
                  <a:pt x="3107802" y="92621"/>
                </a:cubicBezTo>
                <a:cubicBezTo>
                  <a:pt x="3181108" y="97444"/>
                  <a:pt x="3287210" y="94550"/>
                  <a:pt x="3350871" y="167856"/>
                </a:cubicBezTo>
                <a:cubicBezTo>
                  <a:pt x="3414532" y="241162"/>
                  <a:pt x="3440575" y="444684"/>
                  <a:pt x="3489767" y="532459"/>
                </a:cubicBezTo>
                <a:cubicBezTo>
                  <a:pt x="3538959" y="620234"/>
                  <a:pt x="3586222" y="657851"/>
                  <a:pt x="3646025" y="694504"/>
                </a:cubicBezTo>
                <a:cubicBezTo>
                  <a:pt x="3705828" y="731157"/>
                  <a:pt x="3762736" y="779386"/>
                  <a:pt x="3848582" y="752378"/>
                </a:cubicBezTo>
                <a:cubicBezTo>
                  <a:pt x="3934428" y="725371"/>
                  <a:pt x="4096474" y="638560"/>
                  <a:pt x="4161099" y="532459"/>
                </a:cubicBezTo>
                <a:cubicBezTo>
                  <a:pt x="4225724" y="426358"/>
                  <a:pt x="4182319" y="204509"/>
                  <a:pt x="4236334" y="115770"/>
                </a:cubicBezTo>
                <a:cubicBezTo>
                  <a:pt x="4290349" y="27031"/>
                  <a:pt x="4397415" y="-942"/>
                  <a:pt x="4485190" y="23"/>
                </a:cubicBezTo>
                <a:cubicBezTo>
                  <a:pt x="4572965" y="988"/>
                  <a:pt x="4695463" y="35711"/>
                  <a:pt x="4762982" y="121557"/>
                </a:cubicBezTo>
                <a:cubicBezTo>
                  <a:pt x="4830501" y="207403"/>
                  <a:pt x="4839183" y="404173"/>
                  <a:pt x="4890304" y="515097"/>
                </a:cubicBezTo>
                <a:cubicBezTo>
                  <a:pt x="4941425" y="626021"/>
                  <a:pt x="4994476" y="735016"/>
                  <a:pt x="5069711" y="787102"/>
                </a:cubicBezTo>
                <a:cubicBezTo>
                  <a:pt x="5144946" y="839188"/>
                  <a:pt x="5266481" y="875841"/>
                  <a:pt x="5341716" y="827613"/>
                </a:cubicBezTo>
                <a:cubicBezTo>
                  <a:pt x="5416951" y="779385"/>
                  <a:pt x="5468073" y="621198"/>
                  <a:pt x="5521124" y="497735"/>
                </a:cubicBezTo>
                <a:cubicBezTo>
                  <a:pt x="5574175" y="374272"/>
                  <a:pt x="5625296" y="163033"/>
                  <a:pt x="5660020" y="86833"/>
                </a:cubicBezTo>
                <a:cubicBezTo>
                  <a:pt x="5694744" y="10633"/>
                  <a:pt x="5685099" y="53074"/>
                  <a:pt x="5729468" y="40535"/>
                </a:cubicBezTo>
                <a:cubicBezTo>
                  <a:pt x="5773837" y="27996"/>
                  <a:pt x="5856790" y="23"/>
                  <a:pt x="5926238" y="11598"/>
                </a:cubicBezTo>
                <a:cubicBezTo>
                  <a:pt x="5995686" y="23173"/>
                  <a:pt x="6092142" y="14492"/>
                  <a:pt x="6146157" y="109983"/>
                </a:cubicBezTo>
                <a:cubicBezTo>
                  <a:pt x="6200172" y="205474"/>
                  <a:pt x="6204030" y="482302"/>
                  <a:pt x="6250329" y="584545"/>
                </a:cubicBezTo>
                <a:cubicBezTo>
                  <a:pt x="6296628" y="686788"/>
                  <a:pt x="6368005" y="681965"/>
                  <a:pt x="6423949" y="723441"/>
                </a:cubicBezTo>
                <a:cubicBezTo>
                  <a:pt x="6479893" y="764917"/>
                  <a:pt x="6521370" y="829542"/>
                  <a:pt x="6585995" y="833400"/>
                </a:cubicBezTo>
                <a:cubicBezTo>
                  <a:pt x="6650620" y="837258"/>
                  <a:pt x="6753828" y="805428"/>
                  <a:pt x="6811701" y="746590"/>
                </a:cubicBezTo>
                <a:cubicBezTo>
                  <a:pt x="6869574" y="687752"/>
                  <a:pt x="6896582" y="570077"/>
                  <a:pt x="6933235" y="480373"/>
                </a:cubicBezTo>
                <a:cubicBezTo>
                  <a:pt x="6969888" y="390669"/>
                  <a:pt x="7005577" y="276851"/>
                  <a:pt x="7031620" y="208367"/>
                </a:cubicBezTo>
                <a:cubicBezTo>
                  <a:pt x="7057663" y="139883"/>
                  <a:pt x="7042231" y="103230"/>
                  <a:pt x="7089494" y="69471"/>
                </a:cubicBezTo>
                <a:cubicBezTo>
                  <a:pt x="7136757" y="35712"/>
                  <a:pt x="7225978" y="20761"/>
                  <a:pt x="7315200" y="581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24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distribution: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 we face?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have to deliver a clock to 10M flops.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have to do it with minimal skew &amp; jitter. And minimal power. We’ll soon see why this is hard.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must be able to gate local clocks.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2A07-2774-4481-9D38-C114EEE1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FA64-02B6-4858-AC70-834A4251A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we’ll learn: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Conditional clocking: implementation and timing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Clock-distribution networks: how to send one signal to a million destinations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Clock-domain crossing: how different clocks talk to each other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7AE06-3BB0-4FD1-B346-508EF36C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38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clock skew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37651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Let’s look at skew (forget jitter for a moment)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Try to size drivers to minimize skew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Use the calculator at https://www.ece.tufts.edu/ee/194VLS/html/sizing_calc.html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438400" y="3397673"/>
            <a:ext cx="457200" cy="412651"/>
            <a:chOff x="5020734" y="4947073"/>
            <a:chExt cx="660401" cy="596053"/>
          </a:xfrm>
        </p:grpSpPr>
        <p:sp>
          <p:nvSpPr>
            <p:cNvPr id="6" name="Isosceles Triangle 5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895600" y="3603998"/>
            <a:ext cx="3843214" cy="330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32574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L=4000DU, W=4DU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553200" y="3429000"/>
            <a:ext cx="457200" cy="412651"/>
            <a:chOff x="5020734" y="4947073"/>
            <a:chExt cx="660401" cy="596053"/>
          </a:xfrm>
        </p:grpSpPr>
        <p:sp>
          <p:nvSpPr>
            <p:cNvPr id="13" name="Isosceles Triangle 12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46867" y="4163809"/>
            <a:ext cx="457200" cy="412651"/>
            <a:chOff x="5020734" y="4947073"/>
            <a:chExt cx="660401" cy="596053"/>
          </a:xfrm>
        </p:grpSpPr>
        <p:sp>
          <p:nvSpPr>
            <p:cNvPr id="16" name="Isosceles Triangle 15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2904067" y="4370134"/>
            <a:ext cx="38673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80267" y="40194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L=3500DU, W=4DU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51246" y="4195136"/>
            <a:ext cx="457200" cy="412651"/>
            <a:chOff x="5020734" y="4947073"/>
            <a:chExt cx="660401" cy="596053"/>
          </a:xfrm>
        </p:grpSpPr>
        <p:sp>
          <p:nvSpPr>
            <p:cNvPr id="21" name="Isosceles Triangle 20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60958" y="3276600"/>
            <a:ext cx="115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20,2,10,2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1379" y="4019490"/>
            <a:ext cx="115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20,2,10,2</a:t>
            </a:r>
          </a:p>
        </p:txBody>
      </p:sp>
      <p:cxnSp>
        <p:nvCxnSpPr>
          <p:cNvPr id="26" name="Connector: Elbow 25"/>
          <p:cNvCxnSpPr>
            <a:endCxn id="16" idx="3"/>
          </p:cNvCxnSpPr>
          <p:nvPr/>
        </p:nvCxnSpPr>
        <p:spPr>
          <a:xfrm rot="16200000" flipH="1">
            <a:off x="2059565" y="3982832"/>
            <a:ext cx="766137" cy="8467"/>
          </a:xfrm>
          <a:prstGeom prst="bentConnector4">
            <a:avLst>
              <a:gd name="adj1" fmla="val -2025"/>
              <a:gd name="adj2" fmla="val -259989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5800" y="4960203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Size </a:t>
            </a:r>
            <a:r>
              <a:rPr lang="en-US" dirty="0" err="1"/>
              <a:t>Inv</a:t>
            </a:r>
            <a:r>
              <a:rPr lang="en-US" dirty="0"/>
              <a:t> #1 to minimize delay to CLK1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Size </a:t>
            </a:r>
            <a:r>
              <a:rPr lang="en-US" dirty="0" err="1"/>
              <a:t>Inv</a:t>
            </a:r>
            <a:r>
              <a:rPr lang="en-US" dirty="0"/>
              <a:t> #2 to equalize the delay on CLK2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9800" y="3048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INV1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09800" y="38670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INV2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95758" y="3276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91200" y="40194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00800" y="5003799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</a:t>
            </a:r>
            <a:r>
              <a:rPr lang="en-US" sz="2000" baseline="-25000" dirty="0">
                <a:solidFill>
                  <a:schemeClr val="accent2"/>
                </a:solidFill>
              </a:rPr>
              <a:t>N1</a:t>
            </a:r>
            <a:r>
              <a:rPr lang="en-US" sz="2000" dirty="0">
                <a:solidFill>
                  <a:schemeClr val="accent2"/>
                </a:solidFill>
              </a:rPr>
              <a:t>=21 → delay=337.2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00800" y="53910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</a:t>
            </a:r>
            <a:r>
              <a:rPr lang="en-US" sz="2000" baseline="-25000" dirty="0">
                <a:solidFill>
                  <a:schemeClr val="accent2"/>
                </a:solidFill>
              </a:rPr>
              <a:t>N2</a:t>
            </a:r>
            <a:r>
              <a:rPr lang="en-US" sz="2000" dirty="0">
                <a:solidFill>
                  <a:schemeClr val="accent2"/>
                </a:solidFill>
              </a:rPr>
              <a:t>=5   → delay=337.6</a:t>
            </a:r>
          </a:p>
        </p:txBody>
      </p:sp>
    </p:spTree>
    <p:extLst>
      <p:ext uri="{BB962C8B-B14F-4D97-AF65-F5344CB8AC3E}">
        <p14:creationId xmlns:p14="http://schemas.microsoft.com/office/powerpoint/2010/main" val="85357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E5D17-4918-4DC1-B1B0-17906FF04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09600"/>
            <a:ext cx="7772400" cy="609600"/>
          </a:xfrm>
        </p:spPr>
        <p:txBody>
          <a:bodyPr/>
          <a:lstStyle/>
          <a:p>
            <a:r>
              <a:rPr lang="en-US" sz="2400" dirty="0"/>
              <a:t>Now let’s change some parameters and see what happens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A3AD3-C45B-4CBA-B585-8EF18871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5F220E-E7E3-4FDB-9CC6-EDBE1570CCE8}"/>
              </a:ext>
            </a:extLst>
          </p:cNvPr>
          <p:cNvGrpSpPr/>
          <p:nvPr/>
        </p:nvGrpSpPr>
        <p:grpSpPr>
          <a:xfrm>
            <a:off x="2209800" y="1645073"/>
            <a:ext cx="457200" cy="412651"/>
            <a:chOff x="5020734" y="4947073"/>
            <a:chExt cx="660401" cy="596053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A0BC4850-D32D-4B68-9F2D-ADD0C609BF8F}"/>
                </a:ext>
              </a:extLst>
            </p:cNvPr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A29981A-6EF4-44DC-A754-CD3A8FF9B4B1}"/>
                </a:ext>
              </a:extLst>
            </p:cNvPr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A0E7A7-D7C6-4568-B15C-378B3DBDE9C2}"/>
              </a:ext>
            </a:extLst>
          </p:cNvPr>
          <p:cNvCxnSpPr/>
          <p:nvPr/>
        </p:nvCxnSpPr>
        <p:spPr>
          <a:xfrm>
            <a:off x="2667000" y="1851398"/>
            <a:ext cx="3843214" cy="330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FDD99EB-5480-49FE-9CE6-ED921BC2BFD4}"/>
              </a:ext>
            </a:extLst>
          </p:cNvPr>
          <p:cNvSpPr txBox="1"/>
          <p:nvPr/>
        </p:nvSpPr>
        <p:spPr>
          <a:xfrm>
            <a:off x="2743200" y="15048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L=4000DU, W=4DU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4A26A1-0279-43B1-A69D-AF7C2951043A}"/>
              </a:ext>
            </a:extLst>
          </p:cNvPr>
          <p:cNvGrpSpPr/>
          <p:nvPr/>
        </p:nvGrpSpPr>
        <p:grpSpPr>
          <a:xfrm>
            <a:off x="6324600" y="1676400"/>
            <a:ext cx="457200" cy="412651"/>
            <a:chOff x="5020734" y="4947073"/>
            <a:chExt cx="660401" cy="596053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1610F9F-159C-465A-BC8E-8B16A2583188}"/>
                </a:ext>
              </a:extLst>
            </p:cNvPr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369D684-2BFC-4D4F-A9AE-EE4689BB26B9}"/>
                </a:ext>
              </a:extLst>
            </p:cNvPr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5A663F-1487-425E-B4AA-F6EE1E87B582}"/>
              </a:ext>
            </a:extLst>
          </p:cNvPr>
          <p:cNvGrpSpPr/>
          <p:nvPr/>
        </p:nvGrpSpPr>
        <p:grpSpPr>
          <a:xfrm>
            <a:off x="2218267" y="2411209"/>
            <a:ext cx="457200" cy="412651"/>
            <a:chOff x="5020734" y="4947073"/>
            <a:chExt cx="660401" cy="596053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B3131E84-3BD1-42DC-B305-29793A9E0054}"/>
                </a:ext>
              </a:extLst>
            </p:cNvPr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1B3F52B-A300-4166-98DD-DB99EB248E9D}"/>
                </a:ext>
              </a:extLst>
            </p:cNvPr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8F1367D-3DD4-412A-86DA-2FC4B0BEBA44}"/>
              </a:ext>
            </a:extLst>
          </p:cNvPr>
          <p:cNvCxnSpPr/>
          <p:nvPr/>
        </p:nvCxnSpPr>
        <p:spPr>
          <a:xfrm>
            <a:off x="2675467" y="2617534"/>
            <a:ext cx="38673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C8AF469-A458-4EB0-B27C-D91B9361AC77}"/>
              </a:ext>
            </a:extLst>
          </p:cNvPr>
          <p:cNvSpPr txBox="1"/>
          <p:nvPr/>
        </p:nvSpPr>
        <p:spPr>
          <a:xfrm>
            <a:off x="2751667" y="22668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L=3500DU, W=4DU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939976-AB1E-47C3-8BA8-387741EDBA79}"/>
              </a:ext>
            </a:extLst>
          </p:cNvPr>
          <p:cNvGrpSpPr/>
          <p:nvPr/>
        </p:nvGrpSpPr>
        <p:grpSpPr>
          <a:xfrm>
            <a:off x="6322646" y="2442536"/>
            <a:ext cx="457200" cy="412651"/>
            <a:chOff x="5020734" y="4947073"/>
            <a:chExt cx="660401" cy="596053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283650B-65C6-4176-9C6E-8AE409BF8A56}"/>
                </a:ext>
              </a:extLst>
            </p:cNvPr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968F08A-8076-4580-B008-4436883BC651}"/>
                </a:ext>
              </a:extLst>
            </p:cNvPr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9242D72-1AB8-4871-991B-E35F0D37E61C}"/>
              </a:ext>
            </a:extLst>
          </p:cNvPr>
          <p:cNvSpPr txBox="1"/>
          <p:nvPr/>
        </p:nvSpPr>
        <p:spPr>
          <a:xfrm>
            <a:off x="6532358" y="1524000"/>
            <a:ext cx="115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20,2,10,2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21A1F0-3662-4E73-8CDE-8BDCC35D396D}"/>
              </a:ext>
            </a:extLst>
          </p:cNvPr>
          <p:cNvSpPr txBox="1"/>
          <p:nvPr/>
        </p:nvSpPr>
        <p:spPr>
          <a:xfrm>
            <a:off x="6542779" y="2266890"/>
            <a:ext cx="115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20,2,10,2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A48F12D3-C3D8-497E-A8F5-66E7D81F9C16}"/>
              </a:ext>
            </a:extLst>
          </p:cNvPr>
          <p:cNvCxnSpPr>
            <a:endCxn id="14" idx="3"/>
          </p:cNvCxnSpPr>
          <p:nvPr/>
        </p:nvCxnSpPr>
        <p:spPr>
          <a:xfrm rot="16200000" flipH="1">
            <a:off x="1830965" y="2230232"/>
            <a:ext cx="766137" cy="8467"/>
          </a:xfrm>
          <a:prstGeom prst="bentConnector4">
            <a:avLst>
              <a:gd name="adj1" fmla="val -2025"/>
              <a:gd name="adj2" fmla="val -259989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64293C9-8F5D-4C8B-B22A-2B1E7995D163}"/>
              </a:ext>
            </a:extLst>
          </p:cNvPr>
          <p:cNvSpPr txBox="1"/>
          <p:nvPr/>
        </p:nvSpPr>
        <p:spPr>
          <a:xfrm>
            <a:off x="1905000" y="1295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42,2,21,2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8D8222-DCC7-48C1-9702-4CDAD1FCE424}"/>
              </a:ext>
            </a:extLst>
          </p:cNvPr>
          <p:cNvSpPr txBox="1"/>
          <p:nvPr/>
        </p:nvSpPr>
        <p:spPr>
          <a:xfrm>
            <a:off x="1905000" y="2114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10,2,5,2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7A876F-4425-478A-9961-E116440542A1}"/>
              </a:ext>
            </a:extLst>
          </p:cNvPr>
          <p:cNvSpPr txBox="1"/>
          <p:nvPr/>
        </p:nvSpPr>
        <p:spPr>
          <a:xfrm>
            <a:off x="5567158" y="1524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CLK1</a:t>
            </a:r>
          </a:p>
          <a:p>
            <a:r>
              <a:rPr lang="en-US" sz="2000" dirty="0"/>
              <a:t>337.2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318FDC-608B-4614-9361-D995A400AC76}"/>
              </a:ext>
            </a:extLst>
          </p:cNvPr>
          <p:cNvSpPr txBox="1"/>
          <p:nvPr/>
        </p:nvSpPr>
        <p:spPr>
          <a:xfrm>
            <a:off x="5562600" y="226689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CLK2</a:t>
            </a:r>
          </a:p>
          <a:p>
            <a:r>
              <a:rPr lang="en-US" sz="2000" dirty="0"/>
              <a:t>337.6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D4DA0B4-3BB4-41A5-A622-0CCA8D789DE4}"/>
              </a:ext>
            </a:extLst>
          </p:cNvPr>
          <p:cNvSpPr txBox="1">
            <a:spLocks/>
          </p:cNvSpPr>
          <p:nvPr/>
        </p:nvSpPr>
        <p:spPr bwMode="auto">
          <a:xfrm>
            <a:off x="762000" y="3124200"/>
            <a:ext cx="777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dirty="0"/>
              <a:t>Change device R from 50K</a:t>
            </a:r>
            <a:r>
              <a:rPr lang="el-GR" sz="2000" dirty="0"/>
              <a:t>Ω</a:t>
            </a:r>
            <a:r>
              <a:rPr lang="en-US" sz="2000" dirty="0"/>
              <a:t>/□ to 52. Results?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Return device R to 50K, and change wire R from .030 K</a:t>
            </a:r>
            <a:r>
              <a:rPr lang="el-GR" sz="2000" dirty="0"/>
              <a:t>Ω</a:t>
            </a:r>
            <a:r>
              <a:rPr lang="en-US" sz="2000" dirty="0"/>
              <a:t>/□ to .031.</a:t>
            </a:r>
          </a:p>
          <a:p>
            <a:r>
              <a:rPr lang="en-US" sz="2000" dirty="0"/>
              <a:t>What happened? Why did skew increase?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Our two clocks had the same total delay, but different fractions in wires &amp; devices. So changing wire or device parameters affected each clock differently.</a:t>
            </a:r>
          </a:p>
          <a:p>
            <a:r>
              <a:rPr lang="en-US" sz="2000" dirty="0"/>
              <a:t>Is this (i.e., manufacturing variation causing unequal clock delays) a problem with skew, jitter, or both?</a:t>
            </a:r>
          </a:p>
          <a:p>
            <a:pPr lvl="1">
              <a:spcBef>
                <a:spcPts val="0"/>
              </a:spcBef>
            </a:pPr>
            <a:r>
              <a:rPr lang="en-US" sz="1800" kern="0" dirty="0"/>
              <a:t>Skew, because it doesn’t change over time.</a:t>
            </a:r>
            <a:endParaRPr lang="en-US" kern="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5EBC46-B43C-44EB-88C6-FB81BA354C64}"/>
              </a:ext>
            </a:extLst>
          </p:cNvPr>
          <p:cNvSpPr txBox="1"/>
          <p:nvPr/>
        </p:nvSpPr>
        <p:spPr>
          <a:xfrm>
            <a:off x="7162800" y="3733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346.9,  344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51C111-97B3-425C-B6C9-6FC3DD8C4429}"/>
              </a:ext>
            </a:extLst>
          </p:cNvPr>
          <p:cNvSpPr txBox="1"/>
          <p:nvPr/>
        </p:nvSpPr>
        <p:spPr>
          <a:xfrm>
            <a:off x="6553200" y="3124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339, 343.5</a:t>
            </a:r>
          </a:p>
        </p:txBody>
      </p:sp>
    </p:spTree>
    <p:extLst>
      <p:ext uri="{BB962C8B-B14F-4D97-AF65-F5344CB8AC3E}">
        <p14:creationId xmlns:p14="http://schemas.microsoft.com/office/powerpoint/2010/main" val="357105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clock skew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785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What if our clocks had been perfectly symmetrical?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09800" y="2635673"/>
            <a:ext cx="457200" cy="412651"/>
            <a:chOff x="5020734" y="4947073"/>
            <a:chExt cx="660401" cy="596053"/>
          </a:xfrm>
        </p:grpSpPr>
        <p:sp>
          <p:nvSpPr>
            <p:cNvPr id="6" name="Isosceles Triangle 5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667000" y="2841998"/>
            <a:ext cx="3843214" cy="330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24954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L=4000DU, W=4DU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24600" y="2667000"/>
            <a:ext cx="457200" cy="412651"/>
            <a:chOff x="5020734" y="4947073"/>
            <a:chExt cx="660401" cy="596053"/>
          </a:xfrm>
        </p:grpSpPr>
        <p:sp>
          <p:nvSpPr>
            <p:cNvPr id="13" name="Isosceles Triangle 12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18267" y="3401809"/>
            <a:ext cx="457200" cy="412651"/>
            <a:chOff x="5020734" y="4947073"/>
            <a:chExt cx="660401" cy="596053"/>
          </a:xfrm>
        </p:grpSpPr>
        <p:sp>
          <p:nvSpPr>
            <p:cNvPr id="16" name="Isosceles Triangle 15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2675467" y="3608134"/>
            <a:ext cx="38673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51667" y="32574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L=4000DU, W=4DU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322646" y="3433136"/>
            <a:ext cx="457200" cy="412651"/>
            <a:chOff x="5020734" y="4947073"/>
            <a:chExt cx="660401" cy="596053"/>
          </a:xfrm>
        </p:grpSpPr>
        <p:sp>
          <p:nvSpPr>
            <p:cNvPr id="21" name="Isosceles Triangle 20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532358" y="2514600"/>
            <a:ext cx="115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20,2,10,2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42779" y="3257490"/>
            <a:ext cx="115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20,2,10,2</a:t>
            </a:r>
          </a:p>
        </p:txBody>
      </p:sp>
      <p:cxnSp>
        <p:nvCxnSpPr>
          <p:cNvPr id="26" name="Connector: Elbow 25"/>
          <p:cNvCxnSpPr>
            <a:endCxn id="16" idx="3"/>
          </p:cNvCxnSpPr>
          <p:nvPr/>
        </p:nvCxnSpPr>
        <p:spPr>
          <a:xfrm rot="16200000" flipH="1">
            <a:off x="1830965" y="3220832"/>
            <a:ext cx="766137" cy="8467"/>
          </a:xfrm>
          <a:prstGeom prst="bentConnector4">
            <a:avLst>
              <a:gd name="adj1" fmla="val -2025"/>
              <a:gd name="adj2" fmla="val -259989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5000" y="2286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42,2,21,2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05000" y="31050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42,2,21,2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67158" y="25146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CLK1</a:t>
            </a:r>
          </a:p>
          <a:p>
            <a:r>
              <a:rPr lang="en-US" sz="2000" dirty="0"/>
              <a:t>337.2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600" y="325749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CLK2</a:t>
            </a:r>
          </a:p>
          <a:p>
            <a:r>
              <a:rPr lang="en-US" sz="2000" dirty="0"/>
              <a:t>337.2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C4A90B6C-AE7D-4E98-92F3-E9F91F501720}"/>
              </a:ext>
            </a:extLst>
          </p:cNvPr>
          <p:cNvSpPr txBox="1">
            <a:spLocks/>
          </p:cNvSpPr>
          <p:nvPr/>
        </p:nvSpPr>
        <p:spPr bwMode="auto">
          <a:xfrm>
            <a:off x="533400" y="4114800"/>
            <a:ext cx="777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kern="0" dirty="0"/>
              <a:t>What if our clocks had been perfectly symmetrical? </a:t>
            </a:r>
            <a:r>
              <a:rPr lang="en-US" sz="2400" dirty="0"/>
              <a:t>Would changing manufacturing process corner have resulted in clock skew?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No, both clocks would have been affected equally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What about OCV?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would still create skew</a:t>
            </a:r>
          </a:p>
          <a:p>
            <a:pPr>
              <a:spcBef>
                <a:spcPts val="0"/>
              </a:spcBef>
            </a:pPr>
            <a:endParaRPr lang="en-US" sz="2400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7422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Skew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design for zero skew at nominal process values, but any manufacturing variation can bring back skew</a:t>
            </a:r>
          </a:p>
          <a:p>
            <a:r>
              <a:rPr lang="en-US" dirty="0"/>
              <a:t>Making our clock wiring and loads completely symmetrical will help, but is not always easy</a:t>
            </a:r>
          </a:p>
          <a:p>
            <a:r>
              <a:rPr lang="en-US" dirty="0"/>
              <a:t>Skew is a percentage of delay, so reducing delay will reduce skew (but often costs power)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36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jitter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419600"/>
          </a:xfrm>
        </p:spPr>
        <p:txBody>
          <a:bodyPr/>
          <a:lstStyle/>
          <a:p>
            <a:r>
              <a:rPr lang="en-US" sz="2400" dirty="0"/>
              <a:t>Now that skew is “somewhat under control,” on to jitter.</a:t>
            </a:r>
          </a:p>
          <a:p>
            <a:r>
              <a:rPr lang="en-US" sz="2400" dirty="0"/>
              <a:t>Do you remember what causes jitter?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changes in V and C. What causes these?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10% change in </a:t>
            </a:r>
            <a:r>
              <a:rPr lang="en-US" sz="2000" dirty="0" err="1"/>
              <a:t>V</a:t>
            </a:r>
            <a:r>
              <a:rPr lang="en-US" sz="2000" baseline="-25000" dirty="0" err="1"/>
              <a:t>dd</a:t>
            </a:r>
            <a:r>
              <a:rPr lang="en-US" sz="2000" dirty="0"/>
              <a:t> or in </a:t>
            </a:r>
            <a:r>
              <a:rPr lang="en-US" sz="2000" dirty="0" err="1"/>
              <a:t>C</a:t>
            </a:r>
            <a:r>
              <a:rPr lang="en-US" sz="2000" baseline="-25000" dirty="0" err="1"/>
              <a:t>load</a:t>
            </a:r>
            <a:r>
              <a:rPr lang="en-US" sz="2000" dirty="0"/>
              <a:t> will cause about 10% change in gate  delay.</a:t>
            </a:r>
          </a:p>
          <a:p>
            <a:pPr lvl="1"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</a:rPr>
              <a:t>Conclusion: </a:t>
            </a:r>
            <a:r>
              <a:rPr lang="el-GR" sz="2000" b="1" dirty="0">
                <a:solidFill>
                  <a:srgbClr val="FF0000"/>
                </a:solidFill>
              </a:rPr>
              <a:t>Δ</a:t>
            </a:r>
            <a:r>
              <a:rPr lang="en-US" sz="2000" b="1" dirty="0">
                <a:solidFill>
                  <a:srgbClr val="FF0000"/>
                </a:solidFill>
              </a:rPr>
              <a:t>delay </a:t>
            </a:r>
            <a:r>
              <a:rPr 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 d</a:t>
            </a:r>
            <a:r>
              <a:rPr lang="en-US" sz="2000" b="1" dirty="0">
                <a:solidFill>
                  <a:srgbClr val="FF0000"/>
                </a:solidFill>
              </a:rPr>
              <a:t>elay</a:t>
            </a:r>
            <a:r>
              <a:rPr lang="en-US" sz="2000" dirty="0"/>
              <a:t>.</a:t>
            </a:r>
          </a:p>
          <a:p>
            <a:r>
              <a:rPr lang="en-US" sz="2400" dirty="0"/>
              <a:t>So max jitter is a fixed % of total clock delay. What can we do about this?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Decrease the total delay of the clock buffers (again, this costs power)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Shielding clock lines can help a lot to reduce C variability (expensive in area)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can try to reduce di/</a:t>
            </a:r>
            <a:r>
              <a:rPr lang="en-US" sz="2000" dirty="0" err="1"/>
              <a:t>dt.</a:t>
            </a:r>
            <a:r>
              <a:rPr lang="en-US" sz="2000" dirty="0"/>
              <a:t> That’s easier said than done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There is no magic bullet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8066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di/</a:t>
            </a:r>
            <a:r>
              <a:rPr lang="en-US" sz="2000" dirty="0" err="1">
                <a:solidFill>
                  <a:schemeClr val="accent2"/>
                </a:solidFill>
              </a:rPr>
              <a:t>dt</a:t>
            </a:r>
            <a:r>
              <a:rPr lang="en-US" sz="2000" dirty="0">
                <a:solidFill>
                  <a:schemeClr val="accent2"/>
                </a:solidFill>
              </a:rPr>
              <a:t> →</a:t>
            </a:r>
            <a:r>
              <a:rPr lang="el-GR" sz="2000" dirty="0">
                <a:solidFill>
                  <a:schemeClr val="accent2"/>
                </a:solidFill>
              </a:rPr>
              <a:t> Δ</a:t>
            </a:r>
            <a:r>
              <a:rPr lang="en-US" sz="2000" dirty="0">
                <a:solidFill>
                  <a:schemeClr val="accent2"/>
                </a:solidFill>
              </a:rPr>
              <a:t>V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coupling on delay →</a:t>
            </a:r>
            <a:r>
              <a:rPr lang="el-GR" sz="2000" dirty="0">
                <a:solidFill>
                  <a:schemeClr val="accent2"/>
                </a:solidFill>
              </a:rPr>
              <a:t> Δ</a:t>
            </a:r>
            <a:r>
              <a:rPr lang="en-US" sz="2000" dirty="0">
                <a:solidFill>
                  <a:schemeClr val="accent2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1178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419600"/>
          </a:xfrm>
        </p:spPr>
        <p:txBody>
          <a:bodyPr/>
          <a:lstStyle/>
          <a:p>
            <a:r>
              <a:rPr lang="en-US" dirty="0"/>
              <a:t>Why do we care about minimizing clock power? It’s only the clock, right?</a:t>
            </a:r>
          </a:p>
          <a:p>
            <a:r>
              <a:rPr lang="en-US" dirty="0"/>
              <a:t>How much power do you think a clock might burn?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From the paper “An x86-64 Core Implemented in 32nm SOI CMOS,” ISSCC 2010 (AMD)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Chip power is 8% from the clock grid, 4% from clock </a:t>
            </a:r>
            <a:r>
              <a:rPr lang="en-US" dirty="0" err="1"/>
              <a:t>gaters</a:t>
            </a:r>
            <a:r>
              <a:rPr lang="en-US" dirty="0"/>
              <a:t> &amp; 17% from flops. So the clocks burn almost ⅓ of total power!</a:t>
            </a:r>
          </a:p>
          <a:p>
            <a:r>
              <a:rPr lang="en-US" dirty="0"/>
              <a:t>Is that surprising?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Perhaps not. We burn active power on transitions, and clocks transition a lot.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0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clock skew/jitter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no silver bullets – just careful engineering. Let’s look at some engineering solutions.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 trees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Binary trees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Busbars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22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trees,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Draw one PLL &amp; two flops on the board, with the PLL right between the two. It’s easy to drive the two flops with wires and/or buffers so there’s no skew between them.</a:t>
            </a:r>
          </a:p>
          <a:p>
            <a:r>
              <a:rPr lang="en-US" sz="2400" dirty="0"/>
              <a:t>Now try again, but with PLL not in the middle.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Trading device delay vs. wire delay didn’t work well.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Try to have the same wire lengths to each load, to minimize skew</a:t>
            </a:r>
          </a:p>
          <a:p>
            <a:r>
              <a:rPr lang="en-US" sz="2400" dirty="0"/>
              <a:t>Now try again, but with 3 flops.</a:t>
            </a:r>
          </a:p>
          <a:p>
            <a:r>
              <a:rPr lang="en-US" sz="2400" dirty="0"/>
              <a:t>Can we generalize this idea?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Deliver the clock to many places with the same wire lengths?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904" y="1219200"/>
            <a:ext cx="5685096" cy="4637122"/>
          </a:xfrm>
        </p:spPr>
        <p:txBody>
          <a:bodyPr/>
          <a:lstStyle/>
          <a:p>
            <a:r>
              <a:rPr lang="en-US" sz="2400" dirty="0"/>
              <a:t>Each green dot is a clock driver.</a:t>
            </a:r>
          </a:p>
          <a:p>
            <a:r>
              <a:rPr lang="en-US" sz="2400" dirty="0"/>
              <a:t>The final clocks are available at the corners of the final H’s (or reasonably nearby the corners).</a:t>
            </a:r>
          </a:p>
          <a:p>
            <a:r>
              <a:rPr lang="en-US" sz="2400" dirty="0"/>
              <a:t>With enough levels, we can get clocks  nearly everywhere.</a:t>
            </a:r>
          </a:p>
          <a:p>
            <a:r>
              <a:rPr lang="en-US" sz="2400" dirty="0"/>
              <a:t>What are advantages of an H tree vs. our simple scheme?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Now the metal delays to all loads are equal.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Does it solve all problems?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No. We still may have unequal gate loading.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Typically there’s enough metal cap in the H tree to make that less relevant. That’s a lot of metal!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Deliver to all corners ≠ deliver everywhere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924800" y="1371600"/>
            <a:ext cx="316129" cy="285326"/>
            <a:chOff x="5020734" y="4947073"/>
            <a:chExt cx="660401" cy="596053"/>
          </a:xfrm>
        </p:grpSpPr>
        <p:sp>
          <p:nvSpPr>
            <p:cNvPr id="5" name="Isosceles Triangle 4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914400" y="4038600"/>
            <a:ext cx="152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3048000"/>
            <a:ext cx="0" cy="2133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" y="30480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716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7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51816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71600" y="4495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" y="4495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219200" y="2057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24000" y="2057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219200" y="2362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04800" y="2057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9600" y="2057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04800" y="2362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4800" y="33528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09600" y="33528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4800" y="36576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04800" y="4191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600" y="4191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4800" y="4495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04800" y="5486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9600" y="5486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04800" y="5791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219200" y="33528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24000" y="33528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219200" y="36576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219200" y="4191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24000" y="4191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219200" y="4495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219200" y="5486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524000" y="5486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219200" y="5791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38400" y="3048000"/>
            <a:ext cx="0" cy="2133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981200" y="30480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81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981200" y="51816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895600" y="4495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981200" y="4495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743200" y="2057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048000" y="2057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743200" y="2362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828800" y="2057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133600" y="2057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828800" y="2362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828800" y="33528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133600" y="33528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28800" y="36576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828800" y="4191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133600" y="4191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828800" y="4495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828800" y="5481134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133600" y="5486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28800" y="5791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43200" y="33528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048000" y="33528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743200" y="36576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43200" y="4191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048000" y="4191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743200" y="4495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43200" y="5486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048000" y="5486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743200" y="5791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637412" y="399961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416047" y="232198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12896" y="362570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334388" y="232852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330348" y="36259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940936" y="23249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936896" y="362236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858388" y="232518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854348" y="36225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11620" y="44601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07580" y="575752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329072" y="446035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325032" y="57577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935620" y="445681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931580" y="575418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853072" y="445700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49032" y="575438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885465" y="301906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408496" y="301230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885465" y="515845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408496" y="515169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8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idea, less metal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3885" y="1672167"/>
            <a:ext cx="5555316" cy="4419600"/>
          </a:xfrm>
        </p:spPr>
        <p:txBody>
          <a:bodyPr/>
          <a:lstStyle/>
          <a:p>
            <a:r>
              <a:rPr lang="en-US" dirty="0"/>
              <a:t>Start with a 1D equivalent of an H tree (often called a </a:t>
            </a:r>
            <a:r>
              <a:rPr lang="en-US" i="1" dirty="0"/>
              <a:t>binary tree</a:t>
            </a:r>
            <a:r>
              <a:rPr lang="en-US" dirty="0"/>
              <a:t>)</a:t>
            </a:r>
          </a:p>
          <a:p>
            <a:r>
              <a:rPr lang="en-US" dirty="0"/>
              <a:t>Add extra routes to the actual loads</a:t>
            </a:r>
          </a:p>
          <a:p>
            <a:r>
              <a:rPr lang="en-US" dirty="0"/>
              <a:t>Pro: much less wire than an H tree</a:t>
            </a:r>
          </a:p>
          <a:p>
            <a:r>
              <a:rPr lang="en-US" dirty="0"/>
              <a:t>Con: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Extra routes are not balanced, resulting in more skew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 might be a lot of extra routes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5462" y="3886200"/>
            <a:ext cx="76200" cy="76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11447" y="2667000"/>
            <a:ext cx="0" cy="2514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905000" y="20574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11447" y="2675467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11447" y="5164666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905000" y="4495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0" y="2082801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05000" y="4504267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05000" y="3327402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05000" y="5757335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871132" y="264159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55380" y="513079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2098553" y="2971800"/>
            <a:ext cx="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057400" y="329353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2098553" y="4140198"/>
            <a:ext cx="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057400" y="446192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098553" y="5410200"/>
            <a:ext cx="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057400" y="573193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098553" y="1727199"/>
            <a:ext cx="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057400" y="204893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098553" y="1905000"/>
            <a:ext cx="79704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99732" y="23622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62000" y="2971800"/>
            <a:ext cx="132926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91268" y="3200400"/>
            <a:ext cx="79704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091268" y="5943600"/>
            <a:ext cx="79704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19200" y="4902198"/>
            <a:ext cx="89864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32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  <p:bldP spid="26" grpId="0" animBg="1"/>
      <p:bldP spid="28" grpId="0" animBg="1"/>
      <p:bldP spid="30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clocking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971800"/>
          </a:xfrm>
        </p:spPr>
        <p:txBody>
          <a:bodyPr/>
          <a:lstStyle/>
          <a:p>
            <a:r>
              <a:rPr lang="en-US" dirty="0"/>
              <a:t>What is a conditional clock?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clock that doesn’t always fire.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do we care?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 obvious and common reason: power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it can also be important for 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BE2C4A-B67F-4643-AFF7-1BF3B4AC0B70}"/>
              </a:ext>
            </a:extLst>
          </p:cNvPr>
          <p:cNvCxnSpPr/>
          <p:nvPr/>
        </p:nvCxnSpPr>
        <p:spPr>
          <a:xfrm>
            <a:off x="5410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F4059D0-C64F-48F2-BF44-DC378FC9EEE7}"/>
              </a:ext>
            </a:extLst>
          </p:cNvPr>
          <p:cNvCxnSpPr/>
          <p:nvPr/>
        </p:nvCxnSpPr>
        <p:spPr>
          <a:xfrm>
            <a:off x="4089402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75DFB8-6B5C-4297-B9C5-FAD4D48706C1}"/>
              </a:ext>
            </a:extLst>
          </p:cNvPr>
          <p:cNvCxnSpPr/>
          <p:nvPr/>
        </p:nvCxnSpPr>
        <p:spPr>
          <a:xfrm>
            <a:off x="4741334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0D2919-9CEF-4E62-BA0F-F43DE9E4B2BD}"/>
              </a:ext>
            </a:extLst>
          </p:cNvPr>
          <p:cNvCxnSpPr/>
          <p:nvPr/>
        </p:nvCxnSpPr>
        <p:spPr>
          <a:xfrm>
            <a:off x="3403602" y="2743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D46AD9-71B3-457E-A942-796A668FB724}"/>
              </a:ext>
            </a:extLst>
          </p:cNvPr>
          <p:cNvCxnSpPr/>
          <p:nvPr/>
        </p:nvCxnSpPr>
        <p:spPr>
          <a:xfrm>
            <a:off x="4072468" y="3124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B29CFE-D290-4C0E-886A-F06C4661DCF8}"/>
              </a:ext>
            </a:extLst>
          </p:cNvPr>
          <p:cNvCxnSpPr/>
          <p:nvPr/>
        </p:nvCxnSpPr>
        <p:spPr>
          <a:xfrm>
            <a:off x="4724400" y="2743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209F3-AB0A-453B-891C-31F690A78229}"/>
              </a:ext>
            </a:extLst>
          </p:cNvPr>
          <p:cNvCxnSpPr/>
          <p:nvPr/>
        </p:nvCxnSpPr>
        <p:spPr>
          <a:xfrm>
            <a:off x="6747932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B68495-D119-48DD-B2AB-B13578867AA6}"/>
              </a:ext>
            </a:extLst>
          </p:cNvPr>
          <p:cNvCxnSpPr/>
          <p:nvPr/>
        </p:nvCxnSpPr>
        <p:spPr>
          <a:xfrm>
            <a:off x="6079066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C5EC1E-6BB9-49CD-B8A5-9262F6F63CD4}"/>
              </a:ext>
            </a:extLst>
          </p:cNvPr>
          <p:cNvCxnSpPr/>
          <p:nvPr/>
        </p:nvCxnSpPr>
        <p:spPr>
          <a:xfrm>
            <a:off x="5410200" y="3124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B36951-F0D1-43B6-8853-A9210FA403BE}"/>
              </a:ext>
            </a:extLst>
          </p:cNvPr>
          <p:cNvCxnSpPr/>
          <p:nvPr/>
        </p:nvCxnSpPr>
        <p:spPr>
          <a:xfrm>
            <a:off x="6062132" y="2743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B59575-BE53-4D59-BE2E-D27F3EB4C4D6}"/>
              </a:ext>
            </a:extLst>
          </p:cNvPr>
          <p:cNvSpPr txBox="1"/>
          <p:nvPr/>
        </p:nvSpPr>
        <p:spPr>
          <a:xfrm>
            <a:off x="2667000" y="342899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CClk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89DE42-BD7A-46E4-854D-2980A5AB6D03}"/>
              </a:ext>
            </a:extLst>
          </p:cNvPr>
          <p:cNvSpPr txBox="1"/>
          <p:nvPr/>
        </p:nvSpPr>
        <p:spPr>
          <a:xfrm>
            <a:off x="2667000" y="281939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6E5169-77A6-4FF6-8DC2-450F70F2DAB7}"/>
              </a:ext>
            </a:extLst>
          </p:cNvPr>
          <p:cNvCxnSpPr/>
          <p:nvPr/>
        </p:nvCxnSpPr>
        <p:spPr>
          <a:xfrm>
            <a:off x="4089402" y="3505196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3F871F-FD3D-4734-8F29-4E694F7F5B87}"/>
              </a:ext>
            </a:extLst>
          </p:cNvPr>
          <p:cNvCxnSpPr/>
          <p:nvPr/>
        </p:nvCxnSpPr>
        <p:spPr>
          <a:xfrm>
            <a:off x="3403602" y="3505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5FE414-2217-40EC-82E4-BA85CD65DD36}"/>
              </a:ext>
            </a:extLst>
          </p:cNvPr>
          <p:cNvCxnSpPr>
            <a:cxnSpLocks/>
          </p:cNvCxnSpPr>
          <p:nvPr/>
        </p:nvCxnSpPr>
        <p:spPr>
          <a:xfrm>
            <a:off x="4072468" y="3886192"/>
            <a:ext cx="20235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AAE7505-C933-43DA-8368-436751ED4AC2}"/>
              </a:ext>
            </a:extLst>
          </p:cNvPr>
          <p:cNvCxnSpPr/>
          <p:nvPr/>
        </p:nvCxnSpPr>
        <p:spPr>
          <a:xfrm>
            <a:off x="6747932" y="3505196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E32EB2F-D532-4F14-A831-75DA66D7E4B2}"/>
              </a:ext>
            </a:extLst>
          </p:cNvPr>
          <p:cNvCxnSpPr/>
          <p:nvPr/>
        </p:nvCxnSpPr>
        <p:spPr>
          <a:xfrm>
            <a:off x="6079066" y="3505196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7B0DB5-6F50-4902-A035-E2688F1B3231}"/>
              </a:ext>
            </a:extLst>
          </p:cNvPr>
          <p:cNvCxnSpPr/>
          <p:nvPr/>
        </p:nvCxnSpPr>
        <p:spPr>
          <a:xfrm>
            <a:off x="6062132" y="3505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3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Busbars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858936" cy="4419600"/>
          </a:xfrm>
        </p:spPr>
        <p:txBody>
          <a:bodyPr/>
          <a:lstStyle/>
          <a:p>
            <a:r>
              <a:rPr lang="en-US" sz="2400" dirty="0"/>
              <a:t>Add occasional </a:t>
            </a:r>
            <a:r>
              <a:rPr lang="en-US" sz="2400" i="1" dirty="0" err="1"/>
              <a:t>busbars</a:t>
            </a:r>
            <a:r>
              <a:rPr lang="en-US" sz="2400" dirty="0"/>
              <a:t> in various locations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many places you can put them.</a:t>
            </a:r>
          </a:p>
          <a:p>
            <a:r>
              <a:rPr lang="en-US" sz="2400" dirty="0"/>
              <a:t>What good are they?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They help to even out clock-edge arrival times.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If, e.g., the top wire rises earlier than the bottom one, the busbar becomes a “low-R” short from power to ground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Forces edges to occur at roughly the same time.</a:t>
            </a:r>
          </a:p>
          <a:p>
            <a:r>
              <a:rPr lang="en-US" sz="2400" dirty="0"/>
              <a:t>What is the cost of a </a:t>
            </a:r>
            <a:r>
              <a:rPr lang="en-US" sz="2400" dirty="0" err="1"/>
              <a:t>busbar</a:t>
            </a:r>
            <a:r>
              <a:rPr lang="en-US" sz="24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More loading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Short circuits → power!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Nonetheless, they are effective and widely used.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5462" y="3886200"/>
            <a:ext cx="76200" cy="76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11447" y="2667000"/>
            <a:ext cx="0" cy="2514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905000" y="20574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11447" y="2675467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11447" y="5164666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905000" y="4495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0" y="2082801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05000" y="4504267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05000" y="3327402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05000" y="5757335"/>
            <a:ext cx="19355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871132" y="264159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55380" y="513079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2098553" y="2971800"/>
            <a:ext cx="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057400" y="329353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2098553" y="4140198"/>
            <a:ext cx="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057400" y="446192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098553" y="5410200"/>
            <a:ext cx="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057400" y="573193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098553" y="1727199"/>
            <a:ext cx="0" cy="762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057400" y="204893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098553" y="1905000"/>
            <a:ext cx="79704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99732" y="23622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62000" y="2971800"/>
            <a:ext cx="132926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91268" y="3200400"/>
            <a:ext cx="79704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091268" y="5943600"/>
            <a:ext cx="79704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19200" y="4902198"/>
            <a:ext cx="89864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80732" y="1905000"/>
            <a:ext cx="0" cy="403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47800" y="2971800"/>
            <a:ext cx="0" cy="19303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72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</a:t>
            </a:r>
            <a:r>
              <a:rPr lang="en-US" dirty="0" err="1"/>
              <a:t>deskew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904" y="1507066"/>
            <a:ext cx="5685096" cy="4349256"/>
          </a:xfrm>
        </p:spPr>
        <p:txBody>
          <a:bodyPr/>
          <a:lstStyle/>
          <a:p>
            <a:r>
              <a:rPr lang="en-US" sz="2400" dirty="0"/>
              <a:t>We would like nearby locations to have low skew.</a:t>
            </a:r>
          </a:p>
          <a:p>
            <a:r>
              <a:rPr lang="en-US" sz="2400" dirty="0"/>
              <a:t>H trees are not perfect. The red-arrow skew may be high. Why?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On-die variation, and the common clock point is far back.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Busbars help, but cost power and aren’t perfect</a:t>
            </a:r>
          </a:p>
          <a:p>
            <a:r>
              <a:rPr lang="en-US" sz="2400" dirty="0"/>
              <a:t>Active </a:t>
            </a:r>
            <a:r>
              <a:rPr lang="en-US" sz="2400" dirty="0" err="1"/>
              <a:t>deskew</a:t>
            </a:r>
            <a:r>
              <a:rPr lang="en-US" sz="2400" dirty="0"/>
              <a:t>: monitor the two clocks at the red arrow, compare them and </a:t>
            </a:r>
            <a:r>
              <a:rPr lang="en-US" sz="2400" i="1" dirty="0"/>
              <a:t>adjust red buffer delays </a:t>
            </a:r>
            <a:r>
              <a:rPr lang="en-US" sz="2400" dirty="0"/>
              <a:t>until they match.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3886200"/>
            <a:ext cx="152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2895600"/>
            <a:ext cx="0" cy="2133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" y="28956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71600" y="2209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7200" y="2209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50292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71600" y="43434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" y="43434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219200" y="1905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24000" y="1905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219200" y="2209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04800" y="1905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9600" y="1905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04800" y="2209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4800" y="3200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09600" y="3200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4800" y="3505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04800" y="40386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600" y="40386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4800" y="43434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04800" y="5334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9600" y="5334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04800" y="5638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219200" y="3200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24000" y="3200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219200" y="3505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219200" y="40386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24000" y="40386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219200" y="43434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219200" y="5334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524000" y="5334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219200" y="5638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38400" y="2895600"/>
            <a:ext cx="0" cy="2133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981200" y="28956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2209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81200" y="22098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981200" y="5029200"/>
            <a:ext cx="91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895600" y="43434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981200" y="43434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743200" y="1905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048000" y="1905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743200" y="2209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828800" y="1905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133600" y="1905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828800" y="2209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828800" y="3200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133600" y="3200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28800" y="3505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828800" y="40386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133600" y="40386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828800" y="43434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828800" y="5296984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133600" y="5334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28800" y="5638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43200" y="3200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048000" y="32004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743200" y="35052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43200" y="40386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048000" y="40386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743200" y="43434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43200" y="5334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048000" y="53340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743200" y="56388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637412" y="384721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416047" y="216958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12896" y="347330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334388" y="217612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330348" y="34735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940936" y="21725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936896" y="346996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858388" y="217278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854348" y="34701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11620" y="4307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07580" y="560512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329072" y="430795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325032" y="56053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935620" y="430441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931580" y="560178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853072" y="430460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49032" y="560198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885465" y="286666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408496" y="285990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885465" y="500605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408496" y="499929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0" y="3657600"/>
            <a:ext cx="294168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872068" y="285326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395099" y="284651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1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4" grpId="0" animBg="1"/>
      <p:bldP spid="1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19600"/>
          </a:xfrm>
        </p:spPr>
        <p:txBody>
          <a:bodyPr/>
          <a:lstStyle/>
          <a:p>
            <a:r>
              <a:rPr lang="en-US" dirty="0"/>
              <a:t>At the end of the day, none of these solutions are good enough to drive one clock over an entire chip.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 reduce skew, but only at the cost of power and jitter.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 reduce jitter, but only at the cost of power.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At some point, even </a:t>
            </a:r>
            <a:r>
              <a:rPr lang="en-US" dirty="0" err="1"/>
              <a:t>busbars</a:t>
            </a:r>
            <a:r>
              <a:rPr lang="en-US" dirty="0"/>
              <a:t> have R too high to work.</a:t>
            </a:r>
          </a:p>
          <a:p>
            <a:r>
              <a:rPr lang="en-US" dirty="0"/>
              <a:t>We need a good trick. Here it is: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power mostly gets burned by clock </a:t>
            </a:r>
            <a:r>
              <a:rPr lang="en-US" i="1" dirty="0"/>
              <a:t>transitions</a:t>
            </a:r>
            <a:r>
              <a:rPr lang="en-US" dirty="0"/>
              <a:t>.</a:t>
            </a:r>
          </a:p>
          <a:p>
            <a:r>
              <a:rPr lang="en-US" dirty="0"/>
              <a:t>Why is that?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Charging or discharging a node turns power →heat.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Leaving a node at 0 or 1 burns only leakage power.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8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clocks are 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19600"/>
          </a:xfrm>
        </p:spPr>
        <p:txBody>
          <a:bodyPr/>
          <a:lstStyle/>
          <a:p>
            <a:r>
              <a:rPr lang="en-US" dirty="0"/>
              <a:t>What if our clock were 100 MHz rather than 2 GHz? What would be the pros/cons?</a:t>
            </a:r>
          </a:p>
          <a:p>
            <a:pPr lvl="1"/>
            <a:r>
              <a:rPr lang="en-US" dirty="0"/>
              <a:t>Less power, for sure. But also a slower chip!</a:t>
            </a:r>
          </a:p>
          <a:p>
            <a:r>
              <a:rPr lang="en-US" dirty="0"/>
              <a:t>A phase-locked loop is a nearly-magic bullet for clock generation.</a:t>
            </a:r>
          </a:p>
          <a:p>
            <a:r>
              <a:rPr lang="en-US" dirty="0"/>
              <a:t>It takes an input clock, and generates an output clock</a:t>
            </a:r>
          </a:p>
          <a:p>
            <a:pPr lvl="1"/>
            <a:r>
              <a:rPr lang="en-US" dirty="0"/>
              <a:t>The output clock can be </a:t>
            </a:r>
            <a:r>
              <a:rPr lang="en-US" i="1" dirty="0"/>
              <a:t>N</a:t>
            </a:r>
            <a:r>
              <a:rPr lang="en-US" dirty="0"/>
              <a:t> times faster than the input</a:t>
            </a:r>
          </a:p>
          <a:p>
            <a:pPr lvl="1"/>
            <a:r>
              <a:rPr lang="en-US" dirty="0"/>
              <a:t>The output clock is locally generated (inside the PLL) – it rejects jitter on the input clock.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667000" y="1638301"/>
            <a:ext cx="3581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PLL internals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2438400"/>
            <a:ext cx="6438900" cy="3467100"/>
          </a:xfrm>
        </p:spPr>
        <p:txBody>
          <a:bodyPr/>
          <a:lstStyle/>
          <a:p>
            <a:r>
              <a:rPr lang="en-US" dirty="0"/>
              <a:t>What does this circuit do?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a ring oscillator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Clock period </a:t>
            </a:r>
            <a:r>
              <a:rPr lang="en-US" dirty="0">
                <a:sym typeface="Symbol" panose="05050102010706020507" pitchFamily="18" charset="2"/>
              </a:rPr>
              <a:t> 3 * inverter delay</a:t>
            </a:r>
          </a:p>
          <a:p>
            <a:r>
              <a:rPr lang="en-US" dirty="0">
                <a:sym typeface="Symbol" panose="05050102010706020507" pitchFamily="18" charset="2"/>
              </a:rPr>
              <a:t>Delay depends on </a:t>
            </a:r>
            <a:r>
              <a:rPr lang="en-US" dirty="0" err="1">
                <a:sym typeface="Symbol" panose="05050102010706020507" pitchFamily="18" charset="2"/>
              </a:rPr>
              <a:t>Vdd</a:t>
            </a:r>
            <a:endParaRPr lang="en-US" dirty="0"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Change </a:t>
            </a:r>
            <a:r>
              <a:rPr lang="en-US" dirty="0" err="1">
                <a:sym typeface="Symbol" panose="05050102010706020507" pitchFamily="18" charset="2"/>
              </a:rPr>
              <a:t>V</a:t>
            </a:r>
            <a:r>
              <a:rPr lang="en-US" baseline="-25000" dirty="0" err="1">
                <a:sym typeface="Symbol" panose="05050102010706020507" pitchFamily="18" charset="2"/>
              </a:rPr>
              <a:t>dd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→ increase frequency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We’ve thus built a </a:t>
            </a:r>
            <a:r>
              <a:rPr lang="en-US" i="1" dirty="0">
                <a:sym typeface="Symbol" panose="05050102010706020507" pitchFamily="18" charset="2"/>
              </a:rPr>
              <a:t>Voltage-Controlled Oscillator</a:t>
            </a:r>
            <a:r>
              <a:rPr lang="en-US" dirty="0">
                <a:sym typeface="Symbol" panose="05050102010706020507" pitchFamily="18" charset="2"/>
              </a:rPr>
              <a:t> (VCO)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Make sure we can control the ring-oscillator </a:t>
            </a:r>
            <a:r>
              <a:rPr lang="en-US" dirty="0" err="1">
                <a:sym typeface="Symbol" panose="05050102010706020507" pitchFamily="18" charset="2"/>
              </a:rPr>
              <a:t>V</a:t>
            </a:r>
            <a:r>
              <a:rPr lang="en-US" baseline="-25000" dirty="0" err="1">
                <a:sym typeface="Symbol" panose="05050102010706020507" pitchFamily="18" charset="2"/>
              </a:rPr>
              <a:t>dd</a:t>
            </a:r>
            <a:r>
              <a:rPr lang="en-US" dirty="0">
                <a:sym typeface="Symbol" panose="05050102010706020507" pitchFamily="18" charset="2"/>
              </a:rPr>
              <a:t> separately from everything else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02950C9-9325-4E4E-9945-FE9BE3ECD33C}"/>
              </a:ext>
            </a:extLst>
          </p:cNvPr>
          <p:cNvSpPr/>
          <p:nvPr/>
        </p:nvSpPr>
        <p:spPr>
          <a:xfrm>
            <a:off x="3810000" y="15621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0CFF4871-FDDF-498A-903C-BE0DD1357899}"/>
              </a:ext>
            </a:extLst>
          </p:cNvPr>
          <p:cNvSpPr/>
          <p:nvPr/>
        </p:nvSpPr>
        <p:spPr>
          <a:xfrm rot="5400000">
            <a:off x="3352800" y="1447801"/>
            <a:ext cx="5334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2950C9-9325-4E4E-9945-FE9BE3ECD33C}"/>
              </a:ext>
            </a:extLst>
          </p:cNvPr>
          <p:cNvSpPr/>
          <p:nvPr/>
        </p:nvSpPr>
        <p:spPr>
          <a:xfrm>
            <a:off x="4648200" y="15621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CFF4871-FDDF-498A-903C-BE0DD1357899}"/>
              </a:ext>
            </a:extLst>
          </p:cNvPr>
          <p:cNvSpPr/>
          <p:nvPr/>
        </p:nvSpPr>
        <p:spPr>
          <a:xfrm rot="5400000">
            <a:off x="4191000" y="1447801"/>
            <a:ext cx="5334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02950C9-9325-4E4E-9945-FE9BE3ECD33C}"/>
              </a:ext>
            </a:extLst>
          </p:cNvPr>
          <p:cNvSpPr/>
          <p:nvPr/>
        </p:nvSpPr>
        <p:spPr>
          <a:xfrm>
            <a:off x="5562600" y="15621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CFF4871-FDDF-498A-903C-BE0DD1357899}"/>
              </a:ext>
            </a:extLst>
          </p:cNvPr>
          <p:cNvSpPr/>
          <p:nvPr/>
        </p:nvSpPr>
        <p:spPr>
          <a:xfrm rot="5400000">
            <a:off x="5105400" y="1447801"/>
            <a:ext cx="5334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667000" y="2209801"/>
            <a:ext cx="3581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48400" y="1638301"/>
            <a:ext cx="0" cy="5715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86664" y="1637073"/>
            <a:ext cx="0" cy="5715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45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H="1">
            <a:off x="2362200" y="3404139"/>
            <a:ext cx="426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3"/>
          </p:cNvCxnSpPr>
          <p:nvPr/>
        </p:nvCxnSpPr>
        <p:spPr>
          <a:xfrm>
            <a:off x="4495800" y="2123402"/>
            <a:ext cx="2667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PLL internals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0"/>
            <a:ext cx="7772400" cy="2312814"/>
          </a:xfrm>
        </p:spPr>
        <p:txBody>
          <a:bodyPr/>
          <a:lstStyle/>
          <a:p>
            <a:r>
              <a:rPr lang="en-US" dirty="0"/>
              <a:t>Phase comparator makes the VCO run a bit faster or slower until it lines up with the input clock.</a:t>
            </a:r>
          </a:p>
          <a:p>
            <a:r>
              <a:rPr lang="en-US" dirty="0"/>
              <a:t>We have thus built a fancy clock buffer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“Fancy” because it rejects input jitter. How?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fancy because…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1895168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8645" y="1676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16808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out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11245" y="1707903"/>
            <a:ext cx="17845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Phase comparator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34945" y="1863016"/>
            <a:ext cx="8763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29400" y="2142530"/>
            <a:ext cx="0" cy="126161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362199" y="2351637"/>
            <a:ext cx="0" cy="10525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62200" y="2356833"/>
            <a:ext cx="34904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7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H="1">
            <a:off x="2362200" y="3404139"/>
            <a:ext cx="426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3"/>
          </p:cNvCxnSpPr>
          <p:nvPr/>
        </p:nvCxnSpPr>
        <p:spPr>
          <a:xfrm>
            <a:off x="4495800" y="2123402"/>
            <a:ext cx="2667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PLL internals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0"/>
            <a:ext cx="7772400" cy="2312814"/>
          </a:xfrm>
        </p:spPr>
        <p:txBody>
          <a:bodyPr/>
          <a:lstStyle/>
          <a:p>
            <a:r>
              <a:rPr lang="en-US" dirty="0"/>
              <a:t>Add a “divide by N” into the feedback loop</a:t>
            </a:r>
          </a:p>
          <a:p>
            <a:r>
              <a:rPr lang="en-US" dirty="0"/>
              <a:t>What does this do?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Now </a:t>
            </a:r>
            <a:r>
              <a:rPr lang="en-US" dirty="0" err="1"/>
              <a:t>Clk</a:t>
            </a:r>
            <a:r>
              <a:rPr lang="en-US" baseline="-25000" dirty="0" err="1"/>
              <a:t>out</a:t>
            </a:r>
            <a:r>
              <a:rPr lang="en-US" dirty="0"/>
              <a:t>/N will match </a:t>
            </a:r>
            <a:r>
              <a:rPr lang="en-US" dirty="0" err="1"/>
              <a:t>Clk</a:t>
            </a:r>
            <a:r>
              <a:rPr lang="en-US" baseline="-25000" dirty="0" err="1"/>
              <a:t>in</a:t>
            </a:r>
            <a:endParaRPr lang="en-US" i="1" dirty="0"/>
          </a:p>
          <a:p>
            <a:pPr lvl="1"/>
            <a:r>
              <a:rPr lang="en-US" dirty="0"/>
              <a:t>I.e., </a:t>
            </a:r>
            <a:r>
              <a:rPr lang="en-US" dirty="0" err="1"/>
              <a:t>Clk</a:t>
            </a:r>
            <a:r>
              <a:rPr lang="en-US" baseline="-25000" dirty="0" err="1"/>
              <a:t>out</a:t>
            </a:r>
            <a:r>
              <a:rPr lang="en-US" dirty="0"/>
              <a:t> matches </a:t>
            </a:r>
            <a:r>
              <a:rPr lang="en-US" dirty="0" err="1"/>
              <a:t>Clk</a:t>
            </a:r>
            <a:r>
              <a:rPr lang="en-US" baseline="-25000" dirty="0" err="1"/>
              <a:t>in</a:t>
            </a:r>
            <a:r>
              <a:rPr lang="en-US" dirty="0"/>
              <a:t>*N.</a:t>
            </a:r>
          </a:p>
          <a:p>
            <a:r>
              <a:rPr lang="en-US" dirty="0"/>
              <a:t>We’ve built a jitter-rejecting frequency multiplier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1895168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8645" y="1676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16808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out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3173307"/>
            <a:ext cx="1066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/ 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1245" y="1707903"/>
            <a:ext cx="17845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Phase comparator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34945" y="1863016"/>
            <a:ext cx="8763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29400" y="2142530"/>
            <a:ext cx="0" cy="126161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362199" y="2351637"/>
            <a:ext cx="0" cy="10525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62200" y="2356833"/>
            <a:ext cx="34904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45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Multi-domain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1828800"/>
            <a:ext cx="2895600" cy="3776699"/>
          </a:xfrm>
        </p:spPr>
        <p:txBody>
          <a:bodyPr/>
          <a:lstStyle/>
          <a:p>
            <a:r>
              <a:rPr lang="en-US" sz="2000" dirty="0"/>
              <a:t>Divide the chip into geometric regions</a:t>
            </a:r>
          </a:p>
          <a:p>
            <a:r>
              <a:rPr lang="en-US" sz="2000" dirty="0"/>
              <a:t>Mother PLL has balanced 100MHz routes to each daughter</a:t>
            </a:r>
          </a:p>
          <a:p>
            <a:r>
              <a:rPr lang="en-US" sz="2000" dirty="0"/>
              <a:t>Each daughter PLL multiplies 100MHz→2GHz and then distributes within that region.</a:t>
            </a:r>
          </a:p>
          <a:p>
            <a:r>
              <a:rPr lang="en-US" sz="2000" dirty="0"/>
              <a:t>The four daughter distributions run at full speed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9812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9812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40005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017433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114800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mother PLL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9550" y="2636806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9550" y="4584068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2636806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4584068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cxnSp>
        <p:nvCxnSpPr>
          <p:cNvPr id="15" name="Connector: Elbow 14"/>
          <p:cNvCxnSpPr>
            <a:stCxn id="9" idx="0"/>
            <a:endCxn id="10" idx="2"/>
          </p:cNvCxnSpPr>
          <p:nvPr/>
        </p:nvCxnSpPr>
        <p:spPr>
          <a:xfrm rot="5400000" flipH="1" flipV="1">
            <a:off x="3224177" y="2900327"/>
            <a:ext cx="923996" cy="1504950"/>
          </a:xfrm>
          <a:prstGeom prst="bentConnector3">
            <a:avLst>
              <a:gd name="adj1" fmla="val 2709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/>
          <p:cNvCxnSpPr>
            <a:stCxn id="9" idx="0"/>
            <a:endCxn id="12" idx="2"/>
          </p:cNvCxnSpPr>
          <p:nvPr/>
        </p:nvCxnSpPr>
        <p:spPr>
          <a:xfrm rot="16200000" flipV="1">
            <a:off x="1747802" y="2928902"/>
            <a:ext cx="923996" cy="1447800"/>
          </a:xfrm>
          <a:prstGeom prst="bentConnector3">
            <a:avLst>
              <a:gd name="adj1" fmla="val 2617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0"/>
          </p:cNvCxnSpPr>
          <p:nvPr/>
        </p:nvCxnSpPr>
        <p:spPr>
          <a:xfrm flipH="1">
            <a:off x="4438650" y="3238074"/>
            <a:ext cx="8467" cy="13459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90132" y="3200400"/>
            <a:ext cx="0" cy="13836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604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Multi-domain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7767" y="1633501"/>
            <a:ext cx="3306233" cy="3776699"/>
          </a:xfrm>
        </p:spPr>
        <p:txBody>
          <a:bodyPr/>
          <a:lstStyle/>
          <a:p>
            <a:r>
              <a:rPr lang="en-US" sz="2000" dirty="0"/>
              <a:t>Power to distribute the 100 MHz clock?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Nice and small</a:t>
            </a:r>
          </a:p>
          <a:p>
            <a:r>
              <a:rPr lang="en-US" sz="2000" dirty="0"/>
              <a:t>Skew and jitter of the region clocks?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Again, they are smaller grids, with less delay. And the </a:t>
            </a:r>
            <a:r>
              <a:rPr lang="en-US" sz="1800" i="1" dirty="0"/>
              <a:t>daughter PLLs reject most of the mother distribution’s jitter</a:t>
            </a:r>
            <a:r>
              <a:rPr lang="en-US" sz="1800" dirty="0"/>
              <a:t>!</a:t>
            </a:r>
          </a:p>
          <a:p>
            <a:r>
              <a:rPr lang="en-US" sz="2000" dirty="0"/>
              <a:t>Power to distribute the region clocks?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Don’t need to fight skew/jitter with power as much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9812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9812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40005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017433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114800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mother PLL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9550" y="2636806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9550" y="4584068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2636806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4584068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cxnSp>
        <p:nvCxnSpPr>
          <p:cNvPr id="15" name="Connector: Elbow 14"/>
          <p:cNvCxnSpPr>
            <a:stCxn id="9" idx="0"/>
            <a:endCxn id="10" idx="2"/>
          </p:cNvCxnSpPr>
          <p:nvPr/>
        </p:nvCxnSpPr>
        <p:spPr>
          <a:xfrm rot="5400000" flipH="1" flipV="1">
            <a:off x="3224177" y="2900327"/>
            <a:ext cx="923996" cy="1504950"/>
          </a:xfrm>
          <a:prstGeom prst="bentConnector3">
            <a:avLst>
              <a:gd name="adj1" fmla="val 2709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/>
          <p:cNvCxnSpPr>
            <a:stCxn id="9" idx="0"/>
            <a:endCxn id="12" idx="2"/>
          </p:cNvCxnSpPr>
          <p:nvPr/>
        </p:nvCxnSpPr>
        <p:spPr>
          <a:xfrm rot="16200000" flipV="1">
            <a:off x="1747802" y="2928902"/>
            <a:ext cx="923996" cy="1447800"/>
          </a:xfrm>
          <a:prstGeom prst="bentConnector3">
            <a:avLst>
              <a:gd name="adj1" fmla="val 2617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0"/>
          </p:cNvCxnSpPr>
          <p:nvPr/>
        </p:nvCxnSpPr>
        <p:spPr>
          <a:xfrm flipH="1">
            <a:off x="4438650" y="3238074"/>
            <a:ext cx="8467" cy="13459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90132" y="3200400"/>
            <a:ext cx="0" cy="13836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60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Multi-domain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567" y="2090701"/>
            <a:ext cx="3458633" cy="37766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Summary: now each region can have a “small” high-quality distribution network.</a:t>
            </a:r>
          </a:p>
          <a:p>
            <a:r>
              <a:rPr lang="en-US" sz="2400" dirty="0"/>
              <a:t>Any issues?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 man is an island; how do different domains talk to each other?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Maybe it’s not so bad – “most” communication is local.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9812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9812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40005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017433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114800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mother PLL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9550" y="2636806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9550" y="4584068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2636806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4584068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cxnSp>
        <p:nvCxnSpPr>
          <p:cNvPr id="15" name="Connector: Elbow 14"/>
          <p:cNvCxnSpPr>
            <a:stCxn id="9" idx="0"/>
            <a:endCxn id="10" idx="2"/>
          </p:cNvCxnSpPr>
          <p:nvPr/>
        </p:nvCxnSpPr>
        <p:spPr>
          <a:xfrm rot="5400000" flipH="1" flipV="1">
            <a:off x="3224177" y="2900327"/>
            <a:ext cx="923996" cy="1504950"/>
          </a:xfrm>
          <a:prstGeom prst="bentConnector3">
            <a:avLst>
              <a:gd name="adj1" fmla="val 2709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/>
          <p:cNvCxnSpPr>
            <a:stCxn id="9" idx="0"/>
            <a:endCxn id="12" idx="2"/>
          </p:cNvCxnSpPr>
          <p:nvPr/>
        </p:nvCxnSpPr>
        <p:spPr>
          <a:xfrm rot="16200000" flipV="1">
            <a:off x="1747802" y="2928902"/>
            <a:ext cx="923996" cy="1447800"/>
          </a:xfrm>
          <a:prstGeom prst="bentConnector3">
            <a:avLst>
              <a:gd name="adj1" fmla="val 2617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0"/>
          </p:cNvCxnSpPr>
          <p:nvPr/>
        </p:nvCxnSpPr>
        <p:spPr>
          <a:xfrm flipH="1">
            <a:off x="4438650" y="3238074"/>
            <a:ext cx="8467" cy="13459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90132" y="3200400"/>
            <a:ext cx="0" cy="13836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10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2C35705-C6C8-4B42-8A6D-1894148245AA}"/>
              </a:ext>
            </a:extLst>
          </p:cNvPr>
          <p:cNvCxnSpPr>
            <a:cxnSpLocks/>
          </p:cNvCxnSpPr>
          <p:nvPr/>
        </p:nvCxnSpPr>
        <p:spPr>
          <a:xfrm flipV="1">
            <a:off x="2057400" y="1600200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01161E8-42C5-47AF-95B4-52574C8A08F9}"/>
              </a:ext>
            </a:extLst>
          </p:cNvPr>
          <p:cNvCxnSpPr>
            <a:cxnSpLocks/>
          </p:cNvCxnSpPr>
          <p:nvPr/>
        </p:nvCxnSpPr>
        <p:spPr>
          <a:xfrm flipV="1">
            <a:off x="5867400" y="1600200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7A6BA3-9010-4426-959B-A5EA91C81C46}"/>
              </a:ext>
            </a:extLst>
          </p:cNvPr>
          <p:cNvCxnSpPr>
            <a:cxnSpLocks/>
          </p:cNvCxnSpPr>
          <p:nvPr/>
        </p:nvCxnSpPr>
        <p:spPr>
          <a:xfrm>
            <a:off x="1981200" y="1337732"/>
            <a:ext cx="3962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BAC0FE1-653F-4291-A710-3E3AB39B9470}"/>
              </a:ext>
            </a:extLst>
          </p:cNvPr>
          <p:cNvCxnSpPr>
            <a:cxnSpLocks/>
          </p:cNvCxnSpPr>
          <p:nvPr/>
        </p:nvCxnSpPr>
        <p:spPr>
          <a:xfrm>
            <a:off x="1981200" y="2624668"/>
            <a:ext cx="3962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Conditional clocking and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8229600" cy="2133600"/>
          </a:xfrm>
        </p:spPr>
        <p:txBody>
          <a:bodyPr/>
          <a:lstStyle/>
          <a:p>
            <a:r>
              <a:rPr lang="en-US" sz="2000" dirty="0"/>
              <a:t>We’ve drawn a 64-bit </a:t>
            </a:r>
            <a:r>
              <a:rPr lang="en-US" sz="2000" dirty="0" err="1"/>
              <a:t>datapath</a:t>
            </a:r>
            <a:r>
              <a:rPr lang="en-US" sz="2000" dirty="0"/>
              <a:t>. Assume that: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Both pipe stages have unconditionally-clocked “valid bits” saying if they hold valid data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Pipe stage #1 (i.e., D1[63:0]) does not have valid data this cycle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Neither does pipe stage #0.</a:t>
            </a:r>
          </a:p>
          <a:p>
            <a:r>
              <a:rPr lang="en-US" sz="2000" dirty="0"/>
              <a:t>Is there any reason for CLK1 to fire?</a:t>
            </a:r>
          </a:p>
          <a:p>
            <a:r>
              <a:rPr lang="en-US" sz="2000" dirty="0"/>
              <a:t>Does it do any harm if CLK1 fires?</a:t>
            </a:r>
          </a:p>
          <a:p>
            <a:r>
              <a:rPr lang="en-US" sz="2000" dirty="0"/>
              <a:t>In what ways would it save power if we don’t fire CLK1?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Saves clock power.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Ensures that the </a:t>
            </a:r>
            <a:r>
              <a:rPr lang="en-US" sz="1600" dirty="0" err="1"/>
              <a:t>datapath</a:t>
            </a:r>
            <a:r>
              <a:rPr lang="en-US" sz="1600" dirty="0"/>
              <a:t> bits don’t randomly toggle also.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744871-C0F7-4BEE-93C6-5FFF66FC3A07}"/>
              </a:ext>
            </a:extLst>
          </p:cNvPr>
          <p:cNvGrpSpPr/>
          <p:nvPr/>
        </p:nvGrpSpPr>
        <p:grpSpPr>
          <a:xfrm>
            <a:off x="1752600" y="1066800"/>
            <a:ext cx="609600" cy="533400"/>
            <a:chOff x="1981200" y="1752600"/>
            <a:chExt cx="609600" cy="5334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A7D02CD-5895-4AA9-B049-70557CF32EA5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E167063A-E9DC-402A-A2AC-0CD06423BCE3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63238093-0E56-4738-86BB-F84125DF4611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3838237-5288-490B-9BE7-5AA38C58972B}"/>
              </a:ext>
            </a:extLst>
          </p:cNvPr>
          <p:cNvGrpSpPr/>
          <p:nvPr/>
        </p:nvGrpSpPr>
        <p:grpSpPr>
          <a:xfrm>
            <a:off x="1752600" y="2362200"/>
            <a:ext cx="609600" cy="533400"/>
            <a:chOff x="1981200" y="1752600"/>
            <a:chExt cx="609600" cy="5334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A9B9ACF-8038-4675-9F56-10C2B1894D41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33E3CC3-87EB-4E09-9074-868918AC293C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00CFEFF-F93E-40A0-AB00-3A0912AB50A0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68B96CE-AAC7-4337-9879-15115DF283F0}"/>
              </a:ext>
            </a:extLst>
          </p:cNvPr>
          <p:cNvSpPr txBox="1"/>
          <p:nvPr/>
        </p:nvSpPr>
        <p:spPr>
          <a:xfrm>
            <a:off x="2362200" y="1524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D0[63:0]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C7106E-6CA6-437E-91EF-FD4A52F69A6B}"/>
              </a:ext>
            </a:extLst>
          </p:cNvPr>
          <p:cNvSpPr txBox="1"/>
          <p:nvPr/>
        </p:nvSpPr>
        <p:spPr>
          <a:xfrm>
            <a:off x="2133600" y="1600200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004AE4-5512-407E-865E-8ABA6CCD8576}"/>
              </a:ext>
            </a:extLst>
          </p:cNvPr>
          <p:cNvSpPr txBox="1"/>
          <p:nvPr/>
        </p:nvSpPr>
        <p:spPr>
          <a:xfrm>
            <a:off x="61722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D1[63:0]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96A29DC-A582-48E8-BBF1-7B1E2E520185}"/>
              </a:ext>
            </a:extLst>
          </p:cNvPr>
          <p:cNvSpPr/>
          <p:nvPr/>
        </p:nvSpPr>
        <p:spPr>
          <a:xfrm>
            <a:off x="3352800" y="1066800"/>
            <a:ext cx="68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4CD106-20C9-495E-93F4-2F994471B517}"/>
              </a:ext>
            </a:extLst>
          </p:cNvPr>
          <p:cNvGrpSpPr/>
          <p:nvPr/>
        </p:nvGrpSpPr>
        <p:grpSpPr>
          <a:xfrm>
            <a:off x="5562600" y="1066800"/>
            <a:ext cx="609600" cy="533400"/>
            <a:chOff x="1981200" y="1752600"/>
            <a:chExt cx="609600" cy="53340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47CE341-0631-441C-B7C9-E44FA35A52E6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FFE847D-7AB8-43AC-BEFC-FC45EACABE62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F285471-6FD3-45FE-896E-FB0957947DFD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D69BC5-4577-4AE6-8644-AE0E95618B1A}"/>
              </a:ext>
            </a:extLst>
          </p:cNvPr>
          <p:cNvGrpSpPr/>
          <p:nvPr/>
        </p:nvGrpSpPr>
        <p:grpSpPr>
          <a:xfrm>
            <a:off x="5562600" y="2362200"/>
            <a:ext cx="609600" cy="533400"/>
            <a:chOff x="1981200" y="1752600"/>
            <a:chExt cx="609600" cy="53340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512A11-C5D4-4B29-9236-BE8E0529895C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FCBF230F-3A23-44EC-B41C-9E62CB67B4FF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E60EE83-24E5-450C-B035-508779186BEF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41DB4F0-8958-4951-AA78-461FCFBA8DD6}"/>
              </a:ext>
            </a:extLst>
          </p:cNvPr>
          <p:cNvSpPr txBox="1"/>
          <p:nvPr/>
        </p:nvSpPr>
        <p:spPr>
          <a:xfrm>
            <a:off x="5943600" y="1600200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6359077-B201-4250-B81C-56B9C8FD3F9F}"/>
              </a:ext>
            </a:extLst>
          </p:cNvPr>
          <p:cNvSpPr txBox="1"/>
          <p:nvPr/>
        </p:nvSpPr>
        <p:spPr>
          <a:xfrm>
            <a:off x="20574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86A7CDB-09D2-44C9-8084-106AE59ACE4A}"/>
              </a:ext>
            </a:extLst>
          </p:cNvPr>
          <p:cNvSpPr txBox="1"/>
          <p:nvPr/>
        </p:nvSpPr>
        <p:spPr>
          <a:xfrm>
            <a:off x="58674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3F8463-FBD3-46D4-979D-CF7A4C4DC6D7}"/>
              </a:ext>
            </a:extLst>
          </p:cNvPr>
          <p:cNvSpPr txBox="1"/>
          <p:nvPr/>
        </p:nvSpPr>
        <p:spPr>
          <a:xfrm>
            <a:off x="4953000" y="4461935"/>
            <a:ext cx="71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6BBB24-8F13-4E35-B68D-4237D75F2DD7}"/>
              </a:ext>
            </a:extLst>
          </p:cNvPr>
          <p:cNvSpPr txBox="1"/>
          <p:nvPr/>
        </p:nvSpPr>
        <p:spPr>
          <a:xfrm>
            <a:off x="4724400" y="4825998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 (presumably valid1 will remain 0)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1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Crossing clock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lots of techniques to cross clock domains. We’ll talk about a few.</a:t>
            </a:r>
          </a:p>
          <a:p>
            <a:r>
              <a:rPr lang="en-US" dirty="0"/>
              <a:t>To understand them, first we have to talk about hold times.</a:t>
            </a:r>
          </a:p>
          <a:p>
            <a:pPr lvl="1"/>
            <a:r>
              <a:rPr lang="en-US" dirty="0"/>
              <a:t>We did setup times.</a:t>
            </a:r>
          </a:p>
          <a:p>
            <a:pPr lvl="1"/>
            <a:r>
              <a:rPr lang="en-US" dirty="0"/>
              <a:t>Now for the other half of the picture.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5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01796"/>
            <a:ext cx="7772400" cy="23831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time from when CLK rises to when Q changes is called </a:t>
            </a:r>
            <a:r>
              <a:rPr lang="en-US" sz="2400" dirty="0" err="1"/>
              <a:t>t</a:t>
            </a:r>
            <a:r>
              <a:rPr lang="en-US" sz="2400" baseline="-25000" dirty="0" err="1"/>
              <a:t>clk→Q</a:t>
            </a:r>
            <a:r>
              <a:rPr lang="en-US" sz="2400" dirty="0"/>
              <a:t>.</a:t>
            </a:r>
          </a:p>
          <a:p>
            <a:r>
              <a:rPr lang="en-US" sz="2400" dirty="0"/>
              <a:t>D is not allowed to change in the red window of </a:t>
            </a:r>
            <a:r>
              <a:rPr lang="en-US" sz="2400" dirty="0" err="1"/>
              <a:t>t</a:t>
            </a:r>
            <a:r>
              <a:rPr lang="en-US" sz="2400" baseline="-25000" dirty="0" err="1"/>
              <a:t>setup</a:t>
            </a:r>
            <a:r>
              <a:rPr lang="en-US" sz="2400" dirty="0"/>
              <a:t> before the rising edge of CLK.</a:t>
            </a:r>
          </a:p>
          <a:p>
            <a:r>
              <a:rPr lang="en-US" sz="2400" dirty="0"/>
              <a:t>D also cannot change in the orange window of </a:t>
            </a:r>
            <a:r>
              <a:rPr lang="en-US" sz="2400" dirty="0" err="1"/>
              <a:t>t</a:t>
            </a:r>
            <a:r>
              <a:rPr lang="en-US" sz="2400" baseline="-25000" dirty="0" err="1"/>
              <a:t>hold</a:t>
            </a:r>
            <a:r>
              <a:rPr lang="en-US" sz="2400" dirty="0"/>
              <a:t> after CLK rises.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27966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196668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75870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27802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90070" y="4267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58936" y="4648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10868" y="4267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534400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865534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96668" y="4648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848600" y="4267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42933" y="4777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15468" y="51816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96468" y="4800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96468" y="4800600"/>
            <a:ext cx="1981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77668" y="4800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577668" y="5181600"/>
            <a:ext cx="9567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15468" y="5715000"/>
            <a:ext cx="14901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05600" y="5334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43332" y="5334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97137" y="5334000"/>
            <a:ext cx="135466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043335" y="5715000"/>
            <a:ext cx="49106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42933" y="52936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748326" y="2019299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4" name="TextBox 33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828759" y="261819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808134" y="4461933"/>
            <a:ext cx="1617134" cy="1729377"/>
            <a:chOff x="5046134" y="4461933"/>
            <a:chExt cx="1617134" cy="172937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5046134" y="5943600"/>
              <a:ext cx="719668" cy="0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5943600" y="5943600"/>
              <a:ext cx="719668" cy="0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5000" y="579120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solidFill>
                    <a:schemeClr val="accent2"/>
                  </a:solidFill>
                </a:rPr>
                <a:t>t</a:t>
              </a:r>
              <a:r>
                <a:rPr lang="en-US" sz="2000" baseline="-25000" dirty="0" err="1">
                  <a:solidFill>
                    <a:schemeClr val="accent2"/>
                  </a:solidFill>
                </a:rPr>
                <a:t>clk→Q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5791200" y="4461933"/>
              <a:ext cx="555358" cy="1109134"/>
            </a:xfrm>
            <a:custGeom>
              <a:avLst/>
              <a:gdLst>
                <a:gd name="connsiteX0" fmla="*/ 0 w 555358"/>
                <a:gd name="connsiteY0" fmla="*/ 0 h 1109134"/>
                <a:gd name="connsiteX1" fmla="*/ 381000 w 555358"/>
                <a:gd name="connsiteY1" fmla="*/ 135467 h 1109134"/>
                <a:gd name="connsiteX2" fmla="*/ 550334 w 555358"/>
                <a:gd name="connsiteY2" fmla="*/ 753534 h 1109134"/>
                <a:gd name="connsiteX3" fmla="*/ 203200 w 555358"/>
                <a:gd name="connsiteY3" fmla="*/ 1109134 h 110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5358" h="1109134">
                  <a:moveTo>
                    <a:pt x="0" y="0"/>
                  </a:moveTo>
                  <a:cubicBezTo>
                    <a:pt x="144639" y="4939"/>
                    <a:pt x="289278" y="9878"/>
                    <a:pt x="381000" y="135467"/>
                  </a:cubicBezTo>
                  <a:cubicBezTo>
                    <a:pt x="472722" y="261056"/>
                    <a:pt x="579967" y="591256"/>
                    <a:pt x="550334" y="753534"/>
                  </a:cubicBezTo>
                  <a:cubicBezTo>
                    <a:pt x="520701" y="915812"/>
                    <a:pt x="361950" y="1012473"/>
                    <a:pt x="203200" y="1109134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89447" y="4084932"/>
            <a:ext cx="2878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Times New Roman" panose="02020603050405020304" pitchFamily="18" charset="0"/>
              <a:buChar char="–"/>
            </a:pPr>
            <a:r>
              <a:rPr lang="en-US" dirty="0"/>
              <a:t>The same issue with a metastable internal state node.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145699" y="4402667"/>
            <a:ext cx="1711368" cy="778933"/>
            <a:chOff x="5383699" y="4402667"/>
            <a:chExt cx="1711368" cy="778933"/>
          </a:xfrm>
        </p:grpSpPr>
        <p:sp>
          <p:nvSpPr>
            <p:cNvPr id="17" name="Rectangle 16"/>
            <p:cNvSpPr/>
            <p:nvPr/>
          </p:nvSpPr>
          <p:spPr>
            <a:xfrm>
              <a:off x="6942667" y="4800600"/>
              <a:ext cx="1524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613399" y="4800600"/>
              <a:ext cx="1524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5383699" y="4411133"/>
              <a:ext cx="280501" cy="571777"/>
            </a:xfrm>
            <a:custGeom>
              <a:avLst/>
              <a:gdLst>
                <a:gd name="connsiteX0" fmla="*/ 280501 w 280501"/>
                <a:gd name="connsiteY0" fmla="*/ 0 h 571777"/>
                <a:gd name="connsiteX1" fmla="*/ 9568 w 280501"/>
                <a:gd name="connsiteY1" fmla="*/ 135467 h 571777"/>
                <a:gd name="connsiteX2" fmla="*/ 68834 w 280501"/>
                <a:gd name="connsiteY2" fmla="*/ 524934 h 571777"/>
                <a:gd name="connsiteX3" fmla="*/ 145034 w 280501"/>
                <a:gd name="connsiteY3" fmla="*/ 550334 h 57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0501" h="571777">
                  <a:moveTo>
                    <a:pt x="280501" y="0"/>
                  </a:moveTo>
                  <a:cubicBezTo>
                    <a:pt x="162673" y="23989"/>
                    <a:pt x="44846" y="47978"/>
                    <a:pt x="9568" y="135467"/>
                  </a:cubicBezTo>
                  <a:cubicBezTo>
                    <a:pt x="-25710" y="222956"/>
                    <a:pt x="46256" y="455790"/>
                    <a:pt x="68834" y="524934"/>
                  </a:cubicBezTo>
                  <a:cubicBezTo>
                    <a:pt x="91412" y="594078"/>
                    <a:pt x="118223" y="572206"/>
                    <a:pt x="145034" y="550334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6759637" y="4402667"/>
              <a:ext cx="250763" cy="381000"/>
            </a:xfrm>
            <a:custGeom>
              <a:avLst/>
              <a:gdLst>
                <a:gd name="connsiteX0" fmla="*/ 250763 w 250763"/>
                <a:gd name="connsiteY0" fmla="*/ 0 h 381000"/>
                <a:gd name="connsiteX1" fmla="*/ 5230 w 250763"/>
                <a:gd name="connsiteY1" fmla="*/ 118533 h 381000"/>
                <a:gd name="connsiteX2" fmla="*/ 106830 w 250763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763" h="381000">
                  <a:moveTo>
                    <a:pt x="250763" y="0"/>
                  </a:moveTo>
                  <a:cubicBezTo>
                    <a:pt x="139991" y="27516"/>
                    <a:pt x="29219" y="55033"/>
                    <a:pt x="5230" y="118533"/>
                  </a:cubicBezTo>
                  <a:cubicBezTo>
                    <a:pt x="-18759" y="182033"/>
                    <a:pt x="44035" y="281516"/>
                    <a:pt x="106830" y="38100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4394200"/>
            <a:ext cx="1690426" cy="787400"/>
            <a:chOff x="5791200" y="4394200"/>
            <a:chExt cx="1690426" cy="787400"/>
          </a:xfrm>
        </p:grpSpPr>
        <p:sp>
          <p:nvSpPr>
            <p:cNvPr id="48" name="Rectangle 47"/>
            <p:cNvSpPr/>
            <p:nvPr/>
          </p:nvSpPr>
          <p:spPr>
            <a:xfrm>
              <a:off x="7120465" y="4800600"/>
              <a:ext cx="1524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791200" y="4800600"/>
              <a:ext cx="1524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/>
            <p:cNvSpPr/>
            <p:nvPr/>
          </p:nvSpPr>
          <p:spPr>
            <a:xfrm>
              <a:off x="5833533" y="4538133"/>
              <a:ext cx="224640" cy="186267"/>
            </a:xfrm>
            <a:custGeom>
              <a:avLst/>
              <a:gdLst>
                <a:gd name="connsiteX0" fmla="*/ 0 w 224640"/>
                <a:gd name="connsiteY0" fmla="*/ 0 h 186267"/>
                <a:gd name="connsiteX1" fmla="*/ 220134 w 224640"/>
                <a:gd name="connsiteY1" fmla="*/ 67734 h 186267"/>
                <a:gd name="connsiteX2" fmla="*/ 127000 w 224640"/>
                <a:gd name="connsiteY2" fmla="*/ 186267 h 18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640" h="186267">
                  <a:moveTo>
                    <a:pt x="0" y="0"/>
                  </a:moveTo>
                  <a:cubicBezTo>
                    <a:pt x="99483" y="18345"/>
                    <a:pt x="198967" y="36690"/>
                    <a:pt x="220134" y="67734"/>
                  </a:cubicBezTo>
                  <a:cubicBezTo>
                    <a:pt x="241301" y="98779"/>
                    <a:pt x="184150" y="142523"/>
                    <a:pt x="127000" y="186267"/>
                  </a:cubicBezTo>
                </a:path>
              </a:pathLst>
            </a:custGeom>
            <a:noFill/>
            <a:ln>
              <a:solidFill>
                <a:srgbClr val="FFC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/>
            <p:cNvSpPr/>
            <p:nvPr/>
          </p:nvSpPr>
          <p:spPr>
            <a:xfrm>
              <a:off x="7154333" y="4394200"/>
              <a:ext cx="327293" cy="431800"/>
            </a:xfrm>
            <a:custGeom>
              <a:avLst/>
              <a:gdLst>
                <a:gd name="connsiteX0" fmla="*/ 0 w 327293"/>
                <a:gd name="connsiteY0" fmla="*/ 0 h 431800"/>
                <a:gd name="connsiteX1" fmla="*/ 270934 w 327293"/>
                <a:gd name="connsiteY1" fmla="*/ 135467 h 431800"/>
                <a:gd name="connsiteX2" fmla="*/ 321734 w 327293"/>
                <a:gd name="connsiteY2" fmla="*/ 347133 h 431800"/>
                <a:gd name="connsiteX3" fmla="*/ 186267 w 327293"/>
                <a:gd name="connsiteY3" fmla="*/ 43180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93" h="431800">
                  <a:moveTo>
                    <a:pt x="0" y="0"/>
                  </a:moveTo>
                  <a:cubicBezTo>
                    <a:pt x="108656" y="38806"/>
                    <a:pt x="217312" y="77612"/>
                    <a:pt x="270934" y="135467"/>
                  </a:cubicBezTo>
                  <a:cubicBezTo>
                    <a:pt x="324556" y="193322"/>
                    <a:pt x="335845" y="297744"/>
                    <a:pt x="321734" y="347133"/>
                  </a:cubicBezTo>
                  <a:cubicBezTo>
                    <a:pt x="307623" y="396522"/>
                    <a:pt x="246945" y="414161"/>
                    <a:pt x="186267" y="431800"/>
                  </a:cubicBezTo>
                </a:path>
              </a:pathLst>
            </a:custGeom>
            <a:noFill/>
            <a:ln>
              <a:solidFill>
                <a:srgbClr val="FFC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605865" y="284902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Anyone remember why?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56370" y="366136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Anyone know why?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5199530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54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5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8" idx="3"/>
            <a:endCxn id="21" idx="1"/>
          </p:cNvCxnSpPr>
          <p:nvPr/>
        </p:nvCxnSpPr>
        <p:spPr>
          <a:xfrm>
            <a:off x="1362456" y="1797480"/>
            <a:ext cx="13898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600200" y="1475642"/>
            <a:ext cx="914400" cy="579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flop-to-flop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443" y="1479053"/>
            <a:ext cx="3922557" cy="1298982"/>
          </a:xfrm>
        </p:spPr>
        <p:txBody>
          <a:bodyPr/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logic,max</a:t>
            </a:r>
            <a:r>
              <a:rPr lang="en-US" i="1" dirty="0" err="1"/>
              <a:t>+t</a:t>
            </a:r>
            <a:r>
              <a:rPr lang="en-US" baseline="-25000" dirty="0" err="1"/>
              <a:t>setup</a:t>
            </a:r>
            <a:r>
              <a:rPr lang="en-US" i="1" dirty="0"/>
              <a:t>≤ </a:t>
            </a:r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dirty="0" err="1"/>
              <a:t>+Δ</a:t>
            </a:r>
            <a:r>
              <a:rPr lang="en-US" i="1" dirty="0" err="1"/>
              <a:t>c</a:t>
            </a:r>
            <a:r>
              <a:rPr lang="en-US" dirty="0"/>
              <a:t> </a:t>
            </a:r>
            <a:endParaRPr lang="en-US" i="1" dirty="0"/>
          </a:p>
          <a:p>
            <a:r>
              <a:rPr lang="en-US" i="1" dirty="0" err="1"/>
              <a:t>d</a:t>
            </a:r>
            <a:r>
              <a:rPr lang="en-US" baseline="-25000" dirty="0" err="1"/>
              <a:t>logic,min</a:t>
            </a:r>
            <a:r>
              <a:rPr lang="en-US" i="1" dirty="0"/>
              <a:t> ≥ </a:t>
            </a:r>
            <a:r>
              <a:rPr lang="en-US" i="1" dirty="0" err="1"/>
              <a:t>t</a:t>
            </a:r>
            <a:r>
              <a:rPr lang="en-US" baseline="-25000" dirty="0" err="1"/>
              <a:t>hold</a:t>
            </a:r>
            <a:r>
              <a:rPr lang="en-US" dirty="0"/>
              <a:t>+ 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dirty="0"/>
              <a:t> 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" y="6248399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09600" y="1534156"/>
            <a:ext cx="752856" cy="523928"/>
            <a:chOff x="1661160" y="1849112"/>
            <a:chExt cx="752856" cy="523928"/>
          </a:xfrm>
        </p:grpSpPr>
        <p:sp>
          <p:nvSpPr>
            <p:cNvPr id="8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52344" y="1534156"/>
            <a:ext cx="752856" cy="523928"/>
            <a:chOff x="1661160" y="1849112"/>
            <a:chExt cx="752856" cy="523928"/>
          </a:xfrm>
        </p:grpSpPr>
        <p:sp>
          <p:nvSpPr>
            <p:cNvPr id="21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30680" y="147564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endParaRPr lang="en-US" i="1" dirty="0"/>
          </a:p>
        </p:txBody>
      </p:sp>
      <p:cxnSp>
        <p:nvCxnSpPr>
          <p:cNvPr id="35" name="Connector: Elbow 34"/>
          <p:cNvCxnSpPr>
            <a:endCxn id="9" idx="3"/>
          </p:cNvCxnSpPr>
          <p:nvPr/>
        </p:nvCxnSpPr>
        <p:spPr>
          <a:xfrm rot="16200000" flipV="1">
            <a:off x="720596" y="2320796"/>
            <a:ext cx="535436" cy="457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/>
          <p:cNvCxnSpPr>
            <a:endCxn id="22" idx="3"/>
          </p:cNvCxnSpPr>
          <p:nvPr/>
        </p:nvCxnSpPr>
        <p:spPr>
          <a:xfrm rot="5400000" flipH="1" flipV="1">
            <a:off x="2858768" y="2320796"/>
            <a:ext cx="535436" cy="457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90600" y="20574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38400" y="20574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8800" y="4489158"/>
            <a:ext cx="1026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</a:t>
            </a:r>
            <a:r>
              <a:rPr lang="en-US" sz="2000" baseline="-25000" dirty="0"/>
              <a:t>R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558801" y="3107882"/>
            <a:ext cx="118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</a:t>
            </a:r>
            <a:r>
              <a:rPr lang="en-US" sz="2000" baseline="-25000" dirty="0"/>
              <a:t>D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2413000" y="3193552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063999" y="3193552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15000" y="3193552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365999" y="3193552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396066" y="3193552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55531" y="3530601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98066" y="3191933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115734" y="454034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98800" y="4540347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828800" y="4877396"/>
            <a:ext cx="1295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048000" y="4420196"/>
            <a:ext cx="444761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706533" y="4454061"/>
            <a:ext cx="736601" cy="0"/>
          </a:xfrm>
          <a:prstGeom prst="straightConnector1">
            <a:avLst/>
          </a:prstGeom>
          <a:ln w="317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357535" y="3530601"/>
            <a:ext cx="38946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362200" y="2997201"/>
            <a:ext cx="3369731" cy="0"/>
          </a:xfrm>
          <a:prstGeom prst="straightConnector1">
            <a:avLst/>
          </a:prstGeom>
          <a:ln w="317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209800" y="3810000"/>
            <a:ext cx="1005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d</a:t>
            </a:r>
            <a:r>
              <a:rPr lang="en-US" sz="2000" baseline="-25000" dirty="0" err="1">
                <a:solidFill>
                  <a:srgbClr val="FF0000"/>
                </a:solidFill>
              </a:rPr>
              <a:t>logic,min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03745" y="3841725"/>
            <a:ext cx="105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</a:rPr>
              <a:t>d</a:t>
            </a:r>
            <a:r>
              <a:rPr lang="en-US" sz="2000" baseline="-25000" dirty="0" err="1">
                <a:solidFill>
                  <a:schemeClr val="accent2"/>
                </a:solidFill>
              </a:rPr>
              <a:t>logic</a:t>
            </a:r>
            <a:r>
              <a:rPr lang="en-US" sz="2000" baseline="-25000" dirty="0">
                <a:solidFill>
                  <a:schemeClr val="accent2"/>
                </a:solidFill>
              </a:rPr>
              <a:t>, max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38" name="Connector: Curved 37"/>
          <p:cNvCxnSpPr/>
          <p:nvPr/>
        </p:nvCxnSpPr>
        <p:spPr>
          <a:xfrm>
            <a:off x="2429933" y="3335958"/>
            <a:ext cx="3318932" cy="1063301"/>
          </a:xfrm>
          <a:prstGeom prst="curvedConnector3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646745" y="3962400"/>
            <a:ext cx="754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</a:rPr>
              <a:t>t</a:t>
            </a:r>
            <a:r>
              <a:rPr lang="en-US" sz="2000" baseline="-25000" dirty="0" err="1">
                <a:solidFill>
                  <a:schemeClr val="accent2"/>
                </a:solidFill>
              </a:rPr>
              <a:t>setup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048001" y="4476690"/>
            <a:ext cx="679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t</a:t>
            </a:r>
            <a:r>
              <a:rPr lang="en-US" sz="2000" baseline="-25000" dirty="0" err="1">
                <a:solidFill>
                  <a:srgbClr val="FF0000"/>
                </a:solidFill>
              </a:rPr>
              <a:t>hold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5" name="Connector: Curved 84"/>
          <p:cNvCxnSpPr/>
          <p:nvPr/>
        </p:nvCxnSpPr>
        <p:spPr>
          <a:xfrm>
            <a:off x="2396066" y="3429000"/>
            <a:ext cx="1042078" cy="773908"/>
          </a:xfrm>
          <a:prstGeom prst="curvedConnector3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656145" y="2590800"/>
            <a:ext cx="105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6600"/>
                </a:solidFill>
              </a:rPr>
              <a:t>t</a:t>
            </a:r>
            <a:r>
              <a:rPr lang="en-US" sz="2000" baseline="-25000" dirty="0" err="1">
                <a:solidFill>
                  <a:srgbClr val="006600"/>
                </a:solidFill>
              </a:rPr>
              <a:t>cycle</a:t>
            </a:r>
            <a:endParaRPr lang="en-US" sz="2000" dirty="0">
              <a:solidFill>
                <a:srgbClr val="0066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362200" y="5105400"/>
            <a:ext cx="762000" cy="0"/>
          </a:xfrm>
          <a:prstGeom prst="straightConnector1">
            <a:avLst/>
          </a:prstGeom>
          <a:ln w="317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514600" y="5010090"/>
            <a:ext cx="105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6600"/>
                </a:solidFill>
              </a:rPr>
              <a:t>Δ</a:t>
            </a:r>
            <a:r>
              <a:rPr lang="en-US" sz="2000" i="1" dirty="0" err="1">
                <a:solidFill>
                  <a:srgbClr val="006600"/>
                </a:solidFill>
              </a:rPr>
              <a:t>c</a:t>
            </a:r>
            <a:endParaRPr lang="en-US" sz="2000" dirty="0">
              <a:solidFill>
                <a:srgbClr val="0066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98800" y="5363881"/>
            <a:ext cx="3369731" cy="0"/>
          </a:xfrm>
          <a:prstGeom prst="straightConnector1">
            <a:avLst/>
          </a:prstGeom>
          <a:ln w="317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325014" y="4953000"/>
            <a:ext cx="105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6600"/>
                </a:solidFill>
              </a:rPr>
              <a:t>t</a:t>
            </a:r>
            <a:r>
              <a:rPr lang="en-US" sz="2000" baseline="-25000" dirty="0" err="1">
                <a:solidFill>
                  <a:srgbClr val="006600"/>
                </a:solidFill>
              </a:rPr>
              <a:t>cycle</a:t>
            </a:r>
            <a:endParaRPr lang="en-US" sz="2000" dirty="0">
              <a:solidFill>
                <a:srgbClr val="0066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4792133" y="453775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443134" y="453775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94133" y="453775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783665" y="4874808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426200" y="453614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085669" y="4874808"/>
            <a:ext cx="38946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26CC253C-1B7F-4E8C-B345-F2C88D5AA916}"/>
              </a:ext>
            </a:extLst>
          </p:cNvPr>
          <p:cNvSpPr txBox="1">
            <a:spLocks/>
          </p:cNvSpPr>
          <p:nvPr/>
        </p:nvSpPr>
        <p:spPr bwMode="auto">
          <a:xfrm>
            <a:off x="3048000" y="5562600"/>
            <a:ext cx="3922557" cy="107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Does a late receiver clock make setup time easier  or harder?</a:t>
            </a:r>
          </a:p>
          <a:p>
            <a:r>
              <a:rPr lang="en-US" sz="2000" kern="0" dirty="0"/>
              <a:t>Hold time?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C91C8-CC33-4819-9EB8-162CB7446733}"/>
              </a:ext>
            </a:extLst>
          </p:cNvPr>
          <p:cNvSpPr txBox="1"/>
          <p:nvPr/>
        </p:nvSpPr>
        <p:spPr>
          <a:xfrm>
            <a:off x="6781800" y="571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Easier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1D71706-35D9-4D3A-8B96-0AA17F6B2882}"/>
              </a:ext>
            </a:extLst>
          </p:cNvPr>
          <p:cNvSpPr txBox="1"/>
          <p:nvPr/>
        </p:nvSpPr>
        <p:spPr>
          <a:xfrm>
            <a:off x="4648200" y="6248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Harder</a:t>
            </a:r>
          </a:p>
        </p:txBody>
      </p:sp>
    </p:spTree>
    <p:extLst>
      <p:ext uri="{BB962C8B-B14F-4D97-AF65-F5344CB8AC3E}">
        <p14:creationId xmlns:p14="http://schemas.microsoft.com/office/powerpoint/2010/main" val="159711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8" grpId="0"/>
      <p:bldP spid="79" grpId="0"/>
      <p:bldP spid="81" grpId="0"/>
      <p:bldP spid="82" grpId="0"/>
      <p:bldP spid="57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8" idx="3"/>
            <a:endCxn id="21" idx="1"/>
          </p:cNvCxnSpPr>
          <p:nvPr/>
        </p:nvCxnSpPr>
        <p:spPr>
          <a:xfrm>
            <a:off x="2048256" y="2102280"/>
            <a:ext cx="13898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0" y="1780442"/>
            <a:ext cx="914400" cy="579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flop-to-flop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4725417"/>
            <a:ext cx="4375404" cy="1298982"/>
          </a:xfrm>
        </p:spPr>
        <p:txBody>
          <a:bodyPr/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logic,max</a:t>
            </a:r>
            <a:r>
              <a:rPr lang="en-US" i="1" dirty="0" err="1"/>
              <a:t>+t</a:t>
            </a:r>
            <a:r>
              <a:rPr lang="en-US" baseline="-25000" dirty="0" err="1"/>
              <a:t>setup</a:t>
            </a:r>
            <a:r>
              <a:rPr lang="en-US" i="1" dirty="0"/>
              <a:t>≤ </a:t>
            </a:r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i="1" dirty="0" err="1"/>
              <a:t>+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min</a:t>
            </a:r>
            <a:endParaRPr lang="en-US" i="1" dirty="0"/>
          </a:p>
          <a:p>
            <a:r>
              <a:rPr lang="en-US" i="1" dirty="0" err="1"/>
              <a:t>d</a:t>
            </a:r>
            <a:r>
              <a:rPr lang="en-US" baseline="-25000" dirty="0" err="1"/>
              <a:t>logic,min</a:t>
            </a:r>
            <a:r>
              <a:rPr lang="en-US" i="1" dirty="0"/>
              <a:t> ≥ </a:t>
            </a:r>
            <a:r>
              <a:rPr lang="en-US" i="1" dirty="0" err="1"/>
              <a:t>t</a:t>
            </a:r>
            <a:r>
              <a:rPr lang="en-US" baseline="-25000" dirty="0" err="1"/>
              <a:t>hold</a:t>
            </a:r>
            <a:r>
              <a:rPr lang="en-US" dirty="0" err="1"/>
              <a:t>+Δ</a:t>
            </a:r>
            <a:r>
              <a:rPr lang="en-US" i="1" dirty="0" err="1"/>
              <a:t>c</a:t>
            </a:r>
            <a:r>
              <a:rPr lang="en-US" baseline="-25000" dirty="0" err="1"/>
              <a:t>max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19718" y="629363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41880" y="4263753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err="1"/>
              <a:t>PLL</a:t>
            </a:r>
            <a:r>
              <a:rPr lang="en-US" baseline="-25000" dirty="0" err="1"/>
              <a:t>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3628" y="3202436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</a:t>
            </a:r>
            <a:r>
              <a:rPr lang="en-US" baseline="-250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16172" y="3202436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</a:t>
            </a:r>
            <a:r>
              <a:rPr lang="en-US" baseline="-25000" dirty="0"/>
              <a:t>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1838956"/>
            <a:ext cx="752856" cy="523928"/>
            <a:chOff x="1661160" y="1849112"/>
            <a:chExt cx="752856" cy="523928"/>
          </a:xfrm>
        </p:grpSpPr>
        <p:sp>
          <p:nvSpPr>
            <p:cNvPr id="8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1838956"/>
            <a:ext cx="752856" cy="523928"/>
            <a:chOff x="1661160" y="1849112"/>
            <a:chExt cx="752856" cy="523928"/>
          </a:xfrm>
        </p:grpSpPr>
        <p:sp>
          <p:nvSpPr>
            <p:cNvPr id="13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352544" y="1838956"/>
            <a:ext cx="752856" cy="523928"/>
            <a:chOff x="1661160" y="1849112"/>
            <a:chExt cx="752856" cy="523928"/>
          </a:xfrm>
        </p:grpSpPr>
        <p:sp>
          <p:nvSpPr>
            <p:cNvPr id="17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38144" y="1838956"/>
            <a:ext cx="752856" cy="523928"/>
            <a:chOff x="1661160" y="1849112"/>
            <a:chExt cx="752856" cy="523928"/>
          </a:xfrm>
        </p:grpSpPr>
        <p:sp>
          <p:nvSpPr>
            <p:cNvPr id="21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16480" y="178044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endParaRPr lang="en-US" i="1" dirty="0"/>
          </a:p>
        </p:txBody>
      </p:sp>
      <p:cxnSp>
        <p:nvCxnSpPr>
          <p:cNvPr id="29" name="Connector: Elbow 28"/>
          <p:cNvCxnSpPr>
            <a:stCxn id="5" idx="0"/>
            <a:endCxn id="6" idx="2"/>
          </p:cNvCxnSpPr>
          <p:nvPr/>
        </p:nvCxnSpPr>
        <p:spPr>
          <a:xfrm rot="16200000" flipV="1">
            <a:off x="1707028" y="3209801"/>
            <a:ext cx="599652" cy="150825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/>
          <p:cNvCxnSpPr>
            <a:stCxn id="5" idx="0"/>
            <a:endCxn id="7" idx="2"/>
          </p:cNvCxnSpPr>
          <p:nvPr/>
        </p:nvCxnSpPr>
        <p:spPr>
          <a:xfrm rot="5400000" flipH="1" flipV="1">
            <a:off x="3248300" y="3176781"/>
            <a:ext cx="599652" cy="157429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stCxn id="6" idx="0"/>
            <a:endCxn id="14" idx="3"/>
          </p:cNvCxnSpPr>
          <p:nvPr/>
        </p:nvCxnSpPr>
        <p:spPr>
          <a:xfrm rot="16200000" flipV="1">
            <a:off x="583942" y="2533650"/>
            <a:ext cx="842272" cy="4953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/>
          <p:cNvCxnSpPr>
            <a:stCxn id="6" idx="0"/>
            <a:endCxn id="9" idx="3"/>
          </p:cNvCxnSpPr>
          <p:nvPr/>
        </p:nvCxnSpPr>
        <p:spPr>
          <a:xfrm rot="5400000" flipH="1" flipV="1">
            <a:off x="1041142" y="2571750"/>
            <a:ext cx="842272" cy="4191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/>
          <p:cNvCxnSpPr>
            <a:stCxn id="7" idx="0"/>
            <a:endCxn id="22" idx="3"/>
          </p:cNvCxnSpPr>
          <p:nvPr/>
        </p:nvCxnSpPr>
        <p:spPr>
          <a:xfrm rot="16200000" flipV="1">
            <a:off x="3653786" y="2520950"/>
            <a:ext cx="842272" cy="5207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/>
          <p:cNvCxnSpPr>
            <a:stCxn id="7" idx="0"/>
            <a:endCxn id="18" idx="3"/>
          </p:cNvCxnSpPr>
          <p:nvPr/>
        </p:nvCxnSpPr>
        <p:spPr>
          <a:xfrm rot="5400000" flipH="1" flipV="1">
            <a:off x="4110986" y="2584450"/>
            <a:ext cx="842272" cy="3937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76400" y="23622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24200" y="23622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1954780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Define 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dirty="0"/>
              <a:t> as how much later </a:t>
            </a:r>
            <a:r>
              <a:rPr lang="en-US" dirty="0" err="1"/>
              <a:t>Clk</a:t>
            </a:r>
            <a:r>
              <a:rPr lang="en-US" baseline="-25000" dirty="0" err="1"/>
              <a:t>R</a:t>
            </a:r>
            <a:r>
              <a:rPr lang="en-US" dirty="0"/>
              <a:t> is than </a:t>
            </a:r>
            <a:r>
              <a:rPr lang="en-US" dirty="0" err="1"/>
              <a:t>Clk</a:t>
            </a:r>
            <a:r>
              <a:rPr lang="en-US" baseline="-25000" dirty="0" err="1"/>
              <a:t>D</a:t>
            </a:r>
            <a:r>
              <a:rPr lang="en-US" dirty="0"/>
              <a:t> (considering skew &amp; jitter)… and it’s negative if </a:t>
            </a:r>
            <a:r>
              <a:rPr lang="en-US" dirty="0" err="1"/>
              <a:t>Clk</a:t>
            </a:r>
            <a:r>
              <a:rPr lang="en-US" baseline="-25000" dirty="0" err="1"/>
              <a:t>D</a:t>
            </a:r>
            <a:r>
              <a:rPr lang="en-US" dirty="0"/>
              <a:t> is later than </a:t>
            </a:r>
            <a:r>
              <a:rPr lang="en-US" dirty="0" err="1"/>
              <a:t>Clk</a:t>
            </a:r>
            <a:r>
              <a:rPr lang="en-US" baseline="-25000" dirty="0" err="1"/>
              <a:t>R</a:t>
            </a:r>
            <a:r>
              <a:rPr lang="en-US" dirty="0"/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0" y="4944463"/>
            <a:ext cx="4343400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t</a:t>
            </a:r>
            <a:r>
              <a:rPr lang="en-US" baseline="-25000" dirty="0" err="1"/>
              <a:t>hold</a:t>
            </a:r>
            <a:r>
              <a:rPr lang="en-US" baseline="-25000" dirty="0"/>
              <a:t>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max</a:t>
            </a:r>
            <a:r>
              <a:rPr lang="en-US" i="1" dirty="0"/>
              <a:t>≤ </a:t>
            </a:r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r>
              <a:rPr lang="en-US" i="1" dirty="0"/>
              <a:t>≤ </a:t>
            </a:r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i="1" dirty="0" err="1"/>
              <a:t>+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min</a:t>
            </a:r>
            <a:r>
              <a:rPr lang="en-US" i="1" dirty="0" err="1"/>
              <a:t>-t</a:t>
            </a:r>
            <a:r>
              <a:rPr lang="en-US" baseline="-25000" dirty="0" err="1"/>
              <a:t>setup</a:t>
            </a:r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847216" y="5652715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Do you think </a:t>
            </a:r>
            <a:r>
              <a:rPr lang="en-US" sz="2000" dirty="0" err="1"/>
              <a:t>Δ</a:t>
            </a:r>
            <a:r>
              <a:rPr lang="en-US" sz="2000" i="1" dirty="0" err="1"/>
              <a:t>c</a:t>
            </a:r>
            <a:r>
              <a:rPr lang="en-US" sz="2000" baseline="-25000" dirty="0" err="1"/>
              <a:t>min</a:t>
            </a:r>
            <a:r>
              <a:rPr lang="en-US" sz="2000" dirty="0"/>
              <a:t> can be negative?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Almost certainly</a:t>
            </a:r>
          </a:p>
        </p:txBody>
      </p:sp>
      <p:cxnSp>
        <p:nvCxnSpPr>
          <p:cNvPr id="30" name="Straight Arrow Connector 29"/>
          <p:cNvCxnSpPr>
            <a:cxnSpLocks/>
            <a:stCxn id="26" idx="1"/>
          </p:cNvCxnSpPr>
          <p:nvPr/>
        </p:nvCxnSpPr>
        <p:spPr>
          <a:xfrm flipH="1" flipV="1">
            <a:off x="4114800" y="5334000"/>
            <a:ext cx="732416" cy="67265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50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8" idx="3"/>
            <a:endCxn id="21" idx="1"/>
          </p:cNvCxnSpPr>
          <p:nvPr/>
        </p:nvCxnSpPr>
        <p:spPr>
          <a:xfrm>
            <a:off x="2048256" y="2102280"/>
            <a:ext cx="13898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0" y="1780442"/>
            <a:ext cx="914400" cy="579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flop-to-flop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396" y="1828800"/>
            <a:ext cx="4375404" cy="426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Violate the setup time:</a:t>
            </a:r>
          </a:p>
          <a:p>
            <a:pPr marL="640080" lvl="1">
              <a:spcBef>
                <a:spcPts val="0"/>
              </a:spcBef>
            </a:pPr>
            <a:r>
              <a:rPr lang="en-US" dirty="0"/>
              <a:t>fix it by slowing </a:t>
            </a:r>
            <a:r>
              <a:rPr lang="en-US" i="1" dirty="0" err="1"/>
              <a:t>t</a:t>
            </a:r>
            <a:r>
              <a:rPr lang="en-US" baseline="-25000" dirty="0" err="1"/>
              <a:t>c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What if you violate the hold time?</a:t>
            </a:r>
          </a:p>
          <a:p>
            <a:pPr marL="640080" lvl="1">
              <a:spcBef>
                <a:spcPts val="0"/>
              </a:spcBef>
            </a:pPr>
            <a:r>
              <a:rPr lang="en-US" dirty="0"/>
              <a:t>you must throw away the chip. Lowering frequency won’t help.</a:t>
            </a:r>
          </a:p>
          <a:p>
            <a:pPr marL="640080" lvl="1">
              <a:spcBef>
                <a:spcPts val="0"/>
              </a:spcBef>
            </a:pPr>
            <a:r>
              <a:rPr lang="en-US" dirty="0"/>
              <a:t>Too much skew and you throw away the chip.</a:t>
            </a:r>
          </a:p>
          <a:p>
            <a:pPr marL="640080" lvl="1">
              <a:spcBef>
                <a:spcPts val="0"/>
              </a:spcBef>
            </a:pPr>
            <a:r>
              <a:rPr lang="en-US" dirty="0"/>
              <a:t>Throwing away a chip is money down the drain </a:t>
            </a:r>
            <a:r>
              <a:rPr lang="en-US" dirty="0">
                <a:sym typeface="Wingdings" panose="05000000000000000000" pitchFamily="2" charset="2"/>
              </a:rPr>
              <a:t>.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41880" y="4263753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err="1"/>
              <a:t>PLL</a:t>
            </a:r>
            <a:r>
              <a:rPr lang="en-US" baseline="-25000" dirty="0" err="1"/>
              <a:t>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3628" y="3202436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</a:t>
            </a:r>
            <a:r>
              <a:rPr lang="en-US" baseline="-250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16172" y="3202436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</a:t>
            </a:r>
            <a:r>
              <a:rPr lang="en-US" baseline="-25000" dirty="0"/>
              <a:t>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1838956"/>
            <a:ext cx="752856" cy="523928"/>
            <a:chOff x="1661160" y="1849112"/>
            <a:chExt cx="752856" cy="523928"/>
          </a:xfrm>
        </p:grpSpPr>
        <p:sp>
          <p:nvSpPr>
            <p:cNvPr id="8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1838956"/>
            <a:ext cx="752856" cy="523928"/>
            <a:chOff x="1661160" y="1849112"/>
            <a:chExt cx="752856" cy="523928"/>
          </a:xfrm>
        </p:grpSpPr>
        <p:sp>
          <p:nvSpPr>
            <p:cNvPr id="13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352544" y="1838956"/>
            <a:ext cx="752856" cy="523928"/>
            <a:chOff x="1661160" y="1849112"/>
            <a:chExt cx="752856" cy="523928"/>
          </a:xfrm>
        </p:grpSpPr>
        <p:sp>
          <p:nvSpPr>
            <p:cNvPr id="17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38144" y="1838956"/>
            <a:ext cx="752856" cy="523928"/>
            <a:chOff x="1661160" y="1849112"/>
            <a:chExt cx="752856" cy="523928"/>
          </a:xfrm>
        </p:grpSpPr>
        <p:sp>
          <p:nvSpPr>
            <p:cNvPr id="21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16480" y="178044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endParaRPr lang="en-US" i="1" dirty="0"/>
          </a:p>
        </p:txBody>
      </p:sp>
      <p:cxnSp>
        <p:nvCxnSpPr>
          <p:cNvPr id="29" name="Connector: Elbow 28"/>
          <p:cNvCxnSpPr>
            <a:stCxn id="5" idx="0"/>
            <a:endCxn id="6" idx="2"/>
          </p:cNvCxnSpPr>
          <p:nvPr/>
        </p:nvCxnSpPr>
        <p:spPr>
          <a:xfrm rot="16200000" flipV="1">
            <a:off x="1707028" y="3209801"/>
            <a:ext cx="599652" cy="150825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/>
          <p:cNvCxnSpPr>
            <a:stCxn id="5" idx="0"/>
            <a:endCxn id="7" idx="2"/>
          </p:cNvCxnSpPr>
          <p:nvPr/>
        </p:nvCxnSpPr>
        <p:spPr>
          <a:xfrm rot="5400000" flipH="1" flipV="1">
            <a:off x="3248300" y="3176781"/>
            <a:ext cx="599652" cy="157429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stCxn id="6" idx="0"/>
            <a:endCxn id="14" idx="3"/>
          </p:cNvCxnSpPr>
          <p:nvPr/>
        </p:nvCxnSpPr>
        <p:spPr>
          <a:xfrm rot="16200000" flipV="1">
            <a:off x="583942" y="2533650"/>
            <a:ext cx="842272" cy="4953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/>
          <p:cNvCxnSpPr>
            <a:stCxn id="6" idx="0"/>
            <a:endCxn id="9" idx="3"/>
          </p:cNvCxnSpPr>
          <p:nvPr/>
        </p:nvCxnSpPr>
        <p:spPr>
          <a:xfrm rot="5400000" flipH="1" flipV="1">
            <a:off x="1041142" y="2571750"/>
            <a:ext cx="842272" cy="4191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/>
          <p:cNvCxnSpPr>
            <a:stCxn id="7" idx="0"/>
            <a:endCxn id="22" idx="3"/>
          </p:cNvCxnSpPr>
          <p:nvPr/>
        </p:nvCxnSpPr>
        <p:spPr>
          <a:xfrm rot="16200000" flipV="1">
            <a:off x="3653786" y="2520950"/>
            <a:ext cx="842272" cy="5207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/>
          <p:cNvCxnSpPr>
            <a:stCxn id="7" idx="0"/>
            <a:endCxn id="18" idx="3"/>
          </p:cNvCxnSpPr>
          <p:nvPr/>
        </p:nvCxnSpPr>
        <p:spPr>
          <a:xfrm rot="5400000" flipH="1" flipV="1">
            <a:off x="4110986" y="2584450"/>
            <a:ext cx="842272" cy="3937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76400" y="23622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24200" y="23622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55506" y="5092571"/>
            <a:ext cx="4497493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t</a:t>
            </a:r>
            <a:r>
              <a:rPr lang="en-US" baseline="-25000" dirty="0" err="1"/>
              <a:t>hold</a:t>
            </a:r>
            <a:r>
              <a:rPr lang="en-US" baseline="-25000" dirty="0"/>
              <a:t>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max</a:t>
            </a:r>
            <a:r>
              <a:rPr lang="en-US" i="1" dirty="0"/>
              <a:t>≤ </a:t>
            </a:r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r>
              <a:rPr lang="en-US" i="1" dirty="0"/>
              <a:t>≤ </a:t>
            </a:r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i="1" dirty="0" err="1"/>
              <a:t>+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min</a:t>
            </a:r>
            <a:r>
              <a:rPr lang="en-US" i="1" dirty="0"/>
              <a:t>- </a:t>
            </a:r>
            <a:r>
              <a:rPr lang="en-US" i="1" dirty="0" err="1"/>
              <a:t>t</a:t>
            </a:r>
            <a:r>
              <a:rPr lang="en-US" baseline="-25000" dirty="0" err="1"/>
              <a:t>setup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6095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 flipV="1">
            <a:off x="3784599" y="2254680"/>
            <a:ext cx="0" cy="11001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261532" y="2102280"/>
            <a:ext cx="0" cy="11001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21" idx="1"/>
          </p:cNvCxnSpPr>
          <p:nvPr/>
        </p:nvCxnSpPr>
        <p:spPr>
          <a:xfrm>
            <a:off x="1629156" y="2102280"/>
            <a:ext cx="176631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057400" y="1780442"/>
            <a:ext cx="914400" cy="579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472" y="1676400"/>
            <a:ext cx="4551511" cy="3537633"/>
          </a:xfrm>
        </p:spPr>
        <p:txBody>
          <a:bodyPr/>
          <a:lstStyle/>
          <a:p>
            <a:r>
              <a:rPr lang="en-US" dirty="0"/>
              <a:t>Assume that:</a:t>
            </a:r>
          </a:p>
          <a:p>
            <a:pPr lvl="1">
              <a:spcBef>
                <a:spcPts val="0"/>
              </a:spcBef>
            </a:pPr>
            <a:r>
              <a:rPr lang="en-US" dirty="0"/>
              <a:t>skew = ±100ps, jitter=±50ps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</a:t>
            </a:r>
            <a:r>
              <a:rPr lang="en-US" baseline="-25000" dirty="0" err="1"/>
              <a:t>setup</a:t>
            </a:r>
            <a:r>
              <a:rPr lang="en-US" dirty="0"/>
              <a:t>=</a:t>
            </a:r>
            <a:r>
              <a:rPr lang="en-US" dirty="0" err="1"/>
              <a:t>t</a:t>
            </a:r>
            <a:r>
              <a:rPr lang="en-US" baseline="-25000" dirty="0" err="1"/>
              <a:t>hold</a:t>
            </a:r>
            <a:r>
              <a:rPr lang="en-US" dirty="0"/>
              <a:t>=20ps</a:t>
            </a:r>
          </a:p>
          <a:p>
            <a:r>
              <a:rPr lang="en-US" dirty="0"/>
              <a:t>Pick the value for </a:t>
            </a:r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r>
              <a:rPr lang="en-US" dirty="0"/>
              <a:t> that satisfies all timing constraints and allows the minimal </a:t>
            </a:r>
            <a:r>
              <a:rPr lang="en-US" i="1" dirty="0" err="1"/>
              <a:t>t</a:t>
            </a:r>
            <a:r>
              <a:rPr lang="en-US" baseline="-25000" dirty="0" err="1"/>
              <a:t>c</a:t>
            </a:r>
            <a:r>
              <a:rPr lang="en-US" i="1" dirty="0"/>
              <a:t>. </a:t>
            </a:r>
            <a:r>
              <a:rPr lang="en-US" dirty="0"/>
              <a:t>What is that </a:t>
            </a:r>
            <a:r>
              <a:rPr lang="en-US" i="1" dirty="0" err="1"/>
              <a:t>t</a:t>
            </a:r>
            <a:r>
              <a:rPr lang="en-US" baseline="-25000" dirty="0" err="1"/>
              <a:t>c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033117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err="1"/>
              <a:t>PLL</a:t>
            </a:r>
            <a:r>
              <a:rPr lang="en-US" baseline="-25000" dirty="0" err="1"/>
              <a:t>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3628" y="2971800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</a:t>
            </a:r>
            <a:r>
              <a:rPr lang="en-US" baseline="-250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2971800"/>
            <a:ext cx="838200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</a:t>
            </a:r>
            <a:r>
              <a:rPr lang="en-US" baseline="-25000" dirty="0"/>
              <a:t>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76300" y="1838956"/>
            <a:ext cx="752856" cy="523928"/>
            <a:chOff x="1661160" y="1849112"/>
            <a:chExt cx="752856" cy="523928"/>
          </a:xfrm>
        </p:grpSpPr>
        <p:sp>
          <p:nvSpPr>
            <p:cNvPr id="8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95472" y="1838956"/>
            <a:ext cx="752856" cy="523928"/>
            <a:chOff x="1661160" y="1849112"/>
            <a:chExt cx="752856" cy="523928"/>
          </a:xfrm>
        </p:grpSpPr>
        <p:sp>
          <p:nvSpPr>
            <p:cNvPr id="21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133600" y="178044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endParaRPr lang="en-US" i="1" dirty="0"/>
          </a:p>
        </p:txBody>
      </p:sp>
      <p:cxnSp>
        <p:nvCxnSpPr>
          <p:cNvPr id="29" name="Connector: Elbow 28"/>
          <p:cNvCxnSpPr>
            <a:stCxn id="5" idx="0"/>
            <a:endCxn id="6" idx="2"/>
          </p:cNvCxnSpPr>
          <p:nvPr/>
        </p:nvCxnSpPr>
        <p:spPr>
          <a:xfrm rot="16200000" flipV="1">
            <a:off x="1602888" y="3083305"/>
            <a:ext cx="599652" cy="129997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/>
          <p:cNvCxnSpPr>
            <a:stCxn id="5" idx="0"/>
            <a:endCxn id="7" idx="2"/>
          </p:cNvCxnSpPr>
          <p:nvPr/>
        </p:nvCxnSpPr>
        <p:spPr>
          <a:xfrm rot="5400000" flipH="1" flipV="1">
            <a:off x="2862474" y="3123691"/>
            <a:ext cx="599652" cy="12192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76868" y="24384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98799" y="23622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55507" y="4724400"/>
            <a:ext cx="4343400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t</a:t>
            </a:r>
            <a:r>
              <a:rPr lang="en-US" baseline="-25000" dirty="0" err="1"/>
              <a:t>hold</a:t>
            </a:r>
            <a:r>
              <a:rPr lang="en-US" i="1" dirty="0" err="1"/>
              <a:t>+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max</a:t>
            </a:r>
            <a:r>
              <a:rPr lang="en-US" i="1" dirty="0"/>
              <a:t>≤ </a:t>
            </a:r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r>
              <a:rPr lang="en-US" i="1" dirty="0"/>
              <a:t>≤ </a:t>
            </a:r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i="1" dirty="0" err="1"/>
              <a:t>+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min</a:t>
            </a:r>
            <a:r>
              <a:rPr lang="en-US" i="1" dirty="0" err="1"/>
              <a:t>-t</a:t>
            </a:r>
            <a:r>
              <a:rPr lang="en-US" baseline="-25000" dirty="0" err="1"/>
              <a:t>setup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" y="5257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20ps</a:t>
            </a:r>
            <a:r>
              <a:rPr lang="en-US" i="1" dirty="0"/>
              <a:t>+</a:t>
            </a:r>
            <a:r>
              <a:rPr lang="en-US" dirty="0"/>
              <a:t>150ps</a:t>
            </a:r>
            <a:r>
              <a:rPr lang="en-US" i="1" dirty="0"/>
              <a:t>≤ </a:t>
            </a:r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r>
              <a:rPr lang="en-US" i="1" dirty="0"/>
              <a:t>≤ </a:t>
            </a:r>
            <a:r>
              <a:rPr lang="en-US" i="1" dirty="0" err="1"/>
              <a:t>t</a:t>
            </a:r>
            <a:r>
              <a:rPr lang="en-US" baseline="-25000" dirty="0" err="1"/>
              <a:t>c</a:t>
            </a:r>
            <a:r>
              <a:rPr lang="en-US" dirty="0"/>
              <a:t>+(-150ps) – 20ps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7200" y="5634335"/>
            <a:ext cx="322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170ps</a:t>
            </a:r>
            <a:r>
              <a:rPr lang="en-US" i="1" dirty="0"/>
              <a:t>≤ </a:t>
            </a:r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r>
              <a:rPr lang="en-US" i="1" dirty="0"/>
              <a:t>≤ t</a:t>
            </a:r>
            <a:r>
              <a:rPr lang="en-US" baseline="-25000" dirty="0"/>
              <a:t>c</a:t>
            </a:r>
            <a:r>
              <a:rPr lang="en-US" dirty="0"/>
              <a:t>-170ps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19800" y="4953000"/>
            <a:ext cx="2667000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Pick </a:t>
            </a:r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r>
              <a:rPr lang="en-US" dirty="0"/>
              <a:t>=170ps, and then </a:t>
            </a:r>
            <a:r>
              <a:rPr lang="en-US" i="1" dirty="0"/>
              <a:t>t</a:t>
            </a:r>
            <a:r>
              <a:rPr lang="en-US" baseline="-25000" dirty="0"/>
              <a:t>c</a:t>
            </a:r>
            <a:r>
              <a:rPr lang="en-US" dirty="0"/>
              <a:t>≥340ps</a:t>
            </a:r>
          </a:p>
        </p:txBody>
      </p:sp>
    </p:spTree>
    <p:extLst>
      <p:ext uri="{BB962C8B-B14F-4D97-AF65-F5344CB8AC3E}">
        <p14:creationId xmlns:p14="http://schemas.microsoft.com/office/powerpoint/2010/main" val="14786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4" grpId="0"/>
      <p:bldP spid="3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 flipV="1">
            <a:off x="3784599" y="2254680"/>
            <a:ext cx="0" cy="11001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261532" y="2102280"/>
            <a:ext cx="0" cy="11001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21" idx="1"/>
          </p:cNvCxnSpPr>
          <p:nvPr/>
        </p:nvCxnSpPr>
        <p:spPr>
          <a:xfrm>
            <a:off x="1629156" y="2102280"/>
            <a:ext cx="176631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057400" y="1780442"/>
            <a:ext cx="914400" cy="579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skew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472" y="1676400"/>
            <a:ext cx="4551511" cy="3886200"/>
          </a:xfrm>
        </p:spPr>
        <p:txBody>
          <a:bodyPr/>
          <a:lstStyle/>
          <a:p>
            <a:r>
              <a:rPr lang="en-US" sz="2400" dirty="0"/>
              <a:t>What if the skew is bigger than your desired cycle time? Our constraints become</a:t>
            </a:r>
          </a:p>
          <a:p>
            <a:pPr lvl="1"/>
            <a:r>
              <a:rPr lang="en-US" sz="2000" i="1" dirty="0" err="1"/>
              <a:t>d</a:t>
            </a:r>
            <a:r>
              <a:rPr lang="en-US" sz="2000" baseline="-25000" dirty="0" err="1"/>
              <a:t>logic</a:t>
            </a:r>
            <a:r>
              <a:rPr lang="en-US" sz="2000" dirty="0"/>
              <a:t>≥</a:t>
            </a:r>
            <a:r>
              <a:rPr lang="en-US" sz="2000" i="1" dirty="0"/>
              <a:t>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hold</a:t>
            </a:r>
            <a:r>
              <a:rPr lang="en-US" sz="2000" i="1" dirty="0" err="1"/>
              <a:t>+</a:t>
            </a:r>
            <a:r>
              <a:rPr lang="en-US" sz="2000" dirty="0" err="1"/>
              <a:t>Δ</a:t>
            </a:r>
            <a:r>
              <a:rPr lang="en-US" sz="2000" i="1" dirty="0" err="1"/>
              <a:t>c</a:t>
            </a:r>
            <a:r>
              <a:rPr lang="en-US" sz="2000" baseline="-25000" dirty="0" err="1"/>
              <a:t>max</a:t>
            </a:r>
            <a:endParaRPr lang="en-US" sz="2000" i="1" dirty="0"/>
          </a:p>
          <a:p>
            <a:pPr lvl="1"/>
            <a:r>
              <a:rPr lang="en-US" sz="2000" i="1" dirty="0" err="1"/>
              <a:t>d</a:t>
            </a:r>
            <a:r>
              <a:rPr lang="en-US" sz="2000" baseline="-25000" dirty="0" err="1"/>
              <a:t>logic</a:t>
            </a:r>
            <a:r>
              <a:rPr lang="en-US" sz="2000" i="1" dirty="0"/>
              <a:t>≤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c</a:t>
            </a:r>
            <a:r>
              <a:rPr lang="en-US" sz="2000" i="1" dirty="0" err="1"/>
              <a:t>+</a:t>
            </a:r>
            <a:r>
              <a:rPr lang="en-US" sz="2000" dirty="0" err="1"/>
              <a:t>Δ</a:t>
            </a:r>
            <a:r>
              <a:rPr lang="en-US" sz="2000" i="1" dirty="0" err="1"/>
              <a:t>c</a:t>
            </a:r>
            <a:r>
              <a:rPr lang="en-US" sz="2000" baseline="-25000" dirty="0" err="1"/>
              <a:t>min</a:t>
            </a:r>
            <a:r>
              <a:rPr lang="en-US" sz="2000" i="1" dirty="0" err="1"/>
              <a:t>-t</a:t>
            </a:r>
            <a:r>
              <a:rPr lang="en-US" sz="2000" baseline="-25000" dirty="0" err="1"/>
              <a:t>setup</a:t>
            </a:r>
            <a:endParaRPr lang="en-US" sz="2000" baseline="-25000" dirty="0"/>
          </a:p>
          <a:p>
            <a:r>
              <a:rPr lang="en-US" sz="2400" dirty="0"/>
              <a:t>Clearly we will not succeed at either one. So what can we do?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Increase the cycle time a lot…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that kills performance, “just”  to make clock crossings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033117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err="1"/>
              <a:t>PLL</a:t>
            </a:r>
            <a:r>
              <a:rPr lang="en-US" baseline="-25000" dirty="0" err="1"/>
              <a:t>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3628" y="2971800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</a:t>
            </a:r>
            <a:r>
              <a:rPr lang="en-US" baseline="-250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2971800"/>
            <a:ext cx="838200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</a:t>
            </a:r>
            <a:r>
              <a:rPr lang="en-US" baseline="-25000" dirty="0"/>
              <a:t>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76300" y="1838956"/>
            <a:ext cx="752856" cy="523928"/>
            <a:chOff x="1661160" y="1849112"/>
            <a:chExt cx="752856" cy="523928"/>
          </a:xfrm>
        </p:grpSpPr>
        <p:sp>
          <p:nvSpPr>
            <p:cNvPr id="8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95472" y="1838956"/>
            <a:ext cx="752856" cy="523928"/>
            <a:chOff x="1661160" y="1849112"/>
            <a:chExt cx="752856" cy="523928"/>
          </a:xfrm>
        </p:grpSpPr>
        <p:sp>
          <p:nvSpPr>
            <p:cNvPr id="21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133600" y="178044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endParaRPr lang="en-US" i="1" dirty="0"/>
          </a:p>
        </p:txBody>
      </p:sp>
      <p:cxnSp>
        <p:nvCxnSpPr>
          <p:cNvPr id="29" name="Connector: Elbow 28"/>
          <p:cNvCxnSpPr>
            <a:stCxn id="5" idx="0"/>
            <a:endCxn id="6" idx="2"/>
          </p:cNvCxnSpPr>
          <p:nvPr/>
        </p:nvCxnSpPr>
        <p:spPr>
          <a:xfrm rot="16200000" flipV="1">
            <a:off x="1602888" y="3083305"/>
            <a:ext cx="599652" cy="129997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/>
          <p:cNvCxnSpPr>
            <a:stCxn id="5" idx="0"/>
            <a:endCxn id="7" idx="2"/>
          </p:cNvCxnSpPr>
          <p:nvPr/>
        </p:nvCxnSpPr>
        <p:spPr>
          <a:xfrm rot="5400000" flipH="1" flipV="1">
            <a:off x="2862474" y="3123691"/>
            <a:ext cx="599652" cy="12192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76868" y="24384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81868" y="23622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55507" y="4724400"/>
            <a:ext cx="4343400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t</a:t>
            </a:r>
            <a:r>
              <a:rPr lang="en-US" baseline="-25000" dirty="0" err="1"/>
              <a:t>hold</a:t>
            </a:r>
            <a:r>
              <a:rPr lang="en-US" i="1" dirty="0" err="1"/>
              <a:t>+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max</a:t>
            </a:r>
            <a:r>
              <a:rPr lang="en-US" i="1" dirty="0"/>
              <a:t>≤ </a:t>
            </a:r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r>
              <a:rPr lang="en-US" i="1" dirty="0"/>
              <a:t>≤ </a:t>
            </a:r>
            <a:r>
              <a:rPr lang="en-US" i="1" dirty="0" err="1"/>
              <a:t>t</a:t>
            </a:r>
            <a:r>
              <a:rPr lang="en-US" baseline="-25000" dirty="0" err="1"/>
              <a:t>c</a:t>
            </a:r>
            <a:r>
              <a:rPr lang="en-US" i="1" dirty="0" err="1"/>
              <a:t>+</a:t>
            </a:r>
            <a:r>
              <a:rPr lang="en-US" dirty="0" err="1"/>
              <a:t>Δ</a:t>
            </a:r>
            <a:r>
              <a:rPr lang="en-US" i="1" dirty="0" err="1"/>
              <a:t>c</a:t>
            </a:r>
            <a:r>
              <a:rPr lang="en-US" baseline="-25000" dirty="0" err="1"/>
              <a:t>min</a:t>
            </a:r>
            <a:r>
              <a:rPr lang="en-US" i="1" dirty="0" err="1"/>
              <a:t>-t</a:t>
            </a:r>
            <a:r>
              <a:rPr lang="en-US" baseline="-25000" dirty="0" err="1"/>
              <a:t>setup</a:t>
            </a: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260901-AD59-4683-A59C-0E52244B04A6}"/>
              </a:ext>
            </a:extLst>
          </p:cNvPr>
          <p:cNvSpPr txBox="1"/>
          <p:nvPr/>
        </p:nvSpPr>
        <p:spPr>
          <a:xfrm>
            <a:off x="6172200" y="2831068"/>
            <a:ext cx="167132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i="1" dirty="0" err="1"/>
              <a:t>t</a:t>
            </a:r>
            <a:r>
              <a:rPr lang="en-US" baseline="-25000" dirty="0" err="1"/>
              <a:t>cycle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B30AFE-F859-4924-99D0-25208F8F8C1C}"/>
              </a:ext>
            </a:extLst>
          </p:cNvPr>
          <p:cNvSpPr txBox="1"/>
          <p:nvPr/>
        </p:nvSpPr>
        <p:spPr>
          <a:xfrm>
            <a:off x="6172200" y="3241040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345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8" idx="3"/>
            <a:endCxn id="21" idx="1"/>
          </p:cNvCxnSpPr>
          <p:nvPr/>
        </p:nvCxnSpPr>
        <p:spPr>
          <a:xfrm>
            <a:off x="2048256" y="1693438"/>
            <a:ext cx="13898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0" y="1371600"/>
            <a:ext cx="914400" cy="579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frequencies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41880" y="3854911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3628" y="2793594"/>
            <a:ext cx="83820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PLL1 </a:t>
            </a:r>
            <a:r>
              <a:rPr lang="en-US" dirty="0">
                <a:solidFill>
                  <a:schemeClr val="accent2"/>
                </a:solidFill>
              </a:rPr>
              <a:t>(x10)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16172" y="2793594"/>
            <a:ext cx="83820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PLL2 </a:t>
            </a:r>
            <a:r>
              <a:rPr lang="en-US" dirty="0">
                <a:solidFill>
                  <a:schemeClr val="accent2"/>
                </a:solidFill>
              </a:rPr>
              <a:t>(x10)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1430114"/>
            <a:ext cx="752856" cy="523928"/>
            <a:chOff x="1661160" y="1849112"/>
            <a:chExt cx="752856" cy="523928"/>
          </a:xfrm>
        </p:grpSpPr>
        <p:sp>
          <p:nvSpPr>
            <p:cNvPr id="8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1430114"/>
            <a:ext cx="752856" cy="523928"/>
            <a:chOff x="1661160" y="1849112"/>
            <a:chExt cx="752856" cy="523928"/>
          </a:xfrm>
        </p:grpSpPr>
        <p:sp>
          <p:nvSpPr>
            <p:cNvPr id="13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352544" y="1430114"/>
            <a:ext cx="752856" cy="523928"/>
            <a:chOff x="1661160" y="1849112"/>
            <a:chExt cx="752856" cy="523928"/>
          </a:xfrm>
        </p:grpSpPr>
        <p:sp>
          <p:nvSpPr>
            <p:cNvPr id="17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38144" y="1430114"/>
            <a:ext cx="752856" cy="523928"/>
            <a:chOff x="1661160" y="1849112"/>
            <a:chExt cx="752856" cy="523928"/>
          </a:xfrm>
        </p:grpSpPr>
        <p:sp>
          <p:nvSpPr>
            <p:cNvPr id="21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16480" y="1371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endParaRPr lang="en-US" i="1" dirty="0"/>
          </a:p>
        </p:txBody>
      </p:sp>
      <p:cxnSp>
        <p:nvCxnSpPr>
          <p:cNvPr id="29" name="Connector: Elbow 28"/>
          <p:cNvCxnSpPr>
            <a:stCxn id="5" idx="0"/>
            <a:endCxn id="6" idx="2"/>
          </p:cNvCxnSpPr>
          <p:nvPr/>
        </p:nvCxnSpPr>
        <p:spPr>
          <a:xfrm rot="16200000" flipV="1">
            <a:off x="1891694" y="2985625"/>
            <a:ext cx="230320" cy="150825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/>
          <p:cNvCxnSpPr>
            <a:stCxn id="5" idx="0"/>
            <a:endCxn id="7" idx="2"/>
          </p:cNvCxnSpPr>
          <p:nvPr/>
        </p:nvCxnSpPr>
        <p:spPr>
          <a:xfrm rot="5400000" flipH="1" flipV="1">
            <a:off x="3432966" y="2952605"/>
            <a:ext cx="230320" cy="157429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stCxn id="6" idx="0"/>
            <a:endCxn id="14" idx="3"/>
          </p:cNvCxnSpPr>
          <p:nvPr/>
        </p:nvCxnSpPr>
        <p:spPr>
          <a:xfrm rot="16200000" flipV="1">
            <a:off x="583942" y="2124808"/>
            <a:ext cx="842272" cy="4953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/>
          <p:cNvCxnSpPr>
            <a:stCxn id="7" idx="0"/>
            <a:endCxn id="18" idx="3"/>
          </p:cNvCxnSpPr>
          <p:nvPr/>
        </p:nvCxnSpPr>
        <p:spPr>
          <a:xfrm rot="5400000" flipH="1" flipV="1">
            <a:off x="4110986" y="2175608"/>
            <a:ext cx="842272" cy="3937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5800" y="1953358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24400" y="1953358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12017" y="3248758"/>
            <a:ext cx="152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MHz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8600" y="233435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 GHz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57800" y="210575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 GHz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381000" y="4386590"/>
            <a:ext cx="8382000" cy="1148168"/>
          </a:xfrm>
        </p:spPr>
        <p:txBody>
          <a:bodyPr/>
          <a:lstStyle/>
          <a:p>
            <a:r>
              <a:rPr lang="en-US" sz="2400" dirty="0"/>
              <a:t>Use the slow clock to transfer data between domains. Now our </a:t>
            </a:r>
            <a:r>
              <a:rPr lang="en-US" sz="2400" i="1" dirty="0" err="1"/>
              <a:t>t</a:t>
            </a:r>
            <a:r>
              <a:rPr lang="en-US" sz="2400" baseline="-25000" dirty="0" err="1"/>
              <a:t>cycle</a:t>
            </a:r>
            <a:r>
              <a:rPr lang="en-US" sz="2400" dirty="0"/>
              <a:t> is only 100 MHz, and </a:t>
            </a:r>
            <a:r>
              <a:rPr lang="en-US" sz="2400" i="1" dirty="0" err="1"/>
              <a:t>t</a:t>
            </a:r>
            <a:r>
              <a:rPr lang="en-US" sz="2400" baseline="-25000" dirty="0" err="1"/>
              <a:t>cycle</a:t>
            </a:r>
            <a:r>
              <a:rPr lang="en-US" sz="2400" dirty="0"/>
              <a:t>&gt;&gt;</a:t>
            </a:r>
            <a:r>
              <a:rPr lang="en-US" sz="2400" i="1" dirty="0" err="1"/>
              <a:t>t</a:t>
            </a:r>
            <a:r>
              <a:rPr lang="en-US" sz="2400" baseline="-25000" dirty="0" err="1"/>
              <a:t>skew</a:t>
            </a:r>
            <a:r>
              <a:rPr lang="en-US" sz="2400" dirty="0"/>
              <a:t>.</a:t>
            </a:r>
          </a:p>
          <a:p>
            <a:r>
              <a:rPr lang="en-US" sz="2400" dirty="0"/>
              <a:t>Problem solved?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Sure, but two more problems were created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We’ve just moved the problem, not eliminated the skew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FFCCD935-51D6-45BD-A156-37DCD3E3ABF5}"/>
              </a:ext>
            </a:extLst>
          </p:cNvPr>
          <p:cNvCxnSpPr/>
          <p:nvPr/>
        </p:nvCxnSpPr>
        <p:spPr>
          <a:xfrm rot="16200000" flipV="1">
            <a:off x="1257300" y="2372458"/>
            <a:ext cx="1752600" cy="914400"/>
          </a:xfrm>
          <a:prstGeom prst="bentConnector3">
            <a:avLst>
              <a:gd name="adj1" fmla="val 68841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82737D67-F096-4860-B02B-E18EA3071B28}"/>
              </a:ext>
            </a:extLst>
          </p:cNvPr>
          <p:cNvCxnSpPr/>
          <p:nvPr/>
        </p:nvCxnSpPr>
        <p:spPr>
          <a:xfrm flipV="1">
            <a:off x="2590800" y="1953358"/>
            <a:ext cx="1219200" cy="533400"/>
          </a:xfrm>
          <a:prstGeom prst="bentConnector3">
            <a:avLst>
              <a:gd name="adj1" fmla="val 98611"/>
            </a:avLst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6D61E6E-0B15-4A43-BE19-1E8AD8A23A57}"/>
              </a:ext>
            </a:extLst>
          </p:cNvPr>
          <p:cNvCxnSpPr>
            <a:stCxn id="13" idx="3"/>
            <a:endCxn id="8" idx="1"/>
          </p:cNvCxnSpPr>
          <p:nvPr/>
        </p:nvCxnSpPr>
        <p:spPr>
          <a:xfrm>
            <a:off x="1133856" y="1693438"/>
            <a:ext cx="16154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4767EDE-0A5E-4CDB-8142-291CC2222637}"/>
              </a:ext>
            </a:extLst>
          </p:cNvPr>
          <p:cNvCxnSpPr/>
          <p:nvPr/>
        </p:nvCxnSpPr>
        <p:spPr>
          <a:xfrm>
            <a:off x="4181856" y="1690890"/>
            <a:ext cx="16154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B5922DF7-0156-4040-BC9B-631821F5A4DF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9100" y="3009900"/>
            <a:ext cx="3733800" cy="1828800"/>
          </a:xfrm>
          <a:prstGeom prst="curvedConnector3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04D53AC6-6F1F-4EDC-959A-0B9D7DFEF41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790700" y="3314700"/>
            <a:ext cx="3886200" cy="1066800"/>
          </a:xfrm>
          <a:prstGeom prst="curvedConnector3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88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9AF4-0423-455D-BCD8-7559C9D7E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Heartbeat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CB87-96BA-4394-BEF9-5B2C77DFA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r>
              <a:rPr lang="en-US" sz="2000" dirty="0"/>
              <a:t>The PLL1 and PLL2 clocks have high skew relative to each other</a:t>
            </a:r>
          </a:p>
          <a:p>
            <a:r>
              <a:rPr lang="en-US" sz="2000" dirty="0"/>
              <a:t>HB1 is just a PLL1 conditional clock</a:t>
            </a:r>
          </a:p>
          <a:p>
            <a:r>
              <a:rPr lang="en-US" sz="2000" dirty="0"/>
              <a:t>HB2 is just a PLL2 conditional clock</a:t>
            </a:r>
          </a:p>
          <a:p>
            <a:r>
              <a:rPr lang="en-US" sz="2000" dirty="0"/>
              <a:t>Very low skew between PLL1↔HB1, PLL2↔HB2 or AHB2</a:t>
            </a:r>
          </a:p>
          <a:p>
            <a:r>
              <a:rPr lang="en-US" sz="2000" dirty="0"/>
              <a:t>High cycle time between HB1/AHB2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E85F0-A130-43E3-8F50-6800A278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DED0598-447F-464C-A5E4-49D50036620A}"/>
              </a:ext>
            </a:extLst>
          </p:cNvPr>
          <p:cNvCxnSpPr>
            <a:cxnSpLocks/>
          </p:cNvCxnSpPr>
          <p:nvPr/>
        </p:nvCxnSpPr>
        <p:spPr>
          <a:xfrm>
            <a:off x="12954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032FA7-3C52-4856-A807-FD2DF417F00A}"/>
              </a:ext>
            </a:extLst>
          </p:cNvPr>
          <p:cNvCxnSpPr/>
          <p:nvPr/>
        </p:nvCxnSpPr>
        <p:spPr>
          <a:xfrm>
            <a:off x="15240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D25210-CECB-4871-9728-300E5B0B7CED}"/>
              </a:ext>
            </a:extLst>
          </p:cNvPr>
          <p:cNvCxnSpPr>
            <a:cxnSpLocks/>
          </p:cNvCxnSpPr>
          <p:nvPr/>
        </p:nvCxnSpPr>
        <p:spPr>
          <a:xfrm>
            <a:off x="15240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6D4644-9C2C-4F84-ACB5-2E5249897C20}"/>
              </a:ext>
            </a:extLst>
          </p:cNvPr>
          <p:cNvCxnSpPr/>
          <p:nvPr/>
        </p:nvCxnSpPr>
        <p:spPr>
          <a:xfrm>
            <a:off x="17526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2272E9-E95F-4B2F-AC8B-7F1D2E6A8AB1}"/>
              </a:ext>
            </a:extLst>
          </p:cNvPr>
          <p:cNvCxnSpPr>
            <a:cxnSpLocks/>
          </p:cNvCxnSpPr>
          <p:nvPr/>
        </p:nvCxnSpPr>
        <p:spPr>
          <a:xfrm>
            <a:off x="17526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43247E-8F44-461C-882F-B0A5FEF0CF31}"/>
              </a:ext>
            </a:extLst>
          </p:cNvPr>
          <p:cNvCxnSpPr/>
          <p:nvPr/>
        </p:nvCxnSpPr>
        <p:spPr>
          <a:xfrm>
            <a:off x="19812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9A7B1E7-E942-4878-A05C-8FE27695E933}"/>
              </a:ext>
            </a:extLst>
          </p:cNvPr>
          <p:cNvCxnSpPr>
            <a:cxnSpLocks/>
          </p:cNvCxnSpPr>
          <p:nvPr/>
        </p:nvCxnSpPr>
        <p:spPr>
          <a:xfrm>
            <a:off x="19812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5758FC-BA31-4986-B332-7307BC143B78}"/>
              </a:ext>
            </a:extLst>
          </p:cNvPr>
          <p:cNvCxnSpPr/>
          <p:nvPr/>
        </p:nvCxnSpPr>
        <p:spPr>
          <a:xfrm>
            <a:off x="22098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F8D2E8-3D7F-4B01-8687-A77CC6BC67CD}"/>
              </a:ext>
            </a:extLst>
          </p:cNvPr>
          <p:cNvCxnSpPr>
            <a:cxnSpLocks/>
          </p:cNvCxnSpPr>
          <p:nvPr/>
        </p:nvCxnSpPr>
        <p:spPr>
          <a:xfrm>
            <a:off x="22098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B2C6B24-1C68-45EB-9296-A4568125C604}"/>
              </a:ext>
            </a:extLst>
          </p:cNvPr>
          <p:cNvCxnSpPr/>
          <p:nvPr/>
        </p:nvCxnSpPr>
        <p:spPr>
          <a:xfrm>
            <a:off x="24384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1A70A13-812E-4B13-A0C0-A3EAB697FB59}"/>
              </a:ext>
            </a:extLst>
          </p:cNvPr>
          <p:cNvCxnSpPr>
            <a:cxnSpLocks/>
          </p:cNvCxnSpPr>
          <p:nvPr/>
        </p:nvCxnSpPr>
        <p:spPr>
          <a:xfrm>
            <a:off x="24384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128321-0C04-43D2-B229-C6F9254213F2}"/>
              </a:ext>
            </a:extLst>
          </p:cNvPr>
          <p:cNvCxnSpPr/>
          <p:nvPr/>
        </p:nvCxnSpPr>
        <p:spPr>
          <a:xfrm>
            <a:off x="26670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E2B4E5-0525-4102-A5BB-CCB1A7832DA8}"/>
              </a:ext>
            </a:extLst>
          </p:cNvPr>
          <p:cNvCxnSpPr>
            <a:cxnSpLocks/>
          </p:cNvCxnSpPr>
          <p:nvPr/>
        </p:nvCxnSpPr>
        <p:spPr>
          <a:xfrm>
            <a:off x="26670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998AFC5-2893-4DC5-9767-DCF8CBEE1DB8}"/>
              </a:ext>
            </a:extLst>
          </p:cNvPr>
          <p:cNvCxnSpPr/>
          <p:nvPr/>
        </p:nvCxnSpPr>
        <p:spPr>
          <a:xfrm>
            <a:off x="28956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6DFEF76-1E6B-46EF-A5BC-4BB1CA4453BF}"/>
              </a:ext>
            </a:extLst>
          </p:cNvPr>
          <p:cNvCxnSpPr>
            <a:cxnSpLocks/>
          </p:cNvCxnSpPr>
          <p:nvPr/>
        </p:nvCxnSpPr>
        <p:spPr>
          <a:xfrm>
            <a:off x="28956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7A6FCB9-184E-4DE8-AD56-E0CFC11A5AF9}"/>
              </a:ext>
            </a:extLst>
          </p:cNvPr>
          <p:cNvCxnSpPr/>
          <p:nvPr/>
        </p:nvCxnSpPr>
        <p:spPr>
          <a:xfrm>
            <a:off x="31242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B4A5A90-EE91-466A-934C-B3ECF4266236}"/>
              </a:ext>
            </a:extLst>
          </p:cNvPr>
          <p:cNvCxnSpPr>
            <a:cxnSpLocks/>
          </p:cNvCxnSpPr>
          <p:nvPr/>
        </p:nvCxnSpPr>
        <p:spPr>
          <a:xfrm>
            <a:off x="31242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8A2769D-7CD1-44A1-B40E-662A3FEFE67A}"/>
              </a:ext>
            </a:extLst>
          </p:cNvPr>
          <p:cNvCxnSpPr/>
          <p:nvPr/>
        </p:nvCxnSpPr>
        <p:spPr>
          <a:xfrm>
            <a:off x="33528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0533A42-4DE2-4828-9466-948937FE8990}"/>
              </a:ext>
            </a:extLst>
          </p:cNvPr>
          <p:cNvCxnSpPr>
            <a:cxnSpLocks/>
          </p:cNvCxnSpPr>
          <p:nvPr/>
        </p:nvCxnSpPr>
        <p:spPr>
          <a:xfrm>
            <a:off x="33528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7B91A4-FEEF-47BE-8354-149D576DAAA3}"/>
              </a:ext>
            </a:extLst>
          </p:cNvPr>
          <p:cNvCxnSpPr/>
          <p:nvPr/>
        </p:nvCxnSpPr>
        <p:spPr>
          <a:xfrm>
            <a:off x="35814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7D2B5F7-C88D-410D-BCE1-AD632C139E98}"/>
              </a:ext>
            </a:extLst>
          </p:cNvPr>
          <p:cNvCxnSpPr>
            <a:cxnSpLocks/>
          </p:cNvCxnSpPr>
          <p:nvPr/>
        </p:nvCxnSpPr>
        <p:spPr>
          <a:xfrm>
            <a:off x="35814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7C4C687-32C0-47D3-971D-4F6DA0F446AC}"/>
              </a:ext>
            </a:extLst>
          </p:cNvPr>
          <p:cNvCxnSpPr/>
          <p:nvPr/>
        </p:nvCxnSpPr>
        <p:spPr>
          <a:xfrm>
            <a:off x="38100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1ED0EF-240E-401D-9C3F-2915475B3339}"/>
              </a:ext>
            </a:extLst>
          </p:cNvPr>
          <p:cNvCxnSpPr>
            <a:cxnSpLocks/>
          </p:cNvCxnSpPr>
          <p:nvPr/>
        </p:nvCxnSpPr>
        <p:spPr>
          <a:xfrm>
            <a:off x="38100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D036FB-BECB-43A6-BFD3-D1BD5C191392}"/>
              </a:ext>
            </a:extLst>
          </p:cNvPr>
          <p:cNvCxnSpPr/>
          <p:nvPr/>
        </p:nvCxnSpPr>
        <p:spPr>
          <a:xfrm>
            <a:off x="40386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EBB3643-3BAE-4A1B-9E84-7C9385A78ED6}"/>
              </a:ext>
            </a:extLst>
          </p:cNvPr>
          <p:cNvCxnSpPr>
            <a:cxnSpLocks/>
          </p:cNvCxnSpPr>
          <p:nvPr/>
        </p:nvCxnSpPr>
        <p:spPr>
          <a:xfrm>
            <a:off x="40386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4CEDF4-EC4D-4906-BC81-433119A0CA78}"/>
              </a:ext>
            </a:extLst>
          </p:cNvPr>
          <p:cNvCxnSpPr/>
          <p:nvPr/>
        </p:nvCxnSpPr>
        <p:spPr>
          <a:xfrm>
            <a:off x="42672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E79520-15BE-42C0-B6B1-2F882D7EA87D}"/>
              </a:ext>
            </a:extLst>
          </p:cNvPr>
          <p:cNvCxnSpPr>
            <a:cxnSpLocks/>
          </p:cNvCxnSpPr>
          <p:nvPr/>
        </p:nvCxnSpPr>
        <p:spPr>
          <a:xfrm>
            <a:off x="42672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80700A1-646B-456E-BC10-4144C348E0AC}"/>
              </a:ext>
            </a:extLst>
          </p:cNvPr>
          <p:cNvCxnSpPr/>
          <p:nvPr/>
        </p:nvCxnSpPr>
        <p:spPr>
          <a:xfrm>
            <a:off x="44958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D1DEF6E-4579-4974-AFCC-163A1AC6ED78}"/>
              </a:ext>
            </a:extLst>
          </p:cNvPr>
          <p:cNvCxnSpPr>
            <a:cxnSpLocks/>
          </p:cNvCxnSpPr>
          <p:nvPr/>
        </p:nvCxnSpPr>
        <p:spPr>
          <a:xfrm>
            <a:off x="44958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C929B0A-2064-484B-9143-308E86D02D5F}"/>
              </a:ext>
            </a:extLst>
          </p:cNvPr>
          <p:cNvCxnSpPr/>
          <p:nvPr/>
        </p:nvCxnSpPr>
        <p:spPr>
          <a:xfrm>
            <a:off x="47244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4AFA168-FC17-4F2B-9B27-A26BF984FB4B}"/>
              </a:ext>
            </a:extLst>
          </p:cNvPr>
          <p:cNvCxnSpPr>
            <a:cxnSpLocks/>
          </p:cNvCxnSpPr>
          <p:nvPr/>
        </p:nvCxnSpPr>
        <p:spPr>
          <a:xfrm>
            <a:off x="47244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D5D53D4-1472-41E3-AE50-A9B78DC0C681}"/>
              </a:ext>
            </a:extLst>
          </p:cNvPr>
          <p:cNvCxnSpPr/>
          <p:nvPr/>
        </p:nvCxnSpPr>
        <p:spPr>
          <a:xfrm>
            <a:off x="49530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5C3D58-5074-4520-A550-DCEBA7A4E987}"/>
              </a:ext>
            </a:extLst>
          </p:cNvPr>
          <p:cNvCxnSpPr>
            <a:cxnSpLocks/>
          </p:cNvCxnSpPr>
          <p:nvPr/>
        </p:nvCxnSpPr>
        <p:spPr>
          <a:xfrm>
            <a:off x="49530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39BC1A-BEBD-4E17-A446-AAABFD2C3DD0}"/>
              </a:ext>
            </a:extLst>
          </p:cNvPr>
          <p:cNvCxnSpPr/>
          <p:nvPr/>
        </p:nvCxnSpPr>
        <p:spPr>
          <a:xfrm>
            <a:off x="51816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D4A4E8C-6F96-4E30-9700-E568E5C927AF}"/>
              </a:ext>
            </a:extLst>
          </p:cNvPr>
          <p:cNvCxnSpPr>
            <a:cxnSpLocks/>
          </p:cNvCxnSpPr>
          <p:nvPr/>
        </p:nvCxnSpPr>
        <p:spPr>
          <a:xfrm>
            <a:off x="51816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4D38401-511C-42F5-A8DF-8CF87027BF12}"/>
              </a:ext>
            </a:extLst>
          </p:cNvPr>
          <p:cNvCxnSpPr/>
          <p:nvPr/>
        </p:nvCxnSpPr>
        <p:spPr>
          <a:xfrm>
            <a:off x="54102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7C039DC-B429-430C-BCAB-EC3DEF99BC92}"/>
              </a:ext>
            </a:extLst>
          </p:cNvPr>
          <p:cNvCxnSpPr>
            <a:cxnSpLocks/>
          </p:cNvCxnSpPr>
          <p:nvPr/>
        </p:nvCxnSpPr>
        <p:spPr>
          <a:xfrm>
            <a:off x="54102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9AC79E-6F02-46CF-B182-D709FC9754E1}"/>
              </a:ext>
            </a:extLst>
          </p:cNvPr>
          <p:cNvCxnSpPr/>
          <p:nvPr/>
        </p:nvCxnSpPr>
        <p:spPr>
          <a:xfrm>
            <a:off x="56388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5708B12-C8BB-4C96-B05E-930787A37C3F}"/>
              </a:ext>
            </a:extLst>
          </p:cNvPr>
          <p:cNvCxnSpPr>
            <a:cxnSpLocks/>
          </p:cNvCxnSpPr>
          <p:nvPr/>
        </p:nvCxnSpPr>
        <p:spPr>
          <a:xfrm>
            <a:off x="56388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B0BA6E-FB54-4FD9-B8B4-AB20C2307B13}"/>
              </a:ext>
            </a:extLst>
          </p:cNvPr>
          <p:cNvCxnSpPr/>
          <p:nvPr/>
        </p:nvCxnSpPr>
        <p:spPr>
          <a:xfrm>
            <a:off x="58674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3C4412B-87B0-440D-B488-6E98EA0C8E8D}"/>
              </a:ext>
            </a:extLst>
          </p:cNvPr>
          <p:cNvCxnSpPr>
            <a:cxnSpLocks/>
          </p:cNvCxnSpPr>
          <p:nvPr/>
        </p:nvCxnSpPr>
        <p:spPr>
          <a:xfrm>
            <a:off x="58674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E5C2AA5-D889-4C52-9DBD-4ED967ABFCC8}"/>
              </a:ext>
            </a:extLst>
          </p:cNvPr>
          <p:cNvCxnSpPr/>
          <p:nvPr/>
        </p:nvCxnSpPr>
        <p:spPr>
          <a:xfrm>
            <a:off x="60960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68F4B9E-2B2C-422B-AE5C-E70916D161F5}"/>
              </a:ext>
            </a:extLst>
          </p:cNvPr>
          <p:cNvCxnSpPr>
            <a:cxnSpLocks/>
          </p:cNvCxnSpPr>
          <p:nvPr/>
        </p:nvCxnSpPr>
        <p:spPr>
          <a:xfrm>
            <a:off x="60960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A76B365-738A-47FE-9654-A0CFD9FB30C0}"/>
              </a:ext>
            </a:extLst>
          </p:cNvPr>
          <p:cNvCxnSpPr/>
          <p:nvPr/>
        </p:nvCxnSpPr>
        <p:spPr>
          <a:xfrm>
            <a:off x="63246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7C511D-7C05-4394-B528-32E35F624612}"/>
              </a:ext>
            </a:extLst>
          </p:cNvPr>
          <p:cNvCxnSpPr>
            <a:cxnSpLocks/>
          </p:cNvCxnSpPr>
          <p:nvPr/>
        </p:nvCxnSpPr>
        <p:spPr>
          <a:xfrm>
            <a:off x="63246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F63F2AB-0B72-4B3D-BA6B-893B19A4299B}"/>
              </a:ext>
            </a:extLst>
          </p:cNvPr>
          <p:cNvCxnSpPr/>
          <p:nvPr/>
        </p:nvCxnSpPr>
        <p:spPr>
          <a:xfrm>
            <a:off x="65532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2546656-0778-40EA-87E0-CC5F0194E781}"/>
              </a:ext>
            </a:extLst>
          </p:cNvPr>
          <p:cNvCxnSpPr>
            <a:cxnSpLocks/>
          </p:cNvCxnSpPr>
          <p:nvPr/>
        </p:nvCxnSpPr>
        <p:spPr>
          <a:xfrm>
            <a:off x="65532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28BF1AD-F29F-4FAC-BE6F-81F8B9E662C3}"/>
              </a:ext>
            </a:extLst>
          </p:cNvPr>
          <p:cNvCxnSpPr/>
          <p:nvPr/>
        </p:nvCxnSpPr>
        <p:spPr>
          <a:xfrm>
            <a:off x="67818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84A702C-DE1C-41EE-9C14-40BCBE08E328}"/>
              </a:ext>
            </a:extLst>
          </p:cNvPr>
          <p:cNvCxnSpPr>
            <a:cxnSpLocks/>
          </p:cNvCxnSpPr>
          <p:nvPr/>
        </p:nvCxnSpPr>
        <p:spPr>
          <a:xfrm>
            <a:off x="67818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2F6770D-9E97-42F9-8594-CA99BC429D5D}"/>
              </a:ext>
            </a:extLst>
          </p:cNvPr>
          <p:cNvCxnSpPr/>
          <p:nvPr/>
        </p:nvCxnSpPr>
        <p:spPr>
          <a:xfrm>
            <a:off x="70104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FA84ABD-DFAB-4D2B-8FB3-8999897B6A1D}"/>
              </a:ext>
            </a:extLst>
          </p:cNvPr>
          <p:cNvCxnSpPr>
            <a:cxnSpLocks/>
          </p:cNvCxnSpPr>
          <p:nvPr/>
        </p:nvCxnSpPr>
        <p:spPr>
          <a:xfrm>
            <a:off x="70104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FCFC12D-05BF-4867-A646-6D821C16A54B}"/>
              </a:ext>
            </a:extLst>
          </p:cNvPr>
          <p:cNvCxnSpPr/>
          <p:nvPr/>
        </p:nvCxnSpPr>
        <p:spPr>
          <a:xfrm>
            <a:off x="72390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CB7AF21-38C8-4C6D-A356-940ED91BAD61}"/>
              </a:ext>
            </a:extLst>
          </p:cNvPr>
          <p:cNvCxnSpPr>
            <a:cxnSpLocks/>
          </p:cNvCxnSpPr>
          <p:nvPr/>
        </p:nvCxnSpPr>
        <p:spPr>
          <a:xfrm>
            <a:off x="72390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118B3F9-6B85-4ABB-B0CA-D98C66283108}"/>
              </a:ext>
            </a:extLst>
          </p:cNvPr>
          <p:cNvCxnSpPr/>
          <p:nvPr/>
        </p:nvCxnSpPr>
        <p:spPr>
          <a:xfrm>
            <a:off x="74676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FB034DD-3F37-4276-8C7F-886E9B312DEC}"/>
              </a:ext>
            </a:extLst>
          </p:cNvPr>
          <p:cNvCxnSpPr>
            <a:cxnSpLocks/>
          </p:cNvCxnSpPr>
          <p:nvPr/>
        </p:nvCxnSpPr>
        <p:spPr>
          <a:xfrm>
            <a:off x="74676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344594E-0BF4-4602-A8C5-C644D8330BFD}"/>
              </a:ext>
            </a:extLst>
          </p:cNvPr>
          <p:cNvCxnSpPr/>
          <p:nvPr/>
        </p:nvCxnSpPr>
        <p:spPr>
          <a:xfrm>
            <a:off x="76962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693B4D7-F406-4ED9-8658-4C9FFF757DC4}"/>
              </a:ext>
            </a:extLst>
          </p:cNvPr>
          <p:cNvCxnSpPr>
            <a:cxnSpLocks/>
          </p:cNvCxnSpPr>
          <p:nvPr/>
        </p:nvCxnSpPr>
        <p:spPr>
          <a:xfrm>
            <a:off x="76962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2050D94-9306-496D-B640-7479C0872BBD}"/>
              </a:ext>
            </a:extLst>
          </p:cNvPr>
          <p:cNvCxnSpPr/>
          <p:nvPr/>
        </p:nvCxnSpPr>
        <p:spPr>
          <a:xfrm>
            <a:off x="79248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D43B2E3-7F51-4F21-B412-469DAE8FEDFB}"/>
              </a:ext>
            </a:extLst>
          </p:cNvPr>
          <p:cNvCxnSpPr>
            <a:cxnSpLocks/>
          </p:cNvCxnSpPr>
          <p:nvPr/>
        </p:nvCxnSpPr>
        <p:spPr>
          <a:xfrm>
            <a:off x="79248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298C412-3E5A-43FF-8FB8-B3B1F04784BD}"/>
              </a:ext>
            </a:extLst>
          </p:cNvPr>
          <p:cNvCxnSpPr/>
          <p:nvPr/>
        </p:nvCxnSpPr>
        <p:spPr>
          <a:xfrm>
            <a:off x="81534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9F70170-6E62-4F37-87AF-20CB548EE448}"/>
              </a:ext>
            </a:extLst>
          </p:cNvPr>
          <p:cNvCxnSpPr>
            <a:cxnSpLocks/>
          </p:cNvCxnSpPr>
          <p:nvPr/>
        </p:nvCxnSpPr>
        <p:spPr>
          <a:xfrm>
            <a:off x="8153400" y="2286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9683C31-4557-4E65-B48A-DBBC80A70BFD}"/>
              </a:ext>
            </a:extLst>
          </p:cNvPr>
          <p:cNvCxnSpPr/>
          <p:nvPr/>
        </p:nvCxnSpPr>
        <p:spPr>
          <a:xfrm>
            <a:off x="83820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B0F9EC3-6F1C-4A21-8CD1-7421921BA8AF}"/>
              </a:ext>
            </a:extLst>
          </p:cNvPr>
          <p:cNvCxnSpPr>
            <a:cxnSpLocks/>
          </p:cNvCxnSpPr>
          <p:nvPr/>
        </p:nvCxnSpPr>
        <p:spPr>
          <a:xfrm>
            <a:off x="8382000" y="2057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93F7F9F-7925-4BCE-B982-6257863BA66D}"/>
              </a:ext>
            </a:extLst>
          </p:cNvPr>
          <p:cNvCxnSpPr/>
          <p:nvPr/>
        </p:nvCxnSpPr>
        <p:spPr>
          <a:xfrm>
            <a:off x="8610600" y="2057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75172AA-8B0C-441D-9095-334FA32178D0}"/>
              </a:ext>
            </a:extLst>
          </p:cNvPr>
          <p:cNvCxnSpPr>
            <a:cxnSpLocks/>
          </p:cNvCxnSpPr>
          <p:nvPr/>
        </p:nvCxnSpPr>
        <p:spPr>
          <a:xfrm>
            <a:off x="1295400" y="2667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948D9DC-8862-440A-9382-DD25DE3F31FA}"/>
              </a:ext>
            </a:extLst>
          </p:cNvPr>
          <p:cNvCxnSpPr/>
          <p:nvPr/>
        </p:nvCxnSpPr>
        <p:spPr>
          <a:xfrm>
            <a:off x="1524000" y="2438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BDAA32D-3194-47A7-9376-0D193B768810}"/>
              </a:ext>
            </a:extLst>
          </p:cNvPr>
          <p:cNvCxnSpPr>
            <a:cxnSpLocks/>
          </p:cNvCxnSpPr>
          <p:nvPr/>
        </p:nvCxnSpPr>
        <p:spPr>
          <a:xfrm>
            <a:off x="1524000" y="2438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29507A7-E399-4904-9F34-73053589E184}"/>
              </a:ext>
            </a:extLst>
          </p:cNvPr>
          <p:cNvCxnSpPr/>
          <p:nvPr/>
        </p:nvCxnSpPr>
        <p:spPr>
          <a:xfrm>
            <a:off x="1752600" y="2438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03869A0-2D16-4BDF-9343-2A39FEB96B0B}"/>
              </a:ext>
            </a:extLst>
          </p:cNvPr>
          <p:cNvCxnSpPr>
            <a:cxnSpLocks/>
          </p:cNvCxnSpPr>
          <p:nvPr/>
        </p:nvCxnSpPr>
        <p:spPr>
          <a:xfrm>
            <a:off x="1752600" y="26670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D0C4025-2881-4395-970A-38610B6B9FA7}"/>
              </a:ext>
            </a:extLst>
          </p:cNvPr>
          <p:cNvCxnSpPr/>
          <p:nvPr/>
        </p:nvCxnSpPr>
        <p:spPr>
          <a:xfrm>
            <a:off x="6096000" y="2438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EEB235D1-6E25-426F-87A4-1C222403333D}"/>
              </a:ext>
            </a:extLst>
          </p:cNvPr>
          <p:cNvCxnSpPr>
            <a:cxnSpLocks/>
          </p:cNvCxnSpPr>
          <p:nvPr/>
        </p:nvCxnSpPr>
        <p:spPr>
          <a:xfrm>
            <a:off x="6096000" y="24384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74D458A-68F1-46C5-B37B-4EDE4AD1CD94}"/>
              </a:ext>
            </a:extLst>
          </p:cNvPr>
          <p:cNvCxnSpPr/>
          <p:nvPr/>
        </p:nvCxnSpPr>
        <p:spPr>
          <a:xfrm>
            <a:off x="6324600" y="2438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914125F-16D3-4644-8BF1-86552A770D06}"/>
              </a:ext>
            </a:extLst>
          </p:cNvPr>
          <p:cNvCxnSpPr>
            <a:cxnSpLocks/>
          </p:cNvCxnSpPr>
          <p:nvPr/>
        </p:nvCxnSpPr>
        <p:spPr>
          <a:xfrm>
            <a:off x="6324600" y="26670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CE62F103-A79A-4439-8662-85DC7B4BDB4F}"/>
              </a:ext>
            </a:extLst>
          </p:cNvPr>
          <p:cNvCxnSpPr>
            <a:cxnSpLocks/>
          </p:cNvCxnSpPr>
          <p:nvPr/>
        </p:nvCxnSpPr>
        <p:spPr>
          <a:xfrm>
            <a:off x="1295400" y="1905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5A7C1939-A125-4A65-92D2-91180F7D44DD}"/>
              </a:ext>
            </a:extLst>
          </p:cNvPr>
          <p:cNvCxnSpPr/>
          <p:nvPr/>
        </p:nvCxnSpPr>
        <p:spPr>
          <a:xfrm>
            <a:off x="1524000" y="1676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96867FE-3F07-4497-8A69-DAE5D93CAF17}"/>
              </a:ext>
            </a:extLst>
          </p:cNvPr>
          <p:cNvCxnSpPr>
            <a:cxnSpLocks/>
          </p:cNvCxnSpPr>
          <p:nvPr/>
        </p:nvCxnSpPr>
        <p:spPr>
          <a:xfrm>
            <a:off x="1524000" y="16764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32A5D82E-F481-4CFF-BA75-C63C4132902E}"/>
              </a:ext>
            </a:extLst>
          </p:cNvPr>
          <p:cNvCxnSpPr/>
          <p:nvPr/>
        </p:nvCxnSpPr>
        <p:spPr>
          <a:xfrm>
            <a:off x="3810000" y="1676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2EE4785-6C83-4196-BDDE-4F22D1A0361E}"/>
              </a:ext>
            </a:extLst>
          </p:cNvPr>
          <p:cNvCxnSpPr>
            <a:cxnSpLocks/>
          </p:cNvCxnSpPr>
          <p:nvPr/>
        </p:nvCxnSpPr>
        <p:spPr>
          <a:xfrm>
            <a:off x="3810000" y="19050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7BA8659-2E27-45D7-91B5-14F22C867C4A}"/>
              </a:ext>
            </a:extLst>
          </p:cNvPr>
          <p:cNvCxnSpPr/>
          <p:nvPr/>
        </p:nvCxnSpPr>
        <p:spPr>
          <a:xfrm>
            <a:off x="6096000" y="1676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239D25B-C99F-4B59-843A-A8B5EDA9B3FE}"/>
              </a:ext>
            </a:extLst>
          </p:cNvPr>
          <p:cNvCxnSpPr>
            <a:cxnSpLocks/>
          </p:cNvCxnSpPr>
          <p:nvPr/>
        </p:nvCxnSpPr>
        <p:spPr>
          <a:xfrm>
            <a:off x="6096000" y="16764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DD5100B4-05A4-488B-8936-EADBC877EC38}"/>
              </a:ext>
            </a:extLst>
          </p:cNvPr>
          <p:cNvCxnSpPr/>
          <p:nvPr/>
        </p:nvCxnSpPr>
        <p:spPr>
          <a:xfrm>
            <a:off x="8382000" y="16764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D13EEDBB-CED6-40B9-B25F-08FC6B196E92}"/>
              </a:ext>
            </a:extLst>
          </p:cNvPr>
          <p:cNvCxnSpPr>
            <a:cxnSpLocks/>
          </p:cNvCxnSpPr>
          <p:nvPr/>
        </p:nvCxnSpPr>
        <p:spPr>
          <a:xfrm>
            <a:off x="8382000" y="1905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752FE159-410B-48A6-876A-F2EAF77DB39D}"/>
              </a:ext>
            </a:extLst>
          </p:cNvPr>
          <p:cNvSpPr txBox="1"/>
          <p:nvPr/>
        </p:nvSpPr>
        <p:spPr>
          <a:xfrm>
            <a:off x="786503" y="1600200"/>
            <a:ext cx="58509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PLL0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28D8B1C-44C4-4C4C-B9F0-112778EF296B}"/>
              </a:ext>
            </a:extLst>
          </p:cNvPr>
          <p:cNvSpPr txBox="1"/>
          <p:nvPr/>
        </p:nvSpPr>
        <p:spPr>
          <a:xfrm>
            <a:off x="838200" y="1978223"/>
            <a:ext cx="58509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PLL1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EDED1BD-F640-468A-A5DA-680637B354A0}"/>
              </a:ext>
            </a:extLst>
          </p:cNvPr>
          <p:cNvSpPr txBox="1"/>
          <p:nvPr/>
        </p:nvSpPr>
        <p:spPr>
          <a:xfrm>
            <a:off x="838200" y="2359223"/>
            <a:ext cx="4857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HB1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3BF278DD-22C9-4653-9DC8-F32263E017F0}"/>
              </a:ext>
            </a:extLst>
          </p:cNvPr>
          <p:cNvCxnSpPr>
            <a:cxnSpLocks/>
          </p:cNvCxnSpPr>
          <p:nvPr/>
        </p:nvCxnSpPr>
        <p:spPr>
          <a:xfrm>
            <a:off x="14478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0323D2E-6B49-4FFF-A230-950068A83A92}"/>
              </a:ext>
            </a:extLst>
          </p:cNvPr>
          <p:cNvCxnSpPr/>
          <p:nvPr/>
        </p:nvCxnSpPr>
        <p:spPr>
          <a:xfrm>
            <a:off x="16764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D18DFAD2-F9D8-419F-BAD0-DD6532FC70C7}"/>
              </a:ext>
            </a:extLst>
          </p:cNvPr>
          <p:cNvCxnSpPr>
            <a:cxnSpLocks/>
          </p:cNvCxnSpPr>
          <p:nvPr/>
        </p:nvCxnSpPr>
        <p:spPr>
          <a:xfrm>
            <a:off x="16764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39E5D072-1C5E-4F9A-AAB1-A463CF3830E6}"/>
              </a:ext>
            </a:extLst>
          </p:cNvPr>
          <p:cNvCxnSpPr/>
          <p:nvPr/>
        </p:nvCxnSpPr>
        <p:spPr>
          <a:xfrm>
            <a:off x="19050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9C90F3A2-4295-4741-BB69-EBB470D4EB9F}"/>
              </a:ext>
            </a:extLst>
          </p:cNvPr>
          <p:cNvCxnSpPr>
            <a:cxnSpLocks/>
          </p:cNvCxnSpPr>
          <p:nvPr/>
        </p:nvCxnSpPr>
        <p:spPr>
          <a:xfrm>
            <a:off x="19050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BA40337F-5A17-4DB4-A3AE-2A42F9AD07AF}"/>
              </a:ext>
            </a:extLst>
          </p:cNvPr>
          <p:cNvCxnSpPr/>
          <p:nvPr/>
        </p:nvCxnSpPr>
        <p:spPr>
          <a:xfrm>
            <a:off x="21336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4D5808AD-46DC-44AC-809F-609DBC585132}"/>
              </a:ext>
            </a:extLst>
          </p:cNvPr>
          <p:cNvCxnSpPr>
            <a:cxnSpLocks/>
          </p:cNvCxnSpPr>
          <p:nvPr/>
        </p:nvCxnSpPr>
        <p:spPr>
          <a:xfrm>
            <a:off x="21336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7141170E-0011-4DE3-A00A-743645B84D1D}"/>
              </a:ext>
            </a:extLst>
          </p:cNvPr>
          <p:cNvCxnSpPr/>
          <p:nvPr/>
        </p:nvCxnSpPr>
        <p:spPr>
          <a:xfrm>
            <a:off x="23622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CC559310-B76C-407E-AD5C-639474BA5D77}"/>
              </a:ext>
            </a:extLst>
          </p:cNvPr>
          <p:cNvCxnSpPr>
            <a:cxnSpLocks/>
          </p:cNvCxnSpPr>
          <p:nvPr/>
        </p:nvCxnSpPr>
        <p:spPr>
          <a:xfrm>
            <a:off x="23622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D0FCCF26-E031-4C13-B3AB-380C04ECAAC8}"/>
              </a:ext>
            </a:extLst>
          </p:cNvPr>
          <p:cNvCxnSpPr/>
          <p:nvPr/>
        </p:nvCxnSpPr>
        <p:spPr>
          <a:xfrm>
            <a:off x="25908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5E2A72C6-66D3-4BA8-8B95-BFEE11171228}"/>
              </a:ext>
            </a:extLst>
          </p:cNvPr>
          <p:cNvCxnSpPr>
            <a:cxnSpLocks/>
          </p:cNvCxnSpPr>
          <p:nvPr/>
        </p:nvCxnSpPr>
        <p:spPr>
          <a:xfrm>
            <a:off x="25908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912FF71-41EB-49F5-996C-0E56365BBED5}"/>
              </a:ext>
            </a:extLst>
          </p:cNvPr>
          <p:cNvCxnSpPr/>
          <p:nvPr/>
        </p:nvCxnSpPr>
        <p:spPr>
          <a:xfrm>
            <a:off x="28194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A1747D6B-A2EC-4A48-B8F6-8F3FB6DF4C8A}"/>
              </a:ext>
            </a:extLst>
          </p:cNvPr>
          <p:cNvCxnSpPr>
            <a:cxnSpLocks/>
          </p:cNvCxnSpPr>
          <p:nvPr/>
        </p:nvCxnSpPr>
        <p:spPr>
          <a:xfrm>
            <a:off x="28194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B7E7606-8583-4E08-8C98-90E77AE33B0C}"/>
              </a:ext>
            </a:extLst>
          </p:cNvPr>
          <p:cNvCxnSpPr/>
          <p:nvPr/>
        </p:nvCxnSpPr>
        <p:spPr>
          <a:xfrm>
            <a:off x="30480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2933739E-0BF2-4E0C-81FC-263B79A0D538}"/>
              </a:ext>
            </a:extLst>
          </p:cNvPr>
          <p:cNvCxnSpPr>
            <a:cxnSpLocks/>
          </p:cNvCxnSpPr>
          <p:nvPr/>
        </p:nvCxnSpPr>
        <p:spPr>
          <a:xfrm>
            <a:off x="30480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6E4611E-EA7A-49A4-B846-66EB704B6F76}"/>
              </a:ext>
            </a:extLst>
          </p:cNvPr>
          <p:cNvCxnSpPr/>
          <p:nvPr/>
        </p:nvCxnSpPr>
        <p:spPr>
          <a:xfrm>
            <a:off x="32766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E700DF38-6AFA-4598-B7E3-1F8510B87DC8}"/>
              </a:ext>
            </a:extLst>
          </p:cNvPr>
          <p:cNvCxnSpPr>
            <a:cxnSpLocks/>
          </p:cNvCxnSpPr>
          <p:nvPr/>
        </p:nvCxnSpPr>
        <p:spPr>
          <a:xfrm>
            <a:off x="32766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5948032D-1134-4A28-A8C8-71DFED7D68A3}"/>
              </a:ext>
            </a:extLst>
          </p:cNvPr>
          <p:cNvCxnSpPr/>
          <p:nvPr/>
        </p:nvCxnSpPr>
        <p:spPr>
          <a:xfrm>
            <a:off x="35052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B985FEA9-3722-474E-B831-B58137959ACC}"/>
              </a:ext>
            </a:extLst>
          </p:cNvPr>
          <p:cNvCxnSpPr>
            <a:cxnSpLocks/>
          </p:cNvCxnSpPr>
          <p:nvPr/>
        </p:nvCxnSpPr>
        <p:spPr>
          <a:xfrm>
            <a:off x="35052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DC148946-0D5F-4C8E-9D57-A54D9598B4F7}"/>
              </a:ext>
            </a:extLst>
          </p:cNvPr>
          <p:cNvCxnSpPr/>
          <p:nvPr/>
        </p:nvCxnSpPr>
        <p:spPr>
          <a:xfrm>
            <a:off x="37338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22A471E-96B6-49DE-B590-C991D77B225F}"/>
              </a:ext>
            </a:extLst>
          </p:cNvPr>
          <p:cNvCxnSpPr>
            <a:cxnSpLocks/>
          </p:cNvCxnSpPr>
          <p:nvPr/>
        </p:nvCxnSpPr>
        <p:spPr>
          <a:xfrm>
            <a:off x="37338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3C93F2A4-DDE4-4B95-9AFF-E85D22C278EB}"/>
              </a:ext>
            </a:extLst>
          </p:cNvPr>
          <p:cNvCxnSpPr/>
          <p:nvPr/>
        </p:nvCxnSpPr>
        <p:spPr>
          <a:xfrm>
            <a:off x="39624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A260250C-B200-433F-BEA6-1C11D8A126AC}"/>
              </a:ext>
            </a:extLst>
          </p:cNvPr>
          <p:cNvCxnSpPr>
            <a:cxnSpLocks/>
          </p:cNvCxnSpPr>
          <p:nvPr/>
        </p:nvCxnSpPr>
        <p:spPr>
          <a:xfrm>
            <a:off x="39624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E33E2FE8-D2C3-410C-B50C-C7D15DDC7285}"/>
              </a:ext>
            </a:extLst>
          </p:cNvPr>
          <p:cNvCxnSpPr/>
          <p:nvPr/>
        </p:nvCxnSpPr>
        <p:spPr>
          <a:xfrm>
            <a:off x="41910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B809419-D74C-4087-B1F1-636F404017F6}"/>
              </a:ext>
            </a:extLst>
          </p:cNvPr>
          <p:cNvCxnSpPr>
            <a:cxnSpLocks/>
          </p:cNvCxnSpPr>
          <p:nvPr/>
        </p:nvCxnSpPr>
        <p:spPr>
          <a:xfrm>
            <a:off x="41910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4C3FAEFE-AE20-44B8-9AAC-FE5092E6404D}"/>
              </a:ext>
            </a:extLst>
          </p:cNvPr>
          <p:cNvCxnSpPr/>
          <p:nvPr/>
        </p:nvCxnSpPr>
        <p:spPr>
          <a:xfrm>
            <a:off x="44196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778B26A-7C34-4719-B157-4FFF23985668}"/>
              </a:ext>
            </a:extLst>
          </p:cNvPr>
          <p:cNvCxnSpPr>
            <a:cxnSpLocks/>
          </p:cNvCxnSpPr>
          <p:nvPr/>
        </p:nvCxnSpPr>
        <p:spPr>
          <a:xfrm>
            <a:off x="44196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260A98CF-DA79-4D0C-883D-C03AED8907CD}"/>
              </a:ext>
            </a:extLst>
          </p:cNvPr>
          <p:cNvCxnSpPr/>
          <p:nvPr/>
        </p:nvCxnSpPr>
        <p:spPr>
          <a:xfrm>
            <a:off x="46482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F908567-7215-423F-9CF1-AA4EE5680BAC}"/>
              </a:ext>
            </a:extLst>
          </p:cNvPr>
          <p:cNvCxnSpPr>
            <a:cxnSpLocks/>
          </p:cNvCxnSpPr>
          <p:nvPr/>
        </p:nvCxnSpPr>
        <p:spPr>
          <a:xfrm>
            <a:off x="46482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FD6AB469-125A-481F-B48D-D83281359983}"/>
              </a:ext>
            </a:extLst>
          </p:cNvPr>
          <p:cNvCxnSpPr/>
          <p:nvPr/>
        </p:nvCxnSpPr>
        <p:spPr>
          <a:xfrm>
            <a:off x="48768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4694669B-CBBF-4B20-8FD8-AC7FCCCC8C8F}"/>
              </a:ext>
            </a:extLst>
          </p:cNvPr>
          <p:cNvCxnSpPr>
            <a:cxnSpLocks/>
          </p:cNvCxnSpPr>
          <p:nvPr/>
        </p:nvCxnSpPr>
        <p:spPr>
          <a:xfrm>
            <a:off x="48768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48F9E0E9-BD14-4818-A363-A57A3F54DB66}"/>
              </a:ext>
            </a:extLst>
          </p:cNvPr>
          <p:cNvCxnSpPr/>
          <p:nvPr/>
        </p:nvCxnSpPr>
        <p:spPr>
          <a:xfrm>
            <a:off x="51054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9D85FFD3-78A9-4455-A156-E1D8446A9856}"/>
              </a:ext>
            </a:extLst>
          </p:cNvPr>
          <p:cNvCxnSpPr>
            <a:cxnSpLocks/>
          </p:cNvCxnSpPr>
          <p:nvPr/>
        </p:nvCxnSpPr>
        <p:spPr>
          <a:xfrm>
            <a:off x="51054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5740CB5-F94B-4CB3-9060-16E4A794C0E4}"/>
              </a:ext>
            </a:extLst>
          </p:cNvPr>
          <p:cNvCxnSpPr/>
          <p:nvPr/>
        </p:nvCxnSpPr>
        <p:spPr>
          <a:xfrm>
            <a:off x="53340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55E39FFB-6561-476D-B021-7B9D5C11706B}"/>
              </a:ext>
            </a:extLst>
          </p:cNvPr>
          <p:cNvCxnSpPr>
            <a:cxnSpLocks/>
          </p:cNvCxnSpPr>
          <p:nvPr/>
        </p:nvCxnSpPr>
        <p:spPr>
          <a:xfrm>
            <a:off x="53340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3A496907-C083-4680-B166-44EBC8083DFC}"/>
              </a:ext>
            </a:extLst>
          </p:cNvPr>
          <p:cNvCxnSpPr/>
          <p:nvPr/>
        </p:nvCxnSpPr>
        <p:spPr>
          <a:xfrm>
            <a:off x="55626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05789EC5-951F-4FC6-A660-720ADCDF76D9}"/>
              </a:ext>
            </a:extLst>
          </p:cNvPr>
          <p:cNvCxnSpPr>
            <a:cxnSpLocks/>
          </p:cNvCxnSpPr>
          <p:nvPr/>
        </p:nvCxnSpPr>
        <p:spPr>
          <a:xfrm>
            <a:off x="55626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3358E6BB-8E6D-479D-9063-AB8191349D40}"/>
              </a:ext>
            </a:extLst>
          </p:cNvPr>
          <p:cNvCxnSpPr/>
          <p:nvPr/>
        </p:nvCxnSpPr>
        <p:spPr>
          <a:xfrm>
            <a:off x="57912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D7F4512-3694-401C-9905-776C7D7CF02F}"/>
              </a:ext>
            </a:extLst>
          </p:cNvPr>
          <p:cNvCxnSpPr>
            <a:cxnSpLocks/>
          </p:cNvCxnSpPr>
          <p:nvPr/>
        </p:nvCxnSpPr>
        <p:spPr>
          <a:xfrm>
            <a:off x="57912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197CAA7C-D31D-4921-B912-CC99C7E3B135}"/>
              </a:ext>
            </a:extLst>
          </p:cNvPr>
          <p:cNvCxnSpPr/>
          <p:nvPr/>
        </p:nvCxnSpPr>
        <p:spPr>
          <a:xfrm>
            <a:off x="60198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C88C793A-F17C-405E-80D6-E101C046D7AC}"/>
              </a:ext>
            </a:extLst>
          </p:cNvPr>
          <p:cNvCxnSpPr>
            <a:cxnSpLocks/>
          </p:cNvCxnSpPr>
          <p:nvPr/>
        </p:nvCxnSpPr>
        <p:spPr>
          <a:xfrm>
            <a:off x="60198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0AFEB216-F754-4772-9434-0FC4E6A57DB8}"/>
              </a:ext>
            </a:extLst>
          </p:cNvPr>
          <p:cNvCxnSpPr/>
          <p:nvPr/>
        </p:nvCxnSpPr>
        <p:spPr>
          <a:xfrm>
            <a:off x="62484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BD8D2B48-B0B0-4B40-8C5C-24D7727A554E}"/>
              </a:ext>
            </a:extLst>
          </p:cNvPr>
          <p:cNvCxnSpPr>
            <a:cxnSpLocks/>
          </p:cNvCxnSpPr>
          <p:nvPr/>
        </p:nvCxnSpPr>
        <p:spPr>
          <a:xfrm>
            <a:off x="62484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8F393BC2-6CBC-430A-9E37-B959BADE8D99}"/>
              </a:ext>
            </a:extLst>
          </p:cNvPr>
          <p:cNvCxnSpPr/>
          <p:nvPr/>
        </p:nvCxnSpPr>
        <p:spPr>
          <a:xfrm>
            <a:off x="64770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44C6F21-519B-46BB-9123-333D75338AD8}"/>
              </a:ext>
            </a:extLst>
          </p:cNvPr>
          <p:cNvCxnSpPr>
            <a:cxnSpLocks/>
          </p:cNvCxnSpPr>
          <p:nvPr/>
        </p:nvCxnSpPr>
        <p:spPr>
          <a:xfrm>
            <a:off x="64770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E6078A74-0384-4B27-8F76-BC65A765F5B9}"/>
              </a:ext>
            </a:extLst>
          </p:cNvPr>
          <p:cNvCxnSpPr/>
          <p:nvPr/>
        </p:nvCxnSpPr>
        <p:spPr>
          <a:xfrm>
            <a:off x="67056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D6C9C23B-AC96-4D47-8282-2D18235F85A2}"/>
              </a:ext>
            </a:extLst>
          </p:cNvPr>
          <p:cNvCxnSpPr>
            <a:cxnSpLocks/>
          </p:cNvCxnSpPr>
          <p:nvPr/>
        </p:nvCxnSpPr>
        <p:spPr>
          <a:xfrm>
            <a:off x="67056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73672E33-7E7A-4ACF-9E51-65FD629A45E0}"/>
              </a:ext>
            </a:extLst>
          </p:cNvPr>
          <p:cNvCxnSpPr/>
          <p:nvPr/>
        </p:nvCxnSpPr>
        <p:spPr>
          <a:xfrm>
            <a:off x="69342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ED9C0DC9-595B-41E1-9139-ED369E30ED9B}"/>
              </a:ext>
            </a:extLst>
          </p:cNvPr>
          <p:cNvCxnSpPr>
            <a:cxnSpLocks/>
          </p:cNvCxnSpPr>
          <p:nvPr/>
        </p:nvCxnSpPr>
        <p:spPr>
          <a:xfrm>
            <a:off x="69342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E24E0AE5-3FD0-49E2-9395-3F174655F0F3}"/>
              </a:ext>
            </a:extLst>
          </p:cNvPr>
          <p:cNvCxnSpPr/>
          <p:nvPr/>
        </p:nvCxnSpPr>
        <p:spPr>
          <a:xfrm>
            <a:off x="71628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E6377B23-3298-487E-83E7-A438D9D22611}"/>
              </a:ext>
            </a:extLst>
          </p:cNvPr>
          <p:cNvCxnSpPr>
            <a:cxnSpLocks/>
          </p:cNvCxnSpPr>
          <p:nvPr/>
        </p:nvCxnSpPr>
        <p:spPr>
          <a:xfrm>
            <a:off x="71628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E06456C-4B19-4804-B0B3-A1634C06074B}"/>
              </a:ext>
            </a:extLst>
          </p:cNvPr>
          <p:cNvCxnSpPr/>
          <p:nvPr/>
        </p:nvCxnSpPr>
        <p:spPr>
          <a:xfrm>
            <a:off x="73914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C9438E81-994F-4ADE-B225-8E39524C52D2}"/>
              </a:ext>
            </a:extLst>
          </p:cNvPr>
          <p:cNvCxnSpPr>
            <a:cxnSpLocks/>
          </p:cNvCxnSpPr>
          <p:nvPr/>
        </p:nvCxnSpPr>
        <p:spPr>
          <a:xfrm>
            <a:off x="73914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3B97A89E-1F8C-42A4-A7BA-E38440B5BFB0}"/>
              </a:ext>
            </a:extLst>
          </p:cNvPr>
          <p:cNvCxnSpPr/>
          <p:nvPr/>
        </p:nvCxnSpPr>
        <p:spPr>
          <a:xfrm>
            <a:off x="76200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B3249CF-643C-4736-9534-F440861EB218}"/>
              </a:ext>
            </a:extLst>
          </p:cNvPr>
          <p:cNvCxnSpPr>
            <a:cxnSpLocks/>
          </p:cNvCxnSpPr>
          <p:nvPr/>
        </p:nvCxnSpPr>
        <p:spPr>
          <a:xfrm>
            <a:off x="76200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0361D872-E067-44EC-BAB2-BC1A63876D83}"/>
              </a:ext>
            </a:extLst>
          </p:cNvPr>
          <p:cNvCxnSpPr/>
          <p:nvPr/>
        </p:nvCxnSpPr>
        <p:spPr>
          <a:xfrm>
            <a:off x="78486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EADA32DA-FB05-47ED-A556-22A3713E20C5}"/>
              </a:ext>
            </a:extLst>
          </p:cNvPr>
          <p:cNvCxnSpPr>
            <a:cxnSpLocks/>
          </p:cNvCxnSpPr>
          <p:nvPr/>
        </p:nvCxnSpPr>
        <p:spPr>
          <a:xfrm>
            <a:off x="78486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9567A584-990C-46B3-BE90-CBA0D753D7B3}"/>
              </a:ext>
            </a:extLst>
          </p:cNvPr>
          <p:cNvCxnSpPr/>
          <p:nvPr/>
        </p:nvCxnSpPr>
        <p:spPr>
          <a:xfrm>
            <a:off x="80772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D554002C-CF5A-42DC-B9F8-CEEA6B6A85A7}"/>
              </a:ext>
            </a:extLst>
          </p:cNvPr>
          <p:cNvCxnSpPr>
            <a:cxnSpLocks/>
          </p:cNvCxnSpPr>
          <p:nvPr/>
        </p:nvCxnSpPr>
        <p:spPr>
          <a:xfrm>
            <a:off x="80772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9C69718E-E304-4138-AC85-7A4D8EC314A5}"/>
              </a:ext>
            </a:extLst>
          </p:cNvPr>
          <p:cNvCxnSpPr/>
          <p:nvPr/>
        </p:nvCxnSpPr>
        <p:spPr>
          <a:xfrm>
            <a:off x="83058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4D021148-A8CA-4369-9130-D1693A0FAE77}"/>
              </a:ext>
            </a:extLst>
          </p:cNvPr>
          <p:cNvCxnSpPr>
            <a:cxnSpLocks/>
          </p:cNvCxnSpPr>
          <p:nvPr/>
        </p:nvCxnSpPr>
        <p:spPr>
          <a:xfrm>
            <a:off x="8305800" y="3127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6026802E-F520-4069-A528-02910FF94E69}"/>
              </a:ext>
            </a:extLst>
          </p:cNvPr>
          <p:cNvCxnSpPr/>
          <p:nvPr/>
        </p:nvCxnSpPr>
        <p:spPr>
          <a:xfrm>
            <a:off x="85344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B124F9A6-1669-4A46-A3E5-899E8273045E}"/>
              </a:ext>
            </a:extLst>
          </p:cNvPr>
          <p:cNvCxnSpPr>
            <a:cxnSpLocks/>
          </p:cNvCxnSpPr>
          <p:nvPr/>
        </p:nvCxnSpPr>
        <p:spPr>
          <a:xfrm>
            <a:off x="8534400" y="2898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17E60FEF-5EAA-4D0C-9547-8DC8E99A4F89}"/>
              </a:ext>
            </a:extLst>
          </p:cNvPr>
          <p:cNvCxnSpPr/>
          <p:nvPr/>
        </p:nvCxnSpPr>
        <p:spPr>
          <a:xfrm>
            <a:off x="8763000" y="2898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5E1E3DC5-A74C-4422-A09D-BBB079013221}"/>
              </a:ext>
            </a:extLst>
          </p:cNvPr>
          <p:cNvCxnSpPr>
            <a:cxnSpLocks/>
          </p:cNvCxnSpPr>
          <p:nvPr/>
        </p:nvCxnSpPr>
        <p:spPr>
          <a:xfrm>
            <a:off x="1447800" y="3508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2FA02EED-3E0C-4098-844D-23A51CFB0519}"/>
              </a:ext>
            </a:extLst>
          </p:cNvPr>
          <p:cNvCxnSpPr/>
          <p:nvPr/>
        </p:nvCxnSpPr>
        <p:spPr>
          <a:xfrm>
            <a:off x="1676400" y="3279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783BD6A0-61EF-4C1A-A941-83C99CB115AC}"/>
              </a:ext>
            </a:extLst>
          </p:cNvPr>
          <p:cNvCxnSpPr>
            <a:cxnSpLocks/>
          </p:cNvCxnSpPr>
          <p:nvPr/>
        </p:nvCxnSpPr>
        <p:spPr>
          <a:xfrm>
            <a:off x="1676400" y="3279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0B2125D2-6553-4FB0-9E76-B7FB2F5A251F}"/>
              </a:ext>
            </a:extLst>
          </p:cNvPr>
          <p:cNvCxnSpPr/>
          <p:nvPr/>
        </p:nvCxnSpPr>
        <p:spPr>
          <a:xfrm>
            <a:off x="1905000" y="3279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9B6C6D75-23B5-41F2-AB10-E1E79919EDD9}"/>
              </a:ext>
            </a:extLst>
          </p:cNvPr>
          <p:cNvCxnSpPr>
            <a:cxnSpLocks/>
          </p:cNvCxnSpPr>
          <p:nvPr/>
        </p:nvCxnSpPr>
        <p:spPr>
          <a:xfrm>
            <a:off x="1905000" y="3508177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208DD799-538D-4A50-BF0A-1B516F3FEC9F}"/>
              </a:ext>
            </a:extLst>
          </p:cNvPr>
          <p:cNvCxnSpPr/>
          <p:nvPr/>
        </p:nvCxnSpPr>
        <p:spPr>
          <a:xfrm>
            <a:off x="6248400" y="3279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7607973C-08E1-47FA-A842-4F50DAE88DCC}"/>
              </a:ext>
            </a:extLst>
          </p:cNvPr>
          <p:cNvCxnSpPr>
            <a:cxnSpLocks/>
          </p:cNvCxnSpPr>
          <p:nvPr/>
        </p:nvCxnSpPr>
        <p:spPr>
          <a:xfrm>
            <a:off x="6248400" y="32795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38EAD10E-110E-4781-9ED6-B00B21DD92F4}"/>
              </a:ext>
            </a:extLst>
          </p:cNvPr>
          <p:cNvCxnSpPr/>
          <p:nvPr/>
        </p:nvCxnSpPr>
        <p:spPr>
          <a:xfrm>
            <a:off x="6477000" y="32795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AD182535-233F-4C3E-8EEB-5B093E531237}"/>
              </a:ext>
            </a:extLst>
          </p:cNvPr>
          <p:cNvCxnSpPr>
            <a:cxnSpLocks/>
          </p:cNvCxnSpPr>
          <p:nvPr/>
        </p:nvCxnSpPr>
        <p:spPr>
          <a:xfrm>
            <a:off x="6477000" y="3508177"/>
            <a:ext cx="2057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>
            <a:extLst>
              <a:ext uri="{FF2B5EF4-FFF2-40B4-BE49-F238E27FC236}">
                <a16:creationId xmlns:a16="http://schemas.microsoft.com/office/drawing/2014/main" id="{EBB9D1BA-DF4F-411F-98CF-CBB691A588E5}"/>
              </a:ext>
            </a:extLst>
          </p:cNvPr>
          <p:cNvSpPr txBox="1"/>
          <p:nvPr/>
        </p:nvSpPr>
        <p:spPr>
          <a:xfrm>
            <a:off x="838200" y="2819400"/>
            <a:ext cx="58509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PLL2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F12B816A-01D1-4CA0-90F7-A2858BB53ACE}"/>
              </a:ext>
            </a:extLst>
          </p:cNvPr>
          <p:cNvSpPr txBox="1"/>
          <p:nvPr/>
        </p:nvSpPr>
        <p:spPr>
          <a:xfrm>
            <a:off x="838200" y="3200400"/>
            <a:ext cx="4857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HB2</a:t>
            </a:r>
          </a:p>
        </p:txBody>
      </p: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CDD5F082-2BF1-40FB-9774-EAD079AB5D98}"/>
              </a:ext>
            </a:extLst>
          </p:cNvPr>
          <p:cNvCxnSpPr>
            <a:cxnSpLocks/>
          </p:cNvCxnSpPr>
          <p:nvPr/>
        </p:nvCxnSpPr>
        <p:spPr>
          <a:xfrm>
            <a:off x="1676400" y="38862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3B6A3221-7263-496B-A869-62BD7EFE1607}"/>
              </a:ext>
            </a:extLst>
          </p:cNvPr>
          <p:cNvCxnSpPr/>
          <p:nvPr/>
        </p:nvCxnSpPr>
        <p:spPr>
          <a:xfrm>
            <a:off x="3962400" y="36576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A166F8B9-D00E-47F6-A712-5F3F3407D7FE}"/>
              </a:ext>
            </a:extLst>
          </p:cNvPr>
          <p:cNvCxnSpPr>
            <a:cxnSpLocks/>
          </p:cNvCxnSpPr>
          <p:nvPr/>
        </p:nvCxnSpPr>
        <p:spPr>
          <a:xfrm>
            <a:off x="3962400" y="3657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55B081AE-1767-42F7-88BC-76129E5027CE}"/>
              </a:ext>
            </a:extLst>
          </p:cNvPr>
          <p:cNvCxnSpPr/>
          <p:nvPr/>
        </p:nvCxnSpPr>
        <p:spPr>
          <a:xfrm>
            <a:off x="4191000" y="36576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7C589A7-8B78-4E8E-835B-8A063A4D74BF}"/>
              </a:ext>
            </a:extLst>
          </p:cNvPr>
          <p:cNvCxnSpPr>
            <a:cxnSpLocks/>
          </p:cNvCxnSpPr>
          <p:nvPr/>
        </p:nvCxnSpPr>
        <p:spPr>
          <a:xfrm>
            <a:off x="4191000" y="3886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84D6443B-A120-42FE-9E89-D4B0C666E4D1}"/>
              </a:ext>
            </a:extLst>
          </p:cNvPr>
          <p:cNvCxnSpPr/>
          <p:nvPr/>
        </p:nvCxnSpPr>
        <p:spPr>
          <a:xfrm>
            <a:off x="8534400" y="36576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90786807-D18B-40DA-B001-00CBAC657AFA}"/>
              </a:ext>
            </a:extLst>
          </p:cNvPr>
          <p:cNvCxnSpPr>
            <a:cxnSpLocks/>
          </p:cNvCxnSpPr>
          <p:nvPr/>
        </p:nvCxnSpPr>
        <p:spPr>
          <a:xfrm>
            <a:off x="8534400" y="3657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149A6694-D56E-485F-9695-E27C21F48AB7}"/>
              </a:ext>
            </a:extLst>
          </p:cNvPr>
          <p:cNvCxnSpPr/>
          <p:nvPr/>
        </p:nvCxnSpPr>
        <p:spPr>
          <a:xfrm>
            <a:off x="8763000" y="36576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>
            <a:extLst>
              <a:ext uri="{FF2B5EF4-FFF2-40B4-BE49-F238E27FC236}">
                <a16:creationId xmlns:a16="http://schemas.microsoft.com/office/drawing/2014/main" id="{3C24465F-A98F-4734-9544-6C390AF7D176}"/>
              </a:ext>
            </a:extLst>
          </p:cNvPr>
          <p:cNvSpPr txBox="1"/>
          <p:nvPr/>
        </p:nvSpPr>
        <p:spPr>
          <a:xfrm>
            <a:off x="838200" y="3578423"/>
            <a:ext cx="67165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AHB2</a:t>
            </a:r>
          </a:p>
        </p:txBody>
      </p: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3D221B48-0E4A-493F-BCC2-7FBF628988BA}"/>
              </a:ext>
            </a:extLst>
          </p:cNvPr>
          <p:cNvCxnSpPr/>
          <p:nvPr/>
        </p:nvCxnSpPr>
        <p:spPr>
          <a:xfrm>
            <a:off x="1524000" y="2590800"/>
            <a:ext cx="2362200" cy="12192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>
            <a:extLst>
              <a:ext uri="{FF2B5EF4-FFF2-40B4-BE49-F238E27FC236}">
                <a16:creationId xmlns:a16="http://schemas.microsoft.com/office/drawing/2014/main" id="{5A6D2AB9-5D96-41EE-A863-5A0FA3405B7F}"/>
              </a:ext>
            </a:extLst>
          </p:cNvPr>
          <p:cNvCxnSpPr/>
          <p:nvPr/>
        </p:nvCxnSpPr>
        <p:spPr>
          <a:xfrm>
            <a:off x="6172200" y="2514600"/>
            <a:ext cx="2362200" cy="12192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1FBDAF34-D6B1-4B9F-95B1-913DB94ED06A}"/>
              </a:ext>
            </a:extLst>
          </p:cNvPr>
          <p:cNvCxnSpPr>
            <a:cxnSpLocks/>
          </p:cNvCxnSpPr>
          <p:nvPr/>
        </p:nvCxnSpPr>
        <p:spPr>
          <a:xfrm flipV="1">
            <a:off x="3962400" y="2514600"/>
            <a:ext cx="2133600" cy="12954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23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8" idx="3"/>
            <a:endCxn id="21" idx="1"/>
          </p:cNvCxnSpPr>
          <p:nvPr/>
        </p:nvCxnSpPr>
        <p:spPr>
          <a:xfrm>
            <a:off x="2048256" y="855238"/>
            <a:ext cx="13898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0" y="533400"/>
            <a:ext cx="914400" cy="579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41880" y="3016711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3628" y="1955394"/>
            <a:ext cx="83820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PLL1 </a:t>
            </a:r>
            <a:r>
              <a:rPr lang="en-US" dirty="0">
                <a:solidFill>
                  <a:schemeClr val="accent2"/>
                </a:solidFill>
              </a:rPr>
              <a:t>(x10)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16172" y="1955394"/>
            <a:ext cx="83820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PLL2 </a:t>
            </a:r>
            <a:r>
              <a:rPr lang="en-US" dirty="0">
                <a:solidFill>
                  <a:schemeClr val="accent2"/>
                </a:solidFill>
              </a:rPr>
              <a:t>(x10)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591914"/>
            <a:ext cx="752856" cy="523928"/>
            <a:chOff x="1661160" y="1849112"/>
            <a:chExt cx="752856" cy="523928"/>
          </a:xfrm>
        </p:grpSpPr>
        <p:sp>
          <p:nvSpPr>
            <p:cNvPr id="8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591914"/>
            <a:ext cx="752856" cy="523928"/>
            <a:chOff x="1661160" y="1849112"/>
            <a:chExt cx="752856" cy="523928"/>
          </a:xfrm>
        </p:grpSpPr>
        <p:sp>
          <p:nvSpPr>
            <p:cNvPr id="13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352544" y="591914"/>
            <a:ext cx="752856" cy="523928"/>
            <a:chOff x="1661160" y="1849112"/>
            <a:chExt cx="752856" cy="523928"/>
          </a:xfrm>
        </p:grpSpPr>
        <p:sp>
          <p:nvSpPr>
            <p:cNvPr id="17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38144" y="591914"/>
            <a:ext cx="752856" cy="523928"/>
            <a:chOff x="1661160" y="1849112"/>
            <a:chExt cx="752856" cy="523928"/>
          </a:xfrm>
        </p:grpSpPr>
        <p:sp>
          <p:nvSpPr>
            <p:cNvPr id="21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16480" y="533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endParaRPr lang="en-US" i="1" dirty="0"/>
          </a:p>
        </p:txBody>
      </p:sp>
      <p:cxnSp>
        <p:nvCxnSpPr>
          <p:cNvPr id="29" name="Connector: Elbow 28"/>
          <p:cNvCxnSpPr>
            <a:stCxn id="5" idx="0"/>
            <a:endCxn id="6" idx="2"/>
          </p:cNvCxnSpPr>
          <p:nvPr/>
        </p:nvCxnSpPr>
        <p:spPr>
          <a:xfrm rot="16200000" flipV="1">
            <a:off x="1891694" y="2147425"/>
            <a:ext cx="230320" cy="150825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/>
          <p:cNvCxnSpPr>
            <a:stCxn id="5" idx="0"/>
            <a:endCxn id="7" idx="2"/>
          </p:cNvCxnSpPr>
          <p:nvPr/>
        </p:nvCxnSpPr>
        <p:spPr>
          <a:xfrm rot="5400000" flipH="1" flipV="1">
            <a:off x="3432966" y="2114405"/>
            <a:ext cx="230320" cy="157429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stCxn id="6" idx="0"/>
            <a:endCxn id="14" idx="3"/>
          </p:cNvCxnSpPr>
          <p:nvPr/>
        </p:nvCxnSpPr>
        <p:spPr>
          <a:xfrm rot="16200000" flipV="1">
            <a:off x="583942" y="1286608"/>
            <a:ext cx="842272" cy="4953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/>
          <p:cNvCxnSpPr>
            <a:stCxn id="7" idx="0"/>
            <a:endCxn id="18" idx="3"/>
          </p:cNvCxnSpPr>
          <p:nvPr/>
        </p:nvCxnSpPr>
        <p:spPr>
          <a:xfrm rot="5400000" flipH="1" flipV="1">
            <a:off x="4110986" y="1337408"/>
            <a:ext cx="842272" cy="3937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5800" y="111515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D</a:t>
            </a:r>
            <a:r>
              <a:rPr lang="en-US" dirty="0"/>
              <a:t>  HB1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29000" y="1572358"/>
            <a:ext cx="220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AHB2      </a:t>
            </a:r>
            <a:r>
              <a:rPr lang="en-US" dirty="0" err="1"/>
              <a:t>Clk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12017" y="2410558"/>
            <a:ext cx="152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MHz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5715000" y="381000"/>
            <a:ext cx="3352800" cy="2895600"/>
          </a:xfrm>
        </p:spPr>
        <p:txBody>
          <a:bodyPr/>
          <a:lstStyle/>
          <a:p>
            <a:r>
              <a:rPr lang="en-US" sz="2000" dirty="0"/>
              <a:t>Does this work?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Works fine. No issues with skew or jitter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Quite simple; just a conditional clock</a:t>
            </a:r>
          </a:p>
          <a:p>
            <a:r>
              <a:rPr lang="en-US" sz="2000" dirty="0"/>
              <a:t>Any issues?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Our transfer clocks are only running at 100 </a:t>
            </a:r>
            <a:r>
              <a:rPr lang="en-US" sz="1800" dirty="0" err="1"/>
              <a:t>MHz.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It would be nice to have more bandwidth</a:t>
            </a:r>
            <a:endParaRPr lang="en-US" sz="20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6D61E6E-0B15-4A43-BE19-1E8AD8A23A57}"/>
              </a:ext>
            </a:extLst>
          </p:cNvPr>
          <p:cNvCxnSpPr>
            <a:stCxn id="13" idx="3"/>
            <a:endCxn id="8" idx="1"/>
          </p:cNvCxnSpPr>
          <p:nvPr/>
        </p:nvCxnSpPr>
        <p:spPr>
          <a:xfrm>
            <a:off x="1133856" y="855238"/>
            <a:ext cx="16154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4767EDE-0A5E-4CDB-8142-291CC2222637}"/>
              </a:ext>
            </a:extLst>
          </p:cNvPr>
          <p:cNvCxnSpPr/>
          <p:nvPr/>
        </p:nvCxnSpPr>
        <p:spPr>
          <a:xfrm>
            <a:off x="4181856" y="852690"/>
            <a:ext cx="16154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F75108C-B753-4887-B348-A05ACCF60344}"/>
              </a:ext>
            </a:extLst>
          </p:cNvPr>
          <p:cNvCxnSpPr>
            <a:cxnSpLocks/>
          </p:cNvCxnSpPr>
          <p:nvPr/>
        </p:nvCxnSpPr>
        <p:spPr>
          <a:xfrm>
            <a:off x="9906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81EC098-C6C4-4FEB-9B80-AF00BD839ADC}"/>
              </a:ext>
            </a:extLst>
          </p:cNvPr>
          <p:cNvCxnSpPr/>
          <p:nvPr/>
        </p:nvCxnSpPr>
        <p:spPr>
          <a:xfrm>
            <a:off x="12192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EF33887-2641-44F5-B768-6F74396622E0}"/>
              </a:ext>
            </a:extLst>
          </p:cNvPr>
          <p:cNvCxnSpPr>
            <a:cxnSpLocks/>
          </p:cNvCxnSpPr>
          <p:nvPr/>
        </p:nvCxnSpPr>
        <p:spPr>
          <a:xfrm>
            <a:off x="12192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26CC099-C3B3-49E4-825A-B35B2807278B}"/>
              </a:ext>
            </a:extLst>
          </p:cNvPr>
          <p:cNvCxnSpPr/>
          <p:nvPr/>
        </p:nvCxnSpPr>
        <p:spPr>
          <a:xfrm>
            <a:off x="14478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52D222-AEF5-40ED-AF93-B94E11EFB58D}"/>
              </a:ext>
            </a:extLst>
          </p:cNvPr>
          <p:cNvCxnSpPr>
            <a:cxnSpLocks/>
          </p:cNvCxnSpPr>
          <p:nvPr/>
        </p:nvCxnSpPr>
        <p:spPr>
          <a:xfrm>
            <a:off x="14478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C687576-BEFF-4D6C-8BF6-AAFDD39A23EF}"/>
              </a:ext>
            </a:extLst>
          </p:cNvPr>
          <p:cNvCxnSpPr/>
          <p:nvPr/>
        </p:nvCxnSpPr>
        <p:spPr>
          <a:xfrm>
            <a:off x="16764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9259F6B-07C6-43B5-8C49-2BEB547BD19D}"/>
              </a:ext>
            </a:extLst>
          </p:cNvPr>
          <p:cNvCxnSpPr>
            <a:cxnSpLocks/>
          </p:cNvCxnSpPr>
          <p:nvPr/>
        </p:nvCxnSpPr>
        <p:spPr>
          <a:xfrm>
            <a:off x="16764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802445C-69E3-454F-B66E-CBBDAD9AC307}"/>
              </a:ext>
            </a:extLst>
          </p:cNvPr>
          <p:cNvCxnSpPr/>
          <p:nvPr/>
        </p:nvCxnSpPr>
        <p:spPr>
          <a:xfrm>
            <a:off x="19050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27BE765-703D-418D-A9C4-74A8C566BA79}"/>
              </a:ext>
            </a:extLst>
          </p:cNvPr>
          <p:cNvCxnSpPr>
            <a:cxnSpLocks/>
          </p:cNvCxnSpPr>
          <p:nvPr/>
        </p:nvCxnSpPr>
        <p:spPr>
          <a:xfrm>
            <a:off x="19050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5331939-A7D0-448E-B162-FFAC573C43D5}"/>
              </a:ext>
            </a:extLst>
          </p:cNvPr>
          <p:cNvCxnSpPr/>
          <p:nvPr/>
        </p:nvCxnSpPr>
        <p:spPr>
          <a:xfrm>
            <a:off x="21336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AEA00F5-3988-478E-A9BB-62D1765542FA}"/>
              </a:ext>
            </a:extLst>
          </p:cNvPr>
          <p:cNvCxnSpPr>
            <a:cxnSpLocks/>
          </p:cNvCxnSpPr>
          <p:nvPr/>
        </p:nvCxnSpPr>
        <p:spPr>
          <a:xfrm>
            <a:off x="21336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AB80434-BE9B-469D-98FC-3BE3D48A9A2F}"/>
              </a:ext>
            </a:extLst>
          </p:cNvPr>
          <p:cNvCxnSpPr/>
          <p:nvPr/>
        </p:nvCxnSpPr>
        <p:spPr>
          <a:xfrm>
            <a:off x="23622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DF6C84-95FF-404A-9784-652F37ECD1AB}"/>
              </a:ext>
            </a:extLst>
          </p:cNvPr>
          <p:cNvCxnSpPr>
            <a:cxnSpLocks/>
          </p:cNvCxnSpPr>
          <p:nvPr/>
        </p:nvCxnSpPr>
        <p:spPr>
          <a:xfrm>
            <a:off x="23622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E116E4F-A55C-47BA-BD27-261F0AE602A1}"/>
              </a:ext>
            </a:extLst>
          </p:cNvPr>
          <p:cNvCxnSpPr/>
          <p:nvPr/>
        </p:nvCxnSpPr>
        <p:spPr>
          <a:xfrm>
            <a:off x="25908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139F545-6C8B-49E7-8D07-3440288D6858}"/>
              </a:ext>
            </a:extLst>
          </p:cNvPr>
          <p:cNvCxnSpPr>
            <a:cxnSpLocks/>
          </p:cNvCxnSpPr>
          <p:nvPr/>
        </p:nvCxnSpPr>
        <p:spPr>
          <a:xfrm>
            <a:off x="25908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56E1C59-9A84-49C5-850A-2E2357814BFD}"/>
              </a:ext>
            </a:extLst>
          </p:cNvPr>
          <p:cNvCxnSpPr/>
          <p:nvPr/>
        </p:nvCxnSpPr>
        <p:spPr>
          <a:xfrm>
            <a:off x="28194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52904DA-F269-4F2C-8EB3-B37B9AE08BE7}"/>
              </a:ext>
            </a:extLst>
          </p:cNvPr>
          <p:cNvCxnSpPr>
            <a:cxnSpLocks/>
          </p:cNvCxnSpPr>
          <p:nvPr/>
        </p:nvCxnSpPr>
        <p:spPr>
          <a:xfrm>
            <a:off x="28194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F2A2C66-5379-4A70-8EA6-D47530BDCBC6}"/>
              </a:ext>
            </a:extLst>
          </p:cNvPr>
          <p:cNvCxnSpPr/>
          <p:nvPr/>
        </p:nvCxnSpPr>
        <p:spPr>
          <a:xfrm>
            <a:off x="30480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38FD525-14A5-466F-93F5-4BDA3D47E13C}"/>
              </a:ext>
            </a:extLst>
          </p:cNvPr>
          <p:cNvCxnSpPr>
            <a:cxnSpLocks/>
          </p:cNvCxnSpPr>
          <p:nvPr/>
        </p:nvCxnSpPr>
        <p:spPr>
          <a:xfrm>
            <a:off x="30480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A9CE390-E3B9-4AC1-9D37-49FEF4D0B33A}"/>
              </a:ext>
            </a:extLst>
          </p:cNvPr>
          <p:cNvCxnSpPr/>
          <p:nvPr/>
        </p:nvCxnSpPr>
        <p:spPr>
          <a:xfrm>
            <a:off x="32766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3AB30DA-483D-4198-8AB2-084F8939159D}"/>
              </a:ext>
            </a:extLst>
          </p:cNvPr>
          <p:cNvCxnSpPr>
            <a:cxnSpLocks/>
          </p:cNvCxnSpPr>
          <p:nvPr/>
        </p:nvCxnSpPr>
        <p:spPr>
          <a:xfrm>
            <a:off x="32766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15A609-FB5A-4685-BB3A-4BD716F6D655}"/>
              </a:ext>
            </a:extLst>
          </p:cNvPr>
          <p:cNvCxnSpPr/>
          <p:nvPr/>
        </p:nvCxnSpPr>
        <p:spPr>
          <a:xfrm>
            <a:off x="35052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FE675C7-F51D-41D9-98F1-32746D1263FC}"/>
              </a:ext>
            </a:extLst>
          </p:cNvPr>
          <p:cNvCxnSpPr>
            <a:cxnSpLocks/>
          </p:cNvCxnSpPr>
          <p:nvPr/>
        </p:nvCxnSpPr>
        <p:spPr>
          <a:xfrm>
            <a:off x="35052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69755C-8F5D-474D-8307-E239BBA51D77}"/>
              </a:ext>
            </a:extLst>
          </p:cNvPr>
          <p:cNvCxnSpPr/>
          <p:nvPr/>
        </p:nvCxnSpPr>
        <p:spPr>
          <a:xfrm>
            <a:off x="37338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EA41CA8-9B0C-4405-93C6-72876D8EFB5C}"/>
              </a:ext>
            </a:extLst>
          </p:cNvPr>
          <p:cNvCxnSpPr>
            <a:cxnSpLocks/>
          </p:cNvCxnSpPr>
          <p:nvPr/>
        </p:nvCxnSpPr>
        <p:spPr>
          <a:xfrm>
            <a:off x="37338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CFCF16A-3133-409D-B38B-5861B43157AE}"/>
              </a:ext>
            </a:extLst>
          </p:cNvPr>
          <p:cNvCxnSpPr/>
          <p:nvPr/>
        </p:nvCxnSpPr>
        <p:spPr>
          <a:xfrm>
            <a:off x="39624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ACAA8D5-1049-4785-BA58-FC54DB6DBCF0}"/>
              </a:ext>
            </a:extLst>
          </p:cNvPr>
          <p:cNvCxnSpPr>
            <a:cxnSpLocks/>
          </p:cNvCxnSpPr>
          <p:nvPr/>
        </p:nvCxnSpPr>
        <p:spPr>
          <a:xfrm>
            <a:off x="39624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A965E9B-EE8E-415C-867C-7F20DC767F7E}"/>
              </a:ext>
            </a:extLst>
          </p:cNvPr>
          <p:cNvCxnSpPr/>
          <p:nvPr/>
        </p:nvCxnSpPr>
        <p:spPr>
          <a:xfrm>
            <a:off x="41910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4F7E724-9795-4E7F-9009-C7C2B3C2037B}"/>
              </a:ext>
            </a:extLst>
          </p:cNvPr>
          <p:cNvCxnSpPr>
            <a:cxnSpLocks/>
          </p:cNvCxnSpPr>
          <p:nvPr/>
        </p:nvCxnSpPr>
        <p:spPr>
          <a:xfrm>
            <a:off x="41910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6F437A6-EA52-4FAC-B25C-17B2B4BB1F45}"/>
              </a:ext>
            </a:extLst>
          </p:cNvPr>
          <p:cNvCxnSpPr/>
          <p:nvPr/>
        </p:nvCxnSpPr>
        <p:spPr>
          <a:xfrm>
            <a:off x="44196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97A83B2-159B-4CAD-9DD9-6BCD98713A83}"/>
              </a:ext>
            </a:extLst>
          </p:cNvPr>
          <p:cNvCxnSpPr>
            <a:cxnSpLocks/>
          </p:cNvCxnSpPr>
          <p:nvPr/>
        </p:nvCxnSpPr>
        <p:spPr>
          <a:xfrm>
            <a:off x="44196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B02C0DC-2823-4C1E-9190-E8EDB2776154}"/>
              </a:ext>
            </a:extLst>
          </p:cNvPr>
          <p:cNvCxnSpPr/>
          <p:nvPr/>
        </p:nvCxnSpPr>
        <p:spPr>
          <a:xfrm>
            <a:off x="46482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2DFDC77-838C-4127-B3BD-88259C125133}"/>
              </a:ext>
            </a:extLst>
          </p:cNvPr>
          <p:cNvCxnSpPr>
            <a:cxnSpLocks/>
          </p:cNvCxnSpPr>
          <p:nvPr/>
        </p:nvCxnSpPr>
        <p:spPr>
          <a:xfrm>
            <a:off x="46482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6F4150B-1526-437D-8E0E-ABDC2590758E}"/>
              </a:ext>
            </a:extLst>
          </p:cNvPr>
          <p:cNvCxnSpPr/>
          <p:nvPr/>
        </p:nvCxnSpPr>
        <p:spPr>
          <a:xfrm>
            <a:off x="48768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A8C2A5C-2CAE-4376-B7A3-EDF77995E392}"/>
              </a:ext>
            </a:extLst>
          </p:cNvPr>
          <p:cNvCxnSpPr>
            <a:cxnSpLocks/>
          </p:cNvCxnSpPr>
          <p:nvPr/>
        </p:nvCxnSpPr>
        <p:spPr>
          <a:xfrm>
            <a:off x="48768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7EAC9B9-A0B5-43C3-80F3-F7295E91895E}"/>
              </a:ext>
            </a:extLst>
          </p:cNvPr>
          <p:cNvCxnSpPr/>
          <p:nvPr/>
        </p:nvCxnSpPr>
        <p:spPr>
          <a:xfrm>
            <a:off x="51054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F17ED1B-09F2-4D9C-82E5-88996E9D4C8F}"/>
              </a:ext>
            </a:extLst>
          </p:cNvPr>
          <p:cNvCxnSpPr>
            <a:cxnSpLocks/>
          </p:cNvCxnSpPr>
          <p:nvPr/>
        </p:nvCxnSpPr>
        <p:spPr>
          <a:xfrm>
            <a:off x="51054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47C4C39-5EBC-4B1E-8A6C-79F518AD63B6}"/>
              </a:ext>
            </a:extLst>
          </p:cNvPr>
          <p:cNvCxnSpPr/>
          <p:nvPr/>
        </p:nvCxnSpPr>
        <p:spPr>
          <a:xfrm>
            <a:off x="53340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C4F4786-771F-4827-9647-C7B78BC096F4}"/>
              </a:ext>
            </a:extLst>
          </p:cNvPr>
          <p:cNvCxnSpPr>
            <a:cxnSpLocks/>
          </p:cNvCxnSpPr>
          <p:nvPr/>
        </p:nvCxnSpPr>
        <p:spPr>
          <a:xfrm>
            <a:off x="53340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CBFC068-4F9E-430A-8983-4AD27635B9E8}"/>
              </a:ext>
            </a:extLst>
          </p:cNvPr>
          <p:cNvCxnSpPr/>
          <p:nvPr/>
        </p:nvCxnSpPr>
        <p:spPr>
          <a:xfrm>
            <a:off x="55626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9515CA9-A668-4EB3-BA02-CD660F0151AF}"/>
              </a:ext>
            </a:extLst>
          </p:cNvPr>
          <p:cNvCxnSpPr>
            <a:cxnSpLocks/>
          </p:cNvCxnSpPr>
          <p:nvPr/>
        </p:nvCxnSpPr>
        <p:spPr>
          <a:xfrm>
            <a:off x="55626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F93471A-918B-48A0-97BB-1A7507C1A60E}"/>
              </a:ext>
            </a:extLst>
          </p:cNvPr>
          <p:cNvCxnSpPr/>
          <p:nvPr/>
        </p:nvCxnSpPr>
        <p:spPr>
          <a:xfrm>
            <a:off x="57912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ED7F869-605D-4E28-8ED6-A1B48B1E2B45}"/>
              </a:ext>
            </a:extLst>
          </p:cNvPr>
          <p:cNvCxnSpPr>
            <a:cxnSpLocks/>
          </p:cNvCxnSpPr>
          <p:nvPr/>
        </p:nvCxnSpPr>
        <p:spPr>
          <a:xfrm>
            <a:off x="57912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7C2C9CF-CCF6-4967-81FF-DF747F470AFE}"/>
              </a:ext>
            </a:extLst>
          </p:cNvPr>
          <p:cNvCxnSpPr/>
          <p:nvPr/>
        </p:nvCxnSpPr>
        <p:spPr>
          <a:xfrm>
            <a:off x="60198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0BD7C03-214A-4DCC-87B2-CCCE998992DB}"/>
              </a:ext>
            </a:extLst>
          </p:cNvPr>
          <p:cNvCxnSpPr>
            <a:cxnSpLocks/>
          </p:cNvCxnSpPr>
          <p:nvPr/>
        </p:nvCxnSpPr>
        <p:spPr>
          <a:xfrm>
            <a:off x="60198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F7F1351-3F1A-411B-BE63-D1231CA51F3B}"/>
              </a:ext>
            </a:extLst>
          </p:cNvPr>
          <p:cNvCxnSpPr/>
          <p:nvPr/>
        </p:nvCxnSpPr>
        <p:spPr>
          <a:xfrm>
            <a:off x="62484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F20BC2E-3DBB-423C-899B-A88F649D4289}"/>
              </a:ext>
            </a:extLst>
          </p:cNvPr>
          <p:cNvCxnSpPr>
            <a:cxnSpLocks/>
          </p:cNvCxnSpPr>
          <p:nvPr/>
        </p:nvCxnSpPr>
        <p:spPr>
          <a:xfrm>
            <a:off x="62484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82E41CC-8AB5-41CD-B2F4-6CC5F883A7AA}"/>
              </a:ext>
            </a:extLst>
          </p:cNvPr>
          <p:cNvCxnSpPr/>
          <p:nvPr/>
        </p:nvCxnSpPr>
        <p:spPr>
          <a:xfrm>
            <a:off x="64770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87109EE-23AE-47DD-A732-574CB61C5B38}"/>
              </a:ext>
            </a:extLst>
          </p:cNvPr>
          <p:cNvCxnSpPr>
            <a:cxnSpLocks/>
          </p:cNvCxnSpPr>
          <p:nvPr/>
        </p:nvCxnSpPr>
        <p:spPr>
          <a:xfrm>
            <a:off x="64770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AE64025-9099-4C00-BBDA-D96259811B2F}"/>
              </a:ext>
            </a:extLst>
          </p:cNvPr>
          <p:cNvCxnSpPr/>
          <p:nvPr/>
        </p:nvCxnSpPr>
        <p:spPr>
          <a:xfrm>
            <a:off x="67056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FB18807-AE23-4863-95BE-BA08BD54B89D}"/>
              </a:ext>
            </a:extLst>
          </p:cNvPr>
          <p:cNvCxnSpPr>
            <a:cxnSpLocks/>
          </p:cNvCxnSpPr>
          <p:nvPr/>
        </p:nvCxnSpPr>
        <p:spPr>
          <a:xfrm>
            <a:off x="67056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74CA7CD-69FF-4857-9322-AA9B649054A8}"/>
              </a:ext>
            </a:extLst>
          </p:cNvPr>
          <p:cNvCxnSpPr/>
          <p:nvPr/>
        </p:nvCxnSpPr>
        <p:spPr>
          <a:xfrm>
            <a:off x="69342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1983B3B-28D1-45D8-9D63-EA6B3BFACF07}"/>
              </a:ext>
            </a:extLst>
          </p:cNvPr>
          <p:cNvCxnSpPr>
            <a:cxnSpLocks/>
          </p:cNvCxnSpPr>
          <p:nvPr/>
        </p:nvCxnSpPr>
        <p:spPr>
          <a:xfrm>
            <a:off x="69342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2934474-7A17-490F-90C3-8C221F5576A0}"/>
              </a:ext>
            </a:extLst>
          </p:cNvPr>
          <p:cNvCxnSpPr/>
          <p:nvPr/>
        </p:nvCxnSpPr>
        <p:spPr>
          <a:xfrm>
            <a:off x="71628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977607C-6F2E-4666-9400-E5CB8D41B133}"/>
              </a:ext>
            </a:extLst>
          </p:cNvPr>
          <p:cNvCxnSpPr>
            <a:cxnSpLocks/>
          </p:cNvCxnSpPr>
          <p:nvPr/>
        </p:nvCxnSpPr>
        <p:spPr>
          <a:xfrm>
            <a:off x="71628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A62EF51-2745-4FD0-9EEA-B45B5BA0A277}"/>
              </a:ext>
            </a:extLst>
          </p:cNvPr>
          <p:cNvCxnSpPr/>
          <p:nvPr/>
        </p:nvCxnSpPr>
        <p:spPr>
          <a:xfrm>
            <a:off x="73914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6118123-9396-4245-BC07-5DC310037EB5}"/>
              </a:ext>
            </a:extLst>
          </p:cNvPr>
          <p:cNvCxnSpPr>
            <a:cxnSpLocks/>
          </p:cNvCxnSpPr>
          <p:nvPr/>
        </p:nvCxnSpPr>
        <p:spPr>
          <a:xfrm>
            <a:off x="73914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26BCA55-93CF-4E4B-8488-A1FC362F158F}"/>
              </a:ext>
            </a:extLst>
          </p:cNvPr>
          <p:cNvCxnSpPr/>
          <p:nvPr/>
        </p:nvCxnSpPr>
        <p:spPr>
          <a:xfrm>
            <a:off x="76200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F631C69-D287-4A52-9059-81749C41DF54}"/>
              </a:ext>
            </a:extLst>
          </p:cNvPr>
          <p:cNvCxnSpPr>
            <a:cxnSpLocks/>
          </p:cNvCxnSpPr>
          <p:nvPr/>
        </p:nvCxnSpPr>
        <p:spPr>
          <a:xfrm>
            <a:off x="76200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4719548-1C50-47C2-9E3F-C384AC7F54D1}"/>
              </a:ext>
            </a:extLst>
          </p:cNvPr>
          <p:cNvCxnSpPr/>
          <p:nvPr/>
        </p:nvCxnSpPr>
        <p:spPr>
          <a:xfrm>
            <a:off x="78486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BEFFD9C-0A1D-491C-9788-AB390EDAA1E3}"/>
              </a:ext>
            </a:extLst>
          </p:cNvPr>
          <p:cNvCxnSpPr>
            <a:cxnSpLocks/>
          </p:cNvCxnSpPr>
          <p:nvPr/>
        </p:nvCxnSpPr>
        <p:spPr>
          <a:xfrm>
            <a:off x="7848600" y="4419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91317F4-DD66-4917-BBB7-8935C2C9CAFA}"/>
              </a:ext>
            </a:extLst>
          </p:cNvPr>
          <p:cNvCxnSpPr/>
          <p:nvPr/>
        </p:nvCxnSpPr>
        <p:spPr>
          <a:xfrm>
            <a:off x="80772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9D66AF9F-161E-4E66-8763-54F13E533A26}"/>
              </a:ext>
            </a:extLst>
          </p:cNvPr>
          <p:cNvCxnSpPr>
            <a:cxnSpLocks/>
          </p:cNvCxnSpPr>
          <p:nvPr/>
        </p:nvCxnSpPr>
        <p:spPr>
          <a:xfrm>
            <a:off x="8077200" y="4191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17BE528-4204-48AB-8C16-28497A86C1AB}"/>
              </a:ext>
            </a:extLst>
          </p:cNvPr>
          <p:cNvCxnSpPr/>
          <p:nvPr/>
        </p:nvCxnSpPr>
        <p:spPr>
          <a:xfrm>
            <a:off x="8305800" y="4191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0CDA750-7499-4347-9413-2596D550FC53}"/>
              </a:ext>
            </a:extLst>
          </p:cNvPr>
          <p:cNvCxnSpPr>
            <a:cxnSpLocks/>
          </p:cNvCxnSpPr>
          <p:nvPr/>
        </p:nvCxnSpPr>
        <p:spPr>
          <a:xfrm>
            <a:off x="990600" y="4800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7918357-3E43-4674-B3CB-DD5BAF2F0696}"/>
              </a:ext>
            </a:extLst>
          </p:cNvPr>
          <p:cNvCxnSpPr/>
          <p:nvPr/>
        </p:nvCxnSpPr>
        <p:spPr>
          <a:xfrm>
            <a:off x="1219200" y="4572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596ECFB-23EA-409C-8CAC-948A3DC62A8A}"/>
              </a:ext>
            </a:extLst>
          </p:cNvPr>
          <p:cNvCxnSpPr>
            <a:cxnSpLocks/>
          </p:cNvCxnSpPr>
          <p:nvPr/>
        </p:nvCxnSpPr>
        <p:spPr>
          <a:xfrm>
            <a:off x="1219200" y="4572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AD11E62-AEF4-4E02-B31C-2413C9F51A1F}"/>
              </a:ext>
            </a:extLst>
          </p:cNvPr>
          <p:cNvCxnSpPr/>
          <p:nvPr/>
        </p:nvCxnSpPr>
        <p:spPr>
          <a:xfrm>
            <a:off x="1447800" y="4572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906F450-1E99-410A-A602-1D6A250A1855}"/>
              </a:ext>
            </a:extLst>
          </p:cNvPr>
          <p:cNvCxnSpPr>
            <a:cxnSpLocks/>
          </p:cNvCxnSpPr>
          <p:nvPr/>
        </p:nvCxnSpPr>
        <p:spPr>
          <a:xfrm>
            <a:off x="1447800" y="48006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C27E086-338A-4EA2-90D2-5C90CE109895}"/>
              </a:ext>
            </a:extLst>
          </p:cNvPr>
          <p:cNvCxnSpPr/>
          <p:nvPr/>
        </p:nvCxnSpPr>
        <p:spPr>
          <a:xfrm>
            <a:off x="5791200" y="4572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1217CB2-7183-452A-9A6C-91B8B7ED008F}"/>
              </a:ext>
            </a:extLst>
          </p:cNvPr>
          <p:cNvCxnSpPr>
            <a:cxnSpLocks/>
          </p:cNvCxnSpPr>
          <p:nvPr/>
        </p:nvCxnSpPr>
        <p:spPr>
          <a:xfrm>
            <a:off x="5791200" y="45720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920CA38-79B1-4559-93C6-ECB957A97B9E}"/>
              </a:ext>
            </a:extLst>
          </p:cNvPr>
          <p:cNvCxnSpPr/>
          <p:nvPr/>
        </p:nvCxnSpPr>
        <p:spPr>
          <a:xfrm>
            <a:off x="6019800" y="4572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BCFF2F2-BE7F-4FE8-9574-6FABA4FB25AC}"/>
              </a:ext>
            </a:extLst>
          </p:cNvPr>
          <p:cNvCxnSpPr>
            <a:cxnSpLocks/>
          </p:cNvCxnSpPr>
          <p:nvPr/>
        </p:nvCxnSpPr>
        <p:spPr>
          <a:xfrm>
            <a:off x="6019800" y="48006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98A0C6C-01BC-458D-A990-D2D4B9B04884}"/>
              </a:ext>
            </a:extLst>
          </p:cNvPr>
          <p:cNvCxnSpPr>
            <a:cxnSpLocks/>
          </p:cNvCxnSpPr>
          <p:nvPr/>
        </p:nvCxnSpPr>
        <p:spPr>
          <a:xfrm>
            <a:off x="990600" y="4038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5858929-255D-48C0-B3E6-932F88B7CBF0}"/>
              </a:ext>
            </a:extLst>
          </p:cNvPr>
          <p:cNvCxnSpPr/>
          <p:nvPr/>
        </p:nvCxnSpPr>
        <p:spPr>
          <a:xfrm>
            <a:off x="1219200" y="3810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B7C7213-60D3-48B0-BBD0-9C84A6FF6807}"/>
              </a:ext>
            </a:extLst>
          </p:cNvPr>
          <p:cNvCxnSpPr>
            <a:cxnSpLocks/>
          </p:cNvCxnSpPr>
          <p:nvPr/>
        </p:nvCxnSpPr>
        <p:spPr>
          <a:xfrm>
            <a:off x="1219200" y="38100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333BEA2-CB6D-4B26-AB94-7D625F2862E0}"/>
              </a:ext>
            </a:extLst>
          </p:cNvPr>
          <p:cNvCxnSpPr/>
          <p:nvPr/>
        </p:nvCxnSpPr>
        <p:spPr>
          <a:xfrm>
            <a:off x="3505200" y="3810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E9F09783-86BA-4E70-8F07-039F599807AE}"/>
              </a:ext>
            </a:extLst>
          </p:cNvPr>
          <p:cNvCxnSpPr>
            <a:cxnSpLocks/>
          </p:cNvCxnSpPr>
          <p:nvPr/>
        </p:nvCxnSpPr>
        <p:spPr>
          <a:xfrm>
            <a:off x="3505200" y="40386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EFFBB4D6-FF31-4567-8116-A68E124597E6}"/>
              </a:ext>
            </a:extLst>
          </p:cNvPr>
          <p:cNvCxnSpPr/>
          <p:nvPr/>
        </p:nvCxnSpPr>
        <p:spPr>
          <a:xfrm>
            <a:off x="5791200" y="3810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F0412E-2108-4F72-A35E-9418185631A6}"/>
              </a:ext>
            </a:extLst>
          </p:cNvPr>
          <p:cNvCxnSpPr>
            <a:cxnSpLocks/>
          </p:cNvCxnSpPr>
          <p:nvPr/>
        </p:nvCxnSpPr>
        <p:spPr>
          <a:xfrm>
            <a:off x="5791200" y="38100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DEEFE852-AF08-41BE-997F-A1A5D1BABE26}"/>
              </a:ext>
            </a:extLst>
          </p:cNvPr>
          <p:cNvCxnSpPr/>
          <p:nvPr/>
        </p:nvCxnSpPr>
        <p:spPr>
          <a:xfrm>
            <a:off x="8077200" y="38100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F87CF34-FA3B-4901-A281-C0AE455B499B}"/>
              </a:ext>
            </a:extLst>
          </p:cNvPr>
          <p:cNvCxnSpPr>
            <a:cxnSpLocks/>
          </p:cNvCxnSpPr>
          <p:nvPr/>
        </p:nvCxnSpPr>
        <p:spPr>
          <a:xfrm>
            <a:off x="8077200" y="40386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14506FC6-A917-4E38-BAA0-FAF044E40C4A}"/>
              </a:ext>
            </a:extLst>
          </p:cNvPr>
          <p:cNvSpPr txBox="1"/>
          <p:nvPr/>
        </p:nvSpPr>
        <p:spPr>
          <a:xfrm>
            <a:off x="481703" y="3733800"/>
            <a:ext cx="58509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PLL0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C0A976C-04C5-4205-86F4-6FE4CD850A4B}"/>
              </a:ext>
            </a:extLst>
          </p:cNvPr>
          <p:cNvSpPr txBox="1"/>
          <p:nvPr/>
        </p:nvSpPr>
        <p:spPr>
          <a:xfrm>
            <a:off x="533400" y="4111823"/>
            <a:ext cx="58509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PLL1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CEE4E8C-3368-4BDB-8404-EFF86372E8FB}"/>
              </a:ext>
            </a:extLst>
          </p:cNvPr>
          <p:cNvSpPr txBox="1"/>
          <p:nvPr/>
        </p:nvSpPr>
        <p:spPr>
          <a:xfrm>
            <a:off x="533400" y="4492823"/>
            <a:ext cx="4857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HB1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B43F1D0C-3FD8-4E51-AC36-3FF63EDE4E00}"/>
              </a:ext>
            </a:extLst>
          </p:cNvPr>
          <p:cNvCxnSpPr>
            <a:cxnSpLocks/>
          </p:cNvCxnSpPr>
          <p:nvPr/>
        </p:nvCxnSpPr>
        <p:spPr>
          <a:xfrm>
            <a:off x="11430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42121BC-D061-440C-830D-0B9C348B8E13}"/>
              </a:ext>
            </a:extLst>
          </p:cNvPr>
          <p:cNvCxnSpPr/>
          <p:nvPr/>
        </p:nvCxnSpPr>
        <p:spPr>
          <a:xfrm>
            <a:off x="13716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C7933CE5-1863-401D-801E-BED88FD1B1F7}"/>
              </a:ext>
            </a:extLst>
          </p:cNvPr>
          <p:cNvCxnSpPr>
            <a:cxnSpLocks/>
          </p:cNvCxnSpPr>
          <p:nvPr/>
        </p:nvCxnSpPr>
        <p:spPr>
          <a:xfrm>
            <a:off x="13716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CA4D99F4-8BE4-42F0-BCFB-176DBE4A4403}"/>
              </a:ext>
            </a:extLst>
          </p:cNvPr>
          <p:cNvCxnSpPr/>
          <p:nvPr/>
        </p:nvCxnSpPr>
        <p:spPr>
          <a:xfrm>
            <a:off x="16002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78581222-EDD1-4B7E-A16C-AD282BE1A236}"/>
              </a:ext>
            </a:extLst>
          </p:cNvPr>
          <p:cNvCxnSpPr>
            <a:cxnSpLocks/>
          </p:cNvCxnSpPr>
          <p:nvPr/>
        </p:nvCxnSpPr>
        <p:spPr>
          <a:xfrm>
            <a:off x="16002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4E83E400-EB46-4383-B61C-526552E09CBA}"/>
              </a:ext>
            </a:extLst>
          </p:cNvPr>
          <p:cNvCxnSpPr/>
          <p:nvPr/>
        </p:nvCxnSpPr>
        <p:spPr>
          <a:xfrm>
            <a:off x="18288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0981480-00AE-4F31-800E-C6D380763707}"/>
              </a:ext>
            </a:extLst>
          </p:cNvPr>
          <p:cNvCxnSpPr>
            <a:cxnSpLocks/>
          </p:cNvCxnSpPr>
          <p:nvPr/>
        </p:nvCxnSpPr>
        <p:spPr>
          <a:xfrm>
            <a:off x="18288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9216A4CC-2125-4931-ACE3-366080CE872F}"/>
              </a:ext>
            </a:extLst>
          </p:cNvPr>
          <p:cNvCxnSpPr/>
          <p:nvPr/>
        </p:nvCxnSpPr>
        <p:spPr>
          <a:xfrm>
            <a:off x="20574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3526FAE-78F3-4B2D-8140-B1032D781E88}"/>
              </a:ext>
            </a:extLst>
          </p:cNvPr>
          <p:cNvCxnSpPr>
            <a:cxnSpLocks/>
          </p:cNvCxnSpPr>
          <p:nvPr/>
        </p:nvCxnSpPr>
        <p:spPr>
          <a:xfrm>
            <a:off x="20574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E8DC40CD-8B5E-4442-A6F4-EB3C805D47D8}"/>
              </a:ext>
            </a:extLst>
          </p:cNvPr>
          <p:cNvCxnSpPr/>
          <p:nvPr/>
        </p:nvCxnSpPr>
        <p:spPr>
          <a:xfrm>
            <a:off x="22860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B4196E4-E495-465E-8FE4-B68E0942EC07}"/>
              </a:ext>
            </a:extLst>
          </p:cNvPr>
          <p:cNvCxnSpPr>
            <a:cxnSpLocks/>
          </p:cNvCxnSpPr>
          <p:nvPr/>
        </p:nvCxnSpPr>
        <p:spPr>
          <a:xfrm>
            <a:off x="22860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FCD0B280-4C66-40FA-85AD-E8D4FCA8D7A9}"/>
              </a:ext>
            </a:extLst>
          </p:cNvPr>
          <p:cNvCxnSpPr/>
          <p:nvPr/>
        </p:nvCxnSpPr>
        <p:spPr>
          <a:xfrm>
            <a:off x="25146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CD64706E-DBEB-4E74-AD35-DF851B8EA5A9}"/>
              </a:ext>
            </a:extLst>
          </p:cNvPr>
          <p:cNvCxnSpPr>
            <a:cxnSpLocks/>
          </p:cNvCxnSpPr>
          <p:nvPr/>
        </p:nvCxnSpPr>
        <p:spPr>
          <a:xfrm>
            <a:off x="25146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925683F6-87B6-4824-8F58-3DC22AFF2193}"/>
              </a:ext>
            </a:extLst>
          </p:cNvPr>
          <p:cNvCxnSpPr/>
          <p:nvPr/>
        </p:nvCxnSpPr>
        <p:spPr>
          <a:xfrm>
            <a:off x="27432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3AC0499A-E81A-4F95-9ECF-009526220E0D}"/>
              </a:ext>
            </a:extLst>
          </p:cNvPr>
          <p:cNvCxnSpPr>
            <a:cxnSpLocks/>
          </p:cNvCxnSpPr>
          <p:nvPr/>
        </p:nvCxnSpPr>
        <p:spPr>
          <a:xfrm>
            <a:off x="27432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E3C0E57C-CCA8-412D-A872-AC9296D25414}"/>
              </a:ext>
            </a:extLst>
          </p:cNvPr>
          <p:cNvCxnSpPr/>
          <p:nvPr/>
        </p:nvCxnSpPr>
        <p:spPr>
          <a:xfrm>
            <a:off x="29718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B2488161-1773-4B3F-8FA8-D8F0A3EE403A}"/>
              </a:ext>
            </a:extLst>
          </p:cNvPr>
          <p:cNvCxnSpPr>
            <a:cxnSpLocks/>
          </p:cNvCxnSpPr>
          <p:nvPr/>
        </p:nvCxnSpPr>
        <p:spPr>
          <a:xfrm>
            <a:off x="29718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A771BD76-50E8-4286-83F1-C8C12A352B58}"/>
              </a:ext>
            </a:extLst>
          </p:cNvPr>
          <p:cNvCxnSpPr/>
          <p:nvPr/>
        </p:nvCxnSpPr>
        <p:spPr>
          <a:xfrm>
            <a:off x="32004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17C5681-33AC-40F8-B57B-CB57BB2EFAA6}"/>
              </a:ext>
            </a:extLst>
          </p:cNvPr>
          <p:cNvCxnSpPr>
            <a:cxnSpLocks/>
          </p:cNvCxnSpPr>
          <p:nvPr/>
        </p:nvCxnSpPr>
        <p:spPr>
          <a:xfrm>
            <a:off x="32004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B179C008-5251-4043-B94A-72E65688FBC1}"/>
              </a:ext>
            </a:extLst>
          </p:cNvPr>
          <p:cNvCxnSpPr/>
          <p:nvPr/>
        </p:nvCxnSpPr>
        <p:spPr>
          <a:xfrm>
            <a:off x="34290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7FC8518-E6B2-4E8E-BA26-A2CE83704355}"/>
              </a:ext>
            </a:extLst>
          </p:cNvPr>
          <p:cNvCxnSpPr>
            <a:cxnSpLocks/>
          </p:cNvCxnSpPr>
          <p:nvPr/>
        </p:nvCxnSpPr>
        <p:spPr>
          <a:xfrm>
            <a:off x="34290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7293B17E-37D7-4C1E-8565-0181F6C2EE05}"/>
              </a:ext>
            </a:extLst>
          </p:cNvPr>
          <p:cNvCxnSpPr/>
          <p:nvPr/>
        </p:nvCxnSpPr>
        <p:spPr>
          <a:xfrm>
            <a:off x="36576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0536A70F-A807-4488-8CA7-2ADAD5CF8451}"/>
              </a:ext>
            </a:extLst>
          </p:cNvPr>
          <p:cNvCxnSpPr>
            <a:cxnSpLocks/>
          </p:cNvCxnSpPr>
          <p:nvPr/>
        </p:nvCxnSpPr>
        <p:spPr>
          <a:xfrm>
            <a:off x="36576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06745615-DC75-4D5D-96B9-FDDD8DA8F037}"/>
              </a:ext>
            </a:extLst>
          </p:cNvPr>
          <p:cNvCxnSpPr/>
          <p:nvPr/>
        </p:nvCxnSpPr>
        <p:spPr>
          <a:xfrm>
            <a:off x="38862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9931EAA4-0D65-4ABA-BA99-39F6DAD8A714}"/>
              </a:ext>
            </a:extLst>
          </p:cNvPr>
          <p:cNvCxnSpPr>
            <a:cxnSpLocks/>
          </p:cNvCxnSpPr>
          <p:nvPr/>
        </p:nvCxnSpPr>
        <p:spPr>
          <a:xfrm>
            <a:off x="38862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9B17F63C-E360-40D3-9277-4FDAF6072C78}"/>
              </a:ext>
            </a:extLst>
          </p:cNvPr>
          <p:cNvCxnSpPr/>
          <p:nvPr/>
        </p:nvCxnSpPr>
        <p:spPr>
          <a:xfrm>
            <a:off x="41148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DB788A84-C595-48E0-9E2D-25DB27656F91}"/>
              </a:ext>
            </a:extLst>
          </p:cNvPr>
          <p:cNvCxnSpPr>
            <a:cxnSpLocks/>
          </p:cNvCxnSpPr>
          <p:nvPr/>
        </p:nvCxnSpPr>
        <p:spPr>
          <a:xfrm>
            <a:off x="41148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4DDA9225-B55A-411B-BCEC-8F3348F9E089}"/>
              </a:ext>
            </a:extLst>
          </p:cNvPr>
          <p:cNvCxnSpPr/>
          <p:nvPr/>
        </p:nvCxnSpPr>
        <p:spPr>
          <a:xfrm>
            <a:off x="43434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0166ADD9-C622-47C1-910C-4DF37585DC13}"/>
              </a:ext>
            </a:extLst>
          </p:cNvPr>
          <p:cNvCxnSpPr>
            <a:cxnSpLocks/>
          </p:cNvCxnSpPr>
          <p:nvPr/>
        </p:nvCxnSpPr>
        <p:spPr>
          <a:xfrm>
            <a:off x="43434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83AF03CC-358A-4DB8-94B5-4A77F599DE33}"/>
              </a:ext>
            </a:extLst>
          </p:cNvPr>
          <p:cNvCxnSpPr/>
          <p:nvPr/>
        </p:nvCxnSpPr>
        <p:spPr>
          <a:xfrm>
            <a:off x="45720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799C8F4-8327-4AA4-88F7-F4B52D2626D4}"/>
              </a:ext>
            </a:extLst>
          </p:cNvPr>
          <p:cNvCxnSpPr>
            <a:cxnSpLocks/>
          </p:cNvCxnSpPr>
          <p:nvPr/>
        </p:nvCxnSpPr>
        <p:spPr>
          <a:xfrm>
            <a:off x="45720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3AF5EA-EF5E-434D-B60E-17481656C79C}"/>
              </a:ext>
            </a:extLst>
          </p:cNvPr>
          <p:cNvCxnSpPr/>
          <p:nvPr/>
        </p:nvCxnSpPr>
        <p:spPr>
          <a:xfrm>
            <a:off x="48006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8C3BE335-77CA-4AD3-9A6E-6D0418ABA464}"/>
              </a:ext>
            </a:extLst>
          </p:cNvPr>
          <p:cNvCxnSpPr>
            <a:cxnSpLocks/>
          </p:cNvCxnSpPr>
          <p:nvPr/>
        </p:nvCxnSpPr>
        <p:spPr>
          <a:xfrm>
            <a:off x="48006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2DB53419-8617-49B2-AE8D-92DB24E79D27}"/>
              </a:ext>
            </a:extLst>
          </p:cNvPr>
          <p:cNvCxnSpPr/>
          <p:nvPr/>
        </p:nvCxnSpPr>
        <p:spPr>
          <a:xfrm>
            <a:off x="50292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DA1F524A-A086-4E05-80A3-2B8949B47F25}"/>
              </a:ext>
            </a:extLst>
          </p:cNvPr>
          <p:cNvCxnSpPr>
            <a:cxnSpLocks/>
          </p:cNvCxnSpPr>
          <p:nvPr/>
        </p:nvCxnSpPr>
        <p:spPr>
          <a:xfrm>
            <a:off x="50292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0B48898-E679-4E5D-BE98-CBCB8C90DA98}"/>
              </a:ext>
            </a:extLst>
          </p:cNvPr>
          <p:cNvCxnSpPr/>
          <p:nvPr/>
        </p:nvCxnSpPr>
        <p:spPr>
          <a:xfrm>
            <a:off x="52578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0A08FA96-73EF-4144-9C27-782AB92D09B9}"/>
              </a:ext>
            </a:extLst>
          </p:cNvPr>
          <p:cNvCxnSpPr>
            <a:cxnSpLocks/>
          </p:cNvCxnSpPr>
          <p:nvPr/>
        </p:nvCxnSpPr>
        <p:spPr>
          <a:xfrm>
            <a:off x="52578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21827C48-B80A-44EB-9E50-C8827435F5A0}"/>
              </a:ext>
            </a:extLst>
          </p:cNvPr>
          <p:cNvCxnSpPr/>
          <p:nvPr/>
        </p:nvCxnSpPr>
        <p:spPr>
          <a:xfrm>
            <a:off x="54864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76C4BB73-4CB3-46AE-A421-B0781F0053EB}"/>
              </a:ext>
            </a:extLst>
          </p:cNvPr>
          <p:cNvCxnSpPr>
            <a:cxnSpLocks/>
          </p:cNvCxnSpPr>
          <p:nvPr/>
        </p:nvCxnSpPr>
        <p:spPr>
          <a:xfrm>
            <a:off x="54864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31A9FD08-0788-4D3A-971B-09F80F6D08E6}"/>
              </a:ext>
            </a:extLst>
          </p:cNvPr>
          <p:cNvCxnSpPr/>
          <p:nvPr/>
        </p:nvCxnSpPr>
        <p:spPr>
          <a:xfrm>
            <a:off x="57150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F9635686-14DF-4EA4-B7EB-C322BEEC64F9}"/>
              </a:ext>
            </a:extLst>
          </p:cNvPr>
          <p:cNvCxnSpPr>
            <a:cxnSpLocks/>
          </p:cNvCxnSpPr>
          <p:nvPr/>
        </p:nvCxnSpPr>
        <p:spPr>
          <a:xfrm>
            <a:off x="57150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06194EF3-608F-4A7D-8156-66CCFB917F36}"/>
              </a:ext>
            </a:extLst>
          </p:cNvPr>
          <p:cNvCxnSpPr/>
          <p:nvPr/>
        </p:nvCxnSpPr>
        <p:spPr>
          <a:xfrm>
            <a:off x="59436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D72D1A3A-96EE-4418-B558-46979DA4C1EC}"/>
              </a:ext>
            </a:extLst>
          </p:cNvPr>
          <p:cNvCxnSpPr>
            <a:cxnSpLocks/>
          </p:cNvCxnSpPr>
          <p:nvPr/>
        </p:nvCxnSpPr>
        <p:spPr>
          <a:xfrm>
            <a:off x="59436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2A8716F4-E1C0-4922-A7EC-8EA1195F3977}"/>
              </a:ext>
            </a:extLst>
          </p:cNvPr>
          <p:cNvCxnSpPr/>
          <p:nvPr/>
        </p:nvCxnSpPr>
        <p:spPr>
          <a:xfrm>
            <a:off x="61722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023C9A08-F4EA-4C4A-AB1A-FED2EBF10E7B}"/>
              </a:ext>
            </a:extLst>
          </p:cNvPr>
          <p:cNvCxnSpPr>
            <a:cxnSpLocks/>
          </p:cNvCxnSpPr>
          <p:nvPr/>
        </p:nvCxnSpPr>
        <p:spPr>
          <a:xfrm>
            <a:off x="61722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81EE9BF-33DE-44D5-90B1-8B27A344AB36}"/>
              </a:ext>
            </a:extLst>
          </p:cNvPr>
          <p:cNvCxnSpPr/>
          <p:nvPr/>
        </p:nvCxnSpPr>
        <p:spPr>
          <a:xfrm>
            <a:off x="64008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FFB30A7-53CE-4545-8DDD-D7458DF44233}"/>
              </a:ext>
            </a:extLst>
          </p:cNvPr>
          <p:cNvCxnSpPr>
            <a:cxnSpLocks/>
          </p:cNvCxnSpPr>
          <p:nvPr/>
        </p:nvCxnSpPr>
        <p:spPr>
          <a:xfrm>
            <a:off x="64008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B4A1B7BB-63CA-4DC3-BFF3-A48E3C20681F}"/>
              </a:ext>
            </a:extLst>
          </p:cNvPr>
          <p:cNvCxnSpPr/>
          <p:nvPr/>
        </p:nvCxnSpPr>
        <p:spPr>
          <a:xfrm>
            <a:off x="66294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D4771B3-7133-471F-9825-EE053D7FA74D}"/>
              </a:ext>
            </a:extLst>
          </p:cNvPr>
          <p:cNvCxnSpPr>
            <a:cxnSpLocks/>
          </p:cNvCxnSpPr>
          <p:nvPr/>
        </p:nvCxnSpPr>
        <p:spPr>
          <a:xfrm>
            <a:off x="66294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BD01CD60-FE22-4031-9636-91537E9B675E}"/>
              </a:ext>
            </a:extLst>
          </p:cNvPr>
          <p:cNvCxnSpPr/>
          <p:nvPr/>
        </p:nvCxnSpPr>
        <p:spPr>
          <a:xfrm>
            <a:off x="68580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0A15312-9895-4DB5-AFBE-F6801DF51085}"/>
              </a:ext>
            </a:extLst>
          </p:cNvPr>
          <p:cNvCxnSpPr>
            <a:cxnSpLocks/>
          </p:cNvCxnSpPr>
          <p:nvPr/>
        </p:nvCxnSpPr>
        <p:spPr>
          <a:xfrm>
            <a:off x="68580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7F7F883D-ADC7-4CBA-8303-7406C71C0E64}"/>
              </a:ext>
            </a:extLst>
          </p:cNvPr>
          <p:cNvCxnSpPr/>
          <p:nvPr/>
        </p:nvCxnSpPr>
        <p:spPr>
          <a:xfrm>
            <a:off x="70866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B1AF70EA-E460-4664-8C9D-AF3EF0BFD243}"/>
              </a:ext>
            </a:extLst>
          </p:cNvPr>
          <p:cNvCxnSpPr>
            <a:cxnSpLocks/>
          </p:cNvCxnSpPr>
          <p:nvPr/>
        </p:nvCxnSpPr>
        <p:spPr>
          <a:xfrm>
            <a:off x="70866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EC1B07A6-B584-4EEF-A880-161295E1640E}"/>
              </a:ext>
            </a:extLst>
          </p:cNvPr>
          <p:cNvCxnSpPr/>
          <p:nvPr/>
        </p:nvCxnSpPr>
        <p:spPr>
          <a:xfrm>
            <a:off x="73152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08C24EFC-1ECC-4032-8CE2-3F25A5E64FF6}"/>
              </a:ext>
            </a:extLst>
          </p:cNvPr>
          <p:cNvCxnSpPr>
            <a:cxnSpLocks/>
          </p:cNvCxnSpPr>
          <p:nvPr/>
        </p:nvCxnSpPr>
        <p:spPr>
          <a:xfrm>
            <a:off x="73152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49A4F5-751C-425C-B652-31E6E65A148E}"/>
              </a:ext>
            </a:extLst>
          </p:cNvPr>
          <p:cNvCxnSpPr/>
          <p:nvPr/>
        </p:nvCxnSpPr>
        <p:spPr>
          <a:xfrm>
            <a:off x="75438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CD0C2BC3-945E-436D-9E34-19619ECC6482}"/>
              </a:ext>
            </a:extLst>
          </p:cNvPr>
          <p:cNvCxnSpPr>
            <a:cxnSpLocks/>
          </p:cNvCxnSpPr>
          <p:nvPr/>
        </p:nvCxnSpPr>
        <p:spPr>
          <a:xfrm>
            <a:off x="75438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62CD66D3-BADF-40F8-B16C-39E38DFB9F2C}"/>
              </a:ext>
            </a:extLst>
          </p:cNvPr>
          <p:cNvCxnSpPr/>
          <p:nvPr/>
        </p:nvCxnSpPr>
        <p:spPr>
          <a:xfrm>
            <a:off x="77724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3772DA9-8129-43FD-AE2A-B0B4C0465EEC}"/>
              </a:ext>
            </a:extLst>
          </p:cNvPr>
          <p:cNvCxnSpPr>
            <a:cxnSpLocks/>
          </p:cNvCxnSpPr>
          <p:nvPr/>
        </p:nvCxnSpPr>
        <p:spPr>
          <a:xfrm>
            <a:off x="77724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EF7A14BD-AF0A-43E9-8A41-4A93549595E9}"/>
              </a:ext>
            </a:extLst>
          </p:cNvPr>
          <p:cNvCxnSpPr/>
          <p:nvPr/>
        </p:nvCxnSpPr>
        <p:spPr>
          <a:xfrm>
            <a:off x="80010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12DE222-DD11-4847-B7ED-BD00639F15AC}"/>
              </a:ext>
            </a:extLst>
          </p:cNvPr>
          <p:cNvCxnSpPr>
            <a:cxnSpLocks/>
          </p:cNvCxnSpPr>
          <p:nvPr/>
        </p:nvCxnSpPr>
        <p:spPr>
          <a:xfrm>
            <a:off x="8001000" y="5260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6CE52EEA-41F0-45E5-BEEB-81653803819C}"/>
              </a:ext>
            </a:extLst>
          </p:cNvPr>
          <p:cNvCxnSpPr/>
          <p:nvPr/>
        </p:nvCxnSpPr>
        <p:spPr>
          <a:xfrm>
            <a:off x="82296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9987390-CBD2-4CE2-BA78-5C1C5FBD4B20}"/>
              </a:ext>
            </a:extLst>
          </p:cNvPr>
          <p:cNvCxnSpPr>
            <a:cxnSpLocks/>
          </p:cNvCxnSpPr>
          <p:nvPr/>
        </p:nvCxnSpPr>
        <p:spPr>
          <a:xfrm>
            <a:off x="8229600" y="5032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309A3468-040E-454C-83DD-95AAC58467BB}"/>
              </a:ext>
            </a:extLst>
          </p:cNvPr>
          <p:cNvCxnSpPr/>
          <p:nvPr/>
        </p:nvCxnSpPr>
        <p:spPr>
          <a:xfrm>
            <a:off x="8458200" y="5032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FE74878E-426A-4A26-BD79-B4B30EDA1CEB}"/>
              </a:ext>
            </a:extLst>
          </p:cNvPr>
          <p:cNvCxnSpPr>
            <a:cxnSpLocks/>
          </p:cNvCxnSpPr>
          <p:nvPr/>
        </p:nvCxnSpPr>
        <p:spPr>
          <a:xfrm>
            <a:off x="1143000" y="56417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57ACA701-4BE0-4FAF-B3C9-61BF17E3860C}"/>
              </a:ext>
            </a:extLst>
          </p:cNvPr>
          <p:cNvCxnSpPr/>
          <p:nvPr/>
        </p:nvCxnSpPr>
        <p:spPr>
          <a:xfrm>
            <a:off x="1371600" y="5413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B50AD681-47B1-4E9E-ACDC-F4996D88B0E9}"/>
              </a:ext>
            </a:extLst>
          </p:cNvPr>
          <p:cNvCxnSpPr>
            <a:cxnSpLocks/>
          </p:cNvCxnSpPr>
          <p:nvPr/>
        </p:nvCxnSpPr>
        <p:spPr>
          <a:xfrm>
            <a:off x="1371600" y="5413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4C8569A5-0F5D-48C4-9E95-780229C3909B}"/>
              </a:ext>
            </a:extLst>
          </p:cNvPr>
          <p:cNvCxnSpPr/>
          <p:nvPr/>
        </p:nvCxnSpPr>
        <p:spPr>
          <a:xfrm>
            <a:off x="1600200" y="5413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FCA0EFDF-D96E-4E85-8EFA-9C307D6A1A00}"/>
              </a:ext>
            </a:extLst>
          </p:cNvPr>
          <p:cNvCxnSpPr>
            <a:cxnSpLocks/>
          </p:cNvCxnSpPr>
          <p:nvPr/>
        </p:nvCxnSpPr>
        <p:spPr>
          <a:xfrm>
            <a:off x="1600200" y="5641777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EC7141D2-8B97-47E8-AD18-E888C7F46086}"/>
              </a:ext>
            </a:extLst>
          </p:cNvPr>
          <p:cNvCxnSpPr/>
          <p:nvPr/>
        </p:nvCxnSpPr>
        <p:spPr>
          <a:xfrm>
            <a:off x="5943600" y="5413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01FCA9A1-95C3-45E3-921F-E050662C7612}"/>
              </a:ext>
            </a:extLst>
          </p:cNvPr>
          <p:cNvCxnSpPr>
            <a:cxnSpLocks/>
          </p:cNvCxnSpPr>
          <p:nvPr/>
        </p:nvCxnSpPr>
        <p:spPr>
          <a:xfrm>
            <a:off x="5943600" y="5413177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F2944CF5-95C7-488D-907A-D0C3D3A5959A}"/>
              </a:ext>
            </a:extLst>
          </p:cNvPr>
          <p:cNvCxnSpPr/>
          <p:nvPr/>
        </p:nvCxnSpPr>
        <p:spPr>
          <a:xfrm>
            <a:off x="6172200" y="5413177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2E92AC21-6A5F-4903-9A4C-0D4F372B46D9}"/>
              </a:ext>
            </a:extLst>
          </p:cNvPr>
          <p:cNvCxnSpPr>
            <a:cxnSpLocks/>
          </p:cNvCxnSpPr>
          <p:nvPr/>
        </p:nvCxnSpPr>
        <p:spPr>
          <a:xfrm>
            <a:off x="6172200" y="5641777"/>
            <a:ext cx="2057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371DE89F-D210-4494-9D2A-57C5C0170387}"/>
              </a:ext>
            </a:extLst>
          </p:cNvPr>
          <p:cNvSpPr txBox="1"/>
          <p:nvPr/>
        </p:nvSpPr>
        <p:spPr>
          <a:xfrm>
            <a:off x="533400" y="4953000"/>
            <a:ext cx="58509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PLL2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6828A3AE-17B5-457A-BA92-86B3E82ED384}"/>
              </a:ext>
            </a:extLst>
          </p:cNvPr>
          <p:cNvSpPr txBox="1"/>
          <p:nvPr/>
        </p:nvSpPr>
        <p:spPr>
          <a:xfrm>
            <a:off x="533400" y="5334000"/>
            <a:ext cx="4857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HB2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B9693557-0ABD-4F63-B2FB-C1A9179906C3}"/>
              </a:ext>
            </a:extLst>
          </p:cNvPr>
          <p:cNvCxnSpPr>
            <a:cxnSpLocks/>
          </p:cNvCxnSpPr>
          <p:nvPr/>
        </p:nvCxnSpPr>
        <p:spPr>
          <a:xfrm>
            <a:off x="1371600" y="60198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CB61D214-4D28-400A-BAE4-79D993D2FFF1}"/>
              </a:ext>
            </a:extLst>
          </p:cNvPr>
          <p:cNvCxnSpPr/>
          <p:nvPr/>
        </p:nvCxnSpPr>
        <p:spPr>
          <a:xfrm>
            <a:off x="3657600" y="57912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6091B2C-D4DE-48E4-B144-C55F3035847A}"/>
              </a:ext>
            </a:extLst>
          </p:cNvPr>
          <p:cNvCxnSpPr>
            <a:cxnSpLocks/>
          </p:cNvCxnSpPr>
          <p:nvPr/>
        </p:nvCxnSpPr>
        <p:spPr>
          <a:xfrm>
            <a:off x="3657600" y="57912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F894E610-2B2C-4D78-B83C-12CA0F85150A}"/>
              </a:ext>
            </a:extLst>
          </p:cNvPr>
          <p:cNvCxnSpPr/>
          <p:nvPr/>
        </p:nvCxnSpPr>
        <p:spPr>
          <a:xfrm>
            <a:off x="3886200" y="57912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F4156F0-B24E-413E-9F2C-23500FFB05FC}"/>
              </a:ext>
            </a:extLst>
          </p:cNvPr>
          <p:cNvCxnSpPr>
            <a:cxnSpLocks/>
          </p:cNvCxnSpPr>
          <p:nvPr/>
        </p:nvCxnSpPr>
        <p:spPr>
          <a:xfrm>
            <a:off x="3886200" y="60198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4478E57E-C511-4738-BE10-936859EA3DDF}"/>
              </a:ext>
            </a:extLst>
          </p:cNvPr>
          <p:cNvCxnSpPr/>
          <p:nvPr/>
        </p:nvCxnSpPr>
        <p:spPr>
          <a:xfrm>
            <a:off x="8229600" y="57912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0A6E7775-97BA-499F-AE3B-3161CB236748}"/>
              </a:ext>
            </a:extLst>
          </p:cNvPr>
          <p:cNvCxnSpPr>
            <a:cxnSpLocks/>
          </p:cNvCxnSpPr>
          <p:nvPr/>
        </p:nvCxnSpPr>
        <p:spPr>
          <a:xfrm>
            <a:off x="8229600" y="5791200"/>
            <a:ext cx="228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3476FE8-2462-4C37-8E24-6493134FFEAC}"/>
              </a:ext>
            </a:extLst>
          </p:cNvPr>
          <p:cNvCxnSpPr/>
          <p:nvPr/>
        </p:nvCxnSpPr>
        <p:spPr>
          <a:xfrm>
            <a:off x="8458200" y="5791200"/>
            <a:ext cx="0" cy="228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82BAA374-28DA-4443-9965-4670ACA60333}"/>
              </a:ext>
            </a:extLst>
          </p:cNvPr>
          <p:cNvSpPr txBox="1"/>
          <p:nvPr/>
        </p:nvSpPr>
        <p:spPr>
          <a:xfrm>
            <a:off x="533400" y="5712023"/>
            <a:ext cx="67165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AHB2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CC7DDEC6-C435-4203-9E28-12D8DBDEB9E4}"/>
              </a:ext>
            </a:extLst>
          </p:cNvPr>
          <p:cNvCxnSpPr/>
          <p:nvPr/>
        </p:nvCxnSpPr>
        <p:spPr>
          <a:xfrm>
            <a:off x="1219200" y="4724400"/>
            <a:ext cx="2362200" cy="12192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EE48B62A-566C-4668-AE2D-1976B9829DDB}"/>
              </a:ext>
            </a:extLst>
          </p:cNvPr>
          <p:cNvCxnSpPr/>
          <p:nvPr/>
        </p:nvCxnSpPr>
        <p:spPr>
          <a:xfrm>
            <a:off x="5867400" y="4648200"/>
            <a:ext cx="2362200" cy="12192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1B67B4C3-AF18-4DCC-9438-13DD05640FDB}"/>
              </a:ext>
            </a:extLst>
          </p:cNvPr>
          <p:cNvCxnSpPr>
            <a:cxnSpLocks/>
          </p:cNvCxnSpPr>
          <p:nvPr/>
        </p:nvCxnSpPr>
        <p:spPr>
          <a:xfrm flipV="1">
            <a:off x="3657600" y="4648200"/>
            <a:ext cx="2133600" cy="12954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08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Cond. clocking and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sz="2400" dirty="0"/>
              <a:t>Consider the same pipe, and assume: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D1 holds valid data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D1 is stalled (e.g., because of a cache miss), and so the instruction in D1 must stay there for another cycle</a:t>
            </a:r>
          </a:p>
          <a:p>
            <a:r>
              <a:rPr lang="en-US" sz="2400" dirty="0"/>
              <a:t>Should we fire CLK1?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No. If we do then we will lose this instruction.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is not optional. Yes, it does happen to save power; but the main reason is functionality. 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8B4FC4-3009-4635-B35E-C7765749E9C7}"/>
              </a:ext>
            </a:extLst>
          </p:cNvPr>
          <p:cNvCxnSpPr>
            <a:cxnSpLocks/>
          </p:cNvCxnSpPr>
          <p:nvPr/>
        </p:nvCxnSpPr>
        <p:spPr>
          <a:xfrm flipV="1">
            <a:off x="2057400" y="1600200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7897A1C-99E8-48E7-A7F0-B1E0613945FA}"/>
              </a:ext>
            </a:extLst>
          </p:cNvPr>
          <p:cNvCxnSpPr>
            <a:cxnSpLocks/>
          </p:cNvCxnSpPr>
          <p:nvPr/>
        </p:nvCxnSpPr>
        <p:spPr>
          <a:xfrm flipV="1">
            <a:off x="5867400" y="1600200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375CBF-5350-494D-9272-88684E9ABC3E}"/>
              </a:ext>
            </a:extLst>
          </p:cNvPr>
          <p:cNvCxnSpPr>
            <a:cxnSpLocks/>
          </p:cNvCxnSpPr>
          <p:nvPr/>
        </p:nvCxnSpPr>
        <p:spPr>
          <a:xfrm>
            <a:off x="1981200" y="1337732"/>
            <a:ext cx="3962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D0E757-F1C2-4369-8884-2B09132C7510}"/>
              </a:ext>
            </a:extLst>
          </p:cNvPr>
          <p:cNvCxnSpPr>
            <a:cxnSpLocks/>
          </p:cNvCxnSpPr>
          <p:nvPr/>
        </p:nvCxnSpPr>
        <p:spPr>
          <a:xfrm>
            <a:off x="1981200" y="2624668"/>
            <a:ext cx="3962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3BEA1923-0395-4C13-A8DC-2CF451240196}"/>
              </a:ext>
            </a:extLst>
          </p:cNvPr>
          <p:cNvGrpSpPr/>
          <p:nvPr/>
        </p:nvGrpSpPr>
        <p:grpSpPr>
          <a:xfrm>
            <a:off x="1752600" y="1066800"/>
            <a:ext cx="609600" cy="533400"/>
            <a:chOff x="1981200" y="1752600"/>
            <a:chExt cx="609600" cy="53340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2BCBAD8-F14A-4D2E-B979-47099D41841A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9AB621C6-CE87-4D3B-ABC3-6840D29D2FFF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EBDEDCD7-B512-4D61-9568-2F4BA8241589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F81A1A-6EEF-4D13-89CF-F18D000CFB53}"/>
              </a:ext>
            </a:extLst>
          </p:cNvPr>
          <p:cNvGrpSpPr/>
          <p:nvPr/>
        </p:nvGrpSpPr>
        <p:grpSpPr>
          <a:xfrm>
            <a:off x="1752600" y="2362200"/>
            <a:ext cx="609600" cy="533400"/>
            <a:chOff x="1981200" y="1752600"/>
            <a:chExt cx="609600" cy="53340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489EBEE-AF36-40BF-A7D1-31318C9C9362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B7B01B5-25B9-45D6-8B01-8CB1C26FECC8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C0A79F0-47C9-41B8-82CB-26E44CFE2AD0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5B7ECB9-1892-4BEC-97A1-096235AC765D}"/>
              </a:ext>
            </a:extLst>
          </p:cNvPr>
          <p:cNvSpPr txBox="1"/>
          <p:nvPr/>
        </p:nvSpPr>
        <p:spPr>
          <a:xfrm>
            <a:off x="2362200" y="1524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D0[63:0]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9B91CD-9136-4096-9A6B-77AADAF63C45}"/>
              </a:ext>
            </a:extLst>
          </p:cNvPr>
          <p:cNvSpPr txBox="1"/>
          <p:nvPr/>
        </p:nvSpPr>
        <p:spPr>
          <a:xfrm>
            <a:off x="2133600" y="1600200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8885ED-D6CC-45B9-9643-31CE379F348B}"/>
              </a:ext>
            </a:extLst>
          </p:cNvPr>
          <p:cNvSpPr txBox="1"/>
          <p:nvPr/>
        </p:nvSpPr>
        <p:spPr>
          <a:xfrm>
            <a:off x="61722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D1[63:0]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75A031F-C98A-4AE4-A384-D85E5AEF554A}"/>
              </a:ext>
            </a:extLst>
          </p:cNvPr>
          <p:cNvSpPr/>
          <p:nvPr/>
        </p:nvSpPr>
        <p:spPr>
          <a:xfrm>
            <a:off x="3352800" y="1066800"/>
            <a:ext cx="68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41E48EC-D021-435A-95D8-2E66AC5F9508}"/>
              </a:ext>
            </a:extLst>
          </p:cNvPr>
          <p:cNvGrpSpPr/>
          <p:nvPr/>
        </p:nvGrpSpPr>
        <p:grpSpPr>
          <a:xfrm>
            <a:off x="5562600" y="1066800"/>
            <a:ext cx="609600" cy="533400"/>
            <a:chOff x="1981200" y="1752600"/>
            <a:chExt cx="609600" cy="53340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6581885-CBF1-4543-BECE-321454DFAC80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C7E0877-5C77-45CE-A9A7-722A1333BB21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C06CE403-1BB3-4C65-A315-13B0DBB81082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A144A9A-ACFC-4CDD-92E7-C553F48DF1CF}"/>
              </a:ext>
            </a:extLst>
          </p:cNvPr>
          <p:cNvGrpSpPr/>
          <p:nvPr/>
        </p:nvGrpSpPr>
        <p:grpSpPr>
          <a:xfrm>
            <a:off x="5562600" y="2362200"/>
            <a:ext cx="609600" cy="533400"/>
            <a:chOff x="1981200" y="1752600"/>
            <a:chExt cx="609600" cy="53340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EE0A81F-EBFD-4257-8D68-CDFDB22D308E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7AC3647-2BDD-4DA0-AA7F-33DBD7E6988A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E3906E50-D766-4B69-A844-0E44B043ABC5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F0BE2F1-EB05-47D9-B529-1D839837F168}"/>
              </a:ext>
            </a:extLst>
          </p:cNvPr>
          <p:cNvSpPr txBox="1"/>
          <p:nvPr/>
        </p:nvSpPr>
        <p:spPr>
          <a:xfrm>
            <a:off x="5943600" y="1600200"/>
            <a:ext cx="3048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  <a:p>
            <a:pPr>
              <a:lnSpc>
                <a:spcPts val="1500"/>
              </a:lnSpc>
            </a:pPr>
            <a:r>
              <a:rPr lang="en-US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57E51D-8DB9-4175-9746-19033E812F67}"/>
              </a:ext>
            </a:extLst>
          </p:cNvPr>
          <p:cNvSpPr txBox="1"/>
          <p:nvPr/>
        </p:nvSpPr>
        <p:spPr>
          <a:xfrm>
            <a:off x="20574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741814-0905-468B-A327-F84D07FC8AE7}"/>
              </a:ext>
            </a:extLst>
          </p:cNvPr>
          <p:cNvSpPr txBox="1"/>
          <p:nvPr/>
        </p:nvSpPr>
        <p:spPr>
          <a:xfrm>
            <a:off x="58674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CLK1</a:t>
            </a:r>
          </a:p>
        </p:txBody>
      </p:sp>
    </p:spTree>
    <p:extLst>
      <p:ext uri="{BB962C8B-B14F-4D97-AF65-F5344CB8AC3E}">
        <p14:creationId xmlns:p14="http://schemas.microsoft.com/office/powerpoint/2010/main" val="296215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57600"/>
            <a:ext cx="3733800" cy="256712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idea:</a:t>
            </a:r>
          </a:p>
          <a:p>
            <a:r>
              <a:rPr lang="en-US" sz="2000" dirty="0"/>
              <a:t>Write new data into a different flop every cycle</a:t>
            </a:r>
          </a:p>
          <a:p>
            <a:r>
              <a:rPr lang="en-US" sz="2000" dirty="0"/>
              <a:t>Sort of like a pipeline but each flop clocks only once</a:t>
            </a:r>
          </a:p>
          <a:p>
            <a:r>
              <a:rPr lang="en-US" sz="2000" dirty="0"/>
              <a:t>Read it into the output flop some time later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0536" y="2246376"/>
            <a:ext cx="420624" cy="801624"/>
            <a:chOff x="3160776" y="3694176"/>
            <a:chExt cx="420624" cy="801624"/>
          </a:xfrm>
        </p:grpSpPr>
        <p:sp>
          <p:nvSpPr>
            <p:cNvPr id="6" name="TextBox 5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2447133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79776" y="2246376"/>
            <a:ext cx="420624" cy="801624"/>
            <a:chOff x="3160776" y="3694176"/>
            <a:chExt cx="420624" cy="801624"/>
          </a:xfrm>
        </p:grpSpPr>
        <p:sp>
          <p:nvSpPr>
            <p:cNvPr id="33" name="TextBox 3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79976" y="2246376"/>
            <a:ext cx="420624" cy="801624"/>
            <a:chOff x="3160776" y="3694176"/>
            <a:chExt cx="420624" cy="801624"/>
          </a:xfrm>
        </p:grpSpPr>
        <p:sp>
          <p:nvSpPr>
            <p:cNvPr id="38" name="TextBox 3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56376" y="2246376"/>
            <a:ext cx="420624" cy="801624"/>
            <a:chOff x="3160776" y="3694176"/>
            <a:chExt cx="420624" cy="801624"/>
          </a:xfrm>
        </p:grpSpPr>
        <p:sp>
          <p:nvSpPr>
            <p:cNvPr id="43" name="TextBox 4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08976" y="2246376"/>
            <a:ext cx="420624" cy="801624"/>
            <a:chOff x="3160776" y="3694176"/>
            <a:chExt cx="420624" cy="801624"/>
          </a:xfrm>
        </p:grpSpPr>
        <p:sp>
          <p:nvSpPr>
            <p:cNvPr id="48" name="TextBox 4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53" name="Connector: Elbow 52"/>
          <p:cNvCxnSpPr>
            <a:endCxn id="6" idx="0"/>
          </p:cNvCxnSpPr>
          <p:nvPr/>
        </p:nvCxnSpPr>
        <p:spPr>
          <a:xfrm>
            <a:off x="457200" y="1905000"/>
            <a:ext cx="99707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/>
          <p:cNvCxnSpPr>
            <a:endCxn id="33" idx="0"/>
          </p:cNvCxnSpPr>
          <p:nvPr/>
        </p:nvCxnSpPr>
        <p:spPr>
          <a:xfrm>
            <a:off x="4572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/>
          <p:cNvCxnSpPr/>
          <p:nvPr/>
        </p:nvCxnSpPr>
        <p:spPr>
          <a:xfrm>
            <a:off x="20574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/>
          <p:cNvCxnSpPr/>
          <p:nvPr/>
        </p:nvCxnSpPr>
        <p:spPr>
          <a:xfrm>
            <a:off x="37338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/>
          <p:cNvCxnSpPr/>
          <p:nvPr/>
        </p:nvCxnSpPr>
        <p:spPr>
          <a:xfrm>
            <a:off x="5464683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nual Operation 58"/>
          <p:cNvSpPr/>
          <p:nvPr/>
        </p:nvSpPr>
        <p:spPr>
          <a:xfrm>
            <a:off x="1066800" y="3337560"/>
            <a:ext cx="7308723" cy="509016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" idx="2"/>
          </p:cNvCxnSpPr>
          <p:nvPr/>
        </p:nvCxnSpPr>
        <p:spPr>
          <a:xfrm>
            <a:off x="145427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7201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8046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65334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034868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33481" y="3361235"/>
            <a:ext cx="76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mux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379976" y="4151376"/>
            <a:ext cx="420624" cy="801624"/>
            <a:chOff x="3160776" y="3694176"/>
            <a:chExt cx="420624" cy="801624"/>
          </a:xfrm>
        </p:grpSpPr>
        <p:sp>
          <p:nvSpPr>
            <p:cNvPr id="68" name="TextBox 6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572000" y="3850641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81400" y="4324290"/>
            <a:ext cx="838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828800" y="24384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0" y="2444688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38081" y="24556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856816" y="2446867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CLK_D4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791200" y="431996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Like a pipeline, we can achieve high throughput (even if latency is also high)</a:t>
            </a:r>
          </a:p>
        </p:txBody>
      </p:sp>
    </p:spTree>
    <p:extLst>
      <p:ext uri="{BB962C8B-B14F-4D97-AF65-F5344CB8AC3E}">
        <p14:creationId xmlns:p14="http://schemas.microsoft.com/office/powerpoint/2010/main" val="340585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throw away chips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3962400"/>
            <a:ext cx="4441317" cy="2286000"/>
          </a:xfrm>
        </p:spPr>
        <p:txBody>
          <a:bodyPr/>
          <a:lstStyle/>
          <a:p>
            <a:r>
              <a:rPr lang="en-US" sz="2400" dirty="0"/>
              <a:t>t=0: fire CLK_D0.</a:t>
            </a:r>
          </a:p>
          <a:p>
            <a:r>
              <a:rPr lang="en-US" sz="2400" dirty="0"/>
              <a:t>t=10: fire CLK_D1</a:t>
            </a:r>
          </a:p>
          <a:p>
            <a:r>
              <a:rPr lang="en-US" sz="2400" dirty="0"/>
              <a:t>t=20: fire CLK_D2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0536" y="2246376"/>
            <a:ext cx="420624" cy="801624"/>
            <a:chOff x="3160776" y="3694176"/>
            <a:chExt cx="420624" cy="801624"/>
          </a:xfrm>
        </p:grpSpPr>
        <p:sp>
          <p:nvSpPr>
            <p:cNvPr id="6" name="TextBox 5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2447133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79776" y="2246376"/>
            <a:ext cx="420624" cy="801624"/>
            <a:chOff x="3160776" y="3694176"/>
            <a:chExt cx="420624" cy="801624"/>
          </a:xfrm>
        </p:grpSpPr>
        <p:sp>
          <p:nvSpPr>
            <p:cNvPr id="33" name="TextBox 3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79976" y="2246376"/>
            <a:ext cx="420624" cy="801624"/>
            <a:chOff x="3160776" y="3694176"/>
            <a:chExt cx="420624" cy="801624"/>
          </a:xfrm>
        </p:grpSpPr>
        <p:sp>
          <p:nvSpPr>
            <p:cNvPr id="38" name="TextBox 3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56376" y="2246376"/>
            <a:ext cx="420624" cy="801624"/>
            <a:chOff x="3160776" y="3694176"/>
            <a:chExt cx="420624" cy="801624"/>
          </a:xfrm>
        </p:grpSpPr>
        <p:sp>
          <p:nvSpPr>
            <p:cNvPr id="43" name="TextBox 4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08976" y="2246376"/>
            <a:ext cx="420624" cy="801624"/>
            <a:chOff x="3160776" y="3694176"/>
            <a:chExt cx="420624" cy="801624"/>
          </a:xfrm>
        </p:grpSpPr>
        <p:sp>
          <p:nvSpPr>
            <p:cNvPr id="48" name="TextBox 4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53" name="Connector: Elbow 52"/>
          <p:cNvCxnSpPr>
            <a:endCxn id="6" idx="0"/>
          </p:cNvCxnSpPr>
          <p:nvPr/>
        </p:nvCxnSpPr>
        <p:spPr>
          <a:xfrm>
            <a:off x="457200" y="1905000"/>
            <a:ext cx="99707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/>
          <p:cNvCxnSpPr>
            <a:endCxn id="33" idx="0"/>
          </p:cNvCxnSpPr>
          <p:nvPr/>
        </p:nvCxnSpPr>
        <p:spPr>
          <a:xfrm>
            <a:off x="4572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/>
          <p:cNvCxnSpPr/>
          <p:nvPr/>
        </p:nvCxnSpPr>
        <p:spPr>
          <a:xfrm>
            <a:off x="20574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/>
          <p:cNvCxnSpPr/>
          <p:nvPr/>
        </p:nvCxnSpPr>
        <p:spPr>
          <a:xfrm>
            <a:off x="37338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/>
          <p:cNvCxnSpPr/>
          <p:nvPr/>
        </p:nvCxnSpPr>
        <p:spPr>
          <a:xfrm>
            <a:off x="5464683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nual Operation 58"/>
          <p:cNvSpPr/>
          <p:nvPr/>
        </p:nvSpPr>
        <p:spPr>
          <a:xfrm>
            <a:off x="1066800" y="3337560"/>
            <a:ext cx="7308723" cy="509016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" idx="2"/>
          </p:cNvCxnSpPr>
          <p:nvPr/>
        </p:nvCxnSpPr>
        <p:spPr>
          <a:xfrm>
            <a:off x="145427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7201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8046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65334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034868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33481" y="3361235"/>
            <a:ext cx="76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mux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379976" y="4151376"/>
            <a:ext cx="420624" cy="801624"/>
            <a:chOff x="3160776" y="3694176"/>
            <a:chExt cx="420624" cy="801624"/>
          </a:xfrm>
        </p:grpSpPr>
        <p:sp>
          <p:nvSpPr>
            <p:cNvPr id="68" name="TextBox 6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572000" y="3850641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81400" y="4324290"/>
            <a:ext cx="838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828800" y="24384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0" y="2444688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38081" y="24556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856816" y="2446867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0559" y="2958375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773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75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539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77200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5034" y="38862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t=30: fire CLK_D3, mux reads data0 &amp; fires CLK_R</a:t>
            </a:r>
          </a:p>
          <a:p>
            <a:r>
              <a:rPr lang="en-US" dirty="0"/>
              <a:t>t=40: fire CLK_D4 , mux reads data1 &amp; fires CLK_R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96525" y="493389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91000" y="493389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</p:spTree>
    <p:extLst>
      <p:ext uri="{BB962C8B-B14F-4D97-AF65-F5344CB8AC3E}">
        <p14:creationId xmlns:p14="http://schemas.microsoft.com/office/powerpoint/2010/main" val="6450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51" grpId="0"/>
      <p:bldP spid="52" grpId="0"/>
      <p:bldP spid="54" grpId="0"/>
      <p:bldP spid="60" grpId="0"/>
      <p:bldP spid="78" grpId="0"/>
      <p:bldP spid="78" grpId="1"/>
      <p:bldP spid="7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throw away chips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3962400"/>
            <a:ext cx="4441317" cy="2286000"/>
          </a:xfrm>
        </p:spPr>
        <p:txBody>
          <a:bodyPr/>
          <a:lstStyle/>
          <a:p>
            <a:r>
              <a:rPr lang="en-US" sz="2400" dirty="0"/>
              <a:t>t=0: fire CLK_D0.</a:t>
            </a:r>
          </a:p>
          <a:p>
            <a:r>
              <a:rPr lang="en-US" sz="2400" dirty="0"/>
              <a:t>t=10: fire CLK_D1</a:t>
            </a:r>
          </a:p>
          <a:p>
            <a:r>
              <a:rPr lang="en-US" sz="2400" dirty="0"/>
              <a:t>t=20: fire CLK_D2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0536" y="2246376"/>
            <a:ext cx="420624" cy="801624"/>
            <a:chOff x="3160776" y="3694176"/>
            <a:chExt cx="420624" cy="801624"/>
          </a:xfrm>
        </p:grpSpPr>
        <p:sp>
          <p:nvSpPr>
            <p:cNvPr id="6" name="TextBox 5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2447133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79776" y="2246376"/>
            <a:ext cx="420624" cy="801624"/>
            <a:chOff x="3160776" y="3694176"/>
            <a:chExt cx="420624" cy="801624"/>
          </a:xfrm>
        </p:grpSpPr>
        <p:sp>
          <p:nvSpPr>
            <p:cNvPr id="33" name="TextBox 3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79976" y="2246376"/>
            <a:ext cx="420624" cy="801624"/>
            <a:chOff x="3160776" y="3694176"/>
            <a:chExt cx="420624" cy="801624"/>
          </a:xfrm>
        </p:grpSpPr>
        <p:sp>
          <p:nvSpPr>
            <p:cNvPr id="38" name="TextBox 3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56376" y="2246376"/>
            <a:ext cx="420624" cy="801624"/>
            <a:chOff x="3160776" y="3694176"/>
            <a:chExt cx="420624" cy="801624"/>
          </a:xfrm>
        </p:grpSpPr>
        <p:sp>
          <p:nvSpPr>
            <p:cNvPr id="43" name="TextBox 4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08976" y="2246376"/>
            <a:ext cx="420624" cy="801624"/>
            <a:chOff x="3160776" y="3694176"/>
            <a:chExt cx="420624" cy="801624"/>
          </a:xfrm>
        </p:grpSpPr>
        <p:sp>
          <p:nvSpPr>
            <p:cNvPr id="48" name="TextBox 4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53" name="Connector: Elbow 52"/>
          <p:cNvCxnSpPr>
            <a:endCxn id="6" idx="0"/>
          </p:cNvCxnSpPr>
          <p:nvPr/>
        </p:nvCxnSpPr>
        <p:spPr>
          <a:xfrm>
            <a:off x="457200" y="1905000"/>
            <a:ext cx="99707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/>
          <p:cNvCxnSpPr>
            <a:endCxn id="33" idx="0"/>
          </p:cNvCxnSpPr>
          <p:nvPr/>
        </p:nvCxnSpPr>
        <p:spPr>
          <a:xfrm>
            <a:off x="4572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/>
          <p:cNvCxnSpPr/>
          <p:nvPr/>
        </p:nvCxnSpPr>
        <p:spPr>
          <a:xfrm>
            <a:off x="20574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/>
          <p:cNvCxnSpPr/>
          <p:nvPr/>
        </p:nvCxnSpPr>
        <p:spPr>
          <a:xfrm>
            <a:off x="37338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/>
          <p:cNvCxnSpPr/>
          <p:nvPr/>
        </p:nvCxnSpPr>
        <p:spPr>
          <a:xfrm>
            <a:off x="5464683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nual Operation 58"/>
          <p:cNvSpPr/>
          <p:nvPr/>
        </p:nvSpPr>
        <p:spPr>
          <a:xfrm>
            <a:off x="1066800" y="3337560"/>
            <a:ext cx="7308723" cy="509016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" idx="2"/>
          </p:cNvCxnSpPr>
          <p:nvPr/>
        </p:nvCxnSpPr>
        <p:spPr>
          <a:xfrm>
            <a:off x="145427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7201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8046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65334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034868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33481" y="3361235"/>
            <a:ext cx="76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mux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379976" y="4151376"/>
            <a:ext cx="420624" cy="801624"/>
            <a:chOff x="3160776" y="3694176"/>
            <a:chExt cx="420624" cy="801624"/>
          </a:xfrm>
        </p:grpSpPr>
        <p:sp>
          <p:nvSpPr>
            <p:cNvPr id="68" name="TextBox 6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572000" y="3850641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81400" y="4324290"/>
            <a:ext cx="838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828800" y="24384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0" y="2444688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38081" y="24556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856816" y="2446867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0559" y="2958375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773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75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539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77200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5034" y="38862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t=30: fire CLK_D3, mux reads data0 &amp; fires CLK_R</a:t>
            </a:r>
          </a:p>
          <a:p>
            <a:r>
              <a:rPr lang="en-US" dirty="0"/>
              <a:t>t=40: fire CLK_D4 , mux reads data1 &amp; fires CLK_R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5731734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throughput?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1386" y="5739384"/>
            <a:ext cx="3008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New data every cycle</a:t>
            </a:r>
          </a:p>
        </p:txBody>
      </p:sp>
    </p:spTree>
    <p:extLst>
      <p:ext uri="{BB962C8B-B14F-4D97-AF65-F5344CB8AC3E}">
        <p14:creationId xmlns:p14="http://schemas.microsoft.com/office/powerpoint/2010/main" val="10968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throw away chips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3962400"/>
            <a:ext cx="4441317" cy="2286000"/>
          </a:xfrm>
        </p:spPr>
        <p:txBody>
          <a:bodyPr/>
          <a:lstStyle/>
          <a:p>
            <a:r>
              <a:rPr lang="en-US" sz="2400" dirty="0"/>
              <a:t>t=0: fire CLK_D0.</a:t>
            </a:r>
          </a:p>
          <a:p>
            <a:r>
              <a:rPr lang="en-US" sz="2400" dirty="0"/>
              <a:t>t=10: fire CLK_D1</a:t>
            </a:r>
          </a:p>
          <a:p>
            <a:r>
              <a:rPr lang="en-US" sz="2400" dirty="0"/>
              <a:t>t=20: fire CLK_D2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0536" y="2246376"/>
            <a:ext cx="420624" cy="801624"/>
            <a:chOff x="3160776" y="3694176"/>
            <a:chExt cx="420624" cy="801624"/>
          </a:xfrm>
        </p:grpSpPr>
        <p:sp>
          <p:nvSpPr>
            <p:cNvPr id="6" name="TextBox 5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2447133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79776" y="2246376"/>
            <a:ext cx="420624" cy="801624"/>
            <a:chOff x="3160776" y="3694176"/>
            <a:chExt cx="420624" cy="801624"/>
          </a:xfrm>
        </p:grpSpPr>
        <p:sp>
          <p:nvSpPr>
            <p:cNvPr id="33" name="TextBox 3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79976" y="2246376"/>
            <a:ext cx="420624" cy="801624"/>
            <a:chOff x="3160776" y="3694176"/>
            <a:chExt cx="420624" cy="801624"/>
          </a:xfrm>
        </p:grpSpPr>
        <p:sp>
          <p:nvSpPr>
            <p:cNvPr id="38" name="TextBox 3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56376" y="2246376"/>
            <a:ext cx="420624" cy="801624"/>
            <a:chOff x="3160776" y="3694176"/>
            <a:chExt cx="420624" cy="801624"/>
          </a:xfrm>
        </p:grpSpPr>
        <p:sp>
          <p:nvSpPr>
            <p:cNvPr id="43" name="TextBox 4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08976" y="2246376"/>
            <a:ext cx="420624" cy="801624"/>
            <a:chOff x="3160776" y="3694176"/>
            <a:chExt cx="420624" cy="801624"/>
          </a:xfrm>
        </p:grpSpPr>
        <p:sp>
          <p:nvSpPr>
            <p:cNvPr id="48" name="TextBox 4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53" name="Connector: Elbow 52"/>
          <p:cNvCxnSpPr>
            <a:endCxn id="6" idx="0"/>
          </p:cNvCxnSpPr>
          <p:nvPr/>
        </p:nvCxnSpPr>
        <p:spPr>
          <a:xfrm>
            <a:off x="457200" y="1905000"/>
            <a:ext cx="99707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/>
          <p:cNvCxnSpPr>
            <a:endCxn id="33" idx="0"/>
          </p:cNvCxnSpPr>
          <p:nvPr/>
        </p:nvCxnSpPr>
        <p:spPr>
          <a:xfrm>
            <a:off x="4572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/>
          <p:cNvCxnSpPr/>
          <p:nvPr/>
        </p:nvCxnSpPr>
        <p:spPr>
          <a:xfrm>
            <a:off x="20574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/>
          <p:cNvCxnSpPr/>
          <p:nvPr/>
        </p:nvCxnSpPr>
        <p:spPr>
          <a:xfrm>
            <a:off x="37338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/>
          <p:cNvCxnSpPr/>
          <p:nvPr/>
        </p:nvCxnSpPr>
        <p:spPr>
          <a:xfrm>
            <a:off x="5464683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nual Operation 58"/>
          <p:cNvSpPr/>
          <p:nvPr/>
        </p:nvSpPr>
        <p:spPr>
          <a:xfrm>
            <a:off x="1066800" y="3337560"/>
            <a:ext cx="7308723" cy="509016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" idx="2"/>
          </p:cNvCxnSpPr>
          <p:nvPr/>
        </p:nvCxnSpPr>
        <p:spPr>
          <a:xfrm>
            <a:off x="145427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7201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8046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65334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034868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33481" y="3361235"/>
            <a:ext cx="76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mux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379976" y="4151376"/>
            <a:ext cx="420624" cy="801624"/>
            <a:chOff x="3160776" y="3694176"/>
            <a:chExt cx="420624" cy="801624"/>
          </a:xfrm>
        </p:grpSpPr>
        <p:sp>
          <p:nvSpPr>
            <p:cNvPr id="68" name="TextBox 6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572000" y="3850641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81400" y="4324290"/>
            <a:ext cx="838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828800" y="24384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0" y="2444688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38081" y="24556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856816" y="2446867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0559" y="2958375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773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75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539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77200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5034" y="38862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t=30: fire CLK_D3, mux reads data0 &amp; fires CLK_R</a:t>
            </a:r>
          </a:p>
          <a:p>
            <a:r>
              <a:rPr lang="en-US" dirty="0"/>
              <a:t>t=40: fire CLK_D4 , mux reads data1 &amp; fires CLK_R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5731734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latency?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1386" y="5739384"/>
            <a:ext cx="512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Data0 is written at t=0 and read at t=30</a:t>
            </a:r>
          </a:p>
        </p:txBody>
      </p:sp>
    </p:spTree>
    <p:extLst>
      <p:ext uri="{BB962C8B-B14F-4D97-AF65-F5344CB8AC3E}">
        <p14:creationId xmlns:p14="http://schemas.microsoft.com/office/powerpoint/2010/main" val="21953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throw away chips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3962400"/>
            <a:ext cx="4441317" cy="2286000"/>
          </a:xfrm>
        </p:spPr>
        <p:txBody>
          <a:bodyPr/>
          <a:lstStyle/>
          <a:p>
            <a:r>
              <a:rPr lang="en-US" sz="2400" dirty="0"/>
              <a:t>t=0: fire CLK_D0.</a:t>
            </a:r>
          </a:p>
          <a:p>
            <a:r>
              <a:rPr lang="en-US" sz="2400" dirty="0"/>
              <a:t>t=10: fire CLK_D1</a:t>
            </a:r>
          </a:p>
          <a:p>
            <a:r>
              <a:rPr lang="en-US" sz="2400" dirty="0"/>
              <a:t>t=20: fire CLK_D2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0536" y="2246376"/>
            <a:ext cx="420624" cy="801624"/>
            <a:chOff x="3160776" y="3694176"/>
            <a:chExt cx="420624" cy="801624"/>
          </a:xfrm>
        </p:grpSpPr>
        <p:sp>
          <p:nvSpPr>
            <p:cNvPr id="6" name="TextBox 5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2447133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79776" y="2246376"/>
            <a:ext cx="420624" cy="801624"/>
            <a:chOff x="3160776" y="3694176"/>
            <a:chExt cx="420624" cy="801624"/>
          </a:xfrm>
        </p:grpSpPr>
        <p:sp>
          <p:nvSpPr>
            <p:cNvPr id="33" name="TextBox 3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79976" y="2246376"/>
            <a:ext cx="420624" cy="801624"/>
            <a:chOff x="3160776" y="3694176"/>
            <a:chExt cx="420624" cy="801624"/>
          </a:xfrm>
        </p:grpSpPr>
        <p:sp>
          <p:nvSpPr>
            <p:cNvPr id="38" name="TextBox 3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56376" y="2246376"/>
            <a:ext cx="420624" cy="801624"/>
            <a:chOff x="3160776" y="3694176"/>
            <a:chExt cx="420624" cy="801624"/>
          </a:xfrm>
        </p:grpSpPr>
        <p:sp>
          <p:nvSpPr>
            <p:cNvPr id="43" name="TextBox 4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08976" y="2246376"/>
            <a:ext cx="420624" cy="801624"/>
            <a:chOff x="3160776" y="3694176"/>
            <a:chExt cx="420624" cy="801624"/>
          </a:xfrm>
        </p:grpSpPr>
        <p:sp>
          <p:nvSpPr>
            <p:cNvPr id="48" name="TextBox 4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53" name="Connector: Elbow 52"/>
          <p:cNvCxnSpPr>
            <a:endCxn id="6" idx="0"/>
          </p:cNvCxnSpPr>
          <p:nvPr/>
        </p:nvCxnSpPr>
        <p:spPr>
          <a:xfrm>
            <a:off x="457200" y="1905000"/>
            <a:ext cx="99707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/>
          <p:cNvCxnSpPr>
            <a:endCxn id="33" idx="0"/>
          </p:cNvCxnSpPr>
          <p:nvPr/>
        </p:nvCxnSpPr>
        <p:spPr>
          <a:xfrm>
            <a:off x="4572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/>
          <p:cNvCxnSpPr/>
          <p:nvPr/>
        </p:nvCxnSpPr>
        <p:spPr>
          <a:xfrm>
            <a:off x="20574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/>
          <p:cNvCxnSpPr/>
          <p:nvPr/>
        </p:nvCxnSpPr>
        <p:spPr>
          <a:xfrm>
            <a:off x="37338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/>
          <p:cNvCxnSpPr/>
          <p:nvPr/>
        </p:nvCxnSpPr>
        <p:spPr>
          <a:xfrm>
            <a:off x="5464683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nual Operation 58"/>
          <p:cNvSpPr/>
          <p:nvPr/>
        </p:nvSpPr>
        <p:spPr>
          <a:xfrm>
            <a:off x="1066800" y="3337560"/>
            <a:ext cx="7308723" cy="509016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" idx="2"/>
          </p:cNvCxnSpPr>
          <p:nvPr/>
        </p:nvCxnSpPr>
        <p:spPr>
          <a:xfrm>
            <a:off x="145427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7201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8046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65334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034868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33481" y="3361235"/>
            <a:ext cx="76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mux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379976" y="4151376"/>
            <a:ext cx="420624" cy="801624"/>
            <a:chOff x="3160776" y="3694176"/>
            <a:chExt cx="420624" cy="801624"/>
          </a:xfrm>
        </p:grpSpPr>
        <p:sp>
          <p:nvSpPr>
            <p:cNvPr id="68" name="TextBox 6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572000" y="3850641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81400" y="4324290"/>
            <a:ext cx="838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828800" y="24384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0" y="2444688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38081" y="24556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856816" y="2446867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0559" y="2958375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773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75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539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77200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5034" y="38862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t=30: fire CLK_D3, mux reads data0 &amp; fires CLK_R</a:t>
            </a:r>
          </a:p>
          <a:p>
            <a:r>
              <a:rPr lang="en-US" dirty="0"/>
              <a:t>t=40: fire CLK_D4 , mux reads data1 &amp; fires CLK_R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541740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timing constraint from the data0 flop to the output?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2986" y="5334000"/>
            <a:ext cx="3452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chemeClr val="accent2"/>
                </a:solidFill>
              </a:rPr>
              <a:t>d</a:t>
            </a:r>
            <a:r>
              <a:rPr lang="en-US" baseline="-25000" dirty="0" err="1">
                <a:solidFill>
                  <a:schemeClr val="accent2"/>
                </a:solidFill>
              </a:rPr>
              <a:t>mux,max</a:t>
            </a:r>
            <a:r>
              <a:rPr lang="en-US" dirty="0" err="1">
                <a:solidFill>
                  <a:schemeClr val="accent2"/>
                </a:solidFill>
              </a:rPr>
              <a:t>+</a:t>
            </a:r>
            <a:r>
              <a:rPr lang="en-US" i="1" dirty="0" err="1">
                <a:solidFill>
                  <a:schemeClr val="accent2"/>
                </a:solidFill>
              </a:rPr>
              <a:t>Δc</a:t>
            </a:r>
            <a:r>
              <a:rPr lang="en-US" i="1" baseline="-25000" dirty="0" err="1">
                <a:solidFill>
                  <a:schemeClr val="accent2"/>
                </a:solidFill>
              </a:rPr>
              <a:t>max</a:t>
            </a:r>
            <a:r>
              <a:rPr lang="en-US" i="1" dirty="0">
                <a:solidFill>
                  <a:schemeClr val="accent2"/>
                </a:solidFill>
              </a:rPr>
              <a:t> +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baseline="-25000" dirty="0" err="1">
                <a:solidFill>
                  <a:schemeClr val="accent2"/>
                </a:solidFill>
              </a:rPr>
              <a:t>setup</a:t>
            </a:r>
            <a:r>
              <a:rPr lang="en-US" i="1" dirty="0">
                <a:solidFill>
                  <a:schemeClr val="accent2"/>
                </a:solidFill>
              </a:rPr>
              <a:t>≤ 3*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i="1" baseline="-25000" dirty="0" err="1">
                <a:solidFill>
                  <a:schemeClr val="accent2"/>
                </a:solidFill>
              </a:rPr>
              <a:t>c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0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built?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sort of a pipeline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After the initial setup, we write &amp; read new data every cycle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Because the latency is big, the timing constraints are easy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skew gets worse, we can just bump up the latency</a:t>
            </a:r>
          </a:p>
          <a:p>
            <a:r>
              <a:rPr lang="en-US" dirty="0"/>
              <a:t>The problem, of course…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cannot really build a chip with an infinite number of flops </a:t>
            </a:r>
            <a:r>
              <a:rPr lang="en-US" dirty="0">
                <a:sym typeface="Wingdings" panose="05000000000000000000" pitchFamily="2" charset="2"/>
              </a:rPr>
              <a:t>.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Any ideas?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infinite 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3962400"/>
            <a:ext cx="5834635" cy="2286000"/>
          </a:xfrm>
        </p:spPr>
        <p:txBody>
          <a:bodyPr/>
          <a:lstStyle/>
          <a:p>
            <a:r>
              <a:rPr lang="en-US" sz="2400" dirty="0"/>
              <a:t>After we read out data0, that flop never gets used again.</a:t>
            </a:r>
          </a:p>
          <a:p>
            <a:pPr lvl="1"/>
            <a:r>
              <a:rPr lang="en-US" sz="2000" dirty="0"/>
              <a:t>That’s why we need an infinite number of flops.</a:t>
            </a:r>
          </a:p>
          <a:p>
            <a:r>
              <a:rPr lang="en-US" sz="2400" dirty="0"/>
              <a:t>Is there a way to reuse the flops?</a:t>
            </a:r>
          </a:p>
          <a:p>
            <a:pPr lvl="1"/>
            <a:r>
              <a:rPr lang="en-US" sz="2000" dirty="0"/>
              <a:t>What if we only use 4 flops, but recycle them?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0536" y="2246376"/>
            <a:ext cx="420624" cy="801624"/>
            <a:chOff x="3160776" y="3694176"/>
            <a:chExt cx="420624" cy="801624"/>
          </a:xfrm>
        </p:grpSpPr>
        <p:sp>
          <p:nvSpPr>
            <p:cNvPr id="6" name="TextBox 5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2447133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79776" y="2246376"/>
            <a:ext cx="420624" cy="801624"/>
            <a:chOff x="3160776" y="3694176"/>
            <a:chExt cx="420624" cy="801624"/>
          </a:xfrm>
        </p:grpSpPr>
        <p:sp>
          <p:nvSpPr>
            <p:cNvPr id="33" name="TextBox 3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79976" y="2246376"/>
            <a:ext cx="420624" cy="801624"/>
            <a:chOff x="3160776" y="3694176"/>
            <a:chExt cx="420624" cy="801624"/>
          </a:xfrm>
        </p:grpSpPr>
        <p:sp>
          <p:nvSpPr>
            <p:cNvPr id="38" name="TextBox 3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56376" y="2246376"/>
            <a:ext cx="420624" cy="801624"/>
            <a:chOff x="3160776" y="3694176"/>
            <a:chExt cx="420624" cy="801624"/>
          </a:xfrm>
        </p:grpSpPr>
        <p:sp>
          <p:nvSpPr>
            <p:cNvPr id="43" name="TextBox 4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08976" y="2246376"/>
            <a:ext cx="420624" cy="801624"/>
            <a:chOff x="3160776" y="3694176"/>
            <a:chExt cx="420624" cy="801624"/>
          </a:xfrm>
        </p:grpSpPr>
        <p:sp>
          <p:nvSpPr>
            <p:cNvPr id="48" name="TextBox 4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53" name="Connector: Elbow 52"/>
          <p:cNvCxnSpPr>
            <a:endCxn id="6" idx="0"/>
          </p:cNvCxnSpPr>
          <p:nvPr/>
        </p:nvCxnSpPr>
        <p:spPr>
          <a:xfrm>
            <a:off x="457200" y="1905000"/>
            <a:ext cx="99707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/>
          <p:cNvCxnSpPr>
            <a:endCxn id="33" idx="0"/>
          </p:cNvCxnSpPr>
          <p:nvPr/>
        </p:nvCxnSpPr>
        <p:spPr>
          <a:xfrm>
            <a:off x="4572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/>
          <p:cNvCxnSpPr/>
          <p:nvPr/>
        </p:nvCxnSpPr>
        <p:spPr>
          <a:xfrm>
            <a:off x="20574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/>
          <p:cNvCxnSpPr/>
          <p:nvPr/>
        </p:nvCxnSpPr>
        <p:spPr>
          <a:xfrm>
            <a:off x="37338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/>
          <p:cNvCxnSpPr/>
          <p:nvPr/>
        </p:nvCxnSpPr>
        <p:spPr>
          <a:xfrm>
            <a:off x="5464683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nual Operation 58"/>
          <p:cNvSpPr/>
          <p:nvPr/>
        </p:nvSpPr>
        <p:spPr>
          <a:xfrm>
            <a:off x="1066800" y="3337560"/>
            <a:ext cx="7308723" cy="509016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" idx="2"/>
          </p:cNvCxnSpPr>
          <p:nvPr/>
        </p:nvCxnSpPr>
        <p:spPr>
          <a:xfrm>
            <a:off x="145427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7201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8046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65334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034868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33481" y="3361235"/>
            <a:ext cx="76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mux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6361176" y="4151376"/>
            <a:ext cx="420624" cy="801624"/>
            <a:chOff x="3160776" y="3694176"/>
            <a:chExt cx="420624" cy="801624"/>
          </a:xfrm>
        </p:grpSpPr>
        <p:sp>
          <p:nvSpPr>
            <p:cNvPr id="68" name="TextBox 6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6553200" y="3850641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62600" y="4324290"/>
            <a:ext cx="838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828800" y="24384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0" y="2444688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38081" y="24556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856816" y="2446867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0559" y="2958375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773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75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539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77200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4</a:t>
            </a:r>
          </a:p>
        </p:txBody>
      </p:sp>
    </p:spTree>
    <p:extLst>
      <p:ext uri="{BB962C8B-B14F-4D97-AF65-F5344CB8AC3E}">
        <p14:creationId xmlns:p14="http://schemas.microsoft.com/office/powerpoint/2010/main" val="294434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infinite 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3962400"/>
            <a:ext cx="4441317" cy="2286000"/>
          </a:xfrm>
        </p:spPr>
        <p:txBody>
          <a:bodyPr/>
          <a:lstStyle/>
          <a:p>
            <a:r>
              <a:rPr lang="en-US" sz="2400" dirty="0"/>
              <a:t>t=0: fire CLK_D0.</a:t>
            </a:r>
          </a:p>
          <a:p>
            <a:r>
              <a:rPr lang="en-US" sz="2400" dirty="0"/>
              <a:t>t=10: fire CLK_D1</a:t>
            </a:r>
          </a:p>
          <a:p>
            <a:r>
              <a:rPr lang="en-US" sz="2400" dirty="0"/>
              <a:t>t=20: fire CLK_D2</a:t>
            </a:r>
          </a:p>
          <a:p>
            <a:r>
              <a:rPr lang="en-US" sz="2400" dirty="0"/>
              <a:t>t=30: fire CLK_D3, mux reads data0 &amp; fires CLK_R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0536" y="2246376"/>
            <a:ext cx="420624" cy="801624"/>
            <a:chOff x="3160776" y="3694176"/>
            <a:chExt cx="420624" cy="801624"/>
          </a:xfrm>
        </p:grpSpPr>
        <p:sp>
          <p:nvSpPr>
            <p:cNvPr id="6" name="TextBox 5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2447133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79776" y="2246376"/>
            <a:ext cx="420624" cy="801624"/>
            <a:chOff x="3160776" y="3694176"/>
            <a:chExt cx="420624" cy="801624"/>
          </a:xfrm>
        </p:grpSpPr>
        <p:sp>
          <p:nvSpPr>
            <p:cNvPr id="33" name="TextBox 3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79976" y="2246376"/>
            <a:ext cx="420624" cy="801624"/>
            <a:chOff x="3160776" y="3694176"/>
            <a:chExt cx="420624" cy="801624"/>
          </a:xfrm>
        </p:grpSpPr>
        <p:sp>
          <p:nvSpPr>
            <p:cNvPr id="38" name="TextBox 3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56376" y="2246376"/>
            <a:ext cx="420624" cy="801624"/>
            <a:chOff x="3160776" y="3694176"/>
            <a:chExt cx="420624" cy="801624"/>
          </a:xfrm>
        </p:grpSpPr>
        <p:sp>
          <p:nvSpPr>
            <p:cNvPr id="43" name="TextBox 4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53" name="Connector: Elbow 52"/>
          <p:cNvCxnSpPr>
            <a:endCxn id="6" idx="0"/>
          </p:cNvCxnSpPr>
          <p:nvPr/>
        </p:nvCxnSpPr>
        <p:spPr>
          <a:xfrm>
            <a:off x="457200" y="1905000"/>
            <a:ext cx="99707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/>
          <p:cNvCxnSpPr>
            <a:endCxn id="33" idx="0"/>
          </p:cNvCxnSpPr>
          <p:nvPr/>
        </p:nvCxnSpPr>
        <p:spPr>
          <a:xfrm>
            <a:off x="4572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/>
          <p:cNvCxnSpPr/>
          <p:nvPr/>
        </p:nvCxnSpPr>
        <p:spPr>
          <a:xfrm>
            <a:off x="20574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/>
          <p:cNvCxnSpPr/>
          <p:nvPr/>
        </p:nvCxnSpPr>
        <p:spPr>
          <a:xfrm>
            <a:off x="37338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nual Operation 58"/>
          <p:cNvSpPr/>
          <p:nvPr/>
        </p:nvSpPr>
        <p:spPr>
          <a:xfrm>
            <a:off x="1066800" y="3337560"/>
            <a:ext cx="7308723" cy="509016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" idx="2"/>
          </p:cNvCxnSpPr>
          <p:nvPr/>
        </p:nvCxnSpPr>
        <p:spPr>
          <a:xfrm>
            <a:off x="145427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7201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8046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65334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33481" y="3361235"/>
            <a:ext cx="76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mux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379976" y="4151376"/>
            <a:ext cx="420624" cy="801624"/>
            <a:chOff x="3160776" y="3694176"/>
            <a:chExt cx="420624" cy="801624"/>
          </a:xfrm>
        </p:grpSpPr>
        <p:sp>
          <p:nvSpPr>
            <p:cNvPr id="68" name="TextBox 6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572000" y="3850641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81400" y="4324290"/>
            <a:ext cx="838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828800" y="24384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0" y="2444688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38081" y="24556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0559" y="2958375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773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75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539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96525" y="493389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8572" y="4457581"/>
            <a:ext cx="3062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the top-left flop no longer holds useful data, so we can reuse it</a:t>
            </a:r>
          </a:p>
        </p:txBody>
      </p:sp>
    </p:spTree>
    <p:extLst>
      <p:ext uri="{BB962C8B-B14F-4D97-AF65-F5344CB8AC3E}">
        <p14:creationId xmlns:p14="http://schemas.microsoft.com/office/powerpoint/2010/main" val="30950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51" grpId="0"/>
      <p:bldP spid="52" grpId="0"/>
      <p:bldP spid="54" grpId="0"/>
      <p:bldP spid="78" grpId="0"/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infinite 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3962400"/>
            <a:ext cx="4441317" cy="2286000"/>
          </a:xfrm>
        </p:spPr>
        <p:txBody>
          <a:bodyPr/>
          <a:lstStyle/>
          <a:p>
            <a:r>
              <a:rPr lang="en-US" sz="2400" dirty="0"/>
              <a:t>t=0: fire CLK_D0.</a:t>
            </a:r>
          </a:p>
          <a:p>
            <a:r>
              <a:rPr lang="en-US" sz="2400" dirty="0"/>
              <a:t>t=10: fire CLK_D1</a:t>
            </a:r>
          </a:p>
          <a:p>
            <a:r>
              <a:rPr lang="en-US" sz="2400" dirty="0"/>
              <a:t>t=20: fire CLK_D2</a:t>
            </a:r>
          </a:p>
          <a:p>
            <a:r>
              <a:rPr lang="en-US" sz="2400" dirty="0"/>
              <a:t>t=30: fire CLK_D3, mux reads data0 &amp; fires CLK_R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0536" y="2246376"/>
            <a:ext cx="420624" cy="801624"/>
            <a:chOff x="3160776" y="3694176"/>
            <a:chExt cx="420624" cy="801624"/>
          </a:xfrm>
        </p:grpSpPr>
        <p:sp>
          <p:nvSpPr>
            <p:cNvPr id="6" name="TextBox 5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2447133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79776" y="2246376"/>
            <a:ext cx="420624" cy="801624"/>
            <a:chOff x="3160776" y="3694176"/>
            <a:chExt cx="420624" cy="801624"/>
          </a:xfrm>
        </p:grpSpPr>
        <p:sp>
          <p:nvSpPr>
            <p:cNvPr id="33" name="TextBox 3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79976" y="2246376"/>
            <a:ext cx="420624" cy="801624"/>
            <a:chOff x="3160776" y="3694176"/>
            <a:chExt cx="420624" cy="801624"/>
          </a:xfrm>
        </p:grpSpPr>
        <p:sp>
          <p:nvSpPr>
            <p:cNvPr id="38" name="TextBox 3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56376" y="2246376"/>
            <a:ext cx="420624" cy="801624"/>
            <a:chOff x="3160776" y="3694176"/>
            <a:chExt cx="420624" cy="801624"/>
          </a:xfrm>
        </p:grpSpPr>
        <p:sp>
          <p:nvSpPr>
            <p:cNvPr id="43" name="TextBox 42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53" name="Connector: Elbow 52"/>
          <p:cNvCxnSpPr>
            <a:endCxn id="6" idx="0"/>
          </p:cNvCxnSpPr>
          <p:nvPr/>
        </p:nvCxnSpPr>
        <p:spPr>
          <a:xfrm>
            <a:off x="457200" y="1905000"/>
            <a:ext cx="99707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/>
          <p:cNvCxnSpPr>
            <a:endCxn id="33" idx="0"/>
          </p:cNvCxnSpPr>
          <p:nvPr/>
        </p:nvCxnSpPr>
        <p:spPr>
          <a:xfrm>
            <a:off x="4572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/>
          <p:cNvCxnSpPr/>
          <p:nvPr/>
        </p:nvCxnSpPr>
        <p:spPr>
          <a:xfrm>
            <a:off x="20574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/>
          <p:cNvCxnSpPr/>
          <p:nvPr/>
        </p:nvCxnSpPr>
        <p:spPr>
          <a:xfrm>
            <a:off x="3733800" y="1905000"/>
            <a:ext cx="2536317" cy="341376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nual Operation 58"/>
          <p:cNvSpPr/>
          <p:nvPr/>
        </p:nvSpPr>
        <p:spPr>
          <a:xfrm>
            <a:off x="1066800" y="3337560"/>
            <a:ext cx="7308723" cy="509016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" idx="2"/>
          </p:cNvCxnSpPr>
          <p:nvPr/>
        </p:nvCxnSpPr>
        <p:spPr>
          <a:xfrm>
            <a:off x="145427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7201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80467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65334" y="3048000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33481" y="3361235"/>
            <a:ext cx="76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mux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379976" y="4151376"/>
            <a:ext cx="420624" cy="801624"/>
            <a:chOff x="3160776" y="3694176"/>
            <a:chExt cx="420624" cy="801624"/>
          </a:xfrm>
        </p:grpSpPr>
        <p:sp>
          <p:nvSpPr>
            <p:cNvPr id="68" name="TextBox 67"/>
            <p:cNvSpPr txBox="1"/>
            <p:nvPr/>
          </p:nvSpPr>
          <p:spPr>
            <a:xfrm>
              <a:off x="3167634" y="3694176"/>
              <a:ext cx="413766" cy="80162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D</a:t>
              </a:r>
            </a:p>
            <a:p>
              <a:pPr>
                <a:lnSpc>
                  <a:spcPts val="2000"/>
                </a:lnSpc>
                <a:spcAft>
                  <a:spcPts val="900"/>
                </a:spcAft>
              </a:pPr>
              <a:r>
                <a:rPr lang="en-US" sz="2000" dirty="0"/>
                <a:t>Q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31318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5400000" flipV="1">
              <a:off x="3436620" y="403707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572000" y="3850641"/>
            <a:ext cx="0" cy="28956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81400" y="4324290"/>
            <a:ext cx="838200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828800" y="24384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29000" y="2444688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38081" y="2455600"/>
            <a:ext cx="1025652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/>
              <a:t>CLK_D3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0559" y="2958375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773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75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539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799" y="3886200"/>
            <a:ext cx="3810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t=40: fire CLK_D0 , mux reads data1 &amp; fires CLK_R</a:t>
            </a:r>
          </a:p>
          <a:p>
            <a:r>
              <a:rPr lang="en-US" dirty="0"/>
              <a:t>t=50: fire CLK_D1 , mux reads data2 &amp; fires CLK_R</a:t>
            </a:r>
          </a:p>
          <a:p>
            <a:r>
              <a:rPr lang="en-US" dirty="0"/>
              <a:t>t=60: fire CLK_D2, mux reads data3 and fires CLK_R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96525" y="493389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91000" y="493389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27921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91000" y="4927599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69961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77525" y="2971800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191000" y="4936066"/>
            <a:ext cx="83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data 3</a:t>
            </a:r>
          </a:p>
        </p:txBody>
      </p:sp>
    </p:spTree>
    <p:extLst>
      <p:ext uri="{BB962C8B-B14F-4D97-AF65-F5344CB8AC3E}">
        <p14:creationId xmlns:p14="http://schemas.microsoft.com/office/powerpoint/2010/main" val="181639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2" grpId="0"/>
      <p:bldP spid="78" grpId="0"/>
      <p:bldP spid="79" grpId="0"/>
      <p:bldP spid="79" grpId="1"/>
      <p:bldP spid="48" grpId="0"/>
      <p:bldP spid="49" grpId="0"/>
      <p:bldP spid="49" grpId="1"/>
      <p:bldP spid="50" grpId="0"/>
      <p:bldP spid="58" grpId="0"/>
      <p:bldP spid="6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good is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r>
              <a:rPr lang="en-US" dirty="0"/>
              <a:t>Have we solved the world’s problems with 4 flops?</a:t>
            </a:r>
          </a:p>
          <a:p>
            <a:r>
              <a:rPr lang="en-US" dirty="0"/>
              <a:t>Why did we need 4 and not 3? What good would it be to have 5 and not 4?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flops allows us to suck up more skew &amp; jitter (at the expense of more latency).</a:t>
            </a:r>
          </a:p>
          <a:p>
            <a:r>
              <a:rPr lang="en-US" dirty="0"/>
              <a:t>Can we make this programmable post-silicon?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Sure. Just have a register somewhere (programmable via fuses or via software) that tells you to (e.g.,) ignore the 4</a:t>
            </a:r>
            <a:r>
              <a:rPr lang="en-US" baseline="30000" dirty="0"/>
              <a:t>th</a:t>
            </a:r>
            <a:r>
              <a:rPr lang="en-US" dirty="0"/>
              <a:t> flop.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5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>
            <a:extLst>
              <a:ext uri="{FF2B5EF4-FFF2-40B4-BE49-F238E27FC236}">
                <a16:creationId xmlns:a16="http://schemas.microsoft.com/office/drawing/2014/main" id="{9BE30EC7-0EAD-4365-8316-90918026EF4F}"/>
              </a:ext>
            </a:extLst>
          </p:cNvPr>
          <p:cNvSpPr/>
          <p:nvPr/>
        </p:nvSpPr>
        <p:spPr>
          <a:xfrm>
            <a:off x="3048000" y="1905000"/>
            <a:ext cx="1066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84C49-AFC0-4B7B-ABC9-4444A11B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timing of </a:t>
            </a:r>
            <a:r>
              <a:rPr lang="en-US" dirty="0" err="1"/>
              <a:t>cond</a:t>
            </a:r>
            <a:r>
              <a:rPr lang="en-US" dirty="0"/>
              <a:t>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E3BCC-2263-4171-A05A-F0CAF2CA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124200"/>
            <a:ext cx="7772400" cy="2209800"/>
          </a:xfrm>
        </p:spPr>
        <p:txBody>
          <a:bodyPr/>
          <a:lstStyle/>
          <a:p>
            <a:r>
              <a:rPr lang="en-US" sz="2400" dirty="0"/>
              <a:t>Assume that each rising clock edge clocks in a new machine state. Which clock edge should machine state in State 2 affect?</a:t>
            </a:r>
          </a:p>
          <a:p>
            <a:pPr lvl="1"/>
            <a:r>
              <a:rPr lang="en-US" sz="1800" dirty="0"/>
              <a:t>The current state cannot affect the clocks that generated it – those already happened. It actually affects next state.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C9556-E336-4CD9-A785-4A4CA565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A84F1D-31C5-451D-821D-415119F772BA}"/>
              </a:ext>
            </a:extLst>
          </p:cNvPr>
          <p:cNvCxnSpPr/>
          <p:nvPr/>
        </p:nvCxnSpPr>
        <p:spPr>
          <a:xfrm>
            <a:off x="3657600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4BF682-E627-4E8C-B8E9-E0718836FD0C}"/>
              </a:ext>
            </a:extLst>
          </p:cNvPr>
          <p:cNvCxnSpPr/>
          <p:nvPr/>
        </p:nvCxnSpPr>
        <p:spPr>
          <a:xfrm>
            <a:off x="2336802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0C6395-0587-41A8-9C3C-E329837E79FD}"/>
              </a:ext>
            </a:extLst>
          </p:cNvPr>
          <p:cNvCxnSpPr/>
          <p:nvPr/>
        </p:nvCxnSpPr>
        <p:spPr>
          <a:xfrm>
            <a:off x="2988734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B3224E-4D13-4DF0-9A6B-96881C20E17C}"/>
              </a:ext>
            </a:extLst>
          </p:cNvPr>
          <p:cNvCxnSpPr/>
          <p:nvPr/>
        </p:nvCxnSpPr>
        <p:spPr>
          <a:xfrm>
            <a:off x="1651002" y="1447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F67FD2-72B3-4DBA-8DEB-0DB088C925D8}"/>
              </a:ext>
            </a:extLst>
          </p:cNvPr>
          <p:cNvCxnSpPr/>
          <p:nvPr/>
        </p:nvCxnSpPr>
        <p:spPr>
          <a:xfrm>
            <a:off x="2319868" y="1828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546591-D7F2-4E9A-A7C9-31D44A03A257}"/>
              </a:ext>
            </a:extLst>
          </p:cNvPr>
          <p:cNvCxnSpPr/>
          <p:nvPr/>
        </p:nvCxnSpPr>
        <p:spPr>
          <a:xfrm>
            <a:off x="2971800" y="1447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797B32-DF5D-45DD-83B4-F6FF9A75A5F9}"/>
              </a:ext>
            </a:extLst>
          </p:cNvPr>
          <p:cNvCxnSpPr/>
          <p:nvPr/>
        </p:nvCxnSpPr>
        <p:spPr>
          <a:xfrm>
            <a:off x="4995332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B210D5-E110-4448-89E8-D668F7C33636}"/>
              </a:ext>
            </a:extLst>
          </p:cNvPr>
          <p:cNvCxnSpPr/>
          <p:nvPr/>
        </p:nvCxnSpPr>
        <p:spPr>
          <a:xfrm>
            <a:off x="4326466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64613F-4AE4-4807-B142-2A359894FDEB}"/>
              </a:ext>
            </a:extLst>
          </p:cNvPr>
          <p:cNvCxnSpPr/>
          <p:nvPr/>
        </p:nvCxnSpPr>
        <p:spPr>
          <a:xfrm>
            <a:off x="3657600" y="1828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0C4973-753C-4C44-8519-B1780FF57256}"/>
              </a:ext>
            </a:extLst>
          </p:cNvPr>
          <p:cNvCxnSpPr/>
          <p:nvPr/>
        </p:nvCxnSpPr>
        <p:spPr>
          <a:xfrm>
            <a:off x="4309532" y="1447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D8CBD3F-71B2-4FEB-BE08-5243C4EAB487}"/>
              </a:ext>
            </a:extLst>
          </p:cNvPr>
          <p:cNvSpPr txBox="1"/>
          <p:nvPr/>
        </p:nvSpPr>
        <p:spPr>
          <a:xfrm>
            <a:off x="914400" y="152399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DA79FE-DBBD-4C9B-8C94-3F9B0254B87F}"/>
              </a:ext>
            </a:extLst>
          </p:cNvPr>
          <p:cNvCxnSpPr/>
          <p:nvPr/>
        </p:nvCxnSpPr>
        <p:spPr>
          <a:xfrm>
            <a:off x="6324600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22BFAB-7CBF-4E01-BD38-51787C5F707B}"/>
              </a:ext>
            </a:extLst>
          </p:cNvPr>
          <p:cNvCxnSpPr/>
          <p:nvPr/>
        </p:nvCxnSpPr>
        <p:spPr>
          <a:xfrm>
            <a:off x="5655734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FDE663-BE14-4FD0-B43E-4C78B621F189}"/>
              </a:ext>
            </a:extLst>
          </p:cNvPr>
          <p:cNvCxnSpPr/>
          <p:nvPr/>
        </p:nvCxnSpPr>
        <p:spPr>
          <a:xfrm>
            <a:off x="4986868" y="1828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B4AE27-B2C1-4783-A18C-7B541DB858A4}"/>
              </a:ext>
            </a:extLst>
          </p:cNvPr>
          <p:cNvCxnSpPr/>
          <p:nvPr/>
        </p:nvCxnSpPr>
        <p:spPr>
          <a:xfrm>
            <a:off x="5638800" y="1447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C5E67F5-70CC-44A3-9205-B4334FD7A8BD}"/>
              </a:ext>
            </a:extLst>
          </p:cNvPr>
          <p:cNvCxnSpPr/>
          <p:nvPr/>
        </p:nvCxnSpPr>
        <p:spPr>
          <a:xfrm>
            <a:off x="6993466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F2CCAAA-A7E6-414A-87BE-DEC87FD75E53}"/>
              </a:ext>
            </a:extLst>
          </p:cNvPr>
          <p:cNvCxnSpPr/>
          <p:nvPr/>
        </p:nvCxnSpPr>
        <p:spPr>
          <a:xfrm>
            <a:off x="6324600" y="1828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2FBBF42-1AA8-4C76-8E49-A6A96FAD5E30}"/>
              </a:ext>
            </a:extLst>
          </p:cNvPr>
          <p:cNvSpPr txBox="1"/>
          <p:nvPr/>
        </p:nvSpPr>
        <p:spPr>
          <a:xfrm>
            <a:off x="1828800" y="19812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State 1      |   State 2      |      State 3   |     State 4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1DABA8E-5B96-4FEB-91E8-16BB0D2C7EB3}"/>
              </a:ext>
            </a:extLst>
          </p:cNvPr>
          <p:cNvSpPr/>
          <p:nvPr/>
        </p:nvSpPr>
        <p:spPr>
          <a:xfrm>
            <a:off x="2971800" y="1667933"/>
            <a:ext cx="550333" cy="423334"/>
          </a:xfrm>
          <a:custGeom>
            <a:avLst/>
            <a:gdLst>
              <a:gd name="connsiteX0" fmla="*/ 550333 w 550333"/>
              <a:gd name="connsiteY0" fmla="*/ 423334 h 423334"/>
              <a:gd name="connsiteX1" fmla="*/ 406400 w 550333"/>
              <a:gd name="connsiteY1" fmla="*/ 93134 h 423334"/>
              <a:gd name="connsiteX2" fmla="*/ 0 w 550333"/>
              <a:gd name="connsiteY2" fmla="*/ 0 h 42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333" h="423334">
                <a:moveTo>
                  <a:pt x="550333" y="423334"/>
                </a:moveTo>
                <a:cubicBezTo>
                  <a:pt x="524227" y="293512"/>
                  <a:pt x="498122" y="163690"/>
                  <a:pt x="406400" y="93134"/>
                </a:cubicBezTo>
                <a:cubicBezTo>
                  <a:pt x="314678" y="22578"/>
                  <a:pt x="157339" y="11289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E426F6A-1555-4BA4-B272-D2AFFCFD880F}"/>
              </a:ext>
            </a:extLst>
          </p:cNvPr>
          <p:cNvSpPr/>
          <p:nvPr/>
        </p:nvSpPr>
        <p:spPr>
          <a:xfrm flipH="1">
            <a:off x="3793067" y="1676400"/>
            <a:ext cx="550333" cy="423334"/>
          </a:xfrm>
          <a:custGeom>
            <a:avLst/>
            <a:gdLst>
              <a:gd name="connsiteX0" fmla="*/ 550333 w 550333"/>
              <a:gd name="connsiteY0" fmla="*/ 423334 h 423334"/>
              <a:gd name="connsiteX1" fmla="*/ 406400 w 550333"/>
              <a:gd name="connsiteY1" fmla="*/ 93134 h 423334"/>
              <a:gd name="connsiteX2" fmla="*/ 0 w 550333"/>
              <a:gd name="connsiteY2" fmla="*/ 0 h 42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333" h="423334">
                <a:moveTo>
                  <a:pt x="550333" y="423334"/>
                </a:moveTo>
                <a:cubicBezTo>
                  <a:pt x="524227" y="293512"/>
                  <a:pt x="498122" y="163690"/>
                  <a:pt x="406400" y="93134"/>
                </a:cubicBezTo>
                <a:cubicBezTo>
                  <a:pt x="314678" y="22578"/>
                  <a:pt x="157339" y="11289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-4.16667E-6 0.055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this structure look familiar?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we built something that you’ve seen before?</a:t>
            </a:r>
          </a:p>
          <a:p>
            <a:pPr lvl="1"/>
            <a:r>
              <a:rPr lang="en-US" dirty="0"/>
              <a:t>Yes, it’s called a FIFO! You put stuff in every cycle and it comes out a few cycles later.</a:t>
            </a:r>
          </a:p>
          <a:p>
            <a:pPr lvl="1"/>
            <a:r>
              <a:rPr lang="en-US" dirty="0"/>
              <a:t>The mux and conditional clocks would be controlled by cyclic counters (a write pointer and a read pointer) that are offset from each other.</a:t>
            </a:r>
          </a:p>
          <a:p>
            <a:r>
              <a:rPr lang="en-US" dirty="0"/>
              <a:t>FIFOs like this are perhaps the most common means of moving data across clock domains.</a:t>
            </a:r>
          </a:p>
          <a:p>
            <a:pPr lvl="1"/>
            <a:r>
              <a:rPr lang="en-US" dirty="0"/>
              <a:t>But only if the driver &amp; receiver clock domains are at the same frequency.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7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frequencies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and more clocks have different domains at different frequencies. Examples for a CPU: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cores run faster than others (lets you throw power at whichever core has the most critical load)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</a:t>
            </a:r>
            <a:r>
              <a:rPr lang="en-US" dirty="0" err="1"/>
              <a:t>uncore</a:t>
            </a:r>
            <a:r>
              <a:rPr lang="en-US" dirty="0"/>
              <a:t> typically runs slower than the cores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External memory runs still slower, and the on-die memory controller runs at the memory speed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Ditto for various peripherals</a:t>
            </a:r>
          </a:p>
          <a:p>
            <a:r>
              <a:rPr lang="en-US" dirty="0"/>
              <a:t>Can we fit this into our clock generation and distribution?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multiple frequencies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a PLL can multiply its input clock by any integer.</a:t>
            </a:r>
          </a:p>
          <a:p>
            <a:r>
              <a:rPr lang="en-US" dirty="0"/>
              <a:t>The trick: let different daughter PLLs multiply by different numbers.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209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8" idx="3"/>
            <a:endCxn id="21" idx="1"/>
          </p:cNvCxnSpPr>
          <p:nvPr/>
        </p:nvCxnSpPr>
        <p:spPr>
          <a:xfrm>
            <a:off x="2048256" y="2102280"/>
            <a:ext cx="13898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0" y="1780442"/>
            <a:ext cx="914400" cy="579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frequencies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41880" y="4263753"/>
            <a:ext cx="838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3628" y="3202436"/>
            <a:ext cx="83820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PLL1 </a:t>
            </a:r>
            <a:r>
              <a:rPr lang="en-US" dirty="0">
                <a:solidFill>
                  <a:schemeClr val="accent2"/>
                </a:solidFill>
              </a:rPr>
              <a:t>(x10)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16172" y="3202436"/>
            <a:ext cx="83820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PLL2 </a:t>
            </a:r>
            <a:r>
              <a:rPr lang="en-US" dirty="0">
                <a:solidFill>
                  <a:schemeClr val="accent2"/>
                </a:solidFill>
              </a:rPr>
              <a:t>(x15)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1838956"/>
            <a:ext cx="752856" cy="523928"/>
            <a:chOff x="1661160" y="1849112"/>
            <a:chExt cx="752856" cy="523928"/>
          </a:xfrm>
        </p:grpSpPr>
        <p:sp>
          <p:nvSpPr>
            <p:cNvPr id="8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1838956"/>
            <a:ext cx="752856" cy="523928"/>
            <a:chOff x="1661160" y="1849112"/>
            <a:chExt cx="752856" cy="523928"/>
          </a:xfrm>
        </p:grpSpPr>
        <p:sp>
          <p:nvSpPr>
            <p:cNvPr id="13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352544" y="1838956"/>
            <a:ext cx="752856" cy="523928"/>
            <a:chOff x="1661160" y="1849112"/>
            <a:chExt cx="752856" cy="523928"/>
          </a:xfrm>
        </p:grpSpPr>
        <p:sp>
          <p:nvSpPr>
            <p:cNvPr id="17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38144" y="1838956"/>
            <a:ext cx="752856" cy="523928"/>
            <a:chOff x="1661160" y="1849112"/>
            <a:chExt cx="752856" cy="523928"/>
          </a:xfrm>
        </p:grpSpPr>
        <p:sp>
          <p:nvSpPr>
            <p:cNvPr id="21" name="TextBox 5"/>
            <p:cNvSpPr txBox="1"/>
            <p:nvPr/>
          </p:nvSpPr>
          <p:spPr>
            <a:xfrm>
              <a:off x="1661160" y="1851832"/>
              <a:ext cx="752856" cy="521208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tIns="0" bIns="0" rtlCol="0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sz="2000" dirty="0"/>
                <a:t>D   Q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50720" y="2254496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1950720" y="1849112"/>
              <a:ext cx="173736" cy="1158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16480" y="178044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d</a:t>
            </a:r>
            <a:r>
              <a:rPr lang="en-US" baseline="-25000" dirty="0" err="1"/>
              <a:t>logic</a:t>
            </a:r>
            <a:endParaRPr lang="en-US" i="1" dirty="0"/>
          </a:p>
        </p:txBody>
      </p:sp>
      <p:cxnSp>
        <p:nvCxnSpPr>
          <p:cNvPr id="29" name="Connector: Elbow 28"/>
          <p:cNvCxnSpPr>
            <a:stCxn id="5" idx="0"/>
            <a:endCxn id="6" idx="2"/>
          </p:cNvCxnSpPr>
          <p:nvPr/>
        </p:nvCxnSpPr>
        <p:spPr>
          <a:xfrm rot="16200000" flipV="1">
            <a:off x="1891694" y="3394467"/>
            <a:ext cx="230320" cy="150825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/>
          <p:cNvCxnSpPr>
            <a:stCxn id="5" idx="0"/>
            <a:endCxn id="7" idx="2"/>
          </p:cNvCxnSpPr>
          <p:nvPr/>
        </p:nvCxnSpPr>
        <p:spPr>
          <a:xfrm rot="5400000" flipH="1" flipV="1">
            <a:off x="3432966" y="3361447"/>
            <a:ext cx="230320" cy="1574292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stCxn id="6" idx="0"/>
            <a:endCxn id="14" idx="3"/>
          </p:cNvCxnSpPr>
          <p:nvPr/>
        </p:nvCxnSpPr>
        <p:spPr>
          <a:xfrm rot="16200000" flipV="1">
            <a:off x="583942" y="2533650"/>
            <a:ext cx="842272" cy="4953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/>
          <p:cNvCxnSpPr>
            <a:stCxn id="6" idx="0"/>
            <a:endCxn id="9" idx="3"/>
          </p:cNvCxnSpPr>
          <p:nvPr/>
        </p:nvCxnSpPr>
        <p:spPr>
          <a:xfrm rot="5400000" flipH="1" flipV="1">
            <a:off x="1041142" y="2571750"/>
            <a:ext cx="842272" cy="4191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/>
          <p:cNvCxnSpPr>
            <a:stCxn id="7" idx="0"/>
            <a:endCxn id="22" idx="3"/>
          </p:cNvCxnSpPr>
          <p:nvPr/>
        </p:nvCxnSpPr>
        <p:spPr>
          <a:xfrm rot="16200000" flipV="1">
            <a:off x="3653786" y="2520950"/>
            <a:ext cx="842272" cy="5207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/>
          <p:cNvCxnSpPr>
            <a:stCxn id="7" idx="0"/>
            <a:endCxn id="18" idx="3"/>
          </p:cNvCxnSpPr>
          <p:nvPr/>
        </p:nvCxnSpPr>
        <p:spPr>
          <a:xfrm rot="5400000" flipH="1" flipV="1">
            <a:off x="4110986" y="2584450"/>
            <a:ext cx="842272" cy="39370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76400" y="23622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24200" y="2362200"/>
            <a:ext cx="9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54352" y="3657600"/>
            <a:ext cx="152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MHz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8600" y="2743200"/>
            <a:ext cx="152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 GHz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24200" y="2743200"/>
            <a:ext cx="152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1.5 GHz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381000" y="4795432"/>
            <a:ext cx="8382000" cy="1148168"/>
          </a:xfrm>
        </p:spPr>
        <p:txBody>
          <a:bodyPr/>
          <a:lstStyle/>
          <a:p>
            <a:r>
              <a:rPr lang="en-US" dirty="0"/>
              <a:t>It’s easy to have different clock domains at different frequencies</a:t>
            </a:r>
          </a:p>
          <a:p>
            <a:r>
              <a:rPr lang="en-US" dirty="0"/>
              <a:t>But what does it mean to transfer data between them?</a:t>
            </a:r>
          </a:p>
        </p:txBody>
      </p:sp>
    </p:spTree>
    <p:extLst>
      <p:ext uri="{BB962C8B-B14F-4D97-AF65-F5344CB8AC3E}">
        <p14:creationId xmlns:p14="http://schemas.microsoft.com/office/powerpoint/2010/main" val="84264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multiple freq.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912" y="3832437"/>
            <a:ext cx="7002975" cy="2034961"/>
          </a:xfrm>
        </p:spPr>
        <p:txBody>
          <a:bodyPr/>
          <a:lstStyle/>
          <a:p>
            <a:r>
              <a:rPr lang="en-US" sz="2400" dirty="0"/>
              <a:t>If you keep putting 3 pieces of data in and only taking 2 out (to either a simple flop or a FIFO), you immediately run out of space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</a:p>
          <a:p>
            <a:r>
              <a:rPr lang="en-US" sz="2400" dirty="0">
                <a:sym typeface="Wingdings" panose="05000000000000000000" pitchFamily="2" charset="2"/>
              </a:rPr>
              <a:t>Is there any problem in the reverse direction?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Sure, you’re pulling out data that doesn’t exist.</a:t>
            </a:r>
          </a:p>
          <a:p>
            <a:r>
              <a:rPr lang="en-US" sz="2400" dirty="0"/>
              <a:t>Is there anything we can do about that?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819399"/>
            <a:ext cx="136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CLK_1.5G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601" y="2187190"/>
            <a:ext cx="118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CLK_1G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098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670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814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52600" y="314330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09800" y="283166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1242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67000" y="314330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24200" y="283166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386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958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102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81400" y="314330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38600" y="283166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30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95800" y="314330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953000" y="283166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867400" y="28131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324600" y="28131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239000" y="28131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410200" y="314169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867400" y="283004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81800" y="28131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24600" y="314169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781800" y="283004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96200" y="28131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6962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239000" y="314169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209800" y="223052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581400" y="223052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752600" y="255911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209800" y="224746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672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8956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895600" y="255911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581400" y="2245843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267200" y="255911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953000" y="223052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324600" y="223052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953000" y="224746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0104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6388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638800" y="255911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324600" y="2245843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010400" y="255911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16200000">
            <a:off x="3390899" y="2038409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Left Brace 112"/>
          <p:cNvSpPr/>
          <p:nvPr/>
        </p:nvSpPr>
        <p:spPr>
          <a:xfrm rot="5400000" flipV="1">
            <a:off x="3382432" y="624475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2620432" y="160020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2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590800" y="337191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3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6" name="Left Brace 115"/>
          <p:cNvSpPr/>
          <p:nvPr/>
        </p:nvSpPr>
        <p:spPr>
          <a:xfrm rot="5400000" flipV="1">
            <a:off x="6134101" y="624478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 Brace 116"/>
          <p:cNvSpPr/>
          <p:nvPr/>
        </p:nvSpPr>
        <p:spPr>
          <a:xfrm rot="16200000">
            <a:off x="6134101" y="2038410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5334000" y="160020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2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278032" y="337191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3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2055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the fast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912" y="3832437"/>
            <a:ext cx="7002975" cy="2034961"/>
          </a:xfrm>
        </p:spPr>
        <p:txBody>
          <a:bodyPr/>
          <a:lstStyle/>
          <a:p>
            <a:r>
              <a:rPr lang="en-US" sz="2400" dirty="0"/>
              <a:t>Skip an occasional fast-clock cycle so that now they both fire 10 times every .01</a:t>
            </a:r>
            <a:r>
              <a:rPr lang="el-GR" sz="2400" dirty="0"/>
              <a:t>μ</a:t>
            </a:r>
            <a:r>
              <a:rPr lang="en-US" sz="2400" dirty="0"/>
              <a:t>s.</a:t>
            </a:r>
          </a:p>
          <a:p>
            <a:r>
              <a:rPr lang="en-US" sz="2400" dirty="0"/>
              <a:t>The fast clock is still a 1.5GHz clock, but does not fire every cycle. Does this buy us anything?</a:t>
            </a:r>
          </a:p>
          <a:p>
            <a:r>
              <a:rPr lang="en-US" sz="2400" dirty="0"/>
              <a:t>It does!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819399"/>
            <a:ext cx="136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CLK_1.5G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601" y="2187190"/>
            <a:ext cx="118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CLK_1G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098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670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814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52600" y="314330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09800" y="283166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1242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67000" y="314330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24200" y="283166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102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81400" y="3143309"/>
            <a:ext cx="13631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3000" y="281472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953000" y="283166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867400" y="28131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324600" y="28131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410200" y="314169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867400" y="283004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24600" y="3141690"/>
            <a:ext cx="1371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96200" y="28131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6962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209800" y="223052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581400" y="223052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752600" y="255911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209800" y="224746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672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8956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895600" y="255911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581400" y="2245843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267200" y="255911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953000" y="223052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324600" y="223052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953000" y="224746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0104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638800" y="222890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638800" y="255911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324600" y="2245843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010400" y="255911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16200000">
            <a:off x="3390899" y="2038409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Left Brace 112"/>
          <p:cNvSpPr/>
          <p:nvPr/>
        </p:nvSpPr>
        <p:spPr>
          <a:xfrm rot="5400000" flipV="1">
            <a:off x="3382432" y="624475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2620432" y="160020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2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590800" y="337191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3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6" name="Left Brace 115"/>
          <p:cNvSpPr/>
          <p:nvPr/>
        </p:nvSpPr>
        <p:spPr>
          <a:xfrm rot="5400000" flipV="1">
            <a:off x="6134101" y="624478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 Brace 116"/>
          <p:cNvSpPr/>
          <p:nvPr/>
        </p:nvSpPr>
        <p:spPr>
          <a:xfrm rot="16200000">
            <a:off x="6134101" y="2038410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5334000" y="160020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2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278032" y="337191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3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523464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as seen by the crossing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962400"/>
            <a:ext cx="8077200" cy="2034961"/>
          </a:xfrm>
        </p:spPr>
        <p:txBody>
          <a:bodyPr/>
          <a:lstStyle/>
          <a:p>
            <a:r>
              <a:rPr lang="en-US" sz="2400" dirty="0"/>
              <a:t>We can look at these waveforms as two clocks with the </a:t>
            </a:r>
            <a:r>
              <a:rPr lang="en-US" sz="2400" i="1" dirty="0"/>
              <a:t>same frequency</a:t>
            </a:r>
            <a:r>
              <a:rPr lang="en-US" sz="2400" dirty="0"/>
              <a:t>, but with </a:t>
            </a:r>
            <a:r>
              <a:rPr lang="en-US" sz="2400" i="1" dirty="0"/>
              <a:t>horrendous skew</a:t>
            </a:r>
            <a:r>
              <a:rPr lang="en-US" sz="2400" dirty="0"/>
              <a:t>.</a:t>
            </a:r>
          </a:p>
          <a:p>
            <a:r>
              <a:rPr lang="en-US" sz="2400" dirty="0"/>
              <a:t>Hey – we already know how to deal with this problem! How?</a:t>
            </a:r>
          </a:p>
          <a:p>
            <a:pPr lvl="1"/>
            <a:r>
              <a:rPr lang="en-US" sz="2000" dirty="0"/>
              <a:t>Use a big FIFO.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384809"/>
            <a:ext cx="136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CLK_1.5G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7401" y="1752600"/>
            <a:ext cx="118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CLK_1G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14600" y="238013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238013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86200" y="238013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57400" y="270871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14600" y="239707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29000" y="238013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71800" y="270871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429000" y="239707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238013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86200" y="2708719"/>
            <a:ext cx="13631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57800" y="238013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257800" y="239707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172200" y="23785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29400" y="23785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715000" y="27071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172200" y="239545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29400" y="2707100"/>
            <a:ext cx="1371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514600" y="179593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886200" y="179593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057400" y="212452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514600" y="18128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572000" y="179431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200400" y="179431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00400" y="212452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886200" y="1811253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72000" y="212452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257800" y="179593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629400" y="179593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257800" y="18128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943600" y="179431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943600" y="212452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629400" y="1811253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676400" y="1905000"/>
            <a:ext cx="838200" cy="12192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676400" y="2514600"/>
            <a:ext cx="762000" cy="6096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0" y="2895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nicely aligned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3530601" y="2529922"/>
            <a:ext cx="795866" cy="492507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3996269" y="1901770"/>
            <a:ext cx="330198" cy="112065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23734" y="2910924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lots of skew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5327650" y="1901770"/>
            <a:ext cx="450850" cy="111140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319182" y="2529922"/>
            <a:ext cx="459318" cy="483252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075767" y="290167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nicely aligned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6172200" y="2533152"/>
            <a:ext cx="795866" cy="492507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6637868" y="1905000"/>
            <a:ext cx="330198" cy="112065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324600" y="2914154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lots of skew</a:t>
            </a:r>
          </a:p>
        </p:txBody>
      </p:sp>
    </p:spTree>
    <p:extLst>
      <p:ext uri="{BB962C8B-B14F-4D97-AF65-F5344CB8AC3E}">
        <p14:creationId xmlns:p14="http://schemas.microsoft.com/office/powerpoint/2010/main" val="14353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2" grpId="0"/>
      <p:bldP spid="68" grpId="0"/>
      <p:bldP spid="77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as seen by the fast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66" y="3332629"/>
            <a:ext cx="8077200" cy="2034961"/>
          </a:xfrm>
        </p:spPr>
        <p:txBody>
          <a:bodyPr/>
          <a:lstStyle/>
          <a:p>
            <a:r>
              <a:rPr lang="en-US" sz="2400" dirty="0"/>
              <a:t>Whatever flop receives data from the CLK_1.5G flop must know that it can receive valid data in some cycles and not others.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 pipelines work that way, anyway</a:t>
            </a:r>
          </a:p>
          <a:p>
            <a:r>
              <a:rPr lang="en-US" sz="2400" dirty="0"/>
              <a:t>But as far as </a:t>
            </a:r>
            <a:r>
              <a:rPr lang="en-US" sz="2400" i="1" dirty="0"/>
              <a:t>timing</a:t>
            </a:r>
            <a:r>
              <a:rPr lang="en-US" sz="2400" dirty="0"/>
              <a:t> goes, there’s no problem at all. Why?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just one clock talking to another, both at the same frequency in the same domain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809690"/>
            <a:ext cx="136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CLK_1.5G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14600" y="18050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18050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86200" y="18050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57400" y="21336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14600" y="182195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29000" y="18050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71800" y="21336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429000" y="182195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18050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86200" y="2133600"/>
            <a:ext cx="13631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57800" y="18050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257800" y="182195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172200" y="180339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29400" y="180339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715000" y="213198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172200" y="1820333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29400" y="2131981"/>
            <a:ext cx="1371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13831" y="2286000"/>
            <a:ext cx="1900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CLK_1.5G_next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2514600" y="24146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971800" y="24146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86200" y="24146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057400" y="27432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514600" y="243155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429000" y="24146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971800" y="27432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429000" y="243155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343400" y="24146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800600" y="24146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15000" y="24146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886200" y="27432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343400" y="243155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57800" y="241461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800600" y="27432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257800" y="243155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172200" y="241299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629400" y="241299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543800" y="241299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715000" y="274158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172200" y="2429933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086600" y="241299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629400" y="274158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086600" y="2429933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001000" y="241299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543800" y="274158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41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Bubble-generator FIFO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invented (well, re-invented </a:t>
            </a:r>
            <a:r>
              <a:rPr lang="en-US" dirty="0">
                <a:sym typeface="Wingdings" panose="05000000000000000000" pitchFamily="2" charset="2"/>
              </a:rPr>
              <a:t>) the </a:t>
            </a:r>
            <a:r>
              <a:rPr lang="en-US" i="1" dirty="0">
                <a:sym typeface="Wingdings" panose="05000000000000000000" pitchFamily="2" charset="2"/>
              </a:rPr>
              <a:t>bubble-generator FIFO</a:t>
            </a:r>
            <a:r>
              <a:rPr lang="en-US" dirty="0">
                <a:sym typeface="Wingdings" panose="05000000000000000000" pitchFamily="2" charset="2"/>
              </a:rPr>
              <a:t> (BGF)</a:t>
            </a:r>
            <a:endParaRPr lang="en-US" dirty="0"/>
          </a:p>
          <a:p>
            <a:r>
              <a:rPr lang="en-US" dirty="0"/>
              <a:t>It’s a FIFO where enough clock pulses in the fast-clock domain get turned off so that the FIFO works.</a:t>
            </a:r>
          </a:p>
          <a:p>
            <a:r>
              <a:rPr lang="en-US" dirty="0"/>
              <a:t>As always, the FIFO depth depends on the clock skew + jitter. Now, it also depends on the frequency ratios. Why?</a:t>
            </a:r>
          </a:p>
          <a:p>
            <a:pPr lvl="1"/>
            <a:r>
              <a:rPr lang="en-US" dirty="0"/>
              <a:t>Because they effectively create more skew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4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problem: how much skew did we make?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02088"/>
            <a:ext cx="7002975" cy="2274802"/>
          </a:xfrm>
        </p:spPr>
        <p:txBody>
          <a:bodyPr/>
          <a:lstStyle/>
          <a:p>
            <a:r>
              <a:rPr lang="en-US" sz="2400" dirty="0"/>
              <a:t>Assume that: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Mother clock is 100MHz (i.e., 10ns)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Daughter clocks are 1GHz (1000ps) and 1.5GHz (666ps)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skip the 3</a:t>
            </a:r>
            <a:r>
              <a:rPr lang="en-US" sz="2000" baseline="30000" dirty="0"/>
              <a:t>rd</a:t>
            </a:r>
            <a:r>
              <a:rPr lang="en-US" sz="2000" dirty="0"/>
              <a:t> clock as drawn above</a:t>
            </a:r>
          </a:p>
          <a:p>
            <a:r>
              <a:rPr lang="en-US" sz="2400" dirty="0"/>
              <a:t>Just how much is the worst-case skew?</a:t>
            </a:r>
          </a:p>
          <a:p>
            <a:r>
              <a:rPr lang="en-US" sz="2400" dirty="0"/>
              <a:t>What if we had skipped the 2</a:t>
            </a:r>
            <a:r>
              <a:rPr lang="en-US" sz="2400" baseline="30000" dirty="0"/>
              <a:t>nd</a:t>
            </a:r>
            <a:r>
              <a:rPr lang="en-US" sz="2400" dirty="0"/>
              <a:t> clock pulse instead?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933579"/>
            <a:ext cx="2387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CLK_1.5G (receiver)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751" y="2301370"/>
            <a:ext cx="207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CLK_1G (driver)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895598" y="292890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52798" y="292890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67198" y="292890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38398" y="325748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95598" y="294584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09998" y="292890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52798" y="325748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09998" y="294584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95998" y="292890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267198" y="3257489"/>
            <a:ext cx="13631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38798" y="2928907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638798" y="2945841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095998" y="3255870"/>
            <a:ext cx="1371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924798" y="325587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381998" y="292728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381998" y="234308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95598" y="23447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267198" y="23447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438398" y="267329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95598" y="236164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952998" y="234308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581398" y="234308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581398" y="26732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267198" y="2360023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952998" y="26732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638798" y="23447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010398" y="2344708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638798" y="236164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696198" y="234308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324598" y="2343089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324598" y="26732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10398" y="2360023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96198" y="26732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16200000">
            <a:off x="4076697" y="2152589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Left Brace 112"/>
          <p:cNvSpPr/>
          <p:nvPr/>
        </p:nvSpPr>
        <p:spPr>
          <a:xfrm rot="5400000" flipV="1">
            <a:off x="4068231" y="571500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4250264" y="152400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2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276598" y="348609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3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6" name="Left Brace 115"/>
          <p:cNvSpPr/>
          <p:nvPr/>
        </p:nvSpPr>
        <p:spPr>
          <a:xfrm rot="5400000" flipV="1">
            <a:off x="6819899" y="571500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 Brace 116"/>
          <p:cNvSpPr/>
          <p:nvPr/>
        </p:nvSpPr>
        <p:spPr>
          <a:xfrm rot="16200000">
            <a:off x="6819899" y="2152590"/>
            <a:ext cx="381000" cy="2743201"/>
          </a:xfrm>
          <a:prstGeom prst="leftBrac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6963832" y="152400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2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63830" y="3486090"/>
            <a:ext cx="11895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n>
                  <a:solidFill>
                    <a:schemeClr val="accent2"/>
                  </a:solidFill>
                </a:ln>
              </a:rPr>
              <a:t>3 cycles</a:t>
            </a: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198" y="321927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666ps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7924798" y="2926732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467598" y="2926732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467598" y="2943666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57798" y="316218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000ps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162797" y="3162180"/>
            <a:ext cx="965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1333ps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962397" y="1962090"/>
            <a:ext cx="999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1000ps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05597" y="2019180"/>
            <a:ext cx="999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1000ps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20382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000ps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537884" y="1991007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000ps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556932" y="317624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000ps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71898" y="2520267"/>
            <a:ext cx="476250" cy="423955"/>
          </a:xfrm>
          <a:prstGeom prst="straightConnector1">
            <a:avLst/>
          </a:prstGeom>
          <a:ln w="317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2899834" y="2608670"/>
            <a:ext cx="5290" cy="291345"/>
          </a:xfrm>
          <a:prstGeom prst="straightConnector1">
            <a:avLst/>
          </a:prstGeom>
          <a:ln w="317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038974" y="2648888"/>
            <a:ext cx="409573" cy="264581"/>
          </a:xfrm>
          <a:prstGeom prst="straightConnector1">
            <a:avLst/>
          </a:prstGeom>
          <a:ln w="317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 flipV="1">
            <a:off x="5629273" y="2672977"/>
            <a:ext cx="9524" cy="226736"/>
          </a:xfrm>
          <a:prstGeom prst="straightConnector1">
            <a:avLst/>
          </a:prstGeom>
          <a:ln w="317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5204822"/>
            <a:ext cx="2209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666-1000=-333ps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086600" y="5638800"/>
            <a:ext cx="2302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1333-1000= 333ps</a:t>
            </a:r>
          </a:p>
        </p:txBody>
      </p:sp>
    </p:spTree>
    <p:extLst>
      <p:ext uri="{BB962C8B-B14F-4D97-AF65-F5344CB8AC3E}">
        <p14:creationId xmlns:p14="http://schemas.microsoft.com/office/powerpoint/2010/main" val="1735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3" grpId="0" animBg="1"/>
      <p:bldP spid="114" grpId="0"/>
      <p:bldP spid="115" grpId="0"/>
      <p:bldP spid="116" grpId="0" animBg="1"/>
      <p:bldP spid="117" grpId="0" animBg="1"/>
      <p:bldP spid="118" grpId="0"/>
      <p:bldP spid="119" grpId="0"/>
      <p:bldP spid="7" grpId="0"/>
      <p:bldP spid="76" grpId="0"/>
      <p:bldP spid="77" grpId="0"/>
      <p:bldP spid="78" grpId="0"/>
      <p:bldP spid="80" grpId="0"/>
      <p:bldP spid="84" grpId="0"/>
      <p:bldP spid="85" grpId="0"/>
      <p:bldP spid="86" grpId="0"/>
      <p:bldP spid="19" grpId="0"/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4E58E82-8F6F-4DAA-B643-BAEF354C632B}"/>
              </a:ext>
            </a:extLst>
          </p:cNvPr>
          <p:cNvCxnSpPr/>
          <p:nvPr/>
        </p:nvCxnSpPr>
        <p:spPr>
          <a:xfrm flipV="1">
            <a:off x="2379134" y="2133600"/>
            <a:ext cx="0" cy="304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D2E345B-A219-4B9B-B3B9-691C77BB7467}"/>
              </a:ext>
            </a:extLst>
          </p:cNvPr>
          <p:cNvCxnSpPr>
            <a:cxnSpLocks/>
          </p:cNvCxnSpPr>
          <p:nvPr/>
        </p:nvCxnSpPr>
        <p:spPr>
          <a:xfrm>
            <a:off x="4267200" y="2167468"/>
            <a:ext cx="1600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7C1011-DCE2-4F93-9727-AB3EFAB98505}"/>
              </a:ext>
            </a:extLst>
          </p:cNvPr>
          <p:cNvCxnSpPr>
            <a:cxnSpLocks/>
          </p:cNvCxnSpPr>
          <p:nvPr/>
        </p:nvCxnSpPr>
        <p:spPr>
          <a:xfrm>
            <a:off x="3124200" y="2286000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12392F-E10A-4546-AA1B-C1614C798982}"/>
              </a:ext>
            </a:extLst>
          </p:cNvPr>
          <p:cNvCxnSpPr/>
          <p:nvPr/>
        </p:nvCxnSpPr>
        <p:spPr>
          <a:xfrm>
            <a:off x="2590800" y="2031999"/>
            <a:ext cx="1066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F84C49-AFC0-4B7B-ABC9-4444A11B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conditional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E3BCC-2263-4171-A05A-F0CAF2CA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32" y="2438400"/>
            <a:ext cx="3996268" cy="1200090"/>
          </a:xfrm>
        </p:spPr>
        <p:txBody>
          <a:bodyPr/>
          <a:lstStyle/>
          <a:p>
            <a:r>
              <a:rPr lang="en-US" sz="2000" dirty="0"/>
              <a:t>Assume EN is based on the current state (and should affect the next state)</a:t>
            </a:r>
          </a:p>
          <a:p>
            <a:r>
              <a:rPr lang="en-US" sz="2000" dirty="0"/>
              <a:t>Does this circuit work?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C9556-E336-4CD9-A785-4A4CA565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88EE7D-9669-4F70-8568-48330B639019}"/>
              </a:ext>
            </a:extLst>
          </p:cNvPr>
          <p:cNvGrpSpPr/>
          <p:nvPr/>
        </p:nvGrpSpPr>
        <p:grpSpPr>
          <a:xfrm>
            <a:off x="2057400" y="1752600"/>
            <a:ext cx="609600" cy="533400"/>
            <a:chOff x="1981200" y="1752600"/>
            <a:chExt cx="609600" cy="5334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BC1C62-DD45-4145-83EB-415DA778B247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0B6DFD9F-8CA1-40AF-9CFB-630D9435109F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4AB58716-A85A-4A6A-8D49-1F9724A4FF81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AB0D5A0-419D-4BD2-BDBD-7D97DB0F4C52}"/>
              </a:ext>
            </a:extLst>
          </p:cNvPr>
          <p:cNvSpPr txBox="1"/>
          <p:nvPr/>
        </p:nvSpPr>
        <p:spPr>
          <a:xfrm>
            <a:off x="28194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A7CD1B-EA70-47BF-B44B-47BA9FCE7BCD}"/>
              </a:ext>
            </a:extLst>
          </p:cNvPr>
          <p:cNvGrpSpPr/>
          <p:nvPr/>
        </p:nvGrpSpPr>
        <p:grpSpPr>
          <a:xfrm>
            <a:off x="3581400" y="1905000"/>
            <a:ext cx="838200" cy="533400"/>
            <a:chOff x="3733800" y="1905000"/>
            <a:chExt cx="838200" cy="533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632C5E5-DC19-41F0-A5BC-6651740943FC}"/>
                </a:ext>
              </a:extLst>
            </p:cNvPr>
            <p:cNvSpPr/>
            <p:nvPr/>
          </p:nvSpPr>
          <p:spPr>
            <a:xfrm>
              <a:off x="4419600" y="20955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>
              <a:extLst>
                <a:ext uri="{FF2B5EF4-FFF2-40B4-BE49-F238E27FC236}">
                  <a16:creationId xmlns:a16="http://schemas.microsoft.com/office/drawing/2014/main" id="{3BAA098F-5229-4715-9C5B-31598226DB9D}"/>
                </a:ext>
              </a:extLst>
            </p:cNvPr>
            <p:cNvSpPr/>
            <p:nvPr/>
          </p:nvSpPr>
          <p:spPr>
            <a:xfrm>
              <a:off x="3733800" y="1905000"/>
              <a:ext cx="685800" cy="5334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465F484-92D6-42F3-AA97-648D2A64F05E}"/>
              </a:ext>
            </a:extLst>
          </p:cNvPr>
          <p:cNvSpPr txBox="1"/>
          <p:nvPr/>
        </p:nvSpPr>
        <p:spPr>
          <a:xfrm>
            <a:off x="12954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02950C9-9325-4E4E-9945-FE9BE3ECD33C}"/>
              </a:ext>
            </a:extLst>
          </p:cNvPr>
          <p:cNvSpPr/>
          <p:nvPr/>
        </p:nvSpPr>
        <p:spPr>
          <a:xfrm>
            <a:off x="4648200" y="20955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0CFF4871-FDDF-498A-903C-BE0DD1357899}"/>
              </a:ext>
            </a:extLst>
          </p:cNvPr>
          <p:cNvSpPr/>
          <p:nvPr/>
        </p:nvSpPr>
        <p:spPr>
          <a:xfrm rot="5400000">
            <a:off x="4724400" y="1981200"/>
            <a:ext cx="5334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806C2A-8C99-42D9-932F-BF85CFA2E9C8}"/>
              </a:ext>
            </a:extLst>
          </p:cNvPr>
          <p:cNvSpPr txBox="1"/>
          <p:nvPr/>
        </p:nvSpPr>
        <p:spPr>
          <a:xfrm>
            <a:off x="5257800" y="1840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CCLK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D11778-9380-406B-85F8-367B05FD44DF}"/>
              </a:ext>
            </a:extLst>
          </p:cNvPr>
          <p:cNvCxnSpPr/>
          <p:nvPr/>
        </p:nvCxnSpPr>
        <p:spPr>
          <a:xfrm>
            <a:off x="3657600" y="38670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6A571B-D21B-4EF6-9FC4-D0F8ED97BDF3}"/>
              </a:ext>
            </a:extLst>
          </p:cNvPr>
          <p:cNvCxnSpPr/>
          <p:nvPr/>
        </p:nvCxnSpPr>
        <p:spPr>
          <a:xfrm>
            <a:off x="2336802" y="38670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2988734" y="38670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A036DC-B3F0-45B3-A678-2EC3534A79F6}"/>
              </a:ext>
            </a:extLst>
          </p:cNvPr>
          <p:cNvCxnSpPr/>
          <p:nvPr/>
        </p:nvCxnSpPr>
        <p:spPr>
          <a:xfrm>
            <a:off x="1651002" y="38670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2319868" y="42480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2971800" y="38670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443E6C3-5352-4CA6-A2DE-E5BF696BD4AB}"/>
              </a:ext>
            </a:extLst>
          </p:cNvPr>
          <p:cNvCxnSpPr/>
          <p:nvPr/>
        </p:nvCxnSpPr>
        <p:spPr>
          <a:xfrm>
            <a:off x="4995332" y="38670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9ED34C7-0515-4945-B4C0-3FA46A943D36}"/>
              </a:ext>
            </a:extLst>
          </p:cNvPr>
          <p:cNvCxnSpPr/>
          <p:nvPr/>
        </p:nvCxnSpPr>
        <p:spPr>
          <a:xfrm>
            <a:off x="4326466" y="38670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A09376C-EEA5-41CA-9436-E1A13F9F04D4}"/>
              </a:ext>
            </a:extLst>
          </p:cNvPr>
          <p:cNvCxnSpPr/>
          <p:nvPr/>
        </p:nvCxnSpPr>
        <p:spPr>
          <a:xfrm>
            <a:off x="3657600" y="42480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31BFF7B-0F0E-4D5C-8763-E3A1B4E8D3AC}"/>
              </a:ext>
            </a:extLst>
          </p:cNvPr>
          <p:cNvCxnSpPr/>
          <p:nvPr/>
        </p:nvCxnSpPr>
        <p:spPr>
          <a:xfrm>
            <a:off x="4309532" y="38670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54F7481-BDA7-4D9D-A875-D01B2EC86BFC}"/>
              </a:ext>
            </a:extLst>
          </p:cNvPr>
          <p:cNvCxnSpPr/>
          <p:nvPr/>
        </p:nvCxnSpPr>
        <p:spPr>
          <a:xfrm>
            <a:off x="6324600" y="38670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5B1911-6E6C-4D35-B07A-7E968270B44E}"/>
              </a:ext>
            </a:extLst>
          </p:cNvPr>
          <p:cNvCxnSpPr/>
          <p:nvPr/>
        </p:nvCxnSpPr>
        <p:spPr>
          <a:xfrm>
            <a:off x="5655734" y="38670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F8242EE-557C-4313-80F5-58FCF64819FB}"/>
              </a:ext>
            </a:extLst>
          </p:cNvPr>
          <p:cNvCxnSpPr/>
          <p:nvPr/>
        </p:nvCxnSpPr>
        <p:spPr>
          <a:xfrm>
            <a:off x="4986868" y="42480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A78296-F0D7-4C37-B6E7-753E90CDF5A8}"/>
              </a:ext>
            </a:extLst>
          </p:cNvPr>
          <p:cNvCxnSpPr/>
          <p:nvPr/>
        </p:nvCxnSpPr>
        <p:spPr>
          <a:xfrm>
            <a:off x="5638800" y="38670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83BE002-A53D-42AE-8849-9C4483554D54}"/>
              </a:ext>
            </a:extLst>
          </p:cNvPr>
          <p:cNvCxnSpPr/>
          <p:nvPr/>
        </p:nvCxnSpPr>
        <p:spPr>
          <a:xfrm>
            <a:off x="6993466" y="38670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194F83-3A1C-40FC-9F72-4824A4E70C81}"/>
              </a:ext>
            </a:extLst>
          </p:cNvPr>
          <p:cNvCxnSpPr/>
          <p:nvPr/>
        </p:nvCxnSpPr>
        <p:spPr>
          <a:xfrm>
            <a:off x="6324600" y="42480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CB8D1FA-1ED1-404A-A65C-9A33FC274E77}"/>
              </a:ext>
            </a:extLst>
          </p:cNvPr>
          <p:cNvSpPr txBox="1"/>
          <p:nvPr/>
        </p:nvSpPr>
        <p:spPr>
          <a:xfrm>
            <a:off x="1295400" y="546729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When EN is always high, CCLK always fires. Good?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757087-867D-43FC-9118-5E70DB34D00C}"/>
              </a:ext>
            </a:extLst>
          </p:cNvPr>
          <p:cNvSpPr txBox="1"/>
          <p:nvPr/>
        </p:nvSpPr>
        <p:spPr>
          <a:xfrm>
            <a:off x="1219200" y="386709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5B9B0C-2A5E-4A2C-AA3B-8B2463EAFCE7}"/>
              </a:ext>
            </a:extLst>
          </p:cNvPr>
          <p:cNvSpPr txBox="1"/>
          <p:nvPr/>
        </p:nvSpPr>
        <p:spPr>
          <a:xfrm>
            <a:off x="1295400" y="46407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</a:t>
            </a:r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24E549F-5A3F-4B73-A884-80DA73382F90}"/>
              </a:ext>
            </a:extLst>
          </p:cNvPr>
          <p:cNvCxnSpPr>
            <a:cxnSpLocks/>
          </p:cNvCxnSpPr>
          <p:nvPr/>
        </p:nvCxnSpPr>
        <p:spPr>
          <a:xfrm>
            <a:off x="1752600" y="4629090"/>
            <a:ext cx="533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3410EE-F9AF-40E4-AC1C-68A5B45EE4D5}"/>
              </a:ext>
            </a:extLst>
          </p:cNvPr>
          <p:cNvCxnSpPr/>
          <p:nvPr/>
        </p:nvCxnSpPr>
        <p:spPr>
          <a:xfrm>
            <a:off x="3657600" y="5086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2B2D80D-AED5-4F51-93DD-BFD724705568}"/>
              </a:ext>
            </a:extLst>
          </p:cNvPr>
          <p:cNvCxnSpPr/>
          <p:nvPr/>
        </p:nvCxnSpPr>
        <p:spPr>
          <a:xfrm>
            <a:off x="2336802" y="5086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86EA823-3EDA-4224-A2AD-AE37558E4235}"/>
              </a:ext>
            </a:extLst>
          </p:cNvPr>
          <p:cNvCxnSpPr/>
          <p:nvPr/>
        </p:nvCxnSpPr>
        <p:spPr>
          <a:xfrm>
            <a:off x="2988734" y="5086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3D606CD-DD67-42F9-B18E-736F046E82B9}"/>
              </a:ext>
            </a:extLst>
          </p:cNvPr>
          <p:cNvCxnSpPr/>
          <p:nvPr/>
        </p:nvCxnSpPr>
        <p:spPr>
          <a:xfrm>
            <a:off x="1651002" y="50862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000D7D5-D8B3-4298-9CD5-ABD66BEFBFF4}"/>
              </a:ext>
            </a:extLst>
          </p:cNvPr>
          <p:cNvCxnSpPr/>
          <p:nvPr/>
        </p:nvCxnSpPr>
        <p:spPr>
          <a:xfrm>
            <a:off x="2319868" y="54672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C43C28A-9BED-4114-BD4F-FE9D19DB0ECC}"/>
              </a:ext>
            </a:extLst>
          </p:cNvPr>
          <p:cNvCxnSpPr/>
          <p:nvPr/>
        </p:nvCxnSpPr>
        <p:spPr>
          <a:xfrm>
            <a:off x="2971800" y="50862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5894DCD-CCAD-46FE-862E-89C663F77120}"/>
              </a:ext>
            </a:extLst>
          </p:cNvPr>
          <p:cNvCxnSpPr/>
          <p:nvPr/>
        </p:nvCxnSpPr>
        <p:spPr>
          <a:xfrm>
            <a:off x="4995332" y="5086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59C4719-B3A4-466A-8BAC-2AEDDFAB6C3E}"/>
              </a:ext>
            </a:extLst>
          </p:cNvPr>
          <p:cNvCxnSpPr/>
          <p:nvPr/>
        </p:nvCxnSpPr>
        <p:spPr>
          <a:xfrm>
            <a:off x="4326466" y="5086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420E8EC-FC97-4A7D-AAC8-F97B63F04ABF}"/>
              </a:ext>
            </a:extLst>
          </p:cNvPr>
          <p:cNvCxnSpPr/>
          <p:nvPr/>
        </p:nvCxnSpPr>
        <p:spPr>
          <a:xfrm>
            <a:off x="3657600" y="54672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16C538C-0021-421D-B548-51725D112E75}"/>
              </a:ext>
            </a:extLst>
          </p:cNvPr>
          <p:cNvCxnSpPr/>
          <p:nvPr/>
        </p:nvCxnSpPr>
        <p:spPr>
          <a:xfrm>
            <a:off x="4309532" y="50862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7EB3050-98D4-49BD-8631-80461C2F999F}"/>
              </a:ext>
            </a:extLst>
          </p:cNvPr>
          <p:cNvCxnSpPr/>
          <p:nvPr/>
        </p:nvCxnSpPr>
        <p:spPr>
          <a:xfrm>
            <a:off x="6324600" y="5086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4B104A0-81EB-4B28-98EF-DB0D0B89AF01}"/>
              </a:ext>
            </a:extLst>
          </p:cNvPr>
          <p:cNvCxnSpPr/>
          <p:nvPr/>
        </p:nvCxnSpPr>
        <p:spPr>
          <a:xfrm>
            <a:off x="5655734" y="5086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4E35F0C-2E42-458F-A0E8-CF0F0939CD89}"/>
              </a:ext>
            </a:extLst>
          </p:cNvPr>
          <p:cNvCxnSpPr/>
          <p:nvPr/>
        </p:nvCxnSpPr>
        <p:spPr>
          <a:xfrm>
            <a:off x="4986868" y="54672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5C9EE71-E625-42AE-8314-C41AA58A01AA}"/>
              </a:ext>
            </a:extLst>
          </p:cNvPr>
          <p:cNvCxnSpPr/>
          <p:nvPr/>
        </p:nvCxnSpPr>
        <p:spPr>
          <a:xfrm>
            <a:off x="5638800" y="50862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BAF81C-79B9-4B08-BCCB-A3E20A1C115B}"/>
              </a:ext>
            </a:extLst>
          </p:cNvPr>
          <p:cNvCxnSpPr/>
          <p:nvPr/>
        </p:nvCxnSpPr>
        <p:spPr>
          <a:xfrm>
            <a:off x="6993466" y="5086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C5B25C0-FCAB-43F0-BDAB-E50FB9627755}"/>
              </a:ext>
            </a:extLst>
          </p:cNvPr>
          <p:cNvCxnSpPr/>
          <p:nvPr/>
        </p:nvCxnSpPr>
        <p:spPr>
          <a:xfrm>
            <a:off x="6324600" y="54672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2F933FB-A960-4B8C-82F9-C949985CC26C}"/>
              </a:ext>
            </a:extLst>
          </p:cNvPr>
          <p:cNvSpPr txBox="1"/>
          <p:nvPr/>
        </p:nvSpPr>
        <p:spPr>
          <a:xfrm>
            <a:off x="1219200" y="508629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CCLK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5DF85EE-2B98-481E-935F-7CD1A3B2E373}"/>
              </a:ext>
            </a:extLst>
          </p:cNvPr>
          <p:cNvSpPr txBox="1"/>
          <p:nvPr/>
        </p:nvSpPr>
        <p:spPr>
          <a:xfrm>
            <a:off x="6934200" y="5467290"/>
            <a:ext cx="71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Sure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7A2291A-0E26-4333-B353-84BE6C4F957B}"/>
              </a:ext>
            </a:extLst>
          </p:cNvPr>
          <p:cNvCxnSpPr>
            <a:cxnSpLocks/>
          </p:cNvCxnSpPr>
          <p:nvPr/>
        </p:nvCxnSpPr>
        <p:spPr>
          <a:xfrm>
            <a:off x="1447800" y="2438400"/>
            <a:ext cx="1676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F76C2DD-7F8E-430C-97C7-489448C75A83}"/>
              </a:ext>
            </a:extLst>
          </p:cNvPr>
          <p:cNvCxnSpPr>
            <a:cxnSpLocks/>
          </p:cNvCxnSpPr>
          <p:nvPr/>
        </p:nvCxnSpPr>
        <p:spPr>
          <a:xfrm flipV="1">
            <a:off x="3124200" y="228600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42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PLL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our clocks to be as clean and jitter free as possible. So we play a few more tricks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539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filter PLL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7767" y="1633501"/>
            <a:ext cx="3306233" cy="3776699"/>
          </a:xfrm>
        </p:spPr>
        <p:txBody>
          <a:bodyPr/>
          <a:lstStyle/>
          <a:p>
            <a:r>
              <a:rPr lang="en-US" sz="2000" dirty="0"/>
              <a:t>What good can this do?</a:t>
            </a:r>
          </a:p>
          <a:p>
            <a:pPr lvl="1"/>
            <a:r>
              <a:rPr lang="en-US" sz="1600" dirty="0"/>
              <a:t>Filter PLL rejects any </a:t>
            </a:r>
            <a:r>
              <a:rPr lang="en-US" sz="1600" dirty="0" err="1"/>
              <a:t>offchip</a:t>
            </a:r>
            <a:r>
              <a:rPr lang="en-US" sz="1600" dirty="0"/>
              <a:t>-generated noise and jitter</a:t>
            </a:r>
          </a:p>
          <a:p>
            <a:pPr lvl="1"/>
            <a:r>
              <a:rPr lang="en-US" sz="1600" dirty="0"/>
              <a:t>We get an extra stage of jitter rejection</a:t>
            </a:r>
            <a:endParaRPr lang="en-US" sz="1400" dirty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9812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19812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4000500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017433"/>
            <a:ext cx="27432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 err="1"/>
              <a:t>dist</a:t>
            </a:r>
            <a:r>
              <a:rPr lang="en-US" dirty="0"/>
              <a:t> #4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114800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mother PLL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9550" y="2636806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9550" y="4584068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2636806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4584068"/>
            <a:ext cx="838200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daughter PLL</a:t>
            </a:r>
          </a:p>
        </p:txBody>
      </p:sp>
      <p:cxnSp>
        <p:nvCxnSpPr>
          <p:cNvPr id="15" name="Connector: Elbow 14"/>
          <p:cNvCxnSpPr>
            <a:stCxn id="9" idx="0"/>
            <a:endCxn id="10" idx="2"/>
          </p:cNvCxnSpPr>
          <p:nvPr/>
        </p:nvCxnSpPr>
        <p:spPr>
          <a:xfrm rot="5400000" flipH="1" flipV="1">
            <a:off x="3224177" y="2900327"/>
            <a:ext cx="923996" cy="1504950"/>
          </a:xfrm>
          <a:prstGeom prst="bentConnector3">
            <a:avLst>
              <a:gd name="adj1" fmla="val 2709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/>
          <p:cNvCxnSpPr>
            <a:stCxn id="9" idx="0"/>
            <a:endCxn id="12" idx="2"/>
          </p:cNvCxnSpPr>
          <p:nvPr/>
        </p:nvCxnSpPr>
        <p:spPr>
          <a:xfrm rot="16200000" flipV="1">
            <a:off x="1747802" y="2928902"/>
            <a:ext cx="923996" cy="1447800"/>
          </a:xfrm>
          <a:prstGeom prst="bentConnector3">
            <a:avLst>
              <a:gd name="adj1" fmla="val 2617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0"/>
          </p:cNvCxnSpPr>
          <p:nvPr/>
        </p:nvCxnSpPr>
        <p:spPr>
          <a:xfrm flipH="1">
            <a:off x="4438650" y="3238074"/>
            <a:ext cx="8467" cy="13459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90132" y="3200400"/>
            <a:ext cx="0" cy="13836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-152400" y="4377776"/>
            <a:ext cx="2667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8294" y="4087761"/>
            <a:ext cx="838200" cy="55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dirty="0"/>
              <a:t>filter PLL</a:t>
            </a:r>
          </a:p>
        </p:txBody>
      </p:sp>
    </p:spTree>
    <p:extLst>
      <p:ext uri="{BB962C8B-B14F-4D97-AF65-F5344CB8AC3E}">
        <p14:creationId xmlns:p14="http://schemas.microsoft.com/office/powerpoint/2010/main" val="15726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>
            <a:stCxn id="10" idx="3"/>
          </p:cNvCxnSpPr>
          <p:nvPr/>
        </p:nvCxnSpPr>
        <p:spPr>
          <a:xfrm>
            <a:off x="4495800" y="1917430"/>
            <a:ext cx="3962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Duty-cycle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0400"/>
            <a:ext cx="7772400" cy="1251208"/>
          </a:xfrm>
        </p:spPr>
        <p:txBody>
          <a:bodyPr/>
          <a:lstStyle/>
          <a:p>
            <a:r>
              <a:rPr lang="en-US" sz="2400" dirty="0"/>
              <a:t>Add a divide by 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Ensures that duty cycle is 50%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May be necessary to if </a:t>
            </a:r>
            <a:r>
              <a:rPr lang="en-US" sz="2000" dirty="0" err="1"/>
              <a:t>Clk</a:t>
            </a:r>
            <a:r>
              <a:rPr lang="en-US" sz="2000" baseline="-25000" dirty="0" err="1"/>
              <a:t>out</a:t>
            </a:r>
            <a:r>
              <a:rPr lang="en-US" sz="2000" dirty="0"/>
              <a:t> frequency is too slow for the VCO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1689196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8645" y="147042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147489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out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590800"/>
            <a:ext cx="1066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/ 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1245" y="1501931"/>
            <a:ext cx="17845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Phase comparator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34945" y="1657044"/>
            <a:ext cx="8763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1936558"/>
            <a:ext cx="0" cy="8850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362199" y="2145665"/>
            <a:ext cx="0" cy="67596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62200" y="2150861"/>
            <a:ext cx="34904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75323" y="1706176"/>
            <a:ext cx="1066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/ 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D11778-9380-406B-85F8-367B05FD44DF}"/>
              </a:ext>
            </a:extLst>
          </p:cNvPr>
          <p:cNvCxnSpPr/>
          <p:nvPr/>
        </p:nvCxnSpPr>
        <p:spPr>
          <a:xfrm>
            <a:off x="3657600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3200400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2319868" y="4800596"/>
            <a:ext cx="8805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3200400" y="44196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6757087-867D-43FC-9118-5E70DB34D00C}"/>
              </a:ext>
            </a:extLst>
          </p:cNvPr>
          <p:cNvSpPr txBox="1"/>
          <p:nvPr/>
        </p:nvSpPr>
        <p:spPr>
          <a:xfrm>
            <a:off x="1187245" y="4419600"/>
            <a:ext cx="102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VCO</a:t>
            </a:r>
            <a:r>
              <a:rPr lang="en-US" sz="1800" baseline="-25000" dirty="0" err="1"/>
              <a:t>out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BD11778-9380-406B-85F8-367B05FD44DF}"/>
              </a:ext>
            </a:extLst>
          </p:cNvPr>
          <p:cNvCxnSpPr/>
          <p:nvPr/>
        </p:nvCxnSpPr>
        <p:spPr>
          <a:xfrm>
            <a:off x="4999704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4542504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3661972" y="4800596"/>
            <a:ext cx="8805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4542504" y="44196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BD11778-9380-406B-85F8-367B05FD44DF}"/>
              </a:ext>
            </a:extLst>
          </p:cNvPr>
          <p:cNvCxnSpPr/>
          <p:nvPr/>
        </p:nvCxnSpPr>
        <p:spPr>
          <a:xfrm>
            <a:off x="6324600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5867400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4986868" y="4800596"/>
            <a:ext cx="8805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5867400" y="44196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D11778-9380-406B-85F8-367B05FD44DF}"/>
              </a:ext>
            </a:extLst>
          </p:cNvPr>
          <p:cNvCxnSpPr/>
          <p:nvPr/>
        </p:nvCxnSpPr>
        <p:spPr>
          <a:xfrm>
            <a:off x="7662332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7205132" y="4419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6324600" y="4800596"/>
            <a:ext cx="8805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7205132" y="44196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3205860" y="5029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2325328" y="5410196"/>
            <a:ext cx="8805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3205860" y="5029200"/>
            <a:ext cx="13366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4547964" y="5029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5872860" y="5029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4555750" y="5410196"/>
            <a:ext cx="13116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5872860" y="5029200"/>
            <a:ext cx="133227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7210592" y="5029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B6757087-867D-43FC-9118-5E70DB34D00C}"/>
              </a:ext>
            </a:extLst>
          </p:cNvPr>
          <p:cNvSpPr txBox="1"/>
          <p:nvPr/>
        </p:nvSpPr>
        <p:spPr>
          <a:xfrm>
            <a:off x="1187245" y="5040868"/>
            <a:ext cx="102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Clk</a:t>
            </a:r>
            <a:r>
              <a:rPr lang="en-US" sz="1800" baseline="-25000" dirty="0" err="1"/>
              <a:t>out</a:t>
            </a:r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7211960" y="5410200"/>
            <a:ext cx="45037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9A616E-0364-413D-8D87-A5C58739E81A}"/>
              </a:ext>
            </a:extLst>
          </p:cNvPr>
          <p:cNvCxnSpPr/>
          <p:nvPr/>
        </p:nvCxnSpPr>
        <p:spPr>
          <a:xfrm flipH="1">
            <a:off x="6172200" y="2819400"/>
            <a:ext cx="18288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BF2766-36DA-4F56-A04D-78CB5A84454B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2362200" y="2819400"/>
            <a:ext cx="2743200" cy="223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4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analog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8153400" cy="2438400"/>
          </a:xfrm>
        </p:spPr>
        <p:txBody>
          <a:bodyPr/>
          <a:lstStyle/>
          <a:p>
            <a:r>
              <a:rPr lang="en-US" sz="2400" dirty="0"/>
              <a:t>The normal </a:t>
            </a:r>
            <a:r>
              <a:rPr lang="en-US" sz="2400" dirty="0" err="1"/>
              <a:t>V</a:t>
            </a:r>
            <a:r>
              <a:rPr lang="en-US" sz="2400" baseline="-25000" dirty="0" err="1"/>
              <a:t>dd</a:t>
            </a:r>
            <a:r>
              <a:rPr lang="en-US" sz="2400" dirty="0"/>
              <a:t> that is used for digital logic gets noisy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Gate switching creates di/</a:t>
            </a:r>
            <a:r>
              <a:rPr lang="en-US" sz="2000" dirty="0" err="1"/>
              <a:t>dt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Decoupling cap can only do so much</a:t>
            </a:r>
          </a:p>
          <a:p>
            <a:r>
              <a:rPr lang="en-US" sz="2400" dirty="0"/>
              <a:t>We often use a separate </a:t>
            </a:r>
            <a:r>
              <a:rPr lang="en-US" sz="2400" dirty="0" err="1"/>
              <a:t>V</a:t>
            </a:r>
            <a:r>
              <a:rPr lang="en-US" sz="2400" baseline="-25000" dirty="0" err="1"/>
              <a:t>dd,analog</a:t>
            </a:r>
            <a:r>
              <a:rPr lang="en-US" sz="2400" dirty="0"/>
              <a:t> that drives only analog logic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Not polluted by the digital-logic noise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Analog logic doesn’t create as many spikes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Analog logic benefits from a cleaner power supply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362200" y="2821632"/>
            <a:ext cx="5638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1" idx="3"/>
          </p:cNvCxnSpPr>
          <p:nvPr/>
        </p:nvCxnSpPr>
        <p:spPr>
          <a:xfrm>
            <a:off x="4495800" y="1917430"/>
            <a:ext cx="3962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81600" y="1689196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VCO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8645" y="147042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24800" y="147489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r>
              <a:rPr lang="en-US" baseline="-25000" dirty="0" err="1"/>
              <a:t>out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2590800"/>
            <a:ext cx="1066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/ 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1245" y="1501931"/>
            <a:ext cx="17845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Phase comparator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34945" y="1657044"/>
            <a:ext cx="8763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001000" y="1936558"/>
            <a:ext cx="0" cy="8850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62199" y="2145665"/>
            <a:ext cx="0" cy="67596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2200" y="2150861"/>
            <a:ext cx="34904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5323" y="1706176"/>
            <a:ext cx="1066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/ 2</a:t>
            </a:r>
          </a:p>
        </p:txBody>
      </p:sp>
    </p:spTree>
    <p:extLst>
      <p:ext uri="{BB962C8B-B14F-4D97-AF65-F5344CB8AC3E}">
        <p14:creationId xmlns:p14="http://schemas.microsoft.com/office/powerpoint/2010/main" val="130523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01407-44B0-46D0-8043-D12F6372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EDBB4-D777-4C30-A3B8-EECBDEA9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Salmon ladders</a:t>
            </a:r>
          </a:p>
          <a:p>
            <a:pPr lvl="1"/>
            <a:r>
              <a:rPr lang="en-US" dirty="0"/>
              <a:t>How do you send a signal from the early domain to the late domain(s)?</a:t>
            </a:r>
          </a:p>
          <a:p>
            <a:r>
              <a:rPr lang="en-US" dirty="0"/>
              <a:t>Back pressure</a:t>
            </a:r>
          </a:p>
          <a:p>
            <a:pPr lvl="1"/>
            <a:r>
              <a:rPr lang="en-US" dirty="0"/>
              <a:t>What if the receiving end of a BGF </a:t>
            </a:r>
            <a:r>
              <a:rPr lang="en-US"/>
              <a:t>can stall?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3A6A5-8F7A-4F68-91B5-88E8CF10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119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minimize variation?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400" dirty="0"/>
              <a:t>Let’s make a model of manufacturing variation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Device L and W, and wire L &amp; W &amp; H, vary by fixed delta amounts. Let’s make up some numbers.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Device L can change ± .1DU.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Wire W can change ±.5 DU, wire R by ±.001 </a:t>
            </a:r>
            <a:r>
              <a:rPr lang="en-US" sz="2000" dirty="0" err="1"/>
              <a:t>KOhms</a:t>
            </a:r>
            <a:r>
              <a:rPr lang="en-US" sz="2000" dirty="0"/>
              <a:t>/square.</a:t>
            </a:r>
          </a:p>
          <a:p>
            <a:r>
              <a:rPr lang="en-US" sz="2400" dirty="0"/>
              <a:t>Can we design a strategy to minimize delay variation?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Use big W, L for MOS and for wires. So a fixed </a:t>
            </a:r>
            <a:r>
              <a:rPr lang="el-GR" sz="2000" dirty="0"/>
              <a:t>Δ</a:t>
            </a:r>
            <a:r>
              <a:rPr lang="en-US" sz="2000" dirty="0"/>
              <a:t> becomes a smaller %.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will cause power and area problems!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At least now we have a solution, even if it’s not a good one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51CDAF3-1241-4D37-B797-2538AC96EF54}"/>
              </a:ext>
            </a:extLst>
          </p:cNvPr>
          <p:cNvGrpSpPr/>
          <p:nvPr/>
        </p:nvGrpSpPr>
        <p:grpSpPr>
          <a:xfrm>
            <a:off x="1600200" y="1524000"/>
            <a:ext cx="5181600" cy="3581400"/>
            <a:chOff x="1600200" y="1524000"/>
            <a:chExt cx="5181600" cy="35814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B6281D7-0BB9-45CC-A3B7-B0F6B02EE126}"/>
                </a:ext>
              </a:extLst>
            </p:cNvPr>
            <p:cNvCxnSpPr/>
            <p:nvPr/>
          </p:nvCxnSpPr>
          <p:spPr>
            <a:xfrm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88605F3-1E58-4DE2-A35D-D491D6F558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175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clock skew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37651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This time, we used device L=5DU, wire W=15DU.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delay numbers increased slightly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Let’s try the same perturbations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438400" y="3169073"/>
            <a:ext cx="457200" cy="412651"/>
            <a:chOff x="5020734" y="4947073"/>
            <a:chExt cx="660401" cy="596053"/>
          </a:xfrm>
        </p:grpSpPr>
        <p:sp>
          <p:nvSpPr>
            <p:cNvPr id="6" name="Isosceles Triangle 5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895600" y="3375398"/>
            <a:ext cx="3843214" cy="330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799" y="3028890"/>
            <a:ext cx="2677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L=4000DU, W=15DU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553200" y="3200400"/>
            <a:ext cx="457200" cy="412651"/>
            <a:chOff x="5020734" y="4947073"/>
            <a:chExt cx="660401" cy="596053"/>
          </a:xfrm>
        </p:grpSpPr>
        <p:sp>
          <p:nvSpPr>
            <p:cNvPr id="13" name="Isosceles Triangle 12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46867" y="3935209"/>
            <a:ext cx="457200" cy="412651"/>
            <a:chOff x="5020734" y="4947073"/>
            <a:chExt cx="660401" cy="596053"/>
          </a:xfrm>
        </p:grpSpPr>
        <p:sp>
          <p:nvSpPr>
            <p:cNvPr id="16" name="Isosceles Triangle 15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2904067" y="4141534"/>
            <a:ext cx="38673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80267" y="3790890"/>
            <a:ext cx="2572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L=3500DU, W=15DU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51246" y="3966536"/>
            <a:ext cx="457200" cy="412651"/>
            <a:chOff x="5020734" y="4947073"/>
            <a:chExt cx="660401" cy="596053"/>
          </a:xfrm>
        </p:grpSpPr>
        <p:sp>
          <p:nvSpPr>
            <p:cNvPr id="21" name="Isosceles Triangle 20"/>
            <p:cNvSpPr/>
            <p:nvPr/>
          </p:nvSpPr>
          <p:spPr>
            <a:xfrm rot="5400000">
              <a:off x="4993640" y="4974167"/>
              <a:ext cx="596053" cy="5418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528735" y="51689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60958" y="3048000"/>
            <a:ext cx="115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20,2,10,2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1379" y="3790890"/>
            <a:ext cx="1153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20,2,10,2</a:t>
            </a:r>
          </a:p>
        </p:txBody>
      </p:sp>
      <p:cxnSp>
        <p:nvCxnSpPr>
          <p:cNvPr id="26" name="Connector: Elbow 25"/>
          <p:cNvCxnSpPr>
            <a:endCxn id="16" idx="3"/>
          </p:cNvCxnSpPr>
          <p:nvPr/>
        </p:nvCxnSpPr>
        <p:spPr>
          <a:xfrm rot="16200000" flipH="1">
            <a:off x="2059565" y="3754232"/>
            <a:ext cx="766137" cy="8467"/>
          </a:xfrm>
          <a:prstGeom prst="bentConnector4">
            <a:avLst>
              <a:gd name="adj1" fmla="val -2025"/>
              <a:gd name="adj2" fmla="val -259989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76400" y="2819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174,5,87,5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53196" y="4301816"/>
            <a:ext cx="1617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67.4,5,33.7,5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95758" y="3048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CLK1</a:t>
            </a:r>
          </a:p>
          <a:p>
            <a:r>
              <a:rPr lang="en-US" sz="2000" dirty="0"/>
              <a:t>368.5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91200" y="379089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CLK2</a:t>
            </a:r>
          </a:p>
          <a:p>
            <a:r>
              <a:rPr lang="en-US" sz="2000" dirty="0"/>
              <a:t>368.7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0" y="4576259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370.5,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372.5(2X better)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599" y="4724400"/>
            <a:ext cx="6542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Change device L from 5DU to 5.1. Results?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Return L to 2DU, and change wire R from .030KOhms/</a:t>
            </a:r>
            <a:r>
              <a:rPr lang="en-US" dirty="0" err="1"/>
              <a:t>sq</a:t>
            </a:r>
            <a:r>
              <a:rPr lang="en-US" dirty="0"/>
              <a:t> to .031.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7600" y="54643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377.7,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374.6 (about the same). Why?</a:t>
            </a:r>
            <a:endParaRPr lang="en-US" sz="1800" dirty="0">
              <a:solidFill>
                <a:schemeClr val="accent2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90B5D00-F63D-484F-9145-00CD5BEBCFB1}"/>
              </a:ext>
            </a:extLst>
          </p:cNvPr>
          <p:cNvGrpSpPr/>
          <p:nvPr/>
        </p:nvGrpSpPr>
        <p:grpSpPr>
          <a:xfrm>
            <a:off x="1600200" y="1524000"/>
            <a:ext cx="5181600" cy="3581400"/>
            <a:chOff x="1600200" y="1524000"/>
            <a:chExt cx="5181600" cy="358140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3424AF0-6722-4701-9460-A52D5BB9479E}"/>
                </a:ext>
              </a:extLst>
            </p:cNvPr>
            <p:cNvCxnSpPr/>
            <p:nvPr/>
          </p:nvCxnSpPr>
          <p:spPr>
            <a:xfrm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071085E-347E-4053-AE09-71E3C4A9EB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55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Skew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design for zero skew at nominal process values, but any manufacturing variation can bring back skew</a:t>
            </a:r>
          </a:p>
          <a:p>
            <a:r>
              <a:rPr lang="en-US" dirty="0"/>
              <a:t>Using wide wires and long-channel devices can help, but only up to a point</a:t>
            </a:r>
          </a:p>
          <a:p>
            <a:pPr lvl="1"/>
            <a:r>
              <a:rPr lang="en-US" dirty="0"/>
              <a:t>And they cause extra capacitance, which wastes power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on this shortly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F004D1-C8B8-47AA-8EE8-83D07C1C7C8C}"/>
              </a:ext>
            </a:extLst>
          </p:cNvPr>
          <p:cNvGrpSpPr/>
          <p:nvPr/>
        </p:nvGrpSpPr>
        <p:grpSpPr>
          <a:xfrm>
            <a:off x="1600200" y="1524000"/>
            <a:ext cx="5181600" cy="3581400"/>
            <a:chOff x="1600200" y="1524000"/>
            <a:chExt cx="5181600" cy="35814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574F189-B1D2-4DBF-8DAF-C9DD787F6907}"/>
                </a:ext>
              </a:extLst>
            </p:cNvPr>
            <p:cNvCxnSpPr/>
            <p:nvPr/>
          </p:nvCxnSpPr>
          <p:spPr>
            <a:xfrm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FEFF569-7F21-4FCA-8F27-4D0515EAA1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65294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decrease clock delay?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 sizing techniques we’ve talked about.</a:t>
            </a:r>
          </a:p>
          <a:p>
            <a:r>
              <a:rPr lang="en-US" dirty="0"/>
              <a:t>If we use faster (but lower gain) inverters, what happens to our power?</a:t>
            </a:r>
          </a:p>
          <a:p>
            <a:pPr>
              <a:spcBef>
                <a:spcPts val="1200"/>
              </a:spcBef>
            </a:pPr>
            <a:r>
              <a:rPr lang="en-US" dirty="0"/>
              <a:t>Our sizing knowledge helps us to make a faster clock-distribution network</a:t>
            </a:r>
          </a:p>
          <a:p>
            <a:pPr lvl="1"/>
            <a:r>
              <a:rPr lang="en-US" dirty="0"/>
              <a:t>We’re driving some </a:t>
            </a:r>
            <a:r>
              <a:rPr lang="en-US" i="1" dirty="0"/>
              <a:t>very</a:t>
            </a:r>
            <a:r>
              <a:rPr lang="en-US" dirty="0"/>
              <a:t> big output load. Why?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10 million flops.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514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gets higher, since self-loading increases as gate delay decreases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5EDAEF-2A46-48EC-87F4-ECE08272174C}"/>
              </a:ext>
            </a:extLst>
          </p:cNvPr>
          <p:cNvGrpSpPr/>
          <p:nvPr/>
        </p:nvGrpSpPr>
        <p:grpSpPr>
          <a:xfrm>
            <a:off x="1600200" y="1524000"/>
            <a:ext cx="5181600" cy="3581400"/>
            <a:chOff x="1600200" y="1524000"/>
            <a:chExt cx="5181600" cy="35814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0A4E2B0-8791-4D9E-B912-90A5A24D1FD9}"/>
                </a:ext>
              </a:extLst>
            </p:cNvPr>
            <p:cNvCxnSpPr/>
            <p:nvPr/>
          </p:nvCxnSpPr>
          <p:spPr>
            <a:xfrm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0A2240-92CE-4F2B-A0FB-2949C944B6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733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decreasing skew affect jitter &amp; power?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400" dirty="0"/>
              <a:t>We talked about increasing wire W &amp; device W &amp; L to minimize skew.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How does increasing wire W affect clock delay?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Doubling wire width halves wire R (but not total R) and increases wire C (but doesn’t double it). It sometimes reduces delay, but always increases loading.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How about increasing both device W &amp; L?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Increasing device W &amp; L increases cap, hurts delay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What happens if you just increase device W &amp; not L?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You decrease delay… up to a point.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Bottom line: making things bigger increases capacitance and hence power.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Power = CV</a:t>
            </a:r>
            <a:r>
              <a:rPr lang="en-US" sz="2000" baseline="30000" dirty="0"/>
              <a:t>2</a:t>
            </a:r>
            <a:r>
              <a:rPr lang="en-US" sz="2000" dirty="0"/>
              <a:t>f.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often makes things slower, increasing jitter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D86595-49F6-46BA-9138-07910DAE11B6}"/>
              </a:ext>
            </a:extLst>
          </p:cNvPr>
          <p:cNvGrpSpPr/>
          <p:nvPr/>
        </p:nvGrpSpPr>
        <p:grpSpPr>
          <a:xfrm>
            <a:off x="1600200" y="1524000"/>
            <a:ext cx="5181600" cy="3581400"/>
            <a:chOff x="1600200" y="1524000"/>
            <a:chExt cx="5181600" cy="35814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F4C98F9-7B7B-4725-BD25-26EF718D3F89}"/>
                </a:ext>
              </a:extLst>
            </p:cNvPr>
            <p:cNvCxnSpPr/>
            <p:nvPr/>
          </p:nvCxnSpPr>
          <p:spPr>
            <a:xfrm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671D1E4-2B27-46DA-AEDE-8A5DFC9277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30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908A9CBE-BC3F-47BF-A40D-8A28752C0512}"/>
              </a:ext>
            </a:extLst>
          </p:cNvPr>
          <p:cNvSpPr/>
          <p:nvPr/>
        </p:nvSpPr>
        <p:spPr>
          <a:xfrm>
            <a:off x="5664198" y="2895600"/>
            <a:ext cx="1371600" cy="1981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AB4815D-88D3-4B32-948E-D9C5A7978EB2}"/>
              </a:ext>
            </a:extLst>
          </p:cNvPr>
          <p:cNvSpPr/>
          <p:nvPr/>
        </p:nvSpPr>
        <p:spPr>
          <a:xfrm>
            <a:off x="7010400" y="2895600"/>
            <a:ext cx="1295400" cy="198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5B7AED7-50B8-4D49-9447-32331FA8D0C3}"/>
              </a:ext>
            </a:extLst>
          </p:cNvPr>
          <p:cNvSpPr/>
          <p:nvPr/>
        </p:nvSpPr>
        <p:spPr>
          <a:xfrm>
            <a:off x="1779470" y="2895600"/>
            <a:ext cx="1219200" cy="198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39C8724-D8E8-4697-9F73-9B3494864C14}"/>
              </a:ext>
            </a:extLst>
          </p:cNvPr>
          <p:cNvSpPr/>
          <p:nvPr/>
        </p:nvSpPr>
        <p:spPr>
          <a:xfrm>
            <a:off x="4339790" y="2895600"/>
            <a:ext cx="1325880" cy="198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F8913F-84FB-49B7-AFA4-3DCCD072B3DE}"/>
              </a:ext>
            </a:extLst>
          </p:cNvPr>
          <p:cNvSpPr/>
          <p:nvPr/>
        </p:nvSpPr>
        <p:spPr>
          <a:xfrm>
            <a:off x="3014132" y="2895600"/>
            <a:ext cx="1325880" cy="1981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7A3D24B-6AC1-4096-86FC-70B83C13F597}"/>
              </a:ext>
            </a:extLst>
          </p:cNvPr>
          <p:cNvCxnSpPr/>
          <p:nvPr/>
        </p:nvCxnSpPr>
        <p:spPr>
          <a:xfrm flipV="1">
            <a:off x="2379134" y="2133600"/>
            <a:ext cx="0" cy="304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66890BA-257E-438A-8E47-986DB0DCD0F2}"/>
              </a:ext>
            </a:extLst>
          </p:cNvPr>
          <p:cNvCxnSpPr>
            <a:cxnSpLocks/>
          </p:cNvCxnSpPr>
          <p:nvPr/>
        </p:nvCxnSpPr>
        <p:spPr>
          <a:xfrm>
            <a:off x="3124200" y="2286000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D2E345B-A219-4B9B-B3B9-691C77BB7467}"/>
              </a:ext>
            </a:extLst>
          </p:cNvPr>
          <p:cNvCxnSpPr>
            <a:cxnSpLocks/>
          </p:cNvCxnSpPr>
          <p:nvPr/>
        </p:nvCxnSpPr>
        <p:spPr>
          <a:xfrm>
            <a:off x="4267200" y="2167468"/>
            <a:ext cx="1600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7C1011-DCE2-4F93-9727-AB3EFAB98505}"/>
              </a:ext>
            </a:extLst>
          </p:cNvPr>
          <p:cNvCxnSpPr>
            <a:cxnSpLocks/>
          </p:cNvCxnSpPr>
          <p:nvPr/>
        </p:nvCxnSpPr>
        <p:spPr>
          <a:xfrm>
            <a:off x="3124200" y="2286000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12392F-E10A-4546-AA1B-C1614C798982}"/>
              </a:ext>
            </a:extLst>
          </p:cNvPr>
          <p:cNvCxnSpPr/>
          <p:nvPr/>
        </p:nvCxnSpPr>
        <p:spPr>
          <a:xfrm>
            <a:off x="2590800" y="2031999"/>
            <a:ext cx="1066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F84C49-AFC0-4B7B-ABC9-4444A11B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conditional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E3BCC-2263-4171-A05A-F0CAF2CA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953000"/>
            <a:ext cx="7086600" cy="1066800"/>
          </a:xfrm>
        </p:spPr>
        <p:txBody>
          <a:bodyPr/>
          <a:lstStyle/>
          <a:p>
            <a:r>
              <a:rPr lang="en-US" sz="2400" dirty="0"/>
              <a:t>What if EN rises or falls? Do you like this timing?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EN in any state is affecting the clock </a:t>
            </a:r>
            <a:r>
              <a:rPr lang="en-US" sz="1800" i="1" dirty="0"/>
              <a:t>before the next state happens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We get runt clock pulses when EN changes, which breaks timing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C9556-E336-4CD9-A785-4A4CA565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88EE7D-9669-4F70-8568-48330B639019}"/>
              </a:ext>
            </a:extLst>
          </p:cNvPr>
          <p:cNvGrpSpPr/>
          <p:nvPr/>
        </p:nvGrpSpPr>
        <p:grpSpPr>
          <a:xfrm>
            <a:off x="2057400" y="1752600"/>
            <a:ext cx="609600" cy="533400"/>
            <a:chOff x="1981200" y="1752600"/>
            <a:chExt cx="609600" cy="5334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BC1C62-DD45-4145-83EB-415DA778B247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0B6DFD9F-8CA1-40AF-9CFB-630D9435109F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4AB58716-A85A-4A6A-8D49-1F9724A4FF81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AB0D5A0-419D-4BD2-BDBD-7D97DB0F4C52}"/>
              </a:ext>
            </a:extLst>
          </p:cNvPr>
          <p:cNvSpPr txBox="1"/>
          <p:nvPr/>
        </p:nvSpPr>
        <p:spPr>
          <a:xfrm>
            <a:off x="28194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A7CD1B-EA70-47BF-B44B-47BA9FCE7BCD}"/>
              </a:ext>
            </a:extLst>
          </p:cNvPr>
          <p:cNvGrpSpPr/>
          <p:nvPr/>
        </p:nvGrpSpPr>
        <p:grpSpPr>
          <a:xfrm>
            <a:off x="3581400" y="1905000"/>
            <a:ext cx="838200" cy="533400"/>
            <a:chOff x="3733800" y="1905000"/>
            <a:chExt cx="838200" cy="533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632C5E5-DC19-41F0-A5BC-6651740943FC}"/>
                </a:ext>
              </a:extLst>
            </p:cNvPr>
            <p:cNvSpPr/>
            <p:nvPr/>
          </p:nvSpPr>
          <p:spPr>
            <a:xfrm>
              <a:off x="4419600" y="20955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>
              <a:extLst>
                <a:ext uri="{FF2B5EF4-FFF2-40B4-BE49-F238E27FC236}">
                  <a16:creationId xmlns:a16="http://schemas.microsoft.com/office/drawing/2014/main" id="{3BAA098F-5229-4715-9C5B-31598226DB9D}"/>
                </a:ext>
              </a:extLst>
            </p:cNvPr>
            <p:cNvSpPr/>
            <p:nvPr/>
          </p:nvSpPr>
          <p:spPr>
            <a:xfrm>
              <a:off x="3733800" y="1905000"/>
              <a:ext cx="685800" cy="5334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402950C9-9325-4E4E-9945-FE9BE3ECD33C}"/>
              </a:ext>
            </a:extLst>
          </p:cNvPr>
          <p:cNvSpPr/>
          <p:nvPr/>
        </p:nvSpPr>
        <p:spPr>
          <a:xfrm>
            <a:off x="4648200" y="20955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0CFF4871-FDDF-498A-903C-BE0DD1357899}"/>
              </a:ext>
            </a:extLst>
          </p:cNvPr>
          <p:cNvSpPr/>
          <p:nvPr/>
        </p:nvSpPr>
        <p:spPr>
          <a:xfrm rot="5400000">
            <a:off x="4724400" y="1981200"/>
            <a:ext cx="5334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806C2A-8C99-42D9-932F-BF85CFA2E9C8}"/>
              </a:ext>
            </a:extLst>
          </p:cNvPr>
          <p:cNvSpPr txBox="1"/>
          <p:nvPr/>
        </p:nvSpPr>
        <p:spPr>
          <a:xfrm>
            <a:off x="5257800" y="1840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CCLK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D11778-9380-406B-85F8-367B05FD44DF}"/>
              </a:ext>
            </a:extLst>
          </p:cNvPr>
          <p:cNvCxnSpPr/>
          <p:nvPr/>
        </p:nvCxnSpPr>
        <p:spPr>
          <a:xfrm>
            <a:off x="3657600" y="3048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6A571B-D21B-4EF6-9FC4-D0F8ED97BDF3}"/>
              </a:ext>
            </a:extLst>
          </p:cNvPr>
          <p:cNvCxnSpPr/>
          <p:nvPr/>
        </p:nvCxnSpPr>
        <p:spPr>
          <a:xfrm>
            <a:off x="2336802" y="3048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2988734" y="3048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A036DC-B3F0-45B3-A678-2EC3534A79F6}"/>
              </a:ext>
            </a:extLst>
          </p:cNvPr>
          <p:cNvCxnSpPr/>
          <p:nvPr/>
        </p:nvCxnSpPr>
        <p:spPr>
          <a:xfrm>
            <a:off x="1651002" y="3048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2319868" y="34289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2971800" y="3048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443E6C3-5352-4CA6-A2DE-E5BF696BD4AB}"/>
              </a:ext>
            </a:extLst>
          </p:cNvPr>
          <p:cNvCxnSpPr/>
          <p:nvPr/>
        </p:nvCxnSpPr>
        <p:spPr>
          <a:xfrm>
            <a:off x="4995332" y="3048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9ED34C7-0515-4945-B4C0-3FA46A943D36}"/>
              </a:ext>
            </a:extLst>
          </p:cNvPr>
          <p:cNvCxnSpPr/>
          <p:nvPr/>
        </p:nvCxnSpPr>
        <p:spPr>
          <a:xfrm>
            <a:off x="4326466" y="3048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A09376C-EEA5-41CA-9436-E1A13F9F04D4}"/>
              </a:ext>
            </a:extLst>
          </p:cNvPr>
          <p:cNvCxnSpPr/>
          <p:nvPr/>
        </p:nvCxnSpPr>
        <p:spPr>
          <a:xfrm>
            <a:off x="3657600" y="34289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31BFF7B-0F0E-4D5C-8763-E3A1B4E8D3AC}"/>
              </a:ext>
            </a:extLst>
          </p:cNvPr>
          <p:cNvCxnSpPr/>
          <p:nvPr/>
        </p:nvCxnSpPr>
        <p:spPr>
          <a:xfrm>
            <a:off x="4309532" y="3048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54F7481-BDA7-4D9D-A875-D01B2EC86BFC}"/>
              </a:ext>
            </a:extLst>
          </p:cNvPr>
          <p:cNvCxnSpPr/>
          <p:nvPr/>
        </p:nvCxnSpPr>
        <p:spPr>
          <a:xfrm>
            <a:off x="6324600" y="3048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5B1911-6E6C-4D35-B07A-7E968270B44E}"/>
              </a:ext>
            </a:extLst>
          </p:cNvPr>
          <p:cNvCxnSpPr/>
          <p:nvPr/>
        </p:nvCxnSpPr>
        <p:spPr>
          <a:xfrm>
            <a:off x="5655734" y="3048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F8242EE-557C-4313-80F5-58FCF64819FB}"/>
              </a:ext>
            </a:extLst>
          </p:cNvPr>
          <p:cNvCxnSpPr/>
          <p:nvPr/>
        </p:nvCxnSpPr>
        <p:spPr>
          <a:xfrm>
            <a:off x="4986868" y="34289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A78296-F0D7-4C37-B6E7-753E90CDF5A8}"/>
              </a:ext>
            </a:extLst>
          </p:cNvPr>
          <p:cNvCxnSpPr/>
          <p:nvPr/>
        </p:nvCxnSpPr>
        <p:spPr>
          <a:xfrm>
            <a:off x="5638800" y="3048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83BE002-A53D-42AE-8849-9C4483554D54}"/>
              </a:ext>
            </a:extLst>
          </p:cNvPr>
          <p:cNvCxnSpPr/>
          <p:nvPr/>
        </p:nvCxnSpPr>
        <p:spPr>
          <a:xfrm>
            <a:off x="6993466" y="3048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194F83-3A1C-40FC-9F72-4824A4E70C81}"/>
              </a:ext>
            </a:extLst>
          </p:cNvPr>
          <p:cNvCxnSpPr/>
          <p:nvPr/>
        </p:nvCxnSpPr>
        <p:spPr>
          <a:xfrm>
            <a:off x="6324600" y="34289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6757087-867D-43FC-9118-5E70DB34D00C}"/>
              </a:ext>
            </a:extLst>
          </p:cNvPr>
          <p:cNvSpPr txBox="1"/>
          <p:nvPr/>
        </p:nvSpPr>
        <p:spPr>
          <a:xfrm>
            <a:off x="1219200" y="3048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5B9B0C-2A5E-4A2C-AA3B-8B2463EAFCE7}"/>
              </a:ext>
            </a:extLst>
          </p:cNvPr>
          <p:cNvSpPr txBox="1"/>
          <p:nvPr/>
        </p:nvSpPr>
        <p:spPr>
          <a:xfrm>
            <a:off x="1295400" y="3745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</a:t>
            </a:r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24E549F-5A3F-4B73-A884-80DA73382F90}"/>
              </a:ext>
            </a:extLst>
          </p:cNvPr>
          <p:cNvCxnSpPr>
            <a:cxnSpLocks/>
          </p:cNvCxnSpPr>
          <p:nvPr/>
        </p:nvCxnSpPr>
        <p:spPr>
          <a:xfrm>
            <a:off x="1752600" y="3733800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3410EE-F9AF-40E4-AC1C-68A5B45EE4D5}"/>
              </a:ext>
            </a:extLst>
          </p:cNvPr>
          <p:cNvCxnSpPr/>
          <p:nvPr/>
        </p:nvCxnSpPr>
        <p:spPr>
          <a:xfrm>
            <a:off x="3276600" y="4343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2B2D80D-AED5-4F51-93DD-BFD724705568}"/>
              </a:ext>
            </a:extLst>
          </p:cNvPr>
          <p:cNvCxnSpPr/>
          <p:nvPr/>
        </p:nvCxnSpPr>
        <p:spPr>
          <a:xfrm>
            <a:off x="2336802" y="4343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86EA823-3EDA-4224-A2AD-AE37558E4235}"/>
              </a:ext>
            </a:extLst>
          </p:cNvPr>
          <p:cNvCxnSpPr/>
          <p:nvPr/>
        </p:nvCxnSpPr>
        <p:spPr>
          <a:xfrm>
            <a:off x="2988734" y="4343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3D606CD-DD67-42F9-B18E-736F046E82B9}"/>
              </a:ext>
            </a:extLst>
          </p:cNvPr>
          <p:cNvCxnSpPr/>
          <p:nvPr/>
        </p:nvCxnSpPr>
        <p:spPr>
          <a:xfrm>
            <a:off x="1651002" y="43434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000D7D5-D8B3-4298-9CD5-ABD66BEFBFF4}"/>
              </a:ext>
            </a:extLst>
          </p:cNvPr>
          <p:cNvCxnSpPr/>
          <p:nvPr/>
        </p:nvCxnSpPr>
        <p:spPr>
          <a:xfrm>
            <a:off x="2319868" y="47243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C43C28A-9BED-4114-BD4F-FE9D19DB0ECC}"/>
              </a:ext>
            </a:extLst>
          </p:cNvPr>
          <p:cNvCxnSpPr>
            <a:cxnSpLocks/>
          </p:cNvCxnSpPr>
          <p:nvPr/>
        </p:nvCxnSpPr>
        <p:spPr>
          <a:xfrm>
            <a:off x="2971800" y="43434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420E8EC-FC97-4A7D-AAC8-F97B63F04ABF}"/>
              </a:ext>
            </a:extLst>
          </p:cNvPr>
          <p:cNvCxnSpPr>
            <a:cxnSpLocks/>
          </p:cNvCxnSpPr>
          <p:nvPr/>
        </p:nvCxnSpPr>
        <p:spPr>
          <a:xfrm>
            <a:off x="3276600" y="4724396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7EB3050-98D4-49BD-8631-80461C2F999F}"/>
              </a:ext>
            </a:extLst>
          </p:cNvPr>
          <p:cNvCxnSpPr/>
          <p:nvPr/>
        </p:nvCxnSpPr>
        <p:spPr>
          <a:xfrm>
            <a:off x="6324600" y="4343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4B104A0-81EB-4B28-98EF-DB0D0B89AF01}"/>
              </a:ext>
            </a:extLst>
          </p:cNvPr>
          <p:cNvCxnSpPr/>
          <p:nvPr/>
        </p:nvCxnSpPr>
        <p:spPr>
          <a:xfrm>
            <a:off x="6019800" y="4343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5C9EE71-E625-42AE-8314-C41AA58A01AA}"/>
              </a:ext>
            </a:extLst>
          </p:cNvPr>
          <p:cNvCxnSpPr>
            <a:cxnSpLocks/>
          </p:cNvCxnSpPr>
          <p:nvPr/>
        </p:nvCxnSpPr>
        <p:spPr>
          <a:xfrm>
            <a:off x="6019800" y="4343400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BAF81C-79B9-4B08-BCCB-A3E20A1C115B}"/>
              </a:ext>
            </a:extLst>
          </p:cNvPr>
          <p:cNvCxnSpPr/>
          <p:nvPr/>
        </p:nvCxnSpPr>
        <p:spPr>
          <a:xfrm>
            <a:off x="6993466" y="4343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C5B25C0-FCAB-43F0-BDAB-E50FB9627755}"/>
              </a:ext>
            </a:extLst>
          </p:cNvPr>
          <p:cNvCxnSpPr/>
          <p:nvPr/>
        </p:nvCxnSpPr>
        <p:spPr>
          <a:xfrm>
            <a:off x="6324600" y="47243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2F933FB-A960-4B8C-82F9-C949985CC26C}"/>
              </a:ext>
            </a:extLst>
          </p:cNvPr>
          <p:cNvSpPr txBox="1"/>
          <p:nvPr/>
        </p:nvSpPr>
        <p:spPr>
          <a:xfrm>
            <a:off x="12192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CCLK</a:t>
            </a:r>
            <a:endParaRPr lang="en-US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5503DFC-438E-4C3F-8F16-750D497D1D65}"/>
              </a:ext>
            </a:extLst>
          </p:cNvPr>
          <p:cNvCxnSpPr>
            <a:cxnSpLocks/>
          </p:cNvCxnSpPr>
          <p:nvPr/>
        </p:nvCxnSpPr>
        <p:spPr>
          <a:xfrm>
            <a:off x="3200400" y="4114800"/>
            <a:ext cx="2667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8C1099F-EA32-4335-AD77-29E57D0E55FB}"/>
              </a:ext>
            </a:extLst>
          </p:cNvPr>
          <p:cNvCxnSpPr/>
          <p:nvPr/>
        </p:nvCxnSpPr>
        <p:spPr>
          <a:xfrm>
            <a:off x="3200400" y="3733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ED4006A-88AD-4BED-9CD5-F3B7DE9D2866}"/>
              </a:ext>
            </a:extLst>
          </p:cNvPr>
          <p:cNvCxnSpPr/>
          <p:nvPr/>
        </p:nvCxnSpPr>
        <p:spPr>
          <a:xfrm>
            <a:off x="5867400" y="3733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8C600F0-7C6A-476A-B890-8E31C2A6E0BA}"/>
              </a:ext>
            </a:extLst>
          </p:cNvPr>
          <p:cNvCxnSpPr>
            <a:cxnSpLocks/>
          </p:cNvCxnSpPr>
          <p:nvPr/>
        </p:nvCxnSpPr>
        <p:spPr>
          <a:xfrm>
            <a:off x="5867400" y="3733800"/>
            <a:ext cx="175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B6B15E6-9AD4-4200-B095-BEB8461A1A1C}"/>
              </a:ext>
            </a:extLst>
          </p:cNvPr>
          <p:cNvSpPr txBox="1"/>
          <p:nvPr/>
        </p:nvSpPr>
        <p:spPr>
          <a:xfrm>
            <a:off x="12954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</a:t>
            </a:r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EBCD77B-67D9-4C29-9A55-987245D6EA09}"/>
              </a:ext>
            </a:extLst>
          </p:cNvPr>
          <p:cNvCxnSpPr>
            <a:cxnSpLocks/>
          </p:cNvCxnSpPr>
          <p:nvPr/>
        </p:nvCxnSpPr>
        <p:spPr>
          <a:xfrm>
            <a:off x="1447800" y="2438400"/>
            <a:ext cx="1676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5D06076-439B-4341-AC46-9F2EA389BD90}"/>
              </a:ext>
            </a:extLst>
          </p:cNvPr>
          <p:cNvCxnSpPr>
            <a:cxnSpLocks/>
          </p:cNvCxnSpPr>
          <p:nvPr/>
        </p:nvCxnSpPr>
        <p:spPr>
          <a:xfrm flipV="1">
            <a:off x="3124200" y="2286000"/>
            <a:ext cx="0" cy="152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978148" y="3873910"/>
            <a:ext cx="295994" cy="629264"/>
          </a:xfrm>
          <a:custGeom>
            <a:avLst/>
            <a:gdLst>
              <a:gd name="connsiteX0" fmla="*/ 217336 w 295994"/>
              <a:gd name="connsiteY0" fmla="*/ 0 h 629264"/>
              <a:gd name="connsiteX1" fmla="*/ 1026 w 295994"/>
              <a:gd name="connsiteY1" fmla="*/ 294967 h 629264"/>
              <a:gd name="connsiteX2" fmla="*/ 295994 w 295994"/>
              <a:gd name="connsiteY2" fmla="*/ 629264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994" h="629264">
                <a:moveTo>
                  <a:pt x="217336" y="0"/>
                </a:moveTo>
                <a:cubicBezTo>
                  <a:pt x="102626" y="95045"/>
                  <a:pt x="-12084" y="190090"/>
                  <a:pt x="1026" y="294967"/>
                </a:cubicBezTo>
                <a:cubicBezTo>
                  <a:pt x="14136" y="399844"/>
                  <a:pt x="155065" y="514554"/>
                  <a:pt x="295994" y="62926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41983" y="3952568"/>
            <a:ext cx="298066" cy="619432"/>
          </a:xfrm>
          <a:custGeom>
            <a:avLst/>
            <a:gdLst>
              <a:gd name="connsiteX0" fmla="*/ 127875 w 298066"/>
              <a:gd name="connsiteY0" fmla="*/ 0 h 619432"/>
              <a:gd name="connsiteX1" fmla="*/ 295023 w 298066"/>
              <a:gd name="connsiteY1" fmla="*/ 117987 h 619432"/>
              <a:gd name="connsiteX2" fmla="*/ 56 w 298066"/>
              <a:gd name="connsiteY2" fmla="*/ 491613 h 619432"/>
              <a:gd name="connsiteX3" fmla="*/ 275359 w 298066"/>
              <a:gd name="connsiteY3" fmla="*/ 619432 h 61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066" h="619432">
                <a:moveTo>
                  <a:pt x="127875" y="0"/>
                </a:moveTo>
                <a:cubicBezTo>
                  <a:pt x="222100" y="18026"/>
                  <a:pt x="316326" y="36052"/>
                  <a:pt x="295023" y="117987"/>
                </a:cubicBezTo>
                <a:cubicBezTo>
                  <a:pt x="273720" y="199922"/>
                  <a:pt x="3333" y="408039"/>
                  <a:pt x="56" y="491613"/>
                </a:cubicBezTo>
                <a:cubicBezTo>
                  <a:pt x="-3221" y="575187"/>
                  <a:pt x="136069" y="597309"/>
                  <a:pt x="275359" y="61943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FFBFD1E-2D16-4C87-8F0D-124FF04A8009}"/>
              </a:ext>
            </a:extLst>
          </p:cNvPr>
          <p:cNvCxnSpPr/>
          <p:nvPr/>
        </p:nvCxnSpPr>
        <p:spPr>
          <a:xfrm>
            <a:off x="6993469" y="3048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0B07BE2-1242-4B7C-A096-6AA226DD9781}"/>
              </a:ext>
            </a:extLst>
          </p:cNvPr>
          <p:cNvCxnSpPr/>
          <p:nvPr/>
        </p:nvCxnSpPr>
        <p:spPr>
          <a:xfrm>
            <a:off x="6985002" y="43434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0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skew and jitter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reduce skew by increasing W &amp; L for wires and devices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that increases delay (which increases jitter) and also increases power</a:t>
            </a:r>
          </a:p>
          <a:p>
            <a:r>
              <a:rPr lang="en-US" dirty="0"/>
              <a:t>We can reduce jitter by</a:t>
            </a:r>
          </a:p>
          <a:p>
            <a:pPr lvl="1">
              <a:spcBef>
                <a:spcPts val="0"/>
              </a:spcBef>
            </a:pPr>
            <a:r>
              <a:rPr lang="en-US" dirty="0"/>
              <a:t>shielding clock wires (expensive in area)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decreasing delay (costs power and area, and can only be done within limits)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trying to improve di/</a:t>
            </a:r>
            <a:r>
              <a:rPr lang="en-US" dirty="0" err="1"/>
              <a:t>dt</a:t>
            </a:r>
            <a:r>
              <a:rPr lang="en-US" dirty="0"/>
              <a:t> (very hard)</a:t>
            </a:r>
          </a:p>
          <a:p>
            <a:r>
              <a:rPr lang="en-US" dirty="0"/>
              <a:t>There is no magic 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EC5BFF-D930-456C-931E-E99A8219031A}"/>
              </a:ext>
            </a:extLst>
          </p:cNvPr>
          <p:cNvGrpSpPr/>
          <p:nvPr/>
        </p:nvGrpSpPr>
        <p:grpSpPr>
          <a:xfrm>
            <a:off x="1600200" y="1524000"/>
            <a:ext cx="5181600" cy="3581400"/>
            <a:chOff x="1600200" y="1524000"/>
            <a:chExt cx="5181600" cy="35814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DC405CD-E7E7-4B84-BCF6-9010A34B672A}"/>
                </a:ext>
              </a:extLst>
            </p:cNvPr>
            <p:cNvCxnSpPr/>
            <p:nvPr/>
          </p:nvCxnSpPr>
          <p:spPr>
            <a:xfrm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31F5D3A-234E-4D2C-BA40-508CD6BBFA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5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429000" y="5143499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29000" y="5410200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14800" y="52578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gating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971800"/>
          </a:xfrm>
        </p:spPr>
        <p:txBody>
          <a:bodyPr/>
          <a:lstStyle/>
          <a:p>
            <a:r>
              <a:rPr lang="en-US" dirty="0"/>
              <a:t>We can (and must) gate the clocks so as to reduce both clocking &amp; downstream power.</a:t>
            </a:r>
          </a:p>
          <a:p>
            <a:r>
              <a:rPr lang="en-US" dirty="0"/>
              <a:t>So that means AND gates.</a:t>
            </a:r>
          </a:p>
          <a:p>
            <a:r>
              <a:rPr lang="en-US" dirty="0"/>
              <a:t>How do clock delay and clock power change if we replace an INV with a NAND2?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Both get worse </a:t>
            </a:r>
            <a:r>
              <a:rPr lang="en-US" dirty="0">
                <a:sym typeface="Wingdings" panose="05000000000000000000" pitchFamily="2" charset="2"/>
              </a:rPr>
              <a:t>.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Remember that a NAND2 has less gain than an INV?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Flowchart: Delay 4"/>
          <p:cNvSpPr/>
          <p:nvPr/>
        </p:nvSpPr>
        <p:spPr>
          <a:xfrm>
            <a:off x="3691467" y="4991100"/>
            <a:ext cx="685800" cy="533400"/>
          </a:xfrm>
          <a:prstGeom prst="flowChartDelay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400000">
            <a:off x="4993640" y="4974167"/>
            <a:ext cx="596053" cy="54186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68333" y="51689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77268" y="51689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58067" y="4800600"/>
            <a:ext cx="60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Clk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158068" y="5334000"/>
            <a:ext cx="609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En</a:t>
            </a:r>
            <a:endParaRPr lang="en-US" sz="20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E260E37-6505-431E-BCDD-BF5C9A09C47E}"/>
              </a:ext>
            </a:extLst>
          </p:cNvPr>
          <p:cNvGrpSpPr/>
          <p:nvPr/>
        </p:nvGrpSpPr>
        <p:grpSpPr>
          <a:xfrm>
            <a:off x="1600200" y="1524000"/>
            <a:ext cx="5181600" cy="3581400"/>
            <a:chOff x="1600200" y="1524000"/>
            <a:chExt cx="5181600" cy="35814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5786817-B8E7-46A6-BDB0-D0B67733E3E7}"/>
                </a:ext>
              </a:extLst>
            </p:cNvPr>
            <p:cNvCxnSpPr/>
            <p:nvPr/>
          </p:nvCxnSpPr>
          <p:spPr>
            <a:xfrm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C03769B-5854-4C89-B758-B6C39972A0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1524000"/>
              <a:ext cx="5181600" cy="35814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106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763A0785-FD48-4CBD-8CA7-E182AED84CA4}"/>
              </a:ext>
            </a:extLst>
          </p:cNvPr>
          <p:cNvSpPr/>
          <p:nvPr/>
        </p:nvSpPr>
        <p:spPr>
          <a:xfrm>
            <a:off x="5645795" y="2209800"/>
            <a:ext cx="1371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42D9B74-8208-4F82-86AA-994F2BE4E13D}"/>
              </a:ext>
            </a:extLst>
          </p:cNvPr>
          <p:cNvSpPr/>
          <p:nvPr/>
        </p:nvSpPr>
        <p:spPr>
          <a:xfrm>
            <a:off x="6991997" y="2209800"/>
            <a:ext cx="1295400" cy="220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E36C512-7DDC-4B3A-95A5-0F62019C49BE}"/>
              </a:ext>
            </a:extLst>
          </p:cNvPr>
          <p:cNvSpPr/>
          <p:nvPr/>
        </p:nvSpPr>
        <p:spPr>
          <a:xfrm>
            <a:off x="1761067" y="2209800"/>
            <a:ext cx="1219200" cy="220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92E3310-D9FC-4A66-9FDC-17206F2AA9B4}"/>
              </a:ext>
            </a:extLst>
          </p:cNvPr>
          <p:cNvSpPr/>
          <p:nvPr/>
        </p:nvSpPr>
        <p:spPr>
          <a:xfrm>
            <a:off x="4321387" y="2209800"/>
            <a:ext cx="1325880" cy="220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512C10E-0F99-40D5-8284-68F54C73352B}"/>
              </a:ext>
            </a:extLst>
          </p:cNvPr>
          <p:cNvSpPr/>
          <p:nvPr/>
        </p:nvSpPr>
        <p:spPr>
          <a:xfrm>
            <a:off x="2995729" y="2209800"/>
            <a:ext cx="132588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FA2AC21-DA8E-4322-A47F-0300F9666D41}"/>
              </a:ext>
            </a:extLst>
          </p:cNvPr>
          <p:cNvCxnSpPr>
            <a:cxnSpLocks/>
          </p:cNvCxnSpPr>
          <p:nvPr/>
        </p:nvCxnSpPr>
        <p:spPr>
          <a:xfrm>
            <a:off x="4648200" y="1295400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653EE0F-EB21-4890-812F-BE4A362497F9}"/>
              </a:ext>
            </a:extLst>
          </p:cNvPr>
          <p:cNvCxnSpPr>
            <a:cxnSpLocks/>
          </p:cNvCxnSpPr>
          <p:nvPr/>
        </p:nvCxnSpPr>
        <p:spPr>
          <a:xfrm flipV="1">
            <a:off x="2379134" y="849868"/>
            <a:ext cx="0" cy="990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7AEE858-F68E-491E-BA19-2EDEF23F99D6}"/>
              </a:ext>
            </a:extLst>
          </p:cNvPr>
          <p:cNvCxnSpPr>
            <a:cxnSpLocks/>
          </p:cNvCxnSpPr>
          <p:nvPr/>
        </p:nvCxnSpPr>
        <p:spPr>
          <a:xfrm flipV="1">
            <a:off x="3810000" y="762000"/>
            <a:ext cx="0" cy="10784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D2E345B-A219-4B9B-B3B9-691C77BB7467}"/>
              </a:ext>
            </a:extLst>
          </p:cNvPr>
          <p:cNvCxnSpPr>
            <a:cxnSpLocks/>
          </p:cNvCxnSpPr>
          <p:nvPr/>
        </p:nvCxnSpPr>
        <p:spPr>
          <a:xfrm>
            <a:off x="5791200" y="1417136"/>
            <a:ext cx="1600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7C1011-DCE2-4F93-9727-AB3EFAB98505}"/>
              </a:ext>
            </a:extLst>
          </p:cNvPr>
          <p:cNvCxnSpPr>
            <a:cxnSpLocks/>
          </p:cNvCxnSpPr>
          <p:nvPr/>
        </p:nvCxnSpPr>
        <p:spPr>
          <a:xfrm>
            <a:off x="4648200" y="1535668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12392F-E10A-4546-AA1B-C1614C798982}"/>
              </a:ext>
            </a:extLst>
          </p:cNvPr>
          <p:cNvCxnSpPr>
            <a:cxnSpLocks/>
          </p:cNvCxnSpPr>
          <p:nvPr/>
        </p:nvCxnSpPr>
        <p:spPr>
          <a:xfrm>
            <a:off x="2590800" y="762000"/>
            <a:ext cx="2057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E3BCC-2263-4171-A05A-F0CAF2CA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495800"/>
            <a:ext cx="7239000" cy="1524000"/>
          </a:xfrm>
        </p:spPr>
        <p:txBody>
          <a:bodyPr/>
          <a:lstStyle/>
          <a:p>
            <a:r>
              <a:rPr lang="en-US" dirty="0"/>
              <a:t>Better?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Yes. Now EN correctly affects the </a:t>
            </a:r>
            <a:r>
              <a:rPr lang="en-US" sz="2000" i="1" dirty="0"/>
              <a:t>next </a:t>
            </a:r>
            <a:r>
              <a:rPr lang="en-US" sz="2000" dirty="0"/>
              <a:t>cycle’s clock, and there are no more runt clocks. This is how it’s usually done.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Next up: timing constraints to generate the cond. clock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C9556-E336-4CD9-A785-4A4CA565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88EE7D-9669-4F70-8568-48330B639019}"/>
              </a:ext>
            </a:extLst>
          </p:cNvPr>
          <p:cNvGrpSpPr/>
          <p:nvPr/>
        </p:nvGrpSpPr>
        <p:grpSpPr>
          <a:xfrm>
            <a:off x="2082801" y="511203"/>
            <a:ext cx="609600" cy="533400"/>
            <a:chOff x="1981200" y="1752600"/>
            <a:chExt cx="609600" cy="5334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BC1C62-DD45-4145-83EB-415DA778B247}"/>
                </a:ext>
              </a:extLst>
            </p:cNvPr>
            <p:cNvSpPr txBox="1"/>
            <p:nvPr/>
          </p:nvSpPr>
          <p:spPr>
            <a:xfrm>
              <a:off x="1981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0B6DFD9F-8CA1-40AF-9CFB-630D9435109F}"/>
                </a:ext>
              </a:extLst>
            </p:cNvPr>
            <p:cNvSpPr/>
            <p:nvPr/>
          </p:nvSpPr>
          <p:spPr>
            <a:xfrm>
              <a:off x="2171700" y="2133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4AB58716-A85A-4A6A-8D49-1F9724A4FF81}"/>
                </a:ext>
              </a:extLst>
            </p:cNvPr>
            <p:cNvSpPr/>
            <p:nvPr/>
          </p:nvSpPr>
          <p:spPr>
            <a:xfrm flipV="1">
              <a:off x="2171700" y="17526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AB0D5A0-419D-4BD2-BDBD-7D97DB0F4C52}"/>
              </a:ext>
            </a:extLst>
          </p:cNvPr>
          <p:cNvSpPr txBox="1"/>
          <p:nvPr/>
        </p:nvSpPr>
        <p:spPr>
          <a:xfrm>
            <a:off x="2819400" y="392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A7CD1B-EA70-47BF-B44B-47BA9FCE7BCD}"/>
              </a:ext>
            </a:extLst>
          </p:cNvPr>
          <p:cNvGrpSpPr/>
          <p:nvPr/>
        </p:nvGrpSpPr>
        <p:grpSpPr>
          <a:xfrm>
            <a:off x="5105400" y="1154668"/>
            <a:ext cx="838200" cy="533400"/>
            <a:chOff x="3733800" y="1905000"/>
            <a:chExt cx="838200" cy="533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632C5E5-DC19-41F0-A5BC-6651740943FC}"/>
                </a:ext>
              </a:extLst>
            </p:cNvPr>
            <p:cNvSpPr/>
            <p:nvPr/>
          </p:nvSpPr>
          <p:spPr>
            <a:xfrm>
              <a:off x="4419600" y="20955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>
              <a:extLst>
                <a:ext uri="{FF2B5EF4-FFF2-40B4-BE49-F238E27FC236}">
                  <a16:creationId xmlns:a16="http://schemas.microsoft.com/office/drawing/2014/main" id="{3BAA098F-5229-4715-9C5B-31598226DB9D}"/>
                </a:ext>
              </a:extLst>
            </p:cNvPr>
            <p:cNvSpPr/>
            <p:nvPr/>
          </p:nvSpPr>
          <p:spPr>
            <a:xfrm>
              <a:off x="3733800" y="1905000"/>
              <a:ext cx="685800" cy="5334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402950C9-9325-4E4E-9945-FE9BE3ECD33C}"/>
              </a:ext>
            </a:extLst>
          </p:cNvPr>
          <p:cNvSpPr/>
          <p:nvPr/>
        </p:nvSpPr>
        <p:spPr>
          <a:xfrm>
            <a:off x="6172200" y="1345168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0CFF4871-FDDF-498A-903C-BE0DD1357899}"/>
              </a:ext>
            </a:extLst>
          </p:cNvPr>
          <p:cNvSpPr/>
          <p:nvPr/>
        </p:nvSpPr>
        <p:spPr>
          <a:xfrm rot="5400000">
            <a:off x="6248400" y="1230868"/>
            <a:ext cx="5334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806C2A-8C99-42D9-932F-BF85CFA2E9C8}"/>
              </a:ext>
            </a:extLst>
          </p:cNvPr>
          <p:cNvSpPr txBox="1"/>
          <p:nvPr/>
        </p:nvSpPr>
        <p:spPr>
          <a:xfrm>
            <a:off x="6781800" y="109013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CCLK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D11778-9380-406B-85F8-367B05FD44DF}"/>
              </a:ext>
            </a:extLst>
          </p:cNvPr>
          <p:cNvCxnSpPr/>
          <p:nvPr/>
        </p:nvCxnSpPr>
        <p:spPr>
          <a:xfrm>
            <a:off x="3657600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6A571B-D21B-4EF6-9FC4-D0F8ED97BDF3}"/>
              </a:ext>
            </a:extLst>
          </p:cNvPr>
          <p:cNvCxnSpPr/>
          <p:nvPr/>
        </p:nvCxnSpPr>
        <p:spPr>
          <a:xfrm>
            <a:off x="2336802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624269-FBD4-4F55-8D7A-4BBCAAD6CD89}"/>
              </a:ext>
            </a:extLst>
          </p:cNvPr>
          <p:cNvCxnSpPr/>
          <p:nvPr/>
        </p:nvCxnSpPr>
        <p:spPr>
          <a:xfrm>
            <a:off x="2988734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A036DC-B3F0-45B3-A678-2EC3534A79F6}"/>
              </a:ext>
            </a:extLst>
          </p:cNvPr>
          <p:cNvCxnSpPr/>
          <p:nvPr/>
        </p:nvCxnSpPr>
        <p:spPr>
          <a:xfrm>
            <a:off x="1651002" y="2286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E2C1F9A-971F-4888-951F-FA53BD412A7D}"/>
              </a:ext>
            </a:extLst>
          </p:cNvPr>
          <p:cNvCxnSpPr/>
          <p:nvPr/>
        </p:nvCxnSpPr>
        <p:spPr>
          <a:xfrm>
            <a:off x="2319868" y="26669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9546DA-AE61-4420-8AD2-079BBF0618E7}"/>
              </a:ext>
            </a:extLst>
          </p:cNvPr>
          <p:cNvCxnSpPr/>
          <p:nvPr/>
        </p:nvCxnSpPr>
        <p:spPr>
          <a:xfrm>
            <a:off x="2971800" y="2286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443E6C3-5352-4CA6-A2DE-E5BF696BD4AB}"/>
              </a:ext>
            </a:extLst>
          </p:cNvPr>
          <p:cNvCxnSpPr/>
          <p:nvPr/>
        </p:nvCxnSpPr>
        <p:spPr>
          <a:xfrm>
            <a:off x="4995332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9ED34C7-0515-4945-B4C0-3FA46A943D36}"/>
              </a:ext>
            </a:extLst>
          </p:cNvPr>
          <p:cNvCxnSpPr/>
          <p:nvPr/>
        </p:nvCxnSpPr>
        <p:spPr>
          <a:xfrm>
            <a:off x="4326466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A09376C-EEA5-41CA-9436-E1A13F9F04D4}"/>
              </a:ext>
            </a:extLst>
          </p:cNvPr>
          <p:cNvCxnSpPr/>
          <p:nvPr/>
        </p:nvCxnSpPr>
        <p:spPr>
          <a:xfrm>
            <a:off x="3657600" y="26669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31BFF7B-0F0E-4D5C-8763-E3A1B4E8D3AC}"/>
              </a:ext>
            </a:extLst>
          </p:cNvPr>
          <p:cNvCxnSpPr/>
          <p:nvPr/>
        </p:nvCxnSpPr>
        <p:spPr>
          <a:xfrm>
            <a:off x="4309532" y="2286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54F7481-BDA7-4D9D-A875-D01B2EC86BFC}"/>
              </a:ext>
            </a:extLst>
          </p:cNvPr>
          <p:cNvCxnSpPr/>
          <p:nvPr/>
        </p:nvCxnSpPr>
        <p:spPr>
          <a:xfrm>
            <a:off x="6324600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5B1911-6E6C-4D35-B07A-7E968270B44E}"/>
              </a:ext>
            </a:extLst>
          </p:cNvPr>
          <p:cNvCxnSpPr/>
          <p:nvPr/>
        </p:nvCxnSpPr>
        <p:spPr>
          <a:xfrm>
            <a:off x="5655734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F8242EE-557C-4313-80F5-58FCF64819FB}"/>
              </a:ext>
            </a:extLst>
          </p:cNvPr>
          <p:cNvCxnSpPr/>
          <p:nvPr/>
        </p:nvCxnSpPr>
        <p:spPr>
          <a:xfrm>
            <a:off x="4986868" y="26669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A78296-F0D7-4C37-B6E7-753E90CDF5A8}"/>
              </a:ext>
            </a:extLst>
          </p:cNvPr>
          <p:cNvCxnSpPr/>
          <p:nvPr/>
        </p:nvCxnSpPr>
        <p:spPr>
          <a:xfrm>
            <a:off x="5638800" y="2286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83BE002-A53D-42AE-8849-9C4483554D54}"/>
              </a:ext>
            </a:extLst>
          </p:cNvPr>
          <p:cNvCxnSpPr/>
          <p:nvPr/>
        </p:nvCxnSpPr>
        <p:spPr>
          <a:xfrm>
            <a:off x="6993466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194F83-3A1C-40FC-9F72-4824A4E70C81}"/>
              </a:ext>
            </a:extLst>
          </p:cNvPr>
          <p:cNvCxnSpPr/>
          <p:nvPr/>
        </p:nvCxnSpPr>
        <p:spPr>
          <a:xfrm>
            <a:off x="6324600" y="26669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6757087-867D-43FC-9118-5E70DB34D00C}"/>
              </a:ext>
            </a:extLst>
          </p:cNvPr>
          <p:cNvSpPr txBox="1"/>
          <p:nvPr/>
        </p:nvSpPr>
        <p:spPr>
          <a:xfrm>
            <a:off x="1219200" y="228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5B9B0C-2A5E-4A2C-AA3B-8B2463EAFCE7}"/>
              </a:ext>
            </a:extLst>
          </p:cNvPr>
          <p:cNvSpPr txBox="1"/>
          <p:nvPr/>
        </p:nvSpPr>
        <p:spPr>
          <a:xfrm>
            <a:off x="1295400" y="2831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</a:t>
            </a:r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24E549F-5A3F-4B73-A884-80DA73382F90}"/>
              </a:ext>
            </a:extLst>
          </p:cNvPr>
          <p:cNvCxnSpPr>
            <a:cxnSpLocks/>
          </p:cNvCxnSpPr>
          <p:nvPr/>
        </p:nvCxnSpPr>
        <p:spPr>
          <a:xfrm>
            <a:off x="1752600" y="2819400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3410EE-F9AF-40E4-AC1C-68A5B45EE4D5}"/>
              </a:ext>
            </a:extLst>
          </p:cNvPr>
          <p:cNvCxnSpPr/>
          <p:nvPr/>
        </p:nvCxnSpPr>
        <p:spPr>
          <a:xfrm>
            <a:off x="3657600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2B2D80D-AED5-4F51-93DD-BFD724705568}"/>
              </a:ext>
            </a:extLst>
          </p:cNvPr>
          <p:cNvCxnSpPr/>
          <p:nvPr/>
        </p:nvCxnSpPr>
        <p:spPr>
          <a:xfrm>
            <a:off x="2336802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86EA823-3EDA-4224-A2AD-AE37558E4235}"/>
              </a:ext>
            </a:extLst>
          </p:cNvPr>
          <p:cNvCxnSpPr/>
          <p:nvPr/>
        </p:nvCxnSpPr>
        <p:spPr>
          <a:xfrm>
            <a:off x="2988734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3D606CD-DD67-42F9-B18E-736F046E82B9}"/>
              </a:ext>
            </a:extLst>
          </p:cNvPr>
          <p:cNvCxnSpPr/>
          <p:nvPr/>
        </p:nvCxnSpPr>
        <p:spPr>
          <a:xfrm>
            <a:off x="1651002" y="3886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000D7D5-D8B3-4298-9CD5-ABD66BEFBFF4}"/>
              </a:ext>
            </a:extLst>
          </p:cNvPr>
          <p:cNvCxnSpPr/>
          <p:nvPr/>
        </p:nvCxnSpPr>
        <p:spPr>
          <a:xfrm>
            <a:off x="2319868" y="4267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C43C28A-9BED-4114-BD4F-FE9D19DB0ECC}"/>
              </a:ext>
            </a:extLst>
          </p:cNvPr>
          <p:cNvCxnSpPr>
            <a:cxnSpLocks/>
          </p:cNvCxnSpPr>
          <p:nvPr/>
        </p:nvCxnSpPr>
        <p:spPr>
          <a:xfrm>
            <a:off x="2971800" y="3886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5894DCD-CCAD-46FE-862E-89C663F77120}"/>
              </a:ext>
            </a:extLst>
          </p:cNvPr>
          <p:cNvCxnSpPr/>
          <p:nvPr/>
        </p:nvCxnSpPr>
        <p:spPr>
          <a:xfrm>
            <a:off x="4995332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59C4719-B3A4-466A-8BAC-2AEDDFAB6C3E}"/>
              </a:ext>
            </a:extLst>
          </p:cNvPr>
          <p:cNvCxnSpPr/>
          <p:nvPr/>
        </p:nvCxnSpPr>
        <p:spPr>
          <a:xfrm>
            <a:off x="4326466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420E8EC-FC97-4A7D-AAC8-F97B63F04ABF}"/>
              </a:ext>
            </a:extLst>
          </p:cNvPr>
          <p:cNvCxnSpPr>
            <a:cxnSpLocks/>
          </p:cNvCxnSpPr>
          <p:nvPr/>
        </p:nvCxnSpPr>
        <p:spPr>
          <a:xfrm>
            <a:off x="3657600" y="4267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16C538C-0021-421D-B548-51725D112E75}"/>
              </a:ext>
            </a:extLst>
          </p:cNvPr>
          <p:cNvCxnSpPr/>
          <p:nvPr/>
        </p:nvCxnSpPr>
        <p:spPr>
          <a:xfrm>
            <a:off x="4309532" y="3886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4E35F0C-2E42-458F-A0E8-CF0F0939CD89}"/>
              </a:ext>
            </a:extLst>
          </p:cNvPr>
          <p:cNvCxnSpPr>
            <a:cxnSpLocks/>
          </p:cNvCxnSpPr>
          <p:nvPr/>
        </p:nvCxnSpPr>
        <p:spPr>
          <a:xfrm>
            <a:off x="4986868" y="4267196"/>
            <a:ext cx="20235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BAF81C-79B9-4B08-BCCB-A3E20A1C115B}"/>
              </a:ext>
            </a:extLst>
          </p:cNvPr>
          <p:cNvCxnSpPr/>
          <p:nvPr/>
        </p:nvCxnSpPr>
        <p:spPr>
          <a:xfrm>
            <a:off x="6993466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2F933FB-A960-4B8C-82F9-C949985CC26C}"/>
              </a:ext>
            </a:extLst>
          </p:cNvPr>
          <p:cNvSpPr txBox="1"/>
          <p:nvPr/>
        </p:nvSpPr>
        <p:spPr>
          <a:xfrm>
            <a:off x="11430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CCLK</a:t>
            </a:r>
            <a:endParaRPr lang="en-US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5503DFC-438E-4C3F-8F16-750D497D1D65}"/>
              </a:ext>
            </a:extLst>
          </p:cNvPr>
          <p:cNvCxnSpPr>
            <a:cxnSpLocks/>
          </p:cNvCxnSpPr>
          <p:nvPr/>
        </p:nvCxnSpPr>
        <p:spPr>
          <a:xfrm>
            <a:off x="3200400" y="3200400"/>
            <a:ext cx="2667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8C1099F-EA32-4335-AD77-29E57D0E55FB}"/>
              </a:ext>
            </a:extLst>
          </p:cNvPr>
          <p:cNvCxnSpPr/>
          <p:nvPr/>
        </p:nvCxnSpPr>
        <p:spPr>
          <a:xfrm>
            <a:off x="3200400" y="2819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ED4006A-88AD-4BED-9CD5-F3B7DE9D2866}"/>
              </a:ext>
            </a:extLst>
          </p:cNvPr>
          <p:cNvCxnSpPr/>
          <p:nvPr/>
        </p:nvCxnSpPr>
        <p:spPr>
          <a:xfrm>
            <a:off x="5867400" y="2819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8C600F0-7C6A-476A-B890-8E31C2A6E0BA}"/>
              </a:ext>
            </a:extLst>
          </p:cNvPr>
          <p:cNvCxnSpPr>
            <a:cxnSpLocks/>
          </p:cNvCxnSpPr>
          <p:nvPr/>
        </p:nvCxnSpPr>
        <p:spPr>
          <a:xfrm>
            <a:off x="5867400" y="2819400"/>
            <a:ext cx="1066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A8ED71B-B109-4941-9AF4-AA8B553277BE}"/>
              </a:ext>
            </a:extLst>
          </p:cNvPr>
          <p:cNvGrpSpPr/>
          <p:nvPr/>
        </p:nvGrpSpPr>
        <p:grpSpPr>
          <a:xfrm>
            <a:off x="3505200" y="511203"/>
            <a:ext cx="609600" cy="533400"/>
            <a:chOff x="3505200" y="1752600"/>
            <a:chExt cx="609600" cy="53340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B18A6DE-1202-40E0-A837-2333E6CC8BFE}"/>
                </a:ext>
              </a:extLst>
            </p:cNvPr>
            <p:cNvSpPr txBox="1"/>
            <p:nvPr/>
          </p:nvSpPr>
          <p:spPr>
            <a:xfrm>
              <a:off x="3505200" y="1752600"/>
              <a:ext cx="609600" cy="5334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   Q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560282-26B4-47FE-9553-EEB29B2EA6D4}"/>
                </a:ext>
              </a:extLst>
            </p:cNvPr>
            <p:cNvSpPr/>
            <p:nvPr/>
          </p:nvSpPr>
          <p:spPr>
            <a:xfrm>
              <a:off x="3733800" y="175260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65056D2-A13E-4DF9-B1A8-3F07D2AAD29C}"/>
                </a:ext>
              </a:extLst>
            </p:cNvPr>
            <p:cNvSpPr/>
            <p:nvPr/>
          </p:nvSpPr>
          <p:spPr>
            <a:xfrm>
              <a:off x="3733800" y="213360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48E7D8D2-416E-4E4F-A0F7-C89FAFB4B963}"/>
              </a:ext>
            </a:extLst>
          </p:cNvPr>
          <p:cNvSpPr txBox="1"/>
          <p:nvPr/>
        </p:nvSpPr>
        <p:spPr>
          <a:xfrm>
            <a:off x="1295400" y="1535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CLK</a:t>
            </a:r>
            <a:endParaRPr lang="en-US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DAA3DBF-D8D6-4BA9-B78F-4FDA268145CE}"/>
              </a:ext>
            </a:extLst>
          </p:cNvPr>
          <p:cNvCxnSpPr>
            <a:cxnSpLocks/>
          </p:cNvCxnSpPr>
          <p:nvPr/>
        </p:nvCxnSpPr>
        <p:spPr>
          <a:xfrm>
            <a:off x="1447800" y="1840468"/>
            <a:ext cx="3200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3159E44-D217-4BC8-8A68-F569382A6532}"/>
              </a:ext>
            </a:extLst>
          </p:cNvPr>
          <p:cNvCxnSpPr>
            <a:cxnSpLocks/>
          </p:cNvCxnSpPr>
          <p:nvPr/>
        </p:nvCxnSpPr>
        <p:spPr>
          <a:xfrm flipV="1">
            <a:off x="4648200" y="1535668"/>
            <a:ext cx="0" cy="304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F5393342-277F-4F6D-A9FA-0858E086188F}"/>
              </a:ext>
            </a:extLst>
          </p:cNvPr>
          <p:cNvSpPr txBox="1"/>
          <p:nvPr/>
        </p:nvSpPr>
        <p:spPr>
          <a:xfrm>
            <a:off x="4572000" y="685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EN_D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BBB947D-0575-408B-8256-DA2BAE726E3F}"/>
              </a:ext>
            </a:extLst>
          </p:cNvPr>
          <p:cNvSpPr txBox="1"/>
          <p:nvPr/>
        </p:nvSpPr>
        <p:spPr>
          <a:xfrm>
            <a:off x="1295400" y="3364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EN_D</a:t>
            </a:r>
            <a:endParaRPr lang="en-US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C1D0265-BA13-4EEF-8408-44788200185E}"/>
              </a:ext>
            </a:extLst>
          </p:cNvPr>
          <p:cNvCxnSpPr>
            <a:cxnSpLocks/>
          </p:cNvCxnSpPr>
          <p:nvPr/>
        </p:nvCxnSpPr>
        <p:spPr>
          <a:xfrm>
            <a:off x="1752600" y="3352800"/>
            <a:ext cx="2057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A3AC714-1A09-48D0-A290-80CC859C3B28}"/>
              </a:ext>
            </a:extLst>
          </p:cNvPr>
          <p:cNvCxnSpPr>
            <a:cxnSpLocks/>
          </p:cNvCxnSpPr>
          <p:nvPr/>
        </p:nvCxnSpPr>
        <p:spPr>
          <a:xfrm>
            <a:off x="3810000" y="3733800"/>
            <a:ext cx="2514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BB3B286-8BD8-4937-A8D3-61CDA1D3997B}"/>
              </a:ext>
            </a:extLst>
          </p:cNvPr>
          <p:cNvCxnSpPr/>
          <p:nvPr/>
        </p:nvCxnSpPr>
        <p:spPr>
          <a:xfrm>
            <a:off x="3810000" y="3352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9F67478-D70E-4D36-857D-94BE8B5CCD19}"/>
              </a:ext>
            </a:extLst>
          </p:cNvPr>
          <p:cNvCxnSpPr/>
          <p:nvPr/>
        </p:nvCxnSpPr>
        <p:spPr>
          <a:xfrm>
            <a:off x="6324600" y="3352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6D0C34E-D94C-422E-AD75-AF72142ABD7B}"/>
              </a:ext>
            </a:extLst>
          </p:cNvPr>
          <p:cNvCxnSpPr>
            <a:cxnSpLocks/>
          </p:cNvCxnSpPr>
          <p:nvPr/>
        </p:nvCxnSpPr>
        <p:spPr>
          <a:xfrm>
            <a:off x="6324600" y="3352800"/>
            <a:ext cx="1371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E4E3D66-E1DB-4CBE-AB38-5A34E36881C4}"/>
              </a:ext>
            </a:extLst>
          </p:cNvPr>
          <p:cNvCxnSpPr/>
          <p:nvPr/>
        </p:nvCxnSpPr>
        <p:spPr>
          <a:xfrm>
            <a:off x="7010400" y="22860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2695B2C-250E-4780-A29A-678DEB374BAF}"/>
              </a:ext>
            </a:extLst>
          </p:cNvPr>
          <p:cNvCxnSpPr/>
          <p:nvPr/>
        </p:nvCxnSpPr>
        <p:spPr>
          <a:xfrm>
            <a:off x="7696200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1F9B151-3165-48F4-A433-17CC25BF22BD}"/>
              </a:ext>
            </a:extLst>
          </p:cNvPr>
          <p:cNvCxnSpPr/>
          <p:nvPr/>
        </p:nvCxnSpPr>
        <p:spPr>
          <a:xfrm>
            <a:off x="7696200" y="3886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7D70211-074A-4DB4-AFAE-7CE8073960A8}"/>
              </a:ext>
            </a:extLst>
          </p:cNvPr>
          <p:cNvCxnSpPr/>
          <p:nvPr/>
        </p:nvCxnSpPr>
        <p:spPr>
          <a:xfrm>
            <a:off x="7010400" y="3886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45DC46CB-E100-41DE-BAA5-4D934743341E}"/>
              </a:ext>
            </a:extLst>
          </p:cNvPr>
          <p:cNvSpPr/>
          <p:nvPr/>
        </p:nvSpPr>
        <p:spPr>
          <a:xfrm>
            <a:off x="2269066" y="1578000"/>
            <a:ext cx="2286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5F6595F9-942B-4BF1-BE36-ECE157F8EC40}"/>
              </a:ext>
            </a:extLst>
          </p:cNvPr>
          <p:cNvSpPr/>
          <p:nvPr/>
        </p:nvSpPr>
        <p:spPr>
          <a:xfrm>
            <a:off x="2337646" y="1495027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2F43F3D-19B9-4BCA-BF66-64AB391AFA8B}"/>
              </a:ext>
            </a:extLst>
          </p:cNvPr>
          <p:cNvSpPr/>
          <p:nvPr/>
        </p:nvSpPr>
        <p:spPr>
          <a:xfrm>
            <a:off x="2337646" y="1342630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92CE8458-3570-4B64-8625-2FA18517348C}"/>
              </a:ext>
            </a:extLst>
          </p:cNvPr>
          <p:cNvSpPr/>
          <p:nvPr/>
        </p:nvSpPr>
        <p:spPr>
          <a:xfrm>
            <a:off x="2269066" y="1181766"/>
            <a:ext cx="2286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14D426D-27AE-493F-AE58-CD2043055BDA}"/>
              </a:ext>
            </a:extLst>
          </p:cNvPr>
          <p:cNvCxnSpPr>
            <a:cxnSpLocks/>
          </p:cNvCxnSpPr>
          <p:nvPr/>
        </p:nvCxnSpPr>
        <p:spPr>
          <a:xfrm flipV="1">
            <a:off x="4648200" y="750332"/>
            <a:ext cx="0" cy="5450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D779E2F4-4760-4214-A03B-C36991744314}"/>
              </a:ext>
            </a:extLst>
          </p:cNvPr>
          <p:cNvSpPr/>
          <p:nvPr/>
        </p:nvSpPr>
        <p:spPr>
          <a:xfrm>
            <a:off x="3691468" y="1447800"/>
            <a:ext cx="2286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EA3A97F7-CDB3-48AC-82F1-CBDA30A195B7}"/>
              </a:ext>
            </a:extLst>
          </p:cNvPr>
          <p:cNvSpPr/>
          <p:nvPr/>
        </p:nvSpPr>
        <p:spPr>
          <a:xfrm>
            <a:off x="3760048" y="1364827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185652" y="3012168"/>
            <a:ext cx="1120877" cy="1038722"/>
          </a:xfrm>
          <a:custGeom>
            <a:avLst/>
            <a:gdLst>
              <a:gd name="connsiteX0" fmla="*/ 0 w 1120877"/>
              <a:gd name="connsiteY0" fmla="*/ 6335 h 1038722"/>
              <a:gd name="connsiteX1" fmla="*/ 373625 w 1120877"/>
              <a:gd name="connsiteY1" fmla="*/ 94826 h 1038722"/>
              <a:gd name="connsiteX2" fmla="*/ 481780 w 1120877"/>
              <a:gd name="connsiteY2" fmla="*/ 665097 h 1038722"/>
              <a:gd name="connsiteX3" fmla="*/ 1120877 w 1120877"/>
              <a:gd name="connsiteY3" fmla="*/ 1038722 h 103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0877" h="1038722">
                <a:moveTo>
                  <a:pt x="0" y="6335"/>
                </a:moveTo>
                <a:cubicBezTo>
                  <a:pt x="146664" y="-4317"/>
                  <a:pt x="293328" y="-14968"/>
                  <a:pt x="373625" y="94826"/>
                </a:cubicBezTo>
                <a:cubicBezTo>
                  <a:pt x="453922" y="204620"/>
                  <a:pt x="357238" y="507781"/>
                  <a:pt x="481780" y="665097"/>
                </a:cubicBezTo>
                <a:cubicBezTo>
                  <a:pt x="606322" y="822413"/>
                  <a:pt x="863599" y="930567"/>
                  <a:pt x="1120877" y="103872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79690" y="3018503"/>
            <a:ext cx="1111045" cy="1136048"/>
          </a:xfrm>
          <a:custGeom>
            <a:avLst/>
            <a:gdLst>
              <a:gd name="connsiteX0" fmla="*/ 0 w 1111045"/>
              <a:gd name="connsiteY0" fmla="*/ 0 h 1136048"/>
              <a:gd name="connsiteX1" fmla="*/ 393291 w 1111045"/>
              <a:gd name="connsiteY1" fmla="*/ 176981 h 1136048"/>
              <a:gd name="connsiteX2" fmla="*/ 698091 w 1111045"/>
              <a:gd name="connsiteY2" fmla="*/ 993058 h 1136048"/>
              <a:gd name="connsiteX3" fmla="*/ 1111045 w 1111045"/>
              <a:gd name="connsiteY3" fmla="*/ 1130710 h 113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1045" h="1136048">
                <a:moveTo>
                  <a:pt x="0" y="0"/>
                </a:moveTo>
                <a:cubicBezTo>
                  <a:pt x="138471" y="5735"/>
                  <a:pt x="276943" y="11471"/>
                  <a:pt x="393291" y="176981"/>
                </a:cubicBezTo>
                <a:cubicBezTo>
                  <a:pt x="509640" y="342491"/>
                  <a:pt x="578465" y="834103"/>
                  <a:pt x="698091" y="993058"/>
                </a:cubicBezTo>
                <a:cubicBezTo>
                  <a:pt x="817717" y="1152013"/>
                  <a:pt x="964381" y="1141361"/>
                  <a:pt x="1111045" y="113071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4.16667E-6 0.05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34391</TotalTime>
  <Words>6483</Words>
  <Application>Microsoft Office PowerPoint</Application>
  <PresentationFormat>On-screen Show (4:3)</PresentationFormat>
  <Paragraphs>1212</Paragraphs>
  <Slides>81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6" baseType="lpstr">
      <vt:lpstr>Arial</vt:lpstr>
      <vt:lpstr>Symbol</vt:lpstr>
      <vt:lpstr>Times New Roman</vt:lpstr>
      <vt:lpstr>Wingdings</vt:lpstr>
      <vt:lpstr>Default Design</vt:lpstr>
      <vt:lpstr>EE 194: Advanced VLSI</vt:lpstr>
      <vt:lpstr>Clocking</vt:lpstr>
      <vt:lpstr>Conditional clocking</vt:lpstr>
      <vt:lpstr>Conditional clocking and power</vt:lpstr>
      <vt:lpstr>Cond. clocking and functionality</vt:lpstr>
      <vt:lpstr>High-level timing of cond clocks</vt:lpstr>
      <vt:lpstr>Building a conditional clock</vt:lpstr>
      <vt:lpstr>Building a conditional clock</vt:lpstr>
      <vt:lpstr>PowerPoint Presentation</vt:lpstr>
      <vt:lpstr>PowerPoint Presentation</vt:lpstr>
      <vt:lpstr>Geographical problems</vt:lpstr>
      <vt:lpstr>In-class exercise</vt:lpstr>
      <vt:lpstr>Avoiding downstream stalls</vt:lpstr>
      <vt:lpstr>More geographical problems</vt:lpstr>
      <vt:lpstr>Alternative to conditional clocks</vt:lpstr>
      <vt:lpstr>Di/dt noise</vt:lpstr>
      <vt:lpstr>Di/dt noise</vt:lpstr>
      <vt:lpstr>Marching on a bridge</vt:lpstr>
      <vt:lpstr>Clock distribution: the problem</vt:lpstr>
      <vt:lpstr>Minimizing clock skew</vt:lpstr>
      <vt:lpstr>PowerPoint Presentation</vt:lpstr>
      <vt:lpstr>Minimizing clock skew</vt:lpstr>
      <vt:lpstr>Skew summary</vt:lpstr>
      <vt:lpstr>Minimizing jitter</vt:lpstr>
      <vt:lpstr>Clock power</vt:lpstr>
      <vt:lpstr>Summary of clock skew/jitter</vt:lpstr>
      <vt:lpstr>H trees, motivation</vt:lpstr>
      <vt:lpstr>H tree</vt:lpstr>
      <vt:lpstr>Same idea, less metal</vt:lpstr>
      <vt:lpstr>Busbars</vt:lpstr>
      <vt:lpstr>Active deskew</vt:lpstr>
      <vt:lpstr>What to do?</vt:lpstr>
      <vt:lpstr>Slow clocks are nice</vt:lpstr>
      <vt:lpstr>PLL internals</vt:lpstr>
      <vt:lpstr>PLL internals</vt:lpstr>
      <vt:lpstr>PLL internals</vt:lpstr>
      <vt:lpstr>Multi-domain distribution</vt:lpstr>
      <vt:lpstr>Multi-domain distribution</vt:lpstr>
      <vt:lpstr>Multi-domain distribution</vt:lpstr>
      <vt:lpstr>Crossing clock domains</vt:lpstr>
      <vt:lpstr>Hold time</vt:lpstr>
      <vt:lpstr>Direct flop-to-flop transfer</vt:lpstr>
      <vt:lpstr>Direct flop-to-flop transfer</vt:lpstr>
      <vt:lpstr>Direct flop-to-flop transfer</vt:lpstr>
      <vt:lpstr>In-class problem</vt:lpstr>
      <vt:lpstr>Extreme skew</vt:lpstr>
      <vt:lpstr>Multiple frequencies</vt:lpstr>
      <vt:lpstr>Heartbeat clocks</vt:lpstr>
      <vt:lpstr>PowerPoint Presentation</vt:lpstr>
      <vt:lpstr>Higher throughput</vt:lpstr>
      <vt:lpstr>Don’t throw away chips</vt:lpstr>
      <vt:lpstr>Don’t throw away chips</vt:lpstr>
      <vt:lpstr>Don’t throw away chips</vt:lpstr>
      <vt:lpstr>Don’t throw away chips</vt:lpstr>
      <vt:lpstr>What have we built?</vt:lpstr>
      <vt:lpstr>Avoiding infinite flops</vt:lpstr>
      <vt:lpstr>Avoiding infinite flops</vt:lpstr>
      <vt:lpstr>Avoiding infinite flops</vt:lpstr>
      <vt:lpstr>How good is this?</vt:lpstr>
      <vt:lpstr>Does this structure look familiar?</vt:lpstr>
      <vt:lpstr>Multiple frequencies</vt:lpstr>
      <vt:lpstr>How to do multiple frequencies</vt:lpstr>
      <vt:lpstr>Multiple frequencies</vt:lpstr>
      <vt:lpstr>The problem with multiple freq.</vt:lpstr>
      <vt:lpstr>Condition the fast clock</vt:lpstr>
      <vt:lpstr>Life as seen by the crossing</vt:lpstr>
      <vt:lpstr>Life as seen by the fast domain</vt:lpstr>
      <vt:lpstr>Bubble-generator FIFO</vt:lpstr>
      <vt:lpstr>In-class problem: how much skew did we make?</vt:lpstr>
      <vt:lpstr>A few more PLL topics</vt:lpstr>
      <vt:lpstr>Add a filter PLL</vt:lpstr>
      <vt:lpstr>Duty-cycle correction</vt:lpstr>
      <vt:lpstr>Separate analog supplies</vt:lpstr>
      <vt:lpstr>More topics</vt:lpstr>
      <vt:lpstr>How can we minimize variation?</vt:lpstr>
      <vt:lpstr>Minimizing clock skew</vt:lpstr>
      <vt:lpstr>Skew summary</vt:lpstr>
      <vt:lpstr>How can we decrease clock delay?</vt:lpstr>
      <vt:lpstr>How does decreasing skew affect jitter &amp; power?</vt:lpstr>
      <vt:lpstr>Summary of skew and jitter</vt:lpstr>
      <vt:lpstr>Clock gating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808</cp:revision>
  <cp:lastPrinted>2005-02-07T17:53:54Z</cp:lastPrinted>
  <dcterms:created xsi:type="dcterms:W3CDTF">2002-09-07T18:50:54Z</dcterms:created>
  <dcterms:modified xsi:type="dcterms:W3CDTF">2018-03-05T19:30:04Z</dcterms:modified>
</cp:coreProperties>
</file>