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28" r:id="rId2"/>
    <p:sldId id="741" r:id="rId3"/>
    <p:sldId id="742" r:id="rId4"/>
    <p:sldId id="751" r:id="rId5"/>
    <p:sldId id="752" r:id="rId6"/>
    <p:sldId id="743" r:id="rId7"/>
    <p:sldId id="753" r:id="rId8"/>
    <p:sldId id="754" r:id="rId9"/>
    <p:sldId id="745" r:id="rId10"/>
    <p:sldId id="756" r:id="rId11"/>
    <p:sldId id="747" r:id="rId12"/>
    <p:sldId id="755" r:id="rId13"/>
    <p:sldId id="759" r:id="rId14"/>
    <p:sldId id="748" r:id="rId15"/>
    <p:sldId id="757" r:id="rId16"/>
    <p:sldId id="749" r:id="rId17"/>
    <p:sldId id="758" r:id="rId1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32" autoAdjust="0"/>
    <p:restoredTop sz="94669" autoAdjust="0"/>
  </p:normalViewPr>
  <p:slideViewPr>
    <p:cSldViewPr snapToGrid="0">
      <p:cViewPr varScale="1">
        <p:scale>
          <a:sx n="82" d="100"/>
          <a:sy n="82" d="100"/>
        </p:scale>
        <p:origin x="90" y="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5362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194/Adv. VLSI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194/Adv. VLSI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194/Adv. VLSI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194/Adv. VLSI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194/Adv. VLSI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194/Adv. VLSI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194/Adv. VLSI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194/Adv. VLSI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194/Adv. VLSI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194/Adv. VLSI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194/Adv. VLSI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 194/Adv. VLSI Joel Grodstein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EE 194</a:t>
            </a:r>
            <a:br>
              <a:rPr lang="en-US" altLang="en-US" dirty="0"/>
            </a:br>
            <a:r>
              <a:rPr lang="en-US" altLang="en-US" dirty="0"/>
              <a:t>Advanced VLSI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14600"/>
            <a:ext cx="8382000" cy="3352800"/>
          </a:xfrm>
        </p:spPr>
        <p:txBody>
          <a:bodyPr/>
          <a:lstStyle/>
          <a:p>
            <a:pPr eaLnBrk="1" hangingPunct="1"/>
            <a:r>
              <a:rPr lang="en-US" altLang="en-US" dirty="0"/>
              <a:t>Spring 2018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Lecture 7: Dark silicon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4775"/>
            <a:ext cx="7772400" cy="1143000"/>
          </a:xfrm>
        </p:spPr>
        <p:txBody>
          <a:bodyPr/>
          <a:lstStyle/>
          <a:p>
            <a:r>
              <a:rPr lang="en-US" dirty="0"/>
              <a:t>Heterogeneous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3"/>
            <a:ext cx="7797800" cy="5076821"/>
          </a:xfrm>
        </p:spPr>
        <p:txBody>
          <a:bodyPr/>
          <a:lstStyle/>
          <a:p>
            <a:r>
              <a:rPr lang="en-US" sz="2000" dirty="0"/>
              <a:t>4 small cores and two big ones!?! And usually only use one set or the other!?!</a:t>
            </a:r>
          </a:p>
          <a:p>
            <a:r>
              <a:rPr lang="en-US" sz="2000" dirty="0"/>
              <a:t>Why not 4 small cores, and crank up </a:t>
            </a:r>
            <a:r>
              <a:rPr lang="en-US" sz="2000" dirty="0" err="1"/>
              <a:t>V</a:t>
            </a:r>
            <a:r>
              <a:rPr lang="en-US" sz="2000" baseline="-25000" dirty="0" err="1"/>
              <a:t>dd</a:t>
            </a:r>
            <a:r>
              <a:rPr lang="en-US" sz="2000" dirty="0"/>
              <a:t> when we only have 2 threads?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usually doesn’t work as well as two larger </a:t>
            </a:r>
            <a:r>
              <a:rPr lang="en-US" sz="1800" dirty="0" smtClean="0"/>
              <a:t>cores. High V/F is cubically inefficient.</a:t>
            </a:r>
            <a:endParaRPr lang="en-US" sz="1800" dirty="0"/>
          </a:p>
          <a:p>
            <a:r>
              <a:rPr lang="en-US" sz="2000" dirty="0"/>
              <a:t>Why not 2 big cores, and drop the voltage when we can?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more parallelism = more </a:t>
            </a:r>
            <a:r>
              <a:rPr lang="en-US" sz="1800" dirty="0" smtClean="0"/>
              <a:t>efficient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Hopefully we were </a:t>
            </a:r>
            <a:r>
              <a:rPr lang="en-US" sz="1800" i="1" dirty="0" smtClean="0"/>
              <a:t>already</a:t>
            </a:r>
            <a:r>
              <a:rPr lang="en-US" sz="1800" dirty="0" smtClean="0"/>
              <a:t> running at a low voltage</a:t>
            </a:r>
            <a:endParaRPr lang="en-US" sz="1600" dirty="0"/>
          </a:p>
          <a:p>
            <a:r>
              <a:rPr lang="en-US" sz="2000" dirty="0"/>
              <a:t>Isn’t that wasteful of area?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Yes, but our premise is that we </a:t>
            </a:r>
            <a:r>
              <a:rPr lang="en-US" sz="1800" dirty="0" smtClean="0"/>
              <a:t>have </a:t>
            </a:r>
            <a:r>
              <a:rPr lang="en-US" sz="1800" dirty="0"/>
              <a:t>more transistors than we know what to do with</a:t>
            </a:r>
          </a:p>
          <a:p>
            <a:r>
              <a:rPr lang="en-US" sz="2000" dirty="0"/>
              <a:t>Isn’t that wasteful of clock power?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No, since we turn off the clocks in any unused </a:t>
            </a:r>
            <a:r>
              <a:rPr lang="en-US" sz="1800" dirty="0" smtClean="0"/>
              <a:t>core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This is how we turn on fewer clocks every generation </a:t>
            </a:r>
            <a:r>
              <a:rPr lang="en-US" sz="1800" dirty="0" smtClean="0">
                <a:sym typeface="Wingdings" panose="05000000000000000000" pitchFamily="2" charset="2"/>
              </a:rPr>
              <a:t></a:t>
            </a:r>
            <a:endParaRPr lang="en-US" sz="1800" dirty="0"/>
          </a:p>
          <a:p>
            <a:r>
              <a:rPr lang="en-US" sz="2000" dirty="0"/>
              <a:t>Don’t the unused cores still have static power?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Lower </a:t>
            </a:r>
            <a:r>
              <a:rPr lang="en-US" sz="1800" dirty="0" err="1"/>
              <a:t>V</a:t>
            </a:r>
            <a:r>
              <a:rPr lang="en-US" sz="1800" baseline="-25000" dirty="0" err="1"/>
              <a:t>dd</a:t>
            </a:r>
            <a:r>
              <a:rPr lang="en-US" sz="1800" dirty="0"/>
              <a:t> enough to reduce that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Don’t need to do it fast; this is </a:t>
            </a:r>
            <a:r>
              <a:rPr lang="en-US" sz="1800" dirty="0" smtClean="0"/>
              <a:t>DVFS-level granularity</a:t>
            </a:r>
            <a:r>
              <a:rPr lang="en-US" sz="1800" dirty="0"/>
              <a:t> </a:t>
            </a:r>
            <a:r>
              <a:rPr lang="en-US" sz="1800" dirty="0" smtClean="0"/>
              <a:t>or even slower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194/Adv. VLSI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37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decoding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7907215" cy="4419600"/>
          </a:xfrm>
        </p:spPr>
        <p:txBody>
          <a:bodyPr/>
          <a:lstStyle/>
          <a:p>
            <a:r>
              <a:rPr lang="en-US" sz="2400" dirty="0"/>
              <a:t>Observations: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we often watch videos on our phones!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Video decompression is compute intensive</a:t>
            </a:r>
          </a:p>
          <a:p>
            <a:r>
              <a:rPr lang="en-US" sz="2400" dirty="0"/>
              <a:t>Does conditional clocking help on video?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Sure, </a:t>
            </a:r>
            <a:r>
              <a:rPr lang="en-US" sz="2000" dirty="0" smtClean="0"/>
              <a:t>but the </a:t>
            </a:r>
            <a:r>
              <a:rPr lang="en-US" sz="2000" dirty="0"/>
              <a:t>parts </a:t>
            </a:r>
            <a:r>
              <a:rPr lang="en-US" sz="2000" dirty="0" smtClean="0"/>
              <a:t>of the die that </a:t>
            </a:r>
            <a:r>
              <a:rPr lang="en-US" sz="2000" dirty="0"/>
              <a:t>are computing </a:t>
            </a:r>
            <a:r>
              <a:rPr lang="en-US" sz="2000" dirty="0" smtClean="0"/>
              <a:t>still have to </a:t>
            </a:r>
            <a:r>
              <a:rPr lang="en-US" sz="2000" dirty="0"/>
              <a:t>clock </a:t>
            </a:r>
            <a:r>
              <a:rPr lang="en-US" sz="2000" dirty="0" smtClean="0">
                <a:sym typeface="Wingdings" panose="05000000000000000000" pitchFamily="2" charset="2"/>
              </a:rPr>
              <a:t>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And there’s lots of computing</a:t>
            </a:r>
          </a:p>
          <a:p>
            <a:r>
              <a:rPr lang="en-US" sz="2400" dirty="0"/>
              <a:t>Does multicore help on video?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Maybe, if we can split decompression over multiple small cores</a:t>
            </a:r>
          </a:p>
          <a:p>
            <a:r>
              <a:rPr lang="en-US" sz="2400" dirty="0"/>
              <a:t>Does DVFS help on video?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We can adjust voltage to frame rate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All of these are good – but we can do better!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194/Adv. VLSI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23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Accelerators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Where does a general-purpose CPU spend its power?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Doing real work, and…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Circuits </a:t>
            </a:r>
            <a:r>
              <a:rPr lang="en-US" sz="2000" dirty="0"/>
              <a:t>for speculative, OOO execution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Moving data between memory/cache/</a:t>
            </a:r>
            <a:r>
              <a:rPr lang="en-US" sz="2000" dirty="0" err="1"/>
              <a:t>regfiles</a:t>
            </a:r>
            <a:r>
              <a:rPr lang="en-US" sz="2000" dirty="0"/>
              <a:t> and execution units</a:t>
            </a:r>
          </a:p>
          <a:p>
            <a:r>
              <a:rPr lang="en-US" sz="2400" dirty="0" smtClean="0"/>
              <a:t>Much of </a:t>
            </a:r>
            <a:r>
              <a:rPr lang="en-US" sz="2400" dirty="0"/>
              <a:t>these are </a:t>
            </a:r>
            <a:r>
              <a:rPr lang="en-US" sz="2400" dirty="0" smtClean="0"/>
              <a:t>not really </a:t>
            </a:r>
            <a:r>
              <a:rPr lang="en-US" sz="2400" dirty="0"/>
              <a:t>doing any computation!</a:t>
            </a:r>
          </a:p>
          <a:p>
            <a:r>
              <a:rPr lang="en-US" sz="2400" dirty="0"/>
              <a:t>Ideas: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Build a special-purpose machine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Build just as many registers as we need for, e.g., MP4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Put the registers near the execution units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Throw away speculative/OOO</a:t>
            </a:r>
          </a:p>
          <a:p>
            <a:r>
              <a:rPr lang="en-US" sz="2400" dirty="0"/>
              <a:t>Result: a very power-efficient machine that does </a:t>
            </a:r>
            <a:r>
              <a:rPr lang="en-US" sz="2400" i="1" dirty="0"/>
              <a:t>only one thing and is useless otherwise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194/Adv. VLSI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17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Assume: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we have lots of registers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8 variables are already in registers: A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, B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,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B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B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A</a:t>
            </a:r>
            <a:r>
              <a:rPr lang="en-US" sz="2000" baseline="-25000" dirty="0"/>
              <a:t>3</a:t>
            </a:r>
            <a:r>
              <a:rPr lang="en-US" sz="2000" dirty="0" smtClean="0"/>
              <a:t>, B</a:t>
            </a:r>
            <a:r>
              <a:rPr lang="en-US" sz="2000" baseline="-25000" dirty="0" smtClean="0"/>
              <a:t>3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We want to compute A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*B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+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*B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+ 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*B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+ A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*B</a:t>
            </a:r>
            <a:r>
              <a:rPr lang="en-US" sz="2000" baseline="-25000" dirty="0" smtClean="0"/>
              <a:t>3</a:t>
            </a:r>
            <a:endParaRPr lang="en-US" sz="2000" dirty="0"/>
          </a:p>
          <a:p>
            <a:r>
              <a:rPr lang="en-US" sz="2400" dirty="0" smtClean="0"/>
              <a:t>General-purpose way: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Write assembly code (e.g., for MIPS) to do the computation</a:t>
            </a:r>
          </a:p>
          <a:p>
            <a:r>
              <a:rPr lang="en-US" sz="2400" dirty="0" smtClean="0"/>
              <a:t>Design your own accelerator for it: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Use as many multipliers and adders as you want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The final result must go back into the register file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Try to avoid putting intermediate results into the register file</a:t>
            </a:r>
          </a:p>
          <a:p>
            <a:r>
              <a:rPr lang="en-US" sz="2400" dirty="0" smtClean="0"/>
              <a:t>Which way will be more power efficient? Faster?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EE 194/Adv. VLSI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81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accelerators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7965831" cy="4419600"/>
          </a:xfrm>
        </p:spPr>
        <p:txBody>
          <a:bodyPr/>
          <a:lstStyle/>
          <a:p>
            <a:r>
              <a:rPr lang="en-US" dirty="0"/>
              <a:t>Accelerators have been around forever</a:t>
            </a:r>
          </a:p>
          <a:p>
            <a:r>
              <a:rPr lang="en-US" dirty="0"/>
              <a:t>Any idea why nobody cared until recently?</a:t>
            </a:r>
          </a:p>
          <a:p>
            <a:pPr lvl="1">
              <a:spcBef>
                <a:spcPts val="0"/>
              </a:spcBef>
            </a:pPr>
            <a:r>
              <a:rPr lang="en-US" dirty="0"/>
              <a:t>When CPUs got 2x faster every year, accelerators were not worth the trouble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reason to care about their power advantage in the past</a:t>
            </a:r>
          </a:p>
          <a:p>
            <a:r>
              <a:rPr lang="en-US" dirty="0" smtClean="0"/>
              <a:t>Example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IPhone has a neural engine.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 sure if they have an MP4 decoder anywhere… they’re not </a:t>
            </a:r>
            <a:r>
              <a:rPr lang="en-US" dirty="0" smtClean="0"/>
              <a:t>telling (may be part of their GPU or video encoder)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194/Adv. VLSI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36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740545-CD14-4BD7-B0C8-71F05C231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Dark silicon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2241A4-E265-410F-9FF1-425172B21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US" dirty="0"/>
              <a:t>What is dark silicon?</a:t>
            </a:r>
          </a:p>
          <a:p>
            <a:pPr lvl="1">
              <a:spcBef>
                <a:spcPts val="0"/>
              </a:spcBef>
            </a:pPr>
            <a:r>
              <a:rPr lang="en-US" dirty="0"/>
              <a:t>Lots of transistors available</a:t>
            </a:r>
          </a:p>
          <a:p>
            <a:pPr lvl="1">
              <a:spcBef>
                <a:spcPts val="0"/>
              </a:spcBef>
            </a:pPr>
            <a:r>
              <a:rPr lang="en-US" dirty="0"/>
              <a:t>Cannot use them all at once (too much power)</a:t>
            </a:r>
          </a:p>
          <a:p>
            <a:r>
              <a:rPr lang="en-US" dirty="0"/>
              <a:t>Solution: build more things than you will use at once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Build multiple heterogeneous cores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Build multiple accelerators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At any give time, use the most efficient tool for your problem</a:t>
            </a:r>
          </a:p>
          <a:p>
            <a:pPr lvl="1">
              <a:spcBef>
                <a:spcPts val="0"/>
              </a:spcBef>
            </a:pPr>
            <a:r>
              <a:rPr lang="en-US" dirty="0"/>
              <a:t>Leave the others idle, with stopped clocks and low </a:t>
            </a:r>
            <a:r>
              <a:rPr lang="en-US" dirty="0" err="1"/>
              <a:t>V</a:t>
            </a:r>
            <a:r>
              <a:rPr lang="en-US" baseline="-25000" dirty="0" err="1"/>
              <a:t>dd</a:t>
            </a:r>
            <a:endParaRPr lang="en-US" baseline="-25000" dirty="0"/>
          </a:p>
          <a:p>
            <a:pPr lvl="1">
              <a:spcBef>
                <a:spcPts val="0"/>
              </a:spcBef>
            </a:pPr>
            <a:r>
              <a:rPr lang="en-US" dirty="0"/>
              <a:t>Idle units are “dark silicon”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3470C98-1E5F-481E-A71F-56F30E3D2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194/Adv. VLSI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39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sprinting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Chief ideas:</a:t>
            </a:r>
          </a:p>
          <a:p>
            <a:pPr lvl="1"/>
            <a:r>
              <a:rPr lang="en-US" dirty="0" smtClean="0"/>
              <a:t>Observation: we often only </a:t>
            </a:r>
            <a:r>
              <a:rPr lang="en-US" dirty="0"/>
              <a:t>need intense computing for a short time</a:t>
            </a:r>
          </a:p>
          <a:p>
            <a:pPr lvl="1"/>
            <a:r>
              <a:rPr lang="en-US" dirty="0"/>
              <a:t>We might not care as much about instantaneous power as about chip temperature</a:t>
            </a:r>
          </a:p>
          <a:p>
            <a:pPr lvl="1"/>
            <a:r>
              <a:rPr lang="en-US" dirty="0"/>
              <a:t>Chip + package + heat sink combination has substantial thermal mass; its temperature may take a while to rise substantially</a:t>
            </a:r>
          </a:p>
          <a:p>
            <a:pPr lvl="1"/>
            <a:r>
              <a:rPr lang="en-US" dirty="0"/>
              <a:t>You can run at a long-term-unsustainable power level – as long as you don’t do it too long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194/Adv. VLSI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13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6391FF-47AE-43A3-9FC6-CE76C1500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06572D-AD35-49AC-9416-B18C3B94B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/>
              <a:t>What are the main assumptions that the paper makes about </a:t>
            </a:r>
            <a:r>
              <a:rPr lang="en-US" sz="2000" dirty="0" smtClean="0"/>
              <a:t>how the proposed chip would be used? </a:t>
            </a:r>
            <a:r>
              <a:rPr lang="en-US" sz="2000" dirty="0"/>
              <a:t>Do you think they are valid?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They only talk about using multiple small cores. Why not use heterogeneous cores?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What type of thermal time constants do you think they are talking about?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The more thermal mass you have, the longer you can sprint for. Are there any downsides of having more thermal mass?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What are phase-change materials, and why do the authors like them?</a:t>
            </a:r>
          </a:p>
          <a:p>
            <a:pPr>
              <a:spcBef>
                <a:spcPts val="0"/>
              </a:spcBef>
            </a:pPr>
            <a:r>
              <a:rPr lang="en-US" sz="2000"/>
              <a:t>What do they do if the chip reaches maximum temperature and the user is still demanding lots of computes?</a:t>
            </a:r>
          </a:p>
          <a:p>
            <a:pPr>
              <a:spcBef>
                <a:spcPts val="0"/>
              </a:spcBef>
            </a:pPr>
            <a:r>
              <a:rPr lang="en-US" sz="2000" smtClean="0"/>
              <a:t>What </a:t>
            </a:r>
            <a:r>
              <a:rPr lang="en-US" sz="2000" dirty="0"/>
              <a:t>about di/</a:t>
            </a:r>
            <a:r>
              <a:rPr lang="en-US" sz="2000" dirty="0" err="1"/>
              <a:t>dt</a:t>
            </a:r>
            <a:r>
              <a:rPr lang="en-US" sz="2000" dirty="0"/>
              <a:t> issues?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What </a:t>
            </a:r>
            <a:r>
              <a:rPr lang="en-US" sz="2000" dirty="0"/>
              <a:t>are your overall thoughts on the paper?</a:t>
            </a: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F48C514-5C38-4802-BD8D-99D260112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194/Adv. VLSI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42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E2DAB1-A579-4A0F-BDC1-89396F624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42F7CC-69B1-4F2B-93E8-AC0B945B5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The future of microprocessors</a:t>
            </a:r>
            <a:r>
              <a:rPr lang="en-US" dirty="0"/>
              <a:t>, </a:t>
            </a:r>
            <a:r>
              <a:rPr lang="en-US" dirty="0" err="1"/>
              <a:t>Shekhar</a:t>
            </a:r>
            <a:r>
              <a:rPr lang="en-US" dirty="0"/>
              <a:t> </a:t>
            </a:r>
            <a:r>
              <a:rPr lang="en-US" dirty="0" err="1"/>
              <a:t>Borkar</a:t>
            </a:r>
            <a:r>
              <a:rPr lang="en-US" dirty="0"/>
              <a:t> 2011</a:t>
            </a:r>
          </a:p>
          <a:p>
            <a:pPr lvl="1"/>
            <a:r>
              <a:rPr lang="en-US" dirty="0"/>
              <a:t>“The past 20 years were the ‘great old days’; the next 20 years will hopefully be the ‘pretty good new days’ ”</a:t>
            </a:r>
          </a:p>
          <a:p>
            <a:pPr lvl="1"/>
            <a:r>
              <a:rPr lang="en-US" dirty="0"/>
              <a:t>Good overall description of dark silicon, multiple heterogeneous cores, accelerators, futures</a:t>
            </a:r>
          </a:p>
          <a:p>
            <a:r>
              <a:rPr lang="en-US" b="1" i="1" dirty="0"/>
              <a:t>Computational sprinting</a:t>
            </a:r>
            <a:r>
              <a:rPr lang="en-US" dirty="0"/>
              <a:t>, HPCA 2012</a:t>
            </a:r>
          </a:p>
          <a:p>
            <a:pPr lvl="1"/>
            <a:r>
              <a:rPr lang="en-US" dirty="0"/>
              <a:t>Read this for Wednesday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7E689DC-E702-471C-8A9B-1BA8B8238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194/Adv. VLSI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11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problems, yet again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same old problem:</a:t>
            </a:r>
          </a:p>
          <a:p>
            <a:pPr lvl="1"/>
            <a:r>
              <a:rPr lang="en-US" dirty="0"/>
              <a:t># of devices is rising </a:t>
            </a:r>
            <a:r>
              <a:rPr lang="en-US" dirty="0" smtClean="0"/>
              <a:t>at a slower and slower rate</a:t>
            </a:r>
          </a:p>
          <a:p>
            <a:pPr lvl="1"/>
            <a:r>
              <a:rPr lang="en-US" dirty="0" smtClean="0"/>
              <a:t>But still faster </a:t>
            </a:r>
            <a:r>
              <a:rPr lang="en-US" dirty="0"/>
              <a:t>than power/device is falling</a:t>
            </a:r>
          </a:p>
          <a:p>
            <a:pPr lvl="1"/>
            <a:r>
              <a:rPr lang="en-US" dirty="0"/>
              <a:t>Arguably the central problem of VLSI nowadays.</a:t>
            </a:r>
          </a:p>
          <a:p>
            <a:r>
              <a:rPr lang="en-US" dirty="0"/>
              <a:t>Time to look at the problem one more time, and see how much we like our solutions so far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194/Adv. VLSI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0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Mini-quiz (review)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25" y="1524000"/>
            <a:ext cx="8296275" cy="4419600"/>
          </a:xfrm>
        </p:spPr>
        <p:txBody>
          <a:bodyPr/>
          <a:lstStyle/>
          <a:p>
            <a:r>
              <a:rPr lang="en-US" dirty="0"/>
              <a:t>Why is Moore’s Law slowing down?</a:t>
            </a:r>
          </a:p>
          <a:p>
            <a:pPr lvl="1">
              <a:spcBef>
                <a:spcPts val="0"/>
              </a:spcBef>
            </a:pPr>
            <a:r>
              <a:rPr lang="en-US" dirty="0"/>
              <a:t>It’s getting hard to scale </a:t>
            </a:r>
            <a:r>
              <a:rPr lang="en-US" dirty="0" err="1"/>
              <a:t>V</a:t>
            </a:r>
            <a:r>
              <a:rPr lang="en-US" baseline="-25000" dirty="0" err="1"/>
              <a:t>t</a:t>
            </a:r>
            <a:r>
              <a:rPr lang="en-US" dirty="0"/>
              <a:t>, since it’s approaching </a:t>
            </a:r>
            <a:r>
              <a:rPr lang="en-US" dirty="0" err="1"/>
              <a:t>kT</a:t>
            </a:r>
            <a:r>
              <a:rPr lang="en-US" dirty="0"/>
              <a:t>/q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Dimensions are nearing quantum sizes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So: manufacturing is getting harder.</a:t>
            </a:r>
          </a:p>
          <a:p>
            <a:r>
              <a:rPr lang="en-US" dirty="0"/>
              <a:t>Why is Moore’s Law not stopping?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We’ve mostly stopped scaling down V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We’re not at the quantum scale yet!</a:t>
            </a:r>
          </a:p>
          <a:p>
            <a:r>
              <a:rPr lang="en-US" dirty="0"/>
              <a:t>Dennard scaling (i.e., constant fields and shrinking V) has close to stopped. Why?</a:t>
            </a:r>
          </a:p>
          <a:p>
            <a:pPr lvl="1">
              <a:spcBef>
                <a:spcPts val="0"/>
              </a:spcBef>
            </a:pPr>
            <a:r>
              <a:rPr lang="en-US" dirty="0"/>
              <a:t>Again, </a:t>
            </a:r>
            <a:r>
              <a:rPr lang="en-US" dirty="0" smtClean="0"/>
              <a:t>it’s </a:t>
            </a:r>
            <a:r>
              <a:rPr lang="en-US" dirty="0"/>
              <a:t>getting hard to scale </a:t>
            </a:r>
            <a:r>
              <a:rPr lang="en-US" dirty="0" err="1"/>
              <a:t>V</a:t>
            </a:r>
            <a:r>
              <a:rPr lang="en-US" baseline="-25000" dirty="0" err="1"/>
              <a:t>t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The end of scaling down </a:t>
            </a:r>
            <a:r>
              <a:rPr lang="en-US" dirty="0" err="1"/>
              <a:t>V</a:t>
            </a:r>
            <a:r>
              <a:rPr lang="en-US" baseline="-25000" dirty="0" err="1"/>
              <a:t>dd</a:t>
            </a:r>
            <a:r>
              <a:rPr lang="en-US" dirty="0"/>
              <a:t> means that power is rising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194/Adv. VLSI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31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done about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things we’ve talked about to get around this big problem</a:t>
            </a:r>
          </a:p>
          <a:p>
            <a:pPr lvl="1"/>
            <a:r>
              <a:rPr lang="en-US" dirty="0"/>
              <a:t>conditional clocking</a:t>
            </a:r>
          </a:p>
          <a:p>
            <a:pPr lvl="1"/>
            <a:r>
              <a:rPr lang="en-US" dirty="0"/>
              <a:t>DVFS</a:t>
            </a:r>
          </a:p>
          <a:p>
            <a:pPr lvl="1"/>
            <a:r>
              <a:rPr lang="en-US" dirty="0"/>
              <a:t>Multiple cores</a:t>
            </a:r>
          </a:p>
          <a:p>
            <a:r>
              <a:rPr lang="en-US" dirty="0"/>
              <a:t>Let’s go over them one by one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194/Adv. VLSI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3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clocking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49" y="1219200"/>
            <a:ext cx="8315325" cy="4419600"/>
          </a:xfrm>
        </p:spPr>
        <p:txBody>
          <a:bodyPr/>
          <a:lstStyle/>
          <a:p>
            <a:r>
              <a:rPr lang="en-US" dirty="0"/>
              <a:t>What was good about it?</a:t>
            </a:r>
          </a:p>
          <a:p>
            <a:pPr lvl="1">
              <a:spcBef>
                <a:spcPts val="0"/>
              </a:spcBef>
            </a:pPr>
            <a:r>
              <a:rPr lang="en-US" dirty="0"/>
              <a:t>Turn off the clocks that aren’t doing anything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Also stops downstream data nodes from wiggling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Makes our computation more efficient.</a:t>
            </a:r>
          </a:p>
          <a:p>
            <a:r>
              <a:rPr lang="en-US" dirty="0"/>
              <a:t>What limits its application?</a:t>
            </a:r>
          </a:p>
          <a:p>
            <a:pPr lvl="1">
              <a:spcBef>
                <a:spcPts val="0"/>
              </a:spcBef>
            </a:pPr>
            <a:r>
              <a:rPr lang="en-US" dirty="0"/>
              <a:t>Eventually you need clocks running if you’re going to do computation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pPr lvl="1">
              <a:spcBef>
                <a:spcPts val="0"/>
              </a:spcBef>
            </a:pPr>
            <a:r>
              <a:rPr lang="en-US" dirty="0"/>
              <a:t>Every generation, power gets exponentially worse; so if our solution is cond. clocking, then we have to turn off more and more clocks each generation!</a:t>
            </a:r>
          </a:p>
          <a:p>
            <a:r>
              <a:rPr lang="en-US" dirty="0"/>
              <a:t>Conclusion: we need cond. clocking, but it’s not enough.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194/Adv. VLSI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9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DVFS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2"/>
            <a:ext cx="7772400" cy="4419600"/>
          </a:xfrm>
        </p:spPr>
        <p:txBody>
          <a:bodyPr/>
          <a:lstStyle/>
          <a:p>
            <a:r>
              <a:rPr lang="en-US" sz="2400" dirty="0"/>
              <a:t>What was the central idea?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Lower V,F and save power and energy (but run slower)</a:t>
            </a:r>
          </a:p>
          <a:p>
            <a:r>
              <a:rPr lang="en-US" sz="2400" dirty="0"/>
              <a:t>What was good about it?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lowering V/F is cubically good!</a:t>
            </a:r>
          </a:p>
          <a:p>
            <a:r>
              <a:rPr lang="en-US" sz="2400" dirty="0"/>
              <a:t>What limits its application?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 can be hard to know the correct V/F to run at</a:t>
            </a:r>
          </a:p>
          <a:p>
            <a:r>
              <a:rPr lang="en-US" sz="2400" dirty="0"/>
              <a:t>Big-picture problem: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if we really care so much about power, we really should be running at the lowest V possible – and almost never raising V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But </a:t>
            </a:r>
            <a:r>
              <a:rPr lang="en-US" sz="2000" dirty="0" smtClean="0"/>
              <a:t>when that doesn’t give us enough computes/cycle, there’s not real good answer other than raising V/F (which is inefficient).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194/Adv. VLSI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85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cores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54372"/>
            <a:ext cx="7772400" cy="4994028"/>
          </a:xfrm>
        </p:spPr>
        <p:txBody>
          <a:bodyPr/>
          <a:lstStyle/>
          <a:p>
            <a:r>
              <a:rPr lang="en-US" dirty="0"/>
              <a:t>Why do we do multiple cores?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Every generation we have more transistors to use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added lots of fancy architectural features: OOO, speculative, big caches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we got to where those techniques were adding more transistors, but the IPC wasn’t getting much better and the energy/instruction was often getting worse!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Now we usually do many smaller cores</a:t>
            </a:r>
          </a:p>
          <a:p>
            <a:r>
              <a:rPr lang="en-US" dirty="0"/>
              <a:t>What was good about it?</a:t>
            </a:r>
          </a:p>
          <a:p>
            <a:pPr lvl="1">
              <a:spcBef>
                <a:spcPts val="0"/>
              </a:spcBef>
            </a:pPr>
            <a:r>
              <a:rPr lang="en-US" dirty="0"/>
              <a:t>Small cores are more power-efficient than large ones</a:t>
            </a:r>
          </a:p>
          <a:p>
            <a:r>
              <a:rPr lang="en-US" dirty="0"/>
              <a:t>What limits its application?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 every application can use lots of threads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194/Adv. VLSI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65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Heterogeneous cores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How many cores should we put on a chip?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8 tiny cores? 4 small cores? 2 medium ones? One big one?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 best answer depends on the application</a:t>
            </a:r>
          </a:p>
          <a:p>
            <a:r>
              <a:rPr lang="en-US" sz="2200" dirty="0"/>
              <a:t>Assume: the problem we care about can be broken into 4 threads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Ask the same question again: how many cores to build?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Probably 4 </a:t>
            </a:r>
            <a:r>
              <a:rPr lang="en-US" sz="2000" dirty="0"/>
              <a:t>small.</a:t>
            </a:r>
          </a:p>
          <a:p>
            <a:r>
              <a:rPr lang="en-US" sz="2200" dirty="0"/>
              <a:t>Assume: now we care most about an app with 2 </a:t>
            </a:r>
            <a:r>
              <a:rPr lang="en-US" sz="2200" dirty="0" smtClean="0"/>
              <a:t>threads. Now?</a:t>
            </a:r>
            <a:endParaRPr lang="en-US" sz="2200" dirty="0"/>
          </a:p>
          <a:p>
            <a:pPr lvl="1">
              <a:spcBef>
                <a:spcPts val="0"/>
              </a:spcBef>
            </a:pPr>
            <a:r>
              <a:rPr lang="en-US" sz="2000" dirty="0"/>
              <a:t>Then build 2 medium cores.</a:t>
            </a:r>
          </a:p>
          <a:p>
            <a:r>
              <a:rPr lang="en-US" sz="2200" dirty="0"/>
              <a:t>What if we care about </a:t>
            </a:r>
            <a:r>
              <a:rPr lang="en-US" sz="2200" i="1" dirty="0"/>
              <a:t>both</a:t>
            </a:r>
            <a:r>
              <a:rPr lang="en-US" sz="2200" dirty="0"/>
              <a:t> apps?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Build 4 small cores </a:t>
            </a:r>
            <a:r>
              <a:rPr lang="en-US" sz="2000" i="1" dirty="0"/>
              <a:t>and</a:t>
            </a:r>
            <a:r>
              <a:rPr lang="en-US" sz="2000" dirty="0"/>
              <a:t> two medium!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Example: Apple A11 Bionic (the CPU that powers IPhone X).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 has two fast cores and 4 slow ones.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194/Adv. VLSI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48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38340</TotalTime>
  <Words>1531</Words>
  <Application>Microsoft Office PowerPoint</Application>
  <PresentationFormat>On-screen Show (4:3)</PresentationFormat>
  <Paragraphs>179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Wingdings</vt:lpstr>
      <vt:lpstr>Default Design</vt:lpstr>
      <vt:lpstr>EE 194 Advanced VLSI</vt:lpstr>
      <vt:lpstr>Resources</vt:lpstr>
      <vt:lpstr>Power problems, yet again</vt:lpstr>
      <vt:lpstr>Mini-quiz (review)</vt:lpstr>
      <vt:lpstr>What have we done about it?</vt:lpstr>
      <vt:lpstr>Conditional clocking</vt:lpstr>
      <vt:lpstr>DVFS</vt:lpstr>
      <vt:lpstr>Multiple cores</vt:lpstr>
      <vt:lpstr>Heterogeneous cores</vt:lpstr>
      <vt:lpstr>Heterogeneous</vt:lpstr>
      <vt:lpstr>Video decoding</vt:lpstr>
      <vt:lpstr>Accelerators</vt:lpstr>
      <vt:lpstr>Group exercise</vt:lpstr>
      <vt:lpstr>More accelerators</vt:lpstr>
      <vt:lpstr>Dark silicon</vt:lpstr>
      <vt:lpstr>Computational sprinting</vt:lpstr>
      <vt:lpstr>Discussion questions</vt:lpstr>
    </vt:vector>
  </TitlesOfParts>
  <Company>Drexel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ECEC 621 High Performance Computer Architecture</dc:title>
  <dc:creator>Mark Hempstead</dc:creator>
  <cp:lastModifiedBy>joelg</cp:lastModifiedBy>
  <cp:revision>1161</cp:revision>
  <cp:lastPrinted>2005-02-07T17:53:54Z</cp:lastPrinted>
  <dcterms:created xsi:type="dcterms:W3CDTF">2002-09-07T18:50:54Z</dcterms:created>
  <dcterms:modified xsi:type="dcterms:W3CDTF">2018-04-25T18:19:06Z</dcterms:modified>
</cp:coreProperties>
</file>