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8" r:id="rId2"/>
    <p:sldId id="832" r:id="rId3"/>
    <p:sldId id="833" r:id="rId4"/>
    <p:sldId id="834" r:id="rId5"/>
    <p:sldId id="841" r:id="rId6"/>
    <p:sldId id="836" r:id="rId7"/>
    <p:sldId id="839" r:id="rId8"/>
    <p:sldId id="838" r:id="rId9"/>
    <p:sldId id="840" r:id="rId10"/>
    <p:sldId id="842" r:id="rId11"/>
    <p:sldId id="256" r:id="rId12"/>
    <p:sldId id="261" r:id="rId13"/>
    <p:sldId id="257" r:id="rId14"/>
    <p:sldId id="262" r:id="rId15"/>
    <p:sldId id="263" r:id="rId16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2658ED4-02B7-407F-B04E-0B16F0BB8C04}">
          <p14:sldIdLst>
            <p14:sldId id="328"/>
            <p14:sldId id="832"/>
            <p14:sldId id="833"/>
            <p14:sldId id="834"/>
            <p14:sldId id="841"/>
            <p14:sldId id="836"/>
            <p14:sldId id="839"/>
            <p14:sldId id="838"/>
            <p14:sldId id="840"/>
            <p14:sldId id="842"/>
            <p14:sldId id="256"/>
            <p14:sldId id="261"/>
            <p14:sldId id="257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006600"/>
    <a:srgbClr val="F1B28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5" autoAdjust="0"/>
    <p:restoredTop sz="85679" autoAdjust="0"/>
  </p:normalViewPr>
  <p:slideViewPr>
    <p:cSldViewPr snapToGrid="0">
      <p:cViewPr varScale="1">
        <p:scale>
          <a:sx n="78" d="100"/>
          <a:sy n="78" d="100"/>
        </p:scale>
        <p:origin x="102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8844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61" rIns="93117" bIns="46561" numCol="1" anchor="t" anchorCtr="0" compatLnSpc="1">
            <a:prstTxWarp prst="textNoShape">
              <a:avLst/>
            </a:prstTxWarp>
          </a:bodyPr>
          <a:lstStyle>
            <a:lvl1pPr defTabSz="931939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558" y="0"/>
            <a:ext cx="4028843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61" rIns="93117" bIns="46561" numCol="1" anchor="t" anchorCtr="0" compatLnSpc="1">
            <a:prstTxWarp prst="textNoShape">
              <a:avLst/>
            </a:prstTxWarp>
          </a:bodyPr>
          <a:lstStyle>
            <a:lvl1pPr algn="r" defTabSz="931939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1503"/>
            <a:ext cx="4028844" cy="34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61" rIns="93117" bIns="46561" numCol="1" anchor="b" anchorCtr="0" compatLnSpc="1">
            <a:prstTxWarp prst="textNoShape">
              <a:avLst/>
            </a:prstTxWarp>
          </a:bodyPr>
          <a:lstStyle>
            <a:lvl1pPr defTabSz="931939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558" y="6661503"/>
            <a:ext cx="4028843" cy="34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61" rIns="93117" bIns="46561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8844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t" anchorCtr="0" compatLnSpc="1">
            <a:prstTxWarp prst="textNoShape">
              <a:avLst/>
            </a:prstTxWarp>
          </a:bodyPr>
          <a:lstStyle>
            <a:lvl1pPr defTabSz="922346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540" y="0"/>
            <a:ext cx="4028844" cy="34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t" anchorCtr="0" compatLnSpc="1">
            <a:prstTxWarp prst="textNoShape">
              <a:avLst/>
            </a:prstTxWarp>
          </a:bodyPr>
          <a:lstStyle>
            <a:lvl1pPr algn="r" defTabSz="922346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506788" cy="2630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045" y="3330173"/>
            <a:ext cx="7436313" cy="3153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8026"/>
            <a:ext cx="4028844" cy="35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b" anchorCtr="0" compatLnSpc="1">
            <a:prstTxWarp prst="textNoShape">
              <a:avLst/>
            </a:prstTxWarp>
          </a:bodyPr>
          <a:lstStyle>
            <a:lvl1pPr defTabSz="922346" eaLnBrk="1" hangingPunct="1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540" y="6658026"/>
            <a:ext cx="4028844" cy="35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7" rIns="92172" bIns="46087" numCol="1" anchor="b" anchorCtr="0" compatLnSpc="1">
            <a:prstTxWarp prst="textNoShape">
              <a:avLst/>
            </a:prstTxWarp>
          </a:bodyPr>
          <a:lstStyle>
            <a:lvl1pPr algn="r" defTabSz="921175" eaLnBrk="1" hangingPunct="1">
              <a:defRPr sz="13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4798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1989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Fluoroscopy is continuous feedback from x-ray; ultrasound is being used more and more instead of fluoroscopy to give the same feedback without subjecting the patient to radiation.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537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the moving-avg lecture is right before this one.</a:t>
            </a:r>
          </a:p>
          <a:p>
            <a:r>
              <a:rPr lang="en-US" dirty="0"/>
              <a:t>And they will start writing user functions in the very next lab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4323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after every line we have to check two things, not just 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069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050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 them know that </a:t>
            </a:r>
            <a:r>
              <a:rPr lang="en-US" i="1" dirty="0"/>
              <a:t>pass</a:t>
            </a:r>
            <a:r>
              <a:rPr lang="en-US" i="0" dirty="0"/>
              <a:t> is a Python statement that does nothing.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2979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307777"/>
          </a:xfrm>
          <a:ln/>
        </p:spPr>
        <p:txBody>
          <a:bodyPr>
            <a:spAutoFit/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307777"/>
          </a:xfrm>
          <a:ln/>
        </p:spPr>
        <p:txBody>
          <a:bodyPr>
            <a:spAutoFit/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EN1 EIY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EN1 EIY Joel Grodstein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el.grodstein@tufts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EN1</a:t>
            </a:r>
            <a:br>
              <a:rPr lang="en-US" altLang="en-US" dirty="0"/>
            </a:br>
            <a:r>
              <a:rPr lang="en-US" altLang="en-US" dirty="0"/>
              <a:t>Electricity inside of you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599"/>
            <a:ext cx="8382000" cy="3676475"/>
          </a:xfrm>
        </p:spPr>
        <p:txBody>
          <a:bodyPr/>
          <a:lstStyle/>
          <a:p>
            <a:pPr eaLnBrk="1" hangingPunct="1"/>
            <a:r>
              <a:rPr lang="en-US" altLang="en-US" dirty="0"/>
              <a:t>Fall 2022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3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Realtime systems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CFF67-7619-387E-57AF-42E09F12A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C6FA9-3EBD-279B-0D08-582E846FA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say your </a:t>
            </a:r>
            <a:r>
              <a:rPr lang="en-US" i="1" dirty="0" err="1"/>
              <a:t>muscle_fun</a:t>
            </a:r>
            <a:r>
              <a:rPr lang="en-US" dirty="0"/>
              <a:t>() tried to play a different note depending on how hard you activated your biceps</a:t>
            </a:r>
          </a:p>
          <a:p>
            <a:pPr lvl="1"/>
            <a:r>
              <a:rPr lang="en-US" dirty="0"/>
              <a:t>it called </a:t>
            </a:r>
            <a:r>
              <a:rPr lang="en-US" i="1" dirty="0" err="1"/>
              <a:t>play_note</a:t>
            </a:r>
            <a:r>
              <a:rPr lang="en-US" dirty="0"/>
              <a:t>(), which calls </a:t>
            </a:r>
            <a:r>
              <a:rPr lang="en-US" i="1" dirty="0" err="1"/>
              <a:t>dac.write_timed</a:t>
            </a:r>
            <a:r>
              <a:rPr lang="en-US" i="1" dirty="0"/>
              <a:t>(</a:t>
            </a:r>
            <a:r>
              <a:rPr lang="en-US" i="1" dirty="0" err="1"/>
              <a:t>buf</a:t>
            </a:r>
            <a:r>
              <a:rPr lang="en-US" dirty="0"/>
              <a:t>, </a:t>
            </a:r>
            <a:r>
              <a:rPr lang="en-US" i="1" dirty="0" err="1"/>
              <a:t>samples_per_sec</a:t>
            </a:r>
            <a:r>
              <a:rPr lang="en-US" i="1" dirty="0"/>
              <a:t>)</a:t>
            </a:r>
          </a:p>
          <a:p>
            <a:pPr lvl="1"/>
            <a:r>
              <a:rPr lang="en-US" dirty="0"/>
              <a:t>reminder: </a:t>
            </a:r>
            <a:r>
              <a:rPr lang="en-US" i="1" dirty="0" err="1"/>
              <a:t>buf</a:t>
            </a:r>
            <a:r>
              <a:rPr lang="en-US" dirty="0"/>
              <a:t> is an array of samples, and </a:t>
            </a:r>
            <a:r>
              <a:rPr lang="en-US" i="1" dirty="0" err="1"/>
              <a:t>samples_per_sec</a:t>
            </a:r>
            <a:r>
              <a:rPr lang="en-US" dirty="0"/>
              <a:t> tells the </a:t>
            </a:r>
            <a:r>
              <a:rPr lang="en-US" dirty="0" err="1"/>
              <a:t>PyBoard</a:t>
            </a:r>
            <a:r>
              <a:rPr lang="en-US" dirty="0"/>
              <a:t> how fast to give successive samples to the DAC</a:t>
            </a:r>
          </a:p>
          <a:p>
            <a:r>
              <a:rPr lang="en-US" dirty="0"/>
              <a:t>What would the picture on the last slide look like now?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6C997D-8448-FE45-CA1B-4CC514A56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EN1 EIY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793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01680-002D-4032-8F29-93E3A83172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Lab 4 code</a:t>
            </a:r>
            <a:br>
              <a:rPr lang="en-US" dirty="0"/>
            </a:br>
            <a:r>
              <a:rPr lang="en-US" dirty="0"/>
              <a:t>Analog capture</a:t>
            </a:r>
          </a:p>
        </p:txBody>
      </p:sp>
    </p:spTree>
    <p:extLst>
      <p:ext uri="{BB962C8B-B14F-4D97-AF65-F5344CB8AC3E}">
        <p14:creationId xmlns:p14="http://schemas.microsoft.com/office/powerpoint/2010/main" val="2759628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D002E-6447-4B38-BAA4-B550CAD7F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687" y="1131094"/>
            <a:ext cx="8167786" cy="994172"/>
          </a:xfrm>
        </p:spPr>
        <p:txBody>
          <a:bodyPr/>
          <a:lstStyle/>
          <a:p>
            <a:r>
              <a:rPr lang="en-US" dirty="0"/>
              <a:t>Step 1m: set up a timer to call </a:t>
            </a:r>
            <a:r>
              <a:rPr lang="en-US" i="1" dirty="0" err="1"/>
              <a:t>cb_irq</a:t>
            </a:r>
            <a:r>
              <a:rPr lang="en-US" dirty="0"/>
              <a:t> every 1ms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646E16-0BC8-2561-4AE0-F3A749CD098D}"/>
              </a:ext>
            </a:extLst>
          </p:cNvPr>
          <p:cNvSpPr txBox="1"/>
          <p:nvPr/>
        </p:nvSpPr>
        <p:spPr>
          <a:xfrm>
            <a:off x="2805596" y="2926512"/>
            <a:ext cx="47357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SAMPLE_FREQ=1000</a:t>
            </a:r>
          </a:p>
          <a:p>
            <a:r>
              <a:rPr lang="en-US" sz="1800" dirty="0" err="1"/>
              <a:t>tim</a:t>
            </a:r>
            <a:r>
              <a:rPr lang="en-US" sz="1800" dirty="0"/>
              <a:t> = </a:t>
            </a:r>
            <a:r>
              <a:rPr lang="en-US" sz="1800" dirty="0" err="1"/>
              <a:t>pyb.Timer</a:t>
            </a:r>
            <a:r>
              <a:rPr lang="en-US" sz="1800" dirty="0"/>
              <a:t>(4)</a:t>
            </a:r>
          </a:p>
          <a:p>
            <a:r>
              <a:rPr lang="en-US" sz="1800" dirty="0" err="1"/>
              <a:t>tim.init</a:t>
            </a:r>
            <a:r>
              <a:rPr lang="en-US" sz="1800" dirty="0"/>
              <a:t>(</a:t>
            </a:r>
            <a:r>
              <a:rPr lang="en-US" sz="1800" dirty="0" err="1"/>
              <a:t>freq</a:t>
            </a:r>
            <a:r>
              <a:rPr lang="en-US" sz="1800" dirty="0"/>
              <a:t>=SAMPLE_FREQ, callback=</a:t>
            </a:r>
            <a:r>
              <a:rPr lang="en-US" sz="1800" dirty="0" err="1"/>
              <a:t>cb_irq</a:t>
            </a:r>
            <a:r>
              <a:rPr lang="en-US" sz="1800" dirty="0"/>
              <a:t>)</a:t>
            </a:r>
          </a:p>
          <a:p>
            <a:r>
              <a:rPr lang="en-US" sz="1800" dirty="0"/>
              <a:t>print ("Setup timer")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F60B5C-D74E-61C2-AE52-8673F07941D0}"/>
              </a:ext>
            </a:extLst>
          </p:cNvPr>
          <p:cNvSpPr txBox="1"/>
          <p:nvPr/>
        </p:nvSpPr>
        <p:spPr>
          <a:xfrm>
            <a:off x="7030474" y="2359673"/>
            <a:ext cx="183089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Capture your </a:t>
            </a:r>
            <a:r>
              <a:rPr lang="en-US" sz="1800" dirty="0" err="1"/>
              <a:t>sEMG</a:t>
            </a:r>
            <a:r>
              <a:rPr lang="en-US" sz="1800" dirty="0"/>
              <a:t> at 1000 samples/second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2D7722-A56B-0440-1667-92DAD240A712}"/>
              </a:ext>
            </a:extLst>
          </p:cNvPr>
          <p:cNvSpPr txBox="1"/>
          <p:nvPr/>
        </p:nvSpPr>
        <p:spPr>
          <a:xfrm>
            <a:off x="321924" y="3339528"/>
            <a:ext cx="1609642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err="1"/>
              <a:t>MicroPython</a:t>
            </a:r>
            <a:r>
              <a:rPr lang="en-US" sz="1800" dirty="0"/>
              <a:t> magic to actually turn on the timer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7B8402-C574-ADA8-8D4C-EBD6716FA2A0}"/>
              </a:ext>
            </a:extLst>
          </p:cNvPr>
          <p:cNvSpPr txBox="1"/>
          <p:nvPr/>
        </p:nvSpPr>
        <p:spPr>
          <a:xfrm>
            <a:off x="5141405" y="4274927"/>
            <a:ext cx="1830897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Call </a:t>
            </a:r>
            <a:r>
              <a:rPr lang="en-US" sz="1800" i="1" dirty="0" err="1"/>
              <a:t>cb_irq</a:t>
            </a:r>
            <a:r>
              <a:rPr lang="en-US" sz="1800" dirty="0"/>
              <a:t> every 1ms. Our main routine gets </a:t>
            </a:r>
            <a:r>
              <a:rPr lang="en-US" sz="1800" i="1" dirty="0"/>
              <a:t>interrupted</a:t>
            </a:r>
            <a:r>
              <a:rPr lang="en-US" sz="1800" dirty="0"/>
              <a:t> to do this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4BCD26D-0F9C-3435-93C9-614D75BEEB52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5216761" y="2821338"/>
            <a:ext cx="1813713" cy="257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C99CF50-FA82-DCE8-4E9A-775AB70655D0}"/>
              </a:ext>
            </a:extLst>
          </p:cNvPr>
          <p:cNvCxnSpPr>
            <a:cxnSpLocks/>
          </p:cNvCxnSpPr>
          <p:nvPr/>
        </p:nvCxnSpPr>
        <p:spPr>
          <a:xfrm flipV="1">
            <a:off x="2139193" y="3421626"/>
            <a:ext cx="666403" cy="264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FBCADEA-C184-F07C-E88E-FC337E5610FB}"/>
              </a:ext>
            </a:extLst>
          </p:cNvPr>
          <p:cNvCxnSpPr>
            <a:cxnSpLocks/>
            <a:stCxn id="9" idx="0"/>
          </p:cNvCxnSpPr>
          <p:nvPr/>
        </p:nvCxnSpPr>
        <p:spPr>
          <a:xfrm flipH="1" flipV="1">
            <a:off x="5875453" y="3826231"/>
            <a:ext cx="181401" cy="4486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04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D002E-6447-4B38-BAA4-B550CAD7F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2m: the main routine waits till we’re mostly done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646E16-0BC8-2561-4AE0-F3A749CD098D}"/>
              </a:ext>
            </a:extLst>
          </p:cNvPr>
          <p:cNvSpPr txBox="1"/>
          <p:nvPr/>
        </p:nvSpPr>
        <p:spPr>
          <a:xfrm>
            <a:off x="2672634" y="2474228"/>
            <a:ext cx="50850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N_SECONDS=12</a:t>
            </a:r>
          </a:p>
          <a:p>
            <a:r>
              <a:rPr lang="pt-BR" sz="1800" dirty="0"/>
              <a:t>NSAMPLES =SAMPLE_FREQ * N_SECONDS</a:t>
            </a:r>
            <a:endParaRPr lang="en-US" sz="1800" dirty="0"/>
          </a:p>
          <a:p>
            <a:r>
              <a:rPr lang="en-US" sz="1800" dirty="0" err="1"/>
              <a:t>pyb.LED</a:t>
            </a:r>
            <a:r>
              <a:rPr lang="en-US" sz="1800" dirty="0"/>
              <a:t>(2).on()</a:t>
            </a:r>
          </a:p>
          <a:p>
            <a:r>
              <a:rPr lang="en-US" sz="1800" dirty="0"/>
              <a:t>while </a:t>
            </a:r>
            <a:r>
              <a:rPr lang="en-US" sz="1800" dirty="0" err="1"/>
              <a:t>n_reads</a:t>
            </a:r>
            <a:r>
              <a:rPr lang="en-US" sz="1800" dirty="0"/>
              <a:t> &lt; NSAMPLES:</a:t>
            </a:r>
          </a:p>
          <a:p>
            <a:pPr lvl="1"/>
            <a:r>
              <a:rPr lang="en-US" sz="1800" dirty="0"/>
              <a:t>pass</a:t>
            </a:r>
          </a:p>
          <a:p>
            <a:r>
              <a:rPr lang="en-US" sz="1800" dirty="0"/>
              <a:t> </a:t>
            </a:r>
            <a:r>
              <a:rPr lang="en-US" sz="1800" dirty="0" err="1"/>
              <a:t>pyb.LED</a:t>
            </a:r>
            <a:r>
              <a:rPr lang="en-US" sz="1800" dirty="0"/>
              <a:t>(2).off()</a:t>
            </a:r>
          </a:p>
          <a:p>
            <a:r>
              <a:rPr lang="en-US" sz="1800" dirty="0"/>
              <a:t> print ("Done sampling")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F60B5C-D74E-61C2-AE52-8673F07941D0}"/>
              </a:ext>
            </a:extLst>
          </p:cNvPr>
          <p:cNvSpPr txBox="1"/>
          <p:nvPr/>
        </p:nvSpPr>
        <p:spPr>
          <a:xfrm>
            <a:off x="419613" y="2571227"/>
            <a:ext cx="172592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Turn on the green LED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2D7722-A56B-0440-1667-92DAD240A712}"/>
              </a:ext>
            </a:extLst>
          </p:cNvPr>
          <p:cNvSpPr txBox="1"/>
          <p:nvPr/>
        </p:nvSpPr>
        <p:spPr>
          <a:xfrm>
            <a:off x="304039" y="3929392"/>
            <a:ext cx="153253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Just keep checking, over and over.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7B8402-C574-ADA8-8D4C-EBD6716FA2A0}"/>
              </a:ext>
            </a:extLst>
          </p:cNvPr>
          <p:cNvSpPr txBox="1"/>
          <p:nvPr/>
        </p:nvSpPr>
        <p:spPr>
          <a:xfrm>
            <a:off x="5663789" y="3904142"/>
            <a:ext cx="1830897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We’ve collected all of our samples; turn off the green LED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4BCD26D-0F9C-3435-93C9-614D75BEEB52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2145541" y="2894393"/>
            <a:ext cx="597659" cy="323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C99CF50-FA82-DCE8-4E9A-775AB70655D0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1836575" y="3726426"/>
            <a:ext cx="1240922" cy="664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FBCADEA-C184-F07C-E88E-FC337E5610FB}"/>
              </a:ext>
            </a:extLst>
          </p:cNvPr>
          <p:cNvCxnSpPr>
            <a:cxnSpLocks/>
          </p:cNvCxnSpPr>
          <p:nvPr/>
        </p:nvCxnSpPr>
        <p:spPr>
          <a:xfrm flipH="1" flipV="1">
            <a:off x="4492240" y="4033690"/>
            <a:ext cx="1084684" cy="92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8009C94-3691-AEF7-134A-D57B2C5FE13E}"/>
              </a:ext>
            </a:extLst>
          </p:cNvPr>
          <p:cNvSpPr txBox="1"/>
          <p:nvPr/>
        </p:nvSpPr>
        <p:spPr>
          <a:xfrm>
            <a:off x="6548492" y="1869601"/>
            <a:ext cx="160495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 So 12000 samples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03EF19D-4DEE-61C4-1254-0F0F728CD320}"/>
              </a:ext>
            </a:extLst>
          </p:cNvPr>
          <p:cNvCxnSpPr>
            <a:cxnSpLocks/>
            <a:stCxn id="24" idx="1"/>
          </p:cNvCxnSpPr>
          <p:nvPr/>
        </p:nvCxnSpPr>
        <p:spPr>
          <a:xfrm flipH="1">
            <a:off x="4502773" y="2192767"/>
            <a:ext cx="2045719" cy="448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384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D002E-6447-4B38-BAA4-B550CAD7F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3m: main routine saves our data to flash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646E16-0BC8-2561-4AE0-F3A749CD098D}"/>
              </a:ext>
            </a:extLst>
          </p:cNvPr>
          <p:cNvSpPr txBox="1"/>
          <p:nvPr/>
        </p:nvSpPr>
        <p:spPr>
          <a:xfrm>
            <a:off x="2672634" y="2474228"/>
            <a:ext cx="39444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/>
              <a:t>pyb.LED</a:t>
            </a:r>
            <a:r>
              <a:rPr lang="en-US" sz="1800" dirty="0"/>
              <a:t>(1).on()</a:t>
            </a:r>
          </a:p>
          <a:p>
            <a:r>
              <a:rPr lang="en-US" sz="1800" dirty="0"/>
              <a:t>with open('</a:t>
            </a:r>
            <a:r>
              <a:rPr lang="en-US" sz="1800" dirty="0" err="1"/>
              <a:t>data.csv','w</a:t>
            </a:r>
            <a:r>
              <a:rPr lang="en-US" sz="1800" dirty="0"/>
              <a:t>') as f:</a:t>
            </a:r>
          </a:p>
          <a:p>
            <a:pPr lvl="1"/>
            <a:r>
              <a:rPr lang="en-US" sz="1800" dirty="0"/>
              <a:t>for </a:t>
            </a:r>
            <a:r>
              <a:rPr lang="en-US" sz="1800" dirty="0" err="1"/>
              <a:t>i</a:t>
            </a:r>
            <a:r>
              <a:rPr lang="en-US" sz="1800" dirty="0"/>
              <a:t> in range(NSAMPLES):</a:t>
            </a:r>
          </a:p>
          <a:p>
            <a:pPr lvl="2"/>
            <a:r>
              <a:rPr lang="en-US" sz="1800" dirty="0" err="1"/>
              <a:t>f.write</a:t>
            </a:r>
            <a:r>
              <a:rPr lang="en-US" sz="1800" dirty="0"/>
              <a:t>(</a:t>
            </a:r>
            <a:r>
              <a:rPr lang="en-US" sz="1800" dirty="0" err="1"/>
              <a:t>vals</a:t>
            </a:r>
            <a:r>
              <a:rPr lang="en-US" sz="1800" dirty="0"/>
              <a:t>[</a:t>
            </a:r>
            <a:r>
              <a:rPr lang="en-US" sz="1800" dirty="0" err="1"/>
              <a:t>i</a:t>
            </a:r>
            <a:r>
              <a:rPr lang="en-US" sz="1800" dirty="0"/>
              <a:t>])</a:t>
            </a:r>
          </a:p>
          <a:p>
            <a:r>
              <a:rPr lang="en-US" sz="1800" dirty="0" err="1"/>
              <a:t>pyb.LED</a:t>
            </a:r>
            <a:r>
              <a:rPr lang="en-US" sz="1800" dirty="0"/>
              <a:t>(1).off()</a:t>
            </a:r>
          </a:p>
          <a:p>
            <a:r>
              <a:rPr lang="en-US" sz="1800" dirty="0"/>
              <a:t>print ("Done writing data1")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F60B5C-D74E-61C2-AE52-8673F07941D0}"/>
              </a:ext>
            </a:extLst>
          </p:cNvPr>
          <p:cNvSpPr txBox="1"/>
          <p:nvPr/>
        </p:nvSpPr>
        <p:spPr>
          <a:xfrm>
            <a:off x="301625" y="3062842"/>
            <a:ext cx="1809902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Do the actual writes, one by one using a loop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7B8402-C574-ADA8-8D4C-EBD6716FA2A0}"/>
              </a:ext>
            </a:extLst>
          </p:cNvPr>
          <p:cNvSpPr txBox="1"/>
          <p:nvPr/>
        </p:nvSpPr>
        <p:spPr>
          <a:xfrm>
            <a:off x="6361881" y="3658335"/>
            <a:ext cx="183089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All done writing; turn off the red LED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4BCD26D-0F9C-3435-93C9-614D75BEEB52}"/>
              </a:ext>
            </a:extLst>
          </p:cNvPr>
          <p:cNvCxnSpPr>
            <a:cxnSpLocks/>
          </p:cNvCxnSpPr>
          <p:nvPr/>
        </p:nvCxnSpPr>
        <p:spPr>
          <a:xfrm flipV="1">
            <a:off x="2111527" y="3429000"/>
            <a:ext cx="1251105" cy="75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FBCADEA-C184-F07C-E88E-FC337E5610FB}"/>
              </a:ext>
            </a:extLst>
          </p:cNvPr>
          <p:cNvCxnSpPr>
            <a:cxnSpLocks/>
          </p:cNvCxnSpPr>
          <p:nvPr/>
        </p:nvCxnSpPr>
        <p:spPr>
          <a:xfrm flipH="1" flipV="1">
            <a:off x="4492240" y="3787882"/>
            <a:ext cx="1830897" cy="3318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8009C94-3691-AEF7-134A-D57B2C5FE13E}"/>
              </a:ext>
            </a:extLst>
          </p:cNvPr>
          <p:cNvSpPr txBox="1"/>
          <p:nvPr/>
        </p:nvSpPr>
        <p:spPr>
          <a:xfrm>
            <a:off x="6460004" y="1731948"/>
            <a:ext cx="195453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 Turn on the red LED while we’re writing flash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03EF19D-4DEE-61C4-1254-0F0F728CD320}"/>
              </a:ext>
            </a:extLst>
          </p:cNvPr>
          <p:cNvCxnSpPr>
            <a:cxnSpLocks/>
            <a:stCxn id="24" idx="1"/>
          </p:cNvCxnSpPr>
          <p:nvPr/>
        </p:nvCxnSpPr>
        <p:spPr>
          <a:xfrm flipH="1">
            <a:off x="4395606" y="2193613"/>
            <a:ext cx="2064398" cy="461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72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D002E-6447-4B38-BAA4-B550CAD7F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1i: the interrupt-handler sequence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646E16-0BC8-2561-4AE0-F3A749CD098D}"/>
              </a:ext>
            </a:extLst>
          </p:cNvPr>
          <p:cNvSpPr txBox="1"/>
          <p:nvPr/>
        </p:nvSpPr>
        <p:spPr>
          <a:xfrm>
            <a:off x="2320413" y="2474229"/>
            <a:ext cx="374962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def </a:t>
            </a:r>
            <a:r>
              <a:rPr lang="en-US" sz="1800" dirty="0" err="1"/>
              <a:t>cb_irq</a:t>
            </a:r>
            <a:r>
              <a:rPr lang="en-US" sz="1800" dirty="0"/>
              <a:t>(timer):</a:t>
            </a:r>
          </a:p>
          <a:p>
            <a:pPr lvl="1"/>
            <a:r>
              <a:rPr lang="en-US" sz="1800" dirty="0" err="1"/>
              <a:t>micropython.schedule</a:t>
            </a:r>
            <a:r>
              <a:rPr lang="en-US" sz="1800" dirty="0"/>
              <a:t> (</a:t>
            </a:r>
            <a:r>
              <a:rPr lang="en-US" sz="1800" dirty="0" err="1"/>
              <a:t>cb</a:t>
            </a:r>
            <a:r>
              <a:rPr lang="en-US" sz="1800" dirty="0"/>
              <a:t>, timer)</a:t>
            </a:r>
          </a:p>
          <a:p>
            <a:endParaRPr lang="en-US" sz="1800" dirty="0"/>
          </a:p>
          <a:p>
            <a:r>
              <a:rPr lang="en-US" sz="1800" dirty="0"/>
              <a:t>def </a:t>
            </a:r>
            <a:r>
              <a:rPr lang="en-US" sz="1800" dirty="0" err="1"/>
              <a:t>cb</a:t>
            </a:r>
            <a:r>
              <a:rPr lang="en-US" sz="1800" dirty="0"/>
              <a:t>(timer):</a:t>
            </a:r>
          </a:p>
          <a:p>
            <a:pPr lvl="1"/>
            <a:r>
              <a:rPr lang="en-US" sz="1800" dirty="0"/>
              <a:t>global </a:t>
            </a:r>
            <a:r>
              <a:rPr lang="en-US" sz="1800" dirty="0" err="1"/>
              <a:t>adc</a:t>
            </a:r>
            <a:r>
              <a:rPr lang="en-US" sz="1800" dirty="0"/>
              <a:t>, </a:t>
            </a:r>
            <a:r>
              <a:rPr lang="en-US" sz="1800" dirty="0" err="1"/>
              <a:t>n_reads</a:t>
            </a:r>
            <a:r>
              <a:rPr lang="en-US" sz="1800" dirty="0"/>
              <a:t>, </a:t>
            </a:r>
            <a:r>
              <a:rPr lang="en-US" sz="1800" dirty="0" err="1"/>
              <a:t>vals</a:t>
            </a:r>
            <a:endParaRPr lang="en-US" sz="1800" dirty="0"/>
          </a:p>
          <a:p>
            <a:pPr lvl="1"/>
            <a:r>
              <a:rPr lang="en-US" sz="1800" dirty="0"/>
              <a:t>if (</a:t>
            </a:r>
            <a:r>
              <a:rPr lang="en-US" sz="1800" dirty="0" err="1"/>
              <a:t>n_reads</a:t>
            </a:r>
            <a:r>
              <a:rPr lang="en-US" sz="1800" dirty="0"/>
              <a:t>&lt;NSAMPLES):</a:t>
            </a:r>
          </a:p>
          <a:p>
            <a:pPr lvl="2"/>
            <a:r>
              <a:rPr lang="en-US" sz="1800" dirty="0" err="1"/>
              <a:t>vals</a:t>
            </a:r>
            <a:r>
              <a:rPr lang="en-US" sz="1800" dirty="0"/>
              <a:t> [</a:t>
            </a:r>
            <a:r>
              <a:rPr lang="en-US" sz="1800" dirty="0" err="1"/>
              <a:t>n_reads</a:t>
            </a:r>
            <a:r>
              <a:rPr lang="en-US" sz="1800" dirty="0"/>
              <a:t>] = </a:t>
            </a:r>
            <a:r>
              <a:rPr lang="en-US" sz="1800" dirty="0" err="1"/>
              <a:t>adc.read</a:t>
            </a:r>
            <a:r>
              <a:rPr lang="en-US" sz="1800" dirty="0"/>
              <a:t>()</a:t>
            </a:r>
          </a:p>
          <a:p>
            <a:pPr lvl="2"/>
            <a:r>
              <a:rPr lang="en-US" sz="1800" dirty="0" err="1"/>
              <a:t>n_reads</a:t>
            </a:r>
            <a:r>
              <a:rPr lang="en-US" sz="1800" dirty="0"/>
              <a:t> += 1</a:t>
            </a:r>
          </a:p>
          <a:p>
            <a:pPr lvl="1"/>
            <a:r>
              <a:rPr lang="en-US" sz="1800" dirty="0"/>
              <a:t>else:</a:t>
            </a:r>
          </a:p>
          <a:p>
            <a:pPr lvl="2"/>
            <a:r>
              <a:rPr lang="en-US" sz="1800" dirty="0" err="1"/>
              <a:t>timer.deinit</a:t>
            </a:r>
            <a:r>
              <a:rPr lang="en-US" sz="1800" dirty="0"/>
              <a:t>()</a:t>
            </a:r>
          </a:p>
          <a:p>
            <a:endParaRPr lang="en-US" sz="1800" dirty="0" err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F60B5C-D74E-61C2-AE52-8673F07941D0}"/>
              </a:ext>
            </a:extLst>
          </p:cNvPr>
          <p:cNvSpPr txBox="1"/>
          <p:nvPr/>
        </p:nvSpPr>
        <p:spPr>
          <a:xfrm>
            <a:off x="117111" y="2973892"/>
            <a:ext cx="1809902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The function that really does the work, now that the main code is in a good place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7B8402-C574-ADA8-8D4C-EBD6716FA2A0}"/>
              </a:ext>
            </a:extLst>
          </p:cNvPr>
          <p:cNvSpPr txBox="1"/>
          <p:nvPr/>
        </p:nvSpPr>
        <p:spPr>
          <a:xfrm>
            <a:off x="6634905" y="3661533"/>
            <a:ext cx="183089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Have we done all of the reads yet?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4BCD26D-0F9C-3435-93C9-614D75BEEB52}"/>
              </a:ext>
            </a:extLst>
          </p:cNvPr>
          <p:cNvCxnSpPr>
            <a:cxnSpLocks/>
          </p:cNvCxnSpPr>
          <p:nvPr/>
        </p:nvCxnSpPr>
        <p:spPr>
          <a:xfrm flipV="1">
            <a:off x="1927013" y="3520177"/>
            <a:ext cx="393400" cy="656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FBCADEA-C184-F07C-E88E-FC337E5610FB}"/>
              </a:ext>
            </a:extLst>
          </p:cNvPr>
          <p:cNvCxnSpPr>
            <a:cxnSpLocks/>
          </p:cNvCxnSpPr>
          <p:nvPr/>
        </p:nvCxnSpPr>
        <p:spPr>
          <a:xfrm flipH="1">
            <a:off x="5395872" y="3844641"/>
            <a:ext cx="1186449" cy="1312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8009C94-3691-AEF7-134A-D57B2C5FE13E}"/>
              </a:ext>
            </a:extLst>
          </p:cNvPr>
          <p:cNvSpPr txBox="1"/>
          <p:nvPr/>
        </p:nvSpPr>
        <p:spPr>
          <a:xfrm>
            <a:off x="6704233" y="1583682"/>
            <a:ext cx="2263401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 The function that gets called every 1ms. But it’s dangerous to do much here…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03EF19D-4DEE-61C4-1254-0F0F728CD320}"/>
              </a:ext>
            </a:extLst>
          </p:cNvPr>
          <p:cNvCxnSpPr>
            <a:cxnSpLocks/>
          </p:cNvCxnSpPr>
          <p:nvPr/>
        </p:nvCxnSpPr>
        <p:spPr>
          <a:xfrm flipH="1">
            <a:off x="4992749" y="2181258"/>
            <a:ext cx="1685921" cy="508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DA998A5-D0B7-08D7-7829-C61EC81D0B14}"/>
              </a:ext>
            </a:extLst>
          </p:cNvPr>
          <p:cNvSpPr txBox="1"/>
          <p:nvPr/>
        </p:nvSpPr>
        <p:spPr>
          <a:xfrm>
            <a:off x="6791222" y="4718673"/>
            <a:ext cx="183089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No: do a read, save it in our array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A990622-D513-9CA6-AD58-51ECBBFBB867}"/>
              </a:ext>
            </a:extLst>
          </p:cNvPr>
          <p:cNvCxnSpPr>
            <a:cxnSpLocks/>
            <a:stCxn id="16" idx="1"/>
          </p:cNvCxnSpPr>
          <p:nvPr/>
        </p:nvCxnSpPr>
        <p:spPr>
          <a:xfrm flipH="1" flipV="1">
            <a:off x="5751872" y="4521546"/>
            <a:ext cx="1039350" cy="658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4FAE8D1-08E8-5BD9-CD41-FD17DEAF9991}"/>
              </a:ext>
            </a:extLst>
          </p:cNvPr>
          <p:cNvSpPr txBox="1"/>
          <p:nvPr/>
        </p:nvSpPr>
        <p:spPr>
          <a:xfrm>
            <a:off x="187934" y="5280315"/>
            <a:ext cx="2195615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Yes: turn off the times so no more interrupts happen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FC6D8A1-7F5C-AE28-5D94-3451384D0AD7}"/>
              </a:ext>
            </a:extLst>
          </p:cNvPr>
          <p:cNvCxnSpPr>
            <a:cxnSpLocks/>
            <a:stCxn id="22" idx="3"/>
          </p:cNvCxnSpPr>
          <p:nvPr/>
        </p:nvCxnSpPr>
        <p:spPr>
          <a:xfrm flipV="1">
            <a:off x="2383549" y="5280315"/>
            <a:ext cx="861096" cy="461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856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24" grpId="0" animBg="1"/>
      <p:bldP spid="16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41EA2-E5A1-440A-BBF7-FB047BEE8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picture of the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CE431-A316-4FC0-8AF3-D404C161E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bioelectricity?</a:t>
            </a:r>
          </a:p>
          <a:p>
            <a:r>
              <a:rPr lang="en-US" dirty="0"/>
              <a:t>Neurons and working with the nervous system</a:t>
            </a:r>
          </a:p>
          <a:p>
            <a:r>
              <a:rPr lang="en-US" dirty="0"/>
              <a:t>Cardiac bioelectricity</a:t>
            </a:r>
          </a:p>
          <a:p>
            <a:r>
              <a:rPr lang="en-US" dirty="0"/>
              <a:t>Worms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E3BD7B-8458-45C8-871C-FBDAA3E40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EN1 EIY Joel Grodstein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1E2B69-E4B6-4750-B290-80ED5391C427}"/>
              </a:ext>
            </a:extLst>
          </p:cNvPr>
          <p:cNvSpPr/>
          <p:nvPr/>
        </p:nvSpPr>
        <p:spPr>
          <a:xfrm>
            <a:off x="566928" y="1676400"/>
            <a:ext cx="7141464" cy="554736"/>
          </a:xfrm>
          <a:prstGeom prst="rect">
            <a:avLst/>
          </a:pr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6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B0EC9-1597-2373-5B92-384AF6BE1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Today’s problem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717C3-92C8-81D9-B0A9-10BE9AB1C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How can we build systems where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software and hardware work together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to meet real-time constraints imposed by medicine and biology</a:t>
            </a:r>
          </a:p>
          <a:p>
            <a:r>
              <a:rPr lang="en-US" sz="2400" dirty="0"/>
              <a:t>Some examples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Neural prosthetic must read your SEMG and move your prosthetic now, not two seconds later</a:t>
            </a:r>
          </a:p>
          <a:p>
            <a:pPr lvl="1">
              <a:spcBef>
                <a:spcPts val="0"/>
              </a:spcBef>
            </a:pPr>
            <a:r>
              <a:rPr lang="en-US" sz="2000" dirty="0" err="1"/>
              <a:t>Defibrilator</a:t>
            </a:r>
            <a:r>
              <a:rPr lang="en-US" sz="2000" dirty="0"/>
              <a:t> must read your ECG, notice the potentially fatal arrhythmia and shock your heart ASAP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Fluoroscopy/ultrasound. The feedback must be essentially instantaneous, but images are noisy and need signal processing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Anti-lock brakes &amp; traction control must work </a:t>
            </a:r>
            <a:r>
              <a:rPr lang="en-US" sz="2000" i="1" dirty="0"/>
              <a:t>fast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400C1D-DFEC-F5A7-BDC7-965245B30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EN1 EIY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56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CDFA8-01D7-E968-D80E-BC7074201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our problem hard?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0967D-0157-B233-8C6F-83AB19196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Medical and cyber-physical systems have stringent real-time requirements</a:t>
            </a:r>
          </a:p>
          <a:p>
            <a:r>
              <a:rPr lang="en-US" dirty="0"/>
              <a:t>But we all know that software speed can be less than completely predictable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sometimes our apps run fast and sometimes they don’t</a:t>
            </a:r>
          </a:p>
          <a:p>
            <a:pPr lvl="1">
              <a:spcBef>
                <a:spcPts val="0"/>
              </a:spcBef>
            </a:pPr>
            <a:r>
              <a:rPr lang="en-US" dirty="0"/>
              <a:t>can depend on battery state, ambient temperature, how long since a reboot, …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617E86-432C-21AD-0F14-9606385D5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EN1 EIY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02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78D7A0-FB6A-33B1-0BF3-F637C026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EN1 EIY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D9E24A-D67A-3217-50B0-5A6C5BE0C4C9}"/>
              </a:ext>
            </a:extLst>
          </p:cNvPr>
          <p:cNvSpPr txBox="1"/>
          <p:nvPr/>
        </p:nvSpPr>
        <p:spPr>
          <a:xfrm>
            <a:off x="1111045" y="2121876"/>
            <a:ext cx="1101213" cy="83099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body sensor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85B7AF-8B4F-3BB1-2723-8B254626B190}"/>
              </a:ext>
            </a:extLst>
          </p:cNvPr>
          <p:cNvSpPr txBox="1"/>
          <p:nvPr/>
        </p:nvSpPr>
        <p:spPr>
          <a:xfrm>
            <a:off x="2857913" y="2121876"/>
            <a:ext cx="1320797" cy="83099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AD8232 preamp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054DAA-4FF7-D7F9-73CC-7D4B21825FB6}"/>
              </a:ext>
            </a:extLst>
          </p:cNvPr>
          <p:cNvSpPr txBox="1"/>
          <p:nvPr/>
        </p:nvSpPr>
        <p:spPr>
          <a:xfrm>
            <a:off x="4604781" y="2121876"/>
            <a:ext cx="1312605" cy="83099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PyBoard</a:t>
            </a:r>
            <a:endParaRPr lang="en-US" dirty="0"/>
          </a:p>
          <a:p>
            <a:pPr algn="ctr"/>
            <a:r>
              <a:rPr lang="en-US" dirty="0"/>
              <a:t>A2D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4E49A4-1DB5-3D0E-2A84-90EF22A83B28}"/>
              </a:ext>
            </a:extLst>
          </p:cNvPr>
          <p:cNvSpPr txBox="1"/>
          <p:nvPr/>
        </p:nvSpPr>
        <p:spPr>
          <a:xfrm>
            <a:off x="6351650" y="2121876"/>
            <a:ext cx="1858286" cy="83099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PyBoard</a:t>
            </a:r>
            <a:endParaRPr lang="en-US" dirty="0"/>
          </a:p>
          <a:p>
            <a:pPr algn="ctr"/>
            <a:r>
              <a:rPr lang="en-US" dirty="0"/>
              <a:t>computation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8CF1FED-2951-5C3A-4231-C1E4CF1E87A9}"/>
              </a:ext>
            </a:extLst>
          </p:cNvPr>
          <p:cNvCxnSpPr>
            <a:cxnSpLocks/>
          </p:cNvCxnSpPr>
          <p:nvPr/>
        </p:nvCxnSpPr>
        <p:spPr>
          <a:xfrm>
            <a:off x="2212258" y="2518783"/>
            <a:ext cx="645655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2DD9138-427C-0CCE-C084-9EE2ECB0E9E2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4178710" y="2537374"/>
            <a:ext cx="434264" cy="1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6A69A53-7182-6A60-79FB-7AE8BCA76131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5917386" y="2537374"/>
            <a:ext cx="426074" cy="1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8F313E5-C533-ABEE-3AEC-00A990EF4369}"/>
              </a:ext>
            </a:extLst>
          </p:cNvPr>
          <p:cNvSpPr txBox="1"/>
          <p:nvPr/>
        </p:nvSpPr>
        <p:spPr>
          <a:xfrm>
            <a:off x="3249566" y="1228211"/>
            <a:ext cx="2639955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Hardware picture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677BDF-F07F-3BF4-2B05-0F9E3A1EE560}"/>
              </a:ext>
            </a:extLst>
          </p:cNvPr>
          <p:cNvSpPr txBox="1"/>
          <p:nvPr/>
        </p:nvSpPr>
        <p:spPr>
          <a:xfrm>
            <a:off x="3401966" y="3563375"/>
            <a:ext cx="2639955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Software picture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E9A9F7E-96C1-3C35-84FA-C7F578866B99}"/>
              </a:ext>
            </a:extLst>
          </p:cNvPr>
          <p:cNvCxnSpPr/>
          <p:nvPr/>
        </p:nvCxnSpPr>
        <p:spPr>
          <a:xfrm>
            <a:off x="294968" y="3342968"/>
            <a:ext cx="8062451" cy="0"/>
          </a:xfrm>
          <a:prstGeom prst="line">
            <a:avLst/>
          </a:prstGeom>
          <a:ln w="28575"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1C9F535C-435B-34F8-E475-9CC3D960079D}"/>
              </a:ext>
            </a:extLst>
          </p:cNvPr>
          <p:cNvSpPr txBox="1"/>
          <p:nvPr/>
        </p:nvSpPr>
        <p:spPr>
          <a:xfrm>
            <a:off x="820991" y="4283593"/>
            <a:ext cx="1741952" cy="1200329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sample at 1K samples/sec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FDB13D3-BBA0-E81D-C23E-B6571E057B21}"/>
              </a:ext>
            </a:extLst>
          </p:cNvPr>
          <p:cNvSpPr txBox="1"/>
          <p:nvPr/>
        </p:nvSpPr>
        <p:spPr>
          <a:xfrm>
            <a:off x="3029162" y="4283593"/>
            <a:ext cx="2497390" cy="1200329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per-sample compute (moving avg, baseline fix)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C572760-711C-F079-B5A5-2644A3972125}"/>
              </a:ext>
            </a:extLst>
          </p:cNvPr>
          <p:cNvSpPr txBox="1"/>
          <p:nvPr/>
        </p:nvSpPr>
        <p:spPr>
          <a:xfrm>
            <a:off x="5992770" y="4283593"/>
            <a:ext cx="2639954" cy="1200329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every 100 samples, call user function </a:t>
            </a:r>
            <a:r>
              <a:rPr lang="en-US" i="1" dirty="0" err="1"/>
              <a:t>muscle_fun</a:t>
            </a:r>
            <a:r>
              <a:rPr lang="en-US" dirty="0"/>
              <a:t>()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E576FDD-A2AC-EB28-7DFA-A7DBC6C6E41F}"/>
              </a:ext>
            </a:extLst>
          </p:cNvPr>
          <p:cNvCxnSpPr>
            <a:cxnSpLocks/>
          </p:cNvCxnSpPr>
          <p:nvPr/>
        </p:nvCxnSpPr>
        <p:spPr>
          <a:xfrm>
            <a:off x="2571131" y="4881143"/>
            <a:ext cx="458031" cy="522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2A8ECC9-967C-21EB-A866-EB98F8CBBC1A}"/>
              </a:ext>
            </a:extLst>
          </p:cNvPr>
          <p:cNvCxnSpPr>
            <a:cxnSpLocks/>
          </p:cNvCxnSpPr>
          <p:nvPr/>
        </p:nvCxnSpPr>
        <p:spPr>
          <a:xfrm>
            <a:off x="5525732" y="4881143"/>
            <a:ext cx="458031" cy="522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>
            <a:extLst>
              <a:ext uri="{FF2B5EF4-FFF2-40B4-BE49-F238E27FC236}">
                <a16:creationId xmlns:a16="http://schemas.microsoft.com/office/drawing/2014/main" id="{3FEC5397-5814-8DDC-34C1-985519118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Designing our labs</a:t>
            </a:r>
          </a:p>
        </p:txBody>
      </p:sp>
    </p:spTree>
    <p:extLst>
      <p:ext uri="{BB962C8B-B14F-4D97-AF65-F5344CB8AC3E}">
        <p14:creationId xmlns:p14="http://schemas.microsoft.com/office/powerpoint/2010/main" val="205628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ACD97-EB73-AADE-E687-800E30B7F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not to build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32699-9339-0166-E9F7-9F18DCDFA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320" y="4297680"/>
            <a:ext cx="7929880" cy="1971040"/>
          </a:xfrm>
        </p:spPr>
        <p:txBody>
          <a:bodyPr/>
          <a:lstStyle/>
          <a:p>
            <a:r>
              <a:rPr lang="en-US" dirty="0"/>
              <a:t>What’s the problem with this?</a:t>
            </a:r>
          </a:p>
          <a:p>
            <a:pPr lvl="1"/>
            <a:r>
              <a:rPr lang="en-US" dirty="0"/>
              <a:t>Checking over and over wastes time and clutters code</a:t>
            </a:r>
          </a:p>
          <a:p>
            <a:pPr lvl="1"/>
            <a:r>
              <a:rPr lang="en-US" dirty="0"/>
              <a:t>it can get worse: what if we </a:t>
            </a:r>
            <a:r>
              <a:rPr lang="en-US" i="1" dirty="0"/>
              <a:t>also</a:t>
            </a:r>
            <a:r>
              <a:rPr lang="en-US" dirty="0"/>
              <a:t> want a new audio DAC sample every 20 kHz?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C8E14B-1F3E-B0D8-7C18-F3E1548F6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EN1 EIY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DCD3B6-0129-ACBE-0B3F-D1B3DF13797B}"/>
              </a:ext>
            </a:extLst>
          </p:cNvPr>
          <p:cNvSpPr txBox="1"/>
          <p:nvPr/>
        </p:nvSpPr>
        <p:spPr>
          <a:xfrm>
            <a:off x="1656080" y="1419612"/>
            <a:ext cx="5537200" cy="2677656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User’s line 1</a:t>
            </a:r>
          </a:p>
          <a:p>
            <a:r>
              <a:rPr lang="en-US" dirty="0"/>
              <a:t>Check the system clock: time for an A2D?</a:t>
            </a:r>
          </a:p>
          <a:p>
            <a:r>
              <a:rPr lang="en-US" dirty="0"/>
              <a:t>User’s line 2</a:t>
            </a:r>
          </a:p>
          <a:p>
            <a:r>
              <a:rPr lang="en-US" dirty="0"/>
              <a:t>Check the system clock: time for an A2D?</a:t>
            </a:r>
          </a:p>
          <a:p>
            <a:r>
              <a:rPr lang="en-US" dirty="0"/>
              <a:t>User’s line 3</a:t>
            </a:r>
          </a:p>
          <a:p>
            <a:r>
              <a:rPr lang="en-US" dirty="0"/>
              <a:t>Check the system clock: time for an A2D?</a:t>
            </a:r>
          </a:p>
          <a:p>
            <a:r>
              <a:rPr lang="en-US" dirty="0"/>
              <a:t>User’s line 4</a:t>
            </a:r>
          </a:p>
        </p:txBody>
      </p:sp>
    </p:spTree>
    <p:extLst>
      <p:ext uri="{BB962C8B-B14F-4D97-AF65-F5344CB8AC3E}">
        <p14:creationId xmlns:p14="http://schemas.microsoft.com/office/powerpoint/2010/main" val="360321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ACD97-EB73-AADE-E687-800E30B7F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not to build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32699-9339-0166-E9F7-9F18DCDFA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320" y="1387321"/>
            <a:ext cx="7929880" cy="1971040"/>
          </a:xfrm>
        </p:spPr>
        <p:txBody>
          <a:bodyPr/>
          <a:lstStyle/>
          <a:p>
            <a:r>
              <a:rPr lang="en-US" dirty="0"/>
              <a:t>What if we just don’t check as often? Say only every 5 instructions?</a:t>
            </a:r>
          </a:p>
          <a:p>
            <a:pPr lvl="1"/>
            <a:r>
              <a:rPr lang="en-US" dirty="0"/>
              <a:t>We might do our ADC sample too late</a:t>
            </a:r>
          </a:p>
          <a:p>
            <a:pPr lvl="1"/>
            <a:r>
              <a:rPr lang="en-US" dirty="0"/>
              <a:t>If the DAC fires too late, our audio will sound funny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C8E14B-1F3E-B0D8-7C18-F3E1548F6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EN1 EIY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DCD3B6-0129-ACBE-0B3F-D1B3DF13797B}"/>
              </a:ext>
            </a:extLst>
          </p:cNvPr>
          <p:cNvSpPr txBox="1"/>
          <p:nvPr/>
        </p:nvSpPr>
        <p:spPr>
          <a:xfrm>
            <a:off x="1656080" y="3376234"/>
            <a:ext cx="5537200" cy="2677656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User’s line 1, 2, 3, 4, 5</a:t>
            </a:r>
          </a:p>
          <a:p>
            <a:r>
              <a:rPr lang="en-US" dirty="0"/>
              <a:t>Check the system clock: time for an A2D?</a:t>
            </a:r>
          </a:p>
          <a:p>
            <a:r>
              <a:rPr lang="en-US" dirty="0"/>
              <a:t>User’s line 6, 7, 8, 9, 10</a:t>
            </a:r>
          </a:p>
          <a:p>
            <a:r>
              <a:rPr lang="en-US" dirty="0"/>
              <a:t>Check the system clock: time for an A2D?</a:t>
            </a:r>
          </a:p>
          <a:p>
            <a:r>
              <a:rPr lang="en-US" dirty="0"/>
              <a:t>User’s line 11, 12, 13, 14, 15</a:t>
            </a:r>
          </a:p>
          <a:p>
            <a:r>
              <a:rPr lang="en-US" dirty="0"/>
              <a:t>Check the system clock: time for an A2D?</a:t>
            </a:r>
          </a:p>
          <a:p>
            <a:r>
              <a:rPr lang="en-US" dirty="0"/>
              <a:t>User’s line 16, 17, 18, 19, 20</a:t>
            </a:r>
          </a:p>
        </p:txBody>
      </p:sp>
    </p:spTree>
    <p:extLst>
      <p:ext uri="{BB962C8B-B14F-4D97-AF65-F5344CB8AC3E}">
        <p14:creationId xmlns:p14="http://schemas.microsoft.com/office/powerpoint/2010/main" val="76852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28DD1-A427-8D39-069A-39F5C7BCB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Timers and interrupts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9C0EB-CB49-1A09-F82B-EA68AC353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better solution: timers and interrupts</a:t>
            </a:r>
          </a:p>
          <a:p>
            <a:pPr lvl="1"/>
            <a:r>
              <a:rPr lang="en-US" dirty="0"/>
              <a:t>Main code runs</a:t>
            </a:r>
          </a:p>
          <a:p>
            <a:pPr lvl="1"/>
            <a:r>
              <a:rPr lang="en-US" dirty="0"/>
              <a:t>A timer interrupts it every (e.g.,) 1ms</a:t>
            </a:r>
          </a:p>
          <a:p>
            <a:pPr lvl="2"/>
            <a:r>
              <a:rPr lang="en-US" dirty="0"/>
              <a:t>Interrupt handler runs</a:t>
            </a:r>
          </a:p>
          <a:p>
            <a:pPr lvl="2"/>
            <a:r>
              <a:rPr lang="en-US" dirty="0"/>
              <a:t>Interrupt handler finishes</a:t>
            </a:r>
          </a:p>
          <a:p>
            <a:pPr lvl="2"/>
            <a:r>
              <a:rPr lang="en-US" dirty="0"/>
              <a:t>Return to main program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DCC4A7-010F-3C32-B731-7D0055736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EN1 EIY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42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73F4A-438F-DDE8-0350-EB9B76AD1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41782-7F3E-2A2F-ED56-C13763BFD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EN1 EIY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9EBD8A-0C0B-16A1-AB48-05F0BC3E1E46}"/>
              </a:ext>
            </a:extLst>
          </p:cNvPr>
          <p:cNvSpPr txBox="1"/>
          <p:nvPr/>
        </p:nvSpPr>
        <p:spPr>
          <a:xfrm>
            <a:off x="609600" y="2032000"/>
            <a:ext cx="1005840" cy="83099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1kHz timer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A371B1-1108-4F25-7BA4-66A4DB268D8C}"/>
              </a:ext>
            </a:extLst>
          </p:cNvPr>
          <p:cNvSpPr txBox="1"/>
          <p:nvPr/>
        </p:nvSpPr>
        <p:spPr>
          <a:xfrm>
            <a:off x="609600" y="3582184"/>
            <a:ext cx="4663440" cy="2677656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turn on a green LED</a:t>
            </a:r>
          </a:p>
          <a:p>
            <a:r>
              <a:rPr lang="en-US" dirty="0"/>
              <a:t>set up timer(s)</a:t>
            </a:r>
          </a:p>
          <a:p>
            <a:r>
              <a:rPr lang="en-US" dirty="0"/>
              <a:t>while (</a:t>
            </a:r>
            <a:r>
              <a:rPr lang="en-US" dirty="0" err="1"/>
              <a:t>n_reads</a:t>
            </a:r>
            <a:r>
              <a:rPr lang="en-US" dirty="0"/>
              <a:t> &lt; TOTAL_READS):</a:t>
            </a:r>
          </a:p>
          <a:p>
            <a:pPr lvl="1"/>
            <a:r>
              <a:rPr lang="en-US" dirty="0"/>
              <a:t>pass</a:t>
            </a:r>
          </a:p>
          <a:p>
            <a:r>
              <a:rPr lang="en-US" dirty="0"/>
              <a:t>turn off the green LED</a:t>
            </a:r>
          </a:p>
          <a:p>
            <a:r>
              <a:rPr lang="en-US" dirty="0"/>
              <a:t>turn off our timer(s)</a:t>
            </a:r>
          </a:p>
          <a:p>
            <a:r>
              <a:rPr lang="en-US" dirty="0"/>
              <a:t>done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29F2FF-1B5B-9E43-8084-658266C7A737}"/>
              </a:ext>
            </a:extLst>
          </p:cNvPr>
          <p:cNvSpPr txBox="1"/>
          <p:nvPr/>
        </p:nvSpPr>
        <p:spPr>
          <a:xfrm>
            <a:off x="3586480" y="321056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main program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8356F2-220E-C700-3CB1-C9FB54E52212}"/>
              </a:ext>
            </a:extLst>
          </p:cNvPr>
          <p:cNvSpPr txBox="1"/>
          <p:nvPr/>
        </p:nvSpPr>
        <p:spPr>
          <a:xfrm>
            <a:off x="5557520" y="1625630"/>
            <a:ext cx="3241040" cy="1938992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read ADC</a:t>
            </a:r>
          </a:p>
          <a:p>
            <a:r>
              <a:rPr lang="en-US" dirty="0" err="1"/>
              <a:t>n_reads</a:t>
            </a:r>
            <a:r>
              <a:rPr lang="en-US" dirty="0"/>
              <a:t> += 1</a:t>
            </a:r>
          </a:p>
          <a:p>
            <a:r>
              <a:rPr lang="en-US" dirty="0"/>
              <a:t>update moving avg(s)</a:t>
            </a:r>
          </a:p>
          <a:p>
            <a:r>
              <a:rPr lang="en-US" dirty="0"/>
              <a:t>if (</a:t>
            </a:r>
            <a:r>
              <a:rPr lang="en-US" dirty="0" err="1"/>
              <a:t>n_reads</a:t>
            </a:r>
            <a:r>
              <a:rPr lang="en-US" dirty="0"/>
              <a:t> % 100 == 0):</a:t>
            </a:r>
          </a:p>
          <a:p>
            <a:pPr lvl="1"/>
            <a:r>
              <a:rPr lang="en-US" dirty="0"/>
              <a:t>call </a:t>
            </a:r>
            <a:r>
              <a:rPr lang="en-US" dirty="0" err="1"/>
              <a:t>muscle_report</a:t>
            </a:r>
            <a:r>
              <a:rPr lang="en-US" dirty="0"/>
              <a:t>()</a:t>
            </a:r>
          </a:p>
        </p:txBody>
      </p: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23AE298B-399C-01EB-962B-699857DD3862}"/>
              </a:ext>
            </a:extLst>
          </p:cNvPr>
          <p:cNvCxnSpPr/>
          <p:nvPr/>
        </p:nvCxnSpPr>
        <p:spPr>
          <a:xfrm rot="16200000" flipH="1">
            <a:off x="1464860" y="2746296"/>
            <a:ext cx="986468" cy="685308"/>
          </a:xfrm>
          <a:prstGeom prst="bentConnector3">
            <a:avLst>
              <a:gd name="adj1" fmla="val 2158"/>
            </a:avLst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49287E4-8CDD-E18E-0CC8-301AA41161A6}"/>
              </a:ext>
            </a:extLst>
          </p:cNvPr>
          <p:cNvSpPr txBox="1"/>
          <p:nvPr/>
        </p:nvSpPr>
        <p:spPr>
          <a:xfrm>
            <a:off x="2251586" y="2802192"/>
            <a:ext cx="978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pause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0D2E8AA-CFDC-F5F2-1F53-46A4F9A9327A}"/>
              </a:ext>
            </a:extLst>
          </p:cNvPr>
          <p:cNvCxnSpPr/>
          <p:nvPr/>
        </p:nvCxnSpPr>
        <p:spPr>
          <a:xfrm>
            <a:off x="1605280" y="2237823"/>
            <a:ext cx="3952240" cy="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9E54462-F02E-C345-47CE-3DD44F529331}"/>
              </a:ext>
            </a:extLst>
          </p:cNvPr>
          <p:cNvSpPr txBox="1"/>
          <p:nvPr/>
        </p:nvSpPr>
        <p:spPr>
          <a:xfrm>
            <a:off x="2531806" y="1833714"/>
            <a:ext cx="698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go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41F2205E-70C8-69F4-9FF9-A476D8930F3C}"/>
              </a:ext>
            </a:extLst>
          </p:cNvPr>
          <p:cNvCxnSpPr/>
          <p:nvPr/>
        </p:nvCxnSpPr>
        <p:spPr>
          <a:xfrm rot="10800000" flipV="1">
            <a:off x="5262880" y="3610670"/>
            <a:ext cx="1363734" cy="1019313"/>
          </a:xfrm>
          <a:prstGeom prst="bentConnector3">
            <a:avLst>
              <a:gd name="adj1" fmla="val -469"/>
            </a:avLst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E6ECA69-1105-FBCF-2C2A-62CB75BC8815}"/>
              </a:ext>
            </a:extLst>
          </p:cNvPr>
          <p:cNvSpPr txBox="1"/>
          <p:nvPr/>
        </p:nvSpPr>
        <p:spPr>
          <a:xfrm>
            <a:off x="5299593" y="4503175"/>
            <a:ext cx="1111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resume</a:t>
            </a:r>
          </a:p>
        </p:txBody>
      </p:sp>
    </p:spTree>
    <p:extLst>
      <p:ext uri="{BB962C8B-B14F-4D97-AF65-F5344CB8AC3E}">
        <p14:creationId xmlns:p14="http://schemas.microsoft.com/office/powerpoint/2010/main" val="189857286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2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51345</TotalTime>
  <Words>1112</Words>
  <Application>Microsoft Office PowerPoint</Application>
  <PresentationFormat>On-screen Show (4:3)</PresentationFormat>
  <Paragraphs>158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Times New Roman</vt:lpstr>
      <vt:lpstr>Default Design</vt:lpstr>
      <vt:lpstr>EN1 Electricity inside of you</vt:lpstr>
      <vt:lpstr>Big picture of the course</vt:lpstr>
      <vt:lpstr>Today’s problem</vt:lpstr>
      <vt:lpstr>Why is our problem hard?</vt:lpstr>
      <vt:lpstr>Designing our labs</vt:lpstr>
      <vt:lpstr>How not to build it</vt:lpstr>
      <vt:lpstr>How not to build it</vt:lpstr>
      <vt:lpstr>Timers and interrupts</vt:lpstr>
      <vt:lpstr>PowerPoint Presentation</vt:lpstr>
      <vt:lpstr>Group exercise</vt:lpstr>
      <vt:lpstr>Lab 4 code Analog capture</vt:lpstr>
      <vt:lpstr>Step 1m: set up a timer to call cb_irq every 1ms</vt:lpstr>
      <vt:lpstr>Step 2m: the main routine waits till we’re mostly done</vt:lpstr>
      <vt:lpstr>Step 3m: main routine saves our data to flash</vt:lpstr>
      <vt:lpstr>Step 1i: the interrupt-handler sequence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with biological parts</dc:title>
  <dc:creator>joelg</dc:creator>
  <cp:lastModifiedBy>Grodstein, Joel</cp:lastModifiedBy>
  <cp:revision>1624</cp:revision>
  <cp:lastPrinted>2020-07-15T18:52:12Z</cp:lastPrinted>
  <dcterms:created xsi:type="dcterms:W3CDTF">2002-09-07T18:50:54Z</dcterms:created>
  <dcterms:modified xsi:type="dcterms:W3CDTF">2022-06-21T16:47:51Z</dcterms:modified>
</cp:coreProperties>
</file>