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328" r:id="rId2"/>
    <p:sldId id="736" r:id="rId3"/>
    <p:sldId id="776" r:id="rId4"/>
    <p:sldId id="770" r:id="rId5"/>
    <p:sldId id="769" r:id="rId6"/>
    <p:sldId id="860" r:id="rId7"/>
    <p:sldId id="777" r:id="rId8"/>
    <p:sldId id="774" r:id="rId9"/>
    <p:sldId id="778" r:id="rId10"/>
    <p:sldId id="773" r:id="rId11"/>
    <p:sldId id="745" r:id="rId12"/>
    <p:sldId id="767" r:id="rId13"/>
    <p:sldId id="779" r:id="rId14"/>
    <p:sldId id="743" r:id="rId15"/>
    <p:sldId id="737" r:id="rId16"/>
    <p:sldId id="749" r:id="rId17"/>
    <p:sldId id="780" r:id="rId18"/>
    <p:sldId id="786" r:id="rId19"/>
    <p:sldId id="783" r:id="rId20"/>
    <p:sldId id="765" r:id="rId21"/>
    <p:sldId id="791" r:id="rId22"/>
    <p:sldId id="782" r:id="rId23"/>
    <p:sldId id="766" r:id="rId24"/>
    <p:sldId id="795" r:id="rId25"/>
    <p:sldId id="787" r:id="rId26"/>
    <p:sldId id="788" r:id="rId27"/>
    <p:sldId id="796" r:id="rId28"/>
    <p:sldId id="856" r:id="rId29"/>
    <p:sldId id="859" r:id="rId30"/>
    <p:sldId id="857" r:id="rId31"/>
    <p:sldId id="858" r:id="rId32"/>
    <p:sldId id="794" r:id="rId33"/>
    <p:sldId id="793" r:id="rId34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02658ED4-02B7-407F-B04E-0B16F0BB8C04}">
          <p14:sldIdLst>
            <p14:sldId id="328"/>
            <p14:sldId id="736"/>
            <p14:sldId id="776"/>
            <p14:sldId id="770"/>
            <p14:sldId id="769"/>
            <p14:sldId id="860"/>
            <p14:sldId id="777"/>
            <p14:sldId id="774"/>
            <p14:sldId id="778"/>
            <p14:sldId id="773"/>
            <p14:sldId id="745"/>
            <p14:sldId id="767"/>
            <p14:sldId id="779"/>
            <p14:sldId id="743"/>
            <p14:sldId id="737"/>
            <p14:sldId id="749"/>
            <p14:sldId id="780"/>
            <p14:sldId id="786"/>
            <p14:sldId id="783"/>
            <p14:sldId id="765"/>
            <p14:sldId id="791"/>
            <p14:sldId id="782"/>
            <p14:sldId id="766"/>
            <p14:sldId id="795"/>
            <p14:sldId id="787"/>
            <p14:sldId id="788"/>
            <p14:sldId id="796"/>
            <p14:sldId id="856"/>
            <p14:sldId id="859"/>
            <p14:sldId id="857"/>
            <p14:sldId id="858"/>
            <p14:sldId id="794"/>
            <p14:sldId id="7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1B283"/>
    <a:srgbClr val="0066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9" autoAdjust="0"/>
    <p:restoredTop sz="81224" autoAdjust="0"/>
  </p:normalViewPr>
  <p:slideViewPr>
    <p:cSldViewPr snapToGrid="0">
      <p:cViewPr varScale="1">
        <p:scale>
          <a:sx n="97" d="100"/>
          <a:sy n="97" d="100"/>
        </p:scale>
        <p:origin x="84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7584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algn="r"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1134"/>
            <a:ext cx="4160937" cy="364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51134"/>
            <a:ext cx="4160936" cy="364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4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439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algn="r"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9188" cy="2744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7505"/>
            <a:ext cx="4160937" cy="36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7505"/>
            <a:ext cx="4160937" cy="36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4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7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Pretty much every cell in your body generates electricity. Other than your heart &amp; nervous system, nobody really knows why!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9352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Steve Jobs, John Sculley story – computing has changed the world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 computer has gone from fitting into a big room, to the palm of your hand, to being implanted next to your heart.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Bioengineering is arguably not always a societal good, either – think of the recent debate on modifying human embryonic DNA.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For interdisciplinary big problems, think climate change.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848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Doctor joke – how much were you willing to pay 10 minutes ago when you were in pain?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3214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diagnosis: ECG, EMG/NCS, brain scans, fMRI</a:t>
            </a:r>
          </a:p>
          <a:p>
            <a:r>
              <a:rPr lang="en-US" dirty="0"/>
              <a:t>Drugs: ion-channel blockers for cardiac issues; GJ blockers for general </a:t>
            </a:r>
            <a:r>
              <a:rPr lang="en-US" dirty="0" err="1"/>
              <a:t>anaesthesia</a:t>
            </a:r>
            <a:r>
              <a:rPr lang="en-US" dirty="0"/>
              <a:t>!</a:t>
            </a:r>
          </a:p>
          <a:p>
            <a:r>
              <a:rPr lang="en-US" dirty="0"/>
              <a:t>Implants? Pacemaker for sure, and PNS/SCS.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4076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Scully was talking about the convergence of entertainment and computing, which of course isn’t our focus.</a:t>
            </a:r>
          </a:p>
          <a:p>
            <a:r>
              <a:rPr lang="en-US" dirty="0"/>
              <a:t>The “miniature” is because neurons are really small and we’re only beginning to be able to read/write them.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5724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big deal with electroceuticals: they are specific rather than systemic.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674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5943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sales numbers are for US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134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8314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EN1 EIY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EN1 EIY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41151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EN1 EIY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8769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EN1 EIY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EN1 EIY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EN1 EIY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1505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EN1 EIY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6589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EN1 EIY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52176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EN1 EIY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05385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EN1 EIY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87689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EN1 EIY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42147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EN1 EIY Joel Grodstein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el.grodstein@tufts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tificamerican.com/article/can-zapping-the-vagus-nerve-jump-start-immunity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pfl.ch/labs/courtine-lab/" TargetMode="External"/><Relationship Id="rId2" Type="http://schemas.openxmlformats.org/officeDocument/2006/relationships/hyperlink" Target="https://youtu.be/CHNzYbT7uf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urnstrauma.biomedcentral.com/articles/10.1186/s41038-018-0123-2" TargetMode="External"/><Relationship Id="rId5" Type="http://schemas.openxmlformats.org/officeDocument/2006/relationships/hyperlink" Target="https://www.independent.co.uk/life-style/health-and-families/features/electricity-new-medicine-nuroscience-brian-spinal-cord-a8614911.html" TargetMode="External"/><Relationship Id="rId4" Type="http://schemas.openxmlformats.org/officeDocument/2006/relationships/hyperlink" Target="https://www.youtube.com/watch?v=bh68vdQxftc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xkcd.com/730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ce.tufts.edu/en/1EIY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EN1</a:t>
            </a:r>
            <a:br>
              <a:rPr lang="en-US" altLang="en-US" dirty="0"/>
            </a:br>
            <a:r>
              <a:rPr lang="en-US" altLang="en-US" dirty="0"/>
              <a:t>Electricity inside of you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514600"/>
            <a:ext cx="8382000" cy="3352800"/>
          </a:xfrm>
        </p:spPr>
        <p:txBody>
          <a:bodyPr/>
          <a:lstStyle/>
          <a:p>
            <a:pPr eaLnBrk="1" hangingPunct="1"/>
            <a:r>
              <a:rPr lang="en-US" altLang="en-US" dirty="0"/>
              <a:t>Fall 2022</a:t>
            </a:r>
          </a:p>
          <a:p>
            <a:pPr eaLnBrk="1" hangingPunct="1"/>
            <a:r>
              <a:rPr lang="en-US" altLang="en-US" dirty="0"/>
              <a:t>Tufts University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Instructor: Joel </a:t>
            </a:r>
            <a:r>
              <a:rPr lang="en-US" altLang="en-US" dirty="0" err="1"/>
              <a:t>Grodstein</a:t>
            </a:r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  <a:hlinkClick r:id="rId2"/>
              </a:rPr>
              <a:t>joel.grodstein@tufts.edu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it-IT" altLang="en-US" dirty="0"/>
              <a:t>Day #1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B4D3-816A-414E-ACE9-139B2D220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242F3-9D6E-4F9A-B3F7-2A8BA1E18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 disruption “takes place on the edge of where one industry is colliding with another industry and [Jobs] said therefore you’ve got to zoom out” </a:t>
            </a:r>
          </a:p>
          <a:p>
            <a:pPr lvl="1"/>
            <a:r>
              <a:rPr lang="en-US" dirty="0"/>
              <a:t>John Sculley</a:t>
            </a:r>
          </a:p>
          <a:p>
            <a:r>
              <a:rPr lang="en-US" dirty="0"/>
              <a:t>Convergence between:</a:t>
            </a:r>
          </a:p>
          <a:p>
            <a:pPr lvl="1"/>
            <a:r>
              <a:rPr lang="en-US" dirty="0"/>
              <a:t>Biology: the controller of everything in our bodies; genomics + neurons = too much data to deal with</a:t>
            </a:r>
          </a:p>
          <a:p>
            <a:pPr lvl="1"/>
            <a:r>
              <a:rPr lang="en-US" dirty="0"/>
              <a:t>Electronics: miniature, wireless power</a:t>
            </a:r>
          </a:p>
          <a:p>
            <a:pPr lvl="1"/>
            <a:r>
              <a:rPr lang="en-US" dirty="0"/>
              <a:t>Big data: </a:t>
            </a:r>
            <a:r>
              <a:rPr lang="en-US" i="1" dirty="0"/>
              <a:t>lots</a:t>
            </a:r>
            <a:r>
              <a:rPr lang="en-US" dirty="0"/>
              <a:t> of bioelectrical &amp; chemical signals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D97F6B-80DB-4B28-941C-20E7A0C36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EN1 EIY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572715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8F7BF-ABFA-4857-B51E-4B51C2476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Electroceuticals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D6F09-8E40-4051-8C02-85FB2097F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671" y="1263301"/>
            <a:ext cx="7928811" cy="5071543"/>
          </a:xfrm>
        </p:spPr>
        <p:txBody>
          <a:bodyPr/>
          <a:lstStyle/>
          <a:p>
            <a:r>
              <a:rPr lang="en-US" sz="2400" dirty="0"/>
              <a:t>Electroceuticals: miniature electronic devices, alter the signal flow in (at first) peripheral nerves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£500M investment by GlaxoSmithKline (the largest British drug maker). First products expected in mid-2020s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Galvani Bioelectronics (funded by Alphabet and GSK) offering $1M prize for the first implantable device that can record/block/stimulate neural signals stably for 60 days. You don’t offer a prize unless you have some expectation it will be claimed 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Trial underway to control rheumatoid arthritis with </a:t>
            </a:r>
            <a:r>
              <a:rPr lang="en-US" sz="2000" dirty="0" err="1"/>
              <a:t>vagus</a:t>
            </a:r>
            <a:r>
              <a:rPr lang="en-US" sz="2000" dirty="0"/>
              <a:t>-nerve stimulation (</a:t>
            </a:r>
            <a:r>
              <a:rPr lang="en-US" sz="2000" u="sng" dirty="0">
                <a:hlinkClick r:id="rId3"/>
              </a:rPr>
              <a:t>https://www.scientificamerican.com/article/can-zapping-the-vagus-nerve-jump-start-immunity/</a:t>
            </a:r>
            <a:r>
              <a:rPr lang="en-US" sz="2000" dirty="0"/>
              <a:t> 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US FDA recalled nearly half a million pacemakers due to a vulnerability that could allow hackers to literally stop hearts beating (https://thehackernews.com/2017/08/pacemakers-hacking.html 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DDE8D5-6D8D-4236-BF93-9877EC1FD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1066" y="6434667"/>
            <a:ext cx="2895600" cy="330200"/>
          </a:xfrm>
        </p:spPr>
        <p:txBody>
          <a:bodyPr/>
          <a:lstStyle/>
          <a:p>
            <a:pPr>
              <a:defRPr/>
            </a:pPr>
            <a:r>
              <a:rPr lang="en-US" dirty="0"/>
              <a:t>EN1 EIY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401639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34657-2C62-4895-BF92-719A50195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electroceuticals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91993-24BC-4387-8933-9D4916304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998" y="1346249"/>
            <a:ext cx="8729135" cy="4712316"/>
          </a:xfrm>
        </p:spPr>
        <p:txBody>
          <a:bodyPr/>
          <a:lstStyle/>
          <a:p>
            <a:r>
              <a:rPr lang="en-US" sz="2400" dirty="0"/>
              <a:t>Some videos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hlinkClick r:id="rId2"/>
              </a:rPr>
              <a:t>https://youtu.be/CHNzYbT7ufY</a:t>
            </a:r>
            <a:r>
              <a:rPr lang="en-US" sz="2000" dirty="0"/>
              <a:t> – walking after spinal paralysis at EPFL, and </a:t>
            </a:r>
            <a:r>
              <a:rPr lang="en-US" sz="2000" dirty="0">
                <a:hlinkClick r:id="rId3"/>
              </a:rPr>
              <a:t>https://www.epfl.ch/labs/courtine-lab/</a:t>
            </a:r>
            <a:r>
              <a:rPr lang="en-US" sz="2000" dirty="0"/>
              <a:t> </a:t>
            </a:r>
          </a:p>
          <a:p>
            <a:pPr lvl="1"/>
            <a:r>
              <a:rPr lang="en-US" sz="2000" u="sng" dirty="0">
                <a:hlinkClick r:id="rId4"/>
              </a:rPr>
              <a:t>https://www.youtube.com/watch?v=bh68vdQxftc</a:t>
            </a:r>
            <a:r>
              <a:rPr lang="en-US" sz="2000" dirty="0"/>
              <a:t> – CEO of </a:t>
            </a:r>
            <a:r>
              <a:rPr lang="en-US" sz="2000" dirty="0" err="1"/>
              <a:t>Cala</a:t>
            </a:r>
            <a:r>
              <a:rPr lang="en-US" sz="2000" dirty="0"/>
              <a:t> Health</a:t>
            </a:r>
          </a:p>
          <a:p>
            <a:r>
              <a:rPr lang="en-US" sz="2400" dirty="0"/>
              <a:t>Some articles</a:t>
            </a:r>
          </a:p>
          <a:p>
            <a:pPr lvl="1">
              <a:spcBef>
                <a:spcPts val="0"/>
              </a:spcBef>
            </a:pPr>
            <a:r>
              <a:rPr lang="en-US" sz="2000" u="sng" dirty="0">
                <a:hlinkClick r:id="rId5"/>
              </a:rPr>
              <a:t>https://www.independent.co.uk/life-style/health-and-families/features/electricity-new-medicine-nuroscience-brian-spinal-cord-a8614911.html</a:t>
            </a:r>
            <a:r>
              <a:rPr lang="en-US" sz="2000" dirty="0"/>
              <a:t> </a:t>
            </a:r>
          </a:p>
          <a:p>
            <a:pPr lvl="1">
              <a:spcBef>
                <a:spcPts val="0"/>
              </a:spcBef>
            </a:pPr>
            <a:r>
              <a:rPr lang="en-US" sz="2000" u="sng" dirty="0">
                <a:hlinkClick r:id="rId6"/>
              </a:rPr>
              <a:t>https://burnstrauma.biomedcentral.com/articles/10.1186/s41038-018-0123-2</a:t>
            </a:r>
            <a:endParaRPr lang="en-US" sz="2000" dirty="0"/>
          </a:p>
          <a:p>
            <a:r>
              <a:rPr lang="en-US" sz="2400" dirty="0"/>
              <a:t>Action Potential Venture Capital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Kendall Square VC firm, funded by GSK, specializes in electroceuticals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Imran </a:t>
            </a:r>
            <a:r>
              <a:rPr lang="en-US" sz="2000" dirty="0" err="1"/>
              <a:t>Eba</a:t>
            </a:r>
            <a:r>
              <a:rPr lang="en-US" sz="2000" dirty="0"/>
              <a:t> usually comes to EE123 for a guest lecture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4F5050-1506-4A4E-82A8-FD0170E6A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EN1 EIY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940551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40F4D80-0E1F-486B-AF5F-F8CC5D3C8BA0}"/>
              </a:ext>
            </a:extLst>
          </p:cNvPr>
          <p:cNvSpPr/>
          <p:nvPr/>
        </p:nvSpPr>
        <p:spPr>
          <a:xfrm>
            <a:off x="685800" y="3167122"/>
            <a:ext cx="7255042" cy="6256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872268-6F7D-4DB2-818B-18C1F7A5E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2FA98-E609-4776-BFD2-37D9708B8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bioelectricity and why do we care?</a:t>
            </a:r>
          </a:p>
          <a:p>
            <a:r>
              <a:rPr lang="en-US" dirty="0"/>
              <a:t>The past – impact in the last 50 years</a:t>
            </a:r>
          </a:p>
          <a:p>
            <a:r>
              <a:rPr lang="en-US" dirty="0"/>
              <a:t>The present and near future – the next 10 years</a:t>
            </a:r>
          </a:p>
          <a:p>
            <a:r>
              <a:rPr lang="en-US" dirty="0"/>
              <a:t>Basic research in body shape</a:t>
            </a:r>
          </a:p>
          <a:p>
            <a:r>
              <a:rPr lang="en-US" dirty="0"/>
              <a:t>Logistics of this course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AA047D-C60B-42D0-B247-DBCA10812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EN1 EIY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06427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D9D26-E156-4DBB-9231-74A6E6FB0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Morphogenesis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CE32C-A9EB-4D8B-8EEA-98661F8E3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240" y="1676400"/>
            <a:ext cx="8455632" cy="4419600"/>
          </a:xfrm>
        </p:spPr>
        <p:txBody>
          <a:bodyPr/>
          <a:lstStyle/>
          <a:p>
            <a:r>
              <a:rPr lang="en-US" sz="2400" dirty="0"/>
              <a:t>One of the black mysteries of biology</a:t>
            </a:r>
          </a:p>
          <a:p>
            <a:r>
              <a:rPr lang="en-US" sz="2400" dirty="0"/>
              <a:t>An egg and sperm unite to form one cell. That cell contains all of your DNA</a:t>
            </a:r>
          </a:p>
          <a:p>
            <a:r>
              <a:rPr lang="en-US" sz="2400" dirty="0"/>
              <a:t>Fast forward 9 months or so. You now have 37 T cells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Each has exactly the same DNA as the one starting cell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DNA is the software that tells a cell how to behave. How can they do different things?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Because every cell runs the same software, but with different inputs (in this case, chemical and electrical signals that are the SW outputs)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All of those 37T cells, </a:t>
            </a:r>
            <a:r>
              <a:rPr lang="en-US" sz="2000" i="1" dirty="0"/>
              <a:t>each running the exact same software</a:t>
            </a:r>
            <a:r>
              <a:rPr lang="en-US" sz="2000" dirty="0"/>
              <a:t>, have talked to each other and agreed on who does what! Which are eyes, feet, </a:t>
            </a:r>
            <a:r>
              <a:rPr lang="en-US" sz="2000" dirty="0" err="1"/>
              <a:t>etc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Incredible feat of distributed computing. No idea how!</a:t>
            </a:r>
            <a:endParaRPr lang="en-US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24B1CE-30DE-4334-9FEA-D4241474C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EN1 EIY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13467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5CD74-4983-4830-A331-1237FA10D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7" y="304800"/>
            <a:ext cx="8305802" cy="1143000"/>
          </a:xfrm>
        </p:spPr>
        <p:txBody>
          <a:bodyPr/>
          <a:lstStyle/>
          <a:p>
            <a:r>
              <a:rPr lang="en-US" sz="4000" dirty="0"/>
              <a:t>Morphogenesis in popular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2F9F9-54A9-4BCB-AE9E-F8ED3F41F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064000"/>
            <a:ext cx="7772400" cy="2031999"/>
          </a:xfrm>
        </p:spPr>
        <p:txBody>
          <a:bodyPr/>
          <a:lstStyle/>
          <a:p>
            <a:r>
              <a:rPr lang="en-US" sz="2400" dirty="0"/>
              <a:t>We will not cover genetic engineering of mutant animals</a:t>
            </a:r>
          </a:p>
          <a:p>
            <a:r>
              <a:rPr lang="en-US" sz="2400" dirty="0"/>
              <a:t>(We will talk about some very weird nature)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F812DD-CF06-4A03-86E8-1DA9E6E2D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EN1 EIY Joel Grodstein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ED1A309-2956-4884-B4D3-6C49C23DAE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8841" y="1515533"/>
            <a:ext cx="1562629" cy="156262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94FA5F8-B41C-45E7-B7C2-A9AEDAE9439F}"/>
              </a:ext>
            </a:extLst>
          </p:cNvPr>
          <p:cNvSpPr txBox="1"/>
          <p:nvPr/>
        </p:nvSpPr>
        <p:spPr>
          <a:xfrm>
            <a:off x="2074335" y="2988735"/>
            <a:ext cx="177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mockingjay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22F39F2-D3F7-4A5B-B768-906A2CF143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3628" y="1310217"/>
            <a:ext cx="173355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26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5EE83-3DA1-4A2D-8E10-F9AE294F5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care?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A078D-1D3A-4EAF-9D8A-410587524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066787"/>
            <a:ext cx="7772400" cy="4868345"/>
          </a:xfrm>
        </p:spPr>
        <p:txBody>
          <a:bodyPr/>
          <a:lstStyle/>
          <a:p>
            <a:r>
              <a:rPr lang="en-US" dirty="0"/>
              <a:t>If we’re not trying to build the Hunger Games, why do we care about morphogenesis?</a:t>
            </a:r>
          </a:p>
          <a:p>
            <a:pPr lvl="1">
              <a:spcBef>
                <a:spcPts val="0"/>
              </a:spcBef>
            </a:pPr>
            <a:r>
              <a:rPr lang="en-US" dirty="0"/>
              <a:t>It’s a cool problem &amp; a dark mystery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want to turn a stem cell into a kidney (avoid a lifetime of immune suppressants)</a:t>
            </a:r>
          </a:p>
          <a:p>
            <a:r>
              <a:rPr lang="en-US" dirty="0"/>
              <a:t>Problem: nobody quite knows how</a:t>
            </a:r>
          </a:p>
          <a:p>
            <a:pPr lvl="1">
              <a:spcBef>
                <a:spcPts val="0"/>
              </a:spcBef>
            </a:pPr>
            <a:r>
              <a:rPr lang="en-US" dirty="0"/>
              <a:t>Works fine in an embryo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Throw a stem cell into an adult body </a:t>
            </a:r>
            <a:r>
              <a:rPr lang="en-US" dirty="0">
                <a:sym typeface="Symbol" panose="05050102010706020507" pitchFamily="18" charset="2"/>
              </a:rPr>
              <a:t> no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Punch line:</a:t>
            </a:r>
          </a:p>
          <a:p>
            <a:pPr lvl="1">
              <a:spcBef>
                <a:spcPts val="0"/>
              </a:spcBef>
            </a:pPr>
            <a:r>
              <a:rPr lang="en-US" dirty="0"/>
              <a:t>“37T cells have talked to each other and agreed…”</a:t>
            </a:r>
          </a:p>
          <a:p>
            <a:pPr lvl="1">
              <a:spcBef>
                <a:spcPts val="0"/>
              </a:spcBef>
            </a:pPr>
            <a:r>
              <a:rPr lang="en-US" dirty="0"/>
              <a:t>Growing evidence of electrical communication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E6377F-646F-4117-A166-1503FB7CD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EN1 EIY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32607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40F4D80-0E1F-486B-AF5F-F8CC5D3C8BA0}"/>
              </a:ext>
            </a:extLst>
          </p:cNvPr>
          <p:cNvSpPr/>
          <p:nvPr/>
        </p:nvSpPr>
        <p:spPr>
          <a:xfrm>
            <a:off x="685800" y="3711871"/>
            <a:ext cx="7255042" cy="6256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872268-6F7D-4DB2-818B-18C1F7A5E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2FA98-E609-4776-BFD2-37D9708B8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bioelectricity and why do we care?</a:t>
            </a:r>
          </a:p>
          <a:p>
            <a:r>
              <a:rPr lang="en-US" dirty="0"/>
              <a:t>The past – impact in the last 50 years</a:t>
            </a:r>
          </a:p>
          <a:p>
            <a:r>
              <a:rPr lang="en-US" dirty="0"/>
              <a:t>The present and near future – the next 10 years</a:t>
            </a:r>
          </a:p>
          <a:p>
            <a:r>
              <a:rPr lang="en-US" dirty="0"/>
              <a:t>Basic research in body shape</a:t>
            </a:r>
          </a:p>
          <a:p>
            <a:r>
              <a:rPr lang="en-US" dirty="0"/>
              <a:t>Logistics of this course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AA047D-C60B-42D0-B247-DBCA10812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EN1 EIY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63846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F56FA-1C09-426A-9028-86EBDCF7E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Where, when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5AC1C-C0CD-43FC-A58A-0ABA931D3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6821905" cy="4387516"/>
          </a:xfrm>
        </p:spPr>
        <p:txBody>
          <a:bodyPr/>
          <a:lstStyle/>
          <a:p>
            <a:r>
              <a:rPr lang="en-US" dirty="0"/>
              <a:t>Lab days</a:t>
            </a:r>
          </a:p>
          <a:p>
            <a:pPr lvl="1">
              <a:spcBef>
                <a:spcPts val="0"/>
              </a:spcBef>
            </a:pPr>
            <a:r>
              <a:rPr lang="en-US" dirty="0"/>
              <a:t>b</a:t>
            </a:r>
            <a:r>
              <a:rPr lang="en-US" kern="0" dirty="0"/>
              <a:t>uild lots of things</a:t>
            </a:r>
          </a:p>
          <a:p>
            <a:pPr lvl="1">
              <a:spcBef>
                <a:spcPts val="0"/>
              </a:spcBef>
            </a:pPr>
            <a:r>
              <a:rPr lang="en-US" dirty="0" err="1"/>
              <a:t>sEMG</a:t>
            </a:r>
            <a:r>
              <a:rPr lang="en-US" dirty="0"/>
              <a:t>, ECG, preamps, A/D, </a:t>
            </a:r>
            <a:r>
              <a:rPr lang="en-US" dirty="0" err="1"/>
              <a:t>PyBoard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s</a:t>
            </a:r>
            <a:r>
              <a:rPr lang="en-US" kern="0"/>
              <a:t>ome </a:t>
            </a:r>
            <a:r>
              <a:rPr lang="en-US" kern="0" dirty="0"/>
              <a:t>Python</a:t>
            </a:r>
          </a:p>
          <a:p>
            <a:r>
              <a:rPr lang="en-US" dirty="0"/>
              <a:t>Lecture days</a:t>
            </a:r>
          </a:p>
          <a:p>
            <a:pPr lvl="1">
              <a:spcBef>
                <a:spcPts val="0"/>
              </a:spcBef>
            </a:pPr>
            <a:r>
              <a:rPr lang="en-US" dirty="0"/>
              <a:t>just enough theory to do the labs</a:t>
            </a:r>
          </a:p>
          <a:p>
            <a:pPr lvl="1">
              <a:spcBef>
                <a:spcPts val="0"/>
              </a:spcBef>
            </a:pPr>
            <a:r>
              <a:rPr lang="en-US" dirty="0"/>
              <a:t>some biology, some medicine</a:t>
            </a:r>
          </a:p>
          <a:p>
            <a:pPr lvl="1">
              <a:spcBef>
                <a:spcPts val="0"/>
              </a:spcBef>
            </a:pPr>
            <a:r>
              <a:rPr lang="en-US" dirty="0"/>
              <a:t>just enough to understand applications of bioelectricity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0B7DC6-43F6-4AC0-A111-3A5E3E9FF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EN1 EIY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87461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9B2B6-FCD4-4DF6-B56D-E8B89F4B8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94805-9792-4FAB-9039-C00B0D875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8451"/>
            <a:ext cx="7772400" cy="4703849"/>
          </a:xfrm>
        </p:spPr>
        <p:txBody>
          <a:bodyPr/>
          <a:lstStyle/>
          <a:p>
            <a:r>
              <a:rPr lang="en-US" dirty="0"/>
              <a:t>Divide up into groups of 2-3 people</a:t>
            </a:r>
          </a:p>
          <a:p>
            <a:r>
              <a:rPr lang="en-US" dirty="0"/>
              <a:t>Each group does the labs together</a:t>
            </a:r>
          </a:p>
          <a:p>
            <a:pPr lvl="1">
              <a:spcBef>
                <a:spcPts val="0"/>
              </a:spcBef>
            </a:pPr>
            <a:r>
              <a:rPr lang="en-US" dirty="0"/>
              <a:t>only hand in one report</a:t>
            </a:r>
          </a:p>
          <a:p>
            <a:pPr lvl="1">
              <a:spcBef>
                <a:spcPts val="0"/>
              </a:spcBef>
            </a:pPr>
            <a:r>
              <a:rPr lang="en-US" dirty="0"/>
              <a:t>but everyone learns the material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r>
              <a:rPr lang="en-US" dirty="0"/>
              <a:t>Reform groups 3-4 times during the semester</a:t>
            </a:r>
          </a:p>
          <a:p>
            <a:pPr lvl="1">
              <a:spcBef>
                <a:spcPts val="0"/>
              </a:spcBef>
            </a:pPr>
            <a:r>
              <a:rPr lang="en-US" dirty="0"/>
              <a:t>Minimize odds of getting stuck with “incompatible” people for a long time</a:t>
            </a:r>
          </a:p>
          <a:p>
            <a:pPr lvl="1">
              <a:spcBef>
                <a:spcPts val="0"/>
              </a:spcBef>
            </a:pPr>
            <a:r>
              <a:rPr lang="en-US" dirty="0"/>
              <a:t>Get to know more people</a:t>
            </a:r>
          </a:p>
          <a:p>
            <a:pPr>
              <a:spcBef>
                <a:spcPts val="0"/>
              </a:spcBef>
            </a:pPr>
            <a:r>
              <a:rPr lang="en-US" dirty="0"/>
              <a:t>Final projects are also in groups</a:t>
            </a:r>
          </a:p>
          <a:p>
            <a:pPr lvl="1">
              <a:spcBef>
                <a:spcPts val="0"/>
              </a:spcBef>
            </a:pPr>
            <a:r>
              <a:rPr lang="en-US" dirty="0"/>
              <a:t>Pick your own people</a:t>
            </a:r>
          </a:p>
          <a:p>
            <a:pPr lvl="1">
              <a:spcBef>
                <a:spcPts val="0"/>
              </a:spcBef>
            </a:pPr>
            <a:r>
              <a:rPr lang="en-US" dirty="0"/>
              <a:t>Hopefully you know who you work with well by then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0A3A39-6994-4B15-A977-36598AE5A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EN1 EIY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89662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E1A99-0089-4D35-8B98-CC045FA76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(won’t) build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DDAED-AD3B-488C-A1C4-EFA2FCBD6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76400"/>
            <a:ext cx="8271934" cy="4199467"/>
          </a:xfrm>
        </p:spPr>
        <p:txBody>
          <a:bodyPr/>
          <a:lstStyle/>
          <a:p>
            <a:r>
              <a:rPr lang="en-US" u="sng" dirty="0">
                <a:hlinkClick r:id="rId2"/>
              </a:rPr>
              <a:t>https://xkcd.com/730/</a:t>
            </a:r>
            <a:endParaRPr lang="en-US" sz="2400" dirty="0"/>
          </a:p>
          <a:p>
            <a:r>
              <a:rPr lang="en-US" dirty="0"/>
              <a:t>This is a second-time new class, about bioelectricity</a:t>
            </a:r>
          </a:p>
          <a:p>
            <a:r>
              <a:rPr lang="en-US" dirty="0"/>
              <a:t>We will </a:t>
            </a:r>
            <a:r>
              <a:rPr lang="en-US" i="1" dirty="0"/>
              <a:t>not</a:t>
            </a:r>
            <a:r>
              <a:rPr lang="en-US" dirty="0"/>
              <a:t> be building circuits like the comic (Darn!)</a:t>
            </a:r>
            <a:endParaRPr lang="en-US" sz="2400" dirty="0"/>
          </a:p>
          <a:p>
            <a:pPr marL="0" indent="0">
              <a:buNone/>
            </a:pPr>
            <a:br>
              <a:rPr lang="en-US" sz="2400" dirty="0"/>
            </a:br>
            <a:br>
              <a:rPr lang="en-US" sz="2400" dirty="0"/>
            </a:b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333DD-3556-4973-965A-7F11E261C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EN1 EIY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17702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F568F-8C6B-4B5F-B1B3-C479FA07F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128F6-621B-426F-9004-A8EFA5BEB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50731"/>
            <a:ext cx="7772400" cy="4997668"/>
          </a:xfrm>
        </p:spPr>
        <p:txBody>
          <a:bodyPr/>
          <a:lstStyle/>
          <a:p>
            <a:r>
              <a:rPr lang="en-US" dirty="0"/>
              <a:t>No tests, no final exam</a:t>
            </a:r>
          </a:p>
          <a:p>
            <a:r>
              <a:rPr lang="en-US" dirty="0"/>
              <a:t>About eight labs = 65%</a:t>
            </a:r>
          </a:p>
          <a:p>
            <a:r>
              <a:rPr lang="en-US" dirty="0"/>
              <a:t>Final project = 25%</a:t>
            </a:r>
          </a:p>
          <a:p>
            <a:r>
              <a:rPr lang="en-US" dirty="0"/>
              <a:t>Participation = 10%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CFE2B7-60C9-4F5F-82EC-6A0AD1A7E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EN1 EIY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3155325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E23E7-76B6-4DD5-B58E-2E47C36BE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Workload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634FE-7ECB-4059-826F-EB204A882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Labs are meant to be self-contained</a:t>
            </a:r>
          </a:p>
          <a:p>
            <a:pPr lvl="1"/>
            <a:r>
              <a:rPr lang="en-US" dirty="0"/>
              <a:t>do the lab, talk to each other about questions while you’re there</a:t>
            </a:r>
          </a:p>
          <a:p>
            <a:pPr lvl="1"/>
            <a:r>
              <a:rPr lang="en-US" dirty="0"/>
              <a:t>write up questions after class</a:t>
            </a:r>
          </a:p>
          <a:p>
            <a:r>
              <a:rPr lang="en-US" dirty="0"/>
              <a:t>No homework</a:t>
            </a:r>
          </a:p>
          <a:p>
            <a:r>
              <a:rPr lang="en-US" dirty="0"/>
              <a:t>Final project prep will take thought and time</a:t>
            </a:r>
          </a:p>
          <a:p>
            <a:pPr lvl="1"/>
            <a:r>
              <a:rPr lang="en-US" dirty="0"/>
              <a:t>but should hopefully be fun and creative too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765F16-17A0-466B-9315-0752775A6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EN1 EIY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2767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5259D-3137-46C6-B714-B66087C6F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confidentiality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BDDDB-0B0A-4A10-8C4B-EF3743150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411" y="1334532"/>
            <a:ext cx="8427307" cy="4732638"/>
          </a:xfrm>
        </p:spPr>
        <p:txBody>
          <a:bodyPr/>
          <a:lstStyle/>
          <a:p>
            <a:r>
              <a:rPr lang="en-US" dirty="0"/>
              <a:t>We’ll measure bodily signals</a:t>
            </a:r>
          </a:p>
          <a:p>
            <a:pPr lvl="1">
              <a:spcBef>
                <a:spcPts val="0"/>
              </a:spcBef>
            </a:pPr>
            <a:r>
              <a:rPr lang="en-US" dirty="0" err="1"/>
              <a:t>sEMG</a:t>
            </a:r>
            <a:r>
              <a:rPr lang="en-US" dirty="0"/>
              <a:t> = signals from brain to muscles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ECG = heart beating</a:t>
            </a:r>
          </a:p>
          <a:p>
            <a:r>
              <a:rPr lang="en-US" dirty="0"/>
              <a:t>Recording your own signals is </a:t>
            </a:r>
            <a:r>
              <a:rPr lang="en-US" b="1" i="1" dirty="0"/>
              <a:t>optional</a:t>
            </a:r>
          </a:p>
          <a:p>
            <a:pPr lvl="1">
              <a:spcBef>
                <a:spcPts val="0"/>
              </a:spcBef>
            </a:pPr>
            <a:r>
              <a:rPr lang="en-US" dirty="0"/>
              <a:t>It is </a:t>
            </a:r>
            <a:r>
              <a:rPr lang="en-US" b="1" i="1" dirty="0"/>
              <a:t>confidential medical data</a:t>
            </a:r>
          </a:p>
          <a:p>
            <a:pPr lvl="1">
              <a:spcBef>
                <a:spcPts val="0"/>
              </a:spcBef>
            </a:pPr>
            <a:r>
              <a:rPr lang="en-US" dirty="0"/>
              <a:t>Turn in one data set per group (or turn in mine)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None of us are clinically qualified to diagnose from an EMG or ECG</a:t>
            </a:r>
          </a:p>
          <a:p>
            <a:pPr lvl="1">
              <a:spcBef>
                <a:spcPts val="0"/>
              </a:spcBef>
            </a:pPr>
            <a:r>
              <a:rPr lang="en-US" dirty="0"/>
              <a:t>Any abnormalities you see may well be artifacts of our cheap equipment. See a licensed doctor if you have concerns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360CB9-2BB4-47B2-9E25-2B937DE6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EN1 EIY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0397654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A54B3-E733-4B3F-A2EA-0AE2FE87A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web page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81151-0AB3-46CF-BF6E-FF5AD7D1D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https://www.ece.tufts.edu/en/EIY </a:t>
            </a:r>
            <a:endParaRPr lang="en-US" dirty="0"/>
          </a:p>
          <a:p>
            <a:r>
              <a:rPr lang="en-US" dirty="0"/>
              <a:t>Syllabus, class calendar, all lecture slides</a:t>
            </a:r>
          </a:p>
          <a:p>
            <a:pPr lvl="1"/>
            <a:r>
              <a:rPr lang="en-US" dirty="0"/>
              <a:t>All labs, as well as the lab turn-in</a:t>
            </a:r>
          </a:p>
          <a:p>
            <a:r>
              <a:rPr lang="en-US" dirty="0"/>
              <a:t>Go over safety stuff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D04F61-DF79-45BE-AF7F-63D1D85E5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EN1 EIY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7914477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EC79A-61D1-426C-B298-8277273D5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0BBE3-01FB-4CDC-BCEC-E92085125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much programming experience do people have?</a:t>
            </a:r>
          </a:p>
          <a:p>
            <a:r>
              <a:rPr lang="en-US" dirty="0"/>
              <a:t>How much biology?</a:t>
            </a:r>
          </a:p>
          <a:p>
            <a:r>
              <a:rPr lang="en-US" dirty="0"/>
              <a:t>Physics?</a:t>
            </a:r>
          </a:p>
          <a:p>
            <a:r>
              <a:rPr lang="en-US" dirty="0"/>
              <a:t>Building stuff?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EA4641-FC63-450A-BC41-B85D0AE7C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EN1 EIY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639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21AAA-9651-4548-AE95-6D79CC58A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</a:t>
            </a:r>
            <a:r>
              <a:rPr lang="en-US" i="1" dirty="0"/>
              <a:t>not </a:t>
            </a:r>
            <a:r>
              <a:rPr lang="en-US" dirty="0"/>
              <a:t>a programming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CB395-0FFF-474A-A3F4-41FDEFF3A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There’s ES2, CS 11/15, ...</a:t>
            </a:r>
          </a:p>
          <a:p>
            <a:r>
              <a:rPr lang="en-US" dirty="0"/>
              <a:t>We’ll learn/use a minimal amount of Python</a:t>
            </a:r>
          </a:p>
          <a:p>
            <a:pPr lvl="1"/>
            <a:r>
              <a:rPr lang="en-US" dirty="0"/>
              <a:t>about 3 lectures worth</a:t>
            </a:r>
          </a:p>
          <a:p>
            <a:r>
              <a:rPr lang="en-US" dirty="0"/>
              <a:t>If you want more</a:t>
            </a:r>
          </a:p>
          <a:p>
            <a:pPr lvl="1">
              <a:spcBef>
                <a:spcPts val="0"/>
              </a:spcBef>
            </a:pPr>
            <a:r>
              <a:rPr lang="en-US" dirty="0"/>
              <a:t>most labs have a “bonus” section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there’s a free online text, lectures</a:t>
            </a:r>
          </a:p>
          <a:p>
            <a:r>
              <a:rPr lang="en-US" dirty="0"/>
              <a:t>Final projects range from 0 to lots of programming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612BFE-6072-4363-9F0B-2C32C72DD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EN1 EIY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6069795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04315-C254-406F-848D-CC016D35B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 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02405-B55A-41BD-8498-B78A978FB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your login</a:t>
            </a:r>
          </a:p>
          <a:p>
            <a:r>
              <a:rPr lang="en-US" dirty="0"/>
              <a:t>Questions?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7BC599-4287-44CC-9B22-72931D93A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EN1 EIY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7373206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874FD-22B1-DD33-4954-2C1B75C07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7318" y="5174672"/>
            <a:ext cx="820882" cy="92132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E0E0CF-4029-04A7-895A-A81F0762A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EN1 EIY Joel 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20C8FD-041B-0536-6A98-8958818C6A1F}"/>
              </a:ext>
            </a:extLst>
          </p:cNvPr>
          <p:cNvSpPr txBox="1"/>
          <p:nvPr/>
        </p:nvSpPr>
        <p:spPr>
          <a:xfrm>
            <a:off x="4062845" y="768927"/>
            <a:ext cx="831273" cy="461665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A5A443-27B3-1814-EE81-D3F6AFAC9B32}"/>
              </a:ext>
            </a:extLst>
          </p:cNvPr>
          <p:cNvSpPr txBox="1"/>
          <p:nvPr/>
        </p:nvSpPr>
        <p:spPr>
          <a:xfrm>
            <a:off x="682335" y="1835727"/>
            <a:ext cx="2164773" cy="1200329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Coding</a:t>
            </a:r>
          </a:p>
          <a:p>
            <a:pPr algn="ctr"/>
            <a:r>
              <a:rPr lang="en-US" dirty="0"/>
              <a:t>ES 2</a:t>
            </a:r>
          </a:p>
          <a:p>
            <a:pPr algn="ctr"/>
            <a:r>
              <a:rPr lang="en-US" dirty="0"/>
              <a:t>CS 11, CS 15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050878-C82F-9D62-BAB7-1414FCE078DA}"/>
              </a:ext>
            </a:extLst>
          </p:cNvPr>
          <p:cNvSpPr txBox="1"/>
          <p:nvPr/>
        </p:nvSpPr>
        <p:spPr>
          <a:xfrm>
            <a:off x="3390900" y="1835726"/>
            <a:ext cx="2164773" cy="156966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Physics</a:t>
            </a:r>
          </a:p>
          <a:p>
            <a:pPr algn="ctr"/>
            <a:r>
              <a:rPr lang="en-US" dirty="0"/>
              <a:t>PHY 11,12</a:t>
            </a:r>
          </a:p>
          <a:p>
            <a:pPr algn="ctr"/>
            <a:r>
              <a:rPr lang="en-US" dirty="0"/>
              <a:t>PHY 25</a:t>
            </a:r>
          </a:p>
          <a:p>
            <a:pPr algn="ctr"/>
            <a:r>
              <a:rPr lang="en-US" dirty="0"/>
              <a:t>EE/BME 123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AC55B4-504A-4066-FB82-BC4423B66430}"/>
              </a:ext>
            </a:extLst>
          </p:cNvPr>
          <p:cNvSpPr txBox="1"/>
          <p:nvPr/>
        </p:nvSpPr>
        <p:spPr>
          <a:xfrm>
            <a:off x="6172199" y="1835725"/>
            <a:ext cx="2421083" cy="1200329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Medical </a:t>
            </a:r>
            <a:r>
              <a:rPr lang="en-US" dirty="0" err="1"/>
              <a:t>instrum</a:t>
            </a:r>
            <a:endParaRPr lang="en-US" dirty="0"/>
          </a:p>
          <a:p>
            <a:pPr algn="ctr"/>
            <a:r>
              <a:rPr lang="en-US" dirty="0"/>
              <a:t>BME 100</a:t>
            </a:r>
          </a:p>
          <a:p>
            <a:pPr algn="ctr"/>
            <a:r>
              <a:rPr lang="en-US" dirty="0"/>
              <a:t>EE 110</a:t>
            </a:r>
          </a:p>
        </p:txBody>
      </p:sp>
    </p:spTree>
    <p:extLst>
      <p:ext uri="{BB962C8B-B14F-4D97-AF65-F5344CB8AC3E}">
        <p14:creationId xmlns:p14="http://schemas.microsoft.com/office/powerpoint/2010/main" val="20184416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2C570-2A70-7DA6-BE86-676FFF643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Embedded computing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0DB45-8179-84C2-E6AB-E201B06C7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78970"/>
            <a:ext cx="7772400" cy="4776355"/>
          </a:xfrm>
        </p:spPr>
        <p:txBody>
          <a:bodyPr/>
          <a:lstStyle/>
          <a:p>
            <a:r>
              <a:rPr lang="en-US" dirty="0"/>
              <a:t>What defines a computer?</a:t>
            </a:r>
          </a:p>
          <a:p>
            <a:pPr lvl="1">
              <a:spcBef>
                <a:spcPts val="0"/>
              </a:spcBef>
            </a:pPr>
            <a:r>
              <a:rPr lang="en-US" dirty="0"/>
              <a:t>Permanent memory to store lots of programs &amp; data; (only) common thread is the computation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Some kind of keyboard &amp; screen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Cost &gt; $100; about 80M PCs sold in 2021 (+tablets, phones, …)</a:t>
            </a:r>
          </a:p>
          <a:p>
            <a:r>
              <a:rPr lang="en-US" dirty="0"/>
              <a:t>What defines an embedded-computation device?</a:t>
            </a:r>
          </a:p>
          <a:p>
            <a:pPr lvl="1">
              <a:spcBef>
                <a:spcPts val="0"/>
              </a:spcBef>
            </a:pPr>
            <a:r>
              <a:rPr lang="en-US" dirty="0"/>
              <a:t>One main purpose, &amp; it’s </a:t>
            </a:r>
            <a:r>
              <a:rPr lang="en-US" i="1" dirty="0"/>
              <a:t>not</a:t>
            </a:r>
            <a:r>
              <a:rPr lang="en-US" dirty="0"/>
              <a:t> computation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Pacemaker, refrigerator, greeting card, car ABS, …</a:t>
            </a:r>
          </a:p>
          <a:p>
            <a:pPr lvl="1">
              <a:spcBef>
                <a:spcPts val="0"/>
              </a:spcBef>
            </a:pPr>
            <a:r>
              <a:rPr lang="en-US" dirty="0"/>
              <a:t>Perhaps no keyboard or screen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Cost = anything; 200M refrigerators, 200K pacemakers/year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1DAD75-9280-99BB-AAB1-7A31DFFD9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EN1 EIY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30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780F3-FC90-F54E-EC36-2CBE6F4BD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care?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AC76E-B689-C131-0A84-5288D6471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medical systems use embedded computing</a:t>
            </a:r>
          </a:p>
          <a:p>
            <a:pPr lvl="1"/>
            <a:r>
              <a:rPr lang="en-US" dirty="0"/>
              <a:t>Our </a:t>
            </a:r>
            <a:r>
              <a:rPr lang="en-US" dirty="0" err="1"/>
              <a:t>PyBoard</a:t>
            </a:r>
            <a:r>
              <a:rPr lang="en-US" dirty="0"/>
              <a:t> is, too</a:t>
            </a:r>
          </a:p>
          <a:p>
            <a:r>
              <a:rPr lang="en-US" dirty="0"/>
              <a:t>Tufts will offer a minor in embedded computing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548596-27AC-F6C0-7CCD-58F38FF44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EN1 EIY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313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40F4D80-0E1F-486B-AF5F-F8CC5D3C8BA0}"/>
              </a:ext>
            </a:extLst>
          </p:cNvPr>
          <p:cNvSpPr/>
          <p:nvPr/>
        </p:nvSpPr>
        <p:spPr>
          <a:xfrm>
            <a:off x="685800" y="1588168"/>
            <a:ext cx="7002379" cy="6256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872268-6F7D-4DB2-818B-18C1F7A5E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2FA98-E609-4776-BFD2-37D9708B8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bioelectricity and why do we care?</a:t>
            </a:r>
          </a:p>
          <a:p>
            <a:r>
              <a:rPr lang="en-US" dirty="0"/>
              <a:t>The past – impact in the last 50 years</a:t>
            </a:r>
          </a:p>
          <a:p>
            <a:r>
              <a:rPr lang="en-US" dirty="0"/>
              <a:t>The present and near future – the next 10 years</a:t>
            </a:r>
          </a:p>
          <a:p>
            <a:r>
              <a:rPr lang="en-US" dirty="0"/>
              <a:t>Basic research in body shape</a:t>
            </a:r>
          </a:p>
          <a:p>
            <a:r>
              <a:rPr lang="en-US" dirty="0"/>
              <a:t>Logistics of this course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AA047D-C60B-42D0-B247-DBCA10812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EN1 EIY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35214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EB2C9-86D7-69EE-3090-EBCC3357C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58D82-9ECD-E12B-13D5-6B84E6DBC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38300"/>
            <a:ext cx="7772400" cy="1612345"/>
          </a:xfrm>
        </p:spPr>
        <p:txBody>
          <a:bodyPr/>
          <a:lstStyle/>
          <a:p>
            <a:r>
              <a:rPr lang="en-US" dirty="0"/>
              <a:t>Our labs will program and use the </a:t>
            </a:r>
            <a:r>
              <a:rPr lang="en-US" dirty="0" err="1"/>
              <a:t>PyBoard</a:t>
            </a:r>
            <a:endParaRPr lang="en-US" dirty="0"/>
          </a:p>
          <a:p>
            <a:pPr lvl="1"/>
            <a:r>
              <a:rPr lang="en-US" dirty="0"/>
              <a:t>No keyboard or screen!</a:t>
            </a:r>
          </a:p>
          <a:p>
            <a:pPr lvl="1"/>
            <a:r>
              <a:rPr lang="en-US" dirty="0"/>
              <a:t>So how do we use it?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EA678-05B8-47B8-2317-E9CD5E6C9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EN1 EIY Joel Grodstein</a:t>
            </a:r>
            <a:endParaRPr lang="en-US" dirty="0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E49567BC-6963-3967-6DBA-9659D2A1BD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18" y="3607355"/>
            <a:ext cx="6371019" cy="261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2501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F8D7C-1163-65AA-9EBB-83D7DA93F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host 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EFDF3-A344-AF13-C9AB-6C87D6769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035" y="2795384"/>
            <a:ext cx="7791854" cy="3498410"/>
          </a:xfrm>
        </p:spPr>
        <p:txBody>
          <a:bodyPr/>
          <a:lstStyle/>
          <a:p>
            <a:r>
              <a:rPr lang="en-US" dirty="0"/>
              <a:t>Write programs on the PC with an </a:t>
            </a:r>
            <a:r>
              <a:rPr lang="en-US" i="1" dirty="0"/>
              <a:t>Integrated Development Environment</a:t>
            </a:r>
            <a:r>
              <a:rPr lang="en-US" dirty="0"/>
              <a:t> (IDE)</a:t>
            </a:r>
          </a:p>
          <a:p>
            <a:r>
              <a:rPr lang="en-US" dirty="0"/>
              <a:t>Save the programs on PC hard drives</a:t>
            </a:r>
          </a:p>
          <a:p>
            <a:r>
              <a:rPr lang="en-US" dirty="0"/>
              <a:t>Download/run on </a:t>
            </a:r>
            <a:r>
              <a:rPr lang="en-US" dirty="0" err="1"/>
              <a:t>PyBoard</a:t>
            </a:r>
            <a:r>
              <a:rPr lang="en-US" dirty="0"/>
              <a:t> via USB</a:t>
            </a:r>
          </a:p>
          <a:p>
            <a:r>
              <a:rPr lang="en-US" dirty="0"/>
              <a:t>Program can flash LEDs, drive speaker, …</a:t>
            </a:r>
          </a:p>
          <a:p>
            <a:r>
              <a:rPr lang="en-US" dirty="0"/>
              <a:t>Program can send printout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IDE screen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– downloaded program can remain 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PyBoard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3F7731-EA5F-FB3B-A4E2-2BA9901E6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EN1 EIY Joel 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2252FB-C70A-03EA-878B-25E441E5FF70}"/>
              </a:ext>
            </a:extLst>
          </p:cNvPr>
          <p:cNvSpPr txBox="1"/>
          <p:nvPr/>
        </p:nvSpPr>
        <p:spPr>
          <a:xfrm>
            <a:off x="836579" y="2081719"/>
            <a:ext cx="1673157" cy="461665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PyBoard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9A15D3-2D19-7B8A-A77A-02A180E8A1BB}"/>
              </a:ext>
            </a:extLst>
          </p:cNvPr>
          <p:cNvSpPr txBox="1"/>
          <p:nvPr/>
        </p:nvSpPr>
        <p:spPr>
          <a:xfrm>
            <a:off x="3946187" y="2081718"/>
            <a:ext cx="1673157" cy="461665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/>
              <a:t>PC (host)</a:t>
            </a:r>
            <a:endParaRPr lang="en-US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C2CB225-24D4-08F9-8F90-2589610DF872}"/>
              </a:ext>
            </a:extLst>
          </p:cNvPr>
          <p:cNvCxnSpPr>
            <a:stCxn id="5" idx="3"/>
            <a:endCxn id="6" idx="1"/>
          </p:cNvCxnSpPr>
          <p:nvPr/>
        </p:nvCxnSpPr>
        <p:spPr>
          <a:xfrm flipV="1">
            <a:off x="2509736" y="2312551"/>
            <a:ext cx="1436451" cy="1"/>
          </a:xfrm>
          <a:prstGeom prst="straightConnector1">
            <a:avLst/>
          </a:prstGeom>
          <a:ln w="28575">
            <a:solidFill>
              <a:schemeClr val="accent2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B35CD74-D6B9-6E04-6297-F97527CC9244}"/>
              </a:ext>
            </a:extLst>
          </p:cNvPr>
          <p:cNvSpPr txBox="1"/>
          <p:nvPr/>
        </p:nvSpPr>
        <p:spPr>
          <a:xfrm>
            <a:off x="2840477" y="1994166"/>
            <a:ext cx="7198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USB</a:t>
            </a:r>
          </a:p>
        </p:txBody>
      </p:sp>
    </p:spTree>
    <p:extLst>
      <p:ext uri="{BB962C8B-B14F-4D97-AF65-F5344CB8AC3E}">
        <p14:creationId xmlns:p14="http://schemas.microsoft.com/office/powerpoint/2010/main" val="289313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BF911-096C-4C68-BCC8-ABB86AA6B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Office </a:t>
            </a:r>
            <a:r>
              <a:rPr lang="en-US" dirty="0"/>
              <a:t>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8E54D-6503-47BB-B54E-0D9726423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Listed on the course </a:t>
            </a:r>
            <a:r>
              <a:rPr lang="en-US"/>
              <a:t>web page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E1E871-6CC9-4CF1-9B9B-BBE12BDE4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EN1 EIY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1769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FABAA-7CEE-404A-9BB4-7C289379C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Nolop</a:t>
            </a:r>
            <a:r>
              <a:rPr lang="en-US" dirty="0"/>
              <a:t> reminder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066F7-D01E-44EF-8DCF-74B2D4998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8B62D0-99CE-441D-A387-04625954D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EN1 EIY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209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87585-9185-40BB-AF7B-ED3C25E6F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bioelectricity?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68DAB-D8C2-4186-83AC-E98806EEA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suggestions for a definition?</a:t>
            </a:r>
          </a:p>
          <a:p>
            <a:r>
              <a:rPr lang="en-US" dirty="0"/>
              <a:t>What parts of your body do you think use it?</a:t>
            </a:r>
          </a:p>
          <a:p>
            <a:pPr lvl="1"/>
            <a:r>
              <a:rPr lang="en-US" dirty="0"/>
              <a:t>Brain?</a:t>
            </a:r>
          </a:p>
          <a:p>
            <a:pPr lvl="1"/>
            <a:r>
              <a:rPr lang="en-US" dirty="0"/>
              <a:t>Heart?</a:t>
            </a:r>
          </a:p>
          <a:p>
            <a:pPr lvl="1"/>
            <a:r>
              <a:rPr lang="en-US" dirty="0"/>
              <a:t>Anyplace else?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073502-9B19-47CE-B3C1-5C15877DD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EN1 EIY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42011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CC2EE-A6AB-4E2E-B764-DF2C4FE86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might you care?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331FB-7D0F-4965-9517-FE0159AAF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80618"/>
            <a:ext cx="7772400" cy="4907665"/>
          </a:xfrm>
        </p:spPr>
        <p:txBody>
          <a:bodyPr/>
          <a:lstStyle/>
          <a:p>
            <a:r>
              <a:rPr lang="en-US" dirty="0"/>
              <a:t>1980-2022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Computing goes from slide rule to cell phones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Pace of change is slowing down</a:t>
            </a:r>
          </a:p>
          <a:p>
            <a:pPr lvl="1">
              <a:spcBef>
                <a:spcPts val="0"/>
              </a:spcBef>
            </a:pPr>
            <a:r>
              <a:rPr lang="en-US" dirty="0"/>
              <a:t>Changes the world (not always for the better!)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Industry focus: neural network for better ads</a:t>
            </a:r>
          </a:p>
          <a:p>
            <a:r>
              <a:rPr lang="en-US" dirty="0"/>
              <a:t>2022-2040?</a:t>
            </a:r>
          </a:p>
          <a:p>
            <a:pPr lvl="1">
              <a:spcBef>
                <a:spcPts val="0"/>
              </a:spcBef>
            </a:pPr>
            <a:r>
              <a:rPr lang="en-US" dirty="0"/>
              <a:t>Biology + engineering = ?</a:t>
            </a:r>
          </a:p>
          <a:p>
            <a:pPr lvl="1">
              <a:spcBef>
                <a:spcPts val="0"/>
              </a:spcBef>
            </a:pPr>
            <a:r>
              <a:rPr lang="en-US" dirty="0"/>
              <a:t>Biology + electricity = ?</a:t>
            </a:r>
          </a:p>
          <a:p>
            <a:pPr lvl="1">
              <a:spcBef>
                <a:spcPts val="0"/>
              </a:spcBef>
            </a:pPr>
            <a:r>
              <a:rPr lang="en-US" dirty="0"/>
              <a:t>Already changing the world (not always for the better!)</a:t>
            </a:r>
          </a:p>
          <a:p>
            <a:r>
              <a:rPr lang="en-US" dirty="0"/>
              <a:t>Motto: </a:t>
            </a:r>
            <a:r>
              <a:rPr lang="en-US" i="1" dirty="0"/>
              <a:t>successful engineering is interdisciplinary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The easy problems have mostly already been solved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live in an interdisciplinary world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C7FD47-9708-4D0A-9FC3-28418C2D9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EN1 EIY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79454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87BFA-D1F7-4B50-BE2F-116D0D2CC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FD525-120E-4597-A6C8-E7EF1BD48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Doctor sees you for 10 minutes &amp; fixes your pain, and charges $1000…</a:t>
            </a:r>
          </a:p>
          <a:p>
            <a:r>
              <a:rPr lang="en-US" dirty="0"/>
              <a:t>The pandemic has driven this home pretty well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6B1F0C-ED25-4293-BD9A-726A1962B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123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50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40F4D80-0E1F-486B-AF5F-F8CC5D3C8BA0}"/>
              </a:ext>
            </a:extLst>
          </p:cNvPr>
          <p:cNvSpPr/>
          <p:nvPr/>
        </p:nvSpPr>
        <p:spPr>
          <a:xfrm>
            <a:off x="685800" y="2177712"/>
            <a:ext cx="7002379" cy="6256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872268-6F7D-4DB2-818B-18C1F7A5E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2FA98-E609-4776-BFD2-37D9708B8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bioelectricity and why do we care?</a:t>
            </a:r>
          </a:p>
          <a:p>
            <a:r>
              <a:rPr lang="en-US" dirty="0"/>
              <a:t>The past – impact in the last 50 years</a:t>
            </a:r>
          </a:p>
          <a:p>
            <a:r>
              <a:rPr lang="en-US" dirty="0"/>
              <a:t>The present and near future – the next 10 years</a:t>
            </a:r>
          </a:p>
          <a:p>
            <a:r>
              <a:rPr lang="en-US" dirty="0"/>
              <a:t>Basic research in body shape</a:t>
            </a:r>
          </a:p>
          <a:p>
            <a:r>
              <a:rPr lang="en-US" dirty="0"/>
              <a:t>Logistics of this course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AA047D-C60B-42D0-B247-DBCA10812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EN1 EIY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43159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79400-A15D-4C1B-8696-18FE48AC2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think of any successes?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A9249-9E67-4DE2-9B64-1C777B2D8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921" y="1676400"/>
            <a:ext cx="7890029" cy="4419600"/>
          </a:xfrm>
        </p:spPr>
        <p:txBody>
          <a:bodyPr/>
          <a:lstStyle/>
          <a:p>
            <a:r>
              <a:rPr lang="en-US" dirty="0"/>
              <a:t>Where has bioelectrical medicine succeeded so far?</a:t>
            </a:r>
          </a:p>
          <a:p>
            <a:pPr lvl="1"/>
            <a:r>
              <a:rPr lang="en-US" dirty="0"/>
              <a:t>Diagnosis tools?</a:t>
            </a:r>
          </a:p>
          <a:p>
            <a:pPr lvl="1"/>
            <a:r>
              <a:rPr lang="en-US" dirty="0"/>
              <a:t>Drugs that affect your bioelectrical system?</a:t>
            </a:r>
          </a:p>
          <a:p>
            <a:pPr lvl="1"/>
            <a:r>
              <a:rPr lang="en-US" dirty="0"/>
              <a:t>Implants that affect your bioelectrical system?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3C7D75-9D29-4A0E-994C-777B3A6AD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EN1 EIY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842368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40F4D80-0E1F-486B-AF5F-F8CC5D3C8BA0}"/>
              </a:ext>
            </a:extLst>
          </p:cNvPr>
          <p:cNvSpPr/>
          <p:nvPr/>
        </p:nvSpPr>
        <p:spPr>
          <a:xfrm>
            <a:off x="685800" y="2671008"/>
            <a:ext cx="7255042" cy="6256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872268-6F7D-4DB2-818B-18C1F7A5E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2FA98-E609-4776-BFD2-37D9708B8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bioelectricity and why do we care?</a:t>
            </a:r>
          </a:p>
          <a:p>
            <a:r>
              <a:rPr lang="en-US" dirty="0"/>
              <a:t>The past – impact in the last 50 years</a:t>
            </a:r>
          </a:p>
          <a:p>
            <a:r>
              <a:rPr lang="en-US" dirty="0"/>
              <a:t>The present and near future – the next 10 years</a:t>
            </a:r>
          </a:p>
          <a:p>
            <a:r>
              <a:rPr lang="en-US" dirty="0"/>
              <a:t>Basic research in body shape</a:t>
            </a:r>
          </a:p>
          <a:p>
            <a:r>
              <a:rPr lang="en-US" dirty="0"/>
              <a:t>Logistics of this course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AA047D-C60B-42D0-B247-DBCA10812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EN1 EIY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19402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41050</TotalTime>
  <Words>1942</Words>
  <Application>Microsoft Office PowerPoint</Application>
  <PresentationFormat>On-screen Show (4:3)</PresentationFormat>
  <Paragraphs>276</Paragraphs>
  <Slides>33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Symbol</vt:lpstr>
      <vt:lpstr>Times New Roman</vt:lpstr>
      <vt:lpstr>Wingdings</vt:lpstr>
      <vt:lpstr>Default Design</vt:lpstr>
      <vt:lpstr>EN1 Electricity inside of you</vt:lpstr>
      <vt:lpstr>What we (won’t) build</vt:lpstr>
      <vt:lpstr>Agenda for today</vt:lpstr>
      <vt:lpstr>What is bioelectricity?</vt:lpstr>
      <vt:lpstr>Why might you care?</vt:lpstr>
      <vt:lpstr>Joke</vt:lpstr>
      <vt:lpstr>Agenda for today</vt:lpstr>
      <vt:lpstr>Can you think of any successes?</vt:lpstr>
      <vt:lpstr>Agenda for today</vt:lpstr>
      <vt:lpstr>Why now?</vt:lpstr>
      <vt:lpstr>Electroceuticals</vt:lpstr>
      <vt:lpstr>More electroceuticals</vt:lpstr>
      <vt:lpstr>Agenda for today</vt:lpstr>
      <vt:lpstr>Morphogenesis</vt:lpstr>
      <vt:lpstr>Morphogenesis in popular culture</vt:lpstr>
      <vt:lpstr>Why do we care?</vt:lpstr>
      <vt:lpstr>Agenda for today</vt:lpstr>
      <vt:lpstr>Where, when</vt:lpstr>
      <vt:lpstr>Group work</vt:lpstr>
      <vt:lpstr>Grading</vt:lpstr>
      <vt:lpstr>Workload</vt:lpstr>
      <vt:lpstr>Medical confidentiality</vt:lpstr>
      <vt:lpstr>Class web page</vt:lpstr>
      <vt:lpstr>Polls</vt:lpstr>
      <vt:lpstr>This is not a programming course</vt:lpstr>
      <vt:lpstr>Right now</vt:lpstr>
      <vt:lpstr>PowerPoint Presentation</vt:lpstr>
      <vt:lpstr>Embedded computing</vt:lpstr>
      <vt:lpstr>Why do we care?</vt:lpstr>
      <vt:lpstr>PowerPoint Presentation</vt:lpstr>
      <vt:lpstr>Using a host IDE</vt:lpstr>
      <vt:lpstr>Office hours</vt:lpstr>
      <vt:lpstr>Nolop reminder</vt:lpstr>
    </vt:vector>
  </TitlesOfParts>
  <Company>Drexel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Computing with biological parts</dc:title>
  <dc:creator>JoelG</dc:creator>
  <cp:lastModifiedBy>joelg@hlgn.eecs.tufts.edu</cp:lastModifiedBy>
  <cp:revision>1346</cp:revision>
  <cp:lastPrinted>2005-02-07T17:53:54Z</cp:lastPrinted>
  <dcterms:created xsi:type="dcterms:W3CDTF">2002-09-07T18:50:54Z</dcterms:created>
  <dcterms:modified xsi:type="dcterms:W3CDTF">2022-09-07T16:47:13Z</dcterms:modified>
</cp:coreProperties>
</file>