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8" r:id="rId2"/>
    <p:sldId id="832" r:id="rId3"/>
    <p:sldId id="833" r:id="rId4"/>
    <p:sldId id="835" r:id="rId5"/>
    <p:sldId id="842" r:id="rId6"/>
    <p:sldId id="843" r:id="rId7"/>
    <p:sldId id="836" r:id="rId8"/>
    <p:sldId id="846" r:id="rId9"/>
    <p:sldId id="855" r:id="rId10"/>
    <p:sldId id="847" r:id="rId11"/>
    <p:sldId id="845" r:id="rId12"/>
    <p:sldId id="853" r:id="rId13"/>
    <p:sldId id="854" r:id="rId14"/>
    <p:sldId id="834" r:id="rId15"/>
    <p:sldId id="848" r:id="rId16"/>
    <p:sldId id="849" r:id="rId17"/>
    <p:sldId id="837" r:id="rId18"/>
    <p:sldId id="850" r:id="rId19"/>
    <p:sldId id="838" r:id="rId20"/>
    <p:sldId id="840" r:id="rId21"/>
    <p:sldId id="851" r:id="rId22"/>
    <p:sldId id="852" r:id="rId23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2658ED4-02B7-407F-B04E-0B16F0BB8C04}">
          <p14:sldIdLst>
            <p14:sldId id="328"/>
            <p14:sldId id="832"/>
            <p14:sldId id="833"/>
            <p14:sldId id="835"/>
            <p14:sldId id="842"/>
            <p14:sldId id="843"/>
            <p14:sldId id="836"/>
            <p14:sldId id="846"/>
            <p14:sldId id="855"/>
            <p14:sldId id="847"/>
            <p14:sldId id="845"/>
            <p14:sldId id="853"/>
            <p14:sldId id="854"/>
            <p14:sldId id="834"/>
            <p14:sldId id="848"/>
            <p14:sldId id="849"/>
            <p14:sldId id="837"/>
            <p14:sldId id="850"/>
            <p14:sldId id="838"/>
            <p14:sldId id="840"/>
            <p14:sldId id="851"/>
            <p14:sldId id="8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00"/>
    <a:srgbClr val="F1B28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86903" autoAdjust="0"/>
  </p:normalViewPr>
  <p:slideViewPr>
    <p:cSldViewPr snapToGrid="0">
      <p:cViewPr varScale="1">
        <p:scale>
          <a:sx n="79" d="100"/>
          <a:sy n="79" d="100"/>
        </p:scale>
        <p:origin x="155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844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t" anchorCtr="0" compatLnSpc="1">
            <a:prstTxWarp prst="textNoShape">
              <a:avLst/>
            </a:prstTxWarp>
          </a:bodyPr>
          <a:lstStyle>
            <a:lvl1pPr defTabSz="931939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558" y="0"/>
            <a:ext cx="4028843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t" anchorCtr="0" compatLnSpc="1">
            <a:prstTxWarp prst="textNoShape">
              <a:avLst/>
            </a:prstTxWarp>
          </a:bodyPr>
          <a:lstStyle>
            <a:lvl1pPr algn="r" defTabSz="931939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1503"/>
            <a:ext cx="4028844" cy="34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b" anchorCtr="0" compatLnSpc="1">
            <a:prstTxWarp prst="textNoShape">
              <a:avLst/>
            </a:prstTxWarp>
          </a:bodyPr>
          <a:lstStyle>
            <a:lvl1pPr defTabSz="931939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558" y="6661503"/>
            <a:ext cx="4028843" cy="34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b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/>
            </a:lvl1pPr>
          </a:lstStyle>
          <a:p>
            <a:pPr>
              <a:defRPr/>
            </a:pPr>
            <a:fld id="{549A7FA7-E1B8-4CDD-8F7C-1E113DA1F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3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844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t" anchorCtr="0" compatLnSpc="1">
            <a:prstTxWarp prst="textNoShape">
              <a:avLst/>
            </a:prstTxWarp>
          </a:bodyPr>
          <a:lstStyle>
            <a:lvl1pPr defTabSz="922346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540" y="0"/>
            <a:ext cx="4028844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t" anchorCtr="0" compatLnSpc="1">
            <a:prstTxWarp prst="textNoShape">
              <a:avLst/>
            </a:prstTxWarp>
          </a:bodyPr>
          <a:lstStyle>
            <a:lvl1pPr algn="r" defTabSz="922346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7050"/>
            <a:ext cx="3506788" cy="2630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45" y="3330173"/>
            <a:ext cx="7436313" cy="31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026"/>
            <a:ext cx="4028844" cy="3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b" anchorCtr="0" compatLnSpc="1">
            <a:prstTxWarp prst="textNoShape">
              <a:avLst/>
            </a:prstTxWarp>
          </a:bodyPr>
          <a:lstStyle>
            <a:lvl1pPr defTabSz="922346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540" y="6658026"/>
            <a:ext cx="4028844" cy="3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b" anchorCtr="0" compatLnSpc="1">
            <a:prstTxWarp prst="textNoShape">
              <a:avLst/>
            </a:prstTxWarp>
          </a:bodyPr>
          <a:lstStyle>
            <a:lvl1pPr algn="r" defTabSz="921175" eaLnBrk="1" hangingPunct="1">
              <a:defRPr sz="1300"/>
            </a:lvl1pPr>
          </a:lstStyle>
          <a:p>
            <a:pPr>
              <a:defRPr/>
            </a:pPr>
            <a:fld id="{5B598F11-C2C5-40D4-B32B-C1AF9DA1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7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79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“body is long” argument is not enough; bacteria are small, and they make bioelectricity. Really, as the last bullet says, electrical communication is valuable for any multi-celled organism; then it evolved for neurons as bodies got large.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35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this on the board so they have to remember it for the lab question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77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?Explain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59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https://hackaday.com/2019/05/09/cpu-made-from-74hc-chips-is-a-glorious-mess/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9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98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item – hooking up the breadboards – is the practical necessity for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25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least, most first-timers find the fluid-flow analogy flow more intuitive. Eventually you give up on it.</a:t>
            </a:r>
          </a:p>
          <a:p>
            <a:r>
              <a:rPr lang="en-US" dirty="0"/>
              <a:t>The units of fluidic resistance are (N*sec)/m</a:t>
            </a:r>
            <a:r>
              <a:rPr lang="en-US" baseline="30000" dirty="0"/>
              <a:t>5</a:t>
            </a:r>
            <a:r>
              <a:rPr lang="en-US" baseline="0" dirty="0"/>
              <a:t>, which isn’t really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1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whatever the system, we clearly need a water pump to keep it going; else the bucket on top will run out pretty soon.</a:t>
            </a:r>
          </a:p>
          <a:p>
            <a:r>
              <a:rPr lang="en-US" dirty="0"/>
              <a:t>From a conservation-of-energy point of view, the resistance of water flow through a pipe generates heat, which wastes energy, which must be replaced.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39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example would be more useful if the drainpipe were fully horizontal; as shown, it’s inducing its own voltage, which isn’t really the point of the slide.</a:t>
            </a:r>
          </a:p>
          <a:p>
            <a:r>
              <a:rPr lang="en-US" dirty="0"/>
              <a:t>It will take some time to redo the </a:t>
            </a:r>
            <a:r>
              <a:rPr lang="en-US"/>
              <a:t>slides, though.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3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raise up the entire system on the left until its peak is just as high as the rightmost system, it still runs slow – what’s important is the </a:t>
            </a:r>
            <a:r>
              <a:rPr lang="en-US" i="1" dirty="0"/>
              <a:t>delta</a:t>
            </a:r>
            <a:r>
              <a:rPr lang="en-US" i="0" dirty="0"/>
              <a:t> between the top of the reservoir and the top of the pipe.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051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Without the ground there’s no loop. And it’s really the same for water: without a loop somewhere, the reservoir will eventually empty.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68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70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07777"/>
          </a:xfrm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0537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41151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87693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07777"/>
          </a:xfrm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4666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9310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1505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6589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52176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05385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87689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4214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15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ECDC20A-2A00-44F3-B6D9-A07784439C41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el.grodstein@tuft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EN1</a:t>
            </a:r>
            <a:br>
              <a:rPr lang="en-US" altLang="en-US" dirty="0"/>
            </a:br>
            <a:r>
              <a:rPr lang="en-US" altLang="en-US" dirty="0"/>
              <a:t>Electricity inside of you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14599"/>
            <a:ext cx="8382000" cy="3676475"/>
          </a:xfrm>
        </p:spPr>
        <p:txBody>
          <a:bodyPr/>
          <a:lstStyle/>
          <a:p>
            <a:pPr eaLnBrk="1" hangingPunct="1"/>
            <a:r>
              <a:rPr lang="en-US" altLang="en-US" dirty="0"/>
              <a:t>Fall 2022</a:t>
            </a:r>
          </a:p>
          <a:p>
            <a:pPr eaLnBrk="1" hangingPunct="1"/>
            <a:r>
              <a:rPr lang="en-US" altLang="en-US" dirty="0"/>
              <a:t>Tufts University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Instructor: Joel </a:t>
            </a:r>
            <a:r>
              <a:rPr lang="en-US" altLang="en-US" dirty="0" err="1"/>
              <a:t>Grodstein</a:t>
            </a:r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  <a:hlinkClick r:id="rId3"/>
              </a:rPr>
              <a:t>joel.grodstein@tufts.edu</a:t>
            </a:r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it-IT" altLang="en-US" dirty="0"/>
              <a:t>1 – Electricity 101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9333-BD72-8056-430F-251AC68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is </a:t>
            </a:r>
            <a:r>
              <a:rPr lang="en-US" i="1" dirty="0"/>
              <a:t>relative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B3147-68F6-F750-9E9C-62A76CC1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481" y="1397533"/>
            <a:ext cx="7772398" cy="1143000"/>
          </a:xfrm>
        </p:spPr>
        <p:txBody>
          <a:bodyPr/>
          <a:lstStyle/>
          <a:p>
            <a:r>
              <a:rPr lang="en-US" dirty="0"/>
              <a:t>That’s why the </a:t>
            </a:r>
            <a:r>
              <a:rPr lang="en-US" i="1" dirty="0"/>
              <a:t>ground</a:t>
            </a:r>
            <a:r>
              <a:rPr lang="en-US" dirty="0"/>
              <a:t> must be connected!</a:t>
            </a:r>
          </a:p>
          <a:p>
            <a:r>
              <a:rPr lang="en-US" dirty="0"/>
              <a:t>Another rule of electricity: current flows in loops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48247-A2CD-7CED-0EBE-7370ED7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1026" name="Picture 2" descr="Aa-battery Clip Arts - Aa Batteries Free Vector, HD Png Download - kindpng">
            <a:extLst>
              <a:ext uri="{FF2B5EF4-FFF2-40B4-BE49-F238E27FC236}">
                <a16:creationId xmlns:a16="http://schemas.microsoft.com/office/drawing/2014/main" id="{9443F79A-E230-8CE9-DAC4-E8F31DCF6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4" b="27675"/>
          <a:stretch/>
        </p:blipFill>
        <p:spPr bwMode="auto">
          <a:xfrm rot="5400000">
            <a:off x="99341" y="4600793"/>
            <a:ext cx="1906563" cy="5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A8FA31-AC79-7747-FBE0-7A1E47731540}"/>
              </a:ext>
            </a:extLst>
          </p:cNvPr>
          <p:cNvSpPr txBox="1"/>
          <p:nvPr/>
        </p:nvSpPr>
        <p:spPr>
          <a:xfrm>
            <a:off x="148856" y="4678326"/>
            <a:ext cx="73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1.5V</a:t>
            </a:r>
          </a:p>
        </p:txBody>
      </p:sp>
      <p:pic>
        <p:nvPicPr>
          <p:cNvPr id="1028" name="Picture 4" descr="9-Volt battery | Free SVG">
            <a:extLst>
              <a:ext uri="{FF2B5EF4-FFF2-40B4-BE49-F238E27FC236}">
                <a16:creationId xmlns:a16="http://schemas.microsoft.com/office/drawing/2014/main" id="{464AD09C-78A6-51F9-366E-4F5B3BF9C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33999" r="8814" b="23334"/>
          <a:stretch/>
        </p:blipFill>
        <p:spPr bwMode="auto">
          <a:xfrm rot="5400000">
            <a:off x="4318000" y="4763721"/>
            <a:ext cx="140208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7B91D3-723A-3FE8-84A2-898D723C8339}"/>
              </a:ext>
            </a:extLst>
          </p:cNvPr>
          <p:cNvCxnSpPr/>
          <p:nvPr/>
        </p:nvCxnSpPr>
        <p:spPr>
          <a:xfrm>
            <a:off x="2184288" y="3616736"/>
            <a:ext cx="0" cy="42672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6331F5-6C0C-FE63-F955-69A96AF2E98B}"/>
              </a:ext>
            </a:extLst>
          </p:cNvPr>
          <p:cNvCxnSpPr>
            <a:cxnSpLocks/>
          </p:cNvCxnSpPr>
          <p:nvPr/>
        </p:nvCxnSpPr>
        <p:spPr>
          <a:xfrm>
            <a:off x="2170444" y="404948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5B8A3A-52C9-93FA-D5C1-A61BE227A9B3}"/>
              </a:ext>
            </a:extLst>
          </p:cNvPr>
          <p:cNvCxnSpPr>
            <a:cxnSpLocks/>
          </p:cNvCxnSpPr>
          <p:nvPr/>
        </p:nvCxnSpPr>
        <p:spPr>
          <a:xfrm flipH="1">
            <a:off x="2170444" y="415164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5237A5-DF39-876B-9C21-130ECD7B7572}"/>
              </a:ext>
            </a:extLst>
          </p:cNvPr>
          <p:cNvCxnSpPr>
            <a:cxnSpLocks/>
          </p:cNvCxnSpPr>
          <p:nvPr/>
        </p:nvCxnSpPr>
        <p:spPr>
          <a:xfrm>
            <a:off x="2170444" y="425212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B1A27-6DE3-F0ED-2736-E10C35898345}"/>
              </a:ext>
            </a:extLst>
          </p:cNvPr>
          <p:cNvCxnSpPr>
            <a:cxnSpLocks/>
          </p:cNvCxnSpPr>
          <p:nvPr/>
        </p:nvCxnSpPr>
        <p:spPr>
          <a:xfrm flipH="1">
            <a:off x="2170444" y="435428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1E6156-2F75-9989-230F-9AE93053997F}"/>
              </a:ext>
            </a:extLst>
          </p:cNvPr>
          <p:cNvCxnSpPr>
            <a:cxnSpLocks/>
          </p:cNvCxnSpPr>
          <p:nvPr/>
        </p:nvCxnSpPr>
        <p:spPr>
          <a:xfrm>
            <a:off x="2170444" y="444304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819B8B-5107-AE0E-0FEF-C5F9C1D03467}"/>
              </a:ext>
            </a:extLst>
          </p:cNvPr>
          <p:cNvCxnSpPr>
            <a:cxnSpLocks/>
          </p:cNvCxnSpPr>
          <p:nvPr/>
        </p:nvCxnSpPr>
        <p:spPr>
          <a:xfrm flipH="1">
            <a:off x="2170444" y="454520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7A23FE-89CD-2EB2-3866-1526F42FBB90}"/>
              </a:ext>
            </a:extLst>
          </p:cNvPr>
          <p:cNvCxnSpPr>
            <a:cxnSpLocks/>
          </p:cNvCxnSpPr>
          <p:nvPr/>
        </p:nvCxnSpPr>
        <p:spPr>
          <a:xfrm>
            <a:off x="2170444" y="464568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BB5814-8429-F249-59E2-B6076A918D9E}"/>
              </a:ext>
            </a:extLst>
          </p:cNvPr>
          <p:cNvCxnSpPr>
            <a:cxnSpLocks/>
          </p:cNvCxnSpPr>
          <p:nvPr/>
        </p:nvCxnSpPr>
        <p:spPr>
          <a:xfrm flipH="1">
            <a:off x="2170444" y="474784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06825D-C74F-4BF4-E7B1-8427029CB744}"/>
              </a:ext>
            </a:extLst>
          </p:cNvPr>
          <p:cNvCxnSpPr>
            <a:cxnSpLocks/>
          </p:cNvCxnSpPr>
          <p:nvPr/>
        </p:nvCxnSpPr>
        <p:spPr>
          <a:xfrm>
            <a:off x="2175917" y="4844311"/>
            <a:ext cx="0" cy="1094265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36BAC9-6ABD-66C8-C166-EFEAED3B744B}"/>
              </a:ext>
            </a:extLst>
          </p:cNvPr>
          <p:cNvCxnSpPr/>
          <p:nvPr/>
        </p:nvCxnSpPr>
        <p:spPr>
          <a:xfrm flipH="1">
            <a:off x="1052622" y="5948624"/>
            <a:ext cx="1117822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C344C5-8739-F6CE-7E4B-A00AB212D9CF}"/>
              </a:ext>
            </a:extLst>
          </p:cNvPr>
          <p:cNvCxnSpPr>
            <a:cxnSpLocks/>
          </p:cNvCxnSpPr>
          <p:nvPr/>
        </p:nvCxnSpPr>
        <p:spPr>
          <a:xfrm flipH="1" flipV="1">
            <a:off x="1040451" y="3616736"/>
            <a:ext cx="1141716" cy="1239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3FC4A9-B2B4-6E91-3023-DB455F2156A5}"/>
              </a:ext>
            </a:extLst>
          </p:cNvPr>
          <p:cNvCxnSpPr>
            <a:cxnSpLocks/>
          </p:cNvCxnSpPr>
          <p:nvPr/>
        </p:nvCxnSpPr>
        <p:spPr>
          <a:xfrm>
            <a:off x="1040451" y="3629126"/>
            <a:ext cx="0" cy="315525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C48ADB5-983B-3504-8D5F-3D9281053B45}"/>
              </a:ext>
            </a:extLst>
          </p:cNvPr>
          <p:cNvCxnSpPr>
            <a:cxnSpLocks/>
          </p:cNvCxnSpPr>
          <p:nvPr/>
        </p:nvCxnSpPr>
        <p:spPr>
          <a:xfrm>
            <a:off x="1042128" y="5801243"/>
            <a:ext cx="0" cy="13733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4C8C20-C9FF-2F87-C439-E62E7E667C85}"/>
              </a:ext>
            </a:extLst>
          </p:cNvPr>
          <p:cNvCxnSpPr/>
          <p:nvPr/>
        </p:nvCxnSpPr>
        <p:spPr>
          <a:xfrm>
            <a:off x="7183733" y="3376246"/>
            <a:ext cx="0" cy="42672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08DF129-F324-6E1D-777D-5C6CBB1C2883}"/>
              </a:ext>
            </a:extLst>
          </p:cNvPr>
          <p:cNvCxnSpPr>
            <a:cxnSpLocks/>
          </p:cNvCxnSpPr>
          <p:nvPr/>
        </p:nvCxnSpPr>
        <p:spPr>
          <a:xfrm>
            <a:off x="7169889" y="380899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F606CC-0546-567E-75B1-CD816992DCA8}"/>
              </a:ext>
            </a:extLst>
          </p:cNvPr>
          <p:cNvCxnSpPr>
            <a:cxnSpLocks/>
          </p:cNvCxnSpPr>
          <p:nvPr/>
        </p:nvCxnSpPr>
        <p:spPr>
          <a:xfrm flipH="1">
            <a:off x="7169889" y="391115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D73B67-AA91-6820-5FD5-7916456C3B56}"/>
              </a:ext>
            </a:extLst>
          </p:cNvPr>
          <p:cNvCxnSpPr>
            <a:cxnSpLocks/>
          </p:cNvCxnSpPr>
          <p:nvPr/>
        </p:nvCxnSpPr>
        <p:spPr>
          <a:xfrm>
            <a:off x="7169889" y="401163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19B49E-6F6B-8240-5F16-C4E3433D7E1B}"/>
              </a:ext>
            </a:extLst>
          </p:cNvPr>
          <p:cNvCxnSpPr>
            <a:cxnSpLocks/>
          </p:cNvCxnSpPr>
          <p:nvPr/>
        </p:nvCxnSpPr>
        <p:spPr>
          <a:xfrm flipH="1">
            <a:off x="7169889" y="411379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EC195-D7A7-95FF-2D48-270AF13E9D96}"/>
              </a:ext>
            </a:extLst>
          </p:cNvPr>
          <p:cNvCxnSpPr>
            <a:cxnSpLocks/>
          </p:cNvCxnSpPr>
          <p:nvPr/>
        </p:nvCxnSpPr>
        <p:spPr>
          <a:xfrm>
            <a:off x="7169889" y="420255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433F76C-FB93-11DD-DAFA-1630006A07D2}"/>
              </a:ext>
            </a:extLst>
          </p:cNvPr>
          <p:cNvCxnSpPr>
            <a:cxnSpLocks/>
          </p:cNvCxnSpPr>
          <p:nvPr/>
        </p:nvCxnSpPr>
        <p:spPr>
          <a:xfrm flipH="1">
            <a:off x="7169889" y="430471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769CAB-E816-48F9-3175-6F192C245EF2}"/>
              </a:ext>
            </a:extLst>
          </p:cNvPr>
          <p:cNvCxnSpPr>
            <a:cxnSpLocks/>
          </p:cNvCxnSpPr>
          <p:nvPr/>
        </p:nvCxnSpPr>
        <p:spPr>
          <a:xfrm>
            <a:off x="7169889" y="440519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F917A23-0699-CA0D-6604-F7729943E92F}"/>
              </a:ext>
            </a:extLst>
          </p:cNvPr>
          <p:cNvCxnSpPr>
            <a:cxnSpLocks/>
          </p:cNvCxnSpPr>
          <p:nvPr/>
        </p:nvCxnSpPr>
        <p:spPr>
          <a:xfrm flipH="1">
            <a:off x="7169889" y="450735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4335AD8-39D7-739C-D0B9-BF4C7DD54FC6}"/>
              </a:ext>
            </a:extLst>
          </p:cNvPr>
          <p:cNvCxnSpPr>
            <a:cxnSpLocks/>
          </p:cNvCxnSpPr>
          <p:nvPr/>
        </p:nvCxnSpPr>
        <p:spPr>
          <a:xfrm>
            <a:off x="7175362" y="4603821"/>
            <a:ext cx="0" cy="22006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13F4FC3-21EE-2F2B-E752-924D27C18DA0}"/>
              </a:ext>
            </a:extLst>
          </p:cNvPr>
          <p:cNvCxnSpPr>
            <a:cxnSpLocks/>
          </p:cNvCxnSpPr>
          <p:nvPr/>
        </p:nvCxnSpPr>
        <p:spPr>
          <a:xfrm flipH="1">
            <a:off x="6284408" y="4823882"/>
            <a:ext cx="885481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B33B41C-B549-CA9B-BF7D-8223A9570989}"/>
              </a:ext>
            </a:extLst>
          </p:cNvPr>
          <p:cNvCxnSpPr>
            <a:cxnSpLocks/>
          </p:cNvCxnSpPr>
          <p:nvPr/>
        </p:nvCxnSpPr>
        <p:spPr>
          <a:xfrm flipH="1" flipV="1">
            <a:off x="4844142" y="3363270"/>
            <a:ext cx="2337470" cy="25366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5588BE-F87F-0D69-2ED1-1D6D73B4380E}"/>
              </a:ext>
            </a:extLst>
          </p:cNvPr>
          <p:cNvCxnSpPr>
            <a:cxnSpLocks/>
          </p:cNvCxnSpPr>
          <p:nvPr/>
        </p:nvCxnSpPr>
        <p:spPr>
          <a:xfrm>
            <a:off x="4844142" y="3375953"/>
            <a:ext cx="0" cy="108954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E6B6290-55E9-12F6-B545-C76324A84541}"/>
              </a:ext>
            </a:extLst>
          </p:cNvPr>
          <p:cNvCxnSpPr>
            <a:cxnSpLocks/>
          </p:cNvCxnSpPr>
          <p:nvPr/>
        </p:nvCxnSpPr>
        <p:spPr>
          <a:xfrm>
            <a:off x="5177415" y="4112121"/>
            <a:ext cx="0" cy="350018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AFCD7C-134F-671F-63EA-47976B371F24}"/>
              </a:ext>
            </a:extLst>
          </p:cNvPr>
          <p:cNvCxnSpPr/>
          <p:nvPr/>
        </p:nvCxnSpPr>
        <p:spPr>
          <a:xfrm flipH="1">
            <a:off x="5179536" y="4122177"/>
            <a:ext cx="1117822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8602E57-8965-901E-AD28-E2DC5EA4E2CE}"/>
              </a:ext>
            </a:extLst>
          </p:cNvPr>
          <p:cNvCxnSpPr>
            <a:cxnSpLocks/>
          </p:cNvCxnSpPr>
          <p:nvPr/>
        </p:nvCxnSpPr>
        <p:spPr>
          <a:xfrm>
            <a:off x="6284408" y="4123849"/>
            <a:ext cx="0" cy="70003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A6735FA-65A1-D676-2E77-FED87C520D9D}"/>
              </a:ext>
            </a:extLst>
          </p:cNvPr>
          <p:cNvSpPr txBox="1"/>
          <p:nvPr/>
        </p:nvSpPr>
        <p:spPr>
          <a:xfrm>
            <a:off x="4250271" y="4830726"/>
            <a:ext cx="73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9V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EF012C-6119-70CD-0053-6E8B75FF0ADF}"/>
              </a:ext>
            </a:extLst>
          </p:cNvPr>
          <p:cNvSpPr txBox="1"/>
          <p:nvPr/>
        </p:nvSpPr>
        <p:spPr>
          <a:xfrm>
            <a:off x="2343861" y="4097867"/>
            <a:ext cx="55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l-GR" sz="1800" dirty="0">
                <a:cs typeface="Times New Roman" panose="02020603050405020304" pitchFamily="18" charset="0"/>
              </a:rPr>
              <a:t>Ω</a:t>
            </a:r>
            <a:endParaRPr lang="en-US" sz="18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19A432-95E2-896E-1D83-7983D5AA24FE}"/>
              </a:ext>
            </a:extLst>
          </p:cNvPr>
          <p:cNvSpPr txBox="1"/>
          <p:nvPr/>
        </p:nvSpPr>
        <p:spPr>
          <a:xfrm>
            <a:off x="7299385" y="3898576"/>
            <a:ext cx="55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l-GR" sz="1800" dirty="0">
                <a:cs typeface="Times New Roman" panose="02020603050405020304" pitchFamily="18" charset="0"/>
              </a:rPr>
              <a:t>Ω</a:t>
            </a:r>
            <a:endParaRPr lang="en-US" sz="1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65C793-CA80-0F5B-4D4B-EBDAEDD0E8C0}"/>
              </a:ext>
            </a:extLst>
          </p:cNvPr>
          <p:cNvSpPr txBox="1"/>
          <p:nvPr/>
        </p:nvSpPr>
        <p:spPr>
          <a:xfrm>
            <a:off x="1411041" y="3034419"/>
            <a:ext cx="110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small current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69DF80-89D0-BDD4-932B-D7EDF9918D9A}"/>
              </a:ext>
            </a:extLst>
          </p:cNvPr>
          <p:cNvSpPr txBox="1"/>
          <p:nvPr/>
        </p:nvSpPr>
        <p:spPr>
          <a:xfrm>
            <a:off x="4989936" y="2764789"/>
            <a:ext cx="110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larger current</a:t>
            </a:r>
          </a:p>
        </p:txBody>
      </p:sp>
    </p:spTree>
    <p:extLst>
      <p:ext uri="{BB962C8B-B14F-4D97-AF65-F5344CB8AC3E}">
        <p14:creationId xmlns:p14="http://schemas.microsoft.com/office/powerpoint/2010/main" val="224401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EE99-4861-F8CE-1AA3-AFF90C5E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is </a:t>
            </a:r>
            <a:r>
              <a:rPr lang="en-US" i="1" dirty="0"/>
              <a:t>relative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EB4BF-60E5-FE72-7C36-2E31F9BA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4FEC11-6FE6-3AB6-2A5E-F6F91DAD2805}"/>
              </a:ext>
            </a:extLst>
          </p:cNvPr>
          <p:cNvGrpSpPr/>
          <p:nvPr/>
        </p:nvGrpSpPr>
        <p:grpSpPr>
          <a:xfrm>
            <a:off x="682868" y="2491991"/>
            <a:ext cx="2480021" cy="3777455"/>
            <a:chOff x="682868" y="2491991"/>
            <a:chExt cx="2480021" cy="3777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6EE57A-AD53-72F9-F100-8E075A06EBA0}"/>
                </a:ext>
              </a:extLst>
            </p:cNvPr>
            <p:cNvSpPr/>
            <p:nvPr/>
          </p:nvSpPr>
          <p:spPr>
            <a:xfrm rot="4030804">
              <a:off x="872669" y="3698415"/>
              <a:ext cx="1974095" cy="870229"/>
            </a:xfrm>
            <a:prstGeom prst="rect">
              <a:avLst/>
            </a:prstGeom>
            <a:pattFill prst="pct30">
              <a:fgClr>
                <a:schemeClr val="accent2"/>
              </a:fgClr>
              <a:bgClr>
                <a:schemeClr val="bg1"/>
              </a:bgClr>
            </a:patt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F6929E-7A23-8016-C1D5-1667E29CD71F}"/>
                </a:ext>
              </a:extLst>
            </p:cNvPr>
            <p:cNvSpPr/>
            <p:nvPr/>
          </p:nvSpPr>
          <p:spPr>
            <a:xfrm rot="2761652">
              <a:off x="1948551" y="5055108"/>
              <a:ext cx="1600200" cy="828476"/>
            </a:xfrm>
            <a:prstGeom prst="rect">
              <a:avLst/>
            </a:prstGeom>
            <a:pattFill prst="pct30">
              <a:fgClr>
                <a:schemeClr val="accent2"/>
              </a:fgClr>
              <a:bgClr>
                <a:schemeClr val="bg1"/>
              </a:bgClr>
            </a:patt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28AEABD-0F28-FF06-4319-5CB3988AAB5E}"/>
                </a:ext>
              </a:extLst>
            </p:cNvPr>
            <p:cNvCxnSpPr/>
            <p:nvPr/>
          </p:nvCxnSpPr>
          <p:spPr>
            <a:xfrm>
              <a:off x="685800" y="2491991"/>
              <a:ext cx="0" cy="9370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A229E5-BFF3-43E9-A9F3-3DF580B33470}"/>
                </a:ext>
              </a:extLst>
            </p:cNvPr>
            <p:cNvCxnSpPr/>
            <p:nvPr/>
          </p:nvCxnSpPr>
          <p:spPr>
            <a:xfrm>
              <a:off x="2335405" y="2491991"/>
              <a:ext cx="0" cy="9370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DFF474-0673-29E8-C4D9-E7C4A57BFF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2868" y="3414343"/>
              <a:ext cx="165253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863F66-34C7-2C1E-3AB5-29A62F1726F3}"/>
                </a:ext>
              </a:extLst>
            </p:cNvPr>
            <p:cNvSpPr/>
            <p:nvPr/>
          </p:nvSpPr>
          <p:spPr>
            <a:xfrm>
              <a:off x="721359" y="2752802"/>
              <a:ext cx="1600200" cy="635558"/>
            </a:xfrm>
            <a:prstGeom prst="rect">
              <a:avLst/>
            </a:prstGeom>
            <a:pattFill prst="pct30">
              <a:fgClr>
                <a:schemeClr val="accent2"/>
              </a:fgClr>
              <a:bgClr>
                <a:schemeClr val="bg1"/>
              </a:bgClr>
            </a:patt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B9896C-8E3B-EAF0-2734-EB3AA33C0128}"/>
                </a:ext>
              </a:extLst>
            </p:cNvPr>
            <p:cNvSpPr/>
            <p:nvPr/>
          </p:nvSpPr>
          <p:spPr>
            <a:xfrm rot="19936871">
              <a:off x="1704078" y="4455255"/>
              <a:ext cx="921901" cy="73828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A3CC9C-6A2C-5253-1414-83DCA35B9136}"/>
                </a:ext>
              </a:extLst>
            </p:cNvPr>
            <p:cNvCxnSpPr>
              <a:stCxn id="15" idx="2"/>
            </p:cNvCxnSpPr>
            <p:nvPr/>
          </p:nvCxnSpPr>
          <p:spPr>
            <a:xfrm flipH="1" flipV="1">
              <a:off x="1046480" y="3429000"/>
              <a:ext cx="710496" cy="1609798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3123B3-95D3-6B82-02B0-A3993DBEAC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40351" y="3388360"/>
              <a:ext cx="570241" cy="1292018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F7700F7-A057-C76D-7CED-1752734C3E39}"/>
              </a:ext>
            </a:extLst>
          </p:cNvPr>
          <p:cNvSpPr txBox="1"/>
          <p:nvPr/>
        </p:nvSpPr>
        <p:spPr>
          <a:xfrm>
            <a:off x="939360" y="5545448"/>
            <a:ext cx="163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runs slowly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82B654E-6C7E-1394-742E-9A6940BD74DD}"/>
              </a:ext>
            </a:extLst>
          </p:cNvPr>
          <p:cNvGrpSpPr/>
          <p:nvPr/>
        </p:nvGrpSpPr>
        <p:grpSpPr>
          <a:xfrm>
            <a:off x="2675189" y="1552622"/>
            <a:ext cx="1987750" cy="4472369"/>
            <a:chOff x="2675189" y="1552622"/>
            <a:chExt cx="1987750" cy="4472369"/>
          </a:xfrm>
        </p:grpSpPr>
        <p:pic>
          <p:nvPicPr>
            <p:cNvPr id="41" name="Picture 40" descr="A picture containing green, dark&#10;&#10;Description automatically generated">
              <a:extLst>
                <a:ext uri="{FF2B5EF4-FFF2-40B4-BE49-F238E27FC236}">
                  <a16:creationId xmlns:a16="http://schemas.microsoft.com/office/drawing/2014/main" id="{2253E58B-46B2-C28D-6C97-4479FB4D5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5189" y="1552622"/>
              <a:ext cx="1987750" cy="1987750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BE8373F-1A2A-BBBC-9B45-442EF6761255}"/>
                </a:ext>
              </a:extLst>
            </p:cNvPr>
            <p:cNvSpPr/>
            <p:nvPr/>
          </p:nvSpPr>
          <p:spPr>
            <a:xfrm>
              <a:off x="3482433" y="3449320"/>
              <a:ext cx="220326" cy="2575671"/>
            </a:xfrm>
            <a:prstGeom prst="rect">
              <a:avLst/>
            </a:prstGeom>
            <a:noFill/>
            <a:ln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5B9AB70-231F-C351-D528-A8B04F38CE07}"/>
              </a:ext>
            </a:extLst>
          </p:cNvPr>
          <p:cNvGrpSpPr/>
          <p:nvPr/>
        </p:nvGrpSpPr>
        <p:grpSpPr>
          <a:xfrm>
            <a:off x="1656708" y="2586989"/>
            <a:ext cx="1991848" cy="3463615"/>
            <a:chOff x="1656708" y="2586989"/>
            <a:chExt cx="1991848" cy="346361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DDE156C-23FE-1D38-C45E-7631443DF098}"/>
                </a:ext>
              </a:extLst>
            </p:cNvPr>
            <p:cNvSpPr/>
            <p:nvPr/>
          </p:nvSpPr>
          <p:spPr>
            <a:xfrm>
              <a:off x="1656708" y="2586989"/>
              <a:ext cx="1047581" cy="1080339"/>
            </a:xfrm>
            <a:custGeom>
              <a:avLst/>
              <a:gdLst>
                <a:gd name="connsiteX0" fmla="*/ 1047581 w 1047581"/>
                <a:gd name="connsiteY0" fmla="*/ 10296 h 1080339"/>
                <a:gd name="connsiteX1" fmla="*/ 609837 w 1047581"/>
                <a:gd name="connsiteY1" fmla="*/ 10296 h 1080339"/>
                <a:gd name="connsiteX2" fmla="*/ 269369 w 1047581"/>
                <a:gd name="connsiteY2" fmla="*/ 117300 h 1080339"/>
                <a:gd name="connsiteX3" fmla="*/ 16449 w 1047581"/>
                <a:gd name="connsiteY3" fmla="*/ 516134 h 1080339"/>
                <a:gd name="connsiteX4" fmla="*/ 45632 w 1047581"/>
                <a:gd name="connsiteY4" fmla="*/ 1080339 h 10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581" h="1080339">
                  <a:moveTo>
                    <a:pt x="1047581" y="10296"/>
                  </a:moveTo>
                  <a:cubicBezTo>
                    <a:pt x="893560" y="1379"/>
                    <a:pt x="739539" y="-7538"/>
                    <a:pt x="609837" y="10296"/>
                  </a:cubicBezTo>
                  <a:cubicBezTo>
                    <a:pt x="480135" y="28130"/>
                    <a:pt x="368267" y="32994"/>
                    <a:pt x="269369" y="117300"/>
                  </a:cubicBezTo>
                  <a:cubicBezTo>
                    <a:pt x="170471" y="201606"/>
                    <a:pt x="53739" y="355627"/>
                    <a:pt x="16449" y="516134"/>
                  </a:cubicBezTo>
                  <a:cubicBezTo>
                    <a:pt x="-20841" y="676641"/>
                    <a:pt x="12395" y="878490"/>
                    <a:pt x="45632" y="1080339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E346EEA-C5B5-7933-C95B-27C516336018}"/>
                </a:ext>
              </a:extLst>
            </p:cNvPr>
            <p:cNvSpPr/>
            <p:nvPr/>
          </p:nvSpPr>
          <p:spPr>
            <a:xfrm>
              <a:off x="1721796" y="3706238"/>
              <a:ext cx="1459149" cy="2227634"/>
            </a:xfrm>
            <a:custGeom>
              <a:avLst/>
              <a:gdLst>
                <a:gd name="connsiteX0" fmla="*/ 0 w 1459149"/>
                <a:gd name="connsiteY0" fmla="*/ 0 h 2227634"/>
                <a:gd name="connsiteX1" fmla="*/ 223736 w 1459149"/>
                <a:gd name="connsiteY1" fmla="*/ 603115 h 2227634"/>
                <a:gd name="connsiteX2" fmla="*/ 885217 w 1459149"/>
                <a:gd name="connsiteY2" fmla="*/ 1546698 h 2227634"/>
                <a:gd name="connsiteX3" fmla="*/ 1459149 w 1459149"/>
                <a:gd name="connsiteY3" fmla="*/ 2227634 h 2227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149" h="2227634">
                  <a:moveTo>
                    <a:pt x="0" y="0"/>
                  </a:moveTo>
                  <a:cubicBezTo>
                    <a:pt x="38100" y="172666"/>
                    <a:pt x="76200" y="345332"/>
                    <a:pt x="223736" y="603115"/>
                  </a:cubicBezTo>
                  <a:cubicBezTo>
                    <a:pt x="371272" y="860898"/>
                    <a:pt x="679315" y="1275945"/>
                    <a:pt x="885217" y="1546698"/>
                  </a:cubicBezTo>
                  <a:cubicBezTo>
                    <a:pt x="1091119" y="1817451"/>
                    <a:pt x="1275134" y="2022542"/>
                    <a:pt x="1459149" y="2227634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F2ABF2F-FE23-6F3C-9187-820CD7E413CC}"/>
                </a:ext>
              </a:extLst>
            </p:cNvPr>
            <p:cNvSpPr/>
            <p:nvPr/>
          </p:nvSpPr>
          <p:spPr>
            <a:xfrm>
              <a:off x="3219855" y="5398851"/>
              <a:ext cx="384605" cy="651753"/>
            </a:xfrm>
            <a:custGeom>
              <a:avLst/>
              <a:gdLst>
                <a:gd name="connsiteX0" fmla="*/ 0 w 384605"/>
                <a:gd name="connsiteY0" fmla="*/ 612843 h 651753"/>
                <a:gd name="connsiteX1" fmla="*/ 97277 w 384605"/>
                <a:gd name="connsiteY1" fmla="*/ 651753 h 651753"/>
                <a:gd name="connsiteX2" fmla="*/ 252919 w 384605"/>
                <a:gd name="connsiteY2" fmla="*/ 612843 h 651753"/>
                <a:gd name="connsiteX3" fmla="*/ 369651 w 384605"/>
                <a:gd name="connsiteY3" fmla="*/ 486383 h 651753"/>
                <a:gd name="connsiteX4" fmla="*/ 379379 w 384605"/>
                <a:gd name="connsiteY4" fmla="*/ 0 h 6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605" h="651753">
                  <a:moveTo>
                    <a:pt x="0" y="612843"/>
                  </a:moveTo>
                  <a:cubicBezTo>
                    <a:pt x="27562" y="632298"/>
                    <a:pt x="55124" y="651753"/>
                    <a:pt x="97277" y="651753"/>
                  </a:cubicBezTo>
                  <a:cubicBezTo>
                    <a:pt x="139430" y="651753"/>
                    <a:pt x="207523" y="640405"/>
                    <a:pt x="252919" y="612843"/>
                  </a:cubicBezTo>
                  <a:cubicBezTo>
                    <a:pt x="298315" y="585281"/>
                    <a:pt x="348574" y="588523"/>
                    <a:pt x="369651" y="486383"/>
                  </a:cubicBezTo>
                  <a:cubicBezTo>
                    <a:pt x="390728" y="384243"/>
                    <a:pt x="385053" y="192121"/>
                    <a:pt x="379379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69F414-FAB7-A4B8-A4C1-144253C3DC3C}"/>
                </a:ext>
              </a:extLst>
            </p:cNvPr>
            <p:cNvSpPr/>
            <p:nvPr/>
          </p:nvSpPr>
          <p:spPr>
            <a:xfrm>
              <a:off x="2830749" y="2588261"/>
              <a:ext cx="817807" cy="2723041"/>
            </a:xfrm>
            <a:custGeom>
              <a:avLst/>
              <a:gdLst>
                <a:gd name="connsiteX0" fmla="*/ 778213 w 817807"/>
                <a:gd name="connsiteY0" fmla="*/ 2723041 h 2723041"/>
                <a:gd name="connsiteX1" fmla="*/ 817123 w 817807"/>
                <a:gd name="connsiteY1" fmla="*/ 242488 h 2723041"/>
                <a:gd name="connsiteX2" fmla="*/ 749030 w 817807"/>
                <a:gd name="connsiteY2" fmla="*/ 67390 h 2723041"/>
                <a:gd name="connsiteX3" fmla="*/ 632298 w 817807"/>
                <a:gd name="connsiteY3" fmla="*/ 9024 h 2723041"/>
                <a:gd name="connsiteX4" fmla="*/ 0 w 817807"/>
                <a:gd name="connsiteY4" fmla="*/ 9024 h 272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807" h="2723041">
                  <a:moveTo>
                    <a:pt x="778213" y="2723041"/>
                  </a:moveTo>
                  <a:cubicBezTo>
                    <a:pt x="800100" y="1704068"/>
                    <a:pt x="821987" y="685096"/>
                    <a:pt x="817123" y="242488"/>
                  </a:cubicBezTo>
                  <a:cubicBezTo>
                    <a:pt x="812259" y="-200120"/>
                    <a:pt x="779834" y="106301"/>
                    <a:pt x="749030" y="67390"/>
                  </a:cubicBezTo>
                  <a:cubicBezTo>
                    <a:pt x="718226" y="28479"/>
                    <a:pt x="757136" y="18752"/>
                    <a:pt x="632298" y="9024"/>
                  </a:cubicBezTo>
                  <a:cubicBezTo>
                    <a:pt x="507460" y="-704"/>
                    <a:pt x="253730" y="4160"/>
                    <a:pt x="0" y="9024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4020502A-8E59-9633-3A19-1689E20E4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384" y="1676400"/>
            <a:ext cx="4063816" cy="2399489"/>
          </a:xfrm>
        </p:spPr>
        <p:txBody>
          <a:bodyPr/>
          <a:lstStyle/>
          <a:p>
            <a:r>
              <a:rPr lang="en-US" dirty="0"/>
              <a:t>Our water-pump system had a loop too</a:t>
            </a:r>
          </a:p>
          <a:p>
            <a:r>
              <a:rPr lang="en-US" dirty="0"/>
              <a:t>Without loop(s), the water would just build up somewhere</a:t>
            </a:r>
          </a:p>
        </p:txBody>
      </p:sp>
    </p:spTree>
    <p:extLst>
      <p:ext uri="{BB962C8B-B14F-4D97-AF65-F5344CB8AC3E}">
        <p14:creationId xmlns:p14="http://schemas.microsoft.com/office/powerpoint/2010/main" val="30058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652A-ACE5-2D1C-FEFE-8DD171E4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Bioelectricity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015E7-8510-CEE0-5951-2FD5F3BB4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Most every cell in your body makes electricity</a:t>
            </a:r>
            <a:endParaRPr lang="en-US" kern="0" dirty="0"/>
          </a:p>
          <a:p>
            <a:r>
              <a:rPr lang="en-US" dirty="0"/>
              <a:t>Any idea how? The government implanting billions of little batteries while you sleep?</a:t>
            </a:r>
          </a:p>
          <a:p>
            <a:r>
              <a:rPr lang="en-US" dirty="0"/>
              <a:t>Remember this?</a:t>
            </a:r>
          </a:p>
          <a:p>
            <a:pPr lvl="1"/>
            <a:r>
              <a:rPr lang="en-US" kern="0" dirty="0"/>
              <a:t>pipe </a:t>
            </a:r>
            <a:r>
              <a:rPr lang="en-US" kern="0" dirty="0">
                <a:sym typeface="Symbol" panose="05050102010706020507" pitchFamily="18" charset="2"/>
              </a:rPr>
              <a:t> </a:t>
            </a:r>
            <a:r>
              <a:rPr lang="en-US" kern="0" dirty="0"/>
              <a:t>1</a:t>
            </a:r>
            <a:r>
              <a:rPr lang="el-GR" kern="0" dirty="0">
                <a:cs typeface="Times New Roman" panose="02020603050405020304" pitchFamily="18" charset="0"/>
              </a:rPr>
              <a:t>Ω</a:t>
            </a:r>
            <a:r>
              <a:rPr lang="en-US" kern="0" dirty="0"/>
              <a:t> resistor</a:t>
            </a:r>
          </a:p>
          <a:p>
            <a:pPr lvl="1"/>
            <a:r>
              <a:rPr lang="en-US" kern="0" dirty="0"/>
              <a:t>pump </a:t>
            </a:r>
            <a:r>
              <a:rPr lang="en-US" kern="0" dirty="0">
                <a:sym typeface="Symbol" panose="05050102010706020507" pitchFamily="18" charset="2"/>
              </a:rPr>
              <a:t> battery</a:t>
            </a:r>
          </a:p>
          <a:p>
            <a:pPr lvl="1"/>
            <a:r>
              <a:rPr lang="en-US" kern="0" dirty="0">
                <a:sym typeface="Symbol" panose="05050102010706020507" pitchFamily="18" charset="2"/>
              </a:rPr>
              <a:t>water  invisible charged particles</a:t>
            </a:r>
          </a:p>
          <a:p>
            <a:r>
              <a:rPr lang="en-US" dirty="0">
                <a:sym typeface="Symbol" panose="05050102010706020507" pitchFamily="18" charset="2"/>
              </a:rPr>
              <a:t>You cells have small </a:t>
            </a:r>
            <a:r>
              <a:rPr lang="en-US" i="1" dirty="0">
                <a:sym typeface="Symbol" panose="05050102010706020507" pitchFamily="18" charset="2"/>
              </a:rPr>
              <a:t>sodium-potassium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>
                <a:sym typeface="Symbol" panose="05050102010706020507" pitchFamily="18" charset="2"/>
              </a:rPr>
              <a:t>pumps </a:t>
            </a:r>
            <a:r>
              <a:rPr lang="en-US" dirty="0">
                <a:sym typeface="Symbol" panose="05050102010706020507" pitchFamily="18" charset="2"/>
              </a:rPr>
              <a:t>moving ions around to create voltage</a:t>
            </a:r>
            <a:endParaRPr lang="en-US" kern="0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4CD10-BDF4-3B01-2C9E-2E032A88D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7" name="Picture 6" descr="A picture containing green, dark&#10;&#10;Description automatically generated">
            <a:extLst>
              <a:ext uri="{FF2B5EF4-FFF2-40B4-BE49-F238E27FC236}">
                <a16:creationId xmlns:a16="http://schemas.microsoft.com/office/drawing/2014/main" id="{F9DEAD3C-0408-908B-1472-640E3BA4B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8692" y="3044659"/>
            <a:ext cx="1987750" cy="19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26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BE2C-5819-DBCF-C5FF-CE5F3CF8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cells make voltage?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7FB9-6449-8717-633B-0B079FCAE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think your cells evolved to have tiny batteries?</a:t>
            </a:r>
          </a:p>
          <a:p>
            <a:pPr lvl="1">
              <a:spcBef>
                <a:spcPts val="0"/>
              </a:spcBef>
            </a:pPr>
            <a:r>
              <a:rPr lang="en-US" dirty="0"/>
              <a:t>Your body is long. Electric currents are the fastest way to send messages (more details when we get to neurons)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Fast signaling lets (e.g.,) your heart cells fire in a very coordinated pattern</a:t>
            </a:r>
          </a:p>
          <a:p>
            <a:pPr lvl="1">
              <a:spcBef>
                <a:spcPts val="0"/>
              </a:spcBef>
            </a:pPr>
            <a:r>
              <a:rPr lang="en-US" dirty="0"/>
              <a:t>Electrical signaling is a very reliable way to communicate; evolutionarily older than neurons (evolving research area)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A659A-1176-617F-E410-387899F4F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84AA-2F51-6C94-CB15-C3AC623C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Ohm’s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03EEA-42DB-A2B0-0DE9-5A2387DAB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did lots of “more current” or “less current”</a:t>
            </a:r>
          </a:p>
          <a:p>
            <a:pPr lvl="1"/>
            <a:r>
              <a:rPr lang="en-US" dirty="0"/>
              <a:t>Time to make it quantitative</a:t>
            </a:r>
          </a:p>
          <a:p>
            <a:r>
              <a:rPr lang="en-US" dirty="0"/>
              <a:t>V = I R (voltage = current * resistance)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43AF0-54C7-4A21-7278-9AECBE49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8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9333-BD72-8056-430F-251AC687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Ohm’s Law examples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48247-A2CD-7CED-0EBE-7370ED7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1026" name="Picture 2" descr="Aa-battery Clip Arts - Aa Batteries Free Vector, HD Png Download - kindpng">
            <a:extLst>
              <a:ext uri="{FF2B5EF4-FFF2-40B4-BE49-F238E27FC236}">
                <a16:creationId xmlns:a16="http://schemas.microsoft.com/office/drawing/2014/main" id="{9443F79A-E230-8CE9-DAC4-E8F31DCF6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4" b="27675"/>
          <a:stretch/>
        </p:blipFill>
        <p:spPr bwMode="auto">
          <a:xfrm rot="5400000">
            <a:off x="99341" y="4600793"/>
            <a:ext cx="1906563" cy="5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A8FA31-AC79-7747-FBE0-7A1E47731540}"/>
              </a:ext>
            </a:extLst>
          </p:cNvPr>
          <p:cNvSpPr txBox="1"/>
          <p:nvPr/>
        </p:nvSpPr>
        <p:spPr>
          <a:xfrm>
            <a:off x="148856" y="4678326"/>
            <a:ext cx="73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1.5V</a:t>
            </a:r>
          </a:p>
        </p:txBody>
      </p:sp>
      <p:pic>
        <p:nvPicPr>
          <p:cNvPr id="1028" name="Picture 4" descr="9-Volt battery | Free SVG">
            <a:extLst>
              <a:ext uri="{FF2B5EF4-FFF2-40B4-BE49-F238E27FC236}">
                <a16:creationId xmlns:a16="http://schemas.microsoft.com/office/drawing/2014/main" id="{464AD09C-78A6-51F9-366E-4F5B3BF9C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33999" r="8814" b="23334"/>
          <a:stretch/>
        </p:blipFill>
        <p:spPr bwMode="auto">
          <a:xfrm rot="5400000">
            <a:off x="2850943" y="4763721"/>
            <a:ext cx="140208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7B91D3-723A-3FE8-84A2-898D723C8339}"/>
              </a:ext>
            </a:extLst>
          </p:cNvPr>
          <p:cNvCxnSpPr/>
          <p:nvPr/>
        </p:nvCxnSpPr>
        <p:spPr>
          <a:xfrm>
            <a:off x="2184288" y="3616736"/>
            <a:ext cx="0" cy="42672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6331F5-6C0C-FE63-F955-69A96AF2E98B}"/>
              </a:ext>
            </a:extLst>
          </p:cNvPr>
          <p:cNvCxnSpPr>
            <a:cxnSpLocks/>
          </p:cNvCxnSpPr>
          <p:nvPr/>
        </p:nvCxnSpPr>
        <p:spPr>
          <a:xfrm>
            <a:off x="2170444" y="404948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5B8A3A-52C9-93FA-D5C1-A61BE227A9B3}"/>
              </a:ext>
            </a:extLst>
          </p:cNvPr>
          <p:cNvCxnSpPr>
            <a:cxnSpLocks/>
          </p:cNvCxnSpPr>
          <p:nvPr/>
        </p:nvCxnSpPr>
        <p:spPr>
          <a:xfrm flipH="1">
            <a:off x="2170444" y="415164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5237A5-DF39-876B-9C21-130ECD7B7572}"/>
              </a:ext>
            </a:extLst>
          </p:cNvPr>
          <p:cNvCxnSpPr>
            <a:cxnSpLocks/>
          </p:cNvCxnSpPr>
          <p:nvPr/>
        </p:nvCxnSpPr>
        <p:spPr>
          <a:xfrm>
            <a:off x="2170444" y="425212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B1A27-6DE3-F0ED-2736-E10C35898345}"/>
              </a:ext>
            </a:extLst>
          </p:cNvPr>
          <p:cNvCxnSpPr>
            <a:cxnSpLocks/>
          </p:cNvCxnSpPr>
          <p:nvPr/>
        </p:nvCxnSpPr>
        <p:spPr>
          <a:xfrm flipH="1">
            <a:off x="2170444" y="435428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1E6156-2F75-9989-230F-9AE93053997F}"/>
              </a:ext>
            </a:extLst>
          </p:cNvPr>
          <p:cNvCxnSpPr>
            <a:cxnSpLocks/>
          </p:cNvCxnSpPr>
          <p:nvPr/>
        </p:nvCxnSpPr>
        <p:spPr>
          <a:xfrm>
            <a:off x="2170444" y="444304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819B8B-5107-AE0E-0FEF-C5F9C1D03467}"/>
              </a:ext>
            </a:extLst>
          </p:cNvPr>
          <p:cNvCxnSpPr>
            <a:cxnSpLocks/>
          </p:cNvCxnSpPr>
          <p:nvPr/>
        </p:nvCxnSpPr>
        <p:spPr>
          <a:xfrm flipH="1">
            <a:off x="2170444" y="454520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7A23FE-89CD-2EB2-3866-1526F42FBB90}"/>
              </a:ext>
            </a:extLst>
          </p:cNvPr>
          <p:cNvCxnSpPr>
            <a:cxnSpLocks/>
          </p:cNvCxnSpPr>
          <p:nvPr/>
        </p:nvCxnSpPr>
        <p:spPr>
          <a:xfrm>
            <a:off x="2170444" y="464568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BB5814-8429-F249-59E2-B6076A918D9E}"/>
              </a:ext>
            </a:extLst>
          </p:cNvPr>
          <p:cNvCxnSpPr>
            <a:cxnSpLocks/>
          </p:cNvCxnSpPr>
          <p:nvPr/>
        </p:nvCxnSpPr>
        <p:spPr>
          <a:xfrm flipH="1">
            <a:off x="2170444" y="474784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06825D-C74F-4BF4-E7B1-8427029CB744}"/>
              </a:ext>
            </a:extLst>
          </p:cNvPr>
          <p:cNvCxnSpPr>
            <a:cxnSpLocks/>
          </p:cNvCxnSpPr>
          <p:nvPr/>
        </p:nvCxnSpPr>
        <p:spPr>
          <a:xfrm>
            <a:off x="2175917" y="4844311"/>
            <a:ext cx="0" cy="1094265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36BAC9-6ABD-66C8-C166-EFEAED3B744B}"/>
              </a:ext>
            </a:extLst>
          </p:cNvPr>
          <p:cNvCxnSpPr/>
          <p:nvPr/>
        </p:nvCxnSpPr>
        <p:spPr>
          <a:xfrm flipH="1">
            <a:off x="1052622" y="5948624"/>
            <a:ext cx="1117822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C344C5-8739-F6CE-7E4B-A00AB212D9CF}"/>
              </a:ext>
            </a:extLst>
          </p:cNvPr>
          <p:cNvCxnSpPr>
            <a:cxnSpLocks/>
          </p:cNvCxnSpPr>
          <p:nvPr/>
        </p:nvCxnSpPr>
        <p:spPr>
          <a:xfrm flipH="1" flipV="1">
            <a:off x="1040451" y="3616736"/>
            <a:ext cx="1141716" cy="1239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3FC4A9-B2B4-6E91-3023-DB455F2156A5}"/>
              </a:ext>
            </a:extLst>
          </p:cNvPr>
          <p:cNvCxnSpPr>
            <a:cxnSpLocks/>
          </p:cNvCxnSpPr>
          <p:nvPr/>
        </p:nvCxnSpPr>
        <p:spPr>
          <a:xfrm>
            <a:off x="1040451" y="3629126"/>
            <a:ext cx="0" cy="315525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C48ADB5-983B-3504-8D5F-3D9281053B45}"/>
              </a:ext>
            </a:extLst>
          </p:cNvPr>
          <p:cNvCxnSpPr>
            <a:cxnSpLocks/>
          </p:cNvCxnSpPr>
          <p:nvPr/>
        </p:nvCxnSpPr>
        <p:spPr>
          <a:xfrm>
            <a:off x="1042128" y="5801243"/>
            <a:ext cx="0" cy="13733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4C8C20-C9FF-2F87-C439-E62E7E667C85}"/>
              </a:ext>
            </a:extLst>
          </p:cNvPr>
          <p:cNvCxnSpPr/>
          <p:nvPr/>
        </p:nvCxnSpPr>
        <p:spPr>
          <a:xfrm>
            <a:off x="5716676" y="3376246"/>
            <a:ext cx="0" cy="42672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08DF129-F324-6E1D-777D-5C6CBB1C2883}"/>
              </a:ext>
            </a:extLst>
          </p:cNvPr>
          <p:cNvCxnSpPr>
            <a:cxnSpLocks/>
          </p:cNvCxnSpPr>
          <p:nvPr/>
        </p:nvCxnSpPr>
        <p:spPr>
          <a:xfrm>
            <a:off x="5702832" y="380899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F606CC-0546-567E-75B1-CD816992DCA8}"/>
              </a:ext>
            </a:extLst>
          </p:cNvPr>
          <p:cNvCxnSpPr>
            <a:cxnSpLocks/>
          </p:cNvCxnSpPr>
          <p:nvPr/>
        </p:nvCxnSpPr>
        <p:spPr>
          <a:xfrm flipH="1">
            <a:off x="5702832" y="391115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D73B67-AA91-6820-5FD5-7916456C3B56}"/>
              </a:ext>
            </a:extLst>
          </p:cNvPr>
          <p:cNvCxnSpPr>
            <a:cxnSpLocks/>
          </p:cNvCxnSpPr>
          <p:nvPr/>
        </p:nvCxnSpPr>
        <p:spPr>
          <a:xfrm>
            <a:off x="5702832" y="401163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19B49E-6F6B-8240-5F16-C4E3433D7E1B}"/>
              </a:ext>
            </a:extLst>
          </p:cNvPr>
          <p:cNvCxnSpPr>
            <a:cxnSpLocks/>
          </p:cNvCxnSpPr>
          <p:nvPr/>
        </p:nvCxnSpPr>
        <p:spPr>
          <a:xfrm flipH="1">
            <a:off x="5702832" y="411379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EC195-D7A7-95FF-2D48-270AF13E9D96}"/>
              </a:ext>
            </a:extLst>
          </p:cNvPr>
          <p:cNvCxnSpPr>
            <a:cxnSpLocks/>
          </p:cNvCxnSpPr>
          <p:nvPr/>
        </p:nvCxnSpPr>
        <p:spPr>
          <a:xfrm>
            <a:off x="5702832" y="420255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433F76C-FB93-11DD-DAFA-1630006A07D2}"/>
              </a:ext>
            </a:extLst>
          </p:cNvPr>
          <p:cNvCxnSpPr>
            <a:cxnSpLocks/>
          </p:cNvCxnSpPr>
          <p:nvPr/>
        </p:nvCxnSpPr>
        <p:spPr>
          <a:xfrm flipH="1">
            <a:off x="5702832" y="430471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769CAB-E816-48F9-3175-6F192C245EF2}"/>
              </a:ext>
            </a:extLst>
          </p:cNvPr>
          <p:cNvCxnSpPr>
            <a:cxnSpLocks/>
          </p:cNvCxnSpPr>
          <p:nvPr/>
        </p:nvCxnSpPr>
        <p:spPr>
          <a:xfrm>
            <a:off x="5702832" y="440519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F917A23-0699-CA0D-6604-F7729943E92F}"/>
              </a:ext>
            </a:extLst>
          </p:cNvPr>
          <p:cNvCxnSpPr>
            <a:cxnSpLocks/>
          </p:cNvCxnSpPr>
          <p:nvPr/>
        </p:nvCxnSpPr>
        <p:spPr>
          <a:xfrm flipH="1">
            <a:off x="5702832" y="450735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4335AD8-39D7-739C-D0B9-BF4C7DD54FC6}"/>
              </a:ext>
            </a:extLst>
          </p:cNvPr>
          <p:cNvCxnSpPr>
            <a:cxnSpLocks/>
          </p:cNvCxnSpPr>
          <p:nvPr/>
        </p:nvCxnSpPr>
        <p:spPr>
          <a:xfrm>
            <a:off x="5708305" y="4603821"/>
            <a:ext cx="0" cy="22006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13F4FC3-21EE-2F2B-E752-924D27C18DA0}"/>
              </a:ext>
            </a:extLst>
          </p:cNvPr>
          <p:cNvCxnSpPr>
            <a:cxnSpLocks/>
          </p:cNvCxnSpPr>
          <p:nvPr/>
        </p:nvCxnSpPr>
        <p:spPr>
          <a:xfrm flipH="1">
            <a:off x="4817351" y="4823882"/>
            <a:ext cx="885481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B33B41C-B549-CA9B-BF7D-8223A9570989}"/>
              </a:ext>
            </a:extLst>
          </p:cNvPr>
          <p:cNvCxnSpPr>
            <a:cxnSpLocks/>
          </p:cNvCxnSpPr>
          <p:nvPr/>
        </p:nvCxnSpPr>
        <p:spPr>
          <a:xfrm flipH="1" flipV="1">
            <a:off x="3377085" y="3363270"/>
            <a:ext cx="2337470" cy="25366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5588BE-F87F-0D69-2ED1-1D6D73B4380E}"/>
              </a:ext>
            </a:extLst>
          </p:cNvPr>
          <p:cNvCxnSpPr>
            <a:cxnSpLocks/>
          </p:cNvCxnSpPr>
          <p:nvPr/>
        </p:nvCxnSpPr>
        <p:spPr>
          <a:xfrm>
            <a:off x="3377085" y="3375953"/>
            <a:ext cx="0" cy="108954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E6B6290-55E9-12F6-B545-C76324A84541}"/>
              </a:ext>
            </a:extLst>
          </p:cNvPr>
          <p:cNvCxnSpPr>
            <a:cxnSpLocks/>
          </p:cNvCxnSpPr>
          <p:nvPr/>
        </p:nvCxnSpPr>
        <p:spPr>
          <a:xfrm>
            <a:off x="3710358" y="4112121"/>
            <a:ext cx="0" cy="350018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AFCD7C-134F-671F-63EA-47976B371F24}"/>
              </a:ext>
            </a:extLst>
          </p:cNvPr>
          <p:cNvCxnSpPr/>
          <p:nvPr/>
        </p:nvCxnSpPr>
        <p:spPr>
          <a:xfrm flipH="1">
            <a:off x="3712479" y="4122177"/>
            <a:ext cx="1117822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8602E57-8965-901E-AD28-E2DC5EA4E2CE}"/>
              </a:ext>
            </a:extLst>
          </p:cNvPr>
          <p:cNvCxnSpPr>
            <a:cxnSpLocks/>
          </p:cNvCxnSpPr>
          <p:nvPr/>
        </p:nvCxnSpPr>
        <p:spPr>
          <a:xfrm>
            <a:off x="4817351" y="4123849"/>
            <a:ext cx="0" cy="70003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A6735FA-65A1-D676-2E77-FED87C520D9D}"/>
              </a:ext>
            </a:extLst>
          </p:cNvPr>
          <p:cNvSpPr txBox="1"/>
          <p:nvPr/>
        </p:nvSpPr>
        <p:spPr>
          <a:xfrm>
            <a:off x="2783214" y="4830726"/>
            <a:ext cx="73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9V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EF012C-6119-70CD-0053-6E8B75FF0ADF}"/>
              </a:ext>
            </a:extLst>
          </p:cNvPr>
          <p:cNvSpPr txBox="1"/>
          <p:nvPr/>
        </p:nvSpPr>
        <p:spPr>
          <a:xfrm>
            <a:off x="2343861" y="4097867"/>
            <a:ext cx="55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l-GR" sz="1800" dirty="0">
                <a:cs typeface="Times New Roman" panose="02020603050405020304" pitchFamily="18" charset="0"/>
              </a:rPr>
              <a:t>Ω</a:t>
            </a:r>
            <a:endParaRPr lang="en-US" sz="18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19A432-95E2-896E-1D83-7983D5AA24FE}"/>
              </a:ext>
            </a:extLst>
          </p:cNvPr>
          <p:cNvSpPr txBox="1"/>
          <p:nvPr/>
        </p:nvSpPr>
        <p:spPr>
          <a:xfrm>
            <a:off x="5832328" y="3898576"/>
            <a:ext cx="55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l-GR" sz="1800" dirty="0">
                <a:cs typeface="Times New Roman" panose="02020603050405020304" pitchFamily="18" charset="0"/>
              </a:rPr>
              <a:t>Ω</a:t>
            </a:r>
            <a:endParaRPr lang="en-US" sz="1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65C793-CA80-0F5B-4D4B-EBDAEDD0E8C0}"/>
              </a:ext>
            </a:extLst>
          </p:cNvPr>
          <p:cNvSpPr txBox="1"/>
          <p:nvPr/>
        </p:nvSpPr>
        <p:spPr>
          <a:xfrm>
            <a:off x="1411041" y="3034419"/>
            <a:ext cx="110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small current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69DF80-89D0-BDD4-932B-D7EDF9918D9A}"/>
              </a:ext>
            </a:extLst>
          </p:cNvPr>
          <p:cNvSpPr txBox="1"/>
          <p:nvPr/>
        </p:nvSpPr>
        <p:spPr>
          <a:xfrm>
            <a:off x="3522879" y="2764789"/>
            <a:ext cx="110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larger current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40E6D2-451B-4ED5-40F5-559E7B3CEA64}"/>
              </a:ext>
            </a:extLst>
          </p:cNvPr>
          <p:cNvSpPr txBox="1"/>
          <p:nvPr/>
        </p:nvSpPr>
        <p:spPr>
          <a:xfrm>
            <a:off x="336825" y="2365683"/>
            <a:ext cx="2548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1.5V  = 1.5A * 1</a:t>
            </a:r>
            <a:r>
              <a:rPr lang="el-GR" sz="2400" dirty="0">
                <a:cs typeface="Times New Roman" panose="02020603050405020304" pitchFamily="18" charset="0"/>
              </a:rPr>
              <a:t>Ω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87E9D7-427C-2C00-3F5B-56F2659A49F2}"/>
              </a:ext>
            </a:extLst>
          </p:cNvPr>
          <p:cNvSpPr txBox="1"/>
          <p:nvPr/>
        </p:nvSpPr>
        <p:spPr>
          <a:xfrm>
            <a:off x="3497720" y="2365683"/>
            <a:ext cx="2010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9V  = 9A * 1</a:t>
            </a:r>
            <a:r>
              <a:rPr lang="el-GR" sz="2400" dirty="0">
                <a:cs typeface="Times New Roman" panose="02020603050405020304" pitchFamily="18" charset="0"/>
              </a:rPr>
              <a:t>Ω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A5BA91-F9CB-938F-5D84-74BD705116DE}"/>
              </a:ext>
            </a:extLst>
          </p:cNvPr>
          <p:cNvSpPr txBox="1"/>
          <p:nvPr/>
        </p:nvSpPr>
        <p:spPr>
          <a:xfrm>
            <a:off x="7180485" y="2764789"/>
            <a:ext cx="110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larger current</a:t>
            </a:r>
          </a:p>
        </p:txBody>
      </p:sp>
      <p:pic>
        <p:nvPicPr>
          <p:cNvPr id="49" name="Picture 2" descr="Aa-battery Clip Arts - Aa Batteries Free Vector, HD Png Download - kindpng">
            <a:extLst>
              <a:ext uri="{FF2B5EF4-FFF2-40B4-BE49-F238E27FC236}">
                <a16:creationId xmlns:a16="http://schemas.microsoft.com/office/drawing/2014/main" id="{0A96E7CF-8148-075E-E0C2-56A2E5438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4" b="27675"/>
          <a:stretch/>
        </p:blipFill>
        <p:spPr bwMode="auto">
          <a:xfrm rot="5400000">
            <a:off x="5988130" y="4600793"/>
            <a:ext cx="1906563" cy="5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F94C613-8AE8-4DBE-13D3-BFE9BA182A13}"/>
              </a:ext>
            </a:extLst>
          </p:cNvPr>
          <p:cNvSpPr txBox="1"/>
          <p:nvPr/>
        </p:nvSpPr>
        <p:spPr>
          <a:xfrm>
            <a:off x="6037645" y="4678326"/>
            <a:ext cx="73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1.5V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D7F4C09-626A-288B-B5FF-5535EE54CE0F}"/>
              </a:ext>
            </a:extLst>
          </p:cNvPr>
          <p:cNvCxnSpPr/>
          <p:nvPr/>
        </p:nvCxnSpPr>
        <p:spPr>
          <a:xfrm>
            <a:off x="8073077" y="3616736"/>
            <a:ext cx="0" cy="42672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AC3AB49-5D9A-4C6F-228F-1A3D5E4675F9}"/>
              </a:ext>
            </a:extLst>
          </p:cNvPr>
          <p:cNvCxnSpPr>
            <a:cxnSpLocks/>
          </p:cNvCxnSpPr>
          <p:nvPr/>
        </p:nvCxnSpPr>
        <p:spPr>
          <a:xfrm>
            <a:off x="8059233" y="404948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FA1C02D-CD9B-DE6E-FA18-AE5DC356924C}"/>
              </a:ext>
            </a:extLst>
          </p:cNvPr>
          <p:cNvCxnSpPr>
            <a:cxnSpLocks/>
          </p:cNvCxnSpPr>
          <p:nvPr/>
        </p:nvCxnSpPr>
        <p:spPr>
          <a:xfrm flipH="1">
            <a:off x="8059233" y="415164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78B70A2-A340-D3FF-DAE8-37FBF1596B6E}"/>
              </a:ext>
            </a:extLst>
          </p:cNvPr>
          <p:cNvCxnSpPr>
            <a:cxnSpLocks/>
          </p:cNvCxnSpPr>
          <p:nvPr/>
        </p:nvCxnSpPr>
        <p:spPr>
          <a:xfrm>
            <a:off x="8059233" y="425212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A99AEB0-F2CC-AC09-1D0C-B6F40B1167B3}"/>
              </a:ext>
            </a:extLst>
          </p:cNvPr>
          <p:cNvCxnSpPr>
            <a:cxnSpLocks/>
          </p:cNvCxnSpPr>
          <p:nvPr/>
        </p:nvCxnSpPr>
        <p:spPr>
          <a:xfrm flipH="1">
            <a:off x="8059233" y="435428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E3AAF7E-5D16-9910-E707-62234A54F58D}"/>
              </a:ext>
            </a:extLst>
          </p:cNvPr>
          <p:cNvCxnSpPr>
            <a:cxnSpLocks/>
          </p:cNvCxnSpPr>
          <p:nvPr/>
        </p:nvCxnSpPr>
        <p:spPr>
          <a:xfrm>
            <a:off x="8059233" y="444304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A43F994-CE19-E288-D4C7-E54B49679BA4}"/>
              </a:ext>
            </a:extLst>
          </p:cNvPr>
          <p:cNvCxnSpPr>
            <a:cxnSpLocks/>
          </p:cNvCxnSpPr>
          <p:nvPr/>
        </p:nvCxnSpPr>
        <p:spPr>
          <a:xfrm flipH="1">
            <a:off x="8059233" y="454520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2975532-72CD-2D7F-0A85-1DD877169476}"/>
              </a:ext>
            </a:extLst>
          </p:cNvPr>
          <p:cNvCxnSpPr>
            <a:cxnSpLocks/>
          </p:cNvCxnSpPr>
          <p:nvPr/>
        </p:nvCxnSpPr>
        <p:spPr>
          <a:xfrm>
            <a:off x="8059233" y="464568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F570EE0-BD5F-6A1F-B59E-483F4A39F7C7}"/>
              </a:ext>
            </a:extLst>
          </p:cNvPr>
          <p:cNvCxnSpPr>
            <a:cxnSpLocks/>
          </p:cNvCxnSpPr>
          <p:nvPr/>
        </p:nvCxnSpPr>
        <p:spPr>
          <a:xfrm flipH="1">
            <a:off x="8059233" y="474784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BC8E63A-2C16-F8D7-4206-491C7330E133}"/>
              </a:ext>
            </a:extLst>
          </p:cNvPr>
          <p:cNvCxnSpPr>
            <a:cxnSpLocks/>
          </p:cNvCxnSpPr>
          <p:nvPr/>
        </p:nvCxnSpPr>
        <p:spPr>
          <a:xfrm>
            <a:off x="8064706" y="4844311"/>
            <a:ext cx="0" cy="1094265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CF25F3A-62E2-7F83-2C14-30BA90CE9CB9}"/>
              </a:ext>
            </a:extLst>
          </p:cNvPr>
          <p:cNvCxnSpPr/>
          <p:nvPr/>
        </p:nvCxnSpPr>
        <p:spPr>
          <a:xfrm flipH="1">
            <a:off x="6941411" y="5948624"/>
            <a:ext cx="1117822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573F889-2019-7D8E-D62D-3B2AD7482EB8}"/>
              </a:ext>
            </a:extLst>
          </p:cNvPr>
          <p:cNvCxnSpPr>
            <a:cxnSpLocks/>
          </p:cNvCxnSpPr>
          <p:nvPr/>
        </p:nvCxnSpPr>
        <p:spPr>
          <a:xfrm flipH="1" flipV="1">
            <a:off x="6929240" y="3616736"/>
            <a:ext cx="1141716" cy="1239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FB34CE-53B8-5270-ED56-957C635BED41}"/>
              </a:ext>
            </a:extLst>
          </p:cNvPr>
          <p:cNvCxnSpPr>
            <a:cxnSpLocks/>
          </p:cNvCxnSpPr>
          <p:nvPr/>
        </p:nvCxnSpPr>
        <p:spPr>
          <a:xfrm>
            <a:off x="6929240" y="3629126"/>
            <a:ext cx="0" cy="315525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FDE34BC-9267-94D2-1FCD-DF81643E7237}"/>
              </a:ext>
            </a:extLst>
          </p:cNvPr>
          <p:cNvCxnSpPr>
            <a:cxnSpLocks/>
          </p:cNvCxnSpPr>
          <p:nvPr/>
        </p:nvCxnSpPr>
        <p:spPr>
          <a:xfrm>
            <a:off x="6930917" y="5801243"/>
            <a:ext cx="0" cy="13733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6D210FE-7504-8269-9A4F-FB33B8C6C9D8}"/>
              </a:ext>
            </a:extLst>
          </p:cNvPr>
          <p:cNvSpPr txBox="1"/>
          <p:nvPr/>
        </p:nvSpPr>
        <p:spPr>
          <a:xfrm>
            <a:off x="8232650" y="4097867"/>
            <a:ext cx="55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.1</a:t>
            </a:r>
            <a:r>
              <a:rPr lang="el-GR" sz="1800" dirty="0">
                <a:cs typeface="Times New Roman" panose="02020603050405020304" pitchFamily="18" charset="0"/>
              </a:rPr>
              <a:t>Ω</a:t>
            </a:r>
            <a:endParaRPr lang="en-US" sz="18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84D7D25-AF92-FCE3-AA66-0CB23B7E69EB}"/>
              </a:ext>
            </a:extLst>
          </p:cNvPr>
          <p:cNvSpPr txBox="1"/>
          <p:nvPr/>
        </p:nvSpPr>
        <p:spPr>
          <a:xfrm>
            <a:off x="6216805" y="2367358"/>
            <a:ext cx="247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1.5V  = 15A * .1</a:t>
            </a:r>
            <a:r>
              <a:rPr lang="el-GR" sz="2400" dirty="0">
                <a:cs typeface="Times New Roman" panose="02020603050405020304" pitchFamily="18" charset="0"/>
              </a:rPr>
              <a:t>Ω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0B4A525-5002-FEBA-87BF-03EE6534798D}"/>
              </a:ext>
            </a:extLst>
          </p:cNvPr>
          <p:cNvSpPr txBox="1"/>
          <p:nvPr/>
        </p:nvSpPr>
        <p:spPr>
          <a:xfrm>
            <a:off x="1391683" y="3160551"/>
            <a:ext cx="71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1.5A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908CB03-D6D2-A4C3-5064-9BC0493546CD}"/>
              </a:ext>
            </a:extLst>
          </p:cNvPr>
          <p:cNvSpPr txBox="1"/>
          <p:nvPr/>
        </p:nvSpPr>
        <p:spPr>
          <a:xfrm>
            <a:off x="3664718" y="2894662"/>
            <a:ext cx="71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9A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E36835-D61F-16D6-A902-33A29980E12B}"/>
              </a:ext>
            </a:extLst>
          </p:cNvPr>
          <p:cNvSpPr txBox="1"/>
          <p:nvPr/>
        </p:nvSpPr>
        <p:spPr>
          <a:xfrm>
            <a:off x="7377448" y="2901147"/>
            <a:ext cx="71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15A</a:t>
            </a:r>
          </a:p>
        </p:txBody>
      </p:sp>
    </p:spTree>
    <p:extLst>
      <p:ext uri="{BB962C8B-B14F-4D97-AF65-F5344CB8AC3E}">
        <p14:creationId xmlns:p14="http://schemas.microsoft.com/office/powerpoint/2010/main" val="5363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44" grpId="0"/>
      <p:bldP spid="46" grpId="0"/>
      <p:bldP spid="72" grpId="0"/>
      <p:bldP spid="71" grpId="0"/>
      <p:bldP spid="73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C827-37C1-E30B-F646-F69904681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291846"/>
            <a:ext cx="7772400" cy="804153"/>
          </a:xfrm>
        </p:spPr>
        <p:txBody>
          <a:bodyPr/>
          <a:lstStyle/>
          <a:p>
            <a:r>
              <a:rPr lang="en-US" dirty="0"/>
              <a:t>Calculate the current from our </a:t>
            </a:r>
            <a:r>
              <a:rPr lang="en-US" dirty="0" err="1"/>
              <a:t>circui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B0606-B41E-3E58-400D-0980CD02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3FBB082-5D11-F9EF-74B7-EA75FC388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" y="1698795"/>
            <a:ext cx="6934200" cy="515302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C9D521-85F6-9F51-21EA-A77F807180C0}"/>
              </a:ext>
            </a:extLst>
          </p:cNvPr>
          <p:cNvSpPr txBox="1">
            <a:spLocks/>
          </p:cNvSpPr>
          <p:nvPr/>
        </p:nvSpPr>
        <p:spPr bwMode="auto">
          <a:xfrm>
            <a:off x="685800" y="90789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3.3V supply voltage directly drives your body, how much current do you get?</a:t>
            </a:r>
          </a:p>
          <a:p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5V?</a:t>
            </a:r>
          </a:p>
          <a:p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resistance = 5-500k</a:t>
            </a:r>
            <a:r>
              <a:rPr lang="el-G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D49D8E-003C-55DF-5365-3C711A2835DA}"/>
              </a:ext>
            </a:extLst>
          </p:cNvPr>
          <p:cNvSpPr txBox="1">
            <a:spLocks/>
          </p:cNvSpPr>
          <p:nvPr/>
        </p:nvSpPr>
        <p:spPr bwMode="auto">
          <a:xfrm>
            <a:off x="5894962" y="2334635"/>
            <a:ext cx="2840476" cy="228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limits for perceptible, painful, let-go, fibrillation</a:t>
            </a:r>
          </a:p>
        </p:txBody>
      </p:sp>
    </p:spTree>
    <p:extLst>
      <p:ext uri="{BB962C8B-B14F-4D97-AF65-F5344CB8AC3E}">
        <p14:creationId xmlns:p14="http://schemas.microsoft.com/office/powerpoint/2010/main" val="3982347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6EA41-1112-241E-7AC0-CC07CC9B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0B5AD-3039-AB25-14F1-8B0FD1AFC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going to hook things up with wires</a:t>
            </a:r>
          </a:p>
          <a:p>
            <a:r>
              <a:rPr lang="en-US" dirty="0"/>
              <a:t>A wire has 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0 (no resistance, a really fat pipe)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IR = 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all parts of a wire are at the same V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When you hook up two things with a wire, they will be at the same voltage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CCC48-441F-30CA-E0BE-A6EE5AB3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6FFE-272E-CF6E-2DF4-DF3813F7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F2A8C-97B9-128C-B630-11BAEDB2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399"/>
            <a:ext cx="4820697" cy="932151"/>
          </a:xfrm>
        </p:spPr>
        <p:txBody>
          <a:bodyPr/>
          <a:lstStyle/>
          <a:p>
            <a:r>
              <a:rPr lang="en-US" dirty="0"/>
              <a:t>What happens in this circuit? Is the red wire at 1.5V or 9V?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9627B-BDE6-EDEA-0F46-2012A78D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5" name="Picture 4" descr="9-Volt battery | Free SVG">
            <a:extLst>
              <a:ext uri="{FF2B5EF4-FFF2-40B4-BE49-F238E27FC236}">
                <a16:creationId xmlns:a16="http://schemas.microsoft.com/office/drawing/2014/main" id="{7FF83C08-B34D-FD6C-6E0A-5E703A3E7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33999" r="8814" b="23334"/>
          <a:stretch/>
        </p:blipFill>
        <p:spPr bwMode="auto">
          <a:xfrm rot="5400000">
            <a:off x="3040069" y="4341690"/>
            <a:ext cx="140208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a-battery Clip Arts - Aa Batteries Free Vector, HD Png Download - kindpng">
            <a:extLst>
              <a:ext uri="{FF2B5EF4-FFF2-40B4-BE49-F238E27FC236}">
                <a16:creationId xmlns:a16="http://schemas.microsoft.com/office/drawing/2014/main" id="{5487EF2F-46EF-8F0D-EA33-241C7D4AE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4" b="27675"/>
          <a:stretch/>
        </p:blipFill>
        <p:spPr bwMode="auto">
          <a:xfrm rot="5400000">
            <a:off x="4360297" y="4178762"/>
            <a:ext cx="1906563" cy="5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D09D4B-8C16-4017-6F95-45560D8A15CB}"/>
              </a:ext>
            </a:extLst>
          </p:cNvPr>
          <p:cNvCxnSpPr>
            <a:cxnSpLocks/>
          </p:cNvCxnSpPr>
          <p:nvPr/>
        </p:nvCxnSpPr>
        <p:spPr>
          <a:xfrm>
            <a:off x="3894185" y="3225521"/>
            <a:ext cx="0" cy="82353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B2AF79-5A32-27B5-E3A9-19B28EC941F7}"/>
              </a:ext>
            </a:extLst>
          </p:cNvPr>
          <p:cNvCxnSpPr>
            <a:cxnSpLocks/>
          </p:cNvCxnSpPr>
          <p:nvPr/>
        </p:nvCxnSpPr>
        <p:spPr>
          <a:xfrm flipH="1">
            <a:off x="3001556" y="5647174"/>
            <a:ext cx="2303974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73D7E6-2619-8928-F822-8023B0E58CC7}"/>
              </a:ext>
            </a:extLst>
          </p:cNvPr>
          <p:cNvCxnSpPr>
            <a:cxnSpLocks/>
          </p:cNvCxnSpPr>
          <p:nvPr/>
        </p:nvCxnSpPr>
        <p:spPr>
          <a:xfrm>
            <a:off x="3001556" y="3258349"/>
            <a:ext cx="0" cy="2388825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49BA05-7654-908B-CD02-3325196A32E6}"/>
              </a:ext>
            </a:extLst>
          </p:cNvPr>
          <p:cNvCxnSpPr>
            <a:cxnSpLocks/>
          </p:cNvCxnSpPr>
          <p:nvPr/>
        </p:nvCxnSpPr>
        <p:spPr>
          <a:xfrm>
            <a:off x="5305530" y="5371347"/>
            <a:ext cx="0" cy="275827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488EDC-24EB-B9CE-2AB3-670185827AB1}"/>
              </a:ext>
            </a:extLst>
          </p:cNvPr>
          <p:cNvCxnSpPr>
            <a:cxnSpLocks/>
          </p:cNvCxnSpPr>
          <p:nvPr/>
        </p:nvCxnSpPr>
        <p:spPr>
          <a:xfrm flipH="1">
            <a:off x="3001556" y="3258349"/>
            <a:ext cx="552663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19791E-8F58-F4F9-D681-1341AA297BC3}"/>
              </a:ext>
            </a:extLst>
          </p:cNvPr>
          <p:cNvCxnSpPr>
            <a:cxnSpLocks/>
          </p:cNvCxnSpPr>
          <p:nvPr/>
        </p:nvCxnSpPr>
        <p:spPr>
          <a:xfrm>
            <a:off x="3551317" y="3258349"/>
            <a:ext cx="0" cy="79071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835E8F-536C-0281-2F42-B57B96A00607}"/>
              </a:ext>
            </a:extLst>
          </p:cNvPr>
          <p:cNvCxnSpPr>
            <a:cxnSpLocks/>
          </p:cNvCxnSpPr>
          <p:nvPr/>
        </p:nvCxnSpPr>
        <p:spPr>
          <a:xfrm flipH="1">
            <a:off x="3888712" y="3209777"/>
            <a:ext cx="1416818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70B73F-9C73-6CE2-0725-DA776FAA56DF}"/>
              </a:ext>
            </a:extLst>
          </p:cNvPr>
          <p:cNvCxnSpPr>
            <a:cxnSpLocks/>
          </p:cNvCxnSpPr>
          <p:nvPr/>
        </p:nvCxnSpPr>
        <p:spPr>
          <a:xfrm>
            <a:off x="5305530" y="3209777"/>
            <a:ext cx="0" cy="33339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F031F0D-FAF7-E18B-1372-68ECD737AFA5}"/>
              </a:ext>
            </a:extLst>
          </p:cNvPr>
          <p:cNvSpPr txBox="1">
            <a:spLocks/>
          </p:cNvSpPr>
          <p:nvPr/>
        </p:nvSpPr>
        <p:spPr bwMode="auto">
          <a:xfrm>
            <a:off x="6019800" y="3501927"/>
            <a:ext cx="2246254" cy="8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>
                <a:solidFill>
                  <a:srgbClr val="FF0000"/>
                </a:solidFill>
              </a:rPr>
              <a:t>Don’t try this at home!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5BDB5-A8B0-66A5-5D7F-1B471EDDA7E9}"/>
              </a:ext>
            </a:extLst>
          </p:cNvPr>
          <p:cNvSpPr txBox="1"/>
          <p:nvPr/>
        </p:nvSpPr>
        <p:spPr>
          <a:xfrm>
            <a:off x="4115521" y="5311300"/>
            <a:ext cx="73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GND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E7DEF52-10AC-360B-80D2-843FA62135D3}"/>
              </a:ext>
            </a:extLst>
          </p:cNvPr>
          <p:cNvSpPr txBox="1">
            <a:spLocks/>
          </p:cNvSpPr>
          <p:nvPr/>
        </p:nvSpPr>
        <p:spPr bwMode="auto">
          <a:xfrm>
            <a:off x="5773055" y="4476339"/>
            <a:ext cx="3283395" cy="103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9V-1.5V=7.5V</a:t>
            </a:r>
          </a:p>
          <a:p>
            <a:pPr marL="0" indent="0">
              <a:buNone/>
            </a:pPr>
            <a:r>
              <a:rPr lang="en-US" kern="0" dirty="0"/>
              <a:t>7.5V / .01</a:t>
            </a:r>
            <a:r>
              <a:rPr lang="el-GR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750A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9196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0601-54B3-4961-6B3F-03FE61CA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7A520-6A0D-9306-E38C-B157C89AA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76400"/>
            <a:ext cx="8156643" cy="1564640"/>
          </a:xfrm>
        </p:spPr>
        <p:txBody>
          <a:bodyPr/>
          <a:lstStyle/>
          <a:p>
            <a:r>
              <a:rPr lang="en-US" dirty="0"/>
              <a:t>Pass around a real breadboard</a:t>
            </a:r>
          </a:p>
          <a:p>
            <a:r>
              <a:rPr lang="en-US" dirty="0"/>
              <a:t>They’re not super reliable. Don’t make a rat’s nest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3C0B0-DFEE-E199-4FBF-3F2CC6DC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6" name="Picture 5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2C05242B-2BEC-2D9E-2077-6990879F0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92207"/>
            <a:ext cx="4439920" cy="29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6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EA2-E5A1-440A-BBF7-FB047BEE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CE431-A316-4FC0-8AF3-D404C161E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(bio)electricity?</a:t>
            </a:r>
          </a:p>
          <a:p>
            <a:r>
              <a:rPr lang="en-US" dirty="0"/>
              <a:t>Neurons, the nervous system and </a:t>
            </a:r>
            <a:r>
              <a:rPr lang="en-US" dirty="0" err="1"/>
              <a:t>sEMG</a:t>
            </a:r>
            <a:endParaRPr lang="en-US" dirty="0"/>
          </a:p>
          <a:p>
            <a:r>
              <a:rPr lang="en-US" dirty="0"/>
              <a:t>Cardiac bioelectricity and ECG</a:t>
            </a:r>
          </a:p>
          <a:p>
            <a:r>
              <a:rPr lang="en-US" dirty="0"/>
              <a:t>Morphogenesis, speakers, final projects and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3BD7B-8458-45C8-871C-FBDAA3E4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E2B69-E4B6-4750-B290-80ED5391C427}"/>
              </a:ext>
            </a:extLst>
          </p:cNvPr>
          <p:cNvSpPr/>
          <p:nvPr/>
        </p:nvSpPr>
        <p:spPr>
          <a:xfrm>
            <a:off x="566928" y="1676400"/>
            <a:ext cx="7141464" cy="554736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DF48-C8E9-55E7-FB4E-7D70E0DF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Breadboard 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36C7-CE92-CB66-8BAD-7DEB68167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41" y="1559589"/>
            <a:ext cx="7853205" cy="1975504"/>
          </a:xfrm>
        </p:spPr>
        <p:txBody>
          <a:bodyPr/>
          <a:lstStyle/>
          <a:p>
            <a:r>
              <a:rPr lang="en-US" dirty="0"/>
              <a:t>The five holes in each half column are internally connected</a:t>
            </a:r>
          </a:p>
          <a:p>
            <a:r>
              <a:rPr lang="en-US" dirty="0"/>
              <a:t>The big long top-row holes are, too</a:t>
            </a:r>
          </a:p>
          <a:p>
            <a:r>
              <a:rPr lang="en-US" dirty="0"/>
              <a:t>Ditto for the other three long rows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C6CF9-313D-7F74-6F64-3A0D2BEC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637442-2E83-8C7F-7089-6CDA14E35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8" y="3607355"/>
            <a:ext cx="6371019" cy="26190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0CAA15-D8DE-32C4-FBE6-29E169A2DD74}"/>
              </a:ext>
            </a:extLst>
          </p:cNvPr>
          <p:cNvSpPr/>
          <p:nvPr/>
        </p:nvSpPr>
        <p:spPr>
          <a:xfrm>
            <a:off x="1617785" y="4350933"/>
            <a:ext cx="110531" cy="442128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C6305-89D4-39EC-ED8C-50B63BA8663B}"/>
              </a:ext>
            </a:extLst>
          </p:cNvPr>
          <p:cNvSpPr/>
          <p:nvPr/>
        </p:nvSpPr>
        <p:spPr>
          <a:xfrm>
            <a:off x="1105319" y="4039434"/>
            <a:ext cx="4401178" cy="109277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75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C7C8A-F151-9007-FCA9-6634EB4B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Music-day hookup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D2B6E-56DD-A373-AEF2-0CAD2E6B1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9361"/>
            <a:ext cx="7772400" cy="1939639"/>
          </a:xfrm>
        </p:spPr>
        <p:txBody>
          <a:bodyPr/>
          <a:lstStyle/>
          <a:p>
            <a:r>
              <a:rPr lang="en-US" dirty="0"/>
              <a:t>Power (+5V) comes in through USB (no battery needed)</a:t>
            </a:r>
          </a:p>
          <a:p>
            <a:r>
              <a:rPr lang="en-US" dirty="0"/>
              <a:t>Headphone jack is stereo; we’re driving it mono</a:t>
            </a:r>
          </a:p>
          <a:p>
            <a:r>
              <a:rPr lang="en-US" dirty="0"/>
              <a:t>Ground wire pin detail shown on 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2A19F-B013-5B22-A4F6-1A96BCF39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6B7784CD-4A92-DDA4-896F-305B8638A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r="23015"/>
          <a:stretch/>
        </p:blipFill>
        <p:spPr>
          <a:xfrm>
            <a:off x="97822" y="3950700"/>
            <a:ext cx="4595029" cy="2150456"/>
          </a:xfrm>
          <a:prstGeom prst="rect">
            <a:avLst/>
          </a:prstGeom>
        </p:spPr>
      </p:pic>
      <p:pic>
        <p:nvPicPr>
          <p:cNvPr id="6" name="Picture 5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FE8D0A94-CAFC-72ED-5D02-0AD4B9FBE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r="14152"/>
          <a:stretch/>
        </p:blipFill>
        <p:spPr>
          <a:xfrm>
            <a:off x="5101936" y="3874550"/>
            <a:ext cx="3823855" cy="23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9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E9C3-288D-FF18-3F50-3C463E1F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Music-day amplifier hookup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9F5B8-8A98-6845-DA59-86F13267C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3749"/>
            <a:ext cx="8120040" cy="1592094"/>
          </a:xfrm>
        </p:spPr>
        <p:txBody>
          <a:bodyPr/>
          <a:lstStyle/>
          <a:p>
            <a:r>
              <a:rPr lang="en-US" dirty="0"/>
              <a:t>To note:</a:t>
            </a:r>
          </a:p>
          <a:p>
            <a:pPr lvl="1">
              <a:spcBef>
                <a:spcPts val="0"/>
              </a:spcBef>
            </a:pPr>
            <a:r>
              <a:rPr lang="en-US" dirty="0"/>
              <a:t>5V vs. 3.3V</a:t>
            </a:r>
          </a:p>
          <a:p>
            <a:pPr lvl="1">
              <a:spcBef>
                <a:spcPts val="0"/>
              </a:spcBef>
            </a:pPr>
            <a:r>
              <a:rPr lang="en-US" dirty="0"/>
              <a:t>Amp input and output both require </a:t>
            </a:r>
            <a:r>
              <a:rPr lang="en-US" i="1" dirty="0"/>
              <a:t>two</a:t>
            </a:r>
            <a:r>
              <a:rPr lang="en-US" dirty="0"/>
              <a:t> wires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We’ve used the long strips for 3.3V, GND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57DD5-A35D-5FF3-9A79-5FD5CFCE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3CD4851-78AB-6BC4-2F36-5F38D88FF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0" y="3429000"/>
            <a:ext cx="3759200" cy="2819400"/>
          </a:xfrm>
          <a:prstGeom prst="rect">
            <a:avLst/>
          </a:prstGeom>
        </p:spPr>
      </p:pic>
      <p:pic>
        <p:nvPicPr>
          <p:cNvPr id="6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0FAB2D13-D0F6-4F50-8071-5844013E7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13" y="3429000"/>
            <a:ext cx="4717527" cy="27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74F5-9F0E-68E7-E149-6BF847F8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90BC5-EDF9-7379-7A20-4D790C45A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you have to know to be able to build stuff, in one easy lecture</a:t>
            </a:r>
          </a:p>
          <a:p>
            <a:pPr lvl="1"/>
            <a:r>
              <a:rPr lang="en-US" dirty="0"/>
              <a:t>(at least build the stuff in this course, with some help!)</a:t>
            </a:r>
          </a:p>
          <a:p>
            <a:pPr lvl="1"/>
            <a:r>
              <a:rPr lang="en-US" dirty="0"/>
              <a:t>Volts, amps and ohms: what are they and when/why are they useful?</a:t>
            </a:r>
          </a:p>
          <a:p>
            <a:pPr lvl="1"/>
            <a:r>
              <a:rPr lang="en-US" dirty="0"/>
              <a:t>How does your body make voltage?</a:t>
            </a:r>
          </a:p>
          <a:p>
            <a:pPr lvl="1"/>
            <a:r>
              <a:rPr lang="en-US" dirty="0"/>
              <a:t>Hooking up the breadboards with power, ground, signals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EB87B-EA0F-3DDD-BC1D-11C9E811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39C9-8D15-4CA9-5D40-E744A7D0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V, I and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BCC00-EE2B-CE00-43CE-4915F7D78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 with trying to understand this stuff</a:t>
            </a:r>
          </a:p>
          <a:p>
            <a:pPr lvl="1"/>
            <a:r>
              <a:rPr lang="en-US" dirty="0"/>
              <a:t>Physics defines electricity via charged particles</a:t>
            </a:r>
          </a:p>
          <a:p>
            <a:pPr lvl="1"/>
            <a:r>
              <a:rPr lang="en-US" dirty="0"/>
              <a:t>Atoms are really small, and “charge” isn’t intuitive</a:t>
            </a:r>
          </a:p>
          <a:p>
            <a:pPr lvl="1"/>
            <a:r>
              <a:rPr lang="en-US" dirty="0"/>
              <a:t>Most people find it easier to use a fluid analogy</a:t>
            </a:r>
          </a:p>
          <a:p>
            <a:r>
              <a:rPr lang="en-US" dirty="0"/>
              <a:t>Voltage = water pressure (units = N/m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Resistance = pipe narrowness (current / voltage)</a:t>
            </a:r>
          </a:p>
          <a:p>
            <a:r>
              <a:rPr lang="en-US" dirty="0"/>
              <a:t>Current = water flow (units = m</a:t>
            </a:r>
            <a:r>
              <a:rPr lang="en-US" baseline="30000" dirty="0"/>
              <a:t>3</a:t>
            </a:r>
            <a:r>
              <a:rPr lang="en-US" dirty="0"/>
              <a:t>/s)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6C03-CBD7-F0C5-7AC0-D53FF637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96EE57A-AD53-72F9-F100-8E075A06EBA0}"/>
              </a:ext>
            </a:extLst>
          </p:cNvPr>
          <p:cNvSpPr/>
          <p:nvPr/>
        </p:nvSpPr>
        <p:spPr>
          <a:xfrm rot="4030804">
            <a:off x="872669" y="3698415"/>
            <a:ext cx="1974095" cy="870229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6929E-7A23-8016-C1D5-1667E29CD71F}"/>
              </a:ext>
            </a:extLst>
          </p:cNvPr>
          <p:cNvSpPr/>
          <p:nvPr/>
        </p:nvSpPr>
        <p:spPr>
          <a:xfrm rot="2761652">
            <a:off x="1948551" y="5055108"/>
            <a:ext cx="1600200" cy="828476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1EE99-4861-F8CE-1AA3-AFF90C5E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EB4BF-60E5-FE72-7C36-2E31F9BA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8AEABD-0F28-FF06-4319-5CB3988AAB5E}"/>
              </a:ext>
            </a:extLst>
          </p:cNvPr>
          <p:cNvCxnSpPr/>
          <p:nvPr/>
        </p:nvCxnSpPr>
        <p:spPr>
          <a:xfrm>
            <a:off x="685800" y="2491991"/>
            <a:ext cx="0" cy="93700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A229E5-BFF3-43E9-A9F3-3DF580B33470}"/>
              </a:ext>
            </a:extLst>
          </p:cNvPr>
          <p:cNvCxnSpPr/>
          <p:nvPr/>
        </p:nvCxnSpPr>
        <p:spPr>
          <a:xfrm>
            <a:off x="2335405" y="2491991"/>
            <a:ext cx="0" cy="93700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DFF474-0673-29E8-C4D9-E7C4A57BFFF0}"/>
              </a:ext>
            </a:extLst>
          </p:cNvPr>
          <p:cNvCxnSpPr>
            <a:cxnSpLocks/>
          </p:cNvCxnSpPr>
          <p:nvPr/>
        </p:nvCxnSpPr>
        <p:spPr>
          <a:xfrm flipH="1">
            <a:off x="682868" y="3414343"/>
            <a:ext cx="165253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3863F66-34C7-2C1E-3AB5-29A62F1726F3}"/>
              </a:ext>
            </a:extLst>
          </p:cNvPr>
          <p:cNvSpPr/>
          <p:nvPr/>
        </p:nvSpPr>
        <p:spPr>
          <a:xfrm>
            <a:off x="721359" y="2752802"/>
            <a:ext cx="1600200" cy="635558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B9896C-8E3B-EAF0-2734-EB3AA33C0128}"/>
              </a:ext>
            </a:extLst>
          </p:cNvPr>
          <p:cNvSpPr/>
          <p:nvPr/>
        </p:nvSpPr>
        <p:spPr>
          <a:xfrm rot="19936871">
            <a:off x="1704078" y="4455255"/>
            <a:ext cx="921901" cy="73828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A3CC9C-6A2C-5253-1414-83DCA35B9136}"/>
              </a:ext>
            </a:extLst>
          </p:cNvPr>
          <p:cNvCxnSpPr>
            <a:stCxn id="15" idx="2"/>
          </p:cNvCxnSpPr>
          <p:nvPr/>
        </p:nvCxnSpPr>
        <p:spPr>
          <a:xfrm flipH="1" flipV="1">
            <a:off x="1046480" y="3429000"/>
            <a:ext cx="710496" cy="160979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3123B3-95D3-6B82-02B0-A3993DBEAC73}"/>
              </a:ext>
            </a:extLst>
          </p:cNvPr>
          <p:cNvCxnSpPr>
            <a:cxnSpLocks/>
          </p:cNvCxnSpPr>
          <p:nvPr/>
        </p:nvCxnSpPr>
        <p:spPr>
          <a:xfrm flipH="1" flipV="1">
            <a:off x="2040351" y="3388360"/>
            <a:ext cx="570241" cy="129201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F7700F7-A057-C76D-7CED-1752734C3E39}"/>
              </a:ext>
            </a:extLst>
          </p:cNvPr>
          <p:cNvSpPr txBox="1"/>
          <p:nvPr/>
        </p:nvSpPr>
        <p:spPr>
          <a:xfrm>
            <a:off x="939360" y="5545448"/>
            <a:ext cx="163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runs slowly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7A8183-D67A-F68A-C993-D4779C78E331}"/>
              </a:ext>
            </a:extLst>
          </p:cNvPr>
          <p:cNvSpPr/>
          <p:nvPr/>
        </p:nvSpPr>
        <p:spPr>
          <a:xfrm rot="4030804">
            <a:off x="5127086" y="3391274"/>
            <a:ext cx="1737721" cy="1280160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BC583E-1631-672E-3BA8-4B974A89D8D6}"/>
              </a:ext>
            </a:extLst>
          </p:cNvPr>
          <p:cNvSpPr/>
          <p:nvPr/>
        </p:nvSpPr>
        <p:spPr>
          <a:xfrm rot="2761652">
            <a:off x="5943214" y="4681024"/>
            <a:ext cx="1807723" cy="1239442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A4188C-51E7-9D78-177F-D9DBA020A057}"/>
              </a:ext>
            </a:extLst>
          </p:cNvPr>
          <p:cNvSpPr/>
          <p:nvPr/>
        </p:nvSpPr>
        <p:spPr>
          <a:xfrm rot="19936871">
            <a:off x="5729734" y="4416462"/>
            <a:ext cx="1265242" cy="73828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5FBD5E-DA0D-EB67-0FF0-B48E7735AC5C}"/>
              </a:ext>
            </a:extLst>
          </p:cNvPr>
          <p:cNvCxnSpPr>
            <a:cxnSpLocks/>
          </p:cNvCxnSpPr>
          <p:nvPr/>
        </p:nvCxnSpPr>
        <p:spPr>
          <a:xfrm flipH="1" flipV="1">
            <a:off x="5061693" y="3429864"/>
            <a:ext cx="710496" cy="160979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7A86EC-57CC-2CD7-D3F9-9CF4CE1CC604}"/>
              </a:ext>
            </a:extLst>
          </p:cNvPr>
          <p:cNvCxnSpPr>
            <a:cxnSpLocks/>
            <a:stCxn id="28" idx="6"/>
          </p:cNvCxnSpPr>
          <p:nvPr/>
        </p:nvCxnSpPr>
        <p:spPr>
          <a:xfrm flipH="1" flipV="1">
            <a:off x="6457493" y="3389224"/>
            <a:ext cx="464884" cy="1102125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A07BF09-2C83-0D51-E166-15E744D4AF93}"/>
              </a:ext>
            </a:extLst>
          </p:cNvPr>
          <p:cNvSpPr txBox="1"/>
          <p:nvPr/>
        </p:nvSpPr>
        <p:spPr>
          <a:xfrm>
            <a:off x="7367700" y="4524852"/>
            <a:ext cx="163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runs faster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74FCA0C-5DE1-9263-8516-F0358FAC72BA}"/>
              </a:ext>
            </a:extLst>
          </p:cNvPr>
          <p:cNvCxnSpPr/>
          <p:nvPr/>
        </p:nvCxnSpPr>
        <p:spPr>
          <a:xfrm>
            <a:off x="4917843" y="2494309"/>
            <a:ext cx="0" cy="93700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69B1ED-854B-EBD1-D563-B8D85DBF1E0E}"/>
              </a:ext>
            </a:extLst>
          </p:cNvPr>
          <p:cNvCxnSpPr/>
          <p:nvPr/>
        </p:nvCxnSpPr>
        <p:spPr>
          <a:xfrm>
            <a:off x="6567448" y="2494309"/>
            <a:ext cx="0" cy="93700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21F430-BD2C-4338-A10D-89C6CBA2F78C}"/>
              </a:ext>
            </a:extLst>
          </p:cNvPr>
          <p:cNvCxnSpPr>
            <a:cxnSpLocks/>
          </p:cNvCxnSpPr>
          <p:nvPr/>
        </p:nvCxnSpPr>
        <p:spPr>
          <a:xfrm flipH="1">
            <a:off x="4914911" y="3416661"/>
            <a:ext cx="165253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1CF5EE1-87CA-9739-4C0A-9DED27D0EF3B}"/>
              </a:ext>
            </a:extLst>
          </p:cNvPr>
          <p:cNvSpPr/>
          <p:nvPr/>
        </p:nvSpPr>
        <p:spPr>
          <a:xfrm>
            <a:off x="4953402" y="2755120"/>
            <a:ext cx="1600200" cy="635558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7F49E0-A6F4-FB0E-5C6F-4028E4160066}"/>
              </a:ext>
            </a:extLst>
          </p:cNvPr>
          <p:cNvSpPr txBox="1"/>
          <p:nvPr/>
        </p:nvSpPr>
        <p:spPr>
          <a:xfrm>
            <a:off x="5294968" y="3630874"/>
            <a:ext cx="1635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wider pipe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ABC4AE-10D8-0D6E-DFB7-9CD6E2C4DCBC}"/>
              </a:ext>
            </a:extLst>
          </p:cNvPr>
          <p:cNvGrpSpPr/>
          <p:nvPr/>
        </p:nvGrpSpPr>
        <p:grpSpPr>
          <a:xfrm>
            <a:off x="2675189" y="1552622"/>
            <a:ext cx="1987750" cy="4472369"/>
            <a:chOff x="2675189" y="1552622"/>
            <a:chExt cx="1987750" cy="4472369"/>
          </a:xfrm>
        </p:grpSpPr>
        <p:pic>
          <p:nvPicPr>
            <p:cNvPr id="43" name="Picture 42" descr="A picture containing green, dark&#10;&#10;Description automatically generated">
              <a:extLst>
                <a:ext uri="{FF2B5EF4-FFF2-40B4-BE49-F238E27FC236}">
                  <a16:creationId xmlns:a16="http://schemas.microsoft.com/office/drawing/2014/main" id="{A82E3F2D-B7DA-2121-52A0-B003C2C99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5189" y="1552622"/>
              <a:ext cx="1987750" cy="198775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17006F4-A0C8-0ED7-DB66-49D8886F23C7}"/>
                </a:ext>
              </a:extLst>
            </p:cNvPr>
            <p:cNvSpPr/>
            <p:nvPr/>
          </p:nvSpPr>
          <p:spPr>
            <a:xfrm>
              <a:off x="3482433" y="3449320"/>
              <a:ext cx="220326" cy="2575671"/>
            </a:xfrm>
            <a:prstGeom prst="rect">
              <a:avLst/>
            </a:prstGeom>
            <a:noFill/>
            <a:ln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DB3750F-97C1-C67A-0953-A9CF3A6D7980}"/>
              </a:ext>
            </a:extLst>
          </p:cNvPr>
          <p:cNvSpPr txBox="1">
            <a:spLocks/>
          </p:cNvSpPr>
          <p:nvPr/>
        </p:nvSpPr>
        <p:spPr bwMode="auto">
          <a:xfrm>
            <a:off x="282103" y="48930"/>
            <a:ext cx="3222906" cy="237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/>
              <a:t>Why the pump?</a:t>
            </a:r>
          </a:p>
          <a:p>
            <a:pPr>
              <a:spcBef>
                <a:spcPts val="0"/>
              </a:spcBef>
            </a:pPr>
            <a:r>
              <a:rPr lang="en-US" sz="2000" kern="0"/>
              <a:t>it’s how the water got up there</a:t>
            </a:r>
          </a:p>
          <a:p>
            <a:pPr>
              <a:spcBef>
                <a:spcPts val="0"/>
              </a:spcBef>
            </a:pPr>
            <a:r>
              <a:rPr lang="en-US" sz="2000" kern="0"/>
              <a:t>otherwise the bucket will empty!</a:t>
            </a:r>
          </a:p>
          <a:p>
            <a:pPr>
              <a:spcBef>
                <a:spcPts val="0"/>
              </a:spcBef>
            </a:pPr>
            <a:r>
              <a:rPr lang="en-US" sz="2000" kern="0"/>
              <a:t>provides the energy to keep the system running</a:t>
            </a:r>
            <a:endParaRPr lang="en-US" sz="2000" kern="0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9BD2B7B-D076-4D9F-A895-7330F4BF5D82}"/>
              </a:ext>
            </a:extLst>
          </p:cNvPr>
          <p:cNvSpPr txBox="1">
            <a:spLocks/>
          </p:cNvSpPr>
          <p:nvPr/>
        </p:nvSpPr>
        <p:spPr bwMode="auto">
          <a:xfrm>
            <a:off x="3699987" y="4291313"/>
            <a:ext cx="2300298" cy="149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Same water pressure, wider pipe </a:t>
            </a:r>
            <a:r>
              <a:rPr lang="en-US" sz="2400" kern="0" dirty="0">
                <a:sym typeface="Symbol" panose="05050102010706020507" pitchFamily="18" charset="2"/>
              </a:rPr>
              <a:t> water flows faster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7436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48247-A2CD-7CED-0EBE-7370ED7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1026" name="Picture 2" descr="Aa-battery Clip Arts - Aa Batteries Free Vector, HD Png Download - kindpng">
            <a:extLst>
              <a:ext uri="{FF2B5EF4-FFF2-40B4-BE49-F238E27FC236}">
                <a16:creationId xmlns:a16="http://schemas.microsoft.com/office/drawing/2014/main" id="{9443F79A-E230-8CE9-DAC4-E8F31DCF6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4" b="27675"/>
          <a:stretch/>
        </p:blipFill>
        <p:spPr bwMode="auto">
          <a:xfrm rot="5400000">
            <a:off x="99341" y="4600793"/>
            <a:ext cx="1906563" cy="5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A8FA31-AC79-7747-FBE0-7A1E47731540}"/>
              </a:ext>
            </a:extLst>
          </p:cNvPr>
          <p:cNvSpPr txBox="1"/>
          <p:nvPr/>
        </p:nvSpPr>
        <p:spPr>
          <a:xfrm>
            <a:off x="148856" y="4678326"/>
            <a:ext cx="73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1.5V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7B91D3-723A-3FE8-84A2-898D723C8339}"/>
              </a:ext>
            </a:extLst>
          </p:cNvPr>
          <p:cNvCxnSpPr/>
          <p:nvPr/>
        </p:nvCxnSpPr>
        <p:spPr>
          <a:xfrm>
            <a:off x="2184288" y="3616736"/>
            <a:ext cx="0" cy="42672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6331F5-6C0C-FE63-F955-69A96AF2E98B}"/>
              </a:ext>
            </a:extLst>
          </p:cNvPr>
          <p:cNvCxnSpPr>
            <a:cxnSpLocks/>
          </p:cNvCxnSpPr>
          <p:nvPr/>
        </p:nvCxnSpPr>
        <p:spPr>
          <a:xfrm>
            <a:off x="2170444" y="404948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5B8A3A-52C9-93FA-D5C1-A61BE227A9B3}"/>
              </a:ext>
            </a:extLst>
          </p:cNvPr>
          <p:cNvCxnSpPr>
            <a:cxnSpLocks/>
          </p:cNvCxnSpPr>
          <p:nvPr/>
        </p:nvCxnSpPr>
        <p:spPr>
          <a:xfrm flipH="1">
            <a:off x="2170444" y="415164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5237A5-DF39-876B-9C21-130ECD7B7572}"/>
              </a:ext>
            </a:extLst>
          </p:cNvPr>
          <p:cNvCxnSpPr>
            <a:cxnSpLocks/>
          </p:cNvCxnSpPr>
          <p:nvPr/>
        </p:nvCxnSpPr>
        <p:spPr>
          <a:xfrm>
            <a:off x="2170444" y="425212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B1A27-6DE3-F0ED-2736-E10C35898345}"/>
              </a:ext>
            </a:extLst>
          </p:cNvPr>
          <p:cNvCxnSpPr>
            <a:cxnSpLocks/>
          </p:cNvCxnSpPr>
          <p:nvPr/>
        </p:nvCxnSpPr>
        <p:spPr>
          <a:xfrm flipH="1">
            <a:off x="2170444" y="435428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1E6156-2F75-9989-230F-9AE93053997F}"/>
              </a:ext>
            </a:extLst>
          </p:cNvPr>
          <p:cNvCxnSpPr>
            <a:cxnSpLocks/>
          </p:cNvCxnSpPr>
          <p:nvPr/>
        </p:nvCxnSpPr>
        <p:spPr>
          <a:xfrm>
            <a:off x="2170444" y="444304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819B8B-5107-AE0E-0FEF-C5F9C1D03467}"/>
              </a:ext>
            </a:extLst>
          </p:cNvPr>
          <p:cNvCxnSpPr>
            <a:cxnSpLocks/>
          </p:cNvCxnSpPr>
          <p:nvPr/>
        </p:nvCxnSpPr>
        <p:spPr>
          <a:xfrm flipH="1">
            <a:off x="2170444" y="454520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7A23FE-89CD-2EB2-3866-1526F42FBB90}"/>
              </a:ext>
            </a:extLst>
          </p:cNvPr>
          <p:cNvCxnSpPr>
            <a:cxnSpLocks/>
          </p:cNvCxnSpPr>
          <p:nvPr/>
        </p:nvCxnSpPr>
        <p:spPr>
          <a:xfrm>
            <a:off x="2170444" y="464568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BB5814-8429-F249-59E2-B6076A918D9E}"/>
              </a:ext>
            </a:extLst>
          </p:cNvPr>
          <p:cNvCxnSpPr>
            <a:cxnSpLocks/>
          </p:cNvCxnSpPr>
          <p:nvPr/>
        </p:nvCxnSpPr>
        <p:spPr>
          <a:xfrm flipH="1">
            <a:off x="2170444" y="474784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06825D-C74F-4BF4-E7B1-8427029CB744}"/>
              </a:ext>
            </a:extLst>
          </p:cNvPr>
          <p:cNvCxnSpPr>
            <a:cxnSpLocks/>
          </p:cNvCxnSpPr>
          <p:nvPr/>
        </p:nvCxnSpPr>
        <p:spPr>
          <a:xfrm>
            <a:off x="2175917" y="4844311"/>
            <a:ext cx="0" cy="1094265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36BAC9-6ABD-66C8-C166-EFEAED3B744B}"/>
              </a:ext>
            </a:extLst>
          </p:cNvPr>
          <p:cNvCxnSpPr/>
          <p:nvPr/>
        </p:nvCxnSpPr>
        <p:spPr>
          <a:xfrm flipH="1">
            <a:off x="1052622" y="5948624"/>
            <a:ext cx="1117822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C344C5-8739-F6CE-7E4B-A00AB212D9CF}"/>
              </a:ext>
            </a:extLst>
          </p:cNvPr>
          <p:cNvCxnSpPr>
            <a:cxnSpLocks/>
          </p:cNvCxnSpPr>
          <p:nvPr/>
        </p:nvCxnSpPr>
        <p:spPr>
          <a:xfrm flipH="1" flipV="1">
            <a:off x="1040451" y="3616736"/>
            <a:ext cx="1141716" cy="1239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3FC4A9-B2B4-6E91-3023-DB455F2156A5}"/>
              </a:ext>
            </a:extLst>
          </p:cNvPr>
          <p:cNvCxnSpPr>
            <a:cxnSpLocks/>
          </p:cNvCxnSpPr>
          <p:nvPr/>
        </p:nvCxnSpPr>
        <p:spPr>
          <a:xfrm>
            <a:off x="1040451" y="3629126"/>
            <a:ext cx="0" cy="315525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C48ADB5-983B-3504-8D5F-3D9281053B45}"/>
              </a:ext>
            </a:extLst>
          </p:cNvPr>
          <p:cNvCxnSpPr>
            <a:cxnSpLocks/>
          </p:cNvCxnSpPr>
          <p:nvPr/>
        </p:nvCxnSpPr>
        <p:spPr>
          <a:xfrm>
            <a:off x="1042128" y="5801243"/>
            <a:ext cx="0" cy="13733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4EF012C-6119-70CD-0053-6E8B75FF0ADF}"/>
              </a:ext>
            </a:extLst>
          </p:cNvPr>
          <p:cNvSpPr txBox="1"/>
          <p:nvPr/>
        </p:nvSpPr>
        <p:spPr>
          <a:xfrm>
            <a:off x="2343861" y="4097867"/>
            <a:ext cx="55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l-GR" sz="1800" dirty="0">
                <a:cs typeface="Times New Roman" panose="02020603050405020304" pitchFamily="18" charset="0"/>
              </a:rPr>
              <a:t>Ω</a:t>
            </a:r>
            <a:endParaRPr lang="en-US" sz="1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65C793-CA80-0F5B-4D4B-EBDAEDD0E8C0}"/>
              </a:ext>
            </a:extLst>
          </p:cNvPr>
          <p:cNvSpPr txBox="1"/>
          <p:nvPr/>
        </p:nvSpPr>
        <p:spPr>
          <a:xfrm>
            <a:off x="1411041" y="3034419"/>
            <a:ext cx="110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small current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69DF80-89D0-BDD4-932B-D7EDF9918D9A}"/>
              </a:ext>
            </a:extLst>
          </p:cNvPr>
          <p:cNvSpPr txBox="1"/>
          <p:nvPr/>
        </p:nvSpPr>
        <p:spPr>
          <a:xfrm>
            <a:off x="4989936" y="2764789"/>
            <a:ext cx="110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larger current</a:t>
            </a:r>
          </a:p>
        </p:txBody>
      </p:sp>
      <p:pic>
        <p:nvPicPr>
          <p:cNvPr id="43" name="Picture 2" descr="Aa-battery Clip Arts - Aa Batteries Free Vector, HD Png Download - kindpng">
            <a:extLst>
              <a:ext uri="{FF2B5EF4-FFF2-40B4-BE49-F238E27FC236}">
                <a16:creationId xmlns:a16="http://schemas.microsoft.com/office/drawing/2014/main" id="{1A8DB3C0-1B44-BCAA-2A79-A35AD62A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4" b="27675"/>
          <a:stretch/>
        </p:blipFill>
        <p:spPr bwMode="auto">
          <a:xfrm rot="5400000">
            <a:off x="3797581" y="4600793"/>
            <a:ext cx="1906563" cy="5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B492783-537F-518A-D5D0-B0A9415F203A}"/>
              </a:ext>
            </a:extLst>
          </p:cNvPr>
          <p:cNvSpPr txBox="1"/>
          <p:nvPr/>
        </p:nvSpPr>
        <p:spPr>
          <a:xfrm>
            <a:off x="3847096" y="4678326"/>
            <a:ext cx="73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1.5V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67FEC3-92A9-4615-B30F-96EAAAD4986F}"/>
              </a:ext>
            </a:extLst>
          </p:cNvPr>
          <p:cNvCxnSpPr/>
          <p:nvPr/>
        </p:nvCxnSpPr>
        <p:spPr>
          <a:xfrm>
            <a:off x="5882528" y="3616736"/>
            <a:ext cx="0" cy="42672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4005E5E-BE2D-BF7E-AF56-D38577374B51}"/>
              </a:ext>
            </a:extLst>
          </p:cNvPr>
          <p:cNvCxnSpPr>
            <a:cxnSpLocks/>
          </p:cNvCxnSpPr>
          <p:nvPr/>
        </p:nvCxnSpPr>
        <p:spPr>
          <a:xfrm>
            <a:off x="5868684" y="404948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3CE14FB-BFFC-548D-A25C-D0A731FF6966}"/>
              </a:ext>
            </a:extLst>
          </p:cNvPr>
          <p:cNvCxnSpPr>
            <a:cxnSpLocks/>
          </p:cNvCxnSpPr>
          <p:nvPr/>
        </p:nvCxnSpPr>
        <p:spPr>
          <a:xfrm flipH="1">
            <a:off x="5868684" y="415164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4240E8D-C064-B6FB-269C-4EE6DBC4FEA6}"/>
              </a:ext>
            </a:extLst>
          </p:cNvPr>
          <p:cNvCxnSpPr>
            <a:cxnSpLocks/>
          </p:cNvCxnSpPr>
          <p:nvPr/>
        </p:nvCxnSpPr>
        <p:spPr>
          <a:xfrm>
            <a:off x="5868684" y="425212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38A04AC-E2BF-BDD8-867A-89D08EA43102}"/>
              </a:ext>
            </a:extLst>
          </p:cNvPr>
          <p:cNvCxnSpPr>
            <a:cxnSpLocks/>
          </p:cNvCxnSpPr>
          <p:nvPr/>
        </p:nvCxnSpPr>
        <p:spPr>
          <a:xfrm flipH="1">
            <a:off x="5868684" y="435428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67D51B4-E80F-355D-9733-89F93EC9A672}"/>
              </a:ext>
            </a:extLst>
          </p:cNvPr>
          <p:cNvCxnSpPr>
            <a:cxnSpLocks/>
          </p:cNvCxnSpPr>
          <p:nvPr/>
        </p:nvCxnSpPr>
        <p:spPr>
          <a:xfrm>
            <a:off x="5868684" y="444304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E0AA121-2705-7DF3-EF5E-95CFF0782FF3}"/>
              </a:ext>
            </a:extLst>
          </p:cNvPr>
          <p:cNvCxnSpPr>
            <a:cxnSpLocks/>
          </p:cNvCxnSpPr>
          <p:nvPr/>
        </p:nvCxnSpPr>
        <p:spPr>
          <a:xfrm flipH="1">
            <a:off x="5868684" y="454520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0FC9A13-8C4D-D516-54CC-D24900279A43}"/>
              </a:ext>
            </a:extLst>
          </p:cNvPr>
          <p:cNvCxnSpPr>
            <a:cxnSpLocks/>
          </p:cNvCxnSpPr>
          <p:nvPr/>
        </p:nvCxnSpPr>
        <p:spPr>
          <a:xfrm>
            <a:off x="5868684" y="464568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426452C-375B-7B0A-86F8-B63A3E3C6C10}"/>
              </a:ext>
            </a:extLst>
          </p:cNvPr>
          <p:cNvCxnSpPr>
            <a:cxnSpLocks/>
          </p:cNvCxnSpPr>
          <p:nvPr/>
        </p:nvCxnSpPr>
        <p:spPr>
          <a:xfrm flipH="1">
            <a:off x="5868684" y="474784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157BC82-3D45-2D08-935D-283978106324}"/>
              </a:ext>
            </a:extLst>
          </p:cNvPr>
          <p:cNvCxnSpPr>
            <a:cxnSpLocks/>
          </p:cNvCxnSpPr>
          <p:nvPr/>
        </p:nvCxnSpPr>
        <p:spPr>
          <a:xfrm>
            <a:off x="5874157" y="4844311"/>
            <a:ext cx="0" cy="1094265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EEC59D8-FA47-0183-133B-4113CB15B160}"/>
              </a:ext>
            </a:extLst>
          </p:cNvPr>
          <p:cNvCxnSpPr/>
          <p:nvPr/>
        </p:nvCxnSpPr>
        <p:spPr>
          <a:xfrm flipH="1">
            <a:off x="4750862" y="5948624"/>
            <a:ext cx="1117822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E86E7DC-D159-7BD5-5B15-ADEA6275CEA0}"/>
              </a:ext>
            </a:extLst>
          </p:cNvPr>
          <p:cNvCxnSpPr>
            <a:cxnSpLocks/>
          </p:cNvCxnSpPr>
          <p:nvPr/>
        </p:nvCxnSpPr>
        <p:spPr>
          <a:xfrm flipH="1" flipV="1">
            <a:off x="4738691" y="3616736"/>
            <a:ext cx="1141716" cy="1239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0FE7265-06A2-0DC0-0610-58D1D9A9B3B9}"/>
              </a:ext>
            </a:extLst>
          </p:cNvPr>
          <p:cNvCxnSpPr>
            <a:cxnSpLocks/>
          </p:cNvCxnSpPr>
          <p:nvPr/>
        </p:nvCxnSpPr>
        <p:spPr>
          <a:xfrm>
            <a:off x="4738691" y="3629126"/>
            <a:ext cx="0" cy="315525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4D717F7-9615-385D-5FC9-4749D2F2CCA3}"/>
              </a:ext>
            </a:extLst>
          </p:cNvPr>
          <p:cNvCxnSpPr>
            <a:cxnSpLocks/>
          </p:cNvCxnSpPr>
          <p:nvPr/>
        </p:nvCxnSpPr>
        <p:spPr>
          <a:xfrm>
            <a:off x="4740368" y="5801243"/>
            <a:ext cx="0" cy="13733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1A22A52-FC0E-09B6-8E21-B1D9435AB99A}"/>
              </a:ext>
            </a:extLst>
          </p:cNvPr>
          <p:cNvSpPr txBox="1"/>
          <p:nvPr/>
        </p:nvSpPr>
        <p:spPr>
          <a:xfrm>
            <a:off x="6042101" y="4097867"/>
            <a:ext cx="55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cs typeface="Times New Roman" panose="02020603050405020304" pitchFamily="18" charset="0"/>
              </a:rPr>
              <a:t>.1</a:t>
            </a:r>
            <a:r>
              <a:rPr lang="el-GR" sz="1800" dirty="0">
                <a:cs typeface="Times New Roman" panose="02020603050405020304" pitchFamily="18" charset="0"/>
              </a:rPr>
              <a:t>Ω</a:t>
            </a:r>
            <a:endParaRPr lang="en-US" sz="1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11EE777-760E-CEFD-0340-6005F619594E}"/>
              </a:ext>
            </a:extLst>
          </p:cNvPr>
          <p:cNvSpPr txBox="1"/>
          <p:nvPr/>
        </p:nvSpPr>
        <p:spPr>
          <a:xfrm>
            <a:off x="6135578" y="4441743"/>
            <a:ext cx="1590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less resistance</a:t>
            </a:r>
          </a:p>
          <a:p>
            <a:r>
              <a:rPr lang="en-US" sz="1800" dirty="0"/>
              <a:t>wider pipe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ED8B1A3-0BC6-2C71-9B3B-4E3BAED6049A}"/>
              </a:ext>
            </a:extLst>
          </p:cNvPr>
          <p:cNvSpPr txBox="1">
            <a:spLocks/>
          </p:cNvSpPr>
          <p:nvPr/>
        </p:nvSpPr>
        <p:spPr bwMode="auto">
          <a:xfrm>
            <a:off x="406568" y="1513660"/>
            <a:ext cx="8338598" cy="66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Same water pressure, wider pipe </a:t>
            </a:r>
            <a:r>
              <a:rPr lang="en-US" kern="0" dirty="0">
                <a:sym typeface="Symbol" panose="05050102010706020507" pitchFamily="18" charset="2"/>
              </a:rPr>
              <a:t> water flows faster</a:t>
            </a:r>
            <a:endParaRPr lang="en-US" kern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50303F-8489-5F8E-B7EA-8BA06DD0AB4C}"/>
              </a:ext>
            </a:extLst>
          </p:cNvPr>
          <p:cNvGrpSpPr/>
          <p:nvPr/>
        </p:nvGrpSpPr>
        <p:grpSpPr>
          <a:xfrm>
            <a:off x="1838528" y="1585609"/>
            <a:ext cx="1643974" cy="476655"/>
            <a:chOff x="1838528" y="1585609"/>
            <a:chExt cx="1643974" cy="47665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5F71922-092B-3BBD-D503-0D2AB2F2E9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8528" y="1585609"/>
              <a:ext cx="1643974" cy="47665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403193B-3887-881F-0A42-881D840083F2}"/>
                </a:ext>
              </a:extLst>
            </p:cNvPr>
            <p:cNvCxnSpPr>
              <a:cxnSpLocks/>
            </p:cNvCxnSpPr>
            <p:nvPr/>
          </p:nvCxnSpPr>
          <p:spPr>
            <a:xfrm>
              <a:off x="1838528" y="1585609"/>
              <a:ext cx="1643974" cy="47665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E9C710D-4E56-AA39-BB09-6431B878E10F}"/>
              </a:ext>
            </a:extLst>
          </p:cNvPr>
          <p:cNvSpPr txBox="1"/>
          <p:nvPr/>
        </p:nvSpPr>
        <p:spPr>
          <a:xfrm>
            <a:off x="1916349" y="1029950"/>
            <a:ext cx="135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voltage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C100B9-4510-C175-1B63-86EFC0C4A4B5}"/>
              </a:ext>
            </a:extLst>
          </p:cNvPr>
          <p:cNvGrpSpPr/>
          <p:nvPr/>
        </p:nvGrpSpPr>
        <p:grpSpPr>
          <a:xfrm>
            <a:off x="4092107" y="1611549"/>
            <a:ext cx="1151102" cy="476655"/>
            <a:chOff x="1838528" y="1585609"/>
            <a:chExt cx="1643974" cy="476655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F638DD4-2C5A-AC59-6710-5745E81F6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8528" y="1585609"/>
              <a:ext cx="1643974" cy="47665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6B1A87F-DB13-97FA-F78F-0D9E141E124F}"/>
                </a:ext>
              </a:extLst>
            </p:cNvPr>
            <p:cNvCxnSpPr>
              <a:cxnSpLocks/>
            </p:cNvCxnSpPr>
            <p:nvPr/>
          </p:nvCxnSpPr>
          <p:spPr>
            <a:xfrm>
              <a:off x="1838528" y="1585609"/>
              <a:ext cx="1643974" cy="47665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0AE5E2FC-022A-B8F4-47CB-949C3EE67CDA}"/>
              </a:ext>
            </a:extLst>
          </p:cNvPr>
          <p:cNvSpPr txBox="1"/>
          <p:nvPr/>
        </p:nvSpPr>
        <p:spPr>
          <a:xfrm>
            <a:off x="3897551" y="647327"/>
            <a:ext cx="1643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less resistance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88645EF-202D-05B6-EE1A-C7B6357C8600}"/>
              </a:ext>
            </a:extLst>
          </p:cNvPr>
          <p:cNvGrpSpPr/>
          <p:nvPr/>
        </p:nvGrpSpPr>
        <p:grpSpPr>
          <a:xfrm>
            <a:off x="6053855" y="1569396"/>
            <a:ext cx="705622" cy="476655"/>
            <a:chOff x="1838528" y="1585609"/>
            <a:chExt cx="1643974" cy="476655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5A4C9B2-2B17-E2C5-4194-7855B39B5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8528" y="1585609"/>
              <a:ext cx="1643974" cy="47665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D18AABD-FA74-54E5-7197-BD772193EC65}"/>
                </a:ext>
              </a:extLst>
            </p:cNvPr>
            <p:cNvCxnSpPr>
              <a:cxnSpLocks/>
            </p:cNvCxnSpPr>
            <p:nvPr/>
          </p:nvCxnSpPr>
          <p:spPr>
            <a:xfrm>
              <a:off x="1838528" y="1585609"/>
              <a:ext cx="1643974" cy="47665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7A5D60C-F641-4854-5C98-A191900FFFFB}"/>
              </a:ext>
            </a:extLst>
          </p:cNvPr>
          <p:cNvSpPr txBox="1"/>
          <p:nvPr/>
        </p:nvSpPr>
        <p:spPr>
          <a:xfrm>
            <a:off x="5538285" y="1033191"/>
            <a:ext cx="156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electrons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9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96EE57A-AD53-72F9-F100-8E075A06EBA0}"/>
              </a:ext>
            </a:extLst>
          </p:cNvPr>
          <p:cNvSpPr/>
          <p:nvPr/>
        </p:nvSpPr>
        <p:spPr>
          <a:xfrm rot="4030804">
            <a:off x="872669" y="3698415"/>
            <a:ext cx="1974095" cy="870229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6929E-7A23-8016-C1D5-1667E29CD71F}"/>
              </a:ext>
            </a:extLst>
          </p:cNvPr>
          <p:cNvSpPr/>
          <p:nvPr/>
        </p:nvSpPr>
        <p:spPr>
          <a:xfrm rot="2761652">
            <a:off x="1948551" y="5055108"/>
            <a:ext cx="1600200" cy="828476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1EE99-4861-F8CE-1AA3-AFF90C5E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EB4BF-60E5-FE72-7C36-2E31F9BA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8AEABD-0F28-FF06-4319-5CB3988AAB5E}"/>
              </a:ext>
            </a:extLst>
          </p:cNvPr>
          <p:cNvCxnSpPr/>
          <p:nvPr/>
        </p:nvCxnSpPr>
        <p:spPr>
          <a:xfrm>
            <a:off x="685800" y="2491991"/>
            <a:ext cx="0" cy="93700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A229E5-BFF3-43E9-A9F3-3DF580B33470}"/>
              </a:ext>
            </a:extLst>
          </p:cNvPr>
          <p:cNvCxnSpPr/>
          <p:nvPr/>
        </p:nvCxnSpPr>
        <p:spPr>
          <a:xfrm>
            <a:off x="2335405" y="2491991"/>
            <a:ext cx="0" cy="93700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DFF474-0673-29E8-C4D9-E7C4A57BFFF0}"/>
              </a:ext>
            </a:extLst>
          </p:cNvPr>
          <p:cNvCxnSpPr>
            <a:cxnSpLocks/>
          </p:cNvCxnSpPr>
          <p:nvPr/>
        </p:nvCxnSpPr>
        <p:spPr>
          <a:xfrm flipH="1">
            <a:off x="682868" y="3414343"/>
            <a:ext cx="165253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3863F66-34C7-2C1E-3AB5-29A62F1726F3}"/>
              </a:ext>
            </a:extLst>
          </p:cNvPr>
          <p:cNvSpPr/>
          <p:nvPr/>
        </p:nvSpPr>
        <p:spPr>
          <a:xfrm>
            <a:off x="721359" y="2752802"/>
            <a:ext cx="1600200" cy="635558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B9896C-8E3B-EAF0-2734-EB3AA33C0128}"/>
              </a:ext>
            </a:extLst>
          </p:cNvPr>
          <p:cNvSpPr/>
          <p:nvPr/>
        </p:nvSpPr>
        <p:spPr>
          <a:xfrm rot="19936871">
            <a:off x="1704078" y="4455255"/>
            <a:ext cx="921901" cy="73828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A3CC9C-6A2C-5253-1414-83DCA35B9136}"/>
              </a:ext>
            </a:extLst>
          </p:cNvPr>
          <p:cNvCxnSpPr>
            <a:stCxn id="15" idx="2"/>
          </p:cNvCxnSpPr>
          <p:nvPr/>
        </p:nvCxnSpPr>
        <p:spPr>
          <a:xfrm flipH="1" flipV="1">
            <a:off x="1046480" y="3429000"/>
            <a:ext cx="710496" cy="160979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3123B3-95D3-6B82-02B0-A3993DBEAC73}"/>
              </a:ext>
            </a:extLst>
          </p:cNvPr>
          <p:cNvCxnSpPr>
            <a:cxnSpLocks/>
          </p:cNvCxnSpPr>
          <p:nvPr/>
        </p:nvCxnSpPr>
        <p:spPr>
          <a:xfrm flipH="1" flipV="1">
            <a:off x="2040351" y="3388360"/>
            <a:ext cx="570241" cy="129201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F7700F7-A057-C76D-7CED-1752734C3E39}"/>
              </a:ext>
            </a:extLst>
          </p:cNvPr>
          <p:cNvSpPr txBox="1"/>
          <p:nvPr/>
        </p:nvSpPr>
        <p:spPr>
          <a:xfrm>
            <a:off x="939360" y="5545448"/>
            <a:ext cx="163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runs slowly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7A8183-D67A-F68A-C993-D4779C78E331}"/>
              </a:ext>
            </a:extLst>
          </p:cNvPr>
          <p:cNvSpPr/>
          <p:nvPr/>
        </p:nvSpPr>
        <p:spPr>
          <a:xfrm rot="4030804">
            <a:off x="5068749" y="3718735"/>
            <a:ext cx="1974095" cy="870229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BC583E-1631-672E-3BA8-4B974A89D8D6}"/>
              </a:ext>
            </a:extLst>
          </p:cNvPr>
          <p:cNvSpPr/>
          <p:nvPr/>
        </p:nvSpPr>
        <p:spPr>
          <a:xfrm rot="2761652">
            <a:off x="6144631" y="5075428"/>
            <a:ext cx="1600200" cy="828476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9A02F2-5248-30D4-CBB0-FD95BBBB3BB9}"/>
              </a:ext>
            </a:extLst>
          </p:cNvPr>
          <p:cNvCxnSpPr>
            <a:cxnSpLocks/>
          </p:cNvCxnSpPr>
          <p:nvPr/>
        </p:nvCxnSpPr>
        <p:spPr>
          <a:xfrm>
            <a:off x="4881880" y="1300480"/>
            <a:ext cx="0" cy="214884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89F3BA-8B2C-6459-AFFA-B6A0D99F8905}"/>
              </a:ext>
            </a:extLst>
          </p:cNvPr>
          <p:cNvCxnSpPr>
            <a:cxnSpLocks/>
          </p:cNvCxnSpPr>
          <p:nvPr/>
        </p:nvCxnSpPr>
        <p:spPr>
          <a:xfrm>
            <a:off x="6531485" y="1310640"/>
            <a:ext cx="0" cy="213868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82958F-38A7-75C0-595C-A3663AC8940B}"/>
              </a:ext>
            </a:extLst>
          </p:cNvPr>
          <p:cNvCxnSpPr>
            <a:cxnSpLocks/>
          </p:cNvCxnSpPr>
          <p:nvPr/>
        </p:nvCxnSpPr>
        <p:spPr>
          <a:xfrm flipH="1">
            <a:off x="4878948" y="3434663"/>
            <a:ext cx="165253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F3B36FB-4962-1B5D-26C2-BDBFF237FACF}"/>
              </a:ext>
            </a:extLst>
          </p:cNvPr>
          <p:cNvSpPr/>
          <p:nvPr/>
        </p:nvSpPr>
        <p:spPr>
          <a:xfrm>
            <a:off x="4917439" y="1462456"/>
            <a:ext cx="1600200" cy="1946224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A4188C-51E7-9D78-177F-D9DBA020A057}"/>
              </a:ext>
            </a:extLst>
          </p:cNvPr>
          <p:cNvSpPr/>
          <p:nvPr/>
        </p:nvSpPr>
        <p:spPr>
          <a:xfrm rot="19936871">
            <a:off x="5900158" y="4475575"/>
            <a:ext cx="921901" cy="73828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5FBD5E-DA0D-EB67-0FF0-B48E7735AC5C}"/>
              </a:ext>
            </a:extLst>
          </p:cNvPr>
          <p:cNvCxnSpPr>
            <a:stCxn id="28" idx="2"/>
          </p:cNvCxnSpPr>
          <p:nvPr/>
        </p:nvCxnSpPr>
        <p:spPr>
          <a:xfrm flipH="1" flipV="1">
            <a:off x="5242560" y="3449320"/>
            <a:ext cx="710496" cy="160979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7A86EC-57CC-2CD7-D3F9-9CF4CE1CC604}"/>
              </a:ext>
            </a:extLst>
          </p:cNvPr>
          <p:cNvCxnSpPr>
            <a:cxnSpLocks/>
          </p:cNvCxnSpPr>
          <p:nvPr/>
        </p:nvCxnSpPr>
        <p:spPr>
          <a:xfrm flipH="1" flipV="1">
            <a:off x="6236431" y="3408680"/>
            <a:ext cx="570241" cy="129201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A07BF09-2C83-0D51-E166-15E744D4AF93}"/>
              </a:ext>
            </a:extLst>
          </p:cNvPr>
          <p:cNvSpPr txBox="1"/>
          <p:nvPr/>
        </p:nvSpPr>
        <p:spPr>
          <a:xfrm>
            <a:off x="7367700" y="4534580"/>
            <a:ext cx="163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runs faster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3B3559-1CD4-9996-C092-9F2D6EAE4C7D}"/>
              </a:ext>
            </a:extLst>
          </p:cNvPr>
          <p:cNvSpPr txBox="1"/>
          <p:nvPr/>
        </p:nvSpPr>
        <p:spPr>
          <a:xfrm>
            <a:off x="5034808" y="1567544"/>
            <a:ext cx="163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water pressure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2ABF81-E108-73E0-946C-D5B453D4DF40}"/>
              </a:ext>
            </a:extLst>
          </p:cNvPr>
          <p:cNvGrpSpPr/>
          <p:nvPr/>
        </p:nvGrpSpPr>
        <p:grpSpPr>
          <a:xfrm>
            <a:off x="2675189" y="1552622"/>
            <a:ext cx="1987750" cy="4472369"/>
            <a:chOff x="2675189" y="1552622"/>
            <a:chExt cx="1987750" cy="4472369"/>
          </a:xfrm>
        </p:grpSpPr>
        <p:pic>
          <p:nvPicPr>
            <p:cNvPr id="5" name="Picture 4" descr="A picture containing green, dark&#10;&#10;Description automatically generated">
              <a:extLst>
                <a:ext uri="{FF2B5EF4-FFF2-40B4-BE49-F238E27FC236}">
                  <a16:creationId xmlns:a16="http://schemas.microsoft.com/office/drawing/2014/main" id="{C9A8E246-0E82-8CCC-04F8-F3A887592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5189" y="1552622"/>
              <a:ext cx="1987750" cy="19877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847AEC-62A5-B7F0-32DA-F147B4D660AF}"/>
                </a:ext>
              </a:extLst>
            </p:cNvPr>
            <p:cNvSpPr/>
            <p:nvPr/>
          </p:nvSpPr>
          <p:spPr>
            <a:xfrm>
              <a:off x="3482433" y="3449320"/>
              <a:ext cx="220326" cy="2575671"/>
            </a:xfrm>
            <a:prstGeom prst="rect">
              <a:avLst/>
            </a:prstGeom>
            <a:noFill/>
            <a:ln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3DD5401-F953-0C13-B85A-C76A295BB0D3}"/>
              </a:ext>
            </a:extLst>
          </p:cNvPr>
          <p:cNvSpPr txBox="1">
            <a:spLocks/>
          </p:cNvSpPr>
          <p:nvPr/>
        </p:nvSpPr>
        <p:spPr bwMode="auto">
          <a:xfrm>
            <a:off x="3885661" y="3929977"/>
            <a:ext cx="1794501" cy="183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Same pipe, higher water pressure </a:t>
            </a:r>
            <a:r>
              <a:rPr lang="en-US" sz="2400" kern="0" dirty="0">
                <a:sym typeface="Symbol" panose="05050102010706020507" pitchFamily="18" charset="2"/>
              </a:rPr>
              <a:t> water flows faster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83144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48247-A2CD-7CED-0EBE-7370ED7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1026" name="Picture 2" descr="Aa-battery Clip Arts - Aa Batteries Free Vector, HD Png Download - kindpng">
            <a:extLst>
              <a:ext uri="{FF2B5EF4-FFF2-40B4-BE49-F238E27FC236}">
                <a16:creationId xmlns:a16="http://schemas.microsoft.com/office/drawing/2014/main" id="{9443F79A-E230-8CE9-DAC4-E8F31DCF6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4" b="27675"/>
          <a:stretch/>
        </p:blipFill>
        <p:spPr bwMode="auto">
          <a:xfrm rot="5400000">
            <a:off x="99341" y="4600793"/>
            <a:ext cx="1906563" cy="5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A8FA31-AC79-7747-FBE0-7A1E47731540}"/>
              </a:ext>
            </a:extLst>
          </p:cNvPr>
          <p:cNvSpPr txBox="1"/>
          <p:nvPr/>
        </p:nvSpPr>
        <p:spPr>
          <a:xfrm>
            <a:off x="148856" y="4678326"/>
            <a:ext cx="73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1.5V</a:t>
            </a:r>
          </a:p>
        </p:txBody>
      </p:sp>
      <p:pic>
        <p:nvPicPr>
          <p:cNvPr id="1028" name="Picture 4" descr="9-Volt battery | Free SVG">
            <a:extLst>
              <a:ext uri="{FF2B5EF4-FFF2-40B4-BE49-F238E27FC236}">
                <a16:creationId xmlns:a16="http://schemas.microsoft.com/office/drawing/2014/main" id="{464AD09C-78A6-51F9-366E-4F5B3BF9C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33999" r="8814" b="23334"/>
          <a:stretch/>
        </p:blipFill>
        <p:spPr bwMode="auto">
          <a:xfrm rot="5400000">
            <a:off x="4318000" y="4763721"/>
            <a:ext cx="140208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7B91D3-723A-3FE8-84A2-898D723C8339}"/>
              </a:ext>
            </a:extLst>
          </p:cNvPr>
          <p:cNvCxnSpPr/>
          <p:nvPr/>
        </p:nvCxnSpPr>
        <p:spPr>
          <a:xfrm>
            <a:off x="2184288" y="3616736"/>
            <a:ext cx="0" cy="42672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6331F5-6C0C-FE63-F955-69A96AF2E98B}"/>
              </a:ext>
            </a:extLst>
          </p:cNvPr>
          <p:cNvCxnSpPr>
            <a:cxnSpLocks/>
          </p:cNvCxnSpPr>
          <p:nvPr/>
        </p:nvCxnSpPr>
        <p:spPr>
          <a:xfrm>
            <a:off x="2170444" y="404948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5B8A3A-52C9-93FA-D5C1-A61BE227A9B3}"/>
              </a:ext>
            </a:extLst>
          </p:cNvPr>
          <p:cNvCxnSpPr>
            <a:cxnSpLocks/>
          </p:cNvCxnSpPr>
          <p:nvPr/>
        </p:nvCxnSpPr>
        <p:spPr>
          <a:xfrm flipH="1">
            <a:off x="2170444" y="415164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5237A5-DF39-876B-9C21-130ECD7B7572}"/>
              </a:ext>
            </a:extLst>
          </p:cNvPr>
          <p:cNvCxnSpPr>
            <a:cxnSpLocks/>
          </p:cNvCxnSpPr>
          <p:nvPr/>
        </p:nvCxnSpPr>
        <p:spPr>
          <a:xfrm>
            <a:off x="2170444" y="425212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B1A27-6DE3-F0ED-2736-E10C35898345}"/>
              </a:ext>
            </a:extLst>
          </p:cNvPr>
          <p:cNvCxnSpPr>
            <a:cxnSpLocks/>
          </p:cNvCxnSpPr>
          <p:nvPr/>
        </p:nvCxnSpPr>
        <p:spPr>
          <a:xfrm flipH="1">
            <a:off x="2170444" y="435428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1E6156-2F75-9989-230F-9AE93053997F}"/>
              </a:ext>
            </a:extLst>
          </p:cNvPr>
          <p:cNvCxnSpPr>
            <a:cxnSpLocks/>
          </p:cNvCxnSpPr>
          <p:nvPr/>
        </p:nvCxnSpPr>
        <p:spPr>
          <a:xfrm>
            <a:off x="2170444" y="444304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819B8B-5107-AE0E-0FEF-C5F9C1D03467}"/>
              </a:ext>
            </a:extLst>
          </p:cNvPr>
          <p:cNvCxnSpPr>
            <a:cxnSpLocks/>
          </p:cNvCxnSpPr>
          <p:nvPr/>
        </p:nvCxnSpPr>
        <p:spPr>
          <a:xfrm flipH="1">
            <a:off x="2170444" y="454520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7A23FE-89CD-2EB2-3866-1526F42FBB90}"/>
              </a:ext>
            </a:extLst>
          </p:cNvPr>
          <p:cNvCxnSpPr>
            <a:cxnSpLocks/>
          </p:cNvCxnSpPr>
          <p:nvPr/>
        </p:nvCxnSpPr>
        <p:spPr>
          <a:xfrm>
            <a:off x="2170444" y="464568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BB5814-8429-F249-59E2-B6076A918D9E}"/>
              </a:ext>
            </a:extLst>
          </p:cNvPr>
          <p:cNvCxnSpPr>
            <a:cxnSpLocks/>
          </p:cNvCxnSpPr>
          <p:nvPr/>
        </p:nvCxnSpPr>
        <p:spPr>
          <a:xfrm flipH="1">
            <a:off x="2170444" y="474784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06825D-C74F-4BF4-E7B1-8427029CB744}"/>
              </a:ext>
            </a:extLst>
          </p:cNvPr>
          <p:cNvCxnSpPr>
            <a:cxnSpLocks/>
          </p:cNvCxnSpPr>
          <p:nvPr/>
        </p:nvCxnSpPr>
        <p:spPr>
          <a:xfrm>
            <a:off x="2175917" y="4844311"/>
            <a:ext cx="0" cy="1094265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36BAC9-6ABD-66C8-C166-EFEAED3B744B}"/>
              </a:ext>
            </a:extLst>
          </p:cNvPr>
          <p:cNvCxnSpPr/>
          <p:nvPr/>
        </p:nvCxnSpPr>
        <p:spPr>
          <a:xfrm flipH="1">
            <a:off x="1052622" y="5948624"/>
            <a:ext cx="1117822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C344C5-8739-F6CE-7E4B-A00AB212D9CF}"/>
              </a:ext>
            </a:extLst>
          </p:cNvPr>
          <p:cNvCxnSpPr>
            <a:cxnSpLocks/>
          </p:cNvCxnSpPr>
          <p:nvPr/>
        </p:nvCxnSpPr>
        <p:spPr>
          <a:xfrm flipH="1" flipV="1">
            <a:off x="1040451" y="3616736"/>
            <a:ext cx="1141716" cy="1239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3FC4A9-B2B4-6E91-3023-DB455F2156A5}"/>
              </a:ext>
            </a:extLst>
          </p:cNvPr>
          <p:cNvCxnSpPr>
            <a:cxnSpLocks/>
          </p:cNvCxnSpPr>
          <p:nvPr/>
        </p:nvCxnSpPr>
        <p:spPr>
          <a:xfrm>
            <a:off x="1040451" y="3629126"/>
            <a:ext cx="0" cy="315525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C48ADB5-983B-3504-8D5F-3D9281053B45}"/>
              </a:ext>
            </a:extLst>
          </p:cNvPr>
          <p:cNvCxnSpPr>
            <a:cxnSpLocks/>
          </p:cNvCxnSpPr>
          <p:nvPr/>
        </p:nvCxnSpPr>
        <p:spPr>
          <a:xfrm>
            <a:off x="1042128" y="5801243"/>
            <a:ext cx="0" cy="13733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34C8C20-C9FF-2F87-C439-E62E7E667C85}"/>
              </a:ext>
            </a:extLst>
          </p:cNvPr>
          <p:cNvCxnSpPr/>
          <p:nvPr/>
        </p:nvCxnSpPr>
        <p:spPr>
          <a:xfrm>
            <a:off x="7183733" y="3376246"/>
            <a:ext cx="0" cy="42672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08DF129-F324-6E1D-777D-5C6CBB1C2883}"/>
              </a:ext>
            </a:extLst>
          </p:cNvPr>
          <p:cNvCxnSpPr>
            <a:cxnSpLocks/>
          </p:cNvCxnSpPr>
          <p:nvPr/>
        </p:nvCxnSpPr>
        <p:spPr>
          <a:xfrm>
            <a:off x="7169889" y="380899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F606CC-0546-567E-75B1-CD816992DCA8}"/>
              </a:ext>
            </a:extLst>
          </p:cNvPr>
          <p:cNvCxnSpPr>
            <a:cxnSpLocks/>
          </p:cNvCxnSpPr>
          <p:nvPr/>
        </p:nvCxnSpPr>
        <p:spPr>
          <a:xfrm flipH="1">
            <a:off x="7169889" y="391115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D73B67-AA91-6820-5FD5-7916456C3B56}"/>
              </a:ext>
            </a:extLst>
          </p:cNvPr>
          <p:cNvCxnSpPr>
            <a:cxnSpLocks/>
          </p:cNvCxnSpPr>
          <p:nvPr/>
        </p:nvCxnSpPr>
        <p:spPr>
          <a:xfrm>
            <a:off x="7169889" y="401163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19B49E-6F6B-8240-5F16-C4E3433D7E1B}"/>
              </a:ext>
            </a:extLst>
          </p:cNvPr>
          <p:cNvCxnSpPr>
            <a:cxnSpLocks/>
          </p:cNvCxnSpPr>
          <p:nvPr/>
        </p:nvCxnSpPr>
        <p:spPr>
          <a:xfrm flipH="1">
            <a:off x="7169889" y="4113798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EC195-D7A7-95FF-2D48-270AF13E9D96}"/>
              </a:ext>
            </a:extLst>
          </p:cNvPr>
          <p:cNvCxnSpPr>
            <a:cxnSpLocks/>
          </p:cNvCxnSpPr>
          <p:nvPr/>
        </p:nvCxnSpPr>
        <p:spPr>
          <a:xfrm>
            <a:off x="7169889" y="420255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433F76C-FB93-11DD-DAFA-1630006A07D2}"/>
              </a:ext>
            </a:extLst>
          </p:cNvPr>
          <p:cNvCxnSpPr>
            <a:cxnSpLocks/>
          </p:cNvCxnSpPr>
          <p:nvPr/>
        </p:nvCxnSpPr>
        <p:spPr>
          <a:xfrm flipH="1">
            <a:off x="7169889" y="4304714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769CAB-E816-48F9-3175-6F192C245EF2}"/>
              </a:ext>
            </a:extLst>
          </p:cNvPr>
          <p:cNvCxnSpPr>
            <a:cxnSpLocks/>
          </p:cNvCxnSpPr>
          <p:nvPr/>
        </p:nvCxnSpPr>
        <p:spPr>
          <a:xfrm>
            <a:off x="7169889" y="440519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F917A23-0699-CA0D-6604-F7729943E92F}"/>
              </a:ext>
            </a:extLst>
          </p:cNvPr>
          <p:cNvCxnSpPr>
            <a:cxnSpLocks/>
          </p:cNvCxnSpPr>
          <p:nvPr/>
        </p:nvCxnSpPr>
        <p:spPr>
          <a:xfrm flipH="1">
            <a:off x="7169889" y="4507356"/>
            <a:ext cx="211015" cy="10048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4335AD8-39D7-739C-D0B9-BF4C7DD54FC6}"/>
              </a:ext>
            </a:extLst>
          </p:cNvPr>
          <p:cNvCxnSpPr>
            <a:cxnSpLocks/>
          </p:cNvCxnSpPr>
          <p:nvPr/>
        </p:nvCxnSpPr>
        <p:spPr>
          <a:xfrm>
            <a:off x="7175362" y="4603821"/>
            <a:ext cx="0" cy="22006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13F4FC3-21EE-2F2B-E752-924D27C18DA0}"/>
              </a:ext>
            </a:extLst>
          </p:cNvPr>
          <p:cNvCxnSpPr>
            <a:cxnSpLocks/>
          </p:cNvCxnSpPr>
          <p:nvPr/>
        </p:nvCxnSpPr>
        <p:spPr>
          <a:xfrm flipH="1">
            <a:off x="6284408" y="4823882"/>
            <a:ext cx="885481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B33B41C-B549-CA9B-BF7D-8223A9570989}"/>
              </a:ext>
            </a:extLst>
          </p:cNvPr>
          <p:cNvCxnSpPr>
            <a:cxnSpLocks/>
          </p:cNvCxnSpPr>
          <p:nvPr/>
        </p:nvCxnSpPr>
        <p:spPr>
          <a:xfrm flipH="1" flipV="1">
            <a:off x="4844142" y="3363270"/>
            <a:ext cx="2337470" cy="25366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5588BE-F87F-0D69-2ED1-1D6D73B4380E}"/>
              </a:ext>
            </a:extLst>
          </p:cNvPr>
          <p:cNvCxnSpPr>
            <a:cxnSpLocks/>
          </p:cNvCxnSpPr>
          <p:nvPr/>
        </p:nvCxnSpPr>
        <p:spPr>
          <a:xfrm>
            <a:off x="4844142" y="3375953"/>
            <a:ext cx="0" cy="108954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E6B6290-55E9-12F6-B545-C76324A84541}"/>
              </a:ext>
            </a:extLst>
          </p:cNvPr>
          <p:cNvCxnSpPr>
            <a:cxnSpLocks/>
          </p:cNvCxnSpPr>
          <p:nvPr/>
        </p:nvCxnSpPr>
        <p:spPr>
          <a:xfrm>
            <a:off x="5177415" y="4112121"/>
            <a:ext cx="0" cy="350018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AFCD7C-134F-671F-63EA-47976B371F24}"/>
              </a:ext>
            </a:extLst>
          </p:cNvPr>
          <p:cNvCxnSpPr/>
          <p:nvPr/>
        </p:nvCxnSpPr>
        <p:spPr>
          <a:xfrm flipH="1">
            <a:off x="5179536" y="4122177"/>
            <a:ext cx="1117822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8602E57-8965-901E-AD28-E2DC5EA4E2CE}"/>
              </a:ext>
            </a:extLst>
          </p:cNvPr>
          <p:cNvCxnSpPr>
            <a:cxnSpLocks/>
          </p:cNvCxnSpPr>
          <p:nvPr/>
        </p:nvCxnSpPr>
        <p:spPr>
          <a:xfrm>
            <a:off x="6284408" y="4123849"/>
            <a:ext cx="0" cy="700033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A6735FA-65A1-D676-2E77-FED87C520D9D}"/>
              </a:ext>
            </a:extLst>
          </p:cNvPr>
          <p:cNvSpPr txBox="1"/>
          <p:nvPr/>
        </p:nvSpPr>
        <p:spPr>
          <a:xfrm>
            <a:off x="4250271" y="4830726"/>
            <a:ext cx="73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9V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EF012C-6119-70CD-0053-6E8B75FF0ADF}"/>
              </a:ext>
            </a:extLst>
          </p:cNvPr>
          <p:cNvSpPr txBox="1"/>
          <p:nvPr/>
        </p:nvSpPr>
        <p:spPr>
          <a:xfrm>
            <a:off x="2343861" y="4097867"/>
            <a:ext cx="55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l-GR" sz="1800" dirty="0">
                <a:cs typeface="Times New Roman" panose="02020603050405020304" pitchFamily="18" charset="0"/>
              </a:rPr>
              <a:t>Ω</a:t>
            </a:r>
            <a:endParaRPr lang="en-US" sz="18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19A432-95E2-896E-1D83-7983D5AA24FE}"/>
              </a:ext>
            </a:extLst>
          </p:cNvPr>
          <p:cNvSpPr txBox="1"/>
          <p:nvPr/>
        </p:nvSpPr>
        <p:spPr>
          <a:xfrm>
            <a:off x="7299385" y="3898576"/>
            <a:ext cx="55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l-GR" sz="1800" dirty="0">
                <a:cs typeface="Times New Roman" panose="02020603050405020304" pitchFamily="18" charset="0"/>
              </a:rPr>
              <a:t>Ω</a:t>
            </a:r>
            <a:endParaRPr lang="en-US" sz="1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65C793-CA80-0F5B-4D4B-EBDAEDD0E8C0}"/>
              </a:ext>
            </a:extLst>
          </p:cNvPr>
          <p:cNvSpPr txBox="1"/>
          <p:nvPr/>
        </p:nvSpPr>
        <p:spPr>
          <a:xfrm>
            <a:off x="1411041" y="3034419"/>
            <a:ext cx="110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small current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69DF80-89D0-BDD4-932B-D7EDF9918D9A}"/>
              </a:ext>
            </a:extLst>
          </p:cNvPr>
          <p:cNvSpPr txBox="1"/>
          <p:nvPr/>
        </p:nvSpPr>
        <p:spPr>
          <a:xfrm>
            <a:off x="4989936" y="2764789"/>
            <a:ext cx="110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larger current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41558CA8-1B5C-A7D1-77F6-619A536BE6FB}"/>
              </a:ext>
            </a:extLst>
          </p:cNvPr>
          <p:cNvSpPr txBox="1">
            <a:spLocks/>
          </p:cNvSpPr>
          <p:nvPr/>
        </p:nvSpPr>
        <p:spPr bwMode="auto">
          <a:xfrm>
            <a:off x="1066421" y="1631204"/>
            <a:ext cx="7328547" cy="5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/>
              <a:t>Same pipe, higher water pressure </a:t>
            </a:r>
            <a:r>
              <a:rPr lang="en-US" sz="2400" kern="0" dirty="0">
                <a:sym typeface="Symbol" panose="05050102010706020507" pitchFamily="18" charset="2"/>
              </a:rPr>
              <a:t> water flows faster</a:t>
            </a:r>
            <a:endParaRPr lang="en-US" sz="2400" kern="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D892B4-DC47-26A4-7902-6CA9CDEE2A64}"/>
              </a:ext>
            </a:extLst>
          </p:cNvPr>
          <p:cNvGrpSpPr/>
          <p:nvPr/>
        </p:nvGrpSpPr>
        <p:grpSpPr>
          <a:xfrm>
            <a:off x="3435486" y="1747468"/>
            <a:ext cx="1602325" cy="386858"/>
            <a:chOff x="1838528" y="1585609"/>
            <a:chExt cx="1643974" cy="47665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5052AFB-B4EF-B5ED-3C3F-CF58E40EB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8528" y="1585609"/>
              <a:ext cx="1643974" cy="47665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EACD535-9BAD-7B64-3A4B-314A8AA5583D}"/>
                </a:ext>
              </a:extLst>
            </p:cNvPr>
            <p:cNvCxnSpPr>
              <a:cxnSpLocks/>
            </p:cNvCxnSpPr>
            <p:nvPr/>
          </p:nvCxnSpPr>
          <p:spPr>
            <a:xfrm>
              <a:off x="1838528" y="1585609"/>
              <a:ext cx="1643974" cy="47665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338597B-5A90-3DEB-8D37-5393C49D3EAE}"/>
              </a:ext>
            </a:extLst>
          </p:cNvPr>
          <p:cNvSpPr txBox="1"/>
          <p:nvPr/>
        </p:nvSpPr>
        <p:spPr>
          <a:xfrm>
            <a:off x="3638155" y="1243957"/>
            <a:ext cx="11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voltage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7D339E7-F0F9-93DB-BD86-EDC4CBDD91B5}"/>
              </a:ext>
            </a:extLst>
          </p:cNvPr>
          <p:cNvGrpSpPr/>
          <p:nvPr/>
        </p:nvGrpSpPr>
        <p:grpSpPr>
          <a:xfrm>
            <a:off x="1820246" y="1777542"/>
            <a:ext cx="679755" cy="281477"/>
            <a:chOff x="1838528" y="1585609"/>
            <a:chExt cx="1643974" cy="47665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4C20F13-98A3-CAF1-233F-D0A50A5BE0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8528" y="1585609"/>
              <a:ext cx="1643974" cy="47665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2BF50DC-FA62-A17E-5145-BCD8C9750A85}"/>
                </a:ext>
              </a:extLst>
            </p:cNvPr>
            <p:cNvCxnSpPr>
              <a:cxnSpLocks/>
            </p:cNvCxnSpPr>
            <p:nvPr/>
          </p:nvCxnSpPr>
          <p:spPr>
            <a:xfrm>
              <a:off x="1838528" y="1585609"/>
              <a:ext cx="1643974" cy="47665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3EA467C-9EB9-3067-FAB2-AF56D1694599}"/>
              </a:ext>
            </a:extLst>
          </p:cNvPr>
          <p:cNvSpPr txBox="1"/>
          <p:nvPr/>
        </p:nvSpPr>
        <p:spPr>
          <a:xfrm>
            <a:off x="1444053" y="1263465"/>
            <a:ext cx="160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resistance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51E3E33-3927-53D4-4B11-81C5DB01986D}"/>
              </a:ext>
            </a:extLst>
          </p:cNvPr>
          <p:cNvGrpSpPr/>
          <p:nvPr/>
        </p:nvGrpSpPr>
        <p:grpSpPr>
          <a:xfrm>
            <a:off x="5693930" y="1758086"/>
            <a:ext cx="705622" cy="326874"/>
            <a:chOff x="1838528" y="1585609"/>
            <a:chExt cx="1643974" cy="47665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19901B-EDAD-CAAC-E5E9-AC60F8EB6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8528" y="1585609"/>
              <a:ext cx="1643974" cy="47665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1BD15B5-D28F-5D7E-C8C2-EDFB3E1A4DBB}"/>
                </a:ext>
              </a:extLst>
            </p:cNvPr>
            <p:cNvCxnSpPr>
              <a:cxnSpLocks/>
            </p:cNvCxnSpPr>
            <p:nvPr/>
          </p:nvCxnSpPr>
          <p:spPr>
            <a:xfrm>
              <a:off x="1838528" y="1585609"/>
              <a:ext cx="1643974" cy="47665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A2D4CA7-ED60-B50F-209A-65395ABD9B70}"/>
              </a:ext>
            </a:extLst>
          </p:cNvPr>
          <p:cNvSpPr txBox="1"/>
          <p:nvPr/>
        </p:nvSpPr>
        <p:spPr>
          <a:xfrm>
            <a:off x="5353459" y="1354203"/>
            <a:ext cx="156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electrons</a:t>
            </a:r>
          </a:p>
        </p:txBody>
      </p:sp>
    </p:spTree>
    <p:extLst>
      <p:ext uri="{BB962C8B-B14F-4D97-AF65-F5344CB8AC3E}">
        <p14:creationId xmlns:p14="http://schemas.microsoft.com/office/powerpoint/2010/main" val="21387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8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EE99-4861-F8CE-1AA3-AFF90C5E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is </a:t>
            </a:r>
            <a:r>
              <a:rPr lang="en-US" i="1" dirty="0"/>
              <a:t>relative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EB4BF-60E5-FE72-7C36-2E31F9BA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4FEC11-6FE6-3AB6-2A5E-F6F91DAD2805}"/>
              </a:ext>
            </a:extLst>
          </p:cNvPr>
          <p:cNvGrpSpPr/>
          <p:nvPr/>
        </p:nvGrpSpPr>
        <p:grpSpPr>
          <a:xfrm>
            <a:off x="682868" y="2491991"/>
            <a:ext cx="2480021" cy="3777455"/>
            <a:chOff x="682868" y="2491991"/>
            <a:chExt cx="2480021" cy="3777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6EE57A-AD53-72F9-F100-8E075A06EBA0}"/>
                </a:ext>
              </a:extLst>
            </p:cNvPr>
            <p:cNvSpPr/>
            <p:nvPr/>
          </p:nvSpPr>
          <p:spPr>
            <a:xfrm rot="4030804">
              <a:off x="872669" y="3698415"/>
              <a:ext cx="1974095" cy="870229"/>
            </a:xfrm>
            <a:prstGeom prst="rect">
              <a:avLst/>
            </a:prstGeom>
            <a:pattFill prst="pct30">
              <a:fgClr>
                <a:schemeClr val="accent2"/>
              </a:fgClr>
              <a:bgClr>
                <a:schemeClr val="bg1"/>
              </a:bgClr>
            </a:patt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F6929E-7A23-8016-C1D5-1667E29CD71F}"/>
                </a:ext>
              </a:extLst>
            </p:cNvPr>
            <p:cNvSpPr/>
            <p:nvPr/>
          </p:nvSpPr>
          <p:spPr>
            <a:xfrm rot="2761652">
              <a:off x="1948551" y="5055108"/>
              <a:ext cx="1600200" cy="828476"/>
            </a:xfrm>
            <a:prstGeom prst="rect">
              <a:avLst/>
            </a:prstGeom>
            <a:pattFill prst="pct30">
              <a:fgClr>
                <a:schemeClr val="accent2"/>
              </a:fgClr>
              <a:bgClr>
                <a:schemeClr val="bg1"/>
              </a:bgClr>
            </a:patt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28AEABD-0F28-FF06-4319-5CB3988AAB5E}"/>
                </a:ext>
              </a:extLst>
            </p:cNvPr>
            <p:cNvCxnSpPr/>
            <p:nvPr/>
          </p:nvCxnSpPr>
          <p:spPr>
            <a:xfrm>
              <a:off x="685800" y="2491991"/>
              <a:ext cx="0" cy="9370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A229E5-BFF3-43E9-A9F3-3DF580B33470}"/>
                </a:ext>
              </a:extLst>
            </p:cNvPr>
            <p:cNvCxnSpPr/>
            <p:nvPr/>
          </p:nvCxnSpPr>
          <p:spPr>
            <a:xfrm>
              <a:off x="2335405" y="2491991"/>
              <a:ext cx="0" cy="9370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DFF474-0673-29E8-C4D9-E7C4A57BFF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2868" y="3414343"/>
              <a:ext cx="165253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863F66-34C7-2C1E-3AB5-29A62F1726F3}"/>
                </a:ext>
              </a:extLst>
            </p:cNvPr>
            <p:cNvSpPr/>
            <p:nvPr/>
          </p:nvSpPr>
          <p:spPr>
            <a:xfrm>
              <a:off x="721359" y="2752802"/>
              <a:ext cx="1600200" cy="635558"/>
            </a:xfrm>
            <a:prstGeom prst="rect">
              <a:avLst/>
            </a:prstGeom>
            <a:pattFill prst="pct30">
              <a:fgClr>
                <a:schemeClr val="accent2"/>
              </a:fgClr>
              <a:bgClr>
                <a:schemeClr val="bg1"/>
              </a:bgClr>
            </a:patt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B9896C-8E3B-EAF0-2734-EB3AA33C0128}"/>
                </a:ext>
              </a:extLst>
            </p:cNvPr>
            <p:cNvSpPr/>
            <p:nvPr/>
          </p:nvSpPr>
          <p:spPr>
            <a:xfrm rot="19936871">
              <a:off x="1704078" y="4455255"/>
              <a:ext cx="921901" cy="738280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A3CC9C-6A2C-5253-1414-83DCA35B9136}"/>
                </a:ext>
              </a:extLst>
            </p:cNvPr>
            <p:cNvCxnSpPr>
              <a:stCxn id="15" idx="2"/>
            </p:cNvCxnSpPr>
            <p:nvPr/>
          </p:nvCxnSpPr>
          <p:spPr>
            <a:xfrm flipH="1" flipV="1">
              <a:off x="1046480" y="3429000"/>
              <a:ext cx="710496" cy="1609798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3123B3-95D3-6B82-02B0-A3993DBEAC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40351" y="3388360"/>
              <a:ext cx="570241" cy="1292018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F7700F7-A057-C76D-7CED-1752734C3E39}"/>
              </a:ext>
            </a:extLst>
          </p:cNvPr>
          <p:cNvSpPr txBox="1"/>
          <p:nvPr/>
        </p:nvSpPr>
        <p:spPr>
          <a:xfrm>
            <a:off x="939360" y="5545448"/>
            <a:ext cx="163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runs slowly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7A8183-D67A-F68A-C993-D4779C78E331}"/>
              </a:ext>
            </a:extLst>
          </p:cNvPr>
          <p:cNvSpPr/>
          <p:nvPr/>
        </p:nvSpPr>
        <p:spPr>
          <a:xfrm rot="4030804">
            <a:off x="5068749" y="3718735"/>
            <a:ext cx="1974095" cy="870229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BC583E-1631-672E-3BA8-4B974A89D8D6}"/>
              </a:ext>
            </a:extLst>
          </p:cNvPr>
          <p:cNvSpPr/>
          <p:nvPr/>
        </p:nvSpPr>
        <p:spPr>
          <a:xfrm rot="2761652">
            <a:off x="6144631" y="5075428"/>
            <a:ext cx="1600200" cy="828476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9A02F2-5248-30D4-CBB0-FD95BBBB3BB9}"/>
              </a:ext>
            </a:extLst>
          </p:cNvPr>
          <p:cNvCxnSpPr>
            <a:cxnSpLocks/>
          </p:cNvCxnSpPr>
          <p:nvPr/>
        </p:nvCxnSpPr>
        <p:spPr>
          <a:xfrm>
            <a:off x="4881880" y="1300480"/>
            <a:ext cx="0" cy="214884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82958F-38A7-75C0-595C-A3663AC8940B}"/>
              </a:ext>
            </a:extLst>
          </p:cNvPr>
          <p:cNvCxnSpPr>
            <a:cxnSpLocks/>
          </p:cNvCxnSpPr>
          <p:nvPr/>
        </p:nvCxnSpPr>
        <p:spPr>
          <a:xfrm flipH="1">
            <a:off x="4878948" y="3434663"/>
            <a:ext cx="165253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F3B36FB-4962-1B5D-26C2-BDBFF237FACF}"/>
              </a:ext>
            </a:extLst>
          </p:cNvPr>
          <p:cNvSpPr/>
          <p:nvPr/>
        </p:nvSpPr>
        <p:spPr>
          <a:xfrm>
            <a:off x="4917439" y="1462456"/>
            <a:ext cx="1600200" cy="1946224"/>
          </a:xfrm>
          <a:prstGeom prst="rect">
            <a:avLst/>
          </a:prstGeom>
          <a:pattFill prst="pct30">
            <a:fgClr>
              <a:schemeClr val="accent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A4188C-51E7-9D78-177F-D9DBA020A057}"/>
              </a:ext>
            </a:extLst>
          </p:cNvPr>
          <p:cNvSpPr/>
          <p:nvPr/>
        </p:nvSpPr>
        <p:spPr>
          <a:xfrm rot="19936871">
            <a:off x="5900158" y="4475575"/>
            <a:ext cx="921901" cy="73828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5FBD5E-DA0D-EB67-0FF0-B48E7735AC5C}"/>
              </a:ext>
            </a:extLst>
          </p:cNvPr>
          <p:cNvCxnSpPr>
            <a:stCxn id="28" idx="2"/>
          </p:cNvCxnSpPr>
          <p:nvPr/>
        </p:nvCxnSpPr>
        <p:spPr>
          <a:xfrm flipH="1" flipV="1">
            <a:off x="5242560" y="3449320"/>
            <a:ext cx="710496" cy="160979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7A86EC-57CC-2CD7-D3F9-9CF4CE1CC604}"/>
              </a:ext>
            </a:extLst>
          </p:cNvPr>
          <p:cNvCxnSpPr>
            <a:cxnSpLocks/>
          </p:cNvCxnSpPr>
          <p:nvPr/>
        </p:nvCxnSpPr>
        <p:spPr>
          <a:xfrm flipH="1" flipV="1">
            <a:off x="6236431" y="3408680"/>
            <a:ext cx="570241" cy="1292018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A07BF09-2C83-0D51-E166-15E744D4AF93}"/>
              </a:ext>
            </a:extLst>
          </p:cNvPr>
          <p:cNvSpPr txBox="1"/>
          <p:nvPr/>
        </p:nvSpPr>
        <p:spPr>
          <a:xfrm>
            <a:off x="7367700" y="4534580"/>
            <a:ext cx="163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runs fast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3B3559-1CD4-9996-C092-9F2D6EAE4C7D}"/>
              </a:ext>
            </a:extLst>
          </p:cNvPr>
          <p:cNvSpPr txBox="1"/>
          <p:nvPr/>
        </p:nvSpPr>
        <p:spPr>
          <a:xfrm>
            <a:off x="5034808" y="1567544"/>
            <a:ext cx="163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water pressure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079970-EA38-D894-9CFF-C9F583D8C914}"/>
              </a:ext>
            </a:extLst>
          </p:cNvPr>
          <p:cNvGrpSpPr/>
          <p:nvPr/>
        </p:nvGrpSpPr>
        <p:grpSpPr>
          <a:xfrm>
            <a:off x="85251" y="1435499"/>
            <a:ext cx="572272" cy="682014"/>
            <a:chOff x="85251" y="1435499"/>
            <a:chExt cx="572272" cy="682014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96483AD-2E0A-9E02-5521-34D2C0F2755C}"/>
                </a:ext>
              </a:extLst>
            </p:cNvPr>
            <p:cNvCxnSpPr>
              <a:cxnSpLocks/>
            </p:cNvCxnSpPr>
            <p:nvPr/>
          </p:nvCxnSpPr>
          <p:spPr>
            <a:xfrm>
              <a:off x="457197" y="1916345"/>
              <a:ext cx="0" cy="201168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A00A7B5-0D04-642D-98B0-0A2C5AAF9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954" y="1435499"/>
              <a:ext cx="0" cy="20104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3F073B-8520-B312-D416-F9C6CC576FBF}"/>
                </a:ext>
              </a:extLst>
            </p:cNvPr>
            <p:cNvSpPr txBox="1"/>
            <p:nvPr/>
          </p:nvSpPr>
          <p:spPr>
            <a:xfrm>
              <a:off x="85251" y="1534550"/>
              <a:ext cx="572272" cy="46166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dirty="0"/>
                <a:t>1.5ft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2543B1-5C8B-B372-9632-CD75AA2DF281}"/>
              </a:ext>
            </a:extLst>
          </p:cNvPr>
          <p:cNvGrpSpPr/>
          <p:nvPr/>
        </p:nvGrpSpPr>
        <p:grpSpPr>
          <a:xfrm>
            <a:off x="6531485" y="1310640"/>
            <a:ext cx="505478" cy="2154697"/>
            <a:chOff x="6531485" y="1310640"/>
            <a:chExt cx="505478" cy="215469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89F3BA-8B2C-6459-AFFA-B6A0D99F8905}"/>
                </a:ext>
              </a:extLst>
            </p:cNvPr>
            <p:cNvCxnSpPr>
              <a:cxnSpLocks/>
            </p:cNvCxnSpPr>
            <p:nvPr/>
          </p:nvCxnSpPr>
          <p:spPr>
            <a:xfrm>
              <a:off x="6531485" y="1310640"/>
              <a:ext cx="0" cy="213868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879E7C3-0036-48DB-1611-65BC5D9F1806}"/>
                </a:ext>
              </a:extLst>
            </p:cNvPr>
            <p:cNvCxnSpPr/>
            <p:nvPr/>
          </p:nvCxnSpPr>
          <p:spPr>
            <a:xfrm>
              <a:off x="6835321" y="2876141"/>
              <a:ext cx="0" cy="589196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81A11D8-CD74-86EC-8009-9CA3A95CBD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1806" y="1442935"/>
              <a:ext cx="0" cy="589196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679A72-6066-12EA-2A33-060C652767C8}"/>
                </a:ext>
              </a:extLst>
            </p:cNvPr>
            <p:cNvSpPr txBox="1"/>
            <p:nvPr/>
          </p:nvSpPr>
          <p:spPr>
            <a:xfrm>
              <a:off x="6695523" y="2153879"/>
              <a:ext cx="341440" cy="46166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dirty="0"/>
                <a:t>9ft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82B654E-6C7E-1394-742E-9A6940BD74DD}"/>
              </a:ext>
            </a:extLst>
          </p:cNvPr>
          <p:cNvGrpSpPr/>
          <p:nvPr/>
        </p:nvGrpSpPr>
        <p:grpSpPr>
          <a:xfrm>
            <a:off x="2675189" y="1552622"/>
            <a:ext cx="1987750" cy="4472369"/>
            <a:chOff x="2675189" y="1552622"/>
            <a:chExt cx="1987750" cy="4472369"/>
          </a:xfrm>
        </p:grpSpPr>
        <p:pic>
          <p:nvPicPr>
            <p:cNvPr id="41" name="Picture 40" descr="A picture containing green, dark&#10;&#10;Description automatically generated">
              <a:extLst>
                <a:ext uri="{FF2B5EF4-FFF2-40B4-BE49-F238E27FC236}">
                  <a16:creationId xmlns:a16="http://schemas.microsoft.com/office/drawing/2014/main" id="{2253E58B-46B2-C28D-6C97-4479FB4D5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5189" y="1552622"/>
              <a:ext cx="1987750" cy="1987750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BE8373F-1A2A-BBBC-9B45-442EF6761255}"/>
                </a:ext>
              </a:extLst>
            </p:cNvPr>
            <p:cNvSpPr/>
            <p:nvPr/>
          </p:nvSpPr>
          <p:spPr>
            <a:xfrm>
              <a:off x="3482433" y="3449320"/>
              <a:ext cx="220326" cy="2575671"/>
            </a:xfrm>
            <a:prstGeom prst="rect">
              <a:avLst/>
            </a:prstGeom>
            <a:noFill/>
            <a:ln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33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74 L -3.05556E-6 -0.19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030A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  <a:headEnd type="none" w="med" len="med"/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51807</TotalTime>
  <Words>1207</Words>
  <Application>Microsoft Office PowerPoint</Application>
  <PresentationFormat>On-screen Show (4:3)</PresentationFormat>
  <Paragraphs>193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Times New Roman</vt:lpstr>
      <vt:lpstr>Default Design</vt:lpstr>
      <vt:lpstr>EN1 Electricity inside of you</vt:lpstr>
      <vt:lpstr>Big picture of the course</vt:lpstr>
      <vt:lpstr>Electricity 101</vt:lpstr>
      <vt:lpstr>V, I and R</vt:lpstr>
      <vt:lpstr>Examples</vt:lpstr>
      <vt:lpstr>PowerPoint Presentation</vt:lpstr>
      <vt:lpstr>Examples</vt:lpstr>
      <vt:lpstr>PowerPoint Presentation</vt:lpstr>
      <vt:lpstr>Voltage is relative</vt:lpstr>
      <vt:lpstr>Voltage is relative</vt:lpstr>
      <vt:lpstr>Voltage is relative</vt:lpstr>
      <vt:lpstr>Bioelectricity</vt:lpstr>
      <vt:lpstr>Why do cells make voltage?</vt:lpstr>
      <vt:lpstr>Ohm’s Law</vt:lpstr>
      <vt:lpstr>Ohm’s Law examples</vt:lpstr>
      <vt:lpstr>PowerPoint Presentation</vt:lpstr>
      <vt:lpstr>Wires</vt:lpstr>
      <vt:lpstr>PowerPoint Presentation</vt:lpstr>
      <vt:lpstr>Breadboards</vt:lpstr>
      <vt:lpstr>Breadboard connectivity</vt:lpstr>
      <vt:lpstr>Music-day hookup</vt:lpstr>
      <vt:lpstr>Music-day amplifier hookup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with biological parts</dc:title>
  <dc:creator>joelg</dc:creator>
  <cp:lastModifiedBy>Grodstein, Joel</cp:lastModifiedBy>
  <cp:revision>1673</cp:revision>
  <cp:lastPrinted>2020-07-15T18:52:12Z</cp:lastPrinted>
  <dcterms:created xsi:type="dcterms:W3CDTF">2002-09-07T18:50:54Z</dcterms:created>
  <dcterms:modified xsi:type="dcterms:W3CDTF">2022-06-28T20:22:12Z</dcterms:modified>
</cp:coreProperties>
</file>