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28" r:id="rId2"/>
    <p:sldId id="871" r:id="rId3"/>
    <p:sldId id="883" r:id="rId4"/>
    <p:sldId id="866" r:id="rId5"/>
    <p:sldId id="864" r:id="rId6"/>
    <p:sldId id="707" r:id="rId7"/>
    <p:sldId id="867" r:id="rId8"/>
    <p:sldId id="854" r:id="rId9"/>
    <p:sldId id="882" r:id="rId10"/>
    <p:sldId id="714" r:id="rId11"/>
    <p:sldId id="874" r:id="rId12"/>
    <p:sldId id="875" r:id="rId13"/>
    <p:sldId id="715" r:id="rId14"/>
    <p:sldId id="855" r:id="rId15"/>
    <p:sldId id="839" r:id="rId16"/>
    <p:sldId id="840" r:id="rId17"/>
    <p:sldId id="842" r:id="rId18"/>
    <p:sldId id="847" r:id="rId19"/>
    <p:sldId id="877" r:id="rId20"/>
    <p:sldId id="843" r:id="rId21"/>
    <p:sldId id="857" r:id="rId22"/>
    <p:sldId id="878" r:id="rId23"/>
    <p:sldId id="859" r:id="rId24"/>
    <p:sldId id="844" r:id="rId25"/>
    <p:sldId id="845" r:id="rId26"/>
    <p:sldId id="846" r:id="rId27"/>
    <p:sldId id="884" r:id="rId28"/>
    <p:sldId id="879" r:id="rId29"/>
    <p:sldId id="743" r:id="rId30"/>
    <p:sldId id="880" r:id="rId31"/>
    <p:sldId id="708" r:id="rId32"/>
    <p:sldId id="863" r:id="rId33"/>
    <p:sldId id="744" r:id="rId34"/>
    <p:sldId id="745" r:id="rId35"/>
    <p:sldId id="746" r:id="rId36"/>
    <p:sldId id="749" r:id="rId37"/>
    <p:sldId id="865" r:id="rId38"/>
    <p:sldId id="756" r:id="rId39"/>
    <p:sldId id="330" r:id="rId40"/>
    <p:sldId id="718" r:id="rId41"/>
    <p:sldId id="717" r:id="rId42"/>
    <p:sldId id="748" r:id="rId43"/>
    <p:sldId id="837" r:id="rId44"/>
    <p:sldId id="721" r:id="rId45"/>
    <p:sldId id="723" r:id="rId46"/>
    <p:sldId id="724" r:id="rId47"/>
    <p:sldId id="725" r:id="rId48"/>
    <p:sldId id="868" r:id="rId49"/>
    <p:sldId id="858" r:id="rId50"/>
    <p:sldId id="831" r:id="rId51"/>
    <p:sldId id="830" r:id="rId52"/>
    <p:sldId id="873" r:id="rId53"/>
    <p:sldId id="713" r:id="rId54"/>
    <p:sldId id="710" r:id="rId55"/>
    <p:sldId id="735" r:id="rId56"/>
    <p:sldId id="733" r:id="rId57"/>
    <p:sldId id="734" r:id="rId58"/>
    <p:sldId id="751" r:id="rId59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2658ED4-02B7-407F-B04E-0B16F0BB8C04}">
          <p14:sldIdLst>
            <p14:sldId id="328"/>
            <p14:sldId id="871"/>
            <p14:sldId id="883"/>
            <p14:sldId id="866"/>
            <p14:sldId id="864"/>
            <p14:sldId id="707"/>
            <p14:sldId id="867"/>
            <p14:sldId id="854"/>
            <p14:sldId id="882"/>
            <p14:sldId id="714"/>
            <p14:sldId id="874"/>
            <p14:sldId id="875"/>
            <p14:sldId id="715"/>
            <p14:sldId id="855"/>
            <p14:sldId id="839"/>
            <p14:sldId id="840"/>
            <p14:sldId id="842"/>
            <p14:sldId id="847"/>
            <p14:sldId id="877"/>
            <p14:sldId id="843"/>
            <p14:sldId id="857"/>
            <p14:sldId id="878"/>
            <p14:sldId id="859"/>
            <p14:sldId id="844"/>
            <p14:sldId id="845"/>
            <p14:sldId id="846"/>
            <p14:sldId id="884"/>
            <p14:sldId id="879"/>
            <p14:sldId id="743"/>
            <p14:sldId id="880"/>
            <p14:sldId id="708"/>
            <p14:sldId id="863"/>
            <p14:sldId id="744"/>
            <p14:sldId id="745"/>
            <p14:sldId id="746"/>
            <p14:sldId id="749"/>
            <p14:sldId id="865"/>
            <p14:sldId id="756"/>
            <p14:sldId id="330"/>
            <p14:sldId id="718"/>
            <p14:sldId id="717"/>
            <p14:sldId id="748"/>
            <p14:sldId id="837"/>
            <p14:sldId id="721"/>
            <p14:sldId id="723"/>
            <p14:sldId id="724"/>
            <p14:sldId id="725"/>
            <p14:sldId id="868"/>
            <p14:sldId id="858"/>
            <p14:sldId id="831"/>
            <p14:sldId id="830"/>
            <p14:sldId id="873"/>
            <p14:sldId id="713"/>
            <p14:sldId id="710"/>
            <p14:sldId id="735"/>
            <p14:sldId id="733"/>
            <p14:sldId id="734"/>
            <p14:sldId id="7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8000"/>
    <a:srgbClr val="F1B28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9" autoAdjust="0"/>
    <p:restoredTop sz="82295" autoAdjust="0"/>
  </p:normalViewPr>
  <p:slideViewPr>
    <p:cSldViewPr snapToGrid="0">
      <p:cViewPr varScale="1">
        <p:scale>
          <a:sx n="75" d="100"/>
          <a:sy n="75" d="100"/>
        </p:scale>
        <p:origin x="160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8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844" cy="3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61" rIns="93117" bIns="46561" numCol="1" anchor="t" anchorCtr="0" compatLnSpc="1">
            <a:prstTxWarp prst="textNoShape">
              <a:avLst/>
            </a:prstTxWarp>
          </a:bodyPr>
          <a:lstStyle>
            <a:lvl1pPr defTabSz="931939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558" y="0"/>
            <a:ext cx="4028843" cy="3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61" rIns="93117" bIns="46561" numCol="1" anchor="t" anchorCtr="0" compatLnSpc="1">
            <a:prstTxWarp prst="textNoShape">
              <a:avLst/>
            </a:prstTxWarp>
          </a:bodyPr>
          <a:lstStyle>
            <a:lvl1pPr algn="r" defTabSz="931939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1503"/>
            <a:ext cx="4028844" cy="34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61" rIns="93117" bIns="46561" numCol="1" anchor="b" anchorCtr="0" compatLnSpc="1">
            <a:prstTxWarp prst="textNoShape">
              <a:avLst/>
            </a:prstTxWarp>
          </a:bodyPr>
          <a:lstStyle>
            <a:lvl1pPr defTabSz="931939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558" y="6661503"/>
            <a:ext cx="4028843" cy="34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61" rIns="93117" bIns="46561" numCol="1" anchor="b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/>
            </a:lvl1pPr>
          </a:lstStyle>
          <a:p>
            <a:pPr>
              <a:defRPr/>
            </a:pPr>
            <a:fld id="{549A7FA7-E1B8-4CDD-8F7C-1E113DA1F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439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844" cy="3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t" anchorCtr="0" compatLnSpc="1">
            <a:prstTxWarp prst="textNoShape">
              <a:avLst/>
            </a:prstTxWarp>
          </a:bodyPr>
          <a:lstStyle>
            <a:lvl1pPr defTabSz="922346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540" y="0"/>
            <a:ext cx="4028844" cy="3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t" anchorCtr="0" compatLnSpc="1">
            <a:prstTxWarp prst="textNoShape">
              <a:avLst/>
            </a:prstTxWarp>
          </a:bodyPr>
          <a:lstStyle>
            <a:lvl1pPr algn="r" defTabSz="922346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7050"/>
            <a:ext cx="3506788" cy="2630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45" y="3330173"/>
            <a:ext cx="7436313" cy="315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026"/>
            <a:ext cx="4028844" cy="35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b" anchorCtr="0" compatLnSpc="1">
            <a:prstTxWarp prst="textNoShape">
              <a:avLst/>
            </a:prstTxWarp>
          </a:bodyPr>
          <a:lstStyle>
            <a:lvl1pPr defTabSz="922346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540" y="6658026"/>
            <a:ext cx="4028844" cy="35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b" anchorCtr="0" compatLnSpc="1">
            <a:prstTxWarp prst="textNoShape">
              <a:avLst/>
            </a:prstTxWarp>
          </a:bodyPr>
          <a:lstStyle>
            <a:lvl1pPr algn="r" defTabSz="921175" eaLnBrk="1" hangingPunct="1">
              <a:defRPr sz="1300"/>
            </a:lvl1pPr>
          </a:lstStyle>
          <a:p>
            <a:pPr>
              <a:defRPr/>
            </a:pPr>
            <a:fld id="{5B598F11-C2C5-40D4-B32B-C1AF9DA1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7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used to say 100 billion; now they say 86.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125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125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619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we bring Imran in? Because a VC is well placed for a sober assessment of whether stuff can make money or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929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237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Pain processing -- Many a slip twixt cup and lip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629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“T”s are negative and the arrows are positive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14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“T”s are negative and the arrows are positive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027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SCS and PNS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30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adverse-event study, the 61% quoted includes people who had to replace their devices because the battery ran out! Yes, it’s an adverse event, but it was pretty unavoidable (and wireless power is becoming reasonable)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587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99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863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AP was caused by a bit of extra + charge at one point.</a:t>
            </a:r>
          </a:p>
          <a:p>
            <a:r>
              <a:rPr lang="en-US" dirty="0"/>
              <a:t>Diffusion happens left/right as well as through ion channels!</a:t>
            </a:r>
          </a:p>
          <a:p>
            <a:r>
              <a:rPr lang="en-US" dirty="0"/>
              <a:t>Remember that the </a:t>
            </a:r>
            <a:r>
              <a:rPr lang="en-US"/>
              <a:t>x axis </a:t>
            </a:r>
            <a:r>
              <a:rPr lang="en-US" dirty="0"/>
              <a:t>is time, not distance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954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“Heart disease” actually includes all cardiovascular diseases.</a:t>
            </a:r>
          </a:p>
          <a:p>
            <a:r>
              <a:rPr lang="en-US" dirty="0"/>
              <a:t>But “stroke” is counted as a cerebrovascular disease, so it’s separate from heart disease!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143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708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picture here is dermatome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At the site of the compression, some/all of the afferent (i.e., sensory) or efferent (motor) neurons will not conduct; others may be partially blocked.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007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142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Remember from a few slides ago: at the site of the compression, neither the afferent (i.e., sensory) or efferent (motor) neurons will conduct at all</a:t>
            </a:r>
          </a:p>
          <a:p>
            <a:r>
              <a:rPr lang="en-US" dirty="0"/>
              <a:t>Problems…</a:t>
            </a:r>
          </a:p>
          <a:p>
            <a:pPr lvl="1">
              <a:spcBef>
                <a:spcPts val="0"/>
              </a:spcBef>
            </a:pPr>
            <a:r>
              <a:rPr lang="en-US" sz="1200" dirty="0"/>
              <a:t>Testing anywhere on the leg will not find any problem</a:t>
            </a:r>
          </a:p>
          <a:p>
            <a:pPr lvl="1">
              <a:spcBef>
                <a:spcPts val="0"/>
              </a:spcBef>
            </a:pPr>
            <a:r>
              <a:rPr lang="en-US" sz="1200" dirty="0"/>
              <a:t>Electric fields will not penetrate into the spinal cord</a:t>
            </a:r>
          </a:p>
          <a:p>
            <a:r>
              <a:rPr lang="en-US" dirty="0"/>
              <a:t>Yes, you can test that the peripheral nerves are working – but you really want a test that actually shows a failure, not just one that shows all is OK. And since you cannot probe in the spine, that’s hard to do!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668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those of you who are into NNs, is this exciting? It’s a very nonlinear response, which ANNs depend on. Of course, your brain doesn’t really care if some computer scientist built an ANN like a real brain or not, but it’s probably comforting for the CS person :-).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086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we’ve skipped a neuron type – sensory, motor and </a:t>
            </a:r>
            <a:r>
              <a:rPr lang="en-US" i="1" dirty="0"/>
              <a:t>interneurons</a:t>
            </a:r>
            <a:r>
              <a:rPr lang="en-US" i="0" dirty="0"/>
              <a:t> (which connect the two, especially in reflexes).</a:t>
            </a:r>
          </a:p>
          <a:p>
            <a:r>
              <a:rPr lang="en-US" i="0" dirty="0"/>
              <a:t>Second – a motor neuron can drive a gland as well as a muscle. Glands produce &amp; secrete various molecules, typically under nervous-system control. E.g., your sweat glands or your hormones.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141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were to cover NCS, we would see how to diagnose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163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one on the left is unpowered; on the right has batteries, motors,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01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“no training required” is a really big deal!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779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“no training required” is a really big deal!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377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84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07777"/>
          </a:xfrm>
          <a:ln/>
        </p:spPr>
        <p:txBody>
          <a:bodyPr>
            <a:sp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05376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41151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87693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07777"/>
          </a:xfrm>
          <a:ln/>
        </p:spPr>
        <p:txBody>
          <a:bodyPr>
            <a:sp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46669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9310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15055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65896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52176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05385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87689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42147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 smtClean="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715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ECDC20A-2A00-44F3-B6D9-A07784439C41}" type="slidenum">
              <a:rPr lang="en-US" altLang="en-US" sz="1400" smtClean="0"/>
              <a:pPr algn="r" eaLnBrk="1" hangingPunct="1">
                <a:defRPr/>
              </a:pPr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el.grodstein@tuft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ZthGjcuTD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stwordonnothing.com/2019/03/08/the-tool-that-lost-its-name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onpotentialvc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rx.com/" TargetMode="External"/><Relationship Id="rId2" Type="http://schemas.openxmlformats.org/officeDocument/2006/relationships/hyperlink" Target="https://www.youtube.com/watch?v=auhfMzF2l-w&amp;feature=youtu.b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alvani.bio/#news" TargetMode="External"/><Relationship Id="rId2" Type="http://schemas.openxmlformats.org/officeDocument/2006/relationships/hyperlink" Target="https://galvani.bio/cnn-international-saved-by-the-future-2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etpointmedical.com/sp-content/uploads/2018/09/Setpoint_Medical_White_Paper_digital.pdf" TargetMode="External"/><Relationship Id="rId2" Type="http://schemas.openxmlformats.org/officeDocument/2006/relationships/hyperlink" Target="http://www.setpointmedical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ectrum.ieee.org/the-human-os/biomedical/devices/handheld-vagus-nerve-stimulator-gets-emergency-approval-for-covid19-use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hs.gov/opioids/about-the-epidemic/index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EN1 EIY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514599"/>
            <a:ext cx="8382000" cy="3750733"/>
          </a:xfrm>
        </p:spPr>
        <p:txBody>
          <a:bodyPr/>
          <a:lstStyle/>
          <a:p>
            <a:pPr eaLnBrk="1" hangingPunct="1"/>
            <a:r>
              <a:rPr lang="en-US" altLang="en-US" dirty="0"/>
              <a:t>Fall 2022</a:t>
            </a:r>
          </a:p>
          <a:p>
            <a:pPr eaLnBrk="1" hangingPunct="1"/>
            <a:r>
              <a:rPr lang="en-US" altLang="en-US" dirty="0"/>
              <a:t>Tufts University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Instructor: Joel Grodstein</a:t>
            </a:r>
          </a:p>
          <a:p>
            <a:pPr eaLnBrk="1" hangingPunct="1"/>
            <a:r>
              <a:rPr lang="en-US" altLang="en-US" dirty="0">
                <a:solidFill>
                  <a:schemeClr val="accent2"/>
                </a:solidFill>
                <a:hlinkClick r:id="rId2"/>
              </a:rPr>
              <a:t>joel.grodstein@tufts</a:t>
            </a:r>
            <a:r>
              <a:rPr lang="en-US" altLang="en-US">
                <a:solidFill>
                  <a:schemeClr val="accent2"/>
                </a:solidFill>
                <a:hlinkClick r:id="rId2"/>
              </a:rPr>
              <a:t>.edu</a:t>
            </a:r>
            <a:endParaRPr lang="en-US" altLang="en-US">
              <a:solidFill>
                <a:schemeClr val="accent2"/>
              </a:solidFill>
            </a:endParaRPr>
          </a:p>
          <a:p>
            <a:pPr eaLnBrk="1" hangingPunct="1"/>
            <a:r>
              <a:rPr lang="it-IT" altLang="en-US"/>
              <a:t>2 </a:t>
            </a:r>
            <a:r>
              <a:rPr lang="it-IT" altLang="en-US" dirty="0"/>
              <a:t>– neurons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EB643-AE07-437A-95A7-E5974BDA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Muscles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8922E-49B1-42B2-8578-74AE77EAA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1066800"/>
          </a:xfrm>
        </p:spPr>
        <p:txBody>
          <a:bodyPr/>
          <a:lstStyle/>
          <a:p>
            <a:r>
              <a:rPr lang="en-US" dirty="0"/>
              <a:t>Motor unit = a single neuron and all of the fibers it drives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94BBF-E051-4E3B-B214-7854A895C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DE8A84-D3B8-4463-9A3F-F45EDD0AF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4021778" cy="41052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630194-1FE9-4042-8F5C-E806F74602AB}"/>
              </a:ext>
            </a:extLst>
          </p:cNvPr>
          <p:cNvSpPr txBox="1">
            <a:spLocks/>
          </p:cNvSpPr>
          <p:nvPr/>
        </p:nvSpPr>
        <p:spPr bwMode="auto">
          <a:xfrm>
            <a:off x="609601" y="2514600"/>
            <a:ext cx="396239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Fine motor control:</a:t>
            </a:r>
          </a:p>
          <a:p>
            <a:pPr lvl="1">
              <a:spcBef>
                <a:spcPts val="0"/>
              </a:spcBef>
            </a:pPr>
            <a:r>
              <a:rPr lang="en-US" kern="0" dirty="0"/>
              <a:t>Eye = 9 muscle fibers/neuron</a:t>
            </a:r>
          </a:p>
          <a:p>
            <a:pPr lvl="1">
              <a:spcBef>
                <a:spcPts val="0"/>
              </a:spcBef>
            </a:pPr>
            <a:r>
              <a:rPr lang="en-US" kern="0" dirty="0"/>
              <a:t>Biceps = 750:1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30650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23408-3BD9-4FFA-A063-1898FE47D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08785-7C08-485A-ACF3-51AFDC7CC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158" y="1210755"/>
            <a:ext cx="6560241" cy="1684845"/>
          </a:xfrm>
        </p:spPr>
        <p:txBody>
          <a:bodyPr/>
          <a:lstStyle/>
          <a:p>
            <a:r>
              <a:rPr lang="en-US" dirty="0"/>
              <a:t>How can your brain control muscle force?</a:t>
            </a:r>
          </a:p>
          <a:p>
            <a:pPr lvl="1"/>
            <a:r>
              <a:rPr lang="en-US" dirty="0"/>
              <a:t>Activate more motor units</a:t>
            </a:r>
          </a:p>
          <a:p>
            <a:pPr lvl="1"/>
            <a:r>
              <a:rPr lang="en-US" dirty="0"/>
              <a:t>Activate the same ones more frequently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82C37-67CA-4379-BF1E-CF05543A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6" name="Picture 5" descr="A picture containing person, standing, person, posing&#10;&#10;Description automatically generated">
            <a:extLst>
              <a:ext uri="{FF2B5EF4-FFF2-40B4-BE49-F238E27FC236}">
                <a16:creationId xmlns:a16="http://schemas.microsoft.com/office/drawing/2014/main" id="{A70B1442-4AF1-4142-840E-8AA9F8271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75004"/>
            <a:ext cx="1821758" cy="3168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EBD7FF-2658-457A-BDCB-23F6DE8202D3}"/>
              </a:ext>
            </a:extLst>
          </p:cNvPr>
          <p:cNvSpPr txBox="1"/>
          <p:nvPr/>
        </p:nvSpPr>
        <p:spPr>
          <a:xfrm>
            <a:off x="380222" y="60930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Wikimedia commons</a:t>
            </a:r>
          </a:p>
        </p:txBody>
      </p:sp>
      <p:pic>
        <p:nvPicPr>
          <p:cNvPr id="9" name="Picture 8" descr="A picture containing tree, person, outdoor, hand&#10;&#10;Description automatically generated">
            <a:extLst>
              <a:ext uri="{FF2B5EF4-FFF2-40B4-BE49-F238E27FC236}">
                <a16:creationId xmlns:a16="http://schemas.microsoft.com/office/drawing/2014/main" id="{35D01EA0-8927-480D-923D-6EC83B5EC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816" y="3717612"/>
            <a:ext cx="3505200" cy="22718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04BA8F-EFF3-40E3-BD48-B634FE1E1F98}"/>
              </a:ext>
            </a:extLst>
          </p:cNvPr>
          <p:cNvSpPr txBox="1"/>
          <p:nvPr/>
        </p:nvSpPr>
        <p:spPr>
          <a:xfrm>
            <a:off x="2534816" y="5970981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Pixabay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15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B58E-ED10-48B6-B4E9-EFB8D71D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most people’s brain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52649-16A0-4921-8B8B-890AD41CB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Start with the smallest motor unit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Fire it about 5 Hz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more force needed… up it to about 10 Hz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more force needed, activate the next smallest motor unit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step 3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we’re all different, and our brains are complex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DEB31-3BEC-4AF7-AD5A-00EC3C15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B5BD2-0609-4B8F-B482-A67165B47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Electromyogram (</a:t>
            </a:r>
            <a:r>
              <a:rPr lang="en-US" dirty="0" err="1"/>
              <a:t>sEMG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0CDC5-58F9-4B3B-AE29-23907C6DD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4114801" cy="4953000"/>
          </a:xfrm>
        </p:spPr>
        <p:txBody>
          <a:bodyPr/>
          <a:lstStyle/>
          <a:p>
            <a:r>
              <a:rPr lang="en-US" dirty="0"/>
              <a:t>Place an electrode on a muscle, read the action potential</a:t>
            </a:r>
          </a:p>
          <a:p>
            <a:r>
              <a:rPr lang="en-US" dirty="0"/>
              <a:t>Different motor units are quite interlaced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clinicians measure the </a:t>
            </a:r>
            <a:r>
              <a:rPr lang="en-US" i="1" dirty="0"/>
              <a:t>compound action potential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summed voltage from multiple neurons driving one muscle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73D8B-8AE0-48AB-8766-763CC567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47EBE-0F11-4489-8317-8862CF855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4021778" cy="4105275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F2AB8DE-6D6E-48AF-A245-4E4E0BF44C25}"/>
              </a:ext>
            </a:extLst>
          </p:cNvPr>
          <p:cNvSpPr/>
          <p:nvPr/>
        </p:nvSpPr>
        <p:spPr>
          <a:xfrm>
            <a:off x="6685965" y="3853145"/>
            <a:ext cx="977459" cy="1416867"/>
          </a:xfrm>
          <a:custGeom>
            <a:avLst/>
            <a:gdLst>
              <a:gd name="connsiteX0" fmla="*/ 807035 w 977459"/>
              <a:gd name="connsiteY0" fmla="*/ 1303055 h 1416867"/>
              <a:gd name="connsiteX1" fmla="*/ 815502 w 977459"/>
              <a:gd name="connsiteY1" fmla="*/ 896655 h 1416867"/>
              <a:gd name="connsiteX2" fmla="*/ 764702 w 977459"/>
              <a:gd name="connsiteY2" fmla="*/ 718855 h 1416867"/>
              <a:gd name="connsiteX3" fmla="*/ 629235 w 977459"/>
              <a:gd name="connsiteY3" fmla="*/ 481788 h 1416867"/>
              <a:gd name="connsiteX4" fmla="*/ 349835 w 977459"/>
              <a:gd name="connsiteY4" fmla="*/ 236255 h 1416867"/>
              <a:gd name="connsiteX5" fmla="*/ 265168 w 977459"/>
              <a:gd name="connsiteY5" fmla="*/ 168522 h 1416867"/>
              <a:gd name="connsiteX6" fmla="*/ 11168 w 977459"/>
              <a:gd name="connsiteY6" fmla="*/ 193922 h 1416867"/>
              <a:gd name="connsiteX7" fmla="*/ 61968 w 977459"/>
              <a:gd name="connsiteY7" fmla="*/ 16122 h 1416867"/>
              <a:gd name="connsiteX8" fmla="*/ 214368 w 977459"/>
              <a:gd name="connsiteY8" fmla="*/ 24588 h 1416867"/>
              <a:gd name="connsiteX9" fmla="*/ 569968 w 977459"/>
              <a:gd name="connsiteY9" fmla="*/ 160055 h 1416867"/>
              <a:gd name="connsiteX10" fmla="*/ 705435 w 977459"/>
              <a:gd name="connsiteY10" fmla="*/ 278588 h 1416867"/>
              <a:gd name="connsiteX11" fmla="*/ 934035 w 977459"/>
              <a:gd name="connsiteY11" fmla="*/ 625722 h 1416867"/>
              <a:gd name="connsiteX12" fmla="*/ 967902 w 977459"/>
              <a:gd name="connsiteY12" fmla="*/ 1040588 h 1416867"/>
              <a:gd name="connsiteX13" fmla="*/ 967902 w 977459"/>
              <a:gd name="connsiteY13" fmla="*/ 1387722 h 1416867"/>
              <a:gd name="connsiteX14" fmla="*/ 857835 w 977459"/>
              <a:gd name="connsiteY14" fmla="*/ 1387722 h 1416867"/>
              <a:gd name="connsiteX15" fmla="*/ 807035 w 977459"/>
              <a:gd name="connsiteY15" fmla="*/ 1303055 h 141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7459" h="1416867">
                <a:moveTo>
                  <a:pt x="807035" y="1303055"/>
                </a:moveTo>
                <a:cubicBezTo>
                  <a:pt x="799979" y="1221210"/>
                  <a:pt x="822558" y="994022"/>
                  <a:pt x="815502" y="896655"/>
                </a:cubicBezTo>
                <a:cubicBezTo>
                  <a:pt x="808446" y="799288"/>
                  <a:pt x="795746" y="787999"/>
                  <a:pt x="764702" y="718855"/>
                </a:cubicBezTo>
                <a:cubicBezTo>
                  <a:pt x="733658" y="649711"/>
                  <a:pt x="698379" y="562221"/>
                  <a:pt x="629235" y="481788"/>
                </a:cubicBezTo>
                <a:cubicBezTo>
                  <a:pt x="560090" y="401355"/>
                  <a:pt x="410513" y="288466"/>
                  <a:pt x="349835" y="236255"/>
                </a:cubicBezTo>
                <a:cubicBezTo>
                  <a:pt x="289157" y="184044"/>
                  <a:pt x="321612" y="175577"/>
                  <a:pt x="265168" y="168522"/>
                </a:cubicBezTo>
                <a:cubicBezTo>
                  <a:pt x="208723" y="161466"/>
                  <a:pt x="45035" y="219322"/>
                  <a:pt x="11168" y="193922"/>
                </a:cubicBezTo>
                <a:cubicBezTo>
                  <a:pt x="-22699" y="168522"/>
                  <a:pt x="28101" y="44344"/>
                  <a:pt x="61968" y="16122"/>
                </a:cubicBezTo>
                <a:cubicBezTo>
                  <a:pt x="95835" y="-12100"/>
                  <a:pt x="129701" y="599"/>
                  <a:pt x="214368" y="24588"/>
                </a:cubicBezTo>
                <a:cubicBezTo>
                  <a:pt x="299035" y="48577"/>
                  <a:pt x="488124" y="117722"/>
                  <a:pt x="569968" y="160055"/>
                </a:cubicBezTo>
                <a:cubicBezTo>
                  <a:pt x="651812" y="202388"/>
                  <a:pt x="644757" y="200977"/>
                  <a:pt x="705435" y="278588"/>
                </a:cubicBezTo>
                <a:cubicBezTo>
                  <a:pt x="766113" y="356199"/>
                  <a:pt x="890291" y="498722"/>
                  <a:pt x="934035" y="625722"/>
                </a:cubicBezTo>
                <a:cubicBezTo>
                  <a:pt x="977779" y="752722"/>
                  <a:pt x="962257" y="913588"/>
                  <a:pt x="967902" y="1040588"/>
                </a:cubicBezTo>
                <a:cubicBezTo>
                  <a:pt x="973547" y="1167588"/>
                  <a:pt x="986246" y="1329866"/>
                  <a:pt x="967902" y="1387722"/>
                </a:cubicBezTo>
                <a:cubicBezTo>
                  <a:pt x="949558" y="1445578"/>
                  <a:pt x="888880" y="1401833"/>
                  <a:pt x="857835" y="1387722"/>
                </a:cubicBezTo>
                <a:cubicBezTo>
                  <a:pt x="826791" y="1373611"/>
                  <a:pt x="814091" y="1384900"/>
                  <a:pt x="807035" y="1303055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7EB9B7-43B6-428E-A494-9E1349BB2F51}"/>
              </a:ext>
            </a:extLst>
          </p:cNvPr>
          <p:cNvSpPr txBox="1"/>
          <p:nvPr/>
        </p:nvSpPr>
        <p:spPr>
          <a:xfrm>
            <a:off x="7472923" y="4721177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skin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F8BF60E-91BB-489A-A6F5-90DD4676B6AC}"/>
              </a:ext>
            </a:extLst>
          </p:cNvPr>
          <p:cNvSpPr/>
          <p:nvPr/>
        </p:nvSpPr>
        <p:spPr>
          <a:xfrm rot="19177762">
            <a:off x="7451701" y="3936999"/>
            <a:ext cx="272024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8A6BBF-4D07-420A-8645-7111023EE029}"/>
              </a:ext>
            </a:extLst>
          </p:cNvPr>
          <p:cNvSpPr txBox="1"/>
          <p:nvPr/>
        </p:nvSpPr>
        <p:spPr>
          <a:xfrm>
            <a:off x="7772400" y="3886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electrode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9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65C24-5B7F-4B64-98C2-3661D3EE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Diseases affecting neurons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6F88F-5CAB-49AF-98AB-94B234BFB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038600"/>
          </a:xfrm>
        </p:spPr>
        <p:txBody>
          <a:bodyPr/>
          <a:lstStyle/>
          <a:p>
            <a:r>
              <a:rPr lang="en-US" dirty="0"/>
              <a:t>Diabetes neuropathy</a:t>
            </a:r>
          </a:p>
          <a:p>
            <a:pPr lvl="1">
              <a:spcBef>
                <a:spcPts val="0"/>
              </a:spcBef>
            </a:pPr>
            <a:r>
              <a:rPr lang="en-US" dirty="0"/>
              <a:t>likely caused by years of high blood sugar</a:t>
            </a:r>
          </a:p>
          <a:p>
            <a:pPr lvl="1">
              <a:spcBef>
                <a:spcPts val="0"/>
              </a:spcBef>
            </a:pPr>
            <a:r>
              <a:rPr lang="en-US" dirty="0"/>
              <a:t>amplitude reduction of the CMAP</a:t>
            </a:r>
          </a:p>
          <a:p>
            <a:pPr lvl="1">
              <a:spcBef>
                <a:spcPts val="0"/>
              </a:spcBef>
            </a:pPr>
            <a:r>
              <a:rPr lang="en-US" dirty="0"/>
              <a:t>slowing of nerve conduction speeds</a:t>
            </a:r>
          </a:p>
          <a:p>
            <a:r>
              <a:rPr lang="en-US" dirty="0"/>
              <a:t>Multiple sclerosis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myelin coating of large fibers degenerates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reduced nerve-conduction speed</a:t>
            </a:r>
          </a:p>
          <a:p>
            <a:pPr>
              <a:spcBef>
                <a:spcPts val="0"/>
              </a:spcBef>
            </a:pPr>
            <a:r>
              <a:rPr lang="en-US" dirty="0"/>
              <a:t>Neuropathy</a:t>
            </a:r>
          </a:p>
          <a:p>
            <a:pPr lvl="1">
              <a:spcBef>
                <a:spcPts val="0"/>
              </a:spcBef>
            </a:pPr>
            <a:r>
              <a:rPr lang="en-US" dirty="0"/>
              <a:t>From carpal-tunnel, sciatica, </a:t>
            </a:r>
            <a:r>
              <a:rPr lang="en-US" dirty="0" err="1"/>
              <a:t>lyme</a:t>
            </a:r>
            <a:r>
              <a:rPr lang="en-US" dirty="0"/>
              <a:t> disease, …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352EB-8FAD-4C5E-BF12-3D29743D2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45672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F508-D57E-4DB1-9C3B-1DF5FEFE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Prosthetics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D74D7-6991-436E-BCC7-4C3B10E0C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1.7M people with limb amputation in US in 2005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Causes: war, infection, electric shock,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3C625-4A2D-4B67-BD3B-117E8AF6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E683CA-58D1-4335-933B-962A8ECCC58D}"/>
              </a:ext>
            </a:extLst>
          </p:cNvPr>
          <p:cNvSpPr txBox="1"/>
          <p:nvPr/>
        </p:nvSpPr>
        <p:spPr>
          <a:xfrm>
            <a:off x="228600" y="5334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30000" dirty="0"/>
              <a:t>1</a:t>
            </a:r>
            <a:r>
              <a:rPr lang="en-US" sz="1800" dirty="0"/>
              <a:t>Targeted Muscle Reinnervation and Advanced Prosthetic Arms, 2015</a:t>
            </a:r>
          </a:p>
        </p:txBody>
      </p:sp>
    </p:spTree>
    <p:extLst>
      <p:ext uri="{BB962C8B-B14F-4D97-AF65-F5344CB8AC3E}">
        <p14:creationId xmlns:p14="http://schemas.microsoft.com/office/powerpoint/2010/main" val="4285635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EC11-01A9-4B0B-BCC7-076415616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prostheses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5BC2D-9781-4E71-A6E5-44B57061E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569" y="4429124"/>
            <a:ext cx="2978831" cy="1600200"/>
          </a:xfrm>
        </p:spPr>
        <p:txBody>
          <a:bodyPr/>
          <a:lstStyle/>
          <a:p>
            <a:r>
              <a:rPr lang="en-US" dirty="0"/>
              <a:t>How do you control the movable parts?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82175-BD9C-46EF-8B78-E32ABC13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33E26B-D896-4149-A53F-5E81E836A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857" y="2057399"/>
            <a:ext cx="2978830" cy="3171825"/>
          </a:xfrm>
          <a:prstGeom prst="rect">
            <a:avLst/>
          </a:prstGeom>
        </p:spPr>
      </p:pic>
      <p:pic>
        <p:nvPicPr>
          <p:cNvPr id="7" name="Picture 6" descr="A person jumping in the air&#10;&#10;Description automatically generated">
            <a:extLst>
              <a:ext uri="{FF2B5EF4-FFF2-40B4-BE49-F238E27FC236}">
                <a16:creationId xmlns:a16="http://schemas.microsoft.com/office/drawing/2014/main" id="{89828E21-4B48-4FEA-89A5-6AD4D1885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6" y="1364129"/>
            <a:ext cx="2895600" cy="4655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4565CF-EAD2-444C-893F-3679B91BF9D9}"/>
              </a:ext>
            </a:extLst>
          </p:cNvPr>
          <p:cNvSpPr txBox="1"/>
          <p:nvPr/>
        </p:nvSpPr>
        <p:spPr>
          <a:xfrm>
            <a:off x="228600" y="5950803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Oscar Pistorius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8225D-2E92-49F4-8611-4D16AE75D597}"/>
              </a:ext>
            </a:extLst>
          </p:cNvPr>
          <p:cNvSpPr txBox="1"/>
          <p:nvPr/>
        </p:nvSpPr>
        <p:spPr>
          <a:xfrm>
            <a:off x="1524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Images: Wikipedia</a:t>
            </a:r>
          </a:p>
        </p:txBody>
      </p:sp>
    </p:spTree>
    <p:extLst>
      <p:ext uri="{BB962C8B-B14F-4D97-AF65-F5344CB8AC3E}">
        <p14:creationId xmlns:p14="http://schemas.microsoft.com/office/powerpoint/2010/main" val="82192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4B22B-12DE-4550-B009-6CD92E4B3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2EB37-54BF-44E9-B197-8E3D6F7BA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1905000"/>
            <a:ext cx="4495800" cy="4495800"/>
          </a:xfrm>
        </p:spPr>
        <p:txBody>
          <a:bodyPr/>
          <a:lstStyle/>
          <a:p>
            <a:r>
              <a:rPr lang="en-US" dirty="0"/>
              <a:t>Really simple option – lots of switches somewhere</a:t>
            </a:r>
          </a:p>
          <a:p>
            <a:pPr lvl="1">
              <a:spcBef>
                <a:spcPts val="0"/>
              </a:spcBef>
            </a:pPr>
            <a:r>
              <a:rPr lang="en-US" dirty="0"/>
              <a:t>Push one button to flex elbow, another to extend, another to rotate wrist, …</a:t>
            </a:r>
          </a:p>
          <a:p>
            <a:r>
              <a:rPr lang="en-US" dirty="0"/>
              <a:t>But… if you need your right hand to control your left arm, you still effectively have only one arm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D8B7A-36C7-4DEF-8B82-6BA61E32B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5E94D-62D8-48A7-991B-56C438BCB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09775"/>
            <a:ext cx="2978830" cy="3171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1EC8A2-3C34-4DEF-BF26-969C6156CE7C}"/>
              </a:ext>
            </a:extLst>
          </p:cNvPr>
          <p:cNvSpPr txBox="1"/>
          <p:nvPr/>
        </p:nvSpPr>
        <p:spPr>
          <a:xfrm>
            <a:off x="1524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Images: Wikipedia</a:t>
            </a:r>
          </a:p>
        </p:txBody>
      </p:sp>
    </p:spTree>
    <p:extLst>
      <p:ext uri="{BB962C8B-B14F-4D97-AF65-F5344CB8AC3E}">
        <p14:creationId xmlns:p14="http://schemas.microsoft.com/office/powerpoint/2010/main" val="15582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AF3A9-E9F9-4810-9106-161749CF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Myoelectric prosthesis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05233-88C5-46F3-9159-F5A8B877F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430" y="1066800"/>
            <a:ext cx="5784170" cy="5105400"/>
          </a:xfrm>
        </p:spPr>
        <p:txBody>
          <a:bodyPr/>
          <a:lstStyle/>
          <a:p>
            <a:r>
              <a:rPr lang="en-US" dirty="0"/>
              <a:t>Assume you’ve lost your limb </a:t>
            </a:r>
            <a:r>
              <a:rPr lang="en-US" i="1" dirty="0"/>
              <a:t>after</a:t>
            </a:r>
            <a:r>
              <a:rPr lang="en-US" dirty="0"/>
              <a:t> learning how to use it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 a birth defect</a:t>
            </a:r>
          </a:p>
          <a:p>
            <a:pPr lvl="1">
              <a:spcBef>
                <a:spcPts val="0"/>
              </a:spcBef>
            </a:pPr>
            <a:r>
              <a:rPr lang="en-US" dirty="0"/>
              <a:t>Your brain knows how to send APs to your muscles</a:t>
            </a:r>
          </a:p>
          <a:p>
            <a:r>
              <a:rPr lang="en-US" dirty="0"/>
              <a:t>After limb loss:</a:t>
            </a:r>
          </a:p>
          <a:p>
            <a:pPr lvl="1"/>
            <a:r>
              <a:rPr lang="en-US" dirty="0"/>
              <a:t>Biceps no longer connected to elbow; your brain </a:t>
            </a:r>
            <a:r>
              <a:rPr lang="en-US" i="1" dirty="0"/>
              <a:t>still</a:t>
            </a:r>
            <a:r>
              <a:rPr lang="en-US" dirty="0"/>
              <a:t> sending APs to biceps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Can we intercept the APs (with </a:t>
            </a:r>
            <a:r>
              <a:rPr lang="en-US" dirty="0" err="1"/>
              <a:t>sEMG</a:t>
            </a:r>
            <a:r>
              <a:rPr lang="en-US" dirty="0"/>
              <a:t>) and use them to drive motors instead?</a:t>
            </a:r>
          </a:p>
          <a:p>
            <a:pPr lvl="1">
              <a:spcBef>
                <a:spcPts val="0"/>
              </a:spcBef>
            </a:pPr>
            <a:r>
              <a:rPr lang="en-US" dirty="0"/>
              <a:t>Holy grail – prosthesis becomes a seamless extension of your brain!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8B8DA-5126-4099-AF9A-17F93C18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pic>
        <p:nvPicPr>
          <p:cNvPr id="1026" name="Picture 2" descr="Muscle Biceps - Free image on Pixabay">
            <a:extLst>
              <a:ext uri="{FF2B5EF4-FFF2-40B4-BE49-F238E27FC236}">
                <a16:creationId xmlns:a16="http://schemas.microsoft.com/office/drawing/2014/main" id="{157962C0-6B5A-4C18-8623-11F8E4F5A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990599" y="2905626"/>
            <a:ext cx="19431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CB5B99-2AFD-4398-BE7C-12FF9C6EA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86" y="3148513"/>
            <a:ext cx="2978830" cy="317182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147864-F185-4873-90DE-E7DC500D3712}"/>
              </a:ext>
            </a:extLst>
          </p:cNvPr>
          <p:cNvCxnSpPr>
            <a:cxnSpLocks/>
          </p:cNvCxnSpPr>
          <p:nvPr/>
        </p:nvCxnSpPr>
        <p:spPr>
          <a:xfrm>
            <a:off x="989585" y="2894752"/>
            <a:ext cx="1376130" cy="1128056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B505C7B-A4B7-48FE-92C4-4538F89CFDFB}"/>
              </a:ext>
            </a:extLst>
          </p:cNvPr>
          <p:cNvSpPr txBox="1"/>
          <p:nvPr/>
        </p:nvSpPr>
        <p:spPr>
          <a:xfrm>
            <a:off x="239852" y="2138922"/>
            <a:ext cx="1376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biceps is still there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F2AF8E-8CBB-442E-A6D2-816EF8857766}"/>
              </a:ext>
            </a:extLst>
          </p:cNvPr>
          <p:cNvSpPr txBox="1"/>
          <p:nvPr/>
        </p:nvSpPr>
        <p:spPr>
          <a:xfrm>
            <a:off x="1524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Images: Wikipedia</a:t>
            </a:r>
          </a:p>
        </p:txBody>
      </p:sp>
    </p:spTree>
    <p:extLst>
      <p:ext uri="{BB962C8B-B14F-4D97-AF65-F5344CB8AC3E}">
        <p14:creationId xmlns:p14="http://schemas.microsoft.com/office/powerpoint/2010/main" val="138519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AF3A9-E9F9-4810-9106-161749CF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Myoelectric prosthesis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05233-88C5-46F3-9159-F5A8B877F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430" y="1524000"/>
            <a:ext cx="5784170" cy="4419600"/>
          </a:xfrm>
        </p:spPr>
        <p:txBody>
          <a:bodyPr/>
          <a:lstStyle/>
          <a:p>
            <a:r>
              <a:rPr lang="en-US" dirty="0"/>
              <a:t>Takes </a:t>
            </a:r>
            <a:r>
              <a:rPr lang="en-US" dirty="0" err="1"/>
              <a:t>sEMG</a:t>
            </a:r>
            <a:r>
              <a:rPr lang="en-US" dirty="0"/>
              <a:t> from biceps, triceps muscles</a:t>
            </a:r>
          </a:p>
          <a:p>
            <a:r>
              <a:rPr lang="en-US" dirty="0"/>
              <a:t>Compute amplitude delta biceps – triceps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Positive/negative/zero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elbow flexes/extends/static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Magnitude → motion speed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biceps/triceps EMG to control the elbow → no training required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what about controlling the hand?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8B8DA-5126-4099-AF9A-17F93C18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CB5B99-2AFD-4398-BE7C-12FF9C6EA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09775"/>
            <a:ext cx="2978830" cy="3171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505C7B-A4B7-48FE-92C4-4538F89CFDFB}"/>
              </a:ext>
            </a:extLst>
          </p:cNvPr>
          <p:cNvSpPr txBox="1"/>
          <p:nvPr/>
        </p:nvSpPr>
        <p:spPr>
          <a:xfrm>
            <a:off x="152400" y="2057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biceps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147864-F185-4873-90DE-E7DC500D3712}"/>
              </a:ext>
            </a:extLst>
          </p:cNvPr>
          <p:cNvCxnSpPr/>
          <p:nvPr/>
        </p:nvCxnSpPr>
        <p:spPr>
          <a:xfrm>
            <a:off x="990600" y="2286000"/>
            <a:ext cx="1295400" cy="83820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43AA228-8AB5-4A7F-BDB4-EEF1F9B17867}"/>
              </a:ext>
            </a:extLst>
          </p:cNvPr>
          <p:cNvSpPr txBox="1"/>
          <p:nvPr/>
        </p:nvSpPr>
        <p:spPr>
          <a:xfrm>
            <a:off x="457200" y="353883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triceps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3DF3DC-188D-45D5-B10C-E89A6702AA5A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1524000" y="2932584"/>
            <a:ext cx="1309460" cy="837083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FB86684-A131-410F-A1EC-37EC068DD761}"/>
              </a:ext>
            </a:extLst>
          </p:cNvPr>
          <p:cNvSpPr txBox="1"/>
          <p:nvPr/>
        </p:nvSpPr>
        <p:spPr>
          <a:xfrm>
            <a:off x="1524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Images: Wikipedia</a:t>
            </a:r>
          </a:p>
        </p:txBody>
      </p:sp>
    </p:spTree>
    <p:extLst>
      <p:ext uri="{BB962C8B-B14F-4D97-AF65-F5344CB8AC3E}">
        <p14:creationId xmlns:p14="http://schemas.microsoft.com/office/powerpoint/2010/main" val="370746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BACBE-D75A-43A8-A624-9B8F25F33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Slick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CAC2E-140A-4503-974C-883FAE86E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https://www.youtube.com/watch?v=UZthGjcuTDs</a:t>
            </a:r>
            <a:endParaRPr lang="en-US" dirty="0"/>
          </a:p>
          <a:p>
            <a:pPr lvl="1"/>
            <a:r>
              <a:rPr lang="en-US"/>
              <a:t>Joe Hansen video</a:t>
            </a:r>
          </a:p>
          <a:p>
            <a:pPr lvl="1"/>
            <a:r>
              <a:rPr lang="en-US" dirty="0"/>
              <a:t>5 minutes in class</a:t>
            </a:r>
          </a:p>
          <a:p>
            <a:pPr lvl="1"/>
            <a:r>
              <a:rPr lang="en-US" dirty="0"/>
              <a:t>the rest on your own if you like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EDBF6-66C7-4BF3-BFCB-CD492F7F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71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AF3A9-E9F9-4810-9106-161749CF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switching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05233-88C5-46F3-9159-F5A8B877F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6860" y="1676400"/>
            <a:ext cx="5091340" cy="4419600"/>
          </a:xfrm>
        </p:spPr>
        <p:txBody>
          <a:bodyPr/>
          <a:lstStyle/>
          <a:p>
            <a:r>
              <a:rPr lang="en-US" dirty="0"/>
              <a:t>Biceps &amp; !triceps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flexion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Triceps &amp; !biceps → extension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Biceps &amp; triceps → next mode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cycle between modes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Elbow flex/extend</a:t>
            </a:r>
          </a:p>
          <a:p>
            <a:pPr lvl="1">
              <a:spcBef>
                <a:spcPts val="0"/>
              </a:spcBef>
            </a:pPr>
            <a:r>
              <a:rPr lang="en-US" dirty="0"/>
              <a:t>Wrist flex/extend</a:t>
            </a:r>
          </a:p>
          <a:p>
            <a:pPr lvl="1">
              <a:spcBef>
                <a:spcPts val="0"/>
              </a:spcBef>
            </a:pPr>
            <a:r>
              <a:rPr lang="en-US" dirty="0"/>
              <a:t>Write rotate left/right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Thumb/forefinger grasp</a:t>
            </a:r>
          </a:p>
          <a:p>
            <a:pPr>
              <a:spcBef>
                <a:spcPts val="0"/>
              </a:spcBef>
            </a:pPr>
            <a:r>
              <a:rPr lang="en-US" dirty="0"/>
              <a:t>But… cannot do two degrees of freedom at once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8B8DA-5126-4099-AF9A-17F93C18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CB5B99-2AFD-4398-BE7C-12FF9C6EA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009775"/>
            <a:ext cx="2978830" cy="3171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505C7B-A4B7-48FE-92C4-4538F89CFDFB}"/>
              </a:ext>
            </a:extLst>
          </p:cNvPr>
          <p:cNvSpPr txBox="1"/>
          <p:nvPr/>
        </p:nvSpPr>
        <p:spPr>
          <a:xfrm>
            <a:off x="76200" y="2057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biceps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147864-F185-4873-90DE-E7DC500D3712}"/>
              </a:ext>
            </a:extLst>
          </p:cNvPr>
          <p:cNvCxnSpPr/>
          <p:nvPr/>
        </p:nvCxnSpPr>
        <p:spPr>
          <a:xfrm>
            <a:off x="914400" y="2286000"/>
            <a:ext cx="1295400" cy="83820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43AA228-8AB5-4A7F-BDB4-EEF1F9B17867}"/>
              </a:ext>
            </a:extLst>
          </p:cNvPr>
          <p:cNvSpPr txBox="1"/>
          <p:nvPr/>
        </p:nvSpPr>
        <p:spPr>
          <a:xfrm>
            <a:off x="381000" y="353883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triceps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3DF3DC-188D-45D5-B10C-E89A6702AA5A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1447800" y="2932584"/>
            <a:ext cx="1309460" cy="837083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E01EBDE-ECB7-4870-AE8C-353F36CD0804}"/>
              </a:ext>
            </a:extLst>
          </p:cNvPr>
          <p:cNvSpPr txBox="1"/>
          <p:nvPr/>
        </p:nvSpPr>
        <p:spPr>
          <a:xfrm>
            <a:off x="1524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Images: Wikipedia</a:t>
            </a:r>
          </a:p>
        </p:txBody>
      </p:sp>
    </p:spTree>
    <p:extLst>
      <p:ext uri="{BB962C8B-B14F-4D97-AF65-F5344CB8AC3E}">
        <p14:creationId xmlns:p14="http://schemas.microsoft.com/office/powerpoint/2010/main" val="185681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AF3A9-E9F9-4810-9106-161749CF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8B8DA-5126-4099-AF9A-17F93C18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05233-88C5-46F3-9159-F5A8B877F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781" y="1219200"/>
            <a:ext cx="6096000" cy="4867656"/>
          </a:xfrm>
        </p:spPr>
        <p:txBody>
          <a:bodyPr/>
          <a:lstStyle/>
          <a:p>
            <a:r>
              <a:rPr lang="en-US" dirty="0"/>
              <a:t>Problem</a:t>
            </a:r>
          </a:p>
          <a:p>
            <a:pPr lvl="1">
              <a:spcBef>
                <a:spcPts val="0"/>
              </a:spcBef>
            </a:pPr>
            <a:r>
              <a:rPr lang="en-US" dirty="0"/>
              <a:t>Wrist-control muscles no longer exist, so cannot take </a:t>
            </a:r>
            <a:r>
              <a:rPr lang="en-US" dirty="0" err="1"/>
              <a:t>sEMG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Motor nerves driving them are accessible in the upper-arm stub!</a:t>
            </a:r>
          </a:p>
          <a:p>
            <a:r>
              <a:rPr lang="en-US" dirty="0"/>
              <a:t>Biceps is actually two muscles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Triceps is three</a:t>
            </a:r>
          </a:p>
          <a:p>
            <a:r>
              <a:rPr lang="en-US" dirty="0"/>
              <a:t>Targeted muscle reinnervation (TMR)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Surgically cut motor neurons driving one biceps head, two triceps heads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Drive them with forearm-muscle nerves!</a:t>
            </a:r>
          </a:p>
        </p:txBody>
      </p:sp>
      <p:pic>
        <p:nvPicPr>
          <p:cNvPr id="5" name="Picture 2" descr="Muscle Biceps - Free image on Pixabay">
            <a:extLst>
              <a:ext uri="{FF2B5EF4-FFF2-40B4-BE49-F238E27FC236}">
                <a16:creationId xmlns:a16="http://schemas.microsoft.com/office/drawing/2014/main" id="{AD796FA4-D6FE-44B1-8FAF-1B22CB703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42900" y="3581400"/>
            <a:ext cx="19431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fruit, food&#10;&#10;Description automatically generated">
            <a:extLst>
              <a:ext uri="{FF2B5EF4-FFF2-40B4-BE49-F238E27FC236}">
                <a16:creationId xmlns:a16="http://schemas.microsoft.com/office/drawing/2014/main" id="{A7E84722-8650-4630-A8CA-30BD81503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8" y="1447800"/>
            <a:ext cx="1676634" cy="14194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102233-BB89-4556-99DD-718C8B68892C}"/>
              </a:ext>
            </a:extLst>
          </p:cNvPr>
          <p:cNvCxnSpPr>
            <a:cxnSpLocks/>
          </p:cNvCxnSpPr>
          <p:nvPr/>
        </p:nvCxnSpPr>
        <p:spPr>
          <a:xfrm>
            <a:off x="1447800" y="2743200"/>
            <a:ext cx="115678" cy="114300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A3808E-6B83-4496-A291-E910C1B574CB}"/>
              </a:ext>
            </a:extLst>
          </p:cNvPr>
          <p:cNvCxnSpPr>
            <a:cxnSpLocks/>
          </p:cNvCxnSpPr>
          <p:nvPr/>
        </p:nvCxnSpPr>
        <p:spPr>
          <a:xfrm>
            <a:off x="1695333" y="2743200"/>
            <a:ext cx="133467" cy="1233388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4A8FA6F-71AE-4E9E-9DEB-827778DF0901}"/>
              </a:ext>
            </a:extLst>
          </p:cNvPr>
          <p:cNvSpPr/>
          <p:nvPr/>
        </p:nvSpPr>
        <p:spPr>
          <a:xfrm>
            <a:off x="1085088" y="2657856"/>
            <a:ext cx="956781" cy="2499360"/>
          </a:xfrm>
          <a:custGeom>
            <a:avLst/>
            <a:gdLst>
              <a:gd name="connsiteX0" fmla="*/ 719328 w 956781"/>
              <a:gd name="connsiteY0" fmla="*/ 0 h 2499360"/>
              <a:gd name="connsiteX1" fmla="*/ 914400 w 956781"/>
              <a:gd name="connsiteY1" fmla="*/ 1267968 h 2499360"/>
              <a:gd name="connsiteX2" fmla="*/ 865632 w 956781"/>
              <a:gd name="connsiteY2" fmla="*/ 2133600 h 2499360"/>
              <a:gd name="connsiteX3" fmla="*/ 0 w 956781"/>
              <a:gd name="connsiteY3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781" h="2499360">
                <a:moveTo>
                  <a:pt x="719328" y="0"/>
                </a:moveTo>
                <a:cubicBezTo>
                  <a:pt x="804672" y="456184"/>
                  <a:pt x="890016" y="912368"/>
                  <a:pt x="914400" y="1267968"/>
                </a:cubicBezTo>
                <a:cubicBezTo>
                  <a:pt x="938784" y="1623568"/>
                  <a:pt x="1018032" y="1928368"/>
                  <a:pt x="865632" y="2133600"/>
                </a:cubicBezTo>
                <a:cubicBezTo>
                  <a:pt x="713232" y="2338832"/>
                  <a:pt x="356616" y="2419096"/>
                  <a:pt x="0" y="249936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2E03AC-D484-4DA8-8C1A-1A12A30AD469}"/>
              </a:ext>
            </a:extLst>
          </p:cNvPr>
          <p:cNvGrpSpPr/>
          <p:nvPr/>
        </p:nvGrpSpPr>
        <p:grpSpPr>
          <a:xfrm>
            <a:off x="1704477" y="3521438"/>
            <a:ext cx="133467" cy="69106"/>
            <a:chOff x="1771533" y="3436094"/>
            <a:chExt cx="133467" cy="6910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97ABEFB-A539-4ADB-9FA1-1AC75FF34E6A}"/>
                </a:ext>
              </a:extLst>
            </p:cNvPr>
            <p:cNvCxnSpPr>
              <a:cxnSpLocks/>
            </p:cNvCxnSpPr>
            <p:nvPr/>
          </p:nvCxnSpPr>
          <p:spPr>
            <a:xfrm>
              <a:off x="1771533" y="3436094"/>
              <a:ext cx="133467" cy="69106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5743343-2C5D-4BF4-9AE3-064E0D9FF4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1533" y="3436094"/>
              <a:ext cx="133467" cy="69106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E9B4082-5490-4F02-A31E-B3DFF313719D}"/>
              </a:ext>
            </a:extLst>
          </p:cNvPr>
          <p:cNvCxnSpPr>
            <a:cxnSpLocks/>
          </p:cNvCxnSpPr>
          <p:nvPr/>
        </p:nvCxnSpPr>
        <p:spPr>
          <a:xfrm flipH="1">
            <a:off x="1856812" y="3521438"/>
            <a:ext cx="102762" cy="378794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465665B-DE08-4858-9B30-BA4ED775D631}"/>
              </a:ext>
            </a:extLst>
          </p:cNvPr>
          <p:cNvCxnSpPr>
            <a:cxnSpLocks/>
          </p:cNvCxnSpPr>
          <p:nvPr/>
        </p:nvCxnSpPr>
        <p:spPr>
          <a:xfrm>
            <a:off x="1152937" y="4343400"/>
            <a:ext cx="1514063" cy="64139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36B3F7A-19C4-428F-85E6-93B0237D9AF8}"/>
              </a:ext>
            </a:extLst>
          </p:cNvPr>
          <p:cNvSpPr txBox="1"/>
          <p:nvPr/>
        </p:nvSpPr>
        <p:spPr>
          <a:xfrm>
            <a:off x="1281496" y="5159514"/>
            <a:ext cx="1690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Trans-humoral amputation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1AFDEF4-0157-4E2D-94A5-06CA146DA611}"/>
              </a:ext>
            </a:extLst>
          </p:cNvPr>
          <p:cNvGrpSpPr/>
          <p:nvPr/>
        </p:nvGrpSpPr>
        <p:grpSpPr>
          <a:xfrm>
            <a:off x="685800" y="4844744"/>
            <a:ext cx="687344" cy="641656"/>
            <a:chOff x="608056" y="4814316"/>
            <a:chExt cx="687344" cy="64165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9DFE5A-DE62-4024-9827-7565E06AE13E}"/>
                </a:ext>
              </a:extLst>
            </p:cNvPr>
            <p:cNvCxnSpPr>
              <a:cxnSpLocks/>
            </p:cNvCxnSpPr>
            <p:nvPr/>
          </p:nvCxnSpPr>
          <p:spPr>
            <a:xfrm>
              <a:off x="608056" y="4814316"/>
              <a:ext cx="687344" cy="641656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11BD8C4-5FA3-4C89-A114-DD19EA6E2B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056" y="4814316"/>
              <a:ext cx="687344" cy="641656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4A56F1F-B8DE-45C4-AD84-27A06802EAA7}"/>
              </a:ext>
            </a:extLst>
          </p:cNvPr>
          <p:cNvSpPr txBox="1"/>
          <p:nvPr/>
        </p:nvSpPr>
        <p:spPr>
          <a:xfrm>
            <a:off x="1524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Images: Wikipedia</a:t>
            </a:r>
          </a:p>
        </p:txBody>
      </p:sp>
    </p:spTree>
    <p:extLst>
      <p:ext uri="{BB962C8B-B14F-4D97-AF65-F5344CB8AC3E}">
        <p14:creationId xmlns:p14="http://schemas.microsoft.com/office/powerpoint/2010/main" val="9836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AF3A9-E9F9-4810-9106-161749CF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8B8DA-5126-4099-AF9A-17F93C18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05233-88C5-46F3-9159-F5A8B877F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781" y="1219200"/>
            <a:ext cx="6096000" cy="4867656"/>
          </a:xfrm>
        </p:spPr>
        <p:txBody>
          <a:bodyPr/>
          <a:lstStyle/>
          <a:p>
            <a:r>
              <a:rPr lang="en-US" dirty="0"/>
              <a:t>What if it’s a trans-radial amputation?</a:t>
            </a:r>
          </a:p>
          <a:p>
            <a:pPr lvl="1">
              <a:spcBef>
                <a:spcPts val="0"/>
              </a:spcBef>
            </a:pPr>
            <a:r>
              <a:rPr lang="en-US" dirty="0"/>
              <a:t>Biceps is still useful, since elbow exists</a:t>
            </a:r>
          </a:p>
          <a:p>
            <a:r>
              <a:rPr lang="en-US" dirty="0"/>
              <a:t>TMR as usual?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Think “move wrist”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elbow flexes!</a:t>
            </a:r>
            <a:endParaRPr lang="en-US" dirty="0"/>
          </a:p>
          <a:p>
            <a:r>
              <a:rPr lang="en-US" dirty="0"/>
              <a:t>Must cut one biceps tendon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Leave one biceps head attached to elbow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Their elbow will be weak</a:t>
            </a:r>
          </a:p>
        </p:txBody>
      </p:sp>
      <p:pic>
        <p:nvPicPr>
          <p:cNvPr id="5" name="Picture 2" descr="Muscle Biceps - Free image on Pixabay">
            <a:extLst>
              <a:ext uri="{FF2B5EF4-FFF2-40B4-BE49-F238E27FC236}">
                <a16:creationId xmlns:a16="http://schemas.microsoft.com/office/drawing/2014/main" id="{AD796FA4-D6FE-44B1-8FAF-1B22CB703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42900" y="3581400"/>
            <a:ext cx="19431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fruit, food&#10;&#10;Description automatically generated">
            <a:extLst>
              <a:ext uri="{FF2B5EF4-FFF2-40B4-BE49-F238E27FC236}">
                <a16:creationId xmlns:a16="http://schemas.microsoft.com/office/drawing/2014/main" id="{A7E84722-8650-4630-A8CA-30BD81503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8" y="1447800"/>
            <a:ext cx="1676634" cy="14194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102233-BB89-4556-99DD-718C8B68892C}"/>
              </a:ext>
            </a:extLst>
          </p:cNvPr>
          <p:cNvCxnSpPr>
            <a:cxnSpLocks/>
          </p:cNvCxnSpPr>
          <p:nvPr/>
        </p:nvCxnSpPr>
        <p:spPr>
          <a:xfrm>
            <a:off x="1447800" y="2743200"/>
            <a:ext cx="115678" cy="114300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A3808E-6B83-4496-A291-E910C1B574CB}"/>
              </a:ext>
            </a:extLst>
          </p:cNvPr>
          <p:cNvCxnSpPr>
            <a:cxnSpLocks/>
          </p:cNvCxnSpPr>
          <p:nvPr/>
        </p:nvCxnSpPr>
        <p:spPr>
          <a:xfrm>
            <a:off x="1695333" y="2743200"/>
            <a:ext cx="133467" cy="1233388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4A8FA6F-71AE-4E9E-9DEB-827778DF0901}"/>
              </a:ext>
            </a:extLst>
          </p:cNvPr>
          <p:cNvSpPr/>
          <p:nvPr/>
        </p:nvSpPr>
        <p:spPr>
          <a:xfrm>
            <a:off x="1085088" y="2657856"/>
            <a:ext cx="956781" cy="2499360"/>
          </a:xfrm>
          <a:custGeom>
            <a:avLst/>
            <a:gdLst>
              <a:gd name="connsiteX0" fmla="*/ 719328 w 956781"/>
              <a:gd name="connsiteY0" fmla="*/ 0 h 2499360"/>
              <a:gd name="connsiteX1" fmla="*/ 914400 w 956781"/>
              <a:gd name="connsiteY1" fmla="*/ 1267968 h 2499360"/>
              <a:gd name="connsiteX2" fmla="*/ 865632 w 956781"/>
              <a:gd name="connsiteY2" fmla="*/ 2133600 h 2499360"/>
              <a:gd name="connsiteX3" fmla="*/ 0 w 956781"/>
              <a:gd name="connsiteY3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781" h="2499360">
                <a:moveTo>
                  <a:pt x="719328" y="0"/>
                </a:moveTo>
                <a:cubicBezTo>
                  <a:pt x="804672" y="456184"/>
                  <a:pt x="890016" y="912368"/>
                  <a:pt x="914400" y="1267968"/>
                </a:cubicBezTo>
                <a:cubicBezTo>
                  <a:pt x="938784" y="1623568"/>
                  <a:pt x="1018032" y="1928368"/>
                  <a:pt x="865632" y="2133600"/>
                </a:cubicBezTo>
                <a:cubicBezTo>
                  <a:pt x="713232" y="2338832"/>
                  <a:pt x="356616" y="2419096"/>
                  <a:pt x="0" y="249936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2E03AC-D484-4DA8-8C1A-1A12A30AD469}"/>
              </a:ext>
            </a:extLst>
          </p:cNvPr>
          <p:cNvGrpSpPr/>
          <p:nvPr/>
        </p:nvGrpSpPr>
        <p:grpSpPr>
          <a:xfrm>
            <a:off x="1704477" y="3521438"/>
            <a:ext cx="133467" cy="69106"/>
            <a:chOff x="1771533" y="3436094"/>
            <a:chExt cx="133467" cy="6910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97ABEFB-A539-4ADB-9FA1-1AC75FF34E6A}"/>
                </a:ext>
              </a:extLst>
            </p:cNvPr>
            <p:cNvCxnSpPr>
              <a:cxnSpLocks/>
            </p:cNvCxnSpPr>
            <p:nvPr/>
          </p:nvCxnSpPr>
          <p:spPr>
            <a:xfrm>
              <a:off x="1771533" y="3436094"/>
              <a:ext cx="133467" cy="69106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5743343-2C5D-4BF4-9AE3-064E0D9FF4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1533" y="3436094"/>
              <a:ext cx="133467" cy="69106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E9B4082-5490-4F02-A31E-B3DFF313719D}"/>
              </a:ext>
            </a:extLst>
          </p:cNvPr>
          <p:cNvCxnSpPr>
            <a:cxnSpLocks/>
          </p:cNvCxnSpPr>
          <p:nvPr/>
        </p:nvCxnSpPr>
        <p:spPr>
          <a:xfrm flipH="1">
            <a:off x="1856812" y="3521438"/>
            <a:ext cx="102762" cy="378794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465665B-DE08-4858-9B30-BA4ED775D631}"/>
              </a:ext>
            </a:extLst>
          </p:cNvPr>
          <p:cNvCxnSpPr/>
          <p:nvPr/>
        </p:nvCxnSpPr>
        <p:spPr>
          <a:xfrm>
            <a:off x="1085088" y="4572000"/>
            <a:ext cx="610245" cy="8382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36B3F7A-19C4-428F-85E6-93B0237D9AF8}"/>
              </a:ext>
            </a:extLst>
          </p:cNvPr>
          <p:cNvSpPr txBox="1"/>
          <p:nvPr/>
        </p:nvSpPr>
        <p:spPr>
          <a:xfrm>
            <a:off x="626177" y="5410200"/>
            <a:ext cx="1438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Trans-radial amputation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1AFDEF4-0157-4E2D-94A5-06CA146DA611}"/>
              </a:ext>
            </a:extLst>
          </p:cNvPr>
          <p:cNvGrpSpPr/>
          <p:nvPr/>
        </p:nvGrpSpPr>
        <p:grpSpPr>
          <a:xfrm>
            <a:off x="381000" y="4844744"/>
            <a:ext cx="687344" cy="641656"/>
            <a:chOff x="608056" y="4814316"/>
            <a:chExt cx="687344" cy="64165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9DFE5A-DE62-4024-9827-7565E06AE13E}"/>
                </a:ext>
              </a:extLst>
            </p:cNvPr>
            <p:cNvCxnSpPr>
              <a:cxnSpLocks/>
            </p:cNvCxnSpPr>
            <p:nvPr/>
          </p:nvCxnSpPr>
          <p:spPr>
            <a:xfrm>
              <a:off x="608056" y="4814316"/>
              <a:ext cx="687344" cy="641656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11BD8C4-5FA3-4C89-A114-DD19EA6E2B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056" y="4814316"/>
              <a:ext cx="687344" cy="641656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75B6DB-5DCC-4447-82CE-258AB6029C71}"/>
              </a:ext>
            </a:extLst>
          </p:cNvPr>
          <p:cNvCxnSpPr/>
          <p:nvPr/>
        </p:nvCxnSpPr>
        <p:spPr>
          <a:xfrm>
            <a:off x="1704477" y="4419600"/>
            <a:ext cx="255097" cy="152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76D7AC3-2296-457E-B8CF-0C8ACF045066}"/>
              </a:ext>
            </a:extLst>
          </p:cNvPr>
          <p:cNvSpPr txBox="1"/>
          <p:nvPr/>
        </p:nvSpPr>
        <p:spPr>
          <a:xfrm>
            <a:off x="1524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Images: Wikipedia</a:t>
            </a:r>
          </a:p>
        </p:txBody>
      </p:sp>
    </p:spTree>
    <p:extLst>
      <p:ext uri="{BB962C8B-B14F-4D97-AF65-F5344CB8AC3E}">
        <p14:creationId xmlns:p14="http://schemas.microsoft.com/office/powerpoint/2010/main" val="427510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DD704-4FF2-4C7E-929C-0060CE24B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prosthetics hard?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C89C-95C3-4728-A4F2-D65299C03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419600"/>
          </a:xfrm>
        </p:spPr>
        <p:txBody>
          <a:bodyPr/>
          <a:lstStyle/>
          <a:p>
            <a:r>
              <a:rPr lang="en-US" dirty="0"/>
              <a:t>TMR is surgery</a:t>
            </a:r>
          </a:p>
          <a:p>
            <a:r>
              <a:rPr lang="en-US" dirty="0"/>
              <a:t>We all have our muscles in slightly different places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Where do you attach the electrodes?</a:t>
            </a:r>
          </a:p>
          <a:p>
            <a:r>
              <a:rPr lang="en-US" dirty="0"/>
              <a:t>Multiple muscles combine for one action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Arm flexion controlled by biceps, brachialis, brachioradialis</a:t>
            </a:r>
          </a:p>
          <a:p>
            <a:r>
              <a:rPr lang="en-US" dirty="0"/>
              <a:t>One muscle can do multiple actions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Biceps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elbow flexion, forearm supination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it’s still lots better than nothing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plenty of room for good engineering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695EB-6811-43CE-B6D5-A29E3615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67730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20887-93EF-48EF-A893-5EF991DE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C36D4-6501-487C-BE0A-12C16F629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1676400"/>
            <a:ext cx="3810000" cy="4419600"/>
          </a:xfrm>
        </p:spPr>
        <p:txBody>
          <a:bodyPr/>
          <a:lstStyle/>
          <a:p>
            <a:r>
              <a:rPr lang="en-US" dirty="0"/>
              <a:t>Liberating Technologies </a:t>
            </a:r>
            <a:r>
              <a:rPr lang="en-US" dirty="0" err="1"/>
              <a:t>PsiCon</a:t>
            </a:r>
            <a:endParaRPr lang="en-US" dirty="0"/>
          </a:p>
          <a:p>
            <a:pPr lvl="1"/>
            <a:r>
              <a:rPr lang="en-US" b="1" dirty="0"/>
              <a:t>S</a:t>
            </a:r>
            <a:r>
              <a:rPr lang="en-US" dirty="0"/>
              <a:t>imultaneous, </a:t>
            </a:r>
            <a:r>
              <a:rPr lang="en-US" b="1" dirty="0"/>
              <a:t>p</a:t>
            </a:r>
            <a:r>
              <a:rPr lang="en-US" dirty="0"/>
              <a:t>roportional, </a:t>
            </a:r>
            <a:r>
              <a:rPr lang="en-US" b="1" dirty="0"/>
              <a:t>i</a:t>
            </a:r>
            <a:r>
              <a:rPr lang="en-US" dirty="0"/>
              <a:t>ndependent </a:t>
            </a:r>
            <a:r>
              <a:rPr lang="en-US" b="1" dirty="0"/>
              <a:t>con</a:t>
            </a:r>
            <a:r>
              <a:rPr lang="en-US" dirty="0"/>
              <a:t>trol</a:t>
            </a:r>
          </a:p>
          <a:p>
            <a:pPr lvl="1"/>
            <a:r>
              <a:rPr lang="en-US" dirty="0"/>
              <a:t>Pick two muscle pairs (four electrodes) and control two </a:t>
            </a:r>
            <a:r>
              <a:rPr lang="en-US" dirty="0" err="1"/>
              <a:t>DoF</a:t>
            </a:r>
            <a:endParaRPr lang="en-US" dirty="0"/>
          </a:p>
          <a:p>
            <a:r>
              <a:rPr lang="en-US" dirty="0"/>
              <a:t>But: presumably takes some training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7A2A4-E91A-4FC6-9A97-E058528CA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A51DCE-7831-4A9B-A039-6C581082D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781174"/>
            <a:ext cx="40100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1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3B1F-9A1D-41C1-8C6F-C780AA27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muscles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F4D6C-C094-4278-8BD8-65059B2C9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676400"/>
            <a:ext cx="4343400" cy="4419600"/>
          </a:xfrm>
        </p:spPr>
        <p:txBody>
          <a:bodyPr/>
          <a:lstStyle/>
          <a:p>
            <a:r>
              <a:rPr lang="en-US" dirty="0"/>
              <a:t>Lots of muscles to attach electrodes</a:t>
            </a:r>
          </a:p>
          <a:p>
            <a:r>
              <a:rPr lang="en-US" dirty="0"/>
              <a:t>Reverse-engineering user intent is an interesting engineering challenge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1845B-C7B9-4782-9FC9-8E7D0CDC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220CC2-42D1-4A8B-99B6-90D85E9BD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44851"/>
            <a:ext cx="4244915" cy="258836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0F960C-014C-4768-8666-7955C60A8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114800" cy="241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1AABA5-EE4C-4912-90C4-23D7C084E41F}"/>
              </a:ext>
            </a:extLst>
          </p:cNvPr>
          <p:cNvSpPr txBox="1"/>
          <p:nvPr/>
        </p:nvSpPr>
        <p:spPr>
          <a:xfrm>
            <a:off x="228600" y="63246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Images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3792657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A4A2-25D7-449E-8D52-8FDE38AF3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Mini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66EAE-3792-449F-9698-C42B44669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surface EMG? Give one example of using it in medicine</a:t>
            </a:r>
          </a:p>
          <a:p>
            <a:r>
              <a:rPr lang="en-US" dirty="0"/>
              <a:t>At a high level, how does a myoelectric prosthesis work? What are the engineering difficulties?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AEBFB-E0D2-4E5A-8A0F-1049E8E7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311454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1EA2-E5A1-440A-BBF7-FB047BEE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 of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CE431-A316-4FC0-8AF3-D404C161E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bioelectricity?</a:t>
            </a:r>
          </a:p>
          <a:p>
            <a:r>
              <a:rPr lang="en-US" dirty="0"/>
              <a:t>Neurons and working with the nervous system</a:t>
            </a:r>
          </a:p>
          <a:p>
            <a:r>
              <a:rPr lang="en-US" dirty="0"/>
              <a:t>Cardiac bioelectricity</a:t>
            </a:r>
          </a:p>
          <a:p>
            <a:r>
              <a:rPr lang="en-US" dirty="0"/>
              <a:t>Worms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3BD7B-8458-45C8-871C-FBDAA3E4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1E2B69-E4B6-4750-B290-80ED5391C427}"/>
              </a:ext>
            </a:extLst>
          </p:cNvPr>
          <p:cNvSpPr/>
          <p:nvPr/>
        </p:nvSpPr>
        <p:spPr>
          <a:xfrm>
            <a:off x="566928" y="2170176"/>
            <a:ext cx="7351776" cy="554736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6B190-BCF3-4A6D-9F4D-D39205873234}"/>
              </a:ext>
            </a:extLst>
          </p:cNvPr>
          <p:cNvSpPr txBox="1"/>
          <p:nvPr/>
        </p:nvSpPr>
        <p:spPr>
          <a:xfrm>
            <a:off x="3196180" y="3717590"/>
            <a:ext cx="5380892" cy="120032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Neurons and the nervous system</a:t>
            </a:r>
          </a:p>
          <a:p>
            <a:r>
              <a:rPr lang="en-US" dirty="0"/>
              <a:t>Muscles, EMG and prosthetics</a:t>
            </a:r>
          </a:p>
          <a:p>
            <a:r>
              <a:rPr lang="en-US" dirty="0"/>
              <a:t>Pain and the future: SCS, electroceuticals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73C5A22-9ECD-44DE-A78B-950149962C7E}"/>
              </a:ext>
            </a:extLst>
          </p:cNvPr>
          <p:cNvSpPr/>
          <p:nvPr/>
        </p:nvSpPr>
        <p:spPr>
          <a:xfrm>
            <a:off x="5886626" y="2848708"/>
            <a:ext cx="267989" cy="716482"/>
          </a:xfrm>
          <a:prstGeom prst="downArrow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3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DC91F-12AE-3A55-B495-753C1AEC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brain – the final frontier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3588D-3EC3-DDF2-A9CC-5D8B546D9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Those 86M neurons are involved with almost everything</a:t>
            </a:r>
          </a:p>
          <a:p>
            <a:pPr lvl="1"/>
            <a:r>
              <a:rPr lang="en-US" dirty="0"/>
              <a:t>breathing, blood pressure, muscles, senses, happiness,…</a:t>
            </a:r>
          </a:p>
          <a:p>
            <a:pPr lvl="1"/>
            <a:r>
              <a:rPr lang="en-US" dirty="0"/>
              <a:t>unlimited potential… bioelectricity is medicine</a:t>
            </a:r>
          </a:p>
          <a:p>
            <a:r>
              <a:rPr lang="en-US" dirty="0"/>
              <a:t>That potential is largely untapped</a:t>
            </a:r>
          </a:p>
          <a:p>
            <a:pPr lvl="1"/>
            <a:r>
              <a:rPr lang="en-US" dirty="0"/>
              <a:t>we’ve almost no idea of which neuron does what!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F008-0824-4529-EBA8-7B86CA133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4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722ED-8E7A-489D-A135-0B46696C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electroceuticals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2B386-7AF4-4353-83B8-D281B0A6A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Drugs are systemic; PNS is specific</a:t>
            </a:r>
          </a:p>
          <a:p>
            <a:r>
              <a:rPr lang="en-US" dirty="0"/>
              <a:t>It’s more economical than drugs</a:t>
            </a:r>
          </a:p>
          <a:p>
            <a:pPr lvl="1"/>
            <a:r>
              <a:rPr lang="en-US" dirty="0"/>
              <a:t>Every new molecule interacts very differently, and needs to be separately tested</a:t>
            </a:r>
          </a:p>
          <a:p>
            <a:pPr lvl="1"/>
            <a:r>
              <a:rPr lang="en-US" dirty="0"/>
              <a:t>90% of the hardware for electroceuticals is the same, no matter what disease it’s treating</a:t>
            </a:r>
          </a:p>
          <a:p>
            <a:r>
              <a:rPr lang="en-US" dirty="0"/>
              <a:t>Electronics = ability to monitor</a:t>
            </a:r>
          </a:p>
          <a:p>
            <a:pPr lvl="1"/>
            <a:r>
              <a:rPr lang="en-US" dirty="0"/>
              <a:t>Many people don’t fill prescriptions or take pills</a:t>
            </a:r>
          </a:p>
          <a:p>
            <a:pPr lvl="1"/>
            <a:r>
              <a:rPr lang="en-US" dirty="0"/>
              <a:t>Electroceuticals can monitor your neurons &amp; report home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73EE6-2996-46E3-9A18-CC362FEE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123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63106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1EA2-E5A1-440A-BBF7-FB047BEE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 of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CE431-A316-4FC0-8AF3-D404C161E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bioelectricity?</a:t>
            </a:r>
          </a:p>
          <a:p>
            <a:r>
              <a:rPr lang="en-US" dirty="0"/>
              <a:t>Neurons and working with the nervous system</a:t>
            </a:r>
          </a:p>
          <a:p>
            <a:r>
              <a:rPr lang="en-US" dirty="0"/>
              <a:t>Cardiac bioelectricity</a:t>
            </a:r>
          </a:p>
          <a:p>
            <a:r>
              <a:rPr lang="en-US" dirty="0"/>
              <a:t>Worms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3BD7B-8458-45C8-871C-FBDAA3E4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1E2B69-E4B6-4750-B290-80ED5391C427}"/>
              </a:ext>
            </a:extLst>
          </p:cNvPr>
          <p:cNvSpPr/>
          <p:nvPr/>
        </p:nvSpPr>
        <p:spPr>
          <a:xfrm>
            <a:off x="566928" y="2170176"/>
            <a:ext cx="7351776" cy="554736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6B190-BCF3-4A6D-9F4D-D39205873234}"/>
              </a:ext>
            </a:extLst>
          </p:cNvPr>
          <p:cNvSpPr txBox="1"/>
          <p:nvPr/>
        </p:nvSpPr>
        <p:spPr>
          <a:xfrm>
            <a:off x="3196180" y="3717590"/>
            <a:ext cx="5380892" cy="120032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Neurons and the nervous system</a:t>
            </a:r>
          </a:p>
          <a:p>
            <a:r>
              <a:rPr lang="en-US" dirty="0"/>
              <a:t>Muscles, EMG and prosthetics</a:t>
            </a:r>
          </a:p>
          <a:p>
            <a:r>
              <a:rPr lang="en-US" dirty="0"/>
              <a:t>Pain and the future: SCS, electroceuticals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73C5A22-9ECD-44DE-A78B-950149962C7E}"/>
              </a:ext>
            </a:extLst>
          </p:cNvPr>
          <p:cNvSpPr/>
          <p:nvPr/>
        </p:nvSpPr>
        <p:spPr>
          <a:xfrm>
            <a:off x="5886626" y="2848708"/>
            <a:ext cx="267989" cy="716482"/>
          </a:xfrm>
          <a:prstGeom prst="downArrow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entral vs peripheral nervous system">
            <a:extLst>
              <a:ext uri="{FF2B5EF4-FFF2-40B4-BE49-F238E27FC236}">
                <a16:creationId xmlns:a16="http://schemas.microsoft.com/office/drawing/2014/main" id="{8C6039E8-3C64-467A-BBD6-E2D3616A4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63" y="422090"/>
            <a:ext cx="3642903" cy="60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A9E58-3035-4749-8C95-8F06DA6F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642" y="1020724"/>
            <a:ext cx="4079358" cy="4837815"/>
          </a:xfrm>
        </p:spPr>
        <p:txBody>
          <a:bodyPr/>
          <a:lstStyle/>
          <a:p>
            <a:r>
              <a:rPr lang="en-US" sz="2400" dirty="0"/>
              <a:t>Central nervous system (CNS, red)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brain + spinal cord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controls most everything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mostly too complex to touch</a:t>
            </a:r>
          </a:p>
          <a:p>
            <a:r>
              <a:rPr lang="en-US" sz="2400" dirty="0"/>
              <a:t>Peripheral nervous system (PNS, blue)</a:t>
            </a:r>
          </a:p>
          <a:p>
            <a:pPr lvl="1"/>
            <a:r>
              <a:rPr lang="en-US" sz="2000" dirty="0"/>
              <a:t>everything but the CNS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signals from CNS must usually travel through PNS to do anything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typically 100s of neurons per nerve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electroceuticals target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36981-0A48-465A-A1C7-3B7103F9B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123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93988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8600-55B4-4E91-A4F6-906D53F0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are, where we’re going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B3E2F-27C8-4A14-93C5-978E17A9C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1524000"/>
            <a:ext cx="8153400" cy="4724400"/>
          </a:xfrm>
        </p:spPr>
        <p:txBody>
          <a:bodyPr/>
          <a:lstStyle/>
          <a:p>
            <a:r>
              <a:rPr lang="en-US" sz="2400" dirty="0"/>
              <a:t>Brain &amp; nervous system control most everything in your body</a:t>
            </a:r>
          </a:p>
          <a:p>
            <a:r>
              <a:rPr lang="en-US" sz="2400" dirty="0"/>
              <a:t>What we can do today: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Monitor &amp; control signals to muscles</a:t>
            </a:r>
          </a:p>
          <a:p>
            <a:r>
              <a:rPr lang="en-US" sz="2400" dirty="0"/>
              <a:t>The future: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Alter the signals </a:t>
            </a:r>
            <a:r>
              <a:rPr lang="en-US" sz="2000" dirty="0">
                <a:sym typeface="Symbol" panose="05050102010706020507" pitchFamily="18" charset="2"/>
              </a:rPr>
              <a:t> cure numerous diseases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ym typeface="Symbol" panose="05050102010706020507" pitchFamily="18" charset="2"/>
              </a:rPr>
              <a:t>But nobody really understands which neurons do what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ym typeface="Symbol" panose="05050102010706020507" pitchFamily="18" charset="2"/>
              </a:rPr>
              <a:t>We’re shooting lots of arrows in the dark – some of them are hitting useful targets</a:t>
            </a:r>
          </a:p>
          <a:p>
            <a:r>
              <a:rPr lang="en-US" sz="2400" dirty="0">
                <a:sym typeface="Symbol" panose="05050102010706020507" pitchFamily="18" charset="2"/>
              </a:rPr>
              <a:t>Why now?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ym typeface="Symbol" panose="05050102010706020507" pitchFamily="18" charset="2"/>
              </a:rPr>
              <a:t>miniaturization of electronics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ym typeface="Symbol" panose="05050102010706020507" pitchFamily="18" charset="2"/>
              </a:rPr>
              <a:t>wireless power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ym typeface="Symbol" panose="05050102010706020507" pitchFamily="18" charset="2"/>
              </a:rPr>
              <a:t>embedded computing, offline analysis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00BCF-F083-4B38-8065-AACE1530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92512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1F64-BE45-4BAF-ACD5-A0FC519D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name?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87DD3-7C63-468D-BF32-E539A53BA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Electroceutical: “Electrical + pharmaceutical”</a:t>
            </a:r>
          </a:p>
          <a:p>
            <a:pPr lvl="1"/>
            <a:r>
              <a:rPr lang="en-US" dirty="0"/>
              <a:t>Electricity as medicine</a:t>
            </a:r>
          </a:p>
          <a:p>
            <a:pPr lvl="1"/>
            <a:r>
              <a:rPr lang="en-US" dirty="0"/>
              <a:t>Typically stimulation of a nerve to improve health</a:t>
            </a:r>
          </a:p>
          <a:p>
            <a:r>
              <a:rPr lang="en-US" dirty="0"/>
              <a:t>And see </a:t>
            </a:r>
            <a:r>
              <a:rPr lang="en-US" dirty="0">
                <a:hlinkClick r:id="rId2"/>
              </a:rPr>
              <a:t>https://www.lastwordonnothing.com/2019/03/08/the-tool-that-lost-its-name/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82708-1349-479B-BAAB-830A80DD8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935922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6F14-2BB7-48EE-B426-6A2BE25A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Potential VC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DA312-BF57-4924-80E7-A42898AF2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>
                <a:hlinkClick r:id="rId3"/>
              </a:rPr>
              <a:t>www.actionpotentialvc.com</a:t>
            </a:r>
            <a:r>
              <a:rPr lang="en-US" dirty="0"/>
              <a:t> </a:t>
            </a:r>
          </a:p>
          <a:p>
            <a:r>
              <a:rPr lang="en-US" dirty="0"/>
              <a:t>Backed by GlaxoSmithKline but a separate entity</a:t>
            </a:r>
          </a:p>
          <a:p>
            <a:r>
              <a:rPr lang="en-US" dirty="0"/>
              <a:t>Invests in electroceutical startups</a:t>
            </a:r>
          </a:p>
          <a:p>
            <a:pPr lvl="1"/>
            <a:r>
              <a:rPr lang="en-US" dirty="0"/>
              <a:t>New nerve targets for existing neurostimulation devices</a:t>
            </a:r>
          </a:p>
          <a:p>
            <a:pPr lvl="1"/>
            <a:r>
              <a:rPr lang="en-US" dirty="0"/>
              <a:t>New devices for existing targets</a:t>
            </a:r>
          </a:p>
          <a:p>
            <a:pPr lvl="1"/>
            <a:r>
              <a:rPr lang="en-US" dirty="0"/>
              <a:t>Advanced technologies to bring the field forwards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06672-745E-4066-86EF-0B97468BD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123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980511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D4C4E-B81B-4942-9271-4444B6ED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C51A2-BF4D-472E-986F-93BC6338E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304260"/>
            <a:ext cx="8096250" cy="4419600"/>
          </a:xfrm>
        </p:spPr>
        <p:txBody>
          <a:bodyPr/>
          <a:lstStyle/>
          <a:p>
            <a:r>
              <a:rPr lang="en-US" sz="2400" dirty="0" err="1"/>
              <a:t>Neuspera</a:t>
            </a:r>
            <a:r>
              <a:rPr lang="en-US" sz="2400" dirty="0"/>
              <a:t> (http://neuspera.com/ 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Mid-field powering = wireless power for a neural implant 10 cm deep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No internal battery (?) → small, less-invasive implant, can be put in previously-inaccessible locations (e.g., spinal cord)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Currently used for urinary-urge incompetence (other uses planned)</a:t>
            </a:r>
          </a:p>
          <a:p>
            <a:r>
              <a:rPr lang="en-US" sz="2400" dirty="0"/>
              <a:t>Setpoint Medical (https://setpointmedical.com )</a:t>
            </a:r>
          </a:p>
          <a:p>
            <a:pPr lvl="1">
              <a:spcBef>
                <a:spcPts val="0"/>
              </a:spcBef>
            </a:pPr>
            <a:r>
              <a:rPr lang="en-US" sz="2000" dirty="0" err="1"/>
              <a:t>Vagus</a:t>
            </a:r>
            <a:r>
              <a:rPr lang="en-US" sz="2000" dirty="0"/>
              <a:t> nerve: controls heart rate, peristalsis &amp; sweating – and affects the immune system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2000" dirty="0"/>
              <a:t>Stimulate </a:t>
            </a:r>
            <a:r>
              <a:rPr lang="en-US" sz="2000" dirty="0" err="1"/>
              <a:t>vagus</a:t>
            </a:r>
            <a:r>
              <a:rPr lang="en-US" sz="2000" dirty="0"/>
              <a:t> nerve → target autoimmune inflammatory diseases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Inflammatory reflex: senses inflammation &amp; injury, sends messages → </a:t>
            </a:r>
            <a:r>
              <a:rPr lang="en-US" sz="2000" dirty="0" err="1"/>
              <a:t>vagus</a:t>
            </a:r>
            <a:r>
              <a:rPr lang="en-US" sz="2000" dirty="0"/>
              <a:t> nerve → controls TNF, which regulates immune system &amp; inflammation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1 minute of </a:t>
            </a:r>
            <a:r>
              <a:rPr lang="en-US" sz="2000" dirty="0" err="1"/>
              <a:t>vagus</a:t>
            </a:r>
            <a:r>
              <a:rPr lang="en-US" sz="2000" dirty="0"/>
              <a:t>-nerve stimulation → 24 hours of cytokine reduction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60AD9-F35B-4EB1-8DF1-4458AD1C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123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3066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7B76F-5BA3-451C-87B6-F31682AB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Saluda Medical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55997-E6D9-41F3-A8BA-A3ABAFAF0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electrodes tend to move over time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Neuron may be stimulated too much or too little</a:t>
            </a:r>
          </a:p>
          <a:p>
            <a:pPr lvl="1">
              <a:spcBef>
                <a:spcPts val="0"/>
              </a:spcBef>
            </a:pPr>
            <a:r>
              <a:rPr lang="en-US" dirty="0"/>
              <a:t>One reason SCS effectiveness fades over time</a:t>
            </a:r>
          </a:p>
          <a:p>
            <a:r>
              <a:rPr lang="en-US" dirty="0"/>
              <a:t>Saluda basic technology:</a:t>
            </a:r>
          </a:p>
          <a:p>
            <a:pPr lvl="1">
              <a:spcBef>
                <a:spcPts val="0"/>
              </a:spcBef>
            </a:pPr>
            <a:r>
              <a:rPr lang="en-US" dirty="0"/>
              <a:t>Developed a </a:t>
            </a:r>
            <a:r>
              <a:rPr lang="en-US" dirty="0" err="1"/>
              <a:t>bioamplifier</a:t>
            </a:r>
            <a:r>
              <a:rPr lang="en-US" dirty="0"/>
              <a:t> design to measure neuron activation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Use it to close the loop, adjust stimulator intensity until you get the desired target response</a:t>
            </a:r>
          </a:p>
          <a:p>
            <a:r>
              <a:rPr lang="en-US" dirty="0"/>
              <a:t>Application:</a:t>
            </a:r>
          </a:p>
          <a:p>
            <a:pPr lvl="1">
              <a:spcBef>
                <a:spcPts val="0"/>
              </a:spcBef>
            </a:pPr>
            <a:r>
              <a:rPr lang="en-US" dirty="0"/>
              <a:t>Improved long-term results for SCS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BCCBA-3901-4596-8C51-56B30BDE0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123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4246534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2BD71-254C-4D98-A616-B37F918DF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16764"/>
            <a:ext cx="7772400" cy="5535461"/>
          </a:xfrm>
        </p:spPr>
        <p:txBody>
          <a:bodyPr/>
          <a:lstStyle/>
          <a:p>
            <a:r>
              <a:rPr lang="en-US" sz="2400" dirty="0"/>
              <a:t>Cala Health (https://www.calahealth.com 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Essential tremor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Gyroscope in a special watch detects tremors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Electrodes on the wrist to target median or radial nerve; clinical trial reduced tremor by 60%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Enrolling in clinical trial on several hundred patients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The watch collects data on how well the stimulation worked; uploaded during recharging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Recently approved?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hlinkClick r:id="rId2"/>
              </a:rPr>
              <a:t>https://www.youtube.com/watch?v=auhfMzF2l-w&amp;feature=youtu.be</a:t>
            </a:r>
            <a:endParaRPr lang="en-US" sz="2000" dirty="0"/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r>
              <a:rPr lang="en-US" sz="2400" dirty="0" err="1"/>
              <a:t>CVRx</a:t>
            </a:r>
            <a:r>
              <a:rPr lang="en-US" sz="2400" dirty="0"/>
              <a:t> ( </a:t>
            </a:r>
            <a:r>
              <a:rPr lang="en-US" sz="2400" dirty="0">
                <a:hlinkClick r:id="rId3"/>
              </a:rPr>
              <a:t>www.cvrx.com</a:t>
            </a:r>
            <a:r>
              <a:rPr lang="en-US" sz="2400" dirty="0"/>
              <a:t> 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Electrical pulses activate pressure-sensor neurons in the carotid artery (part of a negative-feedback system called the </a:t>
            </a:r>
            <a:r>
              <a:rPr lang="en-US" sz="2000" i="1" dirty="0"/>
              <a:t>baroreflex</a:t>
            </a:r>
            <a:r>
              <a:rPr lang="en-US" sz="2000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Helps with high blood pressure and heart failure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https://en.wikipedia.org/wiki/Baroreflex_activation_therapy</a:t>
            </a:r>
          </a:p>
          <a:p>
            <a:r>
              <a:rPr lang="en-US" sz="2400" dirty="0"/>
              <a:t>Axon Therapies: nerve targets for neurogenic heart failure</a:t>
            </a:r>
          </a:p>
          <a:p>
            <a:r>
              <a:rPr lang="en-US" sz="2400" dirty="0"/>
              <a:t>Presidio Medical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740AE-86F3-4235-869A-E27DF9DD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123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51448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29182-85E2-421A-BFC8-331480EC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F9908-E12D-466C-9D67-4F28BF6FB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fun links:</a:t>
            </a:r>
          </a:p>
          <a:p>
            <a:pPr lvl="1"/>
            <a:r>
              <a:rPr lang="en-US" dirty="0">
                <a:hlinkClick r:id="rId2"/>
              </a:rPr>
              <a:t>https://galvani.bio/cnn-international-saved-by-the-future-2/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3"/>
              </a:rPr>
              <a:t>https://galvani.bio/#news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EA123-4E4A-4B85-9FB2-10E059DC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79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785E-0E77-4EC9-8194-855013E85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off cytokine storms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5B72-EB55-427A-B4C7-DBAA5AD0E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explain the science here?</a:t>
            </a:r>
          </a:p>
          <a:p>
            <a:pPr lvl="1"/>
            <a:r>
              <a:rPr lang="en-US" dirty="0">
                <a:hlinkClick r:id="rId2"/>
              </a:rPr>
              <a:t>www.setpointmedical.com</a:t>
            </a:r>
            <a:r>
              <a:rPr lang="en-US" dirty="0"/>
              <a:t> (white paper at </a:t>
            </a:r>
            <a:r>
              <a:rPr lang="en-US" dirty="0">
                <a:hlinkClick r:id="rId3"/>
              </a:rPr>
              <a:t>https://setpointmedical.com/sp-content/uploads/2018/09/Setpoint_Medical_White_Paper_digital.pdf</a:t>
            </a:r>
            <a:r>
              <a:rPr lang="en-US" dirty="0"/>
              <a:t> )</a:t>
            </a:r>
          </a:p>
          <a:p>
            <a:pPr lvl="1"/>
            <a:r>
              <a:rPr lang="en-US" dirty="0">
                <a:hlinkClick r:id="rId4"/>
              </a:rPr>
              <a:t>https://spectrum.ieee.org/the-human-os/biomedical/devices/handheld-vagus-nerve-stimulator-gets-emergency-approval-for-covid19-use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D7E6E-90D6-4F57-9FEC-62BE605C5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512657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C6F47-4758-44E3-B351-535B164F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E3DAA-271B-438B-8286-57DEF344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543800" cy="4419600"/>
          </a:xfrm>
        </p:spPr>
        <p:txBody>
          <a:bodyPr/>
          <a:lstStyle/>
          <a:p>
            <a:r>
              <a:rPr lang="en-US" sz="3200" dirty="0"/>
              <a:t>Annual cost of diseases (health-care cost + lost economic productivity) in 2010</a:t>
            </a:r>
            <a:r>
              <a:rPr lang="en-US" sz="3200" baseline="30000" dirty="0"/>
              <a:t>1</a:t>
            </a:r>
            <a:r>
              <a:rPr lang="en-US" sz="3200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chronic pain = $635 billion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heart disease = $309 billion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cancer = $243 billion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diabetes = $188 billion</a:t>
            </a:r>
          </a:p>
          <a:p>
            <a:r>
              <a:rPr lang="en-US" sz="3200" dirty="0"/>
              <a:t>Now let’s look at pain in more detail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sz="3200" baseline="30000" dirty="0"/>
              <a:t>1</a:t>
            </a:r>
            <a:r>
              <a:rPr lang="en-US" sz="3200" dirty="0"/>
              <a:t> ncbi.nlm.nih.gov/books/NBK92521/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E666A-A935-4C87-A597-A3DDFADD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B12D07-4BD3-43E6-AFC2-52AE70A20594}"/>
              </a:ext>
            </a:extLst>
          </p:cNvPr>
          <p:cNvSpPr txBox="1"/>
          <p:nvPr/>
        </p:nvSpPr>
        <p:spPr>
          <a:xfrm>
            <a:off x="5943600" y="2819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Covid</a:t>
            </a:r>
            <a:r>
              <a:rPr lang="en-US" dirty="0"/>
              <a:t> </a:t>
            </a:r>
            <a:r>
              <a:rPr lang="en-US" dirty="0">
                <a:cs typeface="Times New Roman" panose="02020603050405020304" pitchFamily="18" charset="0"/>
              </a:rPr>
              <a:t>≈ 3% of GDP, or $8 trillion/year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7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A021-2054-4546-ADDD-003594AE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neuron?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95260-7A82-4606-8515-A25128B16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Long</a:t>
            </a:r>
            <a:r>
              <a:rPr lang="en-US" dirty="0"/>
              <a:t> skinny cell that conducts </a:t>
            </a:r>
            <a:r>
              <a:rPr lang="en-US" i="1" dirty="0"/>
              <a:t>action potentials</a:t>
            </a:r>
          </a:p>
          <a:p>
            <a:pPr lvl="1"/>
            <a:r>
              <a:rPr lang="en-US" dirty="0"/>
              <a:t>Communication (mostly) between your brain and the rest of your body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Really, how long is a neuron?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neuron from your brain to your toe muscles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human cells about 10-100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US" dirty="0"/>
              <a:t>One neuron is not very useful</a:t>
            </a:r>
          </a:p>
          <a:p>
            <a:pPr lvl="1"/>
            <a:r>
              <a:rPr lang="en-US" dirty="0"/>
              <a:t>Your brain has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≈86 billion neurons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C9AC0-2E09-4E8F-9087-E00467B71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6165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B693-4015-43FE-A622-0F0CD8EBC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opiate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0A3E3-6766-41C6-8967-94BD7DD5E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r>
              <a:rPr lang="en-US" dirty="0"/>
              <a:t>Pre-1980s: opioids mostly used for acute pain,</a:t>
            </a:r>
          </a:p>
          <a:p>
            <a:pPr marL="0" indent="0">
              <a:buNone/>
            </a:pPr>
            <a:r>
              <a:rPr lang="en-US" dirty="0"/>
              <a:t>    chronic cancer pain</a:t>
            </a:r>
          </a:p>
          <a:p>
            <a:r>
              <a:rPr lang="en-US" dirty="0"/>
              <a:t>Successful marketing: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RCTs testing opioids (morphine, oxycodone, fentanyl, hydromorphone, and methadone) for chronic, noncancer pain </a:t>
            </a:r>
            <a:r>
              <a:rPr lang="en-US" sz="2000" dirty="0">
                <a:sym typeface="Symbol" panose="05050102010706020507" pitchFamily="18" charset="2"/>
              </a:rPr>
              <a:t></a:t>
            </a:r>
            <a:r>
              <a:rPr lang="en-US" sz="2000" dirty="0"/>
              <a:t> average pain reduction ≈30%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62 million Americans filled one or more opioid prescriptions in 2016</a:t>
            </a:r>
          </a:p>
          <a:p>
            <a:r>
              <a:rPr lang="en-US" dirty="0"/>
              <a:t>Downside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1999 to 2014: &gt;165K Americans died from prescription-opioid overdose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2017: HHS declared a public-health emergency. See </a:t>
            </a:r>
            <a:r>
              <a:rPr lang="en-US" sz="2000" u="sng" dirty="0">
                <a:hlinkClick r:id="rId2"/>
              </a:rPr>
              <a:t>https://www.hhs.gov/opioids/about-the-epidemic/index.html</a:t>
            </a:r>
            <a:endParaRPr lang="en-US" sz="2000" dirty="0"/>
          </a:p>
          <a:p>
            <a:r>
              <a:rPr lang="en-US" dirty="0"/>
              <a:t>Problem remains: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20% of US adults have some chronic pain; 8% of adults high-impact (CDC)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What do you replace opioids with?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F5E4D-DEB2-4F12-B3FC-EDBDED51D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2140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8F710-2DD8-453D-AFBC-5B0C52F4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Pain-processing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E3207-AABE-4CC1-A12E-85D4939A3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419600"/>
          </a:xfrm>
        </p:spPr>
        <p:txBody>
          <a:bodyPr/>
          <a:lstStyle/>
          <a:p>
            <a:r>
              <a:rPr lang="en-US" i="1" dirty="0"/>
              <a:t>Nociceptive</a:t>
            </a:r>
            <a:r>
              <a:rPr lang="en-US" dirty="0"/>
              <a:t> neurons perceive “noxious stimuli”</a:t>
            </a:r>
          </a:p>
          <a:p>
            <a:pPr lvl="1">
              <a:spcBef>
                <a:spcPts val="0"/>
              </a:spcBef>
            </a:pPr>
            <a:r>
              <a:rPr lang="en-US" dirty="0"/>
              <a:t>But lots of processing between there and pain perception! </a:t>
            </a:r>
          </a:p>
          <a:p>
            <a:r>
              <a:rPr lang="en-US" dirty="0"/>
              <a:t>Examples:</a:t>
            </a:r>
          </a:p>
          <a:p>
            <a:pPr lvl="1">
              <a:spcBef>
                <a:spcPts val="0"/>
              </a:spcBef>
            </a:pPr>
            <a:r>
              <a:rPr lang="en-US" dirty="0"/>
              <a:t>wounded soldier may not perceive pain until away from the shooting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wounded athlete may not notice an injury until after a game ends</a:t>
            </a:r>
          </a:p>
          <a:p>
            <a:r>
              <a:rPr lang="en-US" dirty="0"/>
              <a:t>Classroom exercise</a:t>
            </a:r>
          </a:p>
          <a:p>
            <a:pPr lvl="1">
              <a:spcBef>
                <a:spcPts val="0"/>
              </a:spcBef>
            </a:pPr>
            <a:r>
              <a:rPr lang="en-US" dirty="0"/>
              <a:t>Pinch yourself hard (OK, not too hard)</a:t>
            </a:r>
          </a:p>
          <a:p>
            <a:pPr lvl="1">
              <a:spcBef>
                <a:spcPts val="0"/>
              </a:spcBef>
            </a:pPr>
            <a:r>
              <a:rPr lang="en-US" dirty="0"/>
              <a:t>It hurts!</a:t>
            </a:r>
          </a:p>
          <a:p>
            <a:pPr lvl="1">
              <a:spcBef>
                <a:spcPts val="0"/>
              </a:spcBef>
            </a:pPr>
            <a:r>
              <a:rPr lang="en-US" dirty="0"/>
              <a:t>Rub it. Does it feel better? Why?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6AA0E-5470-4F9B-9C17-09B76B21C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41345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77F8A-16DB-4011-B936-5D7C2125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Gate-control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96BF0-2CF3-44AB-8931-EC11F316C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894" y="3133305"/>
            <a:ext cx="7578305" cy="3310630"/>
          </a:xfrm>
        </p:spPr>
        <p:txBody>
          <a:bodyPr/>
          <a:lstStyle/>
          <a:p>
            <a:r>
              <a:rPr lang="en-US" sz="2000" dirty="0"/>
              <a:t>The nociceptor (top neuron) creates pain two ways: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directly stimulates the downstream neuron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inhibits the intermediate inhibiting neuron</a:t>
            </a:r>
          </a:p>
          <a:p>
            <a:r>
              <a:rPr lang="en-US" sz="2000" dirty="0"/>
              <a:t>The nearby rubbing-sensory neuron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increases the pain by enhancing the downstream neuron (minor effect)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diminishes the pain by stimulating the intermediate neuron (large effect)</a:t>
            </a:r>
          </a:p>
          <a:p>
            <a:r>
              <a:rPr lang="en-US" sz="2000" dirty="0"/>
              <a:t>Gate-control theory: the basis of TENS, SCS, </a:t>
            </a:r>
            <a:r>
              <a:rPr lang="en-US" sz="2000" dirty="0" err="1"/>
              <a:t>etc</a:t>
            </a:r>
            <a:r>
              <a:rPr lang="en-US" sz="2000" dirty="0"/>
              <a:t>…</a:t>
            </a:r>
            <a:endParaRPr lang="en-US" sz="2200" dirty="0"/>
          </a:p>
          <a:p>
            <a:pPr lvl="1">
              <a:spcBef>
                <a:spcPts val="0"/>
              </a:spcBef>
            </a:pPr>
            <a:r>
              <a:rPr lang="en-US" sz="1800" dirty="0"/>
              <a:t>people believe this model is reasonable, but over-simplified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does not explain HF10 stimulation (see later)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add a descending pathway from the brain to inhibit pain for the soldier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5513E7-FF78-4958-9566-E36507DA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E1FBF7-0849-4A8F-90A1-C9D95DC42899}"/>
              </a:ext>
            </a:extLst>
          </p:cNvPr>
          <p:cNvGrpSpPr/>
          <p:nvPr/>
        </p:nvGrpSpPr>
        <p:grpSpPr>
          <a:xfrm>
            <a:off x="1463616" y="1219200"/>
            <a:ext cx="6317411" cy="1895196"/>
            <a:chOff x="1463616" y="1219200"/>
            <a:chExt cx="6317411" cy="1895196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CB195EFF-008B-4949-839B-D4124B3D0155}"/>
                </a:ext>
              </a:extLst>
            </p:cNvPr>
            <p:cNvSpPr/>
            <p:nvPr/>
          </p:nvSpPr>
          <p:spPr>
            <a:xfrm>
              <a:off x="5253485" y="1903915"/>
              <a:ext cx="2527540" cy="508958"/>
            </a:xfrm>
            <a:prstGeom prst="rightArrow">
              <a:avLst/>
            </a:prstGeom>
            <a:noFill/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C2CEAA-4FEF-44C5-80DF-D4C2810FBA39}"/>
                </a:ext>
              </a:extLst>
            </p:cNvPr>
            <p:cNvSpPr txBox="1"/>
            <p:nvPr/>
          </p:nvSpPr>
          <p:spPr>
            <a:xfrm>
              <a:off x="5564041" y="1938424"/>
              <a:ext cx="22169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downstream neuron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B0C425-409B-46D2-A95C-F9B1D99C0D64}"/>
                </a:ext>
              </a:extLst>
            </p:cNvPr>
            <p:cNvSpPr/>
            <p:nvPr/>
          </p:nvSpPr>
          <p:spPr>
            <a:xfrm>
              <a:off x="5073230" y="1921170"/>
              <a:ext cx="86264" cy="534838"/>
            </a:xfrm>
            <a:prstGeom prst="rect">
              <a:avLst/>
            </a:prstGeom>
            <a:noFill/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995D39-04BE-46A6-B879-793A5D885A43}"/>
                </a:ext>
              </a:extLst>
            </p:cNvPr>
            <p:cNvSpPr/>
            <p:nvPr/>
          </p:nvSpPr>
          <p:spPr>
            <a:xfrm>
              <a:off x="3477344" y="2106638"/>
              <a:ext cx="1595887" cy="163902"/>
            </a:xfrm>
            <a:prstGeom prst="rect">
              <a:avLst/>
            </a:prstGeom>
            <a:noFill/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B1BC25-1829-4C24-AB9B-E453A303E249}"/>
                </a:ext>
              </a:extLst>
            </p:cNvPr>
            <p:cNvSpPr txBox="1"/>
            <p:nvPr/>
          </p:nvSpPr>
          <p:spPr>
            <a:xfrm>
              <a:off x="1561381" y="1219200"/>
              <a:ext cx="4225961" cy="353943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none" lIns="0" tIns="0" rIns="0" rtlCol="0" anchor="ctr" anchorCtr="0">
              <a:noAutofit/>
            </a:bodyPr>
            <a:lstStyle/>
            <a:p>
              <a:pPr algn="ctr"/>
              <a:r>
                <a:rPr lang="en-US" sz="2000" dirty="0"/>
                <a:t>pain (</a:t>
              </a:r>
              <a:r>
                <a:rPr lang="en-US" sz="2000" dirty="0" err="1"/>
                <a:t>Aδ</a:t>
              </a:r>
              <a:r>
                <a:rPr lang="en-US" sz="2000" dirty="0"/>
                <a:t>, C)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C04913-8A10-4D91-BD6F-A9C61F7A0E7D}"/>
                </a:ext>
              </a:extLst>
            </p:cNvPr>
            <p:cNvSpPr txBox="1"/>
            <p:nvPr/>
          </p:nvSpPr>
          <p:spPr>
            <a:xfrm>
              <a:off x="1463616" y="2760453"/>
              <a:ext cx="4330461" cy="353943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none" lIns="0" tIns="0" rIns="0" rtlCol="0" anchor="ctr" anchorCtr="0">
              <a:noAutofit/>
            </a:bodyPr>
            <a:lstStyle/>
            <a:p>
              <a:pPr algn="ctr"/>
              <a:r>
                <a:rPr lang="en-US" sz="2000" dirty="0"/>
                <a:t>touch (Aβ)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B26974-204D-4607-94C8-0CED5DDAFC80}"/>
                </a:ext>
              </a:extLst>
            </p:cNvPr>
            <p:cNvSpPr/>
            <p:nvPr/>
          </p:nvSpPr>
          <p:spPr>
            <a:xfrm>
              <a:off x="3500888" y="1564337"/>
              <a:ext cx="96326" cy="365760"/>
            </a:xfrm>
            <a:prstGeom prst="rect">
              <a:avLst/>
            </a:prstGeom>
            <a:noFill/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A3F22F-08EA-4EF9-80B7-9DFCF4599ECB}"/>
                </a:ext>
              </a:extLst>
            </p:cNvPr>
            <p:cNvSpPr/>
            <p:nvPr/>
          </p:nvSpPr>
          <p:spPr>
            <a:xfrm>
              <a:off x="3352801" y="1939858"/>
              <a:ext cx="382438" cy="76201"/>
            </a:xfrm>
            <a:prstGeom prst="rect">
              <a:avLst/>
            </a:prstGeom>
            <a:noFill/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Up 17">
              <a:extLst>
                <a:ext uri="{FF2B5EF4-FFF2-40B4-BE49-F238E27FC236}">
                  <a16:creationId xmlns:a16="http://schemas.microsoft.com/office/drawing/2014/main" id="{18B481FB-305A-4E4E-BFF1-6137B931112A}"/>
                </a:ext>
              </a:extLst>
            </p:cNvPr>
            <p:cNvSpPr/>
            <p:nvPr/>
          </p:nvSpPr>
          <p:spPr>
            <a:xfrm>
              <a:off x="5677584" y="2352490"/>
              <a:ext cx="155275" cy="560717"/>
            </a:xfrm>
            <a:prstGeom prst="upArrow">
              <a:avLst/>
            </a:prstGeom>
            <a:noFill/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37E5D501-712E-4105-9331-79B3679AC4EC}"/>
                </a:ext>
              </a:extLst>
            </p:cNvPr>
            <p:cNvSpPr/>
            <p:nvPr/>
          </p:nvSpPr>
          <p:spPr>
            <a:xfrm>
              <a:off x="3424806" y="2315109"/>
              <a:ext cx="201283" cy="457200"/>
            </a:xfrm>
            <a:prstGeom prst="upArrow">
              <a:avLst/>
            </a:prstGeom>
            <a:noFill/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28218E0-0EC3-42A7-95B8-454921AFD69E}"/>
                </a:ext>
              </a:extLst>
            </p:cNvPr>
            <p:cNvSpPr/>
            <p:nvPr/>
          </p:nvSpPr>
          <p:spPr>
            <a:xfrm>
              <a:off x="3512016" y="1869411"/>
              <a:ext cx="64008" cy="129397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FFC2E04-89AE-4976-81C5-32D920D2CAC5}"/>
                </a:ext>
              </a:extLst>
            </p:cNvPr>
            <p:cNvSpPr/>
            <p:nvPr/>
          </p:nvSpPr>
          <p:spPr>
            <a:xfrm>
              <a:off x="3521641" y="1527232"/>
              <a:ext cx="64008" cy="129397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D1545B-0369-4CED-B4C3-CD161AF17CCE}"/>
                </a:ext>
              </a:extLst>
            </p:cNvPr>
            <p:cNvSpPr/>
            <p:nvPr/>
          </p:nvSpPr>
          <p:spPr>
            <a:xfrm>
              <a:off x="3496375" y="2676104"/>
              <a:ext cx="73152" cy="129397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3C9EB15-9DE2-49C2-9177-003BDC442799}"/>
                </a:ext>
              </a:extLst>
            </p:cNvPr>
            <p:cNvSpPr/>
            <p:nvPr/>
          </p:nvSpPr>
          <p:spPr>
            <a:xfrm>
              <a:off x="5025271" y="2120009"/>
              <a:ext cx="73152" cy="13716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Up 24">
              <a:extLst>
                <a:ext uri="{FF2B5EF4-FFF2-40B4-BE49-F238E27FC236}">
                  <a16:creationId xmlns:a16="http://schemas.microsoft.com/office/drawing/2014/main" id="{EBB192C2-624E-4D6E-A08E-C6588185BEB3}"/>
                </a:ext>
              </a:extLst>
            </p:cNvPr>
            <p:cNvSpPr/>
            <p:nvPr/>
          </p:nvSpPr>
          <p:spPr>
            <a:xfrm flipV="1">
              <a:off x="5677584" y="1407318"/>
              <a:ext cx="155275" cy="560717"/>
            </a:xfrm>
            <a:prstGeom prst="upArrow">
              <a:avLst/>
            </a:prstGeom>
            <a:noFill/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893265A-AB31-4431-A8A6-EB7019304FAE}"/>
                </a:ext>
              </a:extLst>
            </p:cNvPr>
            <p:cNvSpPr/>
            <p:nvPr/>
          </p:nvSpPr>
          <p:spPr>
            <a:xfrm>
              <a:off x="5732361" y="1482139"/>
              <a:ext cx="45720" cy="129397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F5EBB89-A512-4FFC-B760-A845460C9360}"/>
                </a:ext>
              </a:extLst>
            </p:cNvPr>
            <p:cNvSpPr/>
            <p:nvPr/>
          </p:nvSpPr>
          <p:spPr>
            <a:xfrm>
              <a:off x="5732361" y="2702190"/>
              <a:ext cx="45720" cy="129397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E1E2CC-23B4-44EC-9282-F2FFF0730520}"/>
                </a:ext>
              </a:extLst>
            </p:cNvPr>
            <p:cNvSpPr txBox="1"/>
            <p:nvPr/>
          </p:nvSpPr>
          <p:spPr>
            <a:xfrm>
              <a:off x="5770769" y="1616419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220E1F-DC81-46D0-BD4B-945C18C93D8B}"/>
                </a:ext>
              </a:extLst>
            </p:cNvPr>
            <p:cNvSpPr txBox="1"/>
            <p:nvPr/>
          </p:nvSpPr>
          <p:spPr>
            <a:xfrm>
              <a:off x="5778081" y="2250764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6A06BD-46E4-45B9-B171-CDC1657B6D19}"/>
                </a:ext>
              </a:extLst>
            </p:cNvPr>
            <p:cNvSpPr txBox="1"/>
            <p:nvPr/>
          </p:nvSpPr>
          <p:spPr>
            <a:xfrm>
              <a:off x="3631909" y="221075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23A7DF-4079-4801-90FD-B3F1F3F9F220}"/>
                </a:ext>
              </a:extLst>
            </p:cNvPr>
            <p:cNvSpPr txBox="1"/>
            <p:nvPr/>
          </p:nvSpPr>
          <p:spPr>
            <a:xfrm>
              <a:off x="3760513" y="1680897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8571E2-0DCF-44BF-9E99-778E40C74204}"/>
                </a:ext>
              </a:extLst>
            </p:cNvPr>
            <p:cNvSpPr txBox="1"/>
            <p:nvPr/>
          </p:nvSpPr>
          <p:spPr>
            <a:xfrm>
              <a:off x="4730639" y="170688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410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77F8A-16DB-4011-B936-5D7C2125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5513E7-FF78-4958-9566-E36507DA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B195EFF-008B-4949-839B-D4124B3D0155}"/>
              </a:ext>
            </a:extLst>
          </p:cNvPr>
          <p:cNvSpPr/>
          <p:nvPr/>
        </p:nvSpPr>
        <p:spPr>
          <a:xfrm>
            <a:off x="5253485" y="1903915"/>
            <a:ext cx="2527540" cy="508958"/>
          </a:xfrm>
          <a:prstGeom prst="rightArrow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2CEAA-4FEF-44C5-80DF-D4C2810FBA39}"/>
              </a:ext>
            </a:extLst>
          </p:cNvPr>
          <p:cNvSpPr txBox="1"/>
          <p:nvPr/>
        </p:nvSpPr>
        <p:spPr>
          <a:xfrm>
            <a:off x="5564041" y="1938424"/>
            <a:ext cx="221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downstream neuron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B0C425-409B-46D2-A95C-F9B1D99C0D64}"/>
              </a:ext>
            </a:extLst>
          </p:cNvPr>
          <p:cNvSpPr/>
          <p:nvPr/>
        </p:nvSpPr>
        <p:spPr>
          <a:xfrm>
            <a:off x="5073230" y="1921170"/>
            <a:ext cx="86264" cy="534838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995D39-04BE-46A6-B879-793A5D885A43}"/>
              </a:ext>
            </a:extLst>
          </p:cNvPr>
          <p:cNvSpPr/>
          <p:nvPr/>
        </p:nvSpPr>
        <p:spPr>
          <a:xfrm>
            <a:off x="3477344" y="2106638"/>
            <a:ext cx="1595887" cy="163902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B1BC25-1829-4C24-AB9B-E453A303E249}"/>
              </a:ext>
            </a:extLst>
          </p:cNvPr>
          <p:cNvSpPr txBox="1"/>
          <p:nvPr/>
        </p:nvSpPr>
        <p:spPr>
          <a:xfrm>
            <a:off x="1561381" y="1219200"/>
            <a:ext cx="4225961" cy="35394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none" lIns="0" tIns="0" rIns="0" rtlCol="0" anchor="ctr" anchorCtr="0">
            <a:noAutofit/>
          </a:bodyPr>
          <a:lstStyle/>
          <a:p>
            <a:pPr algn="ctr"/>
            <a:r>
              <a:rPr lang="en-US" sz="2000" dirty="0"/>
              <a:t>pain (</a:t>
            </a:r>
            <a:r>
              <a:rPr lang="en-US" sz="2000" dirty="0" err="1"/>
              <a:t>Aδ</a:t>
            </a:r>
            <a:r>
              <a:rPr lang="en-US" sz="2000" dirty="0"/>
              <a:t>, C)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C04913-8A10-4D91-BD6F-A9C61F7A0E7D}"/>
              </a:ext>
            </a:extLst>
          </p:cNvPr>
          <p:cNvSpPr txBox="1"/>
          <p:nvPr/>
        </p:nvSpPr>
        <p:spPr>
          <a:xfrm>
            <a:off x="1463616" y="2760453"/>
            <a:ext cx="4330461" cy="35394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none" lIns="0" tIns="0" rIns="0" rtlCol="0" anchor="ctr" anchorCtr="0">
            <a:noAutofit/>
          </a:bodyPr>
          <a:lstStyle/>
          <a:p>
            <a:pPr algn="ctr"/>
            <a:r>
              <a:rPr lang="en-US" sz="2000" dirty="0"/>
              <a:t>touch (Aβ)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B26974-204D-4607-94C8-0CED5DDAFC80}"/>
              </a:ext>
            </a:extLst>
          </p:cNvPr>
          <p:cNvSpPr/>
          <p:nvPr/>
        </p:nvSpPr>
        <p:spPr>
          <a:xfrm>
            <a:off x="3500888" y="1564337"/>
            <a:ext cx="96326" cy="365760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A3F22F-08EA-4EF9-80B7-9DFCF4599ECB}"/>
              </a:ext>
            </a:extLst>
          </p:cNvPr>
          <p:cNvSpPr/>
          <p:nvPr/>
        </p:nvSpPr>
        <p:spPr>
          <a:xfrm>
            <a:off x="3352801" y="1939858"/>
            <a:ext cx="382438" cy="76201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18B481FB-305A-4E4E-BFF1-6137B931112A}"/>
              </a:ext>
            </a:extLst>
          </p:cNvPr>
          <p:cNvSpPr/>
          <p:nvPr/>
        </p:nvSpPr>
        <p:spPr>
          <a:xfrm>
            <a:off x="5677584" y="2352490"/>
            <a:ext cx="155275" cy="560717"/>
          </a:xfrm>
          <a:prstGeom prst="upArrow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37E5D501-712E-4105-9331-79B3679AC4EC}"/>
              </a:ext>
            </a:extLst>
          </p:cNvPr>
          <p:cNvSpPr/>
          <p:nvPr/>
        </p:nvSpPr>
        <p:spPr>
          <a:xfrm>
            <a:off x="3424806" y="2315109"/>
            <a:ext cx="201283" cy="457200"/>
          </a:xfrm>
          <a:prstGeom prst="upArrow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8218E0-0EC3-42A7-95B8-454921AFD69E}"/>
              </a:ext>
            </a:extLst>
          </p:cNvPr>
          <p:cNvSpPr/>
          <p:nvPr/>
        </p:nvSpPr>
        <p:spPr>
          <a:xfrm>
            <a:off x="3512016" y="1869411"/>
            <a:ext cx="64008" cy="12939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FC2E04-89AE-4976-81C5-32D920D2CAC5}"/>
              </a:ext>
            </a:extLst>
          </p:cNvPr>
          <p:cNvSpPr/>
          <p:nvPr/>
        </p:nvSpPr>
        <p:spPr>
          <a:xfrm>
            <a:off x="3521641" y="1527232"/>
            <a:ext cx="64008" cy="12939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D1545B-0369-4CED-B4C3-CD161AF17CCE}"/>
              </a:ext>
            </a:extLst>
          </p:cNvPr>
          <p:cNvSpPr/>
          <p:nvPr/>
        </p:nvSpPr>
        <p:spPr>
          <a:xfrm>
            <a:off x="3496375" y="2676104"/>
            <a:ext cx="73152" cy="12939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C9EB15-9DE2-49C2-9177-003BDC442799}"/>
              </a:ext>
            </a:extLst>
          </p:cNvPr>
          <p:cNvSpPr/>
          <p:nvPr/>
        </p:nvSpPr>
        <p:spPr>
          <a:xfrm>
            <a:off x="5025271" y="2120009"/>
            <a:ext cx="73152" cy="13716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EBB192C2-624E-4D6E-A08E-C6588185BEB3}"/>
              </a:ext>
            </a:extLst>
          </p:cNvPr>
          <p:cNvSpPr/>
          <p:nvPr/>
        </p:nvSpPr>
        <p:spPr>
          <a:xfrm flipV="1">
            <a:off x="5677584" y="1407318"/>
            <a:ext cx="155275" cy="560717"/>
          </a:xfrm>
          <a:prstGeom prst="upArrow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93265A-AB31-4431-A8A6-EB7019304FAE}"/>
              </a:ext>
            </a:extLst>
          </p:cNvPr>
          <p:cNvSpPr/>
          <p:nvPr/>
        </p:nvSpPr>
        <p:spPr>
          <a:xfrm>
            <a:off x="5732361" y="1482139"/>
            <a:ext cx="45720" cy="12939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5EBB89-A512-4FFC-B760-A845460C9360}"/>
              </a:ext>
            </a:extLst>
          </p:cNvPr>
          <p:cNvSpPr/>
          <p:nvPr/>
        </p:nvSpPr>
        <p:spPr>
          <a:xfrm>
            <a:off x="5732361" y="2702190"/>
            <a:ext cx="45720" cy="12939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E1E2CC-23B4-44EC-9282-F2FFF0730520}"/>
              </a:ext>
            </a:extLst>
          </p:cNvPr>
          <p:cNvSpPr txBox="1"/>
          <p:nvPr/>
        </p:nvSpPr>
        <p:spPr>
          <a:xfrm>
            <a:off x="5770769" y="161641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20E1F-DC81-46D0-BD4B-945C18C93D8B}"/>
              </a:ext>
            </a:extLst>
          </p:cNvPr>
          <p:cNvSpPr txBox="1"/>
          <p:nvPr/>
        </p:nvSpPr>
        <p:spPr>
          <a:xfrm>
            <a:off x="5778081" y="225076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6A06BD-46E4-45B9-B171-CDC1657B6D19}"/>
              </a:ext>
            </a:extLst>
          </p:cNvPr>
          <p:cNvSpPr txBox="1"/>
          <p:nvPr/>
        </p:nvSpPr>
        <p:spPr>
          <a:xfrm>
            <a:off x="3631909" y="221075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23A7DF-4079-4801-90FD-B3F1F3F9F220}"/>
              </a:ext>
            </a:extLst>
          </p:cNvPr>
          <p:cNvSpPr txBox="1"/>
          <p:nvPr/>
        </p:nvSpPr>
        <p:spPr>
          <a:xfrm>
            <a:off x="3760513" y="168089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8571E2-0DCF-44BF-9E99-778E40C74204}"/>
              </a:ext>
            </a:extLst>
          </p:cNvPr>
          <p:cNvSpPr txBox="1"/>
          <p:nvPr/>
        </p:nvSpPr>
        <p:spPr>
          <a:xfrm>
            <a:off x="4730639" y="170688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C541D0-490B-4D7D-8131-EA58225E63BE}"/>
              </a:ext>
            </a:extLst>
          </p:cNvPr>
          <p:cNvSpPr txBox="1"/>
          <p:nvPr/>
        </p:nvSpPr>
        <p:spPr>
          <a:xfrm>
            <a:off x="1735764" y="114987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OUCH!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FC8F18-3104-464F-A013-CDA31ADA9447}"/>
              </a:ext>
            </a:extLst>
          </p:cNvPr>
          <p:cNvSpPr txBox="1"/>
          <p:nvPr/>
        </p:nvSpPr>
        <p:spPr>
          <a:xfrm>
            <a:off x="4371585" y="117834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OUCH!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0BDB9E-F551-4313-BC56-3D45E1C89653}"/>
              </a:ext>
            </a:extLst>
          </p:cNvPr>
          <p:cNvSpPr txBox="1"/>
          <p:nvPr/>
        </p:nvSpPr>
        <p:spPr>
          <a:xfrm>
            <a:off x="556042" y="3915322"/>
            <a:ext cx="249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Nerve stimulation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A0572F-BA45-4429-BEC5-CB74F445B3E6}"/>
              </a:ext>
            </a:extLst>
          </p:cNvPr>
          <p:cNvCxnSpPr>
            <a:cxnSpLocks/>
          </p:cNvCxnSpPr>
          <p:nvPr/>
        </p:nvCxnSpPr>
        <p:spPr>
          <a:xfrm flipV="1">
            <a:off x="1295400" y="2913207"/>
            <a:ext cx="609600" cy="92865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B4566DB-B8DD-4637-984D-2E678709FA11}"/>
              </a:ext>
            </a:extLst>
          </p:cNvPr>
          <p:cNvSpPr/>
          <p:nvPr/>
        </p:nvSpPr>
        <p:spPr>
          <a:xfrm>
            <a:off x="2009965" y="2555244"/>
            <a:ext cx="818147" cy="500514"/>
          </a:xfrm>
          <a:custGeom>
            <a:avLst/>
            <a:gdLst>
              <a:gd name="connsiteX0" fmla="*/ 0 w 818147"/>
              <a:gd name="connsiteY0" fmla="*/ 404261 h 500514"/>
              <a:gd name="connsiteX1" fmla="*/ 356135 w 818147"/>
              <a:gd name="connsiteY1" fmla="*/ 413887 h 500514"/>
              <a:gd name="connsiteX2" fmla="*/ 442762 w 818147"/>
              <a:gd name="connsiteY2" fmla="*/ 0 h 500514"/>
              <a:gd name="connsiteX3" fmla="*/ 500514 w 818147"/>
              <a:gd name="connsiteY3" fmla="*/ 500514 h 500514"/>
              <a:gd name="connsiteX4" fmla="*/ 818147 w 818147"/>
              <a:gd name="connsiteY4" fmla="*/ 433137 h 50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147" h="500514">
                <a:moveTo>
                  <a:pt x="0" y="404261"/>
                </a:moveTo>
                <a:lnTo>
                  <a:pt x="356135" y="413887"/>
                </a:lnTo>
                <a:lnTo>
                  <a:pt x="442762" y="0"/>
                </a:lnTo>
                <a:lnTo>
                  <a:pt x="500514" y="500514"/>
                </a:lnTo>
                <a:lnTo>
                  <a:pt x="818147" y="433137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6C3D0D-EE53-4807-970C-C2DE122FB267}"/>
              </a:ext>
            </a:extLst>
          </p:cNvPr>
          <p:cNvSpPr txBox="1"/>
          <p:nvPr/>
        </p:nvSpPr>
        <p:spPr>
          <a:xfrm>
            <a:off x="4488257" y="1106626"/>
            <a:ext cx="114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nice…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D85CB6-233A-4911-83CF-644AB495F8EB}"/>
              </a:ext>
            </a:extLst>
          </p:cNvPr>
          <p:cNvSpPr txBox="1"/>
          <p:nvPr/>
        </p:nvSpPr>
        <p:spPr>
          <a:xfrm>
            <a:off x="1847133" y="1126935"/>
            <a:ext cx="114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oohh</a:t>
            </a:r>
            <a:r>
              <a:rPr lang="en-US" dirty="0"/>
              <a:t>…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E15FCE78-634E-4741-8649-A054E1882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724690"/>
            <a:ext cx="7772400" cy="1371309"/>
          </a:xfrm>
        </p:spPr>
        <p:txBody>
          <a:bodyPr/>
          <a:lstStyle/>
          <a:p>
            <a:r>
              <a:rPr lang="en-US" dirty="0"/>
              <a:t>Paresthesia – the “touch” nerve is activated, but not really being touched</a:t>
            </a:r>
          </a:p>
          <a:p>
            <a:pPr lvl="1"/>
            <a:r>
              <a:rPr lang="en-US" dirty="0"/>
              <a:t>Weird sensation of not-quite-numbness</a:t>
            </a:r>
          </a:p>
        </p:txBody>
      </p:sp>
    </p:spTree>
    <p:extLst>
      <p:ext uri="{BB962C8B-B14F-4D97-AF65-F5344CB8AC3E}">
        <p14:creationId xmlns:p14="http://schemas.microsoft.com/office/powerpoint/2010/main" val="157405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8" grpId="0"/>
      <p:bldP spid="28" grpId="1"/>
      <p:bldP spid="29" grpId="0"/>
      <p:bldP spid="33" grpId="0" animBg="1"/>
      <p:bldP spid="34" grpId="0"/>
      <p:bldP spid="35" grpId="0"/>
      <p:bldP spid="3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18D4-DC04-4591-A974-4260FC68A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9FEF7-A6FF-49E4-B961-8B924C34B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419600"/>
          </a:xfrm>
        </p:spPr>
        <p:txBody>
          <a:bodyPr/>
          <a:lstStyle/>
          <a:p>
            <a:r>
              <a:rPr lang="en-US" dirty="0"/>
              <a:t>Idea: can you electrically “rub on” nerves near where you hurt?</a:t>
            </a:r>
          </a:p>
          <a:p>
            <a:r>
              <a:rPr lang="en-US" dirty="0"/>
              <a:t>Spinal-Cord Stimulation (SCS)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started by Shealy in 1967 based on gate-control theory</a:t>
            </a:r>
          </a:p>
          <a:p>
            <a:pPr lvl="1">
              <a:spcBef>
                <a:spcPts val="0"/>
              </a:spcBef>
            </a:pPr>
            <a:r>
              <a:rPr lang="en-US" dirty="0"/>
              <a:t>electrically stimulate sensory neurons to “turn off the gate” 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stimulate them near spinal cord (SCS) or at a peripheral location (Peripheral Nerve Stimulation, PNS)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turns off the gate, induces </a:t>
            </a:r>
            <a:r>
              <a:rPr lang="en-US" i="1" dirty="0"/>
              <a:t>paresthesia</a:t>
            </a:r>
            <a:r>
              <a:rPr lang="en-US" dirty="0"/>
              <a:t> instead of pain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891C5-6DC6-4EF1-8844-F3588B05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1820042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0A76-C05D-4103-901A-8D56DC7D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 years of tweaking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8A693-5477-4A06-AF22-E58EDF85A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47800"/>
            <a:ext cx="8610600" cy="4724400"/>
          </a:xfrm>
        </p:spPr>
        <p:txBody>
          <a:bodyPr/>
          <a:lstStyle/>
          <a:p>
            <a:r>
              <a:rPr lang="en-US" dirty="0"/>
              <a:t>Complications and issues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Results do not always last long-term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infections, hardware malfunction, lead migration, fractured electrodes, pulse-generator discomfort,  battery replacements…</a:t>
            </a:r>
          </a:p>
          <a:p>
            <a:pPr lvl="1">
              <a:spcBef>
                <a:spcPts val="0"/>
              </a:spcBef>
            </a:pPr>
            <a:r>
              <a:rPr lang="en-US" dirty="0"/>
              <a:t>2013 study over 12 years: adverse events in 61% of patients</a:t>
            </a:r>
          </a:p>
          <a:p>
            <a:r>
              <a:rPr lang="en-US" sz="2400" dirty="0"/>
              <a:t>Since 1967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Incremental improvements: smaller batteries, electrodes, and then wireless charging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&gt;50% pain relief in 40% to 65% of patients for at least 6 months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dirty="0"/>
              <a:t>And see, e.g., SaludaMedical.com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B7F2C-0BCD-4843-873B-9E7AFCE57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1188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0BB1-B922-4D65-8CF6-53D1D4400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SCS – the last 10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218CB-8BBF-4BB8-803B-4265BA12E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“electrically rub the nerves” mean?</a:t>
            </a:r>
          </a:p>
          <a:p>
            <a:pPr lvl="1">
              <a:spcBef>
                <a:spcPts val="0"/>
              </a:spcBef>
            </a:pPr>
            <a:r>
              <a:rPr lang="en-US" dirty="0"/>
              <a:t>35-80 Hz; pulse width of 210-450 </a:t>
            </a:r>
            <a:r>
              <a:rPr lang="el-GR" dirty="0"/>
              <a:t>μ</a:t>
            </a:r>
            <a:r>
              <a:rPr lang="en-US" dirty="0"/>
              <a:t>s; 4-8 mA</a:t>
            </a:r>
          </a:p>
          <a:p>
            <a:r>
              <a:rPr lang="en-US" dirty="0"/>
              <a:t>New patterns being tried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Steady 10 kHz; burst 500 Hz</a:t>
            </a:r>
          </a:p>
          <a:p>
            <a:r>
              <a:rPr lang="en-US" dirty="0"/>
              <a:t>Results: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paresthesia! Patient just knows that the pain is gone</a:t>
            </a:r>
          </a:p>
          <a:p>
            <a:pPr lvl="1">
              <a:spcBef>
                <a:spcPts val="0"/>
              </a:spcBef>
            </a:pPr>
            <a:r>
              <a:rPr lang="en-US" dirty="0"/>
              <a:t>Better results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Newer patterns have largely replaced traditional SCS</a:t>
            </a:r>
          </a:p>
          <a:p>
            <a:r>
              <a:rPr lang="en-US" dirty="0"/>
              <a:t>Why do the new patterns work?</a:t>
            </a:r>
          </a:p>
          <a:p>
            <a:pPr lvl="1">
              <a:spcBef>
                <a:spcPts val="0"/>
              </a:spcBef>
            </a:pPr>
            <a:r>
              <a:rPr lang="en-US" dirty="0"/>
              <a:t>As usual: nobody quite knows for sure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2356B-05E2-4D5B-B084-FAB81CD1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0417684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FE416-9FCD-4747-9DE6-A80CAD4F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F4564-61E2-4BB8-9343-7C3B1BFAE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kHz SCS approved for treating chronic, intractable trunk and limb pain in Europe since 2010 and the US since 2015</a:t>
            </a:r>
          </a:p>
          <a:p>
            <a:r>
              <a:rPr lang="en-US" dirty="0"/>
              <a:t>Typical results for 10kHz SCS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Pain substantially reduced but not eliminated in about ⅔ of patients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Opioid use at 50-60% in about ⅔ of patients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For regular SCS, the “⅔ of patients” is more like “½”</a:t>
            </a:r>
          </a:p>
          <a:p>
            <a:pPr lvl="1">
              <a:spcBef>
                <a:spcPts val="0"/>
              </a:spcBef>
            </a:pPr>
            <a:r>
              <a:rPr lang="en-US" dirty="0"/>
              <a:t>Paresthesia-free stimulation allows placebo-controlled studies!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4FF9E-2402-4DAF-84A1-6E2659C35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296639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BCF1A-F76A-4760-AB1F-E17A0BE05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DE4E0-3964-48AB-84A1-49C3B1AE1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745FC-BA95-4E1B-8E14-23B9E42BB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9174627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entral vs peripheral nervous system">
            <a:extLst>
              <a:ext uri="{FF2B5EF4-FFF2-40B4-BE49-F238E27FC236}">
                <a16:creationId xmlns:a16="http://schemas.microsoft.com/office/drawing/2014/main" id="{8C6039E8-3C64-467A-BBD6-E2D3616A4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63" y="281414"/>
            <a:ext cx="3642903" cy="60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A9E58-3035-4749-8C95-8F06DA6F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642" y="1020724"/>
            <a:ext cx="4079358" cy="4837815"/>
          </a:xfrm>
        </p:spPr>
        <p:txBody>
          <a:bodyPr/>
          <a:lstStyle/>
          <a:p>
            <a:r>
              <a:rPr lang="en-US" sz="2400" dirty="0"/>
              <a:t>Central nervous system (CNS, red)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brain + spinal cord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controls most everything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big mystery</a:t>
            </a:r>
          </a:p>
          <a:p>
            <a:r>
              <a:rPr lang="en-US" sz="2400" dirty="0"/>
              <a:t>Peripheral nervous system (PNS, blue)</a:t>
            </a:r>
          </a:p>
          <a:p>
            <a:pPr lvl="1"/>
            <a:r>
              <a:rPr lang="en-US" sz="2000" dirty="0"/>
              <a:t>everything but the CNS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CNS signals must usually traverse PNS to do anything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typically 100s of neurons per nerve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electroceuticals target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36981-0A48-465A-A1C7-3B7103F9B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51164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B4EA-E121-4EEF-AC50-AE58D563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neuron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D2B14-C3DE-4F45-A75A-BA68B97C6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2702560"/>
          </a:xfrm>
        </p:spPr>
        <p:txBody>
          <a:bodyPr/>
          <a:lstStyle/>
          <a:p>
            <a:r>
              <a:rPr lang="en-US" dirty="0"/>
              <a:t>Takes inputs from upstream neurons</a:t>
            </a:r>
          </a:p>
          <a:p>
            <a:r>
              <a:rPr lang="en-US" dirty="0"/>
              <a:t>Generates an AP</a:t>
            </a:r>
          </a:p>
          <a:p>
            <a:r>
              <a:rPr lang="en-US" dirty="0"/>
              <a:t>The AP travels – fast</a:t>
            </a:r>
          </a:p>
          <a:p>
            <a:r>
              <a:rPr lang="en-US" dirty="0"/>
              <a:t>Drives downstream neurons</a:t>
            </a:r>
          </a:p>
          <a:p>
            <a:r>
              <a:rPr lang="en-US" dirty="0"/>
              <a:t>Which brings us to…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A5852-7FF3-4020-9E90-7920F8EA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D5DAB7A-AC47-1D7F-2CC4-75431F9C0616}"/>
              </a:ext>
            </a:extLst>
          </p:cNvPr>
          <p:cNvGrpSpPr/>
          <p:nvPr/>
        </p:nvGrpSpPr>
        <p:grpSpPr>
          <a:xfrm>
            <a:off x="5617122" y="2695940"/>
            <a:ext cx="2532095" cy="2139696"/>
            <a:chOff x="5617122" y="2695940"/>
            <a:chExt cx="2532095" cy="213969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EFF76AF-47AE-2581-C30E-DFBB9182FDB1}"/>
                </a:ext>
              </a:extLst>
            </p:cNvPr>
            <p:cNvCxnSpPr/>
            <p:nvPr/>
          </p:nvCxnSpPr>
          <p:spPr>
            <a:xfrm>
              <a:off x="5918081" y="4835636"/>
              <a:ext cx="2231136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9C44A8-7E54-84EB-AA44-F978B9D13C8A}"/>
                </a:ext>
              </a:extLst>
            </p:cNvPr>
            <p:cNvCxnSpPr/>
            <p:nvPr/>
          </p:nvCxnSpPr>
          <p:spPr>
            <a:xfrm flipV="1">
              <a:off x="5918459" y="2695940"/>
              <a:ext cx="0" cy="213969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63E1C8-F4F6-41CA-B321-5F223D2D2282}"/>
                </a:ext>
              </a:extLst>
            </p:cNvPr>
            <p:cNvSpPr txBox="1"/>
            <p:nvPr/>
          </p:nvSpPr>
          <p:spPr>
            <a:xfrm rot="16200000">
              <a:off x="5384846" y="3506282"/>
              <a:ext cx="64921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V</a:t>
              </a:r>
              <a:r>
                <a:rPr lang="en-US" sz="1200" baseline="-25000" dirty="0" err="1"/>
                <a:t>mem</a:t>
              </a:r>
              <a:r>
                <a:rPr lang="en-US" sz="1200" dirty="0"/>
                <a:t>(mV)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F7BA81-4E6D-CB32-4AC9-5DD53F15E415}"/>
                </a:ext>
              </a:extLst>
            </p:cNvPr>
            <p:cNvSpPr txBox="1"/>
            <p:nvPr/>
          </p:nvSpPr>
          <p:spPr>
            <a:xfrm>
              <a:off x="5702265" y="3978934"/>
              <a:ext cx="20518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-55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98E45D-A7DA-2ADA-0D05-B9EA4E89612C}"/>
                </a:ext>
              </a:extLst>
            </p:cNvPr>
            <p:cNvSpPr txBox="1"/>
            <p:nvPr/>
          </p:nvSpPr>
          <p:spPr>
            <a:xfrm>
              <a:off x="5712897" y="4180953"/>
              <a:ext cx="20518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-70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221487-B58D-064D-0B90-8F250F5BD239}"/>
                </a:ext>
              </a:extLst>
            </p:cNvPr>
            <p:cNvSpPr txBox="1"/>
            <p:nvPr/>
          </p:nvSpPr>
          <p:spPr>
            <a:xfrm>
              <a:off x="5803274" y="3463255"/>
              <a:ext cx="7694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A101FA-2289-7DB4-6384-04F2008DE2B2}"/>
                </a:ext>
              </a:extLst>
            </p:cNvPr>
            <p:cNvSpPr txBox="1"/>
            <p:nvPr/>
          </p:nvSpPr>
          <p:spPr>
            <a:xfrm>
              <a:off x="5633153" y="2958209"/>
              <a:ext cx="24045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+40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1A2A60A-0B86-B73F-0077-C37E78C0EC78}"/>
              </a:ext>
            </a:extLst>
          </p:cNvPr>
          <p:cNvGrpSpPr/>
          <p:nvPr/>
        </p:nvGrpSpPr>
        <p:grpSpPr>
          <a:xfrm>
            <a:off x="5934335" y="3039893"/>
            <a:ext cx="2029968" cy="1691988"/>
            <a:chOff x="5934335" y="3039893"/>
            <a:chExt cx="2029968" cy="169198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83C7AB2-DD2C-2145-1A1D-48A87B43559C}"/>
                </a:ext>
              </a:extLst>
            </p:cNvPr>
            <p:cNvSpPr/>
            <p:nvPr/>
          </p:nvSpPr>
          <p:spPr>
            <a:xfrm>
              <a:off x="6583559" y="3039893"/>
              <a:ext cx="1380744" cy="1691988"/>
            </a:xfrm>
            <a:custGeom>
              <a:avLst/>
              <a:gdLst>
                <a:gd name="connsiteX0" fmla="*/ 0 w 1380744"/>
                <a:gd name="connsiteY0" fmla="*/ 1252775 h 1691988"/>
                <a:gd name="connsiteX1" fmla="*/ 109728 w 1380744"/>
                <a:gd name="connsiteY1" fmla="*/ 804719 h 1691988"/>
                <a:gd name="connsiteX2" fmla="*/ 228600 w 1380744"/>
                <a:gd name="connsiteY2" fmla="*/ 301799 h 1691988"/>
                <a:gd name="connsiteX3" fmla="*/ 301752 w 1380744"/>
                <a:gd name="connsiteY3" fmla="*/ 82343 h 1691988"/>
                <a:gd name="connsiteX4" fmla="*/ 365760 w 1380744"/>
                <a:gd name="connsiteY4" fmla="*/ 47 h 1691988"/>
                <a:gd name="connsiteX5" fmla="*/ 393192 w 1380744"/>
                <a:gd name="connsiteY5" fmla="*/ 73199 h 1691988"/>
                <a:gd name="connsiteX6" fmla="*/ 393192 w 1380744"/>
                <a:gd name="connsiteY6" fmla="*/ 237791 h 1691988"/>
                <a:gd name="connsiteX7" fmla="*/ 429768 w 1380744"/>
                <a:gd name="connsiteY7" fmla="*/ 603551 h 1691988"/>
                <a:gd name="connsiteX8" fmla="*/ 512064 w 1380744"/>
                <a:gd name="connsiteY8" fmla="*/ 1124759 h 1691988"/>
                <a:gd name="connsiteX9" fmla="*/ 548640 w 1380744"/>
                <a:gd name="connsiteY9" fmla="*/ 1307639 h 1691988"/>
                <a:gd name="connsiteX10" fmla="*/ 676656 w 1380744"/>
                <a:gd name="connsiteY10" fmla="*/ 1581959 h 1691988"/>
                <a:gd name="connsiteX11" fmla="*/ 777240 w 1380744"/>
                <a:gd name="connsiteY11" fmla="*/ 1682543 h 1691988"/>
                <a:gd name="connsiteX12" fmla="*/ 832104 w 1380744"/>
                <a:gd name="connsiteY12" fmla="*/ 1682543 h 1691988"/>
                <a:gd name="connsiteX13" fmla="*/ 896112 w 1380744"/>
                <a:gd name="connsiteY13" fmla="*/ 1636823 h 1691988"/>
                <a:gd name="connsiteX14" fmla="*/ 987552 w 1380744"/>
                <a:gd name="connsiteY14" fmla="*/ 1499663 h 1691988"/>
                <a:gd name="connsiteX15" fmla="*/ 1060704 w 1380744"/>
                <a:gd name="connsiteY15" fmla="*/ 1399079 h 1691988"/>
                <a:gd name="connsiteX16" fmla="*/ 1216152 w 1380744"/>
                <a:gd name="connsiteY16" fmla="*/ 1271063 h 1691988"/>
                <a:gd name="connsiteX17" fmla="*/ 1325880 w 1380744"/>
                <a:gd name="connsiteY17" fmla="*/ 1234487 h 1691988"/>
                <a:gd name="connsiteX18" fmla="*/ 1380744 w 1380744"/>
                <a:gd name="connsiteY18" fmla="*/ 1234487 h 169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80744" h="1691988">
                  <a:moveTo>
                    <a:pt x="0" y="1252775"/>
                  </a:moveTo>
                  <a:cubicBezTo>
                    <a:pt x="35814" y="1107995"/>
                    <a:pt x="71628" y="963215"/>
                    <a:pt x="109728" y="804719"/>
                  </a:cubicBezTo>
                  <a:cubicBezTo>
                    <a:pt x="147828" y="646223"/>
                    <a:pt x="196596" y="422195"/>
                    <a:pt x="228600" y="301799"/>
                  </a:cubicBezTo>
                  <a:cubicBezTo>
                    <a:pt x="260604" y="181403"/>
                    <a:pt x="278892" y="132635"/>
                    <a:pt x="301752" y="82343"/>
                  </a:cubicBezTo>
                  <a:cubicBezTo>
                    <a:pt x="324612" y="32051"/>
                    <a:pt x="350520" y="1571"/>
                    <a:pt x="365760" y="47"/>
                  </a:cubicBezTo>
                  <a:cubicBezTo>
                    <a:pt x="381000" y="-1477"/>
                    <a:pt x="388620" y="33575"/>
                    <a:pt x="393192" y="73199"/>
                  </a:cubicBezTo>
                  <a:cubicBezTo>
                    <a:pt x="397764" y="112823"/>
                    <a:pt x="387096" y="149399"/>
                    <a:pt x="393192" y="237791"/>
                  </a:cubicBezTo>
                  <a:cubicBezTo>
                    <a:pt x="399288" y="326183"/>
                    <a:pt x="409956" y="455723"/>
                    <a:pt x="429768" y="603551"/>
                  </a:cubicBezTo>
                  <a:cubicBezTo>
                    <a:pt x="449580" y="751379"/>
                    <a:pt x="492252" y="1007411"/>
                    <a:pt x="512064" y="1124759"/>
                  </a:cubicBezTo>
                  <a:cubicBezTo>
                    <a:pt x="531876" y="1242107"/>
                    <a:pt x="521208" y="1231439"/>
                    <a:pt x="548640" y="1307639"/>
                  </a:cubicBezTo>
                  <a:cubicBezTo>
                    <a:pt x="576072" y="1383839"/>
                    <a:pt x="638556" y="1519475"/>
                    <a:pt x="676656" y="1581959"/>
                  </a:cubicBezTo>
                  <a:cubicBezTo>
                    <a:pt x="714756" y="1644443"/>
                    <a:pt x="751332" y="1665779"/>
                    <a:pt x="777240" y="1682543"/>
                  </a:cubicBezTo>
                  <a:cubicBezTo>
                    <a:pt x="803148" y="1699307"/>
                    <a:pt x="812292" y="1690163"/>
                    <a:pt x="832104" y="1682543"/>
                  </a:cubicBezTo>
                  <a:cubicBezTo>
                    <a:pt x="851916" y="1674923"/>
                    <a:pt x="870204" y="1667303"/>
                    <a:pt x="896112" y="1636823"/>
                  </a:cubicBezTo>
                  <a:cubicBezTo>
                    <a:pt x="922020" y="1606343"/>
                    <a:pt x="960120" y="1539287"/>
                    <a:pt x="987552" y="1499663"/>
                  </a:cubicBezTo>
                  <a:cubicBezTo>
                    <a:pt x="1014984" y="1460039"/>
                    <a:pt x="1022604" y="1437179"/>
                    <a:pt x="1060704" y="1399079"/>
                  </a:cubicBezTo>
                  <a:cubicBezTo>
                    <a:pt x="1098804" y="1360979"/>
                    <a:pt x="1171956" y="1298495"/>
                    <a:pt x="1216152" y="1271063"/>
                  </a:cubicBezTo>
                  <a:cubicBezTo>
                    <a:pt x="1260348" y="1243631"/>
                    <a:pt x="1298448" y="1240583"/>
                    <a:pt x="1325880" y="1234487"/>
                  </a:cubicBezTo>
                  <a:cubicBezTo>
                    <a:pt x="1353312" y="1228391"/>
                    <a:pt x="1367028" y="1231439"/>
                    <a:pt x="1380744" y="1234487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31E41D-55B4-3AFE-5273-2D04AC31E97E}"/>
                </a:ext>
              </a:extLst>
            </p:cNvPr>
            <p:cNvCxnSpPr>
              <a:cxnSpLocks/>
            </p:cNvCxnSpPr>
            <p:nvPr/>
          </p:nvCxnSpPr>
          <p:spPr>
            <a:xfrm>
              <a:off x="5934335" y="4301712"/>
              <a:ext cx="649224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535E52-37EF-D711-33E9-8391E8E57184}"/>
              </a:ext>
            </a:extLst>
          </p:cNvPr>
          <p:cNvGrpSpPr/>
          <p:nvPr/>
        </p:nvGrpSpPr>
        <p:grpSpPr>
          <a:xfrm>
            <a:off x="6604259" y="3034221"/>
            <a:ext cx="1627632" cy="1691988"/>
            <a:chOff x="6604259" y="3034221"/>
            <a:chExt cx="1627632" cy="169198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1FF4F55-B515-A6AA-91D1-C5D753D0FA54}"/>
                </a:ext>
              </a:extLst>
            </p:cNvPr>
            <p:cNvSpPr/>
            <p:nvPr/>
          </p:nvSpPr>
          <p:spPr>
            <a:xfrm>
              <a:off x="6851147" y="3034221"/>
              <a:ext cx="1380744" cy="1691988"/>
            </a:xfrm>
            <a:custGeom>
              <a:avLst/>
              <a:gdLst>
                <a:gd name="connsiteX0" fmla="*/ 0 w 1380744"/>
                <a:gd name="connsiteY0" fmla="*/ 1252775 h 1691988"/>
                <a:gd name="connsiteX1" fmla="*/ 109728 w 1380744"/>
                <a:gd name="connsiteY1" fmla="*/ 804719 h 1691988"/>
                <a:gd name="connsiteX2" fmla="*/ 228600 w 1380744"/>
                <a:gd name="connsiteY2" fmla="*/ 301799 h 1691988"/>
                <a:gd name="connsiteX3" fmla="*/ 301752 w 1380744"/>
                <a:gd name="connsiteY3" fmla="*/ 82343 h 1691988"/>
                <a:gd name="connsiteX4" fmla="*/ 365760 w 1380744"/>
                <a:gd name="connsiteY4" fmla="*/ 47 h 1691988"/>
                <a:gd name="connsiteX5" fmla="*/ 393192 w 1380744"/>
                <a:gd name="connsiteY5" fmla="*/ 73199 h 1691988"/>
                <a:gd name="connsiteX6" fmla="*/ 393192 w 1380744"/>
                <a:gd name="connsiteY6" fmla="*/ 237791 h 1691988"/>
                <a:gd name="connsiteX7" fmla="*/ 429768 w 1380744"/>
                <a:gd name="connsiteY7" fmla="*/ 603551 h 1691988"/>
                <a:gd name="connsiteX8" fmla="*/ 512064 w 1380744"/>
                <a:gd name="connsiteY8" fmla="*/ 1124759 h 1691988"/>
                <a:gd name="connsiteX9" fmla="*/ 548640 w 1380744"/>
                <a:gd name="connsiteY9" fmla="*/ 1307639 h 1691988"/>
                <a:gd name="connsiteX10" fmla="*/ 676656 w 1380744"/>
                <a:gd name="connsiteY10" fmla="*/ 1581959 h 1691988"/>
                <a:gd name="connsiteX11" fmla="*/ 777240 w 1380744"/>
                <a:gd name="connsiteY11" fmla="*/ 1682543 h 1691988"/>
                <a:gd name="connsiteX12" fmla="*/ 832104 w 1380744"/>
                <a:gd name="connsiteY12" fmla="*/ 1682543 h 1691988"/>
                <a:gd name="connsiteX13" fmla="*/ 896112 w 1380744"/>
                <a:gd name="connsiteY13" fmla="*/ 1636823 h 1691988"/>
                <a:gd name="connsiteX14" fmla="*/ 987552 w 1380744"/>
                <a:gd name="connsiteY14" fmla="*/ 1499663 h 1691988"/>
                <a:gd name="connsiteX15" fmla="*/ 1060704 w 1380744"/>
                <a:gd name="connsiteY15" fmla="*/ 1399079 h 1691988"/>
                <a:gd name="connsiteX16" fmla="*/ 1216152 w 1380744"/>
                <a:gd name="connsiteY16" fmla="*/ 1271063 h 1691988"/>
                <a:gd name="connsiteX17" fmla="*/ 1325880 w 1380744"/>
                <a:gd name="connsiteY17" fmla="*/ 1234487 h 1691988"/>
                <a:gd name="connsiteX18" fmla="*/ 1380744 w 1380744"/>
                <a:gd name="connsiteY18" fmla="*/ 1234487 h 169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80744" h="1691988">
                  <a:moveTo>
                    <a:pt x="0" y="1252775"/>
                  </a:moveTo>
                  <a:cubicBezTo>
                    <a:pt x="35814" y="1107995"/>
                    <a:pt x="71628" y="963215"/>
                    <a:pt x="109728" y="804719"/>
                  </a:cubicBezTo>
                  <a:cubicBezTo>
                    <a:pt x="147828" y="646223"/>
                    <a:pt x="196596" y="422195"/>
                    <a:pt x="228600" y="301799"/>
                  </a:cubicBezTo>
                  <a:cubicBezTo>
                    <a:pt x="260604" y="181403"/>
                    <a:pt x="278892" y="132635"/>
                    <a:pt x="301752" y="82343"/>
                  </a:cubicBezTo>
                  <a:cubicBezTo>
                    <a:pt x="324612" y="32051"/>
                    <a:pt x="350520" y="1571"/>
                    <a:pt x="365760" y="47"/>
                  </a:cubicBezTo>
                  <a:cubicBezTo>
                    <a:pt x="381000" y="-1477"/>
                    <a:pt x="388620" y="33575"/>
                    <a:pt x="393192" y="73199"/>
                  </a:cubicBezTo>
                  <a:cubicBezTo>
                    <a:pt x="397764" y="112823"/>
                    <a:pt x="387096" y="149399"/>
                    <a:pt x="393192" y="237791"/>
                  </a:cubicBezTo>
                  <a:cubicBezTo>
                    <a:pt x="399288" y="326183"/>
                    <a:pt x="409956" y="455723"/>
                    <a:pt x="429768" y="603551"/>
                  </a:cubicBezTo>
                  <a:cubicBezTo>
                    <a:pt x="449580" y="751379"/>
                    <a:pt x="492252" y="1007411"/>
                    <a:pt x="512064" y="1124759"/>
                  </a:cubicBezTo>
                  <a:cubicBezTo>
                    <a:pt x="531876" y="1242107"/>
                    <a:pt x="521208" y="1231439"/>
                    <a:pt x="548640" y="1307639"/>
                  </a:cubicBezTo>
                  <a:cubicBezTo>
                    <a:pt x="576072" y="1383839"/>
                    <a:pt x="638556" y="1519475"/>
                    <a:pt x="676656" y="1581959"/>
                  </a:cubicBezTo>
                  <a:cubicBezTo>
                    <a:pt x="714756" y="1644443"/>
                    <a:pt x="751332" y="1665779"/>
                    <a:pt x="777240" y="1682543"/>
                  </a:cubicBezTo>
                  <a:cubicBezTo>
                    <a:pt x="803148" y="1699307"/>
                    <a:pt x="812292" y="1690163"/>
                    <a:pt x="832104" y="1682543"/>
                  </a:cubicBezTo>
                  <a:cubicBezTo>
                    <a:pt x="851916" y="1674923"/>
                    <a:pt x="870204" y="1667303"/>
                    <a:pt x="896112" y="1636823"/>
                  </a:cubicBezTo>
                  <a:cubicBezTo>
                    <a:pt x="922020" y="1606343"/>
                    <a:pt x="960120" y="1539287"/>
                    <a:pt x="987552" y="1499663"/>
                  </a:cubicBezTo>
                  <a:cubicBezTo>
                    <a:pt x="1014984" y="1460039"/>
                    <a:pt x="1022604" y="1437179"/>
                    <a:pt x="1060704" y="1399079"/>
                  </a:cubicBezTo>
                  <a:cubicBezTo>
                    <a:pt x="1098804" y="1360979"/>
                    <a:pt x="1171956" y="1298495"/>
                    <a:pt x="1216152" y="1271063"/>
                  </a:cubicBezTo>
                  <a:cubicBezTo>
                    <a:pt x="1260348" y="1243631"/>
                    <a:pt x="1298448" y="1240583"/>
                    <a:pt x="1325880" y="1234487"/>
                  </a:cubicBezTo>
                  <a:cubicBezTo>
                    <a:pt x="1353312" y="1228391"/>
                    <a:pt x="1367028" y="1231439"/>
                    <a:pt x="1380744" y="1234487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FE5D8FA-D44E-02FD-9ECE-61EF382E60A5}"/>
                </a:ext>
              </a:extLst>
            </p:cNvPr>
            <p:cNvCxnSpPr>
              <a:cxnSpLocks/>
            </p:cNvCxnSpPr>
            <p:nvPr/>
          </p:nvCxnSpPr>
          <p:spPr>
            <a:xfrm>
              <a:off x="6604259" y="4293092"/>
              <a:ext cx="256032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A6B416-E180-EE0D-619D-E7605DCBF13D}"/>
              </a:ext>
            </a:extLst>
          </p:cNvPr>
          <p:cNvGrpSpPr/>
          <p:nvPr/>
        </p:nvGrpSpPr>
        <p:grpSpPr>
          <a:xfrm>
            <a:off x="6857243" y="3040317"/>
            <a:ext cx="1627632" cy="1691988"/>
            <a:chOff x="6857243" y="3040317"/>
            <a:chExt cx="1627632" cy="169198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3E26721-3574-FD71-1BBA-69B76AFC2487}"/>
                </a:ext>
              </a:extLst>
            </p:cNvPr>
            <p:cNvSpPr/>
            <p:nvPr/>
          </p:nvSpPr>
          <p:spPr>
            <a:xfrm>
              <a:off x="7104131" y="3040317"/>
              <a:ext cx="1380744" cy="1691988"/>
            </a:xfrm>
            <a:custGeom>
              <a:avLst/>
              <a:gdLst>
                <a:gd name="connsiteX0" fmla="*/ 0 w 1380744"/>
                <a:gd name="connsiteY0" fmla="*/ 1252775 h 1691988"/>
                <a:gd name="connsiteX1" fmla="*/ 109728 w 1380744"/>
                <a:gd name="connsiteY1" fmla="*/ 804719 h 1691988"/>
                <a:gd name="connsiteX2" fmla="*/ 228600 w 1380744"/>
                <a:gd name="connsiteY2" fmla="*/ 301799 h 1691988"/>
                <a:gd name="connsiteX3" fmla="*/ 301752 w 1380744"/>
                <a:gd name="connsiteY3" fmla="*/ 82343 h 1691988"/>
                <a:gd name="connsiteX4" fmla="*/ 365760 w 1380744"/>
                <a:gd name="connsiteY4" fmla="*/ 47 h 1691988"/>
                <a:gd name="connsiteX5" fmla="*/ 393192 w 1380744"/>
                <a:gd name="connsiteY5" fmla="*/ 73199 h 1691988"/>
                <a:gd name="connsiteX6" fmla="*/ 393192 w 1380744"/>
                <a:gd name="connsiteY6" fmla="*/ 237791 h 1691988"/>
                <a:gd name="connsiteX7" fmla="*/ 429768 w 1380744"/>
                <a:gd name="connsiteY7" fmla="*/ 603551 h 1691988"/>
                <a:gd name="connsiteX8" fmla="*/ 512064 w 1380744"/>
                <a:gd name="connsiteY8" fmla="*/ 1124759 h 1691988"/>
                <a:gd name="connsiteX9" fmla="*/ 548640 w 1380744"/>
                <a:gd name="connsiteY9" fmla="*/ 1307639 h 1691988"/>
                <a:gd name="connsiteX10" fmla="*/ 676656 w 1380744"/>
                <a:gd name="connsiteY10" fmla="*/ 1581959 h 1691988"/>
                <a:gd name="connsiteX11" fmla="*/ 777240 w 1380744"/>
                <a:gd name="connsiteY11" fmla="*/ 1682543 h 1691988"/>
                <a:gd name="connsiteX12" fmla="*/ 832104 w 1380744"/>
                <a:gd name="connsiteY12" fmla="*/ 1682543 h 1691988"/>
                <a:gd name="connsiteX13" fmla="*/ 896112 w 1380744"/>
                <a:gd name="connsiteY13" fmla="*/ 1636823 h 1691988"/>
                <a:gd name="connsiteX14" fmla="*/ 987552 w 1380744"/>
                <a:gd name="connsiteY14" fmla="*/ 1499663 h 1691988"/>
                <a:gd name="connsiteX15" fmla="*/ 1060704 w 1380744"/>
                <a:gd name="connsiteY15" fmla="*/ 1399079 h 1691988"/>
                <a:gd name="connsiteX16" fmla="*/ 1216152 w 1380744"/>
                <a:gd name="connsiteY16" fmla="*/ 1271063 h 1691988"/>
                <a:gd name="connsiteX17" fmla="*/ 1325880 w 1380744"/>
                <a:gd name="connsiteY17" fmla="*/ 1234487 h 1691988"/>
                <a:gd name="connsiteX18" fmla="*/ 1380744 w 1380744"/>
                <a:gd name="connsiteY18" fmla="*/ 1234487 h 169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80744" h="1691988">
                  <a:moveTo>
                    <a:pt x="0" y="1252775"/>
                  </a:moveTo>
                  <a:cubicBezTo>
                    <a:pt x="35814" y="1107995"/>
                    <a:pt x="71628" y="963215"/>
                    <a:pt x="109728" y="804719"/>
                  </a:cubicBezTo>
                  <a:cubicBezTo>
                    <a:pt x="147828" y="646223"/>
                    <a:pt x="196596" y="422195"/>
                    <a:pt x="228600" y="301799"/>
                  </a:cubicBezTo>
                  <a:cubicBezTo>
                    <a:pt x="260604" y="181403"/>
                    <a:pt x="278892" y="132635"/>
                    <a:pt x="301752" y="82343"/>
                  </a:cubicBezTo>
                  <a:cubicBezTo>
                    <a:pt x="324612" y="32051"/>
                    <a:pt x="350520" y="1571"/>
                    <a:pt x="365760" y="47"/>
                  </a:cubicBezTo>
                  <a:cubicBezTo>
                    <a:pt x="381000" y="-1477"/>
                    <a:pt x="388620" y="33575"/>
                    <a:pt x="393192" y="73199"/>
                  </a:cubicBezTo>
                  <a:cubicBezTo>
                    <a:pt x="397764" y="112823"/>
                    <a:pt x="387096" y="149399"/>
                    <a:pt x="393192" y="237791"/>
                  </a:cubicBezTo>
                  <a:cubicBezTo>
                    <a:pt x="399288" y="326183"/>
                    <a:pt x="409956" y="455723"/>
                    <a:pt x="429768" y="603551"/>
                  </a:cubicBezTo>
                  <a:cubicBezTo>
                    <a:pt x="449580" y="751379"/>
                    <a:pt x="492252" y="1007411"/>
                    <a:pt x="512064" y="1124759"/>
                  </a:cubicBezTo>
                  <a:cubicBezTo>
                    <a:pt x="531876" y="1242107"/>
                    <a:pt x="521208" y="1231439"/>
                    <a:pt x="548640" y="1307639"/>
                  </a:cubicBezTo>
                  <a:cubicBezTo>
                    <a:pt x="576072" y="1383839"/>
                    <a:pt x="638556" y="1519475"/>
                    <a:pt x="676656" y="1581959"/>
                  </a:cubicBezTo>
                  <a:cubicBezTo>
                    <a:pt x="714756" y="1644443"/>
                    <a:pt x="751332" y="1665779"/>
                    <a:pt x="777240" y="1682543"/>
                  </a:cubicBezTo>
                  <a:cubicBezTo>
                    <a:pt x="803148" y="1699307"/>
                    <a:pt x="812292" y="1690163"/>
                    <a:pt x="832104" y="1682543"/>
                  </a:cubicBezTo>
                  <a:cubicBezTo>
                    <a:pt x="851916" y="1674923"/>
                    <a:pt x="870204" y="1667303"/>
                    <a:pt x="896112" y="1636823"/>
                  </a:cubicBezTo>
                  <a:cubicBezTo>
                    <a:pt x="922020" y="1606343"/>
                    <a:pt x="960120" y="1539287"/>
                    <a:pt x="987552" y="1499663"/>
                  </a:cubicBezTo>
                  <a:cubicBezTo>
                    <a:pt x="1014984" y="1460039"/>
                    <a:pt x="1022604" y="1437179"/>
                    <a:pt x="1060704" y="1399079"/>
                  </a:cubicBezTo>
                  <a:cubicBezTo>
                    <a:pt x="1098804" y="1360979"/>
                    <a:pt x="1171956" y="1298495"/>
                    <a:pt x="1216152" y="1271063"/>
                  </a:cubicBezTo>
                  <a:cubicBezTo>
                    <a:pt x="1260348" y="1243631"/>
                    <a:pt x="1298448" y="1240583"/>
                    <a:pt x="1325880" y="1234487"/>
                  </a:cubicBezTo>
                  <a:cubicBezTo>
                    <a:pt x="1353312" y="1228391"/>
                    <a:pt x="1367028" y="1231439"/>
                    <a:pt x="1380744" y="1234487"/>
                  </a:cubicBezTo>
                </a:path>
              </a:pathLst>
            </a:custGeom>
            <a:noFill/>
            <a:ln>
              <a:solidFill>
                <a:srgbClr val="008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478CF0F-2631-A532-A582-30CC1C2ED35B}"/>
                </a:ext>
              </a:extLst>
            </p:cNvPr>
            <p:cNvCxnSpPr>
              <a:cxnSpLocks/>
            </p:cNvCxnSpPr>
            <p:nvPr/>
          </p:nvCxnSpPr>
          <p:spPr>
            <a:xfrm>
              <a:off x="6857243" y="4299188"/>
              <a:ext cx="256032" cy="0"/>
            </a:xfrm>
            <a:prstGeom prst="line">
              <a:avLst/>
            </a:prstGeom>
            <a:ln w="28575">
              <a:solidFill>
                <a:srgbClr val="008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194ECFA-A1AE-449A-45C3-47DFF8373DAC}"/>
              </a:ext>
            </a:extLst>
          </p:cNvPr>
          <p:cNvSpPr txBox="1"/>
          <p:nvPr/>
        </p:nvSpPr>
        <p:spPr>
          <a:xfrm>
            <a:off x="5633153" y="5008880"/>
            <a:ext cx="3002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Each graph is a bit later in time than the previous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</a:t>
            </a:r>
            <a:r>
              <a:rPr lang="en-US" sz="1800" i="1" dirty="0"/>
              <a:t>x</a:t>
            </a:r>
            <a:r>
              <a:rPr lang="en-US" sz="1800" dirty="0"/>
              <a:t> graph axis is the length of the neuron</a:t>
            </a:r>
          </a:p>
        </p:txBody>
      </p:sp>
    </p:spTree>
    <p:extLst>
      <p:ext uri="{BB962C8B-B14F-4D97-AF65-F5344CB8AC3E}">
        <p14:creationId xmlns:p14="http://schemas.microsoft.com/office/powerpoint/2010/main" val="244690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842E-78EC-458C-A60E-8F3ED436E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travel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CD070-0B33-4686-A460-7B5FFC0C9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5EF12-0898-41F8-9073-4AB41CC14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35" y="3356916"/>
            <a:ext cx="2497394" cy="2466561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5446B27-B490-4F3D-895D-218974F9F5CB}"/>
              </a:ext>
            </a:extLst>
          </p:cNvPr>
          <p:cNvSpPr/>
          <p:nvPr/>
        </p:nvSpPr>
        <p:spPr>
          <a:xfrm>
            <a:off x="5961888" y="3721561"/>
            <a:ext cx="1380744" cy="1691988"/>
          </a:xfrm>
          <a:custGeom>
            <a:avLst/>
            <a:gdLst>
              <a:gd name="connsiteX0" fmla="*/ 0 w 1380744"/>
              <a:gd name="connsiteY0" fmla="*/ 1252775 h 1691988"/>
              <a:gd name="connsiteX1" fmla="*/ 109728 w 1380744"/>
              <a:gd name="connsiteY1" fmla="*/ 804719 h 1691988"/>
              <a:gd name="connsiteX2" fmla="*/ 228600 w 1380744"/>
              <a:gd name="connsiteY2" fmla="*/ 301799 h 1691988"/>
              <a:gd name="connsiteX3" fmla="*/ 301752 w 1380744"/>
              <a:gd name="connsiteY3" fmla="*/ 82343 h 1691988"/>
              <a:gd name="connsiteX4" fmla="*/ 365760 w 1380744"/>
              <a:gd name="connsiteY4" fmla="*/ 47 h 1691988"/>
              <a:gd name="connsiteX5" fmla="*/ 393192 w 1380744"/>
              <a:gd name="connsiteY5" fmla="*/ 73199 h 1691988"/>
              <a:gd name="connsiteX6" fmla="*/ 393192 w 1380744"/>
              <a:gd name="connsiteY6" fmla="*/ 237791 h 1691988"/>
              <a:gd name="connsiteX7" fmla="*/ 429768 w 1380744"/>
              <a:gd name="connsiteY7" fmla="*/ 603551 h 1691988"/>
              <a:gd name="connsiteX8" fmla="*/ 512064 w 1380744"/>
              <a:gd name="connsiteY8" fmla="*/ 1124759 h 1691988"/>
              <a:gd name="connsiteX9" fmla="*/ 548640 w 1380744"/>
              <a:gd name="connsiteY9" fmla="*/ 1307639 h 1691988"/>
              <a:gd name="connsiteX10" fmla="*/ 676656 w 1380744"/>
              <a:gd name="connsiteY10" fmla="*/ 1581959 h 1691988"/>
              <a:gd name="connsiteX11" fmla="*/ 777240 w 1380744"/>
              <a:gd name="connsiteY11" fmla="*/ 1682543 h 1691988"/>
              <a:gd name="connsiteX12" fmla="*/ 832104 w 1380744"/>
              <a:gd name="connsiteY12" fmla="*/ 1682543 h 1691988"/>
              <a:gd name="connsiteX13" fmla="*/ 896112 w 1380744"/>
              <a:gd name="connsiteY13" fmla="*/ 1636823 h 1691988"/>
              <a:gd name="connsiteX14" fmla="*/ 987552 w 1380744"/>
              <a:gd name="connsiteY14" fmla="*/ 1499663 h 1691988"/>
              <a:gd name="connsiteX15" fmla="*/ 1060704 w 1380744"/>
              <a:gd name="connsiteY15" fmla="*/ 1399079 h 1691988"/>
              <a:gd name="connsiteX16" fmla="*/ 1216152 w 1380744"/>
              <a:gd name="connsiteY16" fmla="*/ 1271063 h 1691988"/>
              <a:gd name="connsiteX17" fmla="*/ 1325880 w 1380744"/>
              <a:gd name="connsiteY17" fmla="*/ 1234487 h 1691988"/>
              <a:gd name="connsiteX18" fmla="*/ 1380744 w 1380744"/>
              <a:gd name="connsiteY18" fmla="*/ 1234487 h 169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80744" h="1691988">
                <a:moveTo>
                  <a:pt x="0" y="1252775"/>
                </a:moveTo>
                <a:cubicBezTo>
                  <a:pt x="35814" y="1107995"/>
                  <a:pt x="71628" y="963215"/>
                  <a:pt x="109728" y="804719"/>
                </a:cubicBezTo>
                <a:cubicBezTo>
                  <a:pt x="147828" y="646223"/>
                  <a:pt x="196596" y="422195"/>
                  <a:pt x="228600" y="301799"/>
                </a:cubicBezTo>
                <a:cubicBezTo>
                  <a:pt x="260604" y="181403"/>
                  <a:pt x="278892" y="132635"/>
                  <a:pt x="301752" y="82343"/>
                </a:cubicBezTo>
                <a:cubicBezTo>
                  <a:pt x="324612" y="32051"/>
                  <a:pt x="350520" y="1571"/>
                  <a:pt x="365760" y="47"/>
                </a:cubicBezTo>
                <a:cubicBezTo>
                  <a:pt x="381000" y="-1477"/>
                  <a:pt x="388620" y="33575"/>
                  <a:pt x="393192" y="73199"/>
                </a:cubicBezTo>
                <a:cubicBezTo>
                  <a:pt x="397764" y="112823"/>
                  <a:pt x="387096" y="149399"/>
                  <a:pt x="393192" y="237791"/>
                </a:cubicBezTo>
                <a:cubicBezTo>
                  <a:pt x="399288" y="326183"/>
                  <a:pt x="409956" y="455723"/>
                  <a:pt x="429768" y="603551"/>
                </a:cubicBezTo>
                <a:cubicBezTo>
                  <a:pt x="449580" y="751379"/>
                  <a:pt x="492252" y="1007411"/>
                  <a:pt x="512064" y="1124759"/>
                </a:cubicBezTo>
                <a:cubicBezTo>
                  <a:pt x="531876" y="1242107"/>
                  <a:pt x="521208" y="1231439"/>
                  <a:pt x="548640" y="1307639"/>
                </a:cubicBezTo>
                <a:cubicBezTo>
                  <a:pt x="576072" y="1383839"/>
                  <a:pt x="638556" y="1519475"/>
                  <a:pt x="676656" y="1581959"/>
                </a:cubicBezTo>
                <a:cubicBezTo>
                  <a:pt x="714756" y="1644443"/>
                  <a:pt x="751332" y="1665779"/>
                  <a:pt x="777240" y="1682543"/>
                </a:cubicBezTo>
                <a:cubicBezTo>
                  <a:pt x="803148" y="1699307"/>
                  <a:pt x="812292" y="1690163"/>
                  <a:pt x="832104" y="1682543"/>
                </a:cubicBezTo>
                <a:cubicBezTo>
                  <a:pt x="851916" y="1674923"/>
                  <a:pt x="870204" y="1667303"/>
                  <a:pt x="896112" y="1636823"/>
                </a:cubicBezTo>
                <a:cubicBezTo>
                  <a:pt x="922020" y="1606343"/>
                  <a:pt x="960120" y="1539287"/>
                  <a:pt x="987552" y="1499663"/>
                </a:cubicBezTo>
                <a:cubicBezTo>
                  <a:pt x="1014984" y="1460039"/>
                  <a:pt x="1022604" y="1437179"/>
                  <a:pt x="1060704" y="1399079"/>
                </a:cubicBezTo>
                <a:cubicBezTo>
                  <a:pt x="1098804" y="1360979"/>
                  <a:pt x="1171956" y="1298495"/>
                  <a:pt x="1216152" y="1271063"/>
                </a:cubicBezTo>
                <a:cubicBezTo>
                  <a:pt x="1260348" y="1243631"/>
                  <a:pt x="1298448" y="1240583"/>
                  <a:pt x="1325880" y="1234487"/>
                </a:cubicBezTo>
                <a:cubicBezTo>
                  <a:pt x="1353312" y="1228391"/>
                  <a:pt x="1367028" y="1231439"/>
                  <a:pt x="1380744" y="1234487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ED74484-F684-4D49-A663-FA0A6EEC1BE3}"/>
              </a:ext>
            </a:extLst>
          </p:cNvPr>
          <p:cNvSpPr/>
          <p:nvPr/>
        </p:nvSpPr>
        <p:spPr>
          <a:xfrm>
            <a:off x="5961888" y="4636141"/>
            <a:ext cx="1609344" cy="523774"/>
          </a:xfrm>
          <a:custGeom>
            <a:avLst/>
            <a:gdLst>
              <a:gd name="connsiteX0" fmla="*/ 0 w 1609344"/>
              <a:gd name="connsiteY0" fmla="*/ 356483 h 523774"/>
              <a:gd name="connsiteX1" fmla="*/ 128016 w 1609344"/>
              <a:gd name="connsiteY1" fmla="*/ 237611 h 523774"/>
              <a:gd name="connsiteX2" fmla="*/ 237744 w 1609344"/>
              <a:gd name="connsiteY2" fmla="*/ 118739 h 523774"/>
              <a:gd name="connsiteX3" fmla="*/ 347472 w 1609344"/>
              <a:gd name="connsiteY3" fmla="*/ 9011 h 523774"/>
              <a:gd name="connsiteX4" fmla="*/ 566928 w 1609344"/>
              <a:gd name="connsiteY4" fmla="*/ 36443 h 523774"/>
              <a:gd name="connsiteX5" fmla="*/ 850392 w 1609344"/>
              <a:gd name="connsiteY5" fmla="*/ 274187 h 523774"/>
              <a:gd name="connsiteX6" fmla="*/ 1161288 w 1609344"/>
              <a:gd name="connsiteY6" fmla="*/ 521075 h 523774"/>
              <a:gd name="connsiteX7" fmla="*/ 1472184 w 1609344"/>
              <a:gd name="connsiteY7" fmla="*/ 402203 h 523774"/>
              <a:gd name="connsiteX8" fmla="*/ 1609344 w 1609344"/>
              <a:gd name="connsiteY8" fmla="*/ 347339 h 52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9344" h="523774">
                <a:moveTo>
                  <a:pt x="0" y="356483"/>
                </a:moveTo>
                <a:cubicBezTo>
                  <a:pt x="44196" y="316859"/>
                  <a:pt x="88392" y="277235"/>
                  <a:pt x="128016" y="237611"/>
                </a:cubicBezTo>
                <a:cubicBezTo>
                  <a:pt x="167640" y="197987"/>
                  <a:pt x="201168" y="156839"/>
                  <a:pt x="237744" y="118739"/>
                </a:cubicBezTo>
                <a:cubicBezTo>
                  <a:pt x="274320" y="80639"/>
                  <a:pt x="292608" y="22727"/>
                  <a:pt x="347472" y="9011"/>
                </a:cubicBezTo>
                <a:cubicBezTo>
                  <a:pt x="402336" y="-4705"/>
                  <a:pt x="483108" y="-7753"/>
                  <a:pt x="566928" y="36443"/>
                </a:cubicBezTo>
                <a:cubicBezTo>
                  <a:pt x="650748" y="80639"/>
                  <a:pt x="751332" y="193415"/>
                  <a:pt x="850392" y="274187"/>
                </a:cubicBezTo>
                <a:cubicBezTo>
                  <a:pt x="949452" y="354959"/>
                  <a:pt x="1057656" y="499739"/>
                  <a:pt x="1161288" y="521075"/>
                </a:cubicBezTo>
                <a:cubicBezTo>
                  <a:pt x="1264920" y="542411"/>
                  <a:pt x="1397508" y="431159"/>
                  <a:pt x="1472184" y="402203"/>
                </a:cubicBezTo>
                <a:cubicBezTo>
                  <a:pt x="1546860" y="373247"/>
                  <a:pt x="1578102" y="360293"/>
                  <a:pt x="1609344" y="347339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A8154-28C5-472A-9B34-E626762F5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8037576" cy="1972056"/>
          </a:xfrm>
        </p:spPr>
        <p:txBody>
          <a:bodyPr/>
          <a:lstStyle/>
          <a:p>
            <a:r>
              <a:rPr lang="en-US" sz="2400" dirty="0"/>
              <a:t>Start with an action potential (AP) at one end of a neuron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it started when </a:t>
            </a:r>
            <a:r>
              <a:rPr lang="en-US" sz="2000" i="1" dirty="0" err="1"/>
              <a:t>V</a:t>
            </a:r>
            <a:r>
              <a:rPr lang="en-US" sz="2000" baseline="-25000" dirty="0" err="1"/>
              <a:t>mem</a:t>
            </a:r>
            <a:r>
              <a:rPr lang="en-US" sz="2000" dirty="0"/>
              <a:t> was pushed high enough</a:t>
            </a:r>
          </a:p>
          <a:p>
            <a:r>
              <a:rPr lang="en-US" sz="2400" dirty="0"/>
              <a:t>Diffusion: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it travels and damps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but this pushes </a:t>
            </a:r>
            <a:r>
              <a:rPr lang="en-US" sz="2000" i="1" dirty="0" err="1"/>
              <a:t>V</a:t>
            </a:r>
            <a:r>
              <a:rPr lang="en-US" sz="2000" baseline="-25000" dirty="0" err="1"/>
              <a:t>mem</a:t>
            </a:r>
            <a:r>
              <a:rPr lang="en-US" sz="2000" dirty="0"/>
              <a:t> higher nearby </a:t>
            </a:r>
          </a:p>
          <a:p>
            <a:pPr lvl="1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25CE04-4A7F-48E3-9109-9454B41235EE}"/>
              </a:ext>
            </a:extLst>
          </p:cNvPr>
          <p:cNvSpPr txBox="1">
            <a:spLocks/>
          </p:cNvSpPr>
          <p:nvPr/>
        </p:nvSpPr>
        <p:spPr bwMode="auto">
          <a:xfrm>
            <a:off x="646176" y="3685032"/>
            <a:ext cx="3678936" cy="208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This is high enough to…</a:t>
            </a:r>
          </a:p>
          <a:p>
            <a:pPr lvl="1">
              <a:spcBef>
                <a:spcPts val="0"/>
              </a:spcBef>
            </a:pPr>
            <a:r>
              <a:rPr lang="en-US" sz="2000" kern="0" dirty="0"/>
              <a:t>trigger an AP over there!</a:t>
            </a:r>
          </a:p>
          <a:p>
            <a:pPr lvl="1">
              <a:spcBef>
                <a:spcPts val="0"/>
              </a:spcBef>
            </a:pPr>
            <a:r>
              <a:rPr lang="en-US" sz="2000" kern="0" dirty="0"/>
              <a:t>and over and over</a:t>
            </a:r>
          </a:p>
          <a:p>
            <a:pPr lvl="1"/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457156-B679-4F9B-902E-02C02DBCDF74}"/>
              </a:ext>
            </a:extLst>
          </p:cNvPr>
          <p:cNvSpPr txBox="1"/>
          <p:nvPr/>
        </p:nvSpPr>
        <p:spPr>
          <a:xfrm>
            <a:off x="7635240" y="3410712"/>
            <a:ext cx="923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chemeClr val="accent2"/>
                </a:solidFill>
              </a:rPr>
              <a:t>V</a:t>
            </a:r>
            <a:r>
              <a:rPr lang="en-US" sz="2000" baseline="-25000" dirty="0" err="1">
                <a:solidFill>
                  <a:schemeClr val="accent2"/>
                </a:solidFill>
              </a:rPr>
              <a:t>mem</a:t>
            </a:r>
            <a:r>
              <a:rPr lang="en-US" sz="2000" dirty="0">
                <a:solidFill>
                  <a:schemeClr val="accent2"/>
                </a:solidFill>
              </a:rPr>
              <a:t> nearby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5288D4-2B61-48BA-938A-6F0ED6E9A32C}"/>
              </a:ext>
            </a:extLst>
          </p:cNvPr>
          <p:cNvCxnSpPr/>
          <p:nvPr/>
        </p:nvCxnSpPr>
        <p:spPr>
          <a:xfrm flipH="1">
            <a:off x="6803136" y="3968496"/>
            <a:ext cx="905256" cy="74980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1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842E-78EC-458C-A60E-8F3ED436E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Traveling APs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CD070-0B33-4686-A460-7B5FFC0C9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5465" y="6253716"/>
            <a:ext cx="2895600" cy="307777"/>
          </a:xfrm>
        </p:spPr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A8154-28C5-472A-9B34-E626762F5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338072"/>
            <a:ext cx="3648456" cy="3373922"/>
          </a:xfrm>
        </p:spPr>
        <p:txBody>
          <a:bodyPr/>
          <a:lstStyle/>
          <a:p>
            <a:r>
              <a:rPr lang="en-US" sz="2400" dirty="0"/>
              <a:t>Why don’t they reverse direction?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Why doesn’t the green AP at x=2 diffuse to x=1 as well as to x=3?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It does diffuse. But x=1 is in refractory mode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Rising above threshold won’t kick off an AP</a:t>
            </a:r>
          </a:p>
          <a:p>
            <a:pPr lvl="1"/>
            <a:endParaRPr lang="en-US" sz="16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EC9F5A-28A3-4E2E-BE65-184869DE16E6}"/>
              </a:ext>
            </a:extLst>
          </p:cNvPr>
          <p:cNvCxnSpPr/>
          <p:nvPr/>
        </p:nvCxnSpPr>
        <p:spPr>
          <a:xfrm>
            <a:off x="5029200" y="5568696"/>
            <a:ext cx="2231136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6D29B0-685E-4098-B698-FB9147F82FD8}"/>
              </a:ext>
            </a:extLst>
          </p:cNvPr>
          <p:cNvCxnSpPr/>
          <p:nvPr/>
        </p:nvCxnSpPr>
        <p:spPr>
          <a:xfrm flipV="1">
            <a:off x="5029200" y="3429000"/>
            <a:ext cx="0" cy="213969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BE325DE-D507-45A8-9D7F-A9E7CE28DA05}"/>
              </a:ext>
            </a:extLst>
          </p:cNvPr>
          <p:cNvSpPr txBox="1"/>
          <p:nvPr/>
        </p:nvSpPr>
        <p:spPr>
          <a:xfrm>
            <a:off x="5943387" y="5676511"/>
            <a:ext cx="60375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Time(</a:t>
            </a:r>
            <a:r>
              <a:rPr lang="en-US" sz="1200" dirty="0" err="1"/>
              <a:t>ms</a:t>
            </a:r>
            <a:r>
              <a:rPr lang="en-US" sz="1200" dirty="0"/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EB0CCE-5EE0-480F-ACC6-337AEB2AE9F7}"/>
              </a:ext>
            </a:extLst>
          </p:cNvPr>
          <p:cNvSpPr txBox="1"/>
          <p:nvPr/>
        </p:nvSpPr>
        <p:spPr>
          <a:xfrm>
            <a:off x="5247168" y="5537790"/>
            <a:ext cx="769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54BDF0-1ACD-4864-AA0B-69D3A7B36337}"/>
              </a:ext>
            </a:extLst>
          </p:cNvPr>
          <p:cNvSpPr txBox="1"/>
          <p:nvPr/>
        </p:nvSpPr>
        <p:spPr>
          <a:xfrm>
            <a:off x="5596270" y="5537790"/>
            <a:ext cx="769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D44EC4-EB8F-4D0E-8785-8C5B9D6D9B23}"/>
              </a:ext>
            </a:extLst>
          </p:cNvPr>
          <p:cNvSpPr txBox="1"/>
          <p:nvPr/>
        </p:nvSpPr>
        <p:spPr>
          <a:xfrm>
            <a:off x="5920563" y="5537790"/>
            <a:ext cx="769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544FD0-45DC-43DD-94CE-5442A70F2BB4}"/>
              </a:ext>
            </a:extLst>
          </p:cNvPr>
          <p:cNvSpPr txBox="1"/>
          <p:nvPr/>
        </p:nvSpPr>
        <p:spPr>
          <a:xfrm>
            <a:off x="6292703" y="5537790"/>
            <a:ext cx="769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CBC563-0A79-4FA4-9A9B-82C342B1AFEC}"/>
              </a:ext>
            </a:extLst>
          </p:cNvPr>
          <p:cNvSpPr txBox="1"/>
          <p:nvPr/>
        </p:nvSpPr>
        <p:spPr>
          <a:xfrm>
            <a:off x="6643578" y="5537790"/>
            <a:ext cx="769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953900-3527-4E53-A4F5-FA606597DE64}"/>
              </a:ext>
            </a:extLst>
          </p:cNvPr>
          <p:cNvSpPr txBox="1"/>
          <p:nvPr/>
        </p:nvSpPr>
        <p:spPr>
          <a:xfrm>
            <a:off x="6978503" y="5537790"/>
            <a:ext cx="769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822D97-D889-4D52-8067-F590AF1449E7}"/>
              </a:ext>
            </a:extLst>
          </p:cNvPr>
          <p:cNvSpPr txBox="1"/>
          <p:nvPr/>
        </p:nvSpPr>
        <p:spPr>
          <a:xfrm rot="16200000">
            <a:off x="4495587" y="4239342"/>
            <a:ext cx="64921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V</a:t>
            </a:r>
            <a:r>
              <a:rPr lang="en-US" sz="1200" baseline="-25000" dirty="0" err="1"/>
              <a:t>mem</a:t>
            </a:r>
            <a:r>
              <a:rPr lang="en-US" sz="1200" dirty="0"/>
              <a:t>(mV)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0F18D8-A497-46ED-BF9B-8CF1AE6495C8}"/>
              </a:ext>
            </a:extLst>
          </p:cNvPr>
          <p:cNvSpPr txBox="1"/>
          <p:nvPr/>
        </p:nvSpPr>
        <p:spPr>
          <a:xfrm>
            <a:off x="4813006" y="4711994"/>
            <a:ext cx="20518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-55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681194-78EF-4A89-B76D-7B427B0B598A}"/>
              </a:ext>
            </a:extLst>
          </p:cNvPr>
          <p:cNvSpPr txBox="1"/>
          <p:nvPr/>
        </p:nvSpPr>
        <p:spPr>
          <a:xfrm>
            <a:off x="4823638" y="4914013"/>
            <a:ext cx="20518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-70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6C69E5-8695-4CE3-8A25-45B65C8D2B9A}"/>
              </a:ext>
            </a:extLst>
          </p:cNvPr>
          <p:cNvSpPr txBox="1"/>
          <p:nvPr/>
        </p:nvSpPr>
        <p:spPr>
          <a:xfrm>
            <a:off x="4914015" y="4196315"/>
            <a:ext cx="769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A758AE-C7BE-4B8B-BEDB-43BFD00D77D4}"/>
              </a:ext>
            </a:extLst>
          </p:cNvPr>
          <p:cNvSpPr txBox="1"/>
          <p:nvPr/>
        </p:nvSpPr>
        <p:spPr>
          <a:xfrm>
            <a:off x="4743894" y="3691269"/>
            <a:ext cx="24045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+40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C266762-6880-4661-880E-81D0F345867C}"/>
              </a:ext>
            </a:extLst>
          </p:cNvPr>
          <p:cNvSpPr/>
          <p:nvPr/>
        </p:nvSpPr>
        <p:spPr>
          <a:xfrm>
            <a:off x="5694300" y="3772953"/>
            <a:ext cx="1380744" cy="1691988"/>
          </a:xfrm>
          <a:custGeom>
            <a:avLst/>
            <a:gdLst>
              <a:gd name="connsiteX0" fmla="*/ 0 w 1380744"/>
              <a:gd name="connsiteY0" fmla="*/ 1252775 h 1691988"/>
              <a:gd name="connsiteX1" fmla="*/ 109728 w 1380744"/>
              <a:gd name="connsiteY1" fmla="*/ 804719 h 1691988"/>
              <a:gd name="connsiteX2" fmla="*/ 228600 w 1380744"/>
              <a:gd name="connsiteY2" fmla="*/ 301799 h 1691988"/>
              <a:gd name="connsiteX3" fmla="*/ 301752 w 1380744"/>
              <a:gd name="connsiteY3" fmla="*/ 82343 h 1691988"/>
              <a:gd name="connsiteX4" fmla="*/ 365760 w 1380744"/>
              <a:gd name="connsiteY4" fmla="*/ 47 h 1691988"/>
              <a:gd name="connsiteX5" fmla="*/ 393192 w 1380744"/>
              <a:gd name="connsiteY5" fmla="*/ 73199 h 1691988"/>
              <a:gd name="connsiteX6" fmla="*/ 393192 w 1380744"/>
              <a:gd name="connsiteY6" fmla="*/ 237791 h 1691988"/>
              <a:gd name="connsiteX7" fmla="*/ 429768 w 1380744"/>
              <a:gd name="connsiteY7" fmla="*/ 603551 h 1691988"/>
              <a:gd name="connsiteX8" fmla="*/ 512064 w 1380744"/>
              <a:gd name="connsiteY8" fmla="*/ 1124759 h 1691988"/>
              <a:gd name="connsiteX9" fmla="*/ 548640 w 1380744"/>
              <a:gd name="connsiteY9" fmla="*/ 1307639 h 1691988"/>
              <a:gd name="connsiteX10" fmla="*/ 676656 w 1380744"/>
              <a:gd name="connsiteY10" fmla="*/ 1581959 h 1691988"/>
              <a:gd name="connsiteX11" fmla="*/ 777240 w 1380744"/>
              <a:gd name="connsiteY11" fmla="*/ 1682543 h 1691988"/>
              <a:gd name="connsiteX12" fmla="*/ 832104 w 1380744"/>
              <a:gd name="connsiteY12" fmla="*/ 1682543 h 1691988"/>
              <a:gd name="connsiteX13" fmla="*/ 896112 w 1380744"/>
              <a:gd name="connsiteY13" fmla="*/ 1636823 h 1691988"/>
              <a:gd name="connsiteX14" fmla="*/ 987552 w 1380744"/>
              <a:gd name="connsiteY14" fmla="*/ 1499663 h 1691988"/>
              <a:gd name="connsiteX15" fmla="*/ 1060704 w 1380744"/>
              <a:gd name="connsiteY15" fmla="*/ 1399079 h 1691988"/>
              <a:gd name="connsiteX16" fmla="*/ 1216152 w 1380744"/>
              <a:gd name="connsiteY16" fmla="*/ 1271063 h 1691988"/>
              <a:gd name="connsiteX17" fmla="*/ 1325880 w 1380744"/>
              <a:gd name="connsiteY17" fmla="*/ 1234487 h 1691988"/>
              <a:gd name="connsiteX18" fmla="*/ 1380744 w 1380744"/>
              <a:gd name="connsiteY18" fmla="*/ 1234487 h 169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80744" h="1691988">
                <a:moveTo>
                  <a:pt x="0" y="1252775"/>
                </a:moveTo>
                <a:cubicBezTo>
                  <a:pt x="35814" y="1107995"/>
                  <a:pt x="71628" y="963215"/>
                  <a:pt x="109728" y="804719"/>
                </a:cubicBezTo>
                <a:cubicBezTo>
                  <a:pt x="147828" y="646223"/>
                  <a:pt x="196596" y="422195"/>
                  <a:pt x="228600" y="301799"/>
                </a:cubicBezTo>
                <a:cubicBezTo>
                  <a:pt x="260604" y="181403"/>
                  <a:pt x="278892" y="132635"/>
                  <a:pt x="301752" y="82343"/>
                </a:cubicBezTo>
                <a:cubicBezTo>
                  <a:pt x="324612" y="32051"/>
                  <a:pt x="350520" y="1571"/>
                  <a:pt x="365760" y="47"/>
                </a:cubicBezTo>
                <a:cubicBezTo>
                  <a:pt x="381000" y="-1477"/>
                  <a:pt x="388620" y="33575"/>
                  <a:pt x="393192" y="73199"/>
                </a:cubicBezTo>
                <a:cubicBezTo>
                  <a:pt x="397764" y="112823"/>
                  <a:pt x="387096" y="149399"/>
                  <a:pt x="393192" y="237791"/>
                </a:cubicBezTo>
                <a:cubicBezTo>
                  <a:pt x="399288" y="326183"/>
                  <a:pt x="409956" y="455723"/>
                  <a:pt x="429768" y="603551"/>
                </a:cubicBezTo>
                <a:cubicBezTo>
                  <a:pt x="449580" y="751379"/>
                  <a:pt x="492252" y="1007411"/>
                  <a:pt x="512064" y="1124759"/>
                </a:cubicBezTo>
                <a:cubicBezTo>
                  <a:pt x="531876" y="1242107"/>
                  <a:pt x="521208" y="1231439"/>
                  <a:pt x="548640" y="1307639"/>
                </a:cubicBezTo>
                <a:cubicBezTo>
                  <a:pt x="576072" y="1383839"/>
                  <a:pt x="638556" y="1519475"/>
                  <a:pt x="676656" y="1581959"/>
                </a:cubicBezTo>
                <a:cubicBezTo>
                  <a:pt x="714756" y="1644443"/>
                  <a:pt x="751332" y="1665779"/>
                  <a:pt x="777240" y="1682543"/>
                </a:cubicBezTo>
                <a:cubicBezTo>
                  <a:pt x="803148" y="1699307"/>
                  <a:pt x="812292" y="1690163"/>
                  <a:pt x="832104" y="1682543"/>
                </a:cubicBezTo>
                <a:cubicBezTo>
                  <a:pt x="851916" y="1674923"/>
                  <a:pt x="870204" y="1667303"/>
                  <a:pt x="896112" y="1636823"/>
                </a:cubicBezTo>
                <a:cubicBezTo>
                  <a:pt x="922020" y="1606343"/>
                  <a:pt x="960120" y="1539287"/>
                  <a:pt x="987552" y="1499663"/>
                </a:cubicBezTo>
                <a:cubicBezTo>
                  <a:pt x="1014984" y="1460039"/>
                  <a:pt x="1022604" y="1437179"/>
                  <a:pt x="1060704" y="1399079"/>
                </a:cubicBezTo>
                <a:cubicBezTo>
                  <a:pt x="1098804" y="1360979"/>
                  <a:pt x="1171956" y="1298495"/>
                  <a:pt x="1216152" y="1271063"/>
                </a:cubicBezTo>
                <a:cubicBezTo>
                  <a:pt x="1260348" y="1243631"/>
                  <a:pt x="1298448" y="1240583"/>
                  <a:pt x="1325880" y="1234487"/>
                </a:cubicBezTo>
                <a:cubicBezTo>
                  <a:pt x="1353312" y="1228391"/>
                  <a:pt x="1367028" y="1231439"/>
                  <a:pt x="1380744" y="123448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474354D-DCD2-441A-A73F-3FBFB1C528AF}"/>
              </a:ext>
            </a:extLst>
          </p:cNvPr>
          <p:cNvCxnSpPr>
            <a:cxnSpLocks/>
          </p:cNvCxnSpPr>
          <p:nvPr/>
        </p:nvCxnSpPr>
        <p:spPr>
          <a:xfrm>
            <a:off x="5038344" y="5029200"/>
            <a:ext cx="649224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12AEA9E-5421-4727-8770-3C2A38ECC929}"/>
              </a:ext>
            </a:extLst>
          </p:cNvPr>
          <p:cNvGrpSpPr/>
          <p:nvPr/>
        </p:nvGrpSpPr>
        <p:grpSpPr>
          <a:xfrm>
            <a:off x="5715000" y="3611880"/>
            <a:ext cx="2231136" cy="1847389"/>
            <a:chOff x="5715000" y="3611880"/>
            <a:chExt cx="2231136" cy="184738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5446B27-B490-4F3D-895D-218974F9F5CB}"/>
                </a:ext>
              </a:extLst>
            </p:cNvPr>
            <p:cNvSpPr/>
            <p:nvPr/>
          </p:nvSpPr>
          <p:spPr>
            <a:xfrm>
              <a:off x="5961888" y="3767281"/>
              <a:ext cx="1380744" cy="1691988"/>
            </a:xfrm>
            <a:custGeom>
              <a:avLst/>
              <a:gdLst>
                <a:gd name="connsiteX0" fmla="*/ 0 w 1380744"/>
                <a:gd name="connsiteY0" fmla="*/ 1252775 h 1691988"/>
                <a:gd name="connsiteX1" fmla="*/ 109728 w 1380744"/>
                <a:gd name="connsiteY1" fmla="*/ 804719 h 1691988"/>
                <a:gd name="connsiteX2" fmla="*/ 228600 w 1380744"/>
                <a:gd name="connsiteY2" fmla="*/ 301799 h 1691988"/>
                <a:gd name="connsiteX3" fmla="*/ 301752 w 1380744"/>
                <a:gd name="connsiteY3" fmla="*/ 82343 h 1691988"/>
                <a:gd name="connsiteX4" fmla="*/ 365760 w 1380744"/>
                <a:gd name="connsiteY4" fmla="*/ 47 h 1691988"/>
                <a:gd name="connsiteX5" fmla="*/ 393192 w 1380744"/>
                <a:gd name="connsiteY5" fmla="*/ 73199 h 1691988"/>
                <a:gd name="connsiteX6" fmla="*/ 393192 w 1380744"/>
                <a:gd name="connsiteY6" fmla="*/ 237791 h 1691988"/>
                <a:gd name="connsiteX7" fmla="*/ 429768 w 1380744"/>
                <a:gd name="connsiteY7" fmla="*/ 603551 h 1691988"/>
                <a:gd name="connsiteX8" fmla="*/ 512064 w 1380744"/>
                <a:gd name="connsiteY8" fmla="*/ 1124759 h 1691988"/>
                <a:gd name="connsiteX9" fmla="*/ 548640 w 1380744"/>
                <a:gd name="connsiteY9" fmla="*/ 1307639 h 1691988"/>
                <a:gd name="connsiteX10" fmla="*/ 676656 w 1380744"/>
                <a:gd name="connsiteY10" fmla="*/ 1581959 h 1691988"/>
                <a:gd name="connsiteX11" fmla="*/ 777240 w 1380744"/>
                <a:gd name="connsiteY11" fmla="*/ 1682543 h 1691988"/>
                <a:gd name="connsiteX12" fmla="*/ 832104 w 1380744"/>
                <a:gd name="connsiteY12" fmla="*/ 1682543 h 1691988"/>
                <a:gd name="connsiteX13" fmla="*/ 896112 w 1380744"/>
                <a:gd name="connsiteY13" fmla="*/ 1636823 h 1691988"/>
                <a:gd name="connsiteX14" fmla="*/ 987552 w 1380744"/>
                <a:gd name="connsiteY14" fmla="*/ 1499663 h 1691988"/>
                <a:gd name="connsiteX15" fmla="*/ 1060704 w 1380744"/>
                <a:gd name="connsiteY15" fmla="*/ 1399079 h 1691988"/>
                <a:gd name="connsiteX16" fmla="*/ 1216152 w 1380744"/>
                <a:gd name="connsiteY16" fmla="*/ 1271063 h 1691988"/>
                <a:gd name="connsiteX17" fmla="*/ 1325880 w 1380744"/>
                <a:gd name="connsiteY17" fmla="*/ 1234487 h 1691988"/>
                <a:gd name="connsiteX18" fmla="*/ 1380744 w 1380744"/>
                <a:gd name="connsiteY18" fmla="*/ 1234487 h 169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80744" h="1691988">
                  <a:moveTo>
                    <a:pt x="0" y="1252775"/>
                  </a:moveTo>
                  <a:cubicBezTo>
                    <a:pt x="35814" y="1107995"/>
                    <a:pt x="71628" y="963215"/>
                    <a:pt x="109728" y="804719"/>
                  </a:cubicBezTo>
                  <a:cubicBezTo>
                    <a:pt x="147828" y="646223"/>
                    <a:pt x="196596" y="422195"/>
                    <a:pt x="228600" y="301799"/>
                  </a:cubicBezTo>
                  <a:cubicBezTo>
                    <a:pt x="260604" y="181403"/>
                    <a:pt x="278892" y="132635"/>
                    <a:pt x="301752" y="82343"/>
                  </a:cubicBezTo>
                  <a:cubicBezTo>
                    <a:pt x="324612" y="32051"/>
                    <a:pt x="350520" y="1571"/>
                    <a:pt x="365760" y="47"/>
                  </a:cubicBezTo>
                  <a:cubicBezTo>
                    <a:pt x="381000" y="-1477"/>
                    <a:pt x="388620" y="33575"/>
                    <a:pt x="393192" y="73199"/>
                  </a:cubicBezTo>
                  <a:cubicBezTo>
                    <a:pt x="397764" y="112823"/>
                    <a:pt x="387096" y="149399"/>
                    <a:pt x="393192" y="237791"/>
                  </a:cubicBezTo>
                  <a:cubicBezTo>
                    <a:pt x="399288" y="326183"/>
                    <a:pt x="409956" y="455723"/>
                    <a:pt x="429768" y="603551"/>
                  </a:cubicBezTo>
                  <a:cubicBezTo>
                    <a:pt x="449580" y="751379"/>
                    <a:pt x="492252" y="1007411"/>
                    <a:pt x="512064" y="1124759"/>
                  </a:cubicBezTo>
                  <a:cubicBezTo>
                    <a:pt x="531876" y="1242107"/>
                    <a:pt x="521208" y="1231439"/>
                    <a:pt x="548640" y="1307639"/>
                  </a:cubicBezTo>
                  <a:cubicBezTo>
                    <a:pt x="576072" y="1383839"/>
                    <a:pt x="638556" y="1519475"/>
                    <a:pt x="676656" y="1581959"/>
                  </a:cubicBezTo>
                  <a:cubicBezTo>
                    <a:pt x="714756" y="1644443"/>
                    <a:pt x="751332" y="1665779"/>
                    <a:pt x="777240" y="1682543"/>
                  </a:cubicBezTo>
                  <a:cubicBezTo>
                    <a:pt x="803148" y="1699307"/>
                    <a:pt x="812292" y="1690163"/>
                    <a:pt x="832104" y="1682543"/>
                  </a:cubicBezTo>
                  <a:cubicBezTo>
                    <a:pt x="851916" y="1674923"/>
                    <a:pt x="870204" y="1667303"/>
                    <a:pt x="896112" y="1636823"/>
                  </a:cubicBezTo>
                  <a:cubicBezTo>
                    <a:pt x="922020" y="1606343"/>
                    <a:pt x="960120" y="1539287"/>
                    <a:pt x="987552" y="1499663"/>
                  </a:cubicBezTo>
                  <a:cubicBezTo>
                    <a:pt x="1014984" y="1460039"/>
                    <a:pt x="1022604" y="1437179"/>
                    <a:pt x="1060704" y="1399079"/>
                  </a:cubicBezTo>
                  <a:cubicBezTo>
                    <a:pt x="1098804" y="1360979"/>
                    <a:pt x="1171956" y="1298495"/>
                    <a:pt x="1216152" y="1271063"/>
                  </a:cubicBezTo>
                  <a:cubicBezTo>
                    <a:pt x="1260348" y="1243631"/>
                    <a:pt x="1298448" y="1240583"/>
                    <a:pt x="1325880" y="1234487"/>
                  </a:cubicBezTo>
                  <a:cubicBezTo>
                    <a:pt x="1353312" y="1228391"/>
                    <a:pt x="1367028" y="1231439"/>
                    <a:pt x="1380744" y="1234487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457156-B679-4F9B-902E-02C02DBCDF74}"/>
                </a:ext>
              </a:extLst>
            </p:cNvPr>
            <p:cNvSpPr txBox="1"/>
            <p:nvPr/>
          </p:nvSpPr>
          <p:spPr>
            <a:xfrm>
              <a:off x="7351776" y="3611880"/>
              <a:ext cx="594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</a:rPr>
                <a:t>x=1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B5288D4-2B61-48BA-938A-6F0ED6E9A3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6493" y="3968496"/>
              <a:ext cx="1211899" cy="66729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92862A4-B247-4240-83BC-B48098466C82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00" y="5026152"/>
              <a:ext cx="256032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B67703B-46B0-4B22-B4EF-57D62F94C7DF}"/>
              </a:ext>
            </a:extLst>
          </p:cNvPr>
          <p:cNvGrpSpPr/>
          <p:nvPr/>
        </p:nvGrpSpPr>
        <p:grpSpPr>
          <a:xfrm>
            <a:off x="5967984" y="2795016"/>
            <a:ext cx="2112264" cy="2670349"/>
            <a:chOff x="5967984" y="2795016"/>
            <a:chExt cx="2112264" cy="2670349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9611E51-42F2-46CB-9C8F-392F9BAED72F}"/>
                </a:ext>
              </a:extLst>
            </p:cNvPr>
            <p:cNvSpPr/>
            <p:nvPr/>
          </p:nvSpPr>
          <p:spPr>
            <a:xfrm>
              <a:off x="6214872" y="3773377"/>
              <a:ext cx="1380744" cy="1691988"/>
            </a:xfrm>
            <a:custGeom>
              <a:avLst/>
              <a:gdLst>
                <a:gd name="connsiteX0" fmla="*/ 0 w 1380744"/>
                <a:gd name="connsiteY0" fmla="*/ 1252775 h 1691988"/>
                <a:gd name="connsiteX1" fmla="*/ 109728 w 1380744"/>
                <a:gd name="connsiteY1" fmla="*/ 804719 h 1691988"/>
                <a:gd name="connsiteX2" fmla="*/ 228600 w 1380744"/>
                <a:gd name="connsiteY2" fmla="*/ 301799 h 1691988"/>
                <a:gd name="connsiteX3" fmla="*/ 301752 w 1380744"/>
                <a:gd name="connsiteY3" fmla="*/ 82343 h 1691988"/>
                <a:gd name="connsiteX4" fmla="*/ 365760 w 1380744"/>
                <a:gd name="connsiteY4" fmla="*/ 47 h 1691988"/>
                <a:gd name="connsiteX5" fmla="*/ 393192 w 1380744"/>
                <a:gd name="connsiteY5" fmla="*/ 73199 h 1691988"/>
                <a:gd name="connsiteX6" fmla="*/ 393192 w 1380744"/>
                <a:gd name="connsiteY6" fmla="*/ 237791 h 1691988"/>
                <a:gd name="connsiteX7" fmla="*/ 429768 w 1380744"/>
                <a:gd name="connsiteY7" fmla="*/ 603551 h 1691988"/>
                <a:gd name="connsiteX8" fmla="*/ 512064 w 1380744"/>
                <a:gd name="connsiteY8" fmla="*/ 1124759 h 1691988"/>
                <a:gd name="connsiteX9" fmla="*/ 548640 w 1380744"/>
                <a:gd name="connsiteY9" fmla="*/ 1307639 h 1691988"/>
                <a:gd name="connsiteX10" fmla="*/ 676656 w 1380744"/>
                <a:gd name="connsiteY10" fmla="*/ 1581959 h 1691988"/>
                <a:gd name="connsiteX11" fmla="*/ 777240 w 1380744"/>
                <a:gd name="connsiteY11" fmla="*/ 1682543 h 1691988"/>
                <a:gd name="connsiteX12" fmla="*/ 832104 w 1380744"/>
                <a:gd name="connsiteY12" fmla="*/ 1682543 h 1691988"/>
                <a:gd name="connsiteX13" fmla="*/ 896112 w 1380744"/>
                <a:gd name="connsiteY13" fmla="*/ 1636823 h 1691988"/>
                <a:gd name="connsiteX14" fmla="*/ 987552 w 1380744"/>
                <a:gd name="connsiteY14" fmla="*/ 1499663 h 1691988"/>
                <a:gd name="connsiteX15" fmla="*/ 1060704 w 1380744"/>
                <a:gd name="connsiteY15" fmla="*/ 1399079 h 1691988"/>
                <a:gd name="connsiteX16" fmla="*/ 1216152 w 1380744"/>
                <a:gd name="connsiteY16" fmla="*/ 1271063 h 1691988"/>
                <a:gd name="connsiteX17" fmla="*/ 1325880 w 1380744"/>
                <a:gd name="connsiteY17" fmla="*/ 1234487 h 1691988"/>
                <a:gd name="connsiteX18" fmla="*/ 1380744 w 1380744"/>
                <a:gd name="connsiteY18" fmla="*/ 1234487 h 169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80744" h="1691988">
                  <a:moveTo>
                    <a:pt x="0" y="1252775"/>
                  </a:moveTo>
                  <a:cubicBezTo>
                    <a:pt x="35814" y="1107995"/>
                    <a:pt x="71628" y="963215"/>
                    <a:pt x="109728" y="804719"/>
                  </a:cubicBezTo>
                  <a:cubicBezTo>
                    <a:pt x="147828" y="646223"/>
                    <a:pt x="196596" y="422195"/>
                    <a:pt x="228600" y="301799"/>
                  </a:cubicBezTo>
                  <a:cubicBezTo>
                    <a:pt x="260604" y="181403"/>
                    <a:pt x="278892" y="132635"/>
                    <a:pt x="301752" y="82343"/>
                  </a:cubicBezTo>
                  <a:cubicBezTo>
                    <a:pt x="324612" y="32051"/>
                    <a:pt x="350520" y="1571"/>
                    <a:pt x="365760" y="47"/>
                  </a:cubicBezTo>
                  <a:cubicBezTo>
                    <a:pt x="381000" y="-1477"/>
                    <a:pt x="388620" y="33575"/>
                    <a:pt x="393192" y="73199"/>
                  </a:cubicBezTo>
                  <a:cubicBezTo>
                    <a:pt x="397764" y="112823"/>
                    <a:pt x="387096" y="149399"/>
                    <a:pt x="393192" y="237791"/>
                  </a:cubicBezTo>
                  <a:cubicBezTo>
                    <a:pt x="399288" y="326183"/>
                    <a:pt x="409956" y="455723"/>
                    <a:pt x="429768" y="603551"/>
                  </a:cubicBezTo>
                  <a:cubicBezTo>
                    <a:pt x="449580" y="751379"/>
                    <a:pt x="492252" y="1007411"/>
                    <a:pt x="512064" y="1124759"/>
                  </a:cubicBezTo>
                  <a:cubicBezTo>
                    <a:pt x="531876" y="1242107"/>
                    <a:pt x="521208" y="1231439"/>
                    <a:pt x="548640" y="1307639"/>
                  </a:cubicBezTo>
                  <a:cubicBezTo>
                    <a:pt x="576072" y="1383839"/>
                    <a:pt x="638556" y="1519475"/>
                    <a:pt x="676656" y="1581959"/>
                  </a:cubicBezTo>
                  <a:cubicBezTo>
                    <a:pt x="714756" y="1644443"/>
                    <a:pt x="751332" y="1665779"/>
                    <a:pt x="777240" y="1682543"/>
                  </a:cubicBezTo>
                  <a:cubicBezTo>
                    <a:pt x="803148" y="1699307"/>
                    <a:pt x="812292" y="1690163"/>
                    <a:pt x="832104" y="1682543"/>
                  </a:cubicBezTo>
                  <a:cubicBezTo>
                    <a:pt x="851916" y="1674923"/>
                    <a:pt x="870204" y="1667303"/>
                    <a:pt x="896112" y="1636823"/>
                  </a:cubicBezTo>
                  <a:cubicBezTo>
                    <a:pt x="922020" y="1606343"/>
                    <a:pt x="960120" y="1539287"/>
                    <a:pt x="987552" y="1499663"/>
                  </a:cubicBezTo>
                  <a:cubicBezTo>
                    <a:pt x="1014984" y="1460039"/>
                    <a:pt x="1022604" y="1437179"/>
                    <a:pt x="1060704" y="1399079"/>
                  </a:cubicBezTo>
                  <a:cubicBezTo>
                    <a:pt x="1098804" y="1360979"/>
                    <a:pt x="1171956" y="1298495"/>
                    <a:pt x="1216152" y="1271063"/>
                  </a:cubicBezTo>
                  <a:cubicBezTo>
                    <a:pt x="1260348" y="1243631"/>
                    <a:pt x="1298448" y="1240583"/>
                    <a:pt x="1325880" y="1234487"/>
                  </a:cubicBezTo>
                  <a:cubicBezTo>
                    <a:pt x="1353312" y="1228391"/>
                    <a:pt x="1367028" y="1231439"/>
                    <a:pt x="1380744" y="1234487"/>
                  </a:cubicBezTo>
                </a:path>
              </a:pathLst>
            </a:custGeom>
            <a:noFill/>
            <a:ln>
              <a:solidFill>
                <a:srgbClr val="008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B75635-4312-4F84-96D8-E9C96FC8E0D9}"/>
                </a:ext>
              </a:extLst>
            </p:cNvPr>
            <p:cNvCxnSpPr>
              <a:cxnSpLocks/>
            </p:cNvCxnSpPr>
            <p:nvPr/>
          </p:nvCxnSpPr>
          <p:spPr>
            <a:xfrm>
              <a:off x="5967984" y="5032248"/>
              <a:ext cx="256032" cy="0"/>
            </a:xfrm>
            <a:prstGeom prst="line">
              <a:avLst/>
            </a:prstGeom>
            <a:ln w="28575">
              <a:solidFill>
                <a:srgbClr val="008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7C74C5F-359D-4BA3-A10F-4E39C4EFEBF7}"/>
                </a:ext>
              </a:extLst>
            </p:cNvPr>
            <p:cNvSpPr txBox="1"/>
            <p:nvPr/>
          </p:nvSpPr>
          <p:spPr>
            <a:xfrm>
              <a:off x="7485888" y="2795016"/>
              <a:ext cx="594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6600"/>
                  </a:solidFill>
                </a:rPr>
                <a:t>x=2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EE48B67-6193-45F1-B31D-0350052B5A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0605" y="3151632"/>
              <a:ext cx="1211899" cy="667299"/>
            </a:xfrm>
            <a:prstGeom prst="straightConnector1">
              <a:avLst/>
            </a:prstGeom>
            <a:ln w="28575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064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C6F47-4758-44E3-B351-535B164F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Deaths/year in U.S.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E3DAA-271B-438B-8286-57DEF344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419600"/>
          </a:xfrm>
        </p:spPr>
        <p:txBody>
          <a:bodyPr/>
          <a:lstStyle/>
          <a:p>
            <a:r>
              <a:rPr lang="en-US" sz="3200" dirty="0"/>
              <a:t>2.8M deaths/year total (.9 / 100 people)</a:t>
            </a:r>
          </a:p>
          <a:p>
            <a:pPr lvl="1">
              <a:spcBef>
                <a:spcPts val="0"/>
              </a:spcBef>
            </a:pPr>
            <a:r>
              <a:rPr lang="en-US" dirty="0"/>
              <a:t>Heart disease = 650K</a:t>
            </a:r>
          </a:p>
          <a:p>
            <a:pPr lvl="1">
              <a:spcBef>
                <a:spcPts val="0"/>
              </a:spcBef>
            </a:pPr>
            <a:r>
              <a:rPr lang="en-US" dirty="0"/>
              <a:t>Cancer = 600K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Coronavirus </a:t>
            </a:r>
            <a:r>
              <a:rPr lang="en-US"/>
              <a:t>= 470K </a:t>
            </a:r>
            <a:r>
              <a:rPr lang="en-US" dirty="0"/>
              <a:t>(700K / </a:t>
            </a:r>
            <a:r>
              <a:rPr lang="en-US"/>
              <a:t>1.5 years at 10/2021) 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Accidents = 170K</a:t>
            </a:r>
          </a:p>
          <a:p>
            <a:pPr lvl="1">
              <a:spcBef>
                <a:spcPts val="0"/>
              </a:spcBef>
            </a:pPr>
            <a:r>
              <a:rPr lang="en-US" dirty="0"/>
              <a:t>Chronic lower respiratory diseases: 160K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Stroke = 150K</a:t>
            </a:r>
          </a:p>
          <a:p>
            <a:pPr lvl="1">
              <a:spcBef>
                <a:spcPts val="0"/>
              </a:spcBef>
            </a:pPr>
            <a:r>
              <a:rPr lang="en-US" dirty="0"/>
              <a:t>Alzheimer’s = 120K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Diabetes = 80K</a:t>
            </a:r>
          </a:p>
          <a:p>
            <a:pPr lvl="1">
              <a:spcBef>
                <a:spcPts val="0"/>
              </a:spcBef>
            </a:pPr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E666A-A935-4C87-A597-A3DDFADD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9A938-802B-4B32-BF3B-5026EFEAE0A6}"/>
              </a:ext>
            </a:extLst>
          </p:cNvPr>
          <p:cNvSpPr txBox="1"/>
          <p:nvPr/>
        </p:nvSpPr>
        <p:spPr>
          <a:xfrm>
            <a:off x="304800" y="6096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(from https://www.cdc.gov/nchs/products/databriefs/db328.htm)</a:t>
            </a:r>
          </a:p>
        </p:txBody>
      </p:sp>
    </p:spTree>
    <p:extLst>
      <p:ext uri="{BB962C8B-B14F-4D97-AF65-F5344CB8AC3E}">
        <p14:creationId xmlns:p14="http://schemas.microsoft.com/office/powerpoint/2010/main" val="37978396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429F7-F7F0-41C9-85A8-66B03501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EAD07-8307-4643-8F6C-E966E8F47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/>
              <a:t>Numerous</a:t>
            </a:r>
            <a:r>
              <a:rPr lang="en-US" sz="2400" dirty="0"/>
              <a:t> sensory neurons throughout the body</a:t>
            </a:r>
            <a:endParaRPr lang="en-US" sz="2400" i="1" dirty="0"/>
          </a:p>
          <a:p>
            <a:r>
              <a:rPr lang="en-US" sz="2400" dirty="0"/>
              <a:t>As expected, they head into the spine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typically involved in several “relays” before entering the brain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relays allow nontrivial processing before the brain</a:t>
            </a:r>
          </a:p>
          <a:p>
            <a:r>
              <a:rPr lang="en-US" sz="2400" dirty="0"/>
              <a:t>Any neuron can suppress its neighbors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this can allow effective edge detection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as well as producing a “winner-take-all” behavior among competing stimuli</a:t>
            </a:r>
          </a:p>
          <a:p>
            <a:r>
              <a:rPr lang="en-US" sz="2400" dirty="0"/>
              <a:t>Relays allow efferent neurons to gate incoming stimuli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lookahead: your brain can turn off pain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19BF4-2F90-4323-8EBE-D8CA5977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18123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C9B38-0600-47A2-A790-4C19349CB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37745"/>
            <a:ext cx="8991600" cy="677108"/>
          </a:xfr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The nervous system is really confusing!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F0ABB-D9F9-4C17-A474-8DABE3473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There’s just too many neurons</a:t>
            </a:r>
          </a:p>
          <a:p>
            <a:r>
              <a:rPr lang="en-US" sz="2400" dirty="0"/>
              <a:t>Optogenetics are starting to get us there; but myelin is very good at scattering light, and so light only penetrates about 200μ into the spinal cord.</a:t>
            </a:r>
          </a:p>
          <a:p>
            <a:r>
              <a:rPr lang="en-US" sz="2400" dirty="0"/>
              <a:t>And lots of processing in the brain itself – no way to see inside</a:t>
            </a:r>
          </a:p>
          <a:p>
            <a:r>
              <a:rPr lang="en-US" sz="2400" dirty="0"/>
              <a:t>We want to intercept/alter signaling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but it would help to have some idea how it works!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0514F-D566-4226-8B56-3E8234CBD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68485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DDA73A1-9B9F-48B9-A1B6-EAC32A17B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614467"/>
            <a:ext cx="3215888" cy="4167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C77B1-B939-475A-B577-6B37607A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Sciatica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6F19D-7EB5-4E88-A39F-2AFB4795C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pic>
        <p:nvPicPr>
          <p:cNvPr id="11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AE3ADC5B-FE07-4CAD-8EB3-84EA013C7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04913"/>
            <a:ext cx="5098393" cy="50434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6B7829-7098-4B5E-83AD-CD25368311DA}"/>
              </a:ext>
            </a:extLst>
          </p:cNvPr>
          <p:cNvSpPr txBox="1"/>
          <p:nvPr/>
        </p:nvSpPr>
        <p:spPr>
          <a:xfrm>
            <a:off x="685800" y="5984696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orthoinfo.aaos.org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7A0711-AD85-4061-B5AF-AFA3BA5DB0E1}"/>
              </a:ext>
            </a:extLst>
          </p:cNvPr>
          <p:cNvSpPr txBox="1"/>
          <p:nvPr/>
        </p:nvSpPr>
        <p:spPr>
          <a:xfrm>
            <a:off x="6662389" y="3697278"/>
            <a:ext cx="1578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wikipedia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F27147E-7AEB-497D-9003-AE24638C99FB}"/>
              </a:ext>
            </a:extLst>
          </p:cNvPr>
          <p:cNvSpPr/>
          <p:nvPr/>
        </p:nvSpPr>
        <p:spPr>
          <a:xfrm>
            <a:off x="3742264" y="3417879"/>
            <a:ext cx="182880" cy="137160"/>
          </a:xfrm>
          <a:prstGeom prst="roundRect">
            <a:avLst/>
          </a:prstGeom>
          <a:solidFill>
            <a:srgbClr val="4FA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0ED61-BBA2-4ADE-91F6-8C616E5D7C5D}"/>
              </a:ext>
            </a:extLst>
          </p:cNvPr>
          <p:cNvSpPr txBox="1"/>
          <p:nvPr/>
        </p:nvSpPr>
        <p:spPr>
          <a:xfrm>
            <a:off x="4650969" y="3799748"/>
            <a:ext cx="1186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Bulging disc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50549DA-4463-4BFE-878C-E32AB6E95A3F}"/>
              </a:ext>
            </a:extLst>
          </p:cNvPr>
          <p:cNvCxnSpPr>
            <a:cxnSpLocks/>
            <a:stCxn id="6" idx="1"/>
            <a:endCxn id="3" idx="2"/>
          </p:cNvCxnSpPr>
          <p:nvPr/>
        </p:nvCxnSpPr>
        <p:spPr>
          <a:xfrm flipH="1" flipV="1">
            <a:off x="3833704" y="3555039"/>
            <a:ext cx="817265" cy="59865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089D979-AB44-496B-93B7-392C5B774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420" y="533400"/>
            <a:ext cx="3215888" cy="1752600"/>
          </a:xfrm>
        </p:spPr>
        <p:txBody>
          <a:bodyPr/>
          <a:lstStyle/>
          <a:p>
            <a:r>
              <a:rPr lang="en-US" sz="2000" dirty="0"/>
              <a:t>Nerve conduction blocked</a:t>
            </a:r>
          </a:p>
          <a:p>
            <a:r>
              <a:rPr lang="en-US" sz="2000" dirty="0"/>
              <a:t>Pain follows the path of the compressed nerve</a:t>
            </a:r>
          </a:p>
          <a:p>
            <a:r>
              <a:rPr lang="en-US" sz="2000" dirty="0"/>
              <a:t>Nothing wrong with your leg, but it still hurts!</a:t>
            </a:r>
          </a:p>
        </p:txBody>
      </p:sp>
    </p:spTree>
    <p:extLst>
      <p:ext uri="{BB962C8B-B14F-4D97-AF65-F5344CB8AC3E}">
        <p14:creationId xmlns:p14="http://schemas.microsoft.com/office/powerpoint/2010/main" val="114961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65C24-5B7F-4B64-98C2-3661D3EE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Nerve-conduction study (NCS)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6F88F-5CAB-49AF-98AB-94B234BFB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080918"/>
          </a:xfrm>
        </p:spPr>
        <p:txBody>
          <a:bodyPr/>
          <a:lstStyle/>
          <a:p>
            <a:r>
              <a:rPr lang="en-US" dirty="0"/>
              <a:t>A common diagnostic test</a:t>
            </a:r>
          </a:p>
          <a:p>
            <a:r>
              <a:rPr lang="en-US" dirty="0"/>
              <a:t>Provide the source of a signal</a:t>
            </a:r>
          </a:p>
          <a:p>
            <a:pPr lvl="1">
              <a:spcBef>
                <a:spcPts val="0"/>
              </a:spcBef>
            </a:pPr>
            <a:r>
              <a:rPr lang="en-US" dirty="0"/>
              <a:t>You can recruit essentially 100% of the neurons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Measure the CMAP amplitude more reliably</a:t>
            </a:r>
          </a:p>
          <a:p>
            <a:r>
              <a:rPr lang="en-US" dirty="0"/>
              <a:t>Known distance from source to destination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Measure delay </a:t>
            </a:r>
            <a:r>
              <a:rPr lang="en-US" dirty="0">
                <a:sym typeface="Symbol" panose="05050102010706020507" pitchFamily="18" charset="2"/>
              </a:rPr>
              <a:t> compute </a:t>
            </a:r>
            <a:r>
              <a:rPr lang="en-US" dirty="0"/>
              <a:t>speed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352EB-8FAD-4C5E-BF12-3D29743D2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pic>
        <p:nvPicPr>
          <p:cNvPr id="1026" name="Picture 2" descr="Nerve Conduction Studies | Johns Hopkins Medicine">
            <a:extLst>
              <a:ext uri="{FF2B5EF4-FFF2-40B4-BE49-F238E27FC236}">
                <a16:creationId xmlns:a16="http://schemas.microsoft.com/office/drawing/2014/main" id="{84C264C7-41FC-4778-99BB-7760C08A8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07225"/>
            <a:ext cx="5759824" cy="219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82C434-2C12-4684-9489-DB0F515A5538}"/>
              </a:ext>
            </a:extLst>
          </p:cNvPr>
          <p:cNvSpPr txBox="1"/>
          <p:nvPr/>
        </p:nvSpPr>
        <p:spPr>
          <a:xfrm>
            <a:off x="685800" y="6091535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https://www.hopkinsmedicine.org</a:t>
            </a:r>
          </a:p>
        </p:txBody>
      </p:sp>
    </p:spTree>
    <p:extLst>
      <p:ext uri="{BB962C8B-B14F-4D97-AF65-F5344CB8AC3E}">
        <p14:creationId xmlns:p14="http://schemas.microsoft.com/office/powerpoint/2010/main" val="269738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65C24-5B7F-4B64-98C2-3661D3EE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Nerve-conduction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6F88F-5CAB-49AF-98AB-94B234BFB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676400"/>
            <a:ext cx="6248400" cy="4191000"/>
          </a:xfrm>
        </p:spPr>
        <p:txBody>
          <a:bodyPr/>
          <a:lstStyle/>
          <a:p>
            <a:r>
              <a:rPr lang="en-US" sz="2400" dirty="0"/>
              <a:t>Where would you place the NCS driver and receiver to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test afferent neurons?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test efferent neurons?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352EB-8FAD-4C5E-BF12-3D29743D2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C77BF-1CA8-4941-A59C-8DBFB644F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1651355" cy="50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146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B51E-90EA-4BDD-86E8-65A5C981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1F544-F56E-4B91-9ACA-DB91ACFB0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954" y="1676400"/>
            <a:ext cx="6578245" cy="4419600"/>
          </a:xfrm>
        </p:spPr>
        <p:txBody>
          <a:bodyPr/>
          <a:lstStyle/>
          <a:p>
            <a:r>
              <a:rPr lang="en-US" dirty="0"/>
              <a:t>Symptom: patient presents with numbness in right leg</a:t>
            </a:r>
          </a:p>
          <a:p>
            <a:r>
              <a:rPr lang="en-US" dirty="0"/>
              <a:t>History:</a:t>
            </a:r>
          </a:p>
          <a:p>
            <a:pPr lvl="1">
              <a:spcBef>
                <a:spcPts val="0"/>
              </a:spcBef>
            </a:pPr>
            <a:r>
              <a:rPr lang="en-US" dirty="0"/>
              <a:t>Chronic back pain, herniated disk</a:t>
            </a:r>
          </a:p>
          <a:p>
            <a:pPr lvl="1">
              <a:spcBef>
                <a:spcPts val="0"/>
              </a:spcBef>
            </a:pPr>
            <a:r>
              <a:rPr lang="en-US" dirty="0"/>
              <a:t>Ugly, slow-to-heal bug bite just before symptom onset</a:t>
            </a:r>
          </a:p>
          <a:p>
            <a:r>
              <a:rPr lang="en-US" dirty="0"/>
              <a:t>Is it sciatica or a bacterial/viral neuropathy?</a:t>
            </a:r>
          </a:p>
          <a:p>
            <a:r>
              <a:rPr lang="en-US" dirty="0"/>
              <a:t>How will you diagnose this?</a:t>
            </a:r>
          </a:p>
          <a:p>
            <a:r>
              <a:rPr lang="en-US" dirty="0"/>
              <a:t>You want a test that shows a failure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8EDC2-9119-4712-9506-E5756547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89413-636E-4C2E-819C-B5DE9D13B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1651355" cy="50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0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3AE4701-3B1B-4CE2-BC01-C5274E211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927" y="1412130"/>
            <a:ext cx="5229225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neurons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196" y="3067055"/>
            <a:ext cx="7504470" cy="3198278"/>
          </a:xfrm>
        </p:spPr>
        <p:txBody>
          <a:bodyPr/>
          <a:lstStyle/>
          <a:p>
            <a:r>
              <a:rPr lang="en-US" sz="2000" dirty="0"/>
              <a:t>The brain has </a:t>
            </a:r>
            <a:r>
              <a:rPr lang="en-US" sz="2000" dirty="0">
                <a:sym typeface="Symbol" panose="05050102010706020507" pitchFamily="18" charset="2"/>
              </a:rPr>
              <a:t>86</a:t>
            </a:r>
            <a:r>
              <a:rPr lang="en-US" sz="2000" dirty="0"/>
              <a:t>B neurons.</a:t>
            </a:r>
          </a:p>
          <a:p>
            <a:r>
              <a:rPr lang="en-US" sz="2000" dirty="0"/>
              <a:t>Each dendrite takes inputs from </a:t>
            </a:r>
            <a:r>
              <a:rPr lang="en-US" sz="2000" dirty="0">
                <a:sym typeface="Symbol" panose="05050102010706020507" pitchFamily="18" charset="2"/>
              </a:rPr>
              <a:t></a:t>
            </a:r>
            <a:r>
              <a:rPr lang="en-US" sz="2000" dirty="0"/>
              <a:t>1000 other neurons and decides when to fire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Each input pulse raises </a:t>
            </a:r>
            <a:r>
              <a:rPr lang="en-US" sz="1800" i="1" dirty="0" err="1"/>
              <a:t>V</a:t>
            </a:r>
            <a:r>
              <a:rPr lang="en-US" sz="1800" baseline="-25000" dirty="0" err="1"/>
              <a:t>mem</a:t>
            </a:r>
            <a:r>
              <a:rPr lang="en-US" sz="1800" dirty="0"/>
              <a:t> slightly; fires when it hits a threshold</a:t>
            </a:r>
          </a:p>
          <a:p>
            <a:r>
              <a:rPr lang="en-US" sz="2000" dirty="0"/>
              <a:t>An action potential then travels along the axon to the next downstream synapse(s)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A82DC9-0224-4C20-AE50-7A70FD5A9FCC}"/>
              </a:ext>
            </a:extLst>
          </p:cNvPr>
          <p:cNvGrpSpPr/>
          <p:nvPr/>
        </p:nvGrpSpPr>
        <p:grpSpPr>
          <a:xfrm>
            <a:off x="3327399" y="1162817"/>
            <a:ext cx="1693333" cy="1004648"/>
            <a:chOff x="3327399" y="1162817"/>
            <a:chExt cx="1693333" cy="100464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0DE368F-179E-4263-8AD2-63D00B52F5C2}"/>
                </a:ext>
              </a:extLst>
            </p:cNvPr>
            <p:cNvSpPr/>
            <p:nvPr/>
          </p:nvSpPr>
          <p:spPr>
            <a:xfrm>
              <a:off x="3327399" y="1227665"/>
              <a:ext cx="1693333" cy="939800"/>
            </a:xfrm>
            <a:prstGeom prst="ellipse">
              <a:avLst/>
            </a:prstGeom>
            <a:noFill/>
            <a:ln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E1C243-50D8-41D6-88C4-CA09114E9C60}"/>
                </a:ext>
              </a:extLst>
            </p:cNvPr>
            <p:cNvSpPr txBox="1"/>
            <p:nvPr/>
          </p:nvSpPr>
          <p:spPr>
            <a:xfrm>
              <a:off x="3779735" y="1162817"/>
              <a:ext cx="1100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synapse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4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entral vs peripheral nervous system">
            <a:extLst>
              <a:ext uri="{FF2B5EF4-FFF2-40B4-BE49-F238E27FC236}">
                <a16:creationId xmlns:a16="http://schemas.microsoft.com/office/drawing/2014/main" id="{8C6039E8-3C64-467A-BBD6-E2D3616A4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63" y="281414"/>
            <a:ext cx="3642903" cy="60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A9E58-3035-4749-8C95-8F06DA6F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642" y="1020725"/>
            <a:ext cx="4079358" cy="3366450"/>
          </a:xfrm>
        </p:spPr>
        <p:txBody>
          <a:bodyPr/>
          <a:lstStyle/>
          <a:p>
            <a:r>
              <a:rPr lang="en-US" sz="2400" dirty="0"/>
              <a:t>Sensory neuron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Carries information </a:t>
            </a:r>
            <a:r>
              <a:rPr lang="en-US" sz="2000" i="1" dirty="0"/>
              <a:t>towards</a:t>
            </a:r>
            <a:r>
              <a:rPr lang="en-US" sz="2000" dirty="0"/>
              <a:t> the brain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E.g., touch a hot stove</a:t>
            </a:r>
          </a:p>
          <a:p>
            <a:r>
              <a:rPr lang="en-US" sz="2400" dirty="0"/>
              <a:t>Motor neuron</a:t>
            </a:r>
          </a:p>
          <a:p>
            <a:pPr lvl="1"/>
            <a:r>
              <a:rPr lang="en-US" sz="2000" dirty="0"/>
              <a:t>Carries information </a:t>
            </a:r>
            <a:r>
              <a:rPr lang="en-US" sz="2000" i="1" dirty="0"/>
              <a:t>away from</a:t>
            </a:r>
            <a:r>
              <a:rPr lang="en-US" sz="2000" dirty="0"/>
              <a:t> the brain</a:t>
            </a:r>
          </a:p>
          <a:p>
            <a:pPr lvl="1"/>
            <a:r>
              <a:rPr lang="en-US" sz="2000" dirty="0"/>
              <a:t>e.g., control your muscles</a:t>
            </a:r>
          </a:p>
          <a:p>
            <a:pPr lvl="1"/>
            <a:r>
              <a:rPr lang="en-US" sz="2000" dirty="0"/>
              <a:t>anything else?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36981-0A48-465A-A1C7-3B7103F9B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A1A37A-9688-4897-96DD-D82B9C85C917}"/>
              </a:ext>
            </a:extLst>
          </p:cNvPr>
          <p:cNvGrpSpPr/>
          <p:nvPr/>
        </p:nvGrpSpPr>
        <p:grpSpPr>
          <a:xfrm>
            <a:off x="5807413" y="768485"/>
            <a:ext cx="963036" cy="2577830"/>
            <a:chOff x="5807413" y="768485"/>
            <a:chExt cx="963036" cy="2577830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3F475B7F-F0C4-495A-B8F8-C2818BC589C7}"/>
                </a:ext>
              </a:extLst>
            </p:cNvPr>
            <p:cNvSpPr/>
            <p:nvPr/>
          </p:nvSpPr>
          <p:spPr>
            <a:xfrm>
              <a:off x="5807413" y="768485"/>
              <a:ext cx="832274" cy="2577830"/>
            </a:xfrm>
            <a:custGeom>
              <a:avLst/>
              <a:gdLst>
                <a:gd name="connsiteX0" fmla="*/ 0 w 832274"/>
                <a:gd name="connsiteY0" fmla="*/ 2577830 h 2577830"/>
                <a:gd name="connsiteX1" fmla="*/ 165370 w 832274"/>
                <a:gd name="connsiteY1" fmla="*/ 2003898 h 2577830"/>
                <a:gd name="connsiteX2" fmla="*/ 184825 w 832274"/>
                <a:gd name="connsiteY2" fmla="*/ 1099226 h 2577830"/>
                <a:gd name="connsiteX3" fmla="*/ 350196 w 832274"/>
                <a:gd name="connsiteY3" fmla="*/ 758758 h 2577830"/>
                <a:gd name="connsiteX4" fmla="*/ 758757 w 832274"/>
                <a:gd name="connsiteY4" fmla="*/ 680936 h 2577830"/>
                <a:gd name="connsiteX5" fmla="*/ 826851 w 832274"/>
                <a:gd name="connsiteY5" fmla="*/ 651753 h 2577830"/>
                <a:gd name="connsiteX6" fmla="*/ 826851 w 832274"/>
                <a:gd name="connsiteY6" fmla="*/ 535021 h 2577830"/>
                <a:gd name="connsiteX7" fmla="*/ 817123 w 832274"/>
                <a:gd name="connsiteY7" fmla="*/ 0 h 257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2274" h="2577830">
                  <a:moveTo>
                    <a:pt x="0" y="2577830"/>
                  </a:moveTo>
                  <a:cubicBezTo>
                    <a:pt x="67283" y="2414081"/>
                    <a:pt x="134566" y="2250332"/>
                    <a:pt x="165370" y="2003898"/>
                  </a:cubicBezTo>
                  <a:cubicBezTo>
                    <a:pt x="196174" y="1757464"/>
                    <a:pt x="154021" y="1306749"/>
                    <a:pt x="184825" y="1099226"/>
                  </a:cubicBezTo>
                  <a:cubicBezTo>
                    <a:pt x="215629" y="891703"/>
                    <a:pt x="254541" y="828473"/>
                    <a:pt x="350196" y="758758"/>
                  </a:cubicBezTo>
                  <a:cubicBezTo>
                    <a:pt x="445851" y="689043"/>
                    <a:pt x="679315" y="698770"/>
                    <a:pt x="758757" y="680936"/>
                  </a:cubicBezTo>
                  <a:cubicBezTo>
                    <a:pt x="838199" y="663102"/>
                    <a:pt x="815502" y="676072"/>
                    <a:pt x="826851" y="651753"/>
                  </a:cubicBezTo>
                  <a:cubicBezTo>
                    <a:pt x="838200" y="627434"/>
                    <a:pt x="828472" y="643646"/>
                    <a:pt x="826851" y="535021"/>
                  </a:cubicBezTo>
                  <a:cubicBezTo>
                    <a:pt x="825230" y="426396"/>
                    <a:pt x="821176" y="213198"/>
                    <a:pt x="817123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533FD37-01FF-4C30-AE9E-553AD7594131}"/>
                </a:ext>
              </a:extLst>
            </p:cNvPr>
            <p:cNvCxnSpPr>
              <a:cxnSpLocks/>
            </p:cNvCxnSpPr>
            <p:nvPr/>
          </p:nvCxnSpPr>
          <p:spPr>
            <a:xfrm>
              <a:off x="6614806" y="786319"/>
              <a:ext cx="155643" cy="18482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74EEB26-3FA0-4C8E-8F24-BA1AEFCE09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5647" y="786319"/>
              <a:ext cx="155643" cy="18482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4258F4-8851-4B5F-A200-A22ABAF88253}"/>
              </a:ext>
            </a:extLst>
          </p:cNvPr>
          <p:cNvGrpSpPr/>
          <p:nvPr/>
        </p:nvGrpSpPr>
        <p:grpSpPr>
          <a:xfrm>
            <a:off x="6277573" y="817123"/>
            <a:ext cx="363359" cy="4644965"/>
            <a:chOff x="6277573" y="817123"/>
            <a:chExt cx="363359" cy="464496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63B55F-E90F-4BC3-8A42-F25BC6A68147}"/>
                </a:ext>
              </a:extLst>
            </p:cNvPr>
            <p:cNvSpPr/>
            <p:nvPr/>
          </p:nvSpPr>
          <p:spPr>
            <a:xfrm>
              <a:off x="6342362" y="817123"/>
              <a:ext cx="298570" cy="4630366"/>
            </a:xfrm>
            <a:custGeom>
              <a:avLst/>
              <a:gdLst>
                <a:gd name="connsiteX0" fmla="*/ 282174 w 298570"/>
                <a:gd name="connsiteY0" fmla="*/ 0 h 4630366"/>
                <a:gd name="connsiteX1" fmla="*/ 291902 w 298570"/>
                <a:gd name="connsiteY1" fmla="*/ 1994171 h 4630366"/>
                <a:gd name="connsiteX2" fmla="*/ 194625 w 298570"/>
                <a:gd name="connsiteY2" fmla="*/ 2256817 h 4630366"/>
                <a:gd name="connsiteX3" fmla="*/ 48710 w 298570"/>
                <a:gd name="connsiteY3" fmla="*/ 2363822 h 4630366"/>
                <a:gd name="connsiteX4" fmla="*/ 72 w 298570"/>
                <a:gd name="connsiteY4" fmla="*/ 2587558 h 4630366"/>
                <a:gd name="connsiteX5" fmla="*/ 38983 w 298570"/>
                <a:gd name="connsiteY5" fmla="*/ 3394954 h 4630366"/>
                <a:gd name="connsiteX6" fmla="*/ 87621 w 298570"/>
                <a:gd name="connsiteY6" fmla="*/ 4630366 h 463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570" h="4630366">
                  <a:moveTo>
                    <a:pt x="282174" y="0"/>
                  </a:moveTo>
                  <a:cubicBezTo>
                    <a:pt x="294334" y="809017"/>
                    <a:pt x="306494" y="1618035"/>
                    <a:pt x="291902" y="1994171"/>
                  </a:cubicBezTo>
                  <a:cubicBezTo>
                    <a:pt x="277310" y="2370307"/>
                    <a:pt x="235157" y="2195209"/>
                    <a:pt x="194625" y="2256817"/>
                  </a:cubicBezTo>
                  <a:cubicBezTo>
                    <a:pt x="154093" y="2318425"/>
                    <a:pt x="81135" y="2308699"/>
                    <a:pt x="48710" y="2363822"/>
                  </a:cubicBezTo>
                  <a:cubicBezTo>
                    <a:pt x="16284" y="2418946"/>
                    <a:pt x="1693" y="2415703"/>
                    <a:pt x="72" y="2587558"/>
                  </a:cubicBezTo>
                  <a:cubicBezTo>
                    <a:pt x="-1549" y="2759413"/>
                    <a:pt x="24391" y="3054486"/>
                    <a:pt x="38983" y="3394954"/>
                  </a:cubicBezTo>
                  <a:cubicBezTo>
                    <a:pt x="53575" y="3735422"/>
                    <a:pt x="70598" y="4182894"/>
                    <a:pt x="87621" y="4630366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3DC7B8-EBDD-45F7-9ECF-A1AB3A1D6F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6732" y="5277263"/>
              <a:ext cx="155643" cy="18482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6FACE3F-D9D9-4154-B699-5FF711C195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77573" y="5277263"/>
              <a:ext cx="155643" cy="18482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01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77F5-DF8D-4C5E-B2E7-1032C417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598D0-A4A0-46A7-84F0-21EB6709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1859280"/>
            <a:ext cx="5181600" cy="4226560"/>
          </a:xfrm>
        </p:spPr>
        <p:txBody>
          <a:bodyPr/>
          <a:lstStyle/>
          <a:p>
            <a:r>
              <a:rPr lang="en-US" dirty="0"/>
              <a:t>What is a reflex?</a:t>
            </a:r>
          </a:p>
          <a:p>
            <a:pPr lvl="1">
              <a:spcBef>
                <a:spcPts val="0"/>
              </a:spcBef>
            </a:pPr>
            <a:r>
              <a:rPr lang="en-US" dirty="0"/>
              <a:t>A sensory nerve detects a signal</a:t>
            </a:r>
          </a:p>
          <a:p>
            <a:pPr lvl="1">
              <a:spcBef>
                <a:spcPts val="0"/>
              </a:spcBef>
            </a:pPr>
            <a:r>
              <a:rPr lang="en-US" dirty="0"/>
              <a:t>Travels into spine</a:t>
            </a:r>
          </a:p>
          <a:p>
            <a:pPr lvl="1">
              <a:spcBef>
                <a:spcPts val="0"/>
              </a:spcBef>
            </a:pPr>
            <a:r>
              <a:rPr lang="en-US" dirty="0"/>
              <a:t>Synapses with a motor nerve to come right back</a:t>
            </a:r>
          </a:p>
          <a:p>
            <a:r>
              <a:rPr lang="en-US" dirty="0"/>
              <a:t>Example: tap under your kneecap and your leg kicks</a:t>
            </a:r>
          </a:p>
          <a:p>
            <a:r>
              <a:rPr lang="en-US" dirty="0"/>
              <a:t>Why bother with reflexes?</a:t>
            </a:r>
          </a:p>
          <a:p>
            <a:pPr lvl="1">
              <a:spcBef>
                <a:spcPts val="0"/>
              </a:spcBef>
            </a:pPr>
            <a:r>
              <a:rPr lang="en-US" dirty="0"/>
              <a:t>Why not have all signals just travel to the brain and back?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3580D-9BF1-425A-8904-B1BE0E2F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27498ECB-B85B-45FC-9BA9-F205F31F1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2493264" cy="5061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392646-8CBA-4E6B-9D0A-AF4DD61B816B}"/>
              </a:ext>
            </a:extLst>
          </p:cNvPr>
          <p:cNvSpPr txBox="1"/>
          <p:nvPr/>
        </p:nvSpPr>
        <p:spPr>
          <a:xfrm>
            <a:off x="609600" y="6400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Lippincott Ch 11</a:t>
            </a:r>
          </a:p>
        </p:txBody>
      </p:sp>
    </p:spTree>
    <p:extLst>
      <p:ext uri="{BB962C8B-B14F-4D97-AF65-F5344CB8AC3E}">
        <p14:creationId xmlns:p14="http://schemas.microsoft.com/office/powerpoint/2010/main" val="205749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1EA2-E5A1-440A-BBF7-FB047BEE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 of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CE431-A316-4FC0-8AF3-D404C161E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bioelectricity?</a:t>
            </a:r>
          </a:p>
          <a:p>
            <a:r>
              <a:rPr lang="en-US" dirty="0"/>
              <a:t>Neurons and working with the nervous system</a:t>
            </a:r>
          </a:p>
          <a:p>
            <a:r>
              <a:rPr lang="en-US" dirty="0"/>
              <a:t>Cardiac bioelectricity</a:t>
            </a:r>
          </a:p>
          <a:p>
            <a:r>
              <a:rPr lang="en-US" dirty="0"/>
              <a:t>Worms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3BD7B-8458-45C8-871C-FBDAA3E4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1E2B69-E4B6-4750-B290-80ED5391C427}"/>
              </a:ext>
            </a:extLst>
          </p:cNvPr>
          <p:cNvSpPr/>
          <p:nvPr/>
        </p:nvSpPr>
        <p:spPr>
          <a:xfrm>
            <a:off x="566928" y="2170176"/>
            <a:ext cx="7351776" cy="554736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6B190-BCF3-4A6D-9F4D-D39205873234}"/>
              </a:ext>
            </a:extLst>
          </p:cNvPr>
          <p:cNvSpPr txBox="1"/>
          <p:nvPr/>
        </p:nvSpPr>
        <p:spPr>
          <a:xfrm>
            <a:off x="3196180" y="3717590"/>
            <a:ext cx="5380892" cy="120032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Neurons and the nervous system</a:t>
            </a:r>
          </a:p>
          <a:p>
            <a:r>
              <a:rPr lang="en-US" dirty="0"/>
              <a:t>Muscles, EMG and prosthetics</a:t>
            </a:r>
          </a:p>
          <a:p>
            <a:r>
              <a:rPr lang="en-US" dirty="0"/>
              <a:t>Pain and the future: SCS, electroceuticals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73C5A22-9ECD-44DE-A78B-950149962C7E}"/>
              </a:ext>
            </a:extLst>
          </p:cNvPr>
          <p:cNvSpPr/>
          <p:nvPr/>
        </p:nvSpPr>
        <p:spPr>
          <a:xfrm>
            <a:off x="5886626" y="2848708"/>
            <a:ext cx="267989" cy="716482"/>
          </a:xfrm>
          <a:prstGeom prst="downArrow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1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7030A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2"/>
          </a:solidFill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50365</TotalTime>
  <Words>3913</Words>
  <Application>Microsoft Office PowerPoint</Application>
  <PresentationFormat>On-screen Show (4:3)</PresentationFormat>
  <Paragraphs>593</Paragraphs>
  <Slides>58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Arial</vt:lpstr>
      <vt:lpstr>Times New Roman</vt:lpstr>
      <vt:lpstr>Default Design</vt:lpstr>
      <vt:lpstr>EN1 EIY</vt:lpstr>
      <vt:lpstr>Slick video</vt:lpstr>
      <vt:lpstr>Big picture of the course</vt:lpstr>
      <vt:lpstr>What is a neuron?</vt:lpstr>
      <vt:lpstr>What does a neuron do?</vt:lpstr>
      <vt:lpstr>Lots of neurons</vt:lpstr>
      <vt:lpstr>PowerPoint Presentation</vt:lpstr>
      <vt:lpstr>Reflexes</vt:lpstr>
      <vt:lpstr>Big picture of the course</vt:lpstr>
      <vt:lpstr>Muscles</vt:lpstr>
      <vt:lpstr>Muscle force</vt:lpstr>
      <vt:lpstr>What most people’s brain does</vt:lpstr>
      <vt:lpstr>Electromyogram (sEMG)</vt:lpstr>
      <vt:lpstr>Diseases affecting neurons</vt:lpstr>
      <vt:lpstr>Prosthetics background</vt:lpstr>
      <vt:lpstr>Different types of prostheses</vt:lpstr>
      <vt:lpstr>PowerPoint Presentation</vt:lpstr>
      <vt:lpstr>Myoelectric prosthesis</vt:lpstr>
      <vt:lpstr>Myoelectric prosthesis</vt:lpstr>
      <vt:lpstr>Mode switching</vt:lpstr>
      <vt:lpstr>TMR</vt:lpstr>
      <vt:lpstr>TMR</vt:lpstr>
      <vt:lpstr>What makes prosthetics hard?</vt:lpstr>
      <vt:lpstr>Cool example</vt:lpstr>
      <vt:lpstr>Arm muscles</vt:lpstr>
      <vt:lpstr> Mini quiz</vt:lpstr>
      <vt:lpstr>Big picture of the course</vt:lpstr>
      <vt:lpstr>The brain – the final frontier</vt:lpstr>
      <vt:lpstr>Why electroceuticals</vt:lpstr>
      <vt:lpstr>PowerPoint Presentation</vt:lpstr>
      <vt:lpstr>Where we are, where we’re going</vt:lpstr>
      <vt:lpstr>What’s in a name?</vt:lpstr>
      <vt:lpstr>Action Potential VC</vt:lpstr>
      <vt:lpstr>Companies</vt:lpstr>
      <vt:lpstr>Saluda Medical</vt:lpstr>
      <vt:lpstr>PowerPoint Presentation</vt:lpstr>
      <vt:lpstr>PowerPoint Presentation</vt:lpstr>
      <vt:lpstr>Turning off cytokine storms</vt:lpstr>
      <vt:lpstr>The cost of pain</vt:lpstr>
      <vt:lpstr>The opiate crisis</vt:lpstr>
      <vt:lpstr>Pain-processing circuits</vt:lpstr>
      <vt:lpstr>Gate-control theory</vt:lpstr>
      <vt:lpstr>Idea</vt:lpstr>
      <vt:lpstr>SCS</vt:lpstr>
      <vt:lpstr>50 years of tweaking</vt:lpstr>
      <vt:lpstr>SCS – the last 10 years</vt:lpstr>
      <vt:lpstr>Results</vt:lpstr>
      <vt:lpstr>Backup</vt:lpstr>
      <vt:lpstr>PowerPoint Presentation</vt:lpstr>
      <vt:lpstr>Mechanism of travel</vt:lpstr>
      <vt:lpstr>Traveling APs</vt:lpstr>
      <vt:lpstr>Deaths/year in U.S.</vt:lpstr>
      <vt:lpstr>Sensation</vt:lpstr>
      <vt:lpstr>The nervous system is really confusing!</vt:lpstr>
      <vt:lpstr>Sciatica</vt:lpstr>
      <vt:lpstr>Nerve-conduction study (NCS)</vt:lpstr>
      <vt:lpstr>Nerve-conduction study</vt:lpstr>
      <vt:lpstr>Diagnosis problem</vt:lpstr>
    </vt:vector>
  </TitlesOfParts>
  <Company>Drexel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with biological parts</dc:title>
  <dc:creator>joelg</dc:creator>
  <cp:lastModifiedBy>Grodstein, Joel</cp:lastModifiedBy>
  <cp:revision>1571</cp:revision>
  <cp:lastPrinted>2019-02-19T18:13:03Z</cp:lastPrinted>
  <dcterms:created xsi:type="dcterms:W3CDTF">2002-09-07T18:50:54Z</dcterms:created>
  <dcterms:modified xsi:type="dcterms:W3CDTF">2022-06-28T20:21:54Z</dcterms:modified>
</cp:coreProperties>
</file>