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28" r:id="rId2"/>
    <p:sldId id="832" r:id="rId3"/>
    <p:sldId id="833" r:id="rId4"/>
    <p:sldId id="790" r:id="rId5"/>
    <p:sldId id="330" r:id="rId6"/>
    <p:sldId id="344" r:id="rId7"/>
    <p:sldId id="341" r:id="rId8"/>
    <p:sldId id="343" r:id="rId9"/>
    <p:sldId id="791" r:id="rId10"/>
    <p:sldId id="346" r:id="rId11"/>
    <p:sldId id="389" r:id="rId12"/>
    <p:sldId id="347" r:id="rId13"/>
    <p:sldId id="782" r:id="rId14"/>
    <p:sldId id="780" r:id="rId15"/>
    <p:sldId id="847" r:id="rId16"/>
    <p:sldId id="781" r:id="rId17"/>
    <p:sldId id="386" r:id="rId18"/>
    <p:sldId id="792" r:id="rId19"/>
    <p:sldId id="783" r:id="rId20"/>
    <p:sldId id="787" r:id="rId21"/>
    <p:sldId id="786" r:id="rId22"/>
    <p:sldId id="841" r:id="rId23"/>
    <p:sldId id="388" r:id="rId24"/>
    <p:sldId id="793" r:id="rId25"/>
    <p:sldId id="788" r:id="rId26"/>
    <p:sldId id="779" r:id="rId27"/>
    <p:sldId id="351" r:id="rId28"/>
    <p:sldId id="352" r:id="rId29"/>
    <p:sldId id="353" r:id="rId30"/>
    <p:sldId id="838" r:id="rId31"/>
    <p:sldId id="839" r:id="rId32"/>
    <p:sldId id="840" r:id="rId33"/>
    <p:sldId id="337" r:id="rId34"/>
    <p:sldId id="362" r:id="rId35"/>
    <p:sldId id="789" r:id="rId36"/>
    <p:sldId id="836" r:id="rId37"/>
    <p:sldId id="345" r:id="rId38"/>
    <p:sldId id="340" r:id="rId39"/>
    <p:sldId id="849" r:id="rId40"/>
    <p:sldId id="848" r:id="rId41"/>
    <p:sldId id="387" r:id="rId42"/>
    <p:sldId id="372" r:id="rId43"/>
    <p:sldId id="845" r:id="rId44"/>
    <p:sldId id="338" r:id="rId45"/>
    <p:sldId id="373" r:id="rId46"/>
    <p:sldId id="375" r:id="rId47"/>
    <p:sldId id="377" r:id="rId48"/>
    <p:sldId id="378" r:id="rId49"/>
    <p:sldId id="376" r:id="rId50"/>
    <p:sldId id="794" r:id="rId51"/>
    <p:sldId id="842" r:id="rId52"/>
    <p:sldId id="336" r:id="rId53"/>
    <p:sldId id="358" r:id="rId54"/>
    <p:sldId id="359" r:id="rId55"/>
    <p:sldId id="360" r:id="rId56"/>
    <p:sldId id="361" r:id="rId57"/>
    <p:sldId id="850" r:id="rId58"/>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4955" autoAdjust="0"/>
  </p:normalViewPr>
  <p:slideViewPr>
    <p:cSldViewPr>
      <p:cViewPr varScale="1">
        <p:scale>
          <a:sx n="77" d="100"/>
          <a:sy n="77" d="100"/>
        </p:scale>
        <p:origin x="1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defTabSz="966842" eaLnBrk="1" hangingPunct="1">
              <a:defRPr sz="1400">
                <a:cs typeface="+mn-cs"/>
              </a:defRPr>
            </a:lvl1pPr>
          </a:lstStyle>
          <a:p>
            <a:pPr>
              <a:defRPr/>
            </a:pPr>
            <a:endParaRPr lang="en-US"/>
          </a:p>
        </p:txBody>
      </p:sp>
      <p:sp>
        <p:nvSpPr>
          <p:cNvPr id="69635" name="Rectangle 3"/>
          <p:cNvSpPr>
            <a:spLocks noGrp="1" noChangeArrowheads="1"/>
          </p:cNvSpPr>
          <p:nvPr>
            <p:ph type="dt" sz="quarter" idx="1"/>
          </p:nvPr>
        </p:nvSpPr>
        <p:spPr bwMode="auto">
          <a:xfrm>
            <a:off x="5440265" y="0"/>
            <a:ext cx="4160936"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algn="r" defTabSz="966842" eaLnBrk="1" hangingPunct="1">
              <a:defRPr sz="14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951134"/>
            <a:ext cx="4160937"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defTabSz="966842" eaLnBrk="1" hangingPunct="1">
              <a:defRPr sz="14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440265" y="6951134"/>
            <a:ext cx="4160936"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algn="r" defTabSz="966788" eaLnBrk="1" hangingPunct="1">
              <a:defRPr sz="14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defTabSz="956890" eaLnBrk="1" hangingPunct="1">
              <a:defRPr sz="1400">
                <a:cs typeface="+mn-cs"/>
              </a:defRPr>
            </a:lvl1pPr>
          </a:lstStyle>
          <a:p>
            <a:pPr>
              <a:defRPr/>
            </a:pPr>
            <a:endParaRPr lang="en-US"/>
          </a:p>
        </p:txBody>
      </p:sp>
      <p:sp>
        <p:nvSpPr>
          <p:cNvPr id="124931" name="Rectangle 3"/>
          <p:cNvSpPr>
            <a:spLocks noGrp="1" noChangeArrowheads="1"/>
          </p:cNvSpPr>
          <p:nvPr>
            <p:ph type="dt" idx="1"/>
          </p:nvPr>
        </p:nvSpPr>
        <p:spPr bwMode="auto">
          <a:xfrm>
            <a:off x="543818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algn="r" defTabSz="956890" eaLnBrk="1" hangingPunct="1">
              <a:defRPr sz="14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71800" y="549275"/>
            <a:ext cx="3659188" cy="274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defTabSz="956890" eaLnBrk="1" hangingPunct="1">
              <a:defRPr sz="14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43818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algn="r" defTabSz="955675" eaLnBrk="1" hangingPunct="1">
              <a:defRPr sz="14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disease” actually includes all cardiovascular diseases.</a:t>
            </a:r>
          </a:p>
          <a:p>
            <a:r>
              <a:rPr lang="en-US" dirty="0"/>
              <a:t>But “stroke” is counted as a cerebrovascular disease, so it’s separate from heart disease!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a:t>
            </a:fld>
            <a:endParaRPr lang="en-US" altLang="en-US"/>
          </a:p>
        </p:txBody>
      </p:sp>
    </p:spTree>
    <p:extLst>
      <p:ext uri="{BB962C8B-B14F-4D97-AF65-F5344CB8AC3E}">
        <p14:creationId xmlns:p14="http://schemas.microsoft.com/office/powerpoint/2010/main" val="210714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contraction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20</a:t>
            </a:fld>
            <a:endParaRPr lang="en-US" altLang="en-US"/>
          </a:p>
        </p:txBody>
      </p:sp>
    </p:spTree>
    <p:extLst>
      <p:ext uri="{BB962C8B-B14F-4D97-AF65-F5344CB8AC3E}">
        <p14:creationId xmlns:p14="http://schemas.microsoft.com/office/powerpoint/2010/main" val="302491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ventricular contraction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21</a:t>
            </a:fld>
            <a:endParaRPr lang="en-US" altLang="en-US"/>
          </a:p>
        </p:txBody>
      </p:sp>
    </p:spTree>
    <p:extLst>
      <p:ext uri="{BB962C8B-B14F-4D97-AF65-F5344CB8AC3E}">
        <p14:creationId xmlns:p14="http://schemas.microsoft.com/office/powerpoint/2010/main" val="306776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ventricular contraction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22</a:t>
            </a:fld>
            <a:endParaRPr lang="en-US" altLang="en-US"/>
          </a:p>
        </p:txBody>
      </p:sp>
    </p:spTree>
    <p:extLst>
      <p:ext uri="{BB962C8B-B14F-4D97-AF65-F5344CB8AC3E}">
        <p14:creationId xmlns:p14="http://schemas.microsoft.com/office/powerpoint/2010/main" val="206706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 distance from any feature on 1</a:t>
            </a:r>
            <a:r>
              <a:rPr lang="en-US" baseline="30000" dirty="0"/>
              <a:t>st</a:t>
            </a:r>
            <a:r>
              <a:rPr lang="en-US" dirty="0"/>
              <a:t> wave to 2</a:t>
            </a:r>
            <a:r>
              <a:rPr lang="en-US" baseline="30000" dirty="0"/>
              <a:t>nd</a:t>
            </a:r>
            <a:r>
              <a:rPr lang="en-US" dirty="0"/>
              <a:t> wave</a:t>
            </a:r>
          </a:p>
          <a:p>
            <a:r>
              <a:rPr lang="en-US" dirty="0"/>
              <a:t>PR interval = start of P to start of QRS</a:t>
            </a:r>
          </a:p>
          <a:p>
            <a:r>
              <a:rPr lang="en-US" dirty="0"/>
              <a:t>PR segment = end of P to start of QRS</a:t>
            </a:r>
          </a:p>
          <a:p>
            <a:r>
              <a:rPr lang="en-US" dirty="0"/>
              <a:t>QT interval = start of QRS to end of 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23</a:t>
            </a:fld>
            <a:endParaRPr lang="en-US" altLang="en-US"/>
          </a:p>
        </p:txBody>
      </p:sp>
    </p:spTree>
    <p:extLst>
      <p:ext uri="{BB962C8B-B14F-4D97-AF65-F5344CB8AC3E}">
        <p14:creationId xmlns:p14="http://schemas.microsoft.com/office/powerpoint/2010/main" val="415603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25</a:t>
            </a:fld>
            <a:endParaRPr lang="en-US" altLang="en-US"/>
          </a:p>
        </p:txBody>
      </p:sp>
    </p:spTree>
    <p:extLst>
      <p:ext uri="{BB962C8B-B14F-4D97-AF65-F5344CB8AC3E}">
        <p14:creationId xmlns:p14="http://schemas.microsoft.com/office/powerpoint/2010/main" val="133405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26</a:t>
            </a:fld>
            <a:endParaRPr lang="en-US" altLang="en-US"/>
          </a:p>
        </p:txBody>
      </p:sp>
    </p:spTree>
    <p:extLst>
      <p:ext uri="{BB962C8B-B14F-4D97-AF65-F5344CB8AC3E}">
        <p14:creationId xmlns:p14="http://schemas.microsoft.com/office/powerpoint/2010/main" val="6563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of *why* it requires a one-way path will be on the quiz</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28</a:t>
            </a:fld>
            <a:endParaRPr lang="en-US" altLang="en-US"/>
          </a:p>
        </p:txBody>
      </p:sp>
    </p:spTree>
    <p:extLst>
      <p:ext uri="{BB962C8B-B14F-4D97-AF65-F5344CB8AC3E}">
        <p14:creationId xmlns:p14="http://schemas.microsoft.com/office/powerpoint/2010/main" val="285422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30</a:t>
            </a:fld>
            <a:endParaRPr lang="en-US" altLang="en-US"/>
          </a:p>
        </p:txBody>
      </p:sp>
    </p:spTree>
    <p:extLst>
      <p:ext uri="{BB962C8B-B14F-4D97-AF65-F5344CB8AC3E}">
        <p14:creationId xmlns:p14="http://schemas.microsoft.com/office/powerpoint/2010/main" val="3040487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31</a:t>
            </a:fld>
            <a:endParaRPr lang="en-US" altLang="en-US"/>
          </a:p>
        </p:txBody>
      </p:sp>
    </p:spTree>
    <p:extLst>
      <p:ext uri="{BB962C8B-B14F-4D97-AF65-F5344CB8AC3E}">
        <p14:creationId xmlns:p14="http://schemas.microsoft.com/office/powerpoint/2010/main" val="41554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32</a:t>
            </a:fld>
            <a:endParaRPr lang="en-US" altLang="en-US"/>
          </a:p>
        </p:txBody>
      </p:sp>
    </p:spTree>
    <p:extLst>
      <p:ext uri="{BB962C8B-B14F-4D97-AF65-F5344CB8AC3E}">
        <p14:creationId xmlns:p14="http://schemas.microsoft.com/office/powerpoint/2010/main" val="369109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Galen’s experiment, we conclude that the brain is not the source of the heartbeat – if it were, the heart would stop beating as soon as we removed it from the body</a:t>
            </a:r>
          </a:p>
          <a:p>
            <a:r>
              <a:rPr lang="en-US" dirty="0"/>
              <a:t>Keith and Flack first found the SA node on a mole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8</a:t>
            </a:fld>
            <a:endParaRPr lang="en-US" altLang="en-US"/>
          </a:p>
        </p:txBody>
      </p:sp>
    </p:spTree>
    <p:extLst>
      <p:ext uri="{BB962C8B-B14F-4D97-AF65-F5344CB8AC3E}">
        <p14:creationId xmlns:p14="http://schemas.microsoft.com/office/powerpoint/2010/main" val="408737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math – there are 5x5=25 squares per second, so each square is .04 sec.</a:t>
            </a:r>
          </a:p>
          <a:p>
            <a:r>
              <a:rPr lang="en-US" dirty="0"/>
              <a:t>So I would call this about .12s – right on the border between partial and full. However, note that it has been </a:t>
            </a:r>
            <a:r>
              <a:rPr lang="en-US"/>
              <a:t>separately read at .144 sec.</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34</a:t>
            </a:fld>
            <a:endParaRPr lang="en-US" altLang="en-US"/>
          </a:p>
        </p:txBody>
      </p:sp>
    </p:spTree>
    <p:extLst>
      <p:ext uri="{BB962C8B-B14F-4D97-AF65-F5344CB8AC3E}">
        <p14:creationId xmlns:p14="http://schemas.microsoft.com/office/powerpoint/2010/main" val="104334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35</a:t>
            </a:fld>
            <a:endParaRPr lang="en-US" altLang="en-US"/>
          </a:p>
        </p:txBody>
      </p:sp>
    </p:spTree>
    <p:extLst>
      <p:ext uri="{BB962C8B-B14F-4D97-AF65-F5344CB8AC3E}">
        <p14:creationId xmlns:p14="http://schemas.microsoft.com/office/powerpoint/2010/main" val="93675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36</a:t>
            </a:fld>
            <a:endParaRPr lang="en-US" altLang="en-US"/>
          </a:p>
        </p:txBody>
      </p:sp>
    </p:spTree>
    <p:extLst>
      <p:ext uri="{BB962C8B-B14F-4D97-AF65-F5344CB8AC3E}">
        <p14:creationId xmlns:p14="http://schemas.microsoft.com/office/powerpoint/2010/main" val="121503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 SA firing, atrial depolarization</a:t>
            </a:r>
          </a:p>
          <a:p>
            <a:r>
              <a:rPr lang="en-US" dirty="0"/>
              <a:t>PR = delay through the AV node (even though it’s really from P to Q)!</a:t>
            </a:r>
          </a:p>
          <a:p>
            <a:r>
              <a:rPr lang="en-US" dirty="0"/>
              <a:t>QRS = ventricular depolarization (and hidden atrial repolarization)</a:t>
            </a:r>
          </a:p>
          <a:p>
            <a:r>
              <a:rPr lang="en-US" dirty="0"/>
              <a:t>T = ventricular repolarization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41</a:t>
            </a:fld>
            <a:endParaRPr lang="en-US" altLang="en-US"/>
          </a:p>
        </p:txBody>
      </p:sp>
    </p:spTree>
    <p:extLst>
      <p:ext uri="{BB962C8B-B14F-4D97-AF65-F5344CB8AC3E}">
        <p14:creationId xmlns:p14="http://schemas.microsoft.com/office/powerpoint/2010/main" val="895223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42</a:t>
            </a:fld>
            <a:endParaRPr lang="en-US" altLang="en-US"/>
          </a:p>
        </p:txBody>
      </p:sp>
    </p:spTree>
    <p:extLst>
      <p:ext uri="{BB962C8B-B14F-4D97-AF65-F5344CB8AC3E}">
        <p14:creationId xmlns:p14="http://schemas.microsoft.com/office/powerpoint/2010/main" val="1325744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zone is where an ectopic focus could cause a PVC. Really, we’re showing the ventricular APs; but it’s the SA oscillators controlling the rhythm. This really has nothing to do with the </a:t>
            </a:r>
            <a:r>
              <a:rPr lang="en-US"/>
              <a:t>redundancy system!</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43</a:t>
            </a:fld>
            <a:endParaRPr lang="en-US" altLang="en-US"/>
          </a:p>
        </p:txBody>
      </p:sp>
    </p:spTree>
    <p:extLst>
      <p:ext uri="{BB962C8B-B14F-4D97-AF65-F5344CB8AC3E}">
        <p14:creationId xmlns:p14="http://schemas.microsoft.com/office/powerpoint/2010/main" val="149675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55</a:t>
            </a:fld>
            <a:endParaRPr lang="en-US" altLang="en-US"/>
          </a:p>
        </p:txBody>
      </p:sp>
    </p:spTree>
    <p:extLst>
      <p:ext uri="{BB962C8B-B14F-4D97-AF65-F5344CB8AC3E}">
        <p14:creationId xmlns:p14="http://schemas.microsoft.com/office/powerpoint/2010/main" val="298552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“stronger muscles in ventricles” for when we talk about ECGs shortly!</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10</a:t>
            </a:fld>
            <a:endParaRPr lang="en-US" altLang="en-US"/>
          </a:p>
        </p:txBody>
      </p:sp>
    </p:spTree>
    <p:extLst>
      <p:ext uri="{BB962C8B-B14F-4D97-AF65-F5344CB8AC3E}">
        <p14:creationId xmlns:p14="http://schemas.microsoft.com/office/powerpoint/2010/main" val="337436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in this case the electrical signals are coming from an oscillator rather than from the brain</a:t>
            </a:r>
          </a:p>
          <a:p>
            <a:r>
              <a:rPr lang="en-US" dirty="0"/>
              <a:t>Note the timing – both atria contract at once, and both ventricles contract at once.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11</a:t>
            </a:fld>
            <a:endParaRPr lang="en-US" altLang="en-US"/>
          </a:p>
        </p:txBody>
      </p:sp>
    </p:spTree>
    <p:extLst>
      <p:ext uri="{BB962C8B-B14F-4D97-AF65-F5344CB8AC3E}">
        <p14:creationId xmlns:p14="http://schemas.microsoft.com/office/powerpoint/2010/main" val="139456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13</a:t>
            </a:fld>
            <a:endParaRPr lang="en-US" altLang="en-US"/>
          </a:p>
        </p:txBody>
      </p:sp>
    </p:spTree>
    <p:extLst>
      <p:ext uri="{BB962C8B-B14F-4D97-AF65-F5344CB8AC3E}">
        <p14:creationId xmlns:p14="http://schemas.microsoft.com/office/powerpoint/2010/main" val="78495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14</a:t>
            </a:fld>
            <a:endParaRPr lang="en-US" altLang="en-US"/>
          </a:p>
        </p:txBody>
      </p:sp>
    </p:spTree>
    <p:extLst>
      <p:ext uri="{BB962C8B-B14F-4D97-AF65-F5344CB8AC3E}">
        <p14:creationId xmlns:p14="http://schemas.microsoft.com/office/powerpoint/2010/main" val="168330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15</a:t>
            </a:fld>
            <a:endParaRPr lang="en-US" altLang="en-US"/>
          </a:p>
        </p:txBody>
      </p:sp>
    </p:spTree>
    <p:extLst>
      <p:ext uri="{BB962C8B-B14F-4D97-AF65-F5344CB8AC3E}">
        <p14:creationId xmlns:p14="http://schemas.microsoft.com/office/powerpoint/2010/main" val="235031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ventricular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16</a:t>
            </a:fld>
            <a:endParaRPr lang="en-US" altLang="en-US"/>
          </a:p>
        </p:txBody>
      </p:sp>
    </p:spTree>
    <p:extLst>
      <p:ext uri="{BB962C8B-B14F-4D97-AF65-F5344CB8AC3E}">
        <p14:creationId xmlns:p14="http://schemas.microsoft.com/office/powerpoint/2010/main" val="258702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203174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EN1 EIY-- Bioelectricity</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EN1 EIY-- Bioelectricity</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5iCoCaofc" TargetMode="External"/><Relationship Id="rId2" Type="http://schemas.openxmlformats.org/officeDocument/2006/relationships/hyperlink" Target="https://www.youtube.com/watch?v=CWFyxn0qD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atchlearnlive.heart.org/index.php?moduleSelect=atrfi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dium.com/s/story/im-a-heart-doctor-heres-why-im-wary-of-the-new-apple-watch-2b1999f2d942" TargetMode="External"/><Relationship Id="rId2" Type="http://schemas.openxmlformats.org/officeDocument/2006/relationships/hyperlink" Target="https://www.drjohnm.org/2011/03/the-best-tool-for-treating-atrial-fibrillation" TargetMode="External"/><Relationship Id="rId1" Type="http://schemas.openxmlformats.org/officeDocument/2006/relationships/slideLayout" Target="../slideLayouts/slideLayout2.xml"/><Relationship Id="rId4" Type="http://schemas.openxmlformats.org/officeDocument/2006/relationships/hyperlink" Target="https://www.nytimes.com/2021/05/20/well/live/smartwatch-heart-rate-monitor.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arostimtherapy.com/en-gb/node/86" TargetMode="External"/><Relationship Id="rId2" Type="http://schemas.openxmlformats.org/officeDocument/2006/relationships/hyperlink" Target="https://axontherapies.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drjohnm.org/2015/08/on-pvcs-think-anew-but-think-slowly/" TargetMode="External"/><Relationship Id="rId2" Type="http://schemas.openxmlformats.org/officeDocument/2006/relationships/hyperlink" Target="https://www.drjohnm.org/2013/06/benign-pvcs-a-heart-rhythm-doctors-approach/"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752600"/>
          </a:xfrm>
        </p:spPr>
        <p:txBody>
          <a:bodyPr/>
          <a:lstStyle/>
          <a:p>
            <a:pPr eaLnBrk="1" hangingPunct="1"/>
            <a:r>
              <a:rPr lang="en-US" altLang="en-US" dirty="0"/>
              <a:t>EN1 EIY</a:t>
            </a:r>
          </a:p>
        </p:txBody>
      </p:sp>
      <p:sp>
        <p:nvSpPr>
          <p:cNvPr id="4099" name="Rectangle 3"/>
          <p:cNvSpPr>
            <a:spLocks noGrp="1" noChangeArrowheads="1"/>
          </p:cNvSpPr>
          <p:nvPr>
            <p:ph type="subTitle" idx="1"/>
          </p:nvPr>
        </p:nvSpPr>
        <p:spPr>
          <a:xfrm>
            <a:off x="381000" y="2514599"/>
            <a:ext cx="8382000" cy="3750733"/>
          </a:xfrm>
        </p:spPr>
        <p:txBody>
          <a:bodyPr/>
          <a:lstStyle/>
          <a:p>
            <a:pPr eaLnBrk="1" hangingPunct="1"/>
            <a:r>
              <a:rPr lang="en-US" altLang="en-US" dirty="0"/>
              <a:t>Fall 2022</a:t>
            </a:r>
          </a:p>
          <a:p>
            <a:pPr eaLnBrk="1" hangingPunct="1"/>
            <a:r>
              <a:rPr lang="en-US" altLang="en-US" dirty="0"/>
              <a:t>Tufts University</a:t>
            </a:r>
          </a:p>
          <a:p>
            <a:pPr eaLnBrk="1" hangingPunct="1"/>
            <a:endParaRPr lang="en-US" altLang="en-US" dirty="0"/>
          </a:p>
          <a:p>
            <a:pPr eaLnBrk="1" hangingPunct="1"/>
            <a:r>
              <a:rPr lang="en-US" altLang="en-US" dirty="0"/>
              <a:t>Instructor: Joel Grodstein</a:t>
            </a:r>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3 – cardiac bioelectricity</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Plumbing – the big picture</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2209801"/>
            <a:ext cx="3124200" cy="3505200"/>
          </a:xfrm>
        </p:spPr>
        <p:txBody>
          <a:bodyPr/>
          <a:lstStyle/>
          <a:p>
            <a:r>
              <a:rPr lang="en-US" sz="2400" dirty="0"/>
              <a:t>Two separate two-chambered pumps</a:t>
            </a:r>
          </a:p>
          <a:p>
            <a:r>
              <a:rPr lang="en-US" sz="2400" dirty="0"/>
              <a:t>Red = oxygenated</a:t>
            </a:r>
          </a:p>
          <a:p>
            <a:r>
              <a:rPr lang="en-US" sz="2400" dirty="0"/>
              <a:t>Blue = not</a:t>
            </a:r>
          </a:p>
          <a:p>
            <a:r>
              <a:rPr lang="en-US" sz="2400" dirty="0"/>
              <a:t>Two chambers = more efficient</a:t>
            </a:r>
          </a:p>
          <a:p>
            <a:r>
              <a:rPr lang="en-US" sz="2400" dirty="0"/>
              <a:t>Stronger muscles</a:t>
            </a:r>
          </a:p>
          <a:p>
            <a:pPr lvl="1">
              <a:spcBef>
                <a:spcPts val="0"/>
              </a:spcBef>
            </a:pPr>
            <a:r>
              <a:rPr lang="en-US" sz="2000" dirty="0"/>
              <a:t>on left than right</a:t>
            </a:r>
          </a:p>
          <a:p>
            <a:pPr lvl="1">
              <a:spcBef>
                <a:spcPts val="0"/>
              </a:spcBef>
            </a:pPr>
            <a:r>
              <a:rPr lang="en-US" sz="2000" dirty="0"/>
              <a:t>in </a:t>
            </a:r>
            <a:r>
              <a:rPr lang="en-US" sz="2000" dirty="0" err="1"/>
              <a:t>ventricals</a:t>
            </a:r>
            <a:r>
              <a:rPr lang="en-US" sz="2000" dirty="0"/>
              <a:t> vs. atria</a:t>
            </a:r>
            <a:endParaRPr lang="en-US" dirty="0"/>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EN1 EIY–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What does electricity do?</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1676400"/>
            <a:ext cx="3276600" cy="3886200"/>
          </a:xfrm>
        </p:spPr>
        <p:txBody>
          <a:bodyPr/>
          <a:lstStyle/>
          <a:p>
            <a:r>
              <a:rPr lang="en-US" sz="2400" dirty="0"/>
              <a:t>Electricity drives the muscles</a:t>
            </a:r>
          </a:p>
          <a:p>
            <a:r>
              <a:rPr lang="en-US" sz="2400" dirty="0"/>
              <a:t>Muscles drive the plumbing</a:t>
            </a:r>
          </a:p>
          <a:p>
            <a:r>
              <a:rPr lang="en-US" sz="2400" dirty="0"/>
              <a:t>Similar to the rest of your body</a:t>
            </a:r>
          </a:p>
          <a:p>
            <a:r>
              <a:rPr lang="en-US" sz="2400" dirty="0"/>
              <a:t>Do you think these muscles get their signals from neurons from the brain?</a:t>
            </a:r>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EN1 EIY–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3DB-87A1-49D2-93F7-679F170D1BC9}"/>
              </a:ext>
            </a:extLst>
          </p:cNvPr>
          <p:cNvSpPr>
            <a:spLocks noGrp="1"/>
          </p:cNvSpPr>
          <p:nvPr>
            <p:ph type="title"/>
          </p:nvPr>
        </p:nvSpPr>
        <p:spPr/>
        <p:txBody>
          <a:bodyPr/>
          <a:lstStyle/>
          <a:p>
            <a:r>
              <a:rPr lang="en-US" dirty="0"/>
              <a:t>The pumps in operation</a:t>
            </a:r>
          </a:p>
        </p:txBody>
      </p:sp>
      <p:sp>
        <p:nvSpPr>
          <p:cNvPr id="3" name="Content Placeholder 2">
            <a:extLst>
              <a:ext uri="{FF2B5EF4-FFF2-40B4-BE49-F238E27FC236}">
                <a16:creationId xmlns:a16="http://schemas.microsoft.com/office/drawing/2014/main" id="{5E89A70D-1951-4CFC-9B1D-EC57C4CD91A3}"/>
              </a:ext>
            </a:extLst>
          </p:cNvPr>
          <p:cNvSpPr>
            <a:spLocks noGrp="1"/>
          </p:cNvSpPr>
          <p:nvPr>
            <p:ph idx="1"/>
          </p:nvPr>
        </p:nvSpPr>
        <p:spPr/>
        <p:txBody>
          <a:bodyPr/>
          <a:lstStyle/>
          <a:p>
            <a:r>
              <a:rPr lang="en-US" dirty="0">
                <a:hlinkClick r:id="rId2"/>
              </a:rPr>
              <a:t>https://www.youtube.com/watch?v=CWFyxn0qDEU</a:t>
            </a:r>
            <a:r>
              <a:rPr lang="en-US" dirty="0"/>
              <a:t> </a:t>
            </a:r>
          </a:p>
          <a:p>
            <a:pPr lvl="1"/>
            <a:r>
              <a:rPr lang="en-US" dirty="0"/>
              <a:t>Mayo Clinic</a:t>
            </a:r>
          </a:p>
          <a:p>
            <a:r>
              <a:rPr lang="en-US" dirty="0">
                <a:hlinkClick r:id="rId3"/>
              </a:rPr>
              <a:t>https://www.youtube.com/watch?v=-s5iCoCaofc</a:t>
            </a:r>
            <a:endParaRPr lang="en-US" dirty="0"/>
          </a:p>
          <a:p>
            <a:pPr lvl="1"/>
            <a:r>
              <a:rPr lang="en-US" dirty="0"/>
              <a:t>Suitable for younger than college age </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3C48ADA4-1AA3-4242-8255-4A1A16D8BD96}"/>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7859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5257800"/>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66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Through the AV node (slowly)</a:t>
            </a:r>
          </a:p>
          <a:p>
            <a:r>
              <a:rPr lang="en-US" sz="2400" dirty="0"/>
              <a:t>Zoom through the bundle of HIS, left/right bundle branches</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Then the Purkinje fibers</a:t>
            </a:r>
            <a:endParaRPr lang="en-US" sz="20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E32F5-8580-4F43-AC43-3643EDA1CB70}"/>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CC2B3C-5E22-4BE2-82EB-03FD8B6FA15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5A95687-B69A-4649-B67E-2652CD2B75FC}"/>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9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567646" y="1447800"/>
            <a:ext cx="415856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a:t>Purkinje fibers have seeded the AP on much of the ventricular surface</a:t>
            </a:r>
          </a:p>
          <a:p>
            <a:r>
              <a:rPr lang="en-US" sz="2800" dirty="0"/>
              <a:t>Now it squeezes the entire muscle all at once</a:t>
            </a:r>
          </a:p>
          <a:p>
            <a:pPr marL="0" indent="0">
              <a:buNone/>
            </a:pPr>
            <a:endParaRPr lang="en-US" sz="2800" dirty="0"/>
          </a:p>
        </p:txBody>
      </p:sp>
      <p:cxnSp>
        <p:nvCxnSpPr>
          <p:cNvPr id="30" name="Straight Arrow Connector 29">
            <a:extLst>
              <a:ext uri="{FF2B5EF4-FFF2-40B4-BE49-F238E27FC236}">
                <a16:creationId xmlns:a16="http://schemas.microsoft.com/office/drawing/2014/main" id="{EC561A07-2154-4208-8A5C-3E754D635C7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E600B-7F8D-489E-B398-68A0C806C465}"/>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animEffect transition="in" filter="fade">
                                      <p:cBhvr>
                                        <p:cTn id="5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8CCC-CAC6-4703-A171-2FB76F5BBD0E}"/>
              </a:ext>
            </a:extLst>
          </p:cNvPr>
          <p:cNvSpPr>
            <a:spLocks noGrp="1"/>
          </p:cNvSpPr>
          <p:nvPr>
            <p:ph type="title"/>
          </p:nvPr>
        </p:nvSpPr>
        <p:spPr/>
        <p:txBody>
          <a:bodyPr/>
          <a:lstStyle/>
          <a:p>
            <a:r>
              <a:rPr lang="en-US" dirty="0"/>
              <a:t>Entrainment</a:t>
            </a:r>
          </a:p>
        </p:txBody>
      </p:sp>
      <p:sp>
        <p:nvSpPr>
          <p:cNvPr id="3" name="Content Placeholder 2">
            <a:extLst>
              <a:ext uri="{FF2B5EF4-FFF2-40B4-BE49-F238E27FC236}">
                <a16:creationId xmlns:a16="http://schemas.microsoft.com/office/drawing/2014/main" id="{0F15FA36-E670-4D48-B445-60D69B224377}"/>
              </a:ext>
            </a:extLst>
          </p:cNvPr>
          <p:cNvSpPr>
            <a:spLocks noGrp="1"/>
          </p:cNvSpPr>
          <p:nvPr>
            <p:ph idx="1"/>
          </p:nvPr>
        </p:nvSpPr>
        <p:spPr>
          <a:xfrm>
            <a:off x="685800" y="1676400"/>
            <a:ext cx="7772400" cy="2971800"/>
          </a:xfrm>
        </p:spPr>
        <p:txBody>
          <a:bodyPr/>
          <a:lstStyle/>
          <a:p>
            <a:r>
              <a:rPr lang="en-US" dirty="0"/>
              <a:t>Sinoatrial node has ≈ 500K cells</a:t>
            </a:r>
          </a:p>
          <a:p>
            <a:pPr lvl="1">
              <a:spcBef>
                <a:spcPts val="0"/>
              </a:spcBef>
            </a:pPr>
            <a:r>
              <a:rPr lang="en-US" dirty="0"/>
              <a:t>Each one oscillates </a:t>
            </a:r>
            <a:r>
              <a:rPr lang="en-US" i="1" dirty="0"/>
              <a:t>independently</a:t>
            </a:r>
          </a:p>
          <a:p>
            <a:pPr lvl="1">
              <a:spcBef>
                <a:spcPts val="0"/>
              </a:spcBef>
            </a:pPr>
            <a:r>
              <a:rPr lang="en-US" dirty="0"/>
              <a:t>Potentially a slightly different frequency, phase</a:t>
            </a:r>
          </a:p>
          <a:p>
            <a:pPr lvl="1">
              <a:spcBef>
                <a:spcPts val="0"/>
              </a:spcBef>
            </a:pPr>
            <a:r>
              <a:rPr lang="en-US" dirty="0"/>
              <a:t>How can your heart have a single unified beat?</a:t>
            </a:r>
          </a:p>
          <a:p>
            <a:r>
              <a:rPr lang="en-US" i="1" dirty="0"/>
              <a:t>Entrainment</a:t>
            </a:r>
            <a:r>
              <a:rPr lang="en-US" dirty="0"/>
              <a:t> is the process of all the oscillators talking to each other and agreeing on a frequency</a:t>
            </a:r>
          </a:p>
          <a:p>
            <a:pPr lvl="1">
              <a:spcBef>
                <a:spcPts val="0"/>
              </a:spcBef>
            </a:pPr>
            <a:r>
              <a:rPr lang="en-US" dirty="0"/>
              <a:t>More on this in EE 123</a:t>
            </a:r>
          </a:p>
        </p:txBody>
      </p:sp>
      <p:sp>
        <p:nvSpPr>
          <p:cNvPr id="4" name="Footer Placeholder 3">
            <a:extLst>
              <a:ext uri="{FF2B5EF4-FFF2-40B4-BE49-F238E27FC236}">
                <a16:creationId xmlns:a16="http://schemas.microsoft.com/office/drawing/2014/main" id="{AA2EA7BA-9F0D-4BD8-BB30-F060681A5252}"/>
              </a:ext>
            </a:extLst>
          </p:cNvPr>
          <p:cNvSpPr>
            <a:spLocks noGrp="1"/>
          </p:cNvSpPr>
          <p:nvPr>
            <p:ph type="ftr" sz="quarter" idx="11"/>
          </p:nvPr>
        </p:nvSpPr>
        <p:spPr/>
        <p:txBody>
          <a:bodyPr/>
          <a:lstStyle/>
          <a:p>
            <a:pPr>
              <a:defRPr/>
            </a:pPr>
            <a:r>
              <a:rPr lang="en-US" dirty="0"/>
              <a:t>EN1 EIY-- Bioelectricity</a:t>
            </a:r>
          </a:p>
        </p:txBody>
      </p:sp>
      <p:sp>
        <p:nvSpPr>
          <p:cNvPr id="5" name="Oval 4">
            <a:extLst>
              <a:ext uri="{FF2B5EF4-FFF2-40B4-BE49-F238E27FC236}">
                <a16:creationId xmlns:a16="http://schemas.microsoft.com/office/drawing/2014/main" id="{1552AAEF-9856-EC7D-82FF-645B2CC1EBA9}"/>
              </a:ext>
            </a:extLst>
          </p:cNvPr>
          <p:cNvSpPr/>
          <p:nvPr/>
        </p:nvSpPr>
        <p:spPr>
          <a:xfrm>
            <a:off x="21336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D30ADF0-DD2C-5CB2-7609-B76FC1CA5195}"/>
              </a:ext>
            </a:extLst>
          </p:cNvPr>
          <p:cNvSpPr/>
          <p:nvPr/>
        </p:nvSpPr>
        <p:spPr>
          <a:xfrm>
            <a:off x="21336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0B4C95-617F-8B40-684F-F8DE2C27B65B}"/>
              </a:ext>
            </a:extLst>
          </p:cNvPr>
          <p:cNvSpPr/>
          <p:nvPr/>
        </p:nvSpPr>
        <p:spPr>
          <a:xfrm>
            <a:off x="21336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14F95E2-F3E6-263F-6523-C6282CAAB114}"/>
              </a:ext>
            </a:extLst>
          </p:cNvPr>
          <p:cNvSpPr/>
          <p:nvPr/>
        </p:nvSpPr>
        <p:spPr>
          <a:xfrm>
            <a:off x="2133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1B8418-3CEE-5BA2-6476-665B9C3A2CD9}"/>
              </a:ext>
            </a:extLst>
          </p:cNvPr>
          <p:cNvSpPr/>
          <p:nvPr/>
        </p:nvSpPr>
        <p:spPr>
          <a:xfrm>
            <a:off x="2133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05B0F94-871B-2C58-634C-DEC0B10A6D54}"/>
              </a:ext>
            </a:extLst>
          </p:cNvPr>
          <p:cNvSpPr/>
          <p:nvPr/>
        </p:nvSpPr>
        <p:spPr>
          <a:xfrm>
            <a:off x="21336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93C5D68-A0E3-36CE-A280-D0B796204FF5}"/>
              </a:ext>
            </a:extLst>
          </p:cNvPr>
          <p:cNvSpPr/>
          <p:nvPr/>
        </p:nvSpPr>
        <p:spPr>
          <a:xfrm>
            <a:off x="21336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A569205-5DDF-4046-AF19-529913F14964}"/>
              </a:ext>
            </a:extLst>
          </p:cNvPr>
          <p:cNvSpPr/>
          <p:nvPr/>
        </p:nvSpPr>
        <p:spPr>
          <a:xfrm>
            <a:off x="21336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2566E7A-8789-21BD-1212-DE3E2E4225B8}"/>
              </a:ext>
            </a:extLst>
          </p:cNvPr>
          <p:cNvSpPr/>
          <p:nvPr/>
        </p:nvSpPr>
        <p:spPr>
          <a:xfrm>
            <a:off x="2286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84E4AD1-7973-BC78-186B-C07D042E015C}"/>
              </a:ext>
            </a:extLst>
          </p:cNvPr>
          <p:cNvSpPr/>
          <p:nvPr/>
        </p:nvSpPr>
        <p:spPr>
          <a:xfrm>
            <a:off x="2286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0B05F5-E894-6FCB-8731-7551687B72AD}"/>
              </a:ext>
            </a:extLst>
          </p:cNvPr>
          <p:cNvSpPr/>
          <p:nvPr/>
        </p:nvSpPr>
        <p:spPr>
          <a:xfrm>
            <a:off x="2286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9F500A0-4C97-7DF3-36BD-7EB68A0436D6}"/>
              </a:ext>
            </a:extLst>
          </p:cNvPr>
          <p:cNvSpPr/>
          <p:nvPr/>
        </p:nvSpPr>
        <p:spPr>
          <a:xfrm>
            <a:off x="2286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997B26-56A9-D296-801E-E48F5AA777B4}"/>
              </a:ext>
            </a:extLst>
          </p:cNvPr>
          <p:cNvSpPr/>
          <p:nvPr/>
        </p:nvSpPr>
        <p:spPr>
          <a:xfrm>
            <a:off x="2286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1E543B-02BF-A369-3454-568A21370CB3}"/>
              </a:ext>
            </a:extLst>
          </p:cNvPr>
          <p:cNvSpPr/>
          <p:nvPr/>
        </p:nvSpPr>
        <p:spPr>
          <a:xfrm>
            <a:off x="2286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D4F82D-952C-C05A-133C-EC32462B42F2}"/>
              </a:ext>
            </a:extLst>
          </p:cNvPr>
          <p:cNvSpPr/>
          <p:nvPr/>
        </p:nvSpPr>
        <p:spPr>
          <a:xfrm>
            <a:off x="2286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4A92792-0FF3-62E4-7CDC-53769D7D6B9A}"/>
              </a:ext>
            </a:extLst>
          </p:cNvPr>
          <p:cNvSpPr/>
          <p:nvPr/>
        </p:nvSpPr>
        <p:spPr>
          <a:xfrm>
            <a:off x="2286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0759A3C-64DE-27A0-553E-EA075AC91547}"/>
              </a:ext>
            </a:extLst>
          </p:cNvPr>
          <p:cNvSpPr/>
          <p:nvPr/>
        </p:nvSpPr>
        <p:spPr>
          <a:xfrm>
            <a:off x="2438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8FF6B1B-50B0-953C-1E64-17125A893CEC}"/>
              </a:ext>
            </a:extLst>
          </p:cNvPr>
          <p:cNvSpPr/>
          <p:nvPr/>
        </p:nvSpPr>
        <p:spPr>
          <a:xfrm>
            <a:off x="2438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A69CB78-73EE-65D7-D787-29952A3310F6}"/>
              </a:ext>
            </a:extLst>
          </p:cNvPr>
          <p:cNvSpPr/>
          <p:nvPr/>
        </p:nvSpPr>
        <p:spPr>
          <a:xfrm>
            <a:off x="2438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B4BAD1-CCF3-F170-05A7-9D06BB945383}"/>
              </a:ext>
            </a:extLst>
          </p:cNvPr>
          <p:cNvSpPr/>
          <p:nvPr/>
        </p:nvSpPr>
        <p:spPr>
          <a:xfrm>
            <a:off x="2438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AB8B051-340C-339F-13A3-1BE8BC63F163}"/>
              </a:ext>
            </a:extLst>
          </p:cNvPr>
          <p:cNvSpPr/>
          <p:nvPr/>
        </p:nvSpPr>
        <p:spPr>
          <a:xfrm>
            <a:off x="2438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A86EAC4-A3F6-E59C-4EB6-A3BAD0601C48}"/>
              </a:ext>
            </a:extLst>
          </p:cNvPr>
          <p:cNvSpPr/>
          <p:nvPr/>
        </p:nvSpPr>
        <p:spPr>
          <a:xfrm>
            <a:off x="2438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EC9F8A4-53B9-B40C-1483-9386EB967489}"/>
              </a:ext>
            </a:extLst>
          </p:cNvPr>
          <p:cNvSpPr/>
          <p:nvPr/>
        </p:nvSpPr>
        <p:spPr>
          <a:xfrm>
            <a:off x="2438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61D2A5-6FD1-97D7-45FB-0775FAE990A2}"/>
              </a:ext>
            </a:extLst>
          </p:cNvPr>
          <p:cNvSpPr/>
          <p:nvPr/>
        </p:nvSpPr>
        <p:spPr>
          <a:xfrm>
            <a:off x="2438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06335B2-52A3-08CC-6A9C-281CB1345D75}"/>
              </a:ext>
            </a:extLst>
          </p:cNvPr>
          <p:cNvSpPr/>
          <p:nvPr/>
        </p:nvSpPr>
        <p:spPr>
          <a:xfrm>
            <a:off x="2590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89AEB91-9DAB-3550-949D-094F1E1C28AC}"/>
              </a:ext>
            </a:extLst>
          </p:cNvPr>
          <p:cNvSpPr/>
          <p:nvPr/>
        </p:nvSpPr>
        <p:spPr>
          <a:xfrm>
            <a:off x="2590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27D405F-95DD-385A-918A-38C24D3791CC}"/>
              </a:ext>
            </a:extLst>
          </p:cNvPr>
          <p:cNvSpPr/>
          <p:nvPr/>
        </p:nvSpPr>
        <p:spPr>
          <a:xfrm>
            <a:off x="2590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EAFE04-C238-DC01-10D3-620A1FD07A43}"/>
              </a:ext>
            </a:extLst>
          </p:cNvPr>
          <p:cNvSpPr/>
          <p:nvPr/>
        </p:nvSpPr>
        <p:spPr>
          <a:xfrm>
            <a:off x="2590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AE1246-CF3A-802D-E597-724626183550}"/>
              </a:ext>
            </a:extLst>
          </p:cNvPr>
          <p:cNvSpPr/>
          <p:nvPr/>
        </p:nvSpPr>
        <p:spPr>
          <a:xfrm>
            <a:off x="2590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C8C3F23-404D-FE3C-A2DB-67E5C7E70D93}"/>
              </a:ext>
            </a:extLst>
          </p:cNvPr>
          <p:cNvSpPr/>
          <p:nvPr/>
        </p:nvSpPr>
        <p:spPr>
          <a:xfrm>
            <a:off x="2590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9CF6135-2922-B5E2-AE6A-40F1185F0EAF}"/>
              </a:ext>
            </a:extLst>
          </p:cNvPr>
          <p:cNvSpPr/>
          <p:nvPr/>
        </p:nvSpPr>
        <p:spPr>
          <a:xfrm>
            <a:off x="2590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459932C-7DAF-2CBC-9B20-755CDDB48A52}"/>
              </a:ext>
            </a:extLst>
          </p:cNvPr>
          <p:cNvSpPr/>
          <p:nvPr/>
        </p:nvSpPr>
        <p:spPr>
          <a:xfrm>
            <a:off x="2590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5447ED5-D35B-45E2-2870-1582E1F02A8A}"/>
              </a:ext>
            </a:extLst>
          </p:cNvPr>
          <p:cNvSpPr/>
          <p:nvPr/>
        </p:nvSpPr>
        <p:spPr>
          <a:xfrm>
            <a:off x="1524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E70EF3-2996-F65F-10D5-9F3CE5763E90}"/>
              </a:ext>
            </a:extLst>
          </p:cNvPr>
          <p:cNvSpPr/>
          <p:nvPr/>
        </p:nvSpPr>
        <p:spPr>
          <a:xfrm>
            <a:off x="1524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8AA8028-5CA5-8B6A-6726-FF1733CBA655}"/>
              </a:ext>
            </a:extLst>
          </p:cNvPr>
          <p:cNvSpPr/>
          <p:nvPr/>
        </p:nvSpPr>
        <p:spPr>
          <a:xfrm>
            <a:off x="1524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5C5AFFA-0F28-E0BB-A24D-155F11D7C66D}"/>
              </a:ext>
            </a:extLst>
          </p:cNvPr>
          <p:cNvSpPr/>
          <p:nvPr/>
        </p:nvSpPr>
        <p:spPr>
          <a:xfrm>
            <a:off x="1524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143CBCF-6C4B-FFD0-32E4-9F5A83D76B3C}"/>
              </a:ext>
            </a:extLst>
          </p:cNvPr>
          <p:cNvSpPr/>
          <p:nvPr/>
        </p:nvSpPr>
        <p:spPr>
          <a:xfrm>
            <a:off x="1524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970BB7C-5D32-CA5B-4E13-39A4C3EDC2D1}"/>
              </a:ext>
            </a:extLst>
          </p:cNvPr>
          <p:cNvSpPr/>
          <p:nvPr/>
        </p:nvSpPr>
        <p:spPr>
          <a:xfrm>
            <a:off x="1524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B9E8A5A-BEB9-E8C3-EB7E-BF40CA029B9F}"/>
              </a:ext>
            </a:extLst>
          </p:cNvPr>
          <p:cNvSpPr/>
          <p:nvPr/>
        </p:nvSpPr>
        <p:spPr>
          <a:xfrm>
            <a:off x="1524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135D736-9B9F-C25E-B767-6AD095DE2FDD}"/>
              </a:ext>
            </a:extLst>
          </p:cNvPr>
          <p:cNvSpPr/>
          <p:nvPr/>
        </p:nvSpPr>
        <p:spPr>
          <a:xfrm>
            <a:off x="1524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33FAE46-F49F-FB01-0AEB-5705101E3B94}"/>
              </a:ext>
            </a:extLst>
          </p:cNvPr>
          <p:cNvSpPr/>
          <p:nvPr/>
        </p:nvSpPr>
        <p:spPr>
          <a:xfrm>
            <a:off x="1676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979BBEB-D999-61AC-41AB-6390502D8CF2}"/>
              </a:ext>
            </a:extLst>
          </p:cNvPr>
          <p:cNvSpPr/>
          <p:nvPr/>
        </p:nvSpPr>
        <p:spPr>
          <a:xfrm>
            <a:off x="1676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48A3D9F-5148-90C0-90B3-92729C766ADF}"/>
              </a:ext>
            </a:extLst>
          </p:cNvPr>
          <p:cNvSpPr/>
          <p:nvPr/>
        </p:nvSpPr>
        <p:spPr>
          <a:xfrm>
            <a:off x="1676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847FE1-3D93-49BE-696E-192703C20066}"/>
              </a:ext>
            </a:extLst>
          </p:cNvPr>
          <p:cNvSpPr/>
          <p:nvPr/>
        </p:nvSpPr>
        <p:spPr>
          <a:xfrm>
            <a:off x="1676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8B4C3A5-E03B-7B43-EC4D-523B3F134D02}"/>
              </a:ext>
            </a:extLst>
          </p:cNvPr>
          <p:cNvSpPr/>
          <p:nvPr/>
        </p:nvSpPr>
        <p:spPr>
          <a:xfrm>
            <a:off x="1676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F31C76F-4829-DA98-2312-F3357983D53F}"/>
              </a:ext>
            </a:extLst>
          </p:cNvPr>
          <p:cNvSpPr/>
          <p:nvPr/>
        </p:nvSpPr>
        <p:spPr>
          <a:xfrm>
            <a:off x="1676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33FB0BA-865E-CA0A-5764-77747003DBCA}"/>
              </a:ext>
            </a:extLst>
          </p:cNvPr>
          <p:cNvSpPr/>
          <p:nvPr/>
        </p:nvSpPr>
        <p:spPr>
          <a:xfrm>
            <a:off x="1676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01E18C7-979A-25AD-C9B4-9230726180E0}"/>
              </a:ext>
            </a:extLst>
          </p:cNvPr>
          <p:cNvSpPr/>
          <p:nvPr/>
        </p:nvSpPr>
        <p:spPr>
          <a:xfrm>
            <a:off x="1676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7C57980-9CFD-7F00-8C80-B6C3EA41CF85}"/>
              </a:ext>
            </a:extLst>
          </p:cNvPr>
          <p:cNvSpPr/>
          <p:nvPr/>
        </p:nvSpPr>
        <p:spPr>
          <a:xfrm>
            <a:off x="1828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C5C0A43-6935-F2ED-5D89-CC6FAF2C2D0D}"/>
              </a:ext>
            </a:extLst>
          </p:cNvPr>
          <p:cNvSpPr/>
          <p:nvPr/>
        </p:nvSpPr>
        <p:spPr>
          <a:xfrm>
            <a:off x="1828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12905FA-2597-BC60-D343-763A5B13F777}"/>
              </a:ext>
            </a:extLst>
          </p:cNvPr>
          <p:cNvSpPr/>
          <p:nvPr/>
        </p:nvSpPr>
        <p:spPr>
          <a:xfrm>
            <a:off x="1828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0C5CB6B-A1F4-8631-452D-17E777B5AB25}"/>
              </a:ext>
            </a:extLst>
          </p:cNvPr>
          <p:cNvSpPr/>
          <p:nvPr/>
        </p:nvSpPr>
        <p:spPr>
          <a:xfrm>
            <a:off x="1828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D8CAEAD-DD39-E258-3399-A074301363EC}"/>
              </a:ext>
            </a:extLst>
          </p:cNvPr>
          <p:cNvSpPr/>
          <p:nvPr/>
        </p:nvSpPr>
        <p:spPr>
          <a:xfrm>
            <a:off x="1828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BB9E1EB-DAB3-09DD-BDA7-F5A143863120}"/>
              </a:ext>
            </a:extLst>
          </p:cNvPr>
          <p:cNvSpPr/>
          <p:nvPr/>
        </p:nvSpPr>
        <p:spPr>
          <a:xfrm>
            <a:off x="1828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3A0B06E-BBB6-A77A-53EA-1CC5EBCCA2C2}"/>
              </a:ext>
            </a:extLst>
          </p:cNvPr>
          <p:cNvSpPr/>
          <p:nvPr/>
        </p:nvSpPr>
        <p:spPr>
          <a:xfrm>
            <a:off x="1828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09BD80B-55EA-A988-49D1-8CB7180AD40E}"/>
              </a:ext>
            </a:extLst>
          </p:cNvPr>
          <p:cNvSpPr/>
          <p:nvPr/>
        </p:nvSpPr>
        <p:spPr>
          <a:xfrm>
            <a:off x="1828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B013CBB-4ED7-C184-7F73-6EDE4F935CB2}"/>
              </a:ext>
            </a:extLst>
          </p:cNvPr>
          <p:cNvSpPr/>
          <p:nvPr/>
        </p:nvSpPr>
        <p:spPr>
          <a:xfrm>
            <a:off x="19812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DE788BD-4B4F-93CF-09A8-05CFE1B0302F}"/>
              </a:ext>
            </a:extLst>
          </p:cNvPr>
          <p:cNvSpPr/>
          <p:nvPr/>
        </p:nvSpPr>
        <p:spPr>
          <a:xfrm>
            <a:off x="19812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F05690E-A339-79EC-BC3A-9E94BAD0EE49}"/>
              </a:ext>
            </a:extLst>
          </p:cNvPr>
          <p:cNvSpPr/>
          <p:nvPr/>
        </p:nvSpPr>
        <p:spPr>
          <a:xfrm>
            <a:off x="19812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C70E728-A94C-0013-B103-1EE53614E67E}"/>
              </a:ext>
            </a:extLst>
          </p:cNvPr>
          <p:cNvSpPr/>
          <p:nvPr/>
        </p:nvSpPr>
        <p:spPr>
          <a:xfrm>
            <a:off x="1981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549FA0A-C98D-00B2-8809-7390D4BF0E22}"/>
              </a:ext>
            </a:extLst>
          </p:cNvPr>
          <p:cNvSpPr/>
          <p:nvPr/>
        </p:nvSpPr>
        <p:spPr>
          <a:xfrm>
            <a:off x="1981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E257D08-5C55-9E94-7A19-EECD88C7A1D7}"/>
              </a:ext>
            </a:extLst>
          </p:cNvPr>
          <p:cNvSpPr/>
          <p:nvPr/>
        </p:nvSpPr>
        <p:spPr>
          <a:xfrm>
            <a:off x="19812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18419AE-9251-3E5E-2537-3FFB2687DB53}"/>
              </a:ext>
            </a:extLst>
          </p:cNvPr>
          <p:cNvSpPr/>
          <p:nvPr/>
        </p:nvSpPr>
        <p:spPr>
          <a:xfrm>
            <a:off x="19812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E284F66-2A4F-4CC4-2123-EB820AC588C2}"/>
              </a:ext>
            </a:extLst>
          </p:cNvPr>
          <p:cNvSpPr/>
          <p:nvPr/>
        </p:nvSpPr>
        <p:spPr>
          <a:xfrm>
            <a:off x="19812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EB9BBBA-15EC-55BC-D1B2-27E5740C4E46}"/>
              </a:ext>
            </a:extLst>
          </p:cNvPr>
          <p:cNvSpPr/>
          <p:nvPr/>
        </p:nvSpPr>
        <p:spPr>
          <a:xfrm>
            <a:off x="3352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C73DE05-9D91-0AFC-1F8C-47BDE9191F45}"/>
              </a:ext>
            </a:extLst>
          </p:cNvPr>
          <p:cNvSpPr/>
          <p:nvPr/>
        </p:nvSpPr>
        <p:spPr>
          <a:xfrm>
            <a:off x="3352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A1DFE55-E75C-ED45-FBC3-FA592B637688}"/>
              </a:ext>
            </a:extLst>
          </p:cNvPr>
          <p:cNvSpPr/>
          <p:nvPr/>
        </p:nvSpPr>
        <p:spPr>
          <a:xfrm>
            <a:off x="3505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AA9763E-54D7-886F-410C-17A256D5244B}"/>
              </a:ext>
            </a:extLst>
          </p:cNvPr>
          <p:cNvSpPr/>
          <p:nvPr/>
        </p:nvSpPr>
        <p:spPr>
          <a:xfrm>
            <a:off x="3505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83638EB-14DC-96AC-7833-C7245FA96534}"/>
              </a:ext>
            </a:extLst>
          </p:cNvPr>
          <p:cNvSpPr/>
          <p:nvPr/>
        </p:nvSpPr>
        <p:spPr>
          <a:xfrm>
            <a:off x="3657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CE3B732-B988-A2E5-B7FC-FE3F47C96AC5}"/>
              </a:ext>
            </a:extLst>
          </p:cNvPr>
          <p:cNvSpPr/>
          <p:nvPr/>
        </p:nvSpPr>
        <p:spPr>
          <a:xfrm>
            <a:off x="3657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97DA92D-BADE-806A-2F29-563EFFAB0B64}"/>
              </a:ext>
            </a:extLst>
          </p:cNvPr>
          <p:cNvSpPr/>
          <p:nvPr/>
        </p:nvSpPr>
        <p:spPr>
          <a:xfrm>
            <a:off x="3810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C166AF3-A9A0-7178-7CAF-8CCBCAB6E322}"/>
              </a:ext>
            </a:extLst>
          </p:cNvPr>
          <p:cNvSpPr/>
          <p:nvPr/>
        </p:nvSpPr>
        <p:spPr>
          <a:xfrm>
            <a:off x="3810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DEF43A8-D9DA-7173-0494-53B714E37A39}"/>
              </a:ext>
            </a:extLst>
          </p:cNvPr>
          <p:cNvSpPr/>
          <p:nvPr/>
        </p:nvSpPr>
        <p:spPr>
          <a:xfrm>
            <a:off x="2743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32A8B49-AD9E-F54D-EDC0-38CD8221483F}"/>
              </a:ext>
            </a:extLst>
          </p:cNvPr>
          <p:cNvSpPr/>
          <p:nvPr/>
        </p:nvSpPr>
        <p:spPr>
          <a:xfrm>
            <a:off x="2743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421B7E5-C9A6-4A38-D1DA-4147988B7BF2}"/>
              </a:ext>
            </a:extLst>
          </p:cNvPr>
          <p:cNvSpPr/>
          <p:nvPr/>
        </p:nvSpPr>
        <p:spPr>
          <a:xfrm>
            <a:off x="2895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BA6E959-95DF-80A2-F456-E09E05A11A60}"/>
              </a:ext>
            </a:extLst>
          </p:cNvPr>
          <p:cNvSpPr/>
          <p:nvPr/>
        </p:nvSpPr>
        <p:spPr>
          <a:xfrm>
            <a:off x="2895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AB90D310-779B-7E7C-21C0-76BE9C323CAF}"/>
              </a:ext>
            </a:extLst>
          </p:cNvPr>
          <p:cNvSpPr/>
          <p:nvPr/>
        </p:nvSpPr>
        <p:spPr>
          <a:xfrm>
            <a:off x="3048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55AE551-1232-861C-2F89-472C737C4001}"/>
              </a:ext>
            </a:extLst>
          </p:cNvPr>
          <p:cNvSpPr/>
          <p:nvPr/>
        </p:nvSpPr>
        <p:spPr>
          <a:xfrm>
            <a:off x="3048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6C80035-984E-23E0-A63F-C0BCC3E01DA4}"/>
              </a:ext>
            </a:extLst>
          </p:cNvPr>
          <p:cNvSpPr/>
          <p:nvPr/>
        </p:nvSpPr>
        <p:spPr>
          <a:xfrm>
            <a:off x="3200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76C7AF2-E2E4-E1F7-192D-C045514ED768}"/>
              </a:ext>
            </a:extLst>
          </p:cNvPr>
          <p:cNvSpPr/>
          <p:nvPr/>
        </p:nvSpPr>
        <p:spPr>
          <a:xfrm>
            <a:off x="3200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3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plumbing and electricals</a:t>
            </a:r>
          </a:p>
          <a:p>
            <a:r>
              <a:rPr lang="en-US" dirty="0">
                <a:highlight>
                  <a:srgbClr val="FFFF00"/>
                </a:highlight>
              </a:rPr>
              <a:t>Electrocardiograms</a:t>
            </a:r>
          </a:p>
          <a:p>
            <a:r>
              <a:rPr lang="en-US" dirty="0"/>
              <a:t>Arrhythmias</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121288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F2A7-19EA-4AEF-B22E-62A29AFC8A07}"/>
              </a:ext>
            </a:extLst>
          </p:cNvPr>
          <p:cNvSpPr>
            <a:spLocks noGrp="1"/>
          </p:cNvSpPr>
          <p:nvPr>
            <p:ph type="title"/>
          </p:nvPr>
        </p:nvSpPr>
        <p:spPr/>
        <p:txBody>
          <a:bodyPr/>
          <a:lstStyle/>
          <a:p>
            <a:r>
              <a:rPr lang="en-US" dirty="0"/>
              <a:t>What is an ECG?</a:t>
            </a:r>
          </a:p>
        </p:txBody>
      </p:sp>
      <p:sp>
        <p:nvSpPr>
          <p:cNvPr id="3" name="Content Placeholder 2">
            <a:extLst>
              <a:ext uri="{FF2B5EF4-FFF2-40B4-BE49-F238E27FC236}">
                <a16:creationId xmlns:a16="http://schemas.microsoft.com/office/drawing/2014/main" id="{64A37BBD-3CA2-4C3C-BA5E-44889CECF931}"/>
              </a:ext>
            </a:extLst>
          </p:cNvPr>
          <p:cNvSpPr>
            <a:spLocks noGrp="1"/>
          </p:cNvSpPr>
          <p:nvPr>
            <p:ph idx="1"/>
          </p:nvPr>
        </p:nvSpPr>
        <p:spPr/>
        <p:txBody>
          <a:bodyPr/>
          <a:lstStyle/>
          <a:p>
            <a:r>
              <a:rPr lang="en-US" dirty="0"/>
              <a:t>An electrocardiogram (ECG, EKG) measures the heart’s “summed” action potential</a:t>
            </a:r>
          </a:p>
          <a:p>
            <a:pPr lvl="1"/>
            <a:r>
              <a:rPr lang="en-US" dirty="0"/>
              <a:t>Each AP in the cardiac wave </a:t>
            </a:r>
            <a:r>
              <a:rPr lang="en-US" dirty="0">
                <a:latin typeface="Times New Roman" panose="02020603050405020304" pitchFamily="18" charset="0"/>
                <a:cs typeface="Times New Roman" panose="02020603050405020304" pitchFamily="18" charset="0"/>
              </a:rPr>
              <a:t>→ small current travels through the body to the ECG electrodes (EE 123)</a:t>
            </a:r>
          </a:p>
          <a:p>
            <a:pPr lvl="1"/>
            <a:r>
              <a:rPr lang="en-US" dirty="0">
                <a:latin typeface="Times New Roman" panose="02020603050405020304" pitchFamily="18" charset="0"/>
                <a:cs typeface="Times New Roman" panose="02020603050405020304" pitchFamily="18" charset="0"/>
              </a:rPr>
              <a:t>Different heart cells are oriented in different directions; vector dot products cause different results depending on where electrodes are attached</a:t>
            </a:r>
          </a:p>
          <a:p>
            <a:r>
              <a:rPr lang="en-US" dirty="0">
                <a:latin typeface="Times New Roman" panose="02020603050405020304" pitchFamily="18" charset="0"/>
                <a:cs typeface="Times New Roman" panose="02020603050405020304" pitchFamily="18" charset="0"/>
              </a:rPr>
              <a:t>Physics is very similar to </a:t>
            </a:r>
            <a:r>
              <a:rPr lang="en-US" dirty="0" err="1">
                <a:latin typeface="Times New Roman" panose="02020603050405020304" pitchFamily="18" charset="0"/>
                <a:cs typeface="Times New Roman" panose="02020603050405020304" pitchFamily="18" charset="0"/>
              </a:rPr>
              <a:t>sEMG</a:t>
            </a:r>
            <a:endParaRPr lang="en-US" dirty="0">
              <a:latin typeface="Times New Roman" panose="02020603050405020304" pitchFamily="18" charset="0"/>
              <a:cs typeface="Times New Roman" panose="02020603050405020304" pitchFamily="18" charset="0"/>
            </a:endParaRPr>
          </a:p>
          <a:p>
            <a:pPr lvl="1">
              <a:spcBef>
                <a:spcPts val="0"/>
              </a:spcBef>
            </a:pPr>
            <a:r>
              <a:rPr lang="en-US" dirty="0">
                <a:latin typeface="Times New Roman" panose="02020603050405020304" pitchFamily="18" charset="0"/>
                <a:cs typeface="Times New Roman" panose="02020603050405020304" pitchFamily="18" charset="0"/>
              </a:rPr>
              <a:t>but now, lots of cells firing in sync</a:t>
            </a:r>
          </a:p>
          <a:p>
            <a:r>
              <a:rPr lang="en-US" dirty="0">
                <a:latin typeface="Times New Roman" panose="02020603050405020304" pitchFamily="18" charset="0"/>
                <a:cs typeface="Times New Roman" panose="02020603050405020304" pitchFamily="18" charset="0"/>
              </a:rPr>
              <a:t>More details in the ECG lab!</a:t>
            </a:r>
          </a:p>
          <a:p>
            <a:pPr lvl="1"/>
            <a:endParaRPr lang="en-US" dirty="0"/>
          </a:p>
        </p:txBody>
      </p:sp>
      <p:sp>
        <p:nvSpPr>
          <p:cNvPr id="4" name="Footer Placeholder 3">
            <a:extLst>
              <a:ext uri="{FF2B5EF4-FFF2-40B4-BE49-F238E27FC236}">
                <a16:creationId xmlns:a16="http://schemas.microsoft.com/office/drawing/2014/main" id="{A6393DDC-8F13-4E62-AB53-066A62015C47}"/>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35510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EA2-E5A1-440A-BBF7-FB047BEE8DC4}"/>
              </a:ext>
            </a:extLst>
          </p:cNvPr>
          <p:cNvSpPr>
            <a:spLocks noGrp="1"/>
          </p:cNvSpPr>
          <p:nvPr>
            <p:ph type="title"/>
          </p:nvPr>
        </p:nvSpPr>
        <p:spPr/>
        <p:txBody>
          <a:bodyPr/>
          <a:lstStyle/>
          <a:p>
            <a:r>
              <a:rPr lang="en-US" dirty="0"/>
              <a:t>Big picture of the course</a:t>
            </a:r>
          </a:p>
        </p:txBody>
      </p:sp>
      <p:sp>
        <p:nvSpPr>
          <p:cNvPr id="3" name="Content Placeholder 2">
            <a:extLst>
              <a:ext uri="{FF2B5EF4-FFF2-40B4-BE49-F238E27FC236}">
                <a16:creationId xmlns:a16="http://schemas.microsoft.com/office/drawing/2014/main" id="{EBFCE431-A316-4FC0-8AF3-D404C161E888}"/>
              </a:ext>
            </a:extLst>
          </p:cNvPr>
          <p:cNvSpPr>
            <a:spLocks noGrp="1"/>
          </p:cNvSpPr>
          <p:nvPr>
            <p:ph idx="1"/>
          </p:nvPr>
        </p:nvSpPr>
        <p:spPr/>
        <p:txBody>
          <a:bodyPr/>
          <a:lstStyle/>
          <a:p>
            <a:r>
              <a:rPr lang="en-US" dirty="0"/>
              <a:t>Where does bioelectricity come from?</a:t>
            </a:r>
          </a:p>
          <a:p>
            <a:r>
              <a:rPr lang="en-US" dirty="0"/>
              <a:t>Neurons and working with the nervous system</a:t>
            </a:r>
          </a:p>
          <a:p>
            <a:r>
              <a:rPr lang="en-US" dirty="0"/>
              <a:t>Cardiac bioelectricity</a:t>
            </a:r>
          </a:p>
          <a:p>
            <a:r>
              <a:rPr lang="en-US" dirty="0"/>
              <a:t>Worms</a:t>
            </a:r>
          </a:p>
        </p:txBody>
      </p:sp>
      <p:sp>
        <p:nvSpPr>
          <p:cNvPr id="4" name="Footer Placeholder 3">
            <a:extLst>
              <a:ext uri="{FF2B5EF4-FFF2-40B4-BE49-F238E27FC236}">
                <a16:creationId xmlns:a16="http://schemas.microsoft.com/office/drawing/2014/main" id="{14E3BD7B-8458-45C8-871C-FBDAA3E4015E}"/>
              </a:ext>
            </a:extLst>
          </p:cNvPr>
          <p:cNvSpPr>
            <a:spLocks noGrp="1"/>
          </p:cNvSpPr>
          <p:nvPr>
            <p:ph type="ftr" sz="quarter" idx="11"/>
          </p:nvPr>
        </p:nvSpPr>
        <p:spPr/>
        <p:txBody>
          <a:bodyPr/>
          <a:lstStyle/>
          <a:p>
            <a:pPr>
              <a:defRPr/>
            </a:pPr>
            <a:r>
              <a:rPr lang="en-US" dirty="0"/>
              <a:t>EN1 EIY Joel Grodstein</a:t>
            </a:r>
          </a:p>
        </p:txBody>
      </p:sp>
      <p:sp>
        <p:nvSpPr>
          <p:cNvPr id="5" name="Rectangle 4">
            <a:extLst>
              <a:ext uri="{FF2B5EF4-FFF2-40B4-BE49-F238E27FC236}">
                <a16:creationId xmlns:a16="http://schemas.microsoft.com/office/drawing/2014/main" id="{041E2B69-E4B6-4750-B290-80ED5391C427}"/>
              </a:ext>
            </a:extLst>
          </p:cNvPr>
          <p:cNvSpPr/>
          <p:nvPr/>
        </p:nvSpPr>
        <p:spPr>
          <a:xfrm>
            <a:off x="566928" y="2693583"/>
            <a:ext cx="3928872" cy="554736"/>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3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P wave= atrial APs</a:t>
            </a:r>
            <a:endParaRPr lang="en-US" sz="20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a:endCxn id="17" idx="1"/>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367DB4ED-CD61-48BA-8968-115B73EFFFA4}"/>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F718454-FE6D-461C-8C76-36B6CC813AE2}"/>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7D7D75-C0D9-41C7-B577-8EDE90FBF478}"/>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045FEF-1BDE-4369-A345-7F96AA22AC8A}"/>
              </a:ext>
            </a:extLst>
          </p:cNvPr>
          <p:cNvSpPr txBox="1"/>
          <p:nvPr/>
        </p:nvSpPr>
        <p:spPr>
          <a:xfrm>
            <a:off x="5105400" y="5223180"/>
            <a:ext cx="304800" cy="461665"/>
          </a:xfrm>
          <a:prstGeom prst="rect">
            <a:avLst/>
          </a:prstGeom>
          <a:noFill/>
        </p:spPr>
        <p:txBody>
          <a:bodyPr wrap="square" rtlCol="0">
            <a:spAutoFit/>
          </a:bodyPr>
          <a:lstStyle/>
          <a:p>
            <a:r>
              <a:rPr lang="en-US" dirty="0">
                <a:solidFill>
                  <a:srgbClr val="FF0000"/>
                </a:solidFill>
              </a:rPr>
              <a:t>P</a:t>
            </a:r>
          </a:p>
        </p:txBody>
      </p:sp>
      <p:sp>
        <p:nvSpPr>
          <p:cNvPr id="22" name="TextBox 21">
            <a:extLst>
              <a:ext uri="{FF2B5EF4-FFF2-40B4-BE49-F238E27FC236}">
                <a16:creationId xmlns:a16="http://schemas.microsoft.com/office/drawing/2014/main" id="{89625466-0817-4ABD-BD1A-9BB227ABEDD7}"/>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23" name="TextBox 22">
            <a:extLst>
              <a:ext uri="{FF2B5EF4-FFF2-40B4-BE49-F238E27FC236}">
                <a16:creationId xmlns:a16="http://schemas.microsoft.com/office/drawing/2014/main" id="{352DDA8F-94F3-48C5-9D73-35056F21E3FD}"/>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24" name="TextBox 23">
            <a:extLst>
              <a:ext uri="{FF2B5EF4-FFF2-40B4-BE49-F238E27FC236}">
                <a16:creationId xmlns:a16="http://schemas.microsoft.com/office/drawing/2014/main" id="{279CF002-560B-41F1-91E9-805DAEB59D88}"/>
              </a:ext>
            </a:extLst>
          </p:cNvPr>
          <p:cNvSpPr txBox="1"/>
          <p:nvPr/>
        </p:nvSpPr>
        <p:spPr>
          <a:xfrm>
            <a:off x="6913598" y="5113867"/>
            <a:ext cx="304800" cy="461665"/>
          </a:xfrm>
          <a:prstGeom prst="rect">
            <a:avLst/>
          </a:prstGeom>
          <a:noFill/>
        </p:spPr>
        <p:txBody>
          <a:bodyPr wrap="square" rtlCol="0">
            <a:spAutoFit/>
          </a:bodyPr>
          <a:lstStyle/>
          <a:p>
            <a:r>
              <a:rPr lang="en-US" dirty="0">
                <a:solidFill>
                  <a:schemeClr val="accent2"/>
                </a:solidFill>
              </a:rPr>
              <a:t>T</a:t>
            </a:r>
          </a:p>
        </p:txBody>
      </p:sp>
      <p:sp>
        <p:nvSpPr>
          <p:cNvPr id="25" name="TextBox 24">
            <a:extLst>
              <a:ext uri="{FF2B5EF4-FFF2-40B4-BE49-F238E27FC236}">
                <a16:creationId xmlns:a16="http://schemas.microsoft.com/office/drawing/2014/main" id="{29827C04-25D6-419E-AE80-F74079B18BB7}"/>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Tree>
    <p:extLst>
      <p:ext uri="{BB962C8B-B14F-4D97-AF65-F5344CB8AC3E}">
        <p14:creationId xmlns:p14="http://schemas.microsoft.com/office/powerpoint/2010/main" val="16757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027770" y="1295401"/>
            <a:ext cx="4849530" cy="245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Purkinje fibers have seeded the AP on much of the ventricular surface</a:t>
            </a:r>
          </a:p>
          <a:p>
            <a:r>
              <a:rPr lang="en-US" sz="2400" dirty="0"/>
              <a:t>Now it squeezes the entire muscle all at once</a:t>
            </a:r>
          </a:p>
          <a:p>
            <a:r>
              <a:rPr lang="en-US" sz="2400" dirty="0"/>
              <a:t>Why is QRS complex taller than the P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49" name="TextBox 48">
            <a:extLst>
              <a:ext uri="{FF2B5EF4-FFF2-40B4-BE49-F238E27FC236}">
                <a16:creationId xmlns:a16="http://schemas.microsoft.com/office/drawing/2014/main" id="{F7C056B6-E332-486F-B728-14BF86FD6CF7}"/>
              </a:ext>
            </a:extLst>
          </p:cNvPr>
          <p:cNvSpPr txBox="1"/>
          <p:nvPr/>
        </p:nvSpPr>
        <p:spPr>
          <a:xfrm>
            <a:off x="6913598" y="5113867"/>
            <a:ext cx="304800" cy="461665"/>
          </a:xfrm>
          <a:prstGeom prst="rect">
            <a:avLst/>
          </a:prstGeom>
          <a:noFill/>
        </p:spPr>
        <p:txBody>
          <a:bodyPr wrap="square" rtlCol="0">
            <a:spAutoFit/>
          </a:bodyPr>
          <a:lstStyle/>
          <a:p>
            <a:r>
              <a:rPr lang="en-US" dirty="0">
                <a:solidFill>
                  <a:schemeClr val="accent2"/>
                </a:solidFill>
              </a:rPr>
              <a:t>T</a:t>
            </a:r>
          </a:p>
        </p:txBody>
      </p:sp>
    </p:spTree>
    <p:extLst>
      <p:ext uri="{BB962C8B-B14F-4D97-AF65-F5344CB8AC3E}">
        <p14:creationId xmlns:p14="http://schemas.microsoft.com/office/powerpoint/2010/main" val="35561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5"/>
                                        </p:tgtEl>
                                      </p:cBhvr>
                                    </p:animEffect>
                                    <p:set>
                                      <p:cBhvr>
                                        <p:cTn id="102" dur="1" fill="hold">
                                          <p:stCondLst>
                                            <p:cond delay="499"/>
                                          </p:stCondLst>
                                        </p:cTn>
                                        <p:tgtEl>
                                          <p:spTgt spid="3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9"/>
                                        </p:tgtEl>
                                      </p:cBhvr>
                                    </p:animEffect>
                                    <p:set>
                                      <p:cBhvr>
                                        <p:cTn id="108" dur="1" fill="hold">
                                          <p:stCondLst>
                                            <p:cond delay="499"/>
                                          </p:stCondLst>
                                        </p:cTn>
                                        <p:tgtEl>
                                          <p:spTgt spid="3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40"/>
                                        </p:tgtEl>
                                      </p:cBhvr>
                                    </p:animEffect>
                                    <p:set>
                                      <p:cBhvr>
                                        <p:cTn id="111" dur="1" fill="hold">
                                          <p:stCondLst>
                                            <p:cond delay="499"/>
                                          </p:stCondLst>
                                        </p:cTn>
                                        <p:tgtEl>
                                          <p:spTgt spid="4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par>
                                <p:cTn id="115" presetID="7" presetClass="emph" presetSubtype="2" fill="hold" nodeType="withEffect">
                                  <p:stCondLst>
                                    <p:cond delay="0"/>
                                  </p:stCondLst>
                                  <p:childTnLst>
                                    <p:animClr clrSpc="rgb" dir="cw">
                                      <p:cBhvr>
                                        <p:cTn id="116" dur="2000" fill="hold"/>
                                        <p:tgtEl>
                                          <p:spTgt spid="43"/>
                                        </p:tgtEl>
                                        <p:attrNameLst>
                                          <p:attrName>stroke.color</p:attrName>
                                        </p:attrNameLst>
                                      </p:cBhvr>
                                      <p:to>
                                        <a:schemeClr val="accent2"/>
                                      </p:to>
                                    </p:animClr>
                                    <p:set>
                                      <p:cBhvr>
                                        <p:cTn id="117" dur="2000" fill="hold"/>
                                        <p:tgtEl>
                                          <p:spTgt spid="43"/>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2000" fill="hold"/>
                                        <p:tgtEl>
                                          <p:spTgt spid="42"/>
                                        </p:tgtEl>
                                        <p:attrNameLst>
                                          <p:attrName>stroke.color</p:attrName>
                                        </p:attrNameLst>
                                      </p:cBhvr>
                                      <p:to>
                                        <a:srgbClr val="FF0000"/>
                                      </p:to>
                                    </p:animClr>
                                    <p:set>
                                      <p:cBhvr>
                                        <p:cTn id="120" dur="2000" fill="hold"/>
                                        <p:tgtEl>
                                          <p:spTgt spid="4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027770" y="1295401"/>
            <a:ext cx="4849530"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Ventricular repolarization</a:t>
            </a:r>
          </a:p>
          <a:p>
            <a:pPr lvl="1">
              <a:spcBef>
                <a:spcPts val="0"/>
              </a:spcBef>
            </a:pPr>
            <a:r>
              <a:rPr lang="en-US" sz="2000" dirty="0"/>
              <a:t>It takes current to make the cells recover from APs, also</a:t>
            </a:r>
          </a:p>
          <a:p>
            <a:r>
              <a:rPr lang="en-US" sz="2400" dirty="0"/>
              <a:t>T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16" name="TextBox 15">
            <a:extLst>
              <a:ext uri="{FF2B5EF4-FFF2-40B4-BE49-F238E27FC236}">
                <a16:creationId xmlns:a16="http://schemas.microsoft.com/office/drawing/2014/main" id="{78E5E89C-1BB3-4367-83DF-02D84E3693EA}"/>
              </a:ext>
            </a:extLst>
          </p:cNvPr>
          <p:cNvSpPr txBox="1"/>
          <p:nvPr/>
        </p:nvSpPr>
        <p:spPr>
          <a:xfrm>
            <a:off x="6913598" y="5113867"/>
            <a:ext cx="304800" cy="461665"/>
          </a:xfrm>
          <a:prstGeom prst="rect">
            <a:avLst/>
          </a:prstGeom>
          <a:noFill/>
        </p:spPr>
        <p:txBody>
          <a:bodyPr wrap="square" rtlCol="0">
            <a:spAutoFit/>
          </a:bodyPr>
          <a:lstStyle/>
          <a:p>
            <a:r>
              <a:rPr lang="en-US" dirty="0">
                <a:solidFill>
                  <a:schemeClr val="accent2"/>
                </a:solidFill>
              </a:rPr>
              <a:t>T</a:t>
            </a:r>
          </a:p>
        </p:txBody>
      </p:sp>
    </p:spTree>
    <p:extLst>
      <p:ext uri="{BB962C8B-B14F-4D97-AF65-F5344CB8AC3E}">
        <p14:creationId xmlns:p14="http://schemas.microsoft.com/office/powerpoint/2010/main" val="222130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332F-15D7-484C-B1DD-459510FE2701}"/>
              </a:ext>
            </a:extLst>
          </p:cNvPr>
          <p:cNvSpPr>
            <a:spLocks noGrp="1"/>
          </p:cNvSpPr>
          <p:nvPr>
            <p:ph type="title"/>
          </p:nvPr>
        </p:nvSpPr>
        <p:spPr/>
        <p:txBody>
          <a:bodyPr/>
          <a:lstStyle/>
          <a:p>
            <a:r>
              <a:rPr lang="en-US" dirty="0"/>
              <a:t>Electrocardiogram</a:t>
            </a:r>
          </a:p>
        </p:txBody>
      </p:sp>
      <p:sp>
        <p:nvSpPr>
          <p:cNvPr id="3" name="Content Placeholder 2">
            <a:extLst>
              <a:ext uri="{FF2B5EF4-FFF2-40B4-BE49-F238E27FC236}">
                <a16:creationId xmlns:a16="http://schemas.microsoft.com/office/drawing/2014/main" id="{036FC569-E95E-4533-A3B2-F121D601FCF2}"/>
              </a:ext>
            </a:extLst>
          </p:cNvPr>
          <p:cNvSpPr>
            <a:spLocks noGrp="1"/>
          </p:cNvSpPr>
          <p:nvPr>
            <p:ph idx="1"/>
          </p:nvPr>
        </p:nvSpPr>
        <p:spPr>
          <a:xfrm>
            <a:off x="838326" y="3755617"/>
            <a:ext cx="8000874" cy="2662113"/>
          </a:xfrm>
        </p:spPr>
        <p:txBody>
          <a:bodyPr/>
          <a:lstStyle/>
          <a:p>
            <a:r>
              <a:rPr lang="en-US" dirty="0"/>
              <a:t>Show the following intervals:</a:t>
            </a:r>
          </a:p>
          <a:p>
            <a:pPr lvl="1">
              <a:spcBef>
                <a:spcPts val="0"/>
              </a:spcBef>
            </a:pPr>
            <a:r>
              <a:rPr lang="en-US" dirty="0"/>
              <a:t>Heart rate</a:t>
            </a:r>
          </a:p>
          <a:p>
            <a:pPr lvl="1">
              <a:spcBef>
                <a:spcPts val="0"/>
              </a:spcBef>
            </a:pPr>
            <a:r>
              <a:rPr lang="en-US" dirty="0"/>
              <a:t>Traverse the atria and AV node (a.k.a. the “PR interval”!)</a:t>
            </a:r>
          </a:p>
          <a:p>
            <a:pPr lvl="1">
              <a:spcBef>
                <a:spcPts val="0"/>
              </a:spcBef>
            </a:pPr>
            <a:r>
              <a:rPr lang="en-US" dirty="0"/>
              <a:t>how long it takes for the wave to traverse the AV node (a.k.a. the PR segment)</a:t>
            </a:r>
          </a:p>
          <a:p>
            <a:pPr marL="457200" lvl="1" indent="0">
              <a:spcBef>
                <a:spcPts val="0"/>
              </a:spcBef>
              <a:buNone/>
            </a:pPr>
            <a:endParaRPr lang="en-US" dirty="0"/>
          </a:p>
          <a:p>
            <a:endParaRPr lang="en-US" dirty="0"/>
          </a:p>
        </p:txBody>
      </p:sp>
      <p:sp>
        <p:nvSpPr>
          <p:cNvPr id="4" name="Footer Placeholder 3">
            <a:extLst>
              <a:ext uri="{FF2B5EF4-FFF2-40B4-BE49-F238E27FC236}">
                <a16:creationId xmlns:a16="http://schemas.microsoft.com/office/drawing/2014/main" id="{29085EBB-3DEE-45A4-9CEE-B347DE2E2345}"/>
              </a:ext>
            </a:extLst>
          </p:cNvPr>
          <p:cNvSpPr>
            <a:spLocks noGrp="1"/>
          </p:cNvSpPr>
          <p:nvPr>
            <p:ph type="ftr" sz="quarter" idx="11"/>
          </p:nvPr>
        </p:nvSpPr>
        <p:spPr/>
        <p:txBody>
          <a:bodyPr/>
          <a:lstStyle/>
          <a:p>
            <a:pPr>
              <a:defRPr/>
            </a:pPr>
            <a:r>
              <a:rPr lang="en-US" dirty="0"/>
              <a:t>EN1 EIY-- Bioelectricity</a:t>
            </a:r>
          </a:p>
        </p:txBody>
      </p:sp>
      <p:grpSp>
        <p:nvGrpSpPr>
          <p:cNvPr id="24" name="Group 23">
            <a:extLst>
              <a:ext uri="{FF2B5EF4-FFF2-40B4-BE49-F238E27FC236}">
                <a16:creationId xmlns:a16="http://schemas.microsoft.com/office/drawing/2014/main" id="{0CD9E6D3-2763-4886-8475-C7A5F278DAED}"/>
              </a:ext>
            </a:extLst>
          </p:cNvPr>
          <p:cNvGrpSpPr/>
          <p:nvPr/>
        </p:nvGrpSpPr>
        <p:grpSpPr>
          <a:xfrm>
            <a:off x="914401" y="1295400"/>
            <a:ext cx="2286000" cy="1942914"/>
            <a:chOff x="1989667" y="1227667"/>
            <a:chExt cx="5190066" cy="4411133"/>
          </a:xfrm>
        </p:grpSpPr>
        <p:sp>
          <p:nvSpPr>
            <p:cNvPr id="21" name="Freeform: Shape 20">
              <a:extLst>
                <a:ext uri="{FF2B5EF4-FFF2-40B4-BE49-F238E27FC236}">
                  <a16:creationId xmlns:a16="http://schemas.microsoft.com/office/drawing/2014/main" id="{F5327CF0-5812-44AB-AB33-635C84898C3C}"/>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4F669D-0EEA-47FF-8806-0C0255682ECE}"/>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7C02CB2-63BA-4406-B4A6-13AA1B4A9CCF}"/>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9CFB950-7CBA-4E78-8A10-6809D5E029D6}"/>
              </a:ext>
            </a:extLst>
          </p:cNvPr>
          <p:cNvGrpSpPr/>
          <p:nvPr/>
        </p:nvGrpSpPr>
        <p:grpSpPr>
          <a:xfrm>
            <a:off x="4089399" y="1312334"/>
            <a:ext cx="2286000" cy="1942914"/>
            <a:chOff x="1989667" y="1227667"/>
            <a:chExt cx="5190066" cy="4411133"/>
          </a:xfrm>
        </p:grpSpPr>
        <p:sp>
          <p:nvSpPr>
            <p:cNvPr id="26" name="Freeform: Shape 25">
              <a:extLst>
                <a:ext uri="{FF2B5EF4-FFF2-40B4-BE49-F238E27FC236}">
                  <a16:creationId xmlns:a16="http://schemas.microsoft.com/office/drawing/2014/main" id="{028DC182-1543-4564-BF24-83A669225F1F}"/>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D190197-8065-4967-B0A2-C71A164612A0}"/>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92F3577-776E-4B89-993B-66393671BB2C}"/>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DEB88B04-9201-4D79-A3C2-76C5D3AE6CE0}"/>
              </a:ext>
            </a:extLst>
          </p:cNvPr>
          <p:cNvCxnSpPr/>
          <p:nvPr/>
        </p:nvCxnSpPr>
        <p:spPr>
          <a:xfrm>
            <a:off x="3200400" y="2857187"/>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54CB18-CBE5-41D0-AA45-84AE84D739D3}"/>
              </a:ext>
            </a:extLst>
          </p:cNvPr>
          <p:cNvSpPr txBox="1"/>
          <p:nvPr/>
        </p:nvSpPr>
        <p:spPr>
          <a:xfrm>
            <a:off x="1011202" y="2700113"/>
            <a:ext cx="304800" cy="461665"/>
          </a:xfrm>
          <a:prstGeom prst="rect">
            <a:avLst/>
          </a:prstGeom>
          <a:noFill/>
        </p:spPr>
        <p:txBody>
          <a:bodyPr wrap="square" rtlCol="0">
            <a:spAutoFit/>
          </a:bodyPr>
          <a:lstStyle/>
          <a:p>
            <a:r>
              <a:rPr lang="en-US" dirty="0">
                <a:solidFill>
                  <a:schemeClr val="accent2"/>
                </a:solidFill>
              </a:rPr>
              <a:t>P</a:t>
            </a:r>
          </a:p>
        </p:txBody>
      </p:sp>
      <p:sp>
        <p:nvSpPr>
          <p:cNvPr id="32" name="TextBox 31">
            <a:extLst>
              <a:ext uri="{FF2B5EF4-FFF2-40B4-BE49-F238E27FC236}">
                <a16:creationId xmlns:a16="http://schemas.microsoft.com/office/drawing/2014/main" id="{DD09B825-6CC4-4036-BC70-E47B91E2A7A9}"/>
              </a:ext>
            </a:extLst>
          </p:cNvPr>
          <p:cNvSpPr txBox="1"/>
          <p:nvPr/>
        </p:nvSpPr>
        <p:spPr>
          <a:xfrm>
            <a:off x="1718732" y="2899602"/>
            <a:ext cx="304800" cy="461665"/>
          </a:xfrm>
          <a:prstGeom prst="rect">
            <a:avLst/>
          </a:prstGeom>
          <a:noFill/>
        </p:spPr>
        <p:txBody>
          <a:bodyPr wrap="square" rtlCol="0">
            <a:spAutoFit/>
          </a:bodyPr>
          <a:lstStyle/>
          <a:p>
            <a:r>
              <a:rPr lang="en-US" dirty="0">
                <a:solidFill>
                  <a:schemeClr val="accent2"/>
                </a:solidFill>
              </a:rPr>
              <a:t>Q</a:t>
            </a:r>
          </a:p>
        </p:txBody>
      </p:sp>
      <p:sp>
        <p:nvSpPr>
          <p:cNvPr id="33" name="TextBox 32">
            <a:extLst>
              <a:ext uri="{FF2B5EF4-FFF2-40B4-BE49-F238E27FC236}">
                <a16:creationId xmlns:a16="http://schemas.microsoft.com/office/drawing/2014/main" id="{8CC258FD-21BB-4433-B307-89E436F297AB}"/>
              </a:ext>
            </a:extLst>
          </p:cNvPr>
          <p:cNvSpPr txBox="1"/>
          <p:nvPr/>
        </p:nvSpPr>
        <p:spPr>
          <a:xfrm>
            <a:off x="1934131" y="1064567"/>
            <a:ext cx="304800" cy="461665"/>
          </a:xfrm>
          <a:prstGeom prst="rect">
            <a:avLst/>
          </a:prstGeom>
          <a:noFill/>
        </p:spPr>
        <p:txBody>
          <a:bodyPr wrap="square" rtlCol="0">
            <a:spAutoFit/>
          </a:bodyPr>
          <a:lstStyle/>
          <a:p>
            <a:r>
              <a:rPr lang="en-US" dirty="0">
                <a:solidFill>
                  <a:schemeClr val="accent2"/>
                </a:solidFill>
              </a:rPr>
              <a:t>R</a:t>
            </a:r>
          </a:p>
        </p:txBody>
      </p:sp>
      <p:sp>
        <p:nvSpPr>
          <p:cNvPr id="34" name="TextBox 33">
            <a:extLst>
              <a:ext uri="{FF2B5EF4-FFF2-40B4-BE49-F238E27FC236}">
                <a16:creationId xmlns:a16="http://schemas.microsoft.com/office/drawing/2014/main" id="{CA8ADA5E-4A92-4A01-AD84-22895A9B0A4D}"/>
              </a:ext>
            </a:extLst>
          </p:cNvPr>
          <p:cNvSpPr txBox="1"/>
          <p:nvPr/>
        </p:nvSpPr>
        <p:spPr>
          <a:xfrm>
            <a:off x="1972730" y="3111268"/>
            <a:ext cx="304800" cy="461665"/>
          </a:xfrm>
          <a:prstGeom prst="rect">
            <a:avLst/>
          </a:prstGeom>
          <a:noFill/>
        </p:spPr>
        <p:txBody>
          <a:bodyPr wrap="square" rtlCol="0">
            <a:spAutoFit/>
          </a:bodyPr>
          <a:lstStyle/>
          <a:p>
            <a:r>
              <a:rPr lang="en-US" dirty="0">
                <a:solidFill>
                  <a:schemeClr val="accent2"/>
                </a:solidFill>
              </a:rPr>
              <a:t>S</a:t>
            </a:r>
          </a:p>
        </p:txBody>
      </p:sp>
      <p:sp>
        <p:nvSpPr>
          <p:cNvPr id="35" name="TextBox 34">
            <a:extLst>
              <a:ext uri="{FF2B5EF4-FFF2-40B4-BE49-F238E27FC236}">
                <a16:creationId xmlns:a16="http://schemas.microsoft.com/office/drawing/2014/main" id="{D04776AA-CEBA-4666-8309-575D611E6A19}"/>
              </a:ext>
            </a:extLst>
          </p:cNvPr>
          <p:cNvSpPr txBox="1"/>
          <p:nvPr/>
        </p:nvSpPr>
        <p:spPr>
          <a:xfrm>
            <a:off x="2819400" y="2590800"/>
            <a:ext cx="304800" cy="461665"/>
          </a:xfrm>
          <a:prstGeom prst="rect">
            <a:avLst/>
          </a:prstGeom>
          <a:noFill/>
        </p:spPr>
        <p:txBody>
          <a:bodyPr wrap="square" rtlCol="0">
            <a:spAutoFit/>
          </a:bodyPr>
          <a:lstStyle/>
          <a:p>
            <a:r>
              <a:rPr lang="en-US" dirty="0">
                <a:solidFill>
                  <a:schemeClr val="accent2"/>
                </a:solidFill>
              </a:rPr>
              <a:t>T</a:t>
            </a:r>
          </a:p>
        </p:txBody>
      </p:sp>
    </p:spTree>
    <p:extLst>
      <p:ext uri="{BB962C8B-B14F-4D97-AF65-F5344CB8AC3E}">
        <p14:creationId xmlns:p14="http://schemas.microsoft.com/office/powerpoint/2010/main" val="229133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plumbing and electricals</a:t>
            </a:r>
          </a:p>
          <a:p>
            <a:r>
              <a:rPr lang="en-US" dirty="0"/>
              <a:t>Electrocardiograms</a:t>
            </a:r>
          </a:p>
          <a:p>
            <a:r>
              <a:rPr lang="en-US" dirty="0">
                <a:highlight>
                  <a:srgbClr val="FFFF00"/>
                </a:highlight>
              </a:rPr>
              <a:t>Arrhythmias</a:t>
            </a:r>
            <a:endParaRPr lang="en-US" dirty="0"/>
          </a:p>
          <a:p>
            <a:pPr lvl="1">
              <a:spcBef>
                <a:spcPts val="0"/>
              </a:spcBef>
            </a:pPr>
            <a:r>
              <a:rPr lang="en-US" dirty="0"/>
              <a:t>so many things can go wrong </a:t>
            </a:r>
            <a:r>
              <a:rPr lang="en-US" dirty="0">
                <a:sym typeface="Wingdings" panose="05000000000000000000" pitchFamily="2" charset="2"/>
              </a:rPr>
              <a:t></a:t>
            </a:r>
            <a:endParaRPr lang="en-US" dirty="0">
              <a:highlight>
                <a:srgbClr val="FFFF00"/>
              </a:highlight>
            </a:endParaRP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3028076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 – review</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a:endCxn id="17" idx="1"/>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6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Your heart, on </a:t>
            </a:r>
            <a:r>
              <a:rPr lang="en-US" dirty="0" err="1"/>
              <a:t>AFib</a:t>
            </a:r>
            <a:endParaRPr lang="en-US" dirty="0"/>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3740151"/>
          </a:xfrm>
        </p:spPr>
        <p:txBody>
          <a:bodyPr/>
          <a:lstStyle/>
          <a:p>
            <a:r>
              <a:rPr lang="en-US" sz="2400" dirty="0"/>
              <a:t>Loop starts at an </a:t>
            </a:r>
            <a:r>
              <a:rPr lang="en-US" sz="2400" i="1" dirty="0"/>
              <a:t>ectopic pacemaker</a:t>
            </a:r>
          </a:p>
          <a:p>
            <a:r>
              <a:rPr lang="en-US" sz="2400" dirty="0"/>
              <a:t>Goes round and round with no input from SA node</a:t>
            </a:r>
          </a:p>
          <a:p>
            <a:pPr lvl="1">
              <a:spcBef>
                <a:spcPts val="0"/>
              </a:spcBef>
            </a:pPr>
            <a:r>
              <a:rPr lang="en-US" dirty="0"/>
              <a:t>Called a </a:t>
            </a:r>
            <a:r>
              <a:rPr lang="en-US" i="1" dirty="0"/>
              <a:t>reentrant</a:t>
            </a:r>
            <a:r>
              <a:rPr lang="en-US" dirty="0"/>
              <a:t> arrhythmia</a:t>
            </a:r>
          </a:p>
          <a:p>
            <a:pPr lvl="1">
              <a:spcBef>
                <a:spcPts val="0"/>
              </a:spcBef>
            </a:pPr>
            <a:r>
              <a:rPr lang="en-US" dirty="0"/>
              <a:t>May take a slightly different path each time</a:t>
            </a:r>
          </a:p>
          <a:p>
            <a:pPr lvl="1">
              <a:spcBef>
                <a:spcPts val="0"/>
              </a:spcBef>
            </a:pPr>
            <a:r>
              <a:rPr lang="en-US" dirty="0"/>
              <a:t>Waves spread out from the loop, some go through AV node and trigger ventricles</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7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F640-0000-4C30-80F1-366C6BA0C05F}"/>
              </a:ext>
            </a:extLst>
          </p:cNvPr>
          <p:cNvSpPr>
            <a:spLocks noGrp="1"/>
          </p:cNvSpPr>
          <p:nvPr>
            <p:ph type="title"/>
          </p:nvPr>
        </p:nvSpPr>
        <p:spPr/>
        <p:txBody>
          <a:bodyPr/>
          <a:lstStyle/>
          <a:p>
            <a:r>
              <a:rPr lang="en-US" dirty="0"/>
              <a:t>Atrial fibrillation</a:t>
            </a:r>
          </a:p>
        </p:txBody>
      </p:sp>
      <p:sp>
        <p:nvSpPr>
          <p:cNvPr id="3" name="Content Placeholder 2">
            <a:extLst>
              <a:ext uri="{FF2B5EF4-FFF2-40B4-BE49-F238E27FC236}">
                <a16:creationId xmlns:a16="http://schemas.microsoft.com/office/drawing/2014/main" id="{F731FDAC-049E-4FB0-89A1-CC0AF37ECAA1}"/>
              </a:ext>
            </a:extLst>
          </p:cNvPr>
          <p:cNvSpPr>
            <a:spLocks noGrp="1"/>
          </p:cNvSpPr>
          <p:nvPr>
            <p:ph idx="1"/>
          </p:nvPr>
        </p:nvSpPr>
        <p:spPr>
          <a:xfrm>
            <a:off x="685800" y="3505200"/>
            <a:ext cx="7772400" cy="2727432"/>
          </a:xfrm>
        </p:spPr>
        <p:txBody>
          <a:bodyPr/>
          <a:lstStyle/>
          <a:p>
            <a:r>
              <a:rPr lang="en-US" sz="2400" dirty="0"/>
              <a:t>No P wave – why?</a:t>
            </a:r>
          </a:p>
          <a:p>
            <a:r>
              <a:rPr lang="en-US" sz="2400" dirty="0"/>
              <a:t>HR is irregular – why?</a:t>
            </a:r>
          </a:p>
          <a:p>
            <a:r>
              <a:rPr lang="en-US" sz="2400" dirty="0"/>
              <a:t>Frequency usually about 150 bpm</a:t>
            </a:r>
          </a:p>
          <a:p>
            <a:pPr lvl="1"/>
            <a:r>
              <a:rPr lang="en-US" sz="2000" dirty="0"/>
              <a:t>Ventricles pumping inefficiently but still pumping – why?</a:t>
            </a:r>
          </a:p>
          <a:p>
            <a:pPr lvl="1">
              <a:spcBef>
                <a:spcPts val="0"/>
              </a:spcBef>
            </a:pPr>
            <a:r>
              <a:rPr lang="en-US" sz="2000" dirty="0"/>
              <a:t>You can limp to the phone to call 911</a:t>
            </a:r>
          </a:p>
        </p:txBody>
      </p:sp>
      <p:sp>
        <p:nvSpPr>
          <p:cNvPr id="4" name="Footer Placeholder 3">
            <a:extLst>
              <a:ext uri="{FF2B5EF4-FFF2-40B4-BE49-F238E27FC236}">
                <a16:creationId xmlns:a16="http://schemas.microsoft.com/office/drawing/2014/main" id="{54F1D98E-FCDB-49FC-AA10-526151C1F6D4}"/>
              </a:ext>
            </a:extLst>
          </p:cNvPr>
          <p:cNvSpPr>
            <a:spLocks noGrp="1"/>
          </p:cNvSpPr>
          <p:nvPr>
            <p:ph type="ftr" sz="quarter" idx="11"/>
          </p:nvPr>
        </p:nvSpPr>
        <p:spPr/>
        <p:txBody>
          <a:bodyPr/>
          <a:lstStyle/>
          <a:p>
            <a:pPr>
              <a:defRPr/>
            </a:pPr>
            <a:r>
              <a:rPr lang="en-US" dirty="0"/>
              <a:t>EN1 EIY-- Bioelectricity</a:t>
            </a:r>
          </a:p>
        </p:txBody>
      </p:sp>
      <p:sp>
        <p:nvSpPr>
          <p:cNvPr id="9" name="Freeform: Shape 8">
            <a:extLst>
              <a:ext uri="{FF2B5EF4-FFF2-40B4-BE49-F238E27FC236}">
                <a16:creationId xmlns:a16="http://schemas.microsoft.com/office/drawing/2014/main" id="{B359908D-B449-4290-A9B1-DC490982919E}"/>
              </a:ext>
            </a:extLst>
          </p:cNvPr>
          <p:cNvSpPr/>
          <p:nvPr/>
        </p:nvSpPr>
        <p:spPr>
          <a:xfrm>
            <a:off x="914401" y="2736212"/>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796025D-0DF7-4162-AC47-6E37B92ADD5C}"/>
              </a:ext>
            </a:extLst>
          </p:cNvPr>
          <p:cNvSpPr/>
          <p:nvPr/>
        </p:nvSpPr>
        <p:spPr>
          <a:xfrm>
            <a:off x="2659667" y="2645491"/>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FFBBBC-1F73-4B7D-8714-4D1C3A2E5E57}"/>
              </a:ext>
            </a:extLst>
          </p:cNvPr>
          <p:cNvSpPr/>
          <p:nvPr/>
        </p:nvSpPr>
        <p:spPr>
          <a:xfrm>
            <a:off x="1455135" y="1373833"/>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6558A4-1546-47C8-9B8B-73AED6E58052}"/>
              </a:ext>
            </a:extLst>
          </p:cNvPr>
          <p:cNvSpPr/>
          <p:nvPr/>
        </p:nvSpPr>
        <p:spPr>
          <a:xfrm>
            <a:off x="4089399" y="2753146"/>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8D53B2E-4805-4026-8B9E-53761C2C5047}"/>
              </a:ext>
            </a:extLst>
          </p:cNvPr>
          <p:cNvSpPr/>
          <p:nvPr/>
        </p:nvSpPr>
        <p:spPr>
          <a:xfrm>
            <a:off x="5834665" y="2662425"/>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89DE1FF-1F7C-477B-A2CE-615897BE124F}"/>
              </a:ext>
            </a:extLst>
          </p:cNvPr>
          <p:cNvSpPr/>
          <p:nvPr/>
        </p:nvSpPr>
        <p:spPr>
          <a:xfrm>
            <a:off x="4630133" y="1390767"/>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E0AB5A9-9DD0-425A-978B-EC0D6F322C21}"/>
              </a:ext>
            </a:extLst>
          </p:cNvPr>
          <p:cNvCxnSpPr/>
          <p:nvPr/>
        </p:nvCxnSpPr>
        <p:spPr>
          <a:xfrm>
            <a:off x="3200400" y="2935620"/>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681A71-9037-4827-B9B1-5460C11606A2}"/>
              </a:ext>
            </a:extLst>
          </p:cNvPr>
          <p:cNvSpPr txBox="1"/>
          <p:nvPr/>
        </p:nvSpPr>
        <p:spPr>
          <a:xfrm>
            <a:off x="1011202" y="2778546"/>
            <a:ext cx="304800" cy="461665"/>
          </a:xfrm>
          <a:prstGeom prst="rect">
            <a:avLst/>
          </a:prstGeom>
          <a:noFill/>
        </p:spPr>
        <p:txBody>
          <a:bodyPr wrap="square" rtlCol="0">
            <a:spAutoFit/>
          </a:bodyPr>
          <a:lstStyle/>
          <a:p>
            <a:r>
              <a:rPr lang="en-US" dirty="0">
                <a:solidFill>
                  <a:schemeClr val="accent2"/>
                </a:solidFill>
              </a:rPr>
              <a:t>P</a:t>
            </a:r>
          </a:p>
        </p:txBody>
      </p:sp>
      <p:sp>
        <p:nvSpPr>
          <p:cNvPr id="18" name="TextBox 17">
            <a:extLst>
              <a:ext uri="{FF2B5EF4-FFF2-40B4-BE49-F238E27FC236}">
                <a16:creationId xmlns:a16="http://schemas.microsoft.com/office/drawing/2014/main" id="{9EFBBC4E-C401-43C7-9C1A-C619CCFCCB63}"/>
              </a:ext>
            </a:extLst>
          </p:cNvPr>
          <p:cNvSpPr txBox="1"/>
          <p:nvPr/>
        </p:nvSpPr>
        <p:spPr>
          <a:xfrm>
            <a:off x="1718732" y="2978035"/>
            <a:ext cx="304800" cy="461665"/>
          </a:xfrm>
          <a:prstGeom prst="rect">
            <a:avLst/>
          </a:prstGeom>
          <a:noFill/>
        </p:spPr>
        <p:txBody>
          <a:bodyPr wrap="square" rtlCol="0">
            <a:spAutoFit/>
          </a:bodyPr>
          <a:lstStyle/>
          <a:p>
            <a:r>
              <a:rPr lang="en-US" dirty="0">
                <a:solidFill>
                  <a:schemeClr val="accent2"/>
                </a:solidFill>
              </a:rPr>
              <a:t>Q</a:t>
            </a:r>
          </a:p>
        </p:txBody>
      </p:sp>
      <p:sp>
        <p:nvSpPr>
          <p:cNvPr id="19" name="TextBox 18">
            <a:extLst>
              <a:ext uri="{FF2B5EF4-FFF2-40B4-BE49-F238E27FC236}">
                <a16:creationId xmlns:a16="http://schemas.microsoft.com/office/drawing/2014/main" id="{F6949310-039A-409E-9F1F-DD1279C7AB50}"/>
              </a:ext>
            </a:extLst>
          </p:cNvPr>
          <p:cNvSpPr txBox="1"/>
          <p:nvPr/>
        </p:nvSpPr>
        <p:spPr>
          <a:xfrm>
            <a:off x="1934131" y="1143000"/>
            <a:ext cx="304800" cy="461665"/>
          </a:xfrm>
          <a:prstGeom prst="rect">
            <a:avLst/>
          </a:prstGeom>
          <a:noFill/>
        </p:spPr>
        <p:txBody>
          <a:bodyPr wrap="square" rtlCol="0">
            <a:spAutoFit/>
          </a:bodyPr>
          <a:lstStyle/>
          <a:p>
            <a:r>
              <a:rPr lang="en-US" dirty="0">
                <a:solidFill>
                  <a:schemeClr val="accent2"/>
                </a:solidFill>
              </a:rPr>
              <a:t>R</a:t>
            </a:r>
          </a:p>
        </p:txBody>
      </p:sp>
      <p:sp>
        <p:nvSpPr>
          <p:cNvPr id="20" name="TextBox 19">
            <a:extLst>
              <a:ext uri="{FF2B5EF4-FFF2-40B4-BE49-F238E27FC236}">
                <a16:creationId xmlns:a16="http://schemas.microsoft.com/office/drawing/2014/main" id="{BB21C198-802F-4BFB-BD20-3E4BA029D540}"/>
              </a:ext>
            </a:extLst>
          </p:cNvPr>
          <p:cNvSpPr txBox="1"/>
          <p:nvPr/>
        </p:nvSpPr>
        <p:spPr>
          <a:xfrm>
            <a:off x="1972730" y="3189701"/>
            <a:ext cx="304800" cy="461665"/>
          </a:xfrm>
          <a:prstGeom prst="rect">
            <a:avLst/>
          </a:prstGeom>
          <a:noFill/>
        </p:spPr>
        <p:txBody>
          <a:bodyPr wrap="square" rtlCol="0">
            <a:spAutoFit/>
          </a:bodyPr>
          <a:lstStyle/>
          <a:p>
            <a:r>
              <a:rPr lang="en-US" dirty="0">
                <a:solidFill>
                  <a:schemeClr val="accent2"/>
                </a:solidFill>
              </a:rPr>
              <a:t>S</a:t>
            </a:r>
          </a:p>
        </p:txBody>
      </p:sp>
      <p:sp>
        <p:nvSpPr>
          <p:cNvPr id="21" name="TextBox 20">
            <a:extLst>
              <a:ext uri="{FF2B5EF4-FFF2-40B4-BE49-F238E27FC236}">
                <a16:creationId xmlns:a16="http://schemas.microsoft.com/office/drawing/2014/main" id="{EB077E3C-F17A-4A34-8CF1-E27E9990BD80}"/>
              </a:ext>
            </a:extLst>
          </p:cNvPr>
          <p:cNvSpPr txBox="1"/>
          <p:nvPr/>
        </p:nvSpPr>
        <p:spPr>
          <a:xfrm>
            <a:off x="2819400" y="2669233"/>
            <a:ext cx="304800" cy="461665"/>
          </a:xfrm>
          <a:prstGeom prst="rect">
            <a:avLst/>
          </a:prstGeom>
          <a:noFill/>
        </p:spPr>
        <p:txBody>
          <a:bodyPr wrap="square" rtlCol="0">
            <a:spAutoFit/>
          </a:bodyPr>
          <a:lstStyle/>
          <a:p>
            <a:r>
              <a:rPr lang="en-US" dirty="0">
                <a:solidFill>
                  <a:schemeClr val="accent2"/>
                </a:solidFill>
              </a:rPr>
              <a:t>T</a:t>
            </a:r>
          </a:p>
        </p:txBody>
      </p:sp>
      <p:sp>
        <p:nvSpPr>
          <p:cNvPr id="23" name="Freeform: Shape 22">
            <a:extLst>
              <a:ext uri="{FF2B5EF4-FFF2-40B4-BE49-F238E27FC236}">
                <a16:creationId xmlns:a16="http://schemas.microsoft.com/office/drawing/2014/main" id="{D2D95718-D10C-4FC5-B17F-294F1108F5B2}"/>
              </a:ext>
            </a:extLst>
          </p:cNvPr>
          <p:cNvSpPr/>
          <p:nvPr/>
        </p:nvSpPr>
        <p:spPr>
          <a:xfrm>
            <a:off x="6363876" y="2762260"/>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E4C5F88-DBBA-45E8-AFE2-38B1ABE4DEAF}"/>
              </a:ext>
            </a:extLst>
          </p:cNvPr>
          <p:cNvSpPr/>
          <p:nvPr/>
        </p:nvSpPr>
        <p:spPr>
          <a:xfrm>
            <a:off x="8109142" y="2671539"/>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20B51B-DAB6-4735-9770-B05F3B40AB6A}"/>
              </a:ext>
            </a:extLst>
          </p:cNvPr>
          <p:cNvSpPr/>
          <p:nvPr/>
        </p:nvSpPr>
        <p:spPr>
          <a:xfrm>
            <a:off x="6904610" y="1399881"/>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0E8F5FB-BDAC-4788-9800-F9E0842F920D}"/>
              </a:ext>
            </a:extLst>
          </p:cNvPr>
          <p:cNvCxnSpPr/>
          <p:nvPr/>
        </p:nvCxnSpPr>
        <p:spPr>
          <a:xfrm>
            <a:off x="914400" y="2923881"/>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54EFC2-A43D-43F7-A4E4-48656A52A9F0}"/>
              </a:ext>
            </a:extLst>
          </p:cNvPr>
          <p:cNvCxnSpPr/>
          <p:nvPr/>
        </p:nvCxnSpPr>
        <p:spPr>
          <a:xfrm>
            <a:off x="6377556" y="2942735"/>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874CFC-3C8D-43D7-8217-6EB8CD45945F}"/>
              </a:ext>
            </a:extLst>
          </p:cNvPr>
          <p:cNvCxnSpPr/>
          <p:nvPr/>
        </p:nvCxnSpPr>
        <p:spPr>
          <a:xfrm>
            <a:off x="4048027" y="2933308"/>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xit" presetSubtype="0" fill="hold" grpId="0"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C23-7906-4FC0-BEEA-2CDD89897A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3E9989-7C88-424C-87BC-3E667569C0C6}"/>
              </a:ext>
            </a:extLst>
          </p:cNvPr>
          <p:cNvSpPr>
            <a:spLocks noGrp="1"/>
          </p:cNvSpPr>
          <p:nvPr>
            <p:ph idx="1"/>
          </p:nvPr>
        </p:nvSpPr>
        <p:spPr>
          <a:xfrm>
            <a:off x="3733800" y="1981200"/>
            <a:ext cx="5181600" cy="2133600"/>
          </a:xfrm>
        </p:spPr>
        <p:txBody>
          <a:bodyPr/>
          <a:lstStyle/>
          <a:p>
            <a:r>
              <a:rPr lang="en-US" dirty="0">
                <a:hlinkClick r:id="rId3"/>
              </a:rPr>
              <a:t>https://watchlearnlive.heart.org/index.php?moduleSelect=atrfib</a:t>
            </a:r>
            <a:endParaRPr lang="en-US" dirty="0"/>
          </a:p>
          <a:p>
            <a:r>
              <a:rPr lang="en-US" dirty="0"/>
              <a:t>Traditionally requires a one-way path (again, see EE 123)</a:t>
            </a:r>
          </a:p>
        </p:txBody>
      </p:sp>
      <p:sp>
        <p:nvSpPr>
          <p:cNvPr id="4" name="Footer Placeholder 3">
            <a:extLst>
              <a:ext uri="{FF2B5EF4-FFF2-40B4-BE49-F238E27FC236}">
                <a16:creationId xmlns:a16="http://schemas.microsoft.com/office/drawing/2014/main" id="{862954D8-786E-4347-9A64-EC213F87499F}"/>
              </a:ext>
            </a:extLst>
          </p:cNvPr>
          <p:cNvSpPr>
            <a:spLocks noGrp="1"/>
          </p:cNvSpPr>
          <p:nvPr>
            <p:ph type="ftr" sz="quarter" idx="11"/>
          </p:nvPr>
        </p:nvSpPr>
        <p:spPr/>
        <p:txBody>
          <a:bodyPr/>
          <a:lstStyle/>
          <a:p>
            <a:pPr>
              <a:defRPr/>
            </a:pPr>
            <a:r>
              <a:rPr lang="en-US" dirty="0"/>
              <a:t>EN1 EIY-- Bioelectricity</a:t>
            </a:r>
          </a:p>
        </p:txBody>
      </p:sp>
      <p:pic>
        <p:nvPicPr>
          <p:cNvPr id="5" name="Picture 4">
            <a:extLst>
              <a:ext uri="{FF2B5EF4-FFF2-40B4-BE49-F238E27FC236}">
                <a16:creationId xmlns:a16="http://schemas.microsoft.com/office/drawing/2014/main" id="{677F4509-F394-40BB-961F-ED56CA3F2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34094"/>
            <a:ext cx="3581400" cy="4474297"/>
          </a:xfrm>
          <a:prstGeom prst="rect">
            <a:avLst/>
          </a:prstGeom>
        </p:spPr>
      </p:pic>
      <p:sp>
        <p:nvSpPr>
          <p:cNvPr id="7" name="Oval 6">
            <a:extLst>
              <a:ext uri="{FF2B5EF4-FFF2-40B4-BE49-F238E27FC236}">
                <a16:creationId xmlns:a16="http://schemas.microsoft.com/office/drawing/2014/main" id="{2F1B1936-3F91-410F-B014-C1110AF03053}"/>
              </a:ext>
            </a:extLst>
          </p:cNvPr>
          <p:cNvSpPr/>
          <p:nvPr/>
        </p:nvSpPr>
        <p:spPr>
          <a:xfrm>
            <a:off x="1447800" y="36576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7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3000" fill="hold" grpId="0" nodeType="clickEffect">
                                  <p:stCondLst>
                                    <p:cond delay="0"/>
                                  </p:stCondLst>
                                  <p:childTnLst>
                                    <p:animMotion origin="layout" path="M 0.00139 -0.00092 C 0.021 -0.0155 0.04253 -0.01342 0.04965 0.00325 C 0.0559 0.01875 0.04548 0.04399 0.02639 0.0588 C 0.00659 0.07315 -0.01493 0.0713 -0.02153 0.05533 C -0.02813 0.03936 -0.01806 0.01436 0.00139 -0.00092 Z " pathEditMode="relative" rAng="19860000" ptsTypes="AAAAA">
                                      <p:cBhvr>
                                        <p:cTn id="6" dur="2000" fill="hold"/>
                                        <p:tgtEl>
                                          <p:spTgt spid="7"/>
                                        </p:tgtEl>
                                        <p:attrNameLst>
                                          <p:attrName>ppt_x</p:attrName>
                                          <p:attrName>ppt_y</p:attrName>
                                        </p:attrNameLst>
                                      </p:cBhvr>
                                      <p:rCtr x="125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A18D-69D1-48F8-9E6C-F12413F6E084}"/>
              </a:ext>
            </a:extLst>
          </p:cNvPr>
          <p:cNvSpPr>
            <a:spLocks noGrp="1"/>
          </p:cNvSpPr>
          <p:nvPr>
            <p:ph type="title"/>
          </p:nvPr>
        </p:nvSpPr>
        <p:spPr/>
        <p:txBody>
          <a:bodyPr/>
          <a:lstStyle/>
          <a:p>
            <a:r>
              <a:rPr lang="en-US" dirty="0"/>
              <a:t>Atrial fib causes</a:t>
            </a:r>
          </a:p>
        </p:txBody>
      </p:sp>
      <p:sp>
        <p:nvSpPr>
          <p:cNvPr id="3" name="Content Placeholder 2">
            <a:extLst>
              <a:ext uri="{FF2B5EF4-FFF2-40B4-BE49-F238E27FC236}">
                <a16:creationId xmlns:a16="http://schemas.microsoft.com/office/drawing/2014/main" id="{CACF3809-8EDA-49AD-A0A5-00EA391A595B}"/>
              </a:ext>
            </a:extLst>
          </p:cNvPr>
          <p:cNvSpPr>
            <a:spLocks noGrp="1"/>
          </p:cNvSpPr>
          <p:nvPr>
            <p:ph idx="1"/>
          </p:nvPr>
        </p:nvSpPr>
        <p:spPr/>
        <p:txBody>
          <a:bodyPr/>
          <a:lstStyle/>
          <a:p>
            <a:r>
              <a:rPr lang="en-US" dirty="0"/>
              <a:t>Causes:</a:t>
            </a:r>
          </a:p>
          <a:p>
            <a:pPr lvl="1">
              <a:spcBef>
                <a:spcPts val="0"/>
              </a:spcBef>
            </a:pPr>
            <a:r>
              <a:rPr lang="en-US" dirty="0"/>
              <a:t>Congenital heart disease of many types</a:t>
            </a:r>
          </a:p>
          <a:p>
            <a:pPr lvl="1">
              <a:spcBef>
                <a:spcPts val="0"/>
              </a:spcBef>
            </a:pPr>
            <a:r>
              <a:rPr lang="en-US" dirty="0"/>
              <a:t>Sedentary lifestyle (via diabetes, obesity, high blood pressure)</a:t>
            </a:r>
          </a:p>
          <a:p>
            <a:pPr lvl="1">
              <a:spcBef>
                <a:spcPts val="0"/>
              </a:spcBef>
            </a:pPr>
            <a:r>
              <a:rPr lang="en-US" dirty="0"/>
              <a:t>“Excessive” endurance exercise!</a:t>
            </a:r>
          </a:p>
          <a:p>
            <a:pPr lvl="1">
              <a:spcBef>
                <a:spcPts val="0"/>
              </a:spcBef>
            </a:pPr>
            <a:r>
              <a:rPr lang="en-US" dirty="0"/>
              <a:t>Exercise is a powerful drug, with a dose</a:t>
            </a:r>
            <a:r>
              <a:rPr lang="en-US"/>
              <a:t>/response curve</a:t>
            </a:r>
            <a:endParaRPr lang="en-US" dirty="0"/>
          </a:p>
          <a:p>
            <a:r>
              <a:rPr lang="en-US" dirty="0"/>
              <a:t>Cures</a:t>
            </a:r>
          </a:p>
          <a:p>
            <a:pPr lvl="1">
              <a:spcBef>
                <a:spcPts val="0"/>
              </a:spcBef>
            </a:pPr>
            <a:r>
              <a:rPr lang="en-US" dirty="0"/>
              <a:t>Various drugs</a:t>
            </a:r>
          </a:p>
          <a:p>
            <a:pPr lvl="1">
              <a:spcBef>
                <a:spcPts val="0"/>
              </a:spcBef>
            </a:pPr>
            <a:r>
              <a:rPr lang="en-US" dirty="0"/>
              <a:t>Ablation</a:t>
            </a:r>
          </a:p>
          <a:p>
            <a:pPr lvl="1">
              <a:spcBef>
                <a:spcPts val="0"/>
              </a:spcBef>
            </a:pPr>
            <a:r>
              <a:rPr lang="en-US" dirty="0"/>
              <a:t>Rest, sleep or time</a:t>
            </a:r>
          </a:p>
        </p:txBody>
      </p:sp>
      <p:sp>
        <p:nvSpPr>
          <p:cNvPr id="4" name="Footer Placeholder 3">
            <a:extLst>
              <a:ext uri="{FF2B5EF4-FFF2-40B4-BE49-F238E27FC236}">
                <a16:creationId xmlns:a16="http://schemas.microsoft.com/office/drawing/2014/main" id="{A5DF113E-1DB3-4260-A448-EEADF1F5447C}"/>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10927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57E9-6834-4293-BDA3-C30ED2CEBD22}"/>
              </a:ext>
            </a:extLst>
          </p:cNvPr>
          <p:cNvSpPr>
            <a:spLocks noGrp="1"/>
          </p:cNvSpPr>
          <p:nvPr>
            <p:ph type="title"/>
          </p:nvPr>
        </p:nvSpPr>
        <p:spPr/>
        <p:txBody>
          <a:bodyPr/>
          <a:lstStyle/>
          <a:p>
            <a:r>
              <a:rPr lang="en-US" dirty="0"/>
              <a:t>The heart in the news</a:t>
            </a:r>
          </a:p>
        </p:txBody>
      </p:sp>
      <p:sp>
        <p:nvSpPr>
          <p:cNvPr id="3" name="Content Placeholder 2">
            <a:extLst>
              <a:ext uri="{FF2B5EF4-FFF2-40B4-BE49-F238E27FC236}">
                <a16:creationId xmlns:a16="http://schemas.microsoft.com/office/drawing/2014/main" id="{5FC2010D-C2AE-4EFA-BB02-4374880E85DD}"/>
              </a:ext>
            </a:extLst>
          </p:cNvPr>
          <p:cNvSpPr>
            <a:spLocks noGrp="1"/>
          </p:cNvSpPr>
          <p:nvPr>
            <p:ph idx="1"/>
          </p:nvPr>
        </p:nvSpPr>
        <p:spPr>
          <a:xfrm>
            <a:off x="685800" y="2057400"/>
            <a:ext cx="7772400" cy="4267200"/>
          </a:xfrm>
        </p:spPr>
        <p:txBody>
          <a:bodyPr/>
          <a:lstStyle/>
          <a:p>
            <a:r>
              <a:rPr lang="en-US" dirty="0"/>
              <a:t>Atrial fib: surgery or not?</a:t>
            </a:r>
            <a:endParaRPr lang="en-US" dirty="0">
              <a:hlinkClick r:id="rId2"/>
            </a:endParaRPr>
          </a:p>
          <a:p>
            <a:pPr lvl="1">
              <a:spcBef>
                <a:spcPts val="0"/>
              </a:spcBef>
            </a:pPr>
            <a:r>
              <a:rPr lang="en-US" dirty="0">
                <a:hlinkClick r:id="rId2"/>
              </a:rPr>
              <a:t>https://www.medscape.com/viewarticle/919228 </a:t>
            </a:r>
          </a:p>
          <a:p>
            <a:pPr lvl="1">
              <a:spcBef>
                <a:spcPts val="0"/>
              </a:spcBef>
            </a:pPr>
            <a:r>
              <a:rPr lang="en-US" dirty="0">
                <a:hlinkClick r:id="rId2"/>
              </a:rPr>
              <a:t>https://www.drjohnm.org/2011/03/the-best-tool-for-treating-atrial-fibrillation</a:t>
            </a:r>
            <a:r>
              <a:rPr lang="en-US" dirty="0"/>
              <a:t> </a:t>
            </a:r>
          </a:p>
          <a:p>
            <a:pPr>
              <a:spcBef>
                <a:spcPts val="0"/>
              </a:spcBef>
            </a:pPr>
            <a:r>
              <a:rPr lang="en-US" dirty="0"/>
              <a:t>Detecting atrial fib with the Apple watch</a:t>
            </a:r>
          </a:p>
          <a:p>
            <a:pPr lvl="1">
              <a:spcBef>
                <a:spcPts val="0"/>
              </a:spcBef>
            </a:pPr>
            <a:r>
              <a:rPr lang="en-US" dirty="0">
                <a:hlinkClick r:id="rId3"/>
              </a:rPr>
              <a:t>https://medium.com/s/story/im-a-heart-doctor-heres-why-im-wary-of-the-new-apple-watch-2b1999f2d942</a:t>
            </a:r>
            <a:endParaRPr lang="en-US" dirty="0"/>
          </a:p>
          <a:p>
            <a:pPr lvl="1">
              <a:spcBef>
                <a:spcPts val="0"/>
              </a:spcBef>
            </a:pPr>
            <a:r>
              <a:rPr lang="en-US" b="0" i="0" u="sng" strike="noStrike" dirty="0">
                <a:solidFill>
                  <a:srgbClr val="1155CC"/>
                </a:solidFill>
                <a:effectLst/>
                <a:hlinkClick r:id="rId4"/>
              </a:rPr>
              <a:t>https://www.nytimes.com/2021/05/20/well/live/smartwatch-heart-rate-monitor.html</a:t>
            </a:r>
            <a:r>
              <a:rPr lang="en-US" b="0" i="0" u="none" strike="noStrike" dirty="0">
                <a:solidFill>
                  <a:srgbClr val="000000"/>
                </a:solidFill>
                <a:effectLst/>
              </a:rPr>
              <a:t> </a:t>
            </a:r>
            <a:endParaRPr lang="en-US" dirty="0"/>
          </a:p>
          <a:p>
            <a:pPr lvl="1">
              <a:spcBef>
                <a:spcPts val="0"/>
              </a:spcBef>
            </a:pPr>
            <a:endParaRPr lang="en-US" dirty="0"/>
          </a:p>
          <a:p>
            <a:endParaRPr lang="en-US" dirty="0"/>
          </a:p>
        </p:txBody>
      </p:sp>
      <p:sp>
        <p:nvSpPr>
          <p:cNvPr id="4" name="Footer Placeholder 3">
            <a:extLst>
              <a:ext uri="{FF2B5EF4-FFF2-40B4-BE49-F238E27FC236}">
                <a16:creationId xmlns:a16="http://schemas.microsoft.com/office/drawing/2014/main" id="{F4D2E014-A618-4A06-BA6D-44F1C4289A71}"/>
              </a:ext>
            </a:extLst>
          </p:cNvPr>
          <p:cNvSpPr>
            <a:spLocks noGrp="1"/>
          </p:cNvSpPr>
          <p:nvPr>
            <p:ph type="ftr" sz="quarter" idx="11"/>
          </p:nvPr>
        </p:nvSpPr>
        <p:spPr/>
        <p:txBody>
          <a:bodyPr/>
          <a:lstStyle/>
          <a:p>
            <a:pPr>
              <a:defRPr/>
            </a:pPr>
            <a:r>
              <a:rPr lang="en-US" dirty="0"/>
              <a:t>EN1 EIY-- Bioelectricity</a:t>
            </a:r>
          </a:p>
        </p:txBody>
      </p:sp>
      <p:sp>
        <p:nvSpPr>
          <p:cNvPr id="5" name="TextBox 4">
            <a:extLst>
              <a:ext uri="{FF2B5EF4-FFF2-40B4-BE49-F238E27FC236}">
                <a16:creationId xmlns:a16="http://schemas.microsoft.com/office/drawing/2014/main" id="{B825D149-7A17-4AEE-AAA1-3DF9D3E0C1EC}"/>
              </a:ext>
            </a:extLst>
          </p:cNvPr>
          <p:cNvSpPr txBox="1"/>
          <p:nvPr/>
        </p:nvSpPr>
        <p:spPr>
          <a:xfrm>
            <a:off x="5638800" y="1219200"/>
            <a:ext cx="3200400" cy="1200329"/>
          </a:xfrm>
          <a:prstGeom prst="rect">
            <a:avLst/>
          </a:prstGeom>
          <a:noFill/>
          <a:ln w="28575">
            <a:solidFill>
              <a:schemeClr val="accent2"/>
            </a:solidFill>
          </a:ln>
        </p:spPr>
        <p:txBody>
          <a:bodyPr wrap="square" rtlCol="0">
            <a:spAutoFit/>
          </a:bodyPr>
          <a:lstStyle/>
          <a:p>
            <a:r>
              <a:rPr lang="en-US" dirty="0"/>
              <a:t>Check them out now; cover them for a final project </a:t>
            </a:r>
            <a:r>
              <a:rPr lang="en-US"/>
              <a:t>if you like</a:t>
            </a:r>
            <a:endParaRPr lang="en-US" dirty="0"/>
          </a:p>
        </p:txBody>
      </p:sp>
    </p:spTree>
    <p:extLst>
      <p:ext uri="{BB962C8B-B14F-4D97-AF65-F5344CB8AC3E}">
        <p14:creationId xmlns:p14="http://schemas.microsoft.com/office/powerpoint/2010/main" val="3253609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500"/>
                                        <p:tgtEl>
                                          <p:spTgt spid="3">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a:p>
            <a:pPr lvl="1"/>
            <a:r>
              <a:rPr lang="en-US" sz="2000" dirty="0"/>
              <a:t>Either burn or freeze the relevant heart tissue</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39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a:p>
            <a:pPr lvl="1"/>
            <a:r>
              <a:rPr lang="en-US" sz="2000" dirty="0"/>
              <a:t>Either burn or freeze the relevant heart tissue</a:t>
            </a:r>
          </a:p>
          <a:p>
            <a:pPr lvl="1">
              <a:spcBef>
                <a:spcPts val="0"/>
              </a:spcBef>
            </a:pPr>
            <a:r>
              <a:rPr lang="en-US" sz="2000" dirty="0"/>
              <a:t>Like any procedure, it’s not risk free</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505200"/>
            <a:ext cx="554085" cy="1270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EA33-A432-4BE7-9798-63C86C92A29C}"/>
              </a:ext>
            </a:extLst>
          </p:cNvPr>
          <p:cNvSpPr>
            <a:spLocks noGrp="1"/>
          </p:cNvSpPr>
          <p:nvPr>
            <p:ph type="title"/>
          </p:nvPr>
        </p:nvSpPr>
        <p:spPr/>
        <p:txBody>
          <a:bodyPr/>
          <a:lstStyle/>
          <a:p>
            <a:r>
              <a:rPr lang="en-US" dirty="0"/>
              <a:t>Bundle-branch block</a:t>
            </a:r>
          </a:p>
        </p:txBody>
      </p:sp>
      <p:sp>
        <p:nvSpPr>
          <p:cNvPr id="3" name="Content Placeholder 2">
            <a:extLst>
              <a:ext uri="{FF2B5EF4-FFF2-40B4-BE49-F238E27FC236}">
                <a16:creationId xmlns:a16="http://schemas.microsoft.com/office/drawing/2014/main" id="{E710B021-CE72-4C1C-99F8-F9081EB0667B}"/>
              </a:ext>
            </a:extLst>
          </p:cNvPr>
          <p:cNvSpPr>
            <a:spLocks noGrp="1"/>
          </p:cNvSpPr>
          <p:nvPr>
            <p:ph idx="1"/>
          </p:nvPr>
        </p:nvSpPr>
        <p:spPr>
          <a:xfrm>
            <a:off x="4378408" y="1371600"/>
            <a:ext cx="4613192" cy="4724400"/>
          </a:xfrm>
        </p:spPr>
        <p:txBody>
          <a:bodyPr/>
          <a:lstStyle/>
          <a:p>
            <a:r>
              <a:rPr lang="en-US" sz="2400" dirty="0"/>
              <a:t>What it is</a:t>
            </a:r>
          </a:p>
          <a:p>
            <a:pPr lvl="1">
              <a:spcBef>
                <a:spcPts val="0"/>
              </a:spcBef>
            </a:pPr>
            <a:r>
              <a:rPr lang="en-US" sz="2000" dirty="0"/>
              <a:t>delay or blockage in left or right BB</a:t>
            </a:r>
          </a:p>
          <a:p>
            <a:r>
              <a:rPr lang="en-US" sz="2400" dirty="0"/>
              <a:t>Symptoms</a:t>
            </a:r>
          </a:p>
          <a:p>
            <a:pPr lvl="1">
              <a:spcBef>
                <a:spcPts val="0"/>
              </a:spcBef>
            </a:pPr>
            <a:r>
              <a:rPr lang="en-US" sz="2000" dirty="0"/>
              <a:t>None (majority case)</a:t>
            </a:r>
          </a:p>
          <a:p>
            <a:pPr lvl="1">
              <a:spcBef>
                <a:spcPts val="0"/>
              </a:spcBef>
            </a:pPr>
            <a:r>
              <a:rPr lang="en-US" sz="2000" dirty="0"/>
              <a:t>Fainting, </a:t>
            </a:r>
            <a:r>
              <a:rPr lang="en-US" sz="2000" dirty="0" err="1"/>
              <a:t>dizzyness</a:t>
            </a:r>
            <a:endParaRPr lang="en-US" sz="2000" dirty="0"/>
          </a:p>
          <a:p>
            <a:r>
              <a:rPr lang="en-US" sz="2400" dirty="0"/>
              <a:t>Causes</a:t>
            </a:r>
          </a:p>
          <a:p>
            <a:pPr lvl="1">
              <a:spcBef>
                <a:spcPts val="0"/>
              </a:spcBef>
            </a:pPr>
            <a:r>
              <a:rPr lang="en-US" sz="2000" dirty="0"/>
              <a:t>Prior heart attack, bacterial infection, high blood pressure, …</a:t>
            </a:r>
          </a:p>
          <a:p>
            <a:pPr lvl="1">
              <a:spcBef>
                <a:spcPts val="0"/>
              </a:spcBef>
            </a:pPr>
            <a:r>
              <a:rPr lang="en-US" sz="2000" dirty="0"/>
              <a:t>Genetic</a:t>
            </a:r>
          </a:p>
          <a:p>
            <a:pPr lvl="1">
              <a:spcBef>
                <a:spcPts val="0"/>
              </a:spcBef>
            </a:pPr>
            <a:r>
              <a:rPr lang="en-US" sz="2000" dirty="0"/>
              <a:t>Too much exercise</a:t>
            </a:r>
          </a:p>
          <a:p>
            <a:r>
              <a:rPr lang="en-US" sz="2400" dirty="0"/>
              <a:t>Consequences</a:t>
            </a:r>
          </a:p>
          <a:p>
            <a:pPr lvl="1">
              <a:spcBef>
                <a:spcPts val="0"/>
              </a:spcBef>
            </a:pPr>
            <a:r>
              <a:rPr lang="en-US" sz="2000" dirty="0"/>
              <a:t>often none</a:t>
            </a:r>
            <a:endParaRPr lang="en-US" dirty="0"/>
          </a:p>
        </p:txBody>
      </p:sp>
      <p:sp>
        <p:nvSpPr>
          <p:cNvPr id="4" name="Footer Placeholder 3">
            <a:extLst>
              <a:ext uri="{FF2B5EF4-FFF2-40B4-BE49-F238E27FC236}">
                <a16:creationId xmlns:a16="http://schemas.microsoft.com/office/drawing/2014/main" id="{F712E3E7-A4F7-4A39-85E2-107EF1056AA2}"/>
              </a:ext>
            </a:extLst>
          </p:cNvPr>
          <p:cNvSpPr>
            <a:spLocks noGrp="1"/>
          </p:cNvSpPr>
          <p:nvPr>
            <p:ph type="ftr" sz="quarter" idx="11"/>
          </p:nvPr>
        </p:nvSpPr>
        <p:spPr/>
        <p:txBody>
          <a:bodyPr/>
          <a:lstStyle/>
          <a:p>
            <a:pPr>
              <a:defRPr/>
            </a:pPr>
            <a:r>
              <a:rPr lang="en-US" dirty="0"/>
              <a:t>EN1 EIY-- Bioelectricity</a:t>
            </a:r>
          </a:p>
        </p:txBody>
      </p:sp>
      <p:pic>
        <p:nvPicPr>
          <p:cNvPr id="5" name="Picture 4">
            <a:extLst>
              <a:ext uri="{FF2B5EF4-FFF2-40B4-BE49-F238E27FC236}">
                <a16:creationId xmlns:a16="http://schemas.microsoft.com/office/drawing/2014/main" id="{A25CDE2B-8D73-4C28-8CC0-2F683E07B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6" name="Oval 5">
            <a:extLst>
              <a:ext uri="{FF2B5EF4-FFF2-40B4-BE49-F238E27FC236}">
                <a16:creationId xmlns:a16="http://schemas.microsoft.com/office/drawing/2014/main" id="{4E51F4C9-4103-4954-976F-B2AA951265D4}"/>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7" name="Oval 6">
            <a:extLst>
              <a:ext uri="{FF2B5EF4-FFF2-40B4-BE49-F238E27FC236}">
                <a16:creationId xmlns:a16="http://schemas.microsoft.com/office/drawing/2014/main" id="{CD3B2262-32DF-449D-967D-272DA8D7B3E2}"/>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8" name="Straight Arrow Connector 7">
            <a:extLst>
              <a:ext uri="{FF2B5EF4-FFF2-40B4-BE49-F238E27FC236}">
                <a16:creationId xmlns:a16="http://schemas.microsoft.com/office/drawing/2014/main" id="{31497E0B-70F7-44C4-99D6-A67C889E9301}"/>
              </a:ext>
            </a:extLst>
          </p:cNvPr>
          <p:cNvCxnSpPr>
            <a:cxnSpLocks/>
            <a:stCxn id="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78D2D35-85A1-418B-B0DD-475645FE391A}"/>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C93291-EEFA-4261-9FE7-6662946CA8A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292E13-6F03-472A-B6C2-FF67F263AEB8}"/>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3458C9-BED1-43D2-B954-29AB475299BD}"/>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5F8489-6CC0-42D3-9D5C-D3ECAFE29A6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04424F-698F-493B-82A4-F0DBFF8F12C8}"/>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87D7FE-5626-4CF3-841F-9D5F4FDCD88E}"/>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par>
                                <p:cTn id="7" presetID="6" presetClass="emph" presetSubtype="0" fill="hold" nodeType="withEffect">
                                  <p:stCondLst>
                                    <p:cond delay="0"/>
                                  </p:stCondLst>
                                  <p:childTnLst>
                                    <p:animScale>
                                      <p:cBhvr>
                                        <p:cTn id="8" dur="20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RBBB example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dirty="0"/>
              <a:t>Diagnosis: wide QRS complex</a:t>
            </a:r>
          </a:p>
          <a:p>
            <a:pPr lvl="1">
              <a:spcBef>
                <a:spcPts val="0"/>
              </a:spcBef>
            </a:pPr>
            <a:r>
              <a:rPr lang="en-US" sz="2000" dirty="0"/>
              <a:t>.1-.12s → partial block (not uncommon, especially in endurance athletes)</a:t>
            </a:r>
          </a:p>
          <a:p>
            <a:pPr lvl="1">
              <a:spcBef>
                <a:spcPts val="0"/>
              </a:spcBef>
            </a:pPr>
            <a:r>
              <a:rPr lang="en-US" sz="2000" dirty="0"/>
              <a:t>&gt;.12s → complete block (less common)</a:t>
            </a:r>
          </a:p>
          <a:p>
            <a:r>
              <a:rPr lang="en-US" sz="2400" dirty="0"/>
              <a:t>Is this ECG normal, partial RBBB or complete?</a:t>
            </a:r>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dirty="0"/>
              <a:t>EN1 EIY-- Bioelectricity</a:t>
            </a:r>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17420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RBBB – not a big problem</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DA303D-2951-4E64-918A-E639D974A473}"/>
              </a:ext>
            </a:extLst>
          </p:cNvPr>
          <p:cNvCxnSpPr>
            <a:cxnSpLocks/>
          </p:cNvCxnSpPr>
          <p:nvPr/>
        </p:nvCxnSpPr>
        <p:spPr>
          <a:xfrm flipH="1">
            <a:off x="1905000" y="46062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C54DAF-F784-457C-A2EA-22D845031A65}"/>
              </a:ext>
            </a:extLst>
          </p:cNvPr>
          <p:cNvCxnSpPr>
            <a:cxnSpLocks/>
          </p:cNvCxnSpPr>
          <p:nvPr/>
        </p:nvCxnSpPr>
        <p:spPr>
          <a:xfrm flipH="1">
            <a:off x="1981200" y="49110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3886200" y="1685167"/>
            <a:ext cx="5016130" cy="3269196"/>
          </a:xfrm>
        </p:spPr>
        <p:txBody>
          <a:bodyPr/>
          <a:lstStyle/>
          <a:p>
            <a:r>
              <a:rPr lang="en-US" sz="2400" dirty="0"/>
              <a:t>The RBBB is mine!</a:t>
            </a:r>
          </a:p>
          <a:p>
            <a:r>
              <a:rPr lang="en-US" sz="2400" dirty="0"/>
              <a:t>Any reason I’m still alive (and not overly concerned)?</a:t>
            </a:r>
          </a:p>
          <a:p>
            <a:r>
              <a:rPr lang="en-US" sz="2400" dirty="0"/>
              <a:t>Heart cells are quite interconnected</a:t>
            </a:r>
            <a:endParaRPr lang="en-US" dirty="0"/>
          </a:p>
          <a:p>
            <a:pPr lvl="1">
              <a:spcBef>
                <a:spcPts val="0"/>
              </a:spcBef>
            </a:pPr>
            <a:r>
              <a:rPr lang="en-US" sz="2000" dirty="0"/>
              <a:t>Left branch crosses over to drive the right side</a:t>
            </a:r>
          </a:p>
          <a:p>
            <a:pPr lvl="1">
              <a:spcBef>
                <a:spcPts val="0"/>
              </a:spcBef>
            </a:pPr>
            <a:r>
              <a:rPr lang="en-US" sz="2000" dirty="0"/>
              <a:t>Right side is “just” the lungs anyway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16201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RBBB example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dirty="0"/>
              <a:t>Why does RBBB cause wide QRS?</a:t>
            </a:r>
          </a:p>
          <a:p>
            <a:pPr lvl="1">
              <a:spcBef>
                <a:spcPts val="0"/>
              </a:spcBef>
            </a:pPr>
            <a:r>
              <a:rPr lang="en-US" sz="2000" dirty="0"/>
              <a:t>Blocked RBB </a:t>
            </a:r>
            <a:r>
              <a:rPr lang="en-US" sz="2000" dirty="0">
                <a:latin typeface="Times New Roman" panose="02020603050405020304" pitchFamily="18" charset="0"/>
                <a:cs typeface="Times New Roman" panose="02020603050405020304" pitchFamily="18" charset="0"/>
              </a:rPr>
              <a:t>→ </a:t>
            </a:r>
            <a:r>
              <a:rPr lang="en-US" sz="2000" dirty="0"/>
              <a:t> you must hit the right ventricle from a longer path that crosses from the left</a:t>
            </a:r>
          </a:p>
          <a:p>
            <a:pPr lvl="1">
              <a:spcBef>
                <a:spcPts val="0"/>
              </a:spcBef>
            </a:pPr>
            <a:r>
              <a:rPr lang="en-US" sz="2000" dirty="0"/>
              <a:t>Slow RBB </a:t>
            </a:r>
            <a:r>
              <a:rPr lang="en-US" sz="2000" dirty="0">
                <a:latin typeface="Times New Roman" panose="02020603050405020304" pitchFamily="18" charset="0"/>
                <a:cs typeface="Times New Roman" panose="02020603050405020304" pitchFamily="18" charset="0"/>
              </a:rPr>
              <a:t>→ </a:t>
            </a:r>
            <a:r>
              <a:rPr lang="en-US" sz="2000" dirty="0"/>
              <a:t>don’t seed the right ventricle as quickly (and the QRS includes </a:t>
            </a:r>
            <a:r>
              <a:rPr lang="en-US" sz="2000" i="1" dirty="0"/>
              <a:t>both</a:t>
            </a:r>
            <a:r>
              <a:rPr lang="en-US" sz="2000" dirty="0"/>
              <a:t> ventricles contracting)</a:t>
            </a:r>
          </a:p>
          <a:p>
            <a:endParaRPr lang="en-US" sz="2400" dirty="0"/>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dirty="0"/>
              <a:t>EN1 EIY-- Bioelectricity</a:t>
            </a:r>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75918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161F-3D3E-4692-990E-356F2439F90B}"/>
              </a:ext>
            </a:extLst>
          </p:cNvPr>
          <p:cNvSpPr>
            <a:spLocks noGrp="1"/>
          </p:cNvSpPr>
          <p:nvPr>
            <p:ph type="title"/>
          </p:nvPr>
        </p:nvSpPr>
        <p:spPr/>
        <p:txBody>
          <a:bodyPr/>
          <a:lstStyle/>
          <a:p>
            <a:r>
              <a:rPr lang="en-US" dirty="0"/>
              <a:t>Electrical control of HR, BP</a:t>
            </a:r>
          </a:p>
        </p:txBody>
      </p:sp>
      <p:sp>
        <p:nvSpPr>
          <p:cNvPr id="3" name="Content Placeholder 2">
            <a:extLst>
              <a:ext uri="{FF2B5EF4-FFF2-40B4-BE49-F238E27FC236}">
                <a16:creationId xmlns:a16="http://schemas.microsoft.com/office/drawing/2014/main" id="{7A3A7742-0068-48B2-A0C8-06AACE845587}"/>
              </a:ext>
            </a:extLst>
          </p:cNvPr>
          <p:cNvSpPr>
            <a:spLocks noGrp="1"/>
          </p:cNvSpPr>
          <p:nvPr>
            <p:ph idx="1"/>
          </p:nvPr>
        </p:nvSpPr>
        <p:spPr>
          <a:xfrm>
            <a:off x="685800" y="1295400"/>
            <a:ext cx="7772400" cy="5105400"/>
          </a:xfrm>
        </p:spPr>
        <p:txBody>
          <a:bodyPr/>
          <a:lstStyle/>
          <a:p>
            <a:r>
              <a:rPr lang="en-US" sz="2400" i="1" dirty="0"/>
              <a:t>Sympathetic</a:t>
            </a:r>
            <a:r>
              <a:rPr lang="en-US" sz="2400" dirty="0"/>
              <a:t> nervous system increases heart rate:</a:t>
            </a:r>
          </a:p>
          <a:p>
            <a:pPr lvl="1">
              <a:spcBef>
                <a:spcPts val="0"/>
              </a:spcBef>
            </a:pPr>
            <a:r>
              <a:rPr lang="en-US" sz="2000" dirty="0"/>
              <a:t>releases norepinephrine, which helps to open HCN channels and thus speed up phase 4</a:t>
            </a:r>
          </a:p>
          <a:p>
            <a:pPr lvl="1">
              <a:spcBef>
                <a:spcPts val="0"/>
              </a:spcBef>
            </a:pPr>
            <a:r>
              <a:rPr lang="en-US" sz="2000" dirty="0"/>
              <a:t>it also makes the AP triggering voltage more negative</a:t>
            </a:r>
          </a:p>
          <a:p>
            <a:r>
              <a:rPr lang="en-US" sz="2400" i="1" dirty="0"/>
              <a:t>Parasympathetic</a:t>
            </a:r>
            <a:r>
              <a:rPr lang="en-US" sz="2400" dirty="0"/>
              <a:t> nervous system slows HR:</a:t>
            </a:r>
          </a:p>
          <a:p>
            <a:pPr lvl="1">
              <a:spcBef>
                <a:spcPts val="0"/>
              </a:spcBef>
            </a:pPr>
            <a:r>
              <a:rPr lang="en-US" sz="2000" dirty="0"/>
              <a:t>releases acetylcholine, which decreases [cAMP]</a:t>
            </a:r>
          </a:p>
          <a:p>
            <a:pPr lvl="1">
              <a:spcBef>
                <a:spcPts val="0"/>
              </a:spcBef>
            </a:pPr>
            <a:r>
              <a:rPr lang="en-US" sz="2000" dirty="0"/>
              <a:t>does the opposite of the above</a:t>
            </a:r>
          </a:p>
          <a:p>
            <a:r>
              <a:rPr lang="en-US" sz="2400" i="1" dirty="0"/>
              <a:t>Baroreceptors: </a:t>
            </a:r>
            <a:r>
              <a:rPr lang="en-US" sz="2400" dirty="0"/>
              <a:t>arterial stretch receptors</a:t>
            </a:r>
          </a:p>
          <a:p>
            <a:pPr lvl="1">
              <a:spcBef>
                <a:spcPts val="0"/>
              </a:spcBef>
            </a:pPr>
            <a:r>
              <a:rPr lang="en-US" sz="2000" dirty="0"/>
              <a:t>detect changes in arterial pressure and communicate this to the medulla oblongata in the brainstem</a:t>
            </a:r>
          </a:p>
          <a:p>
            <a:pPr lvl="1">
              <a:spcBef>
                <a:spcPts val="0"/>
              </a:spcBef>
            </a:pPr>
            <a:r>
              <a:rPr lang="en-US" sz="2000" dirty="0"/>
              <a:t>… which then controls heart rate as described above, as well as changing circulatory  muscle tone</a:t>
            </a:r>
          </a:p>
          <a:p>
            <a:pPr lvl="1">
              <a:spcBef>
                <a:spcPts val="0"/>
              </a:spcBef>
            </a:pPr>
            <a:r>
              <a:rPr lang="en-US" sz="2000" dirty="0"/>
              <a:t>End goal: feedback loop controlling blood pressure</a:t>
            </a:r>
          </a:p>
          <a:p>
            <a:pPr lvl="1">
              <a:spcBef>
                <a:spcPts val="0"/>
              </a:spcBef>
            </a:pPr>
            <a:r>
              <a:rPr lang="en-US" sz="2000" dirty="0"/>
              <a:t>Salt seems to affect it; nobody knows why</a:t>
            </a:r>
          </a:p>
          <a:p>
            <a:pPr lvl="1">
              <a:spcBef>
                <a:spcPts val="0"/>
              </a:spcBef>
            </a:pPr>
            <a:r>
              <a:rPr lang="en-US" sz="2000" dirty="0"/>
              <a:t>Your brain is the mysterious box controlling it all</a:t>
            </a:r>
          </a:p>
          <a:p>
            <a:pPr marL="457200" lvl="1" indent="0">
              <a:spcBef>
                <a:spcPts val="0"/>
              </a:spcBef>
              <a:buNone/>
            </a:pPr>
            <a:endParaRPr lang="en-US" sz="2000" dirty="0"/>
          </a:p>
        </p:txBody>
      </p:sp>
      <p:sp>
        <p:nvSpPr>
          <p:cNvPr id="4" name="Footer Placeholder 3">
            <a:extLst>
              <a:ext uri="{FF2B5EF4-FFF2-40B4-BE49-F238E27FC236}">
                <a16:creationId xmlns:a16="http://schemas.microsoft.com/office/drawing/2014/main" id="{E0C00EAF-C718-4403-821F-74E921692CE6}"/>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21031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3D7E-3850-42B6-9B23-3067FFF37D25}"/>
              </a:ext>
            </a:extLst>
          </p:cNvPr>
          <p:cNvSpPr>
            <a:spLocks noGrp="1"/>
          </p:cNvSpPr>
          <p:nvPr>
            <p:ph type="title"/>
          </p:nvPr>
        </p:nvSpPr>
        <p:spPr/>
        <p:txBody>
          <a:bodyPr/>
          <a:lstStyle/>
          <a:p>
            <a:r>
              <a:rPr lang="en-US" dirty="0" err="1"/>
              <a:t>CVRx</a:t>
            </a:r>
            <a:endParaRPr lang="en-US" dirty="0"/>
          </a:p>
        </p:txBody>
      </p:sp>
      <p:sp>
        <p:nvSpPr>
          <p:cNvPr id="3" name="Content Placeholder 2">
            <a:extLst>
              <a:ext uri="{FF2B5EF4-FFF2-40B4-BE49-F238E27FC236}">
                <a16:creationId xmlns:a16="http://schemas.microsoft.com/office/drawing/2014/main" id="{971FA3EF-C5A8-4740-B264-BE8BB61F8B2D}"/>
              </a:ext>
            </a:extLst>
          </p:cNvPr>
          <p:cNvSpPr>
            <a:spLocks noGrp="1"/>
          </p:cNvSpPr>
          <p:nvPr>
            <p:ph idx="1"/>
          </p:nvPr>
        </p:nvSpPr>
        <p:spPr>
          <a:xfrm>
            <a:off x="685800" y="1447800"/>
            <a:ext cx="7772400" cy="4419600"/>
          </a:xfrm>
        </p:spPr>
        <p:txBody>
          <a:bodyPr/>
          <a:lstStyle/>
          <a:p>
            <a:r>
              <a:rPr lang="en-US" sz="2400" dirty="0"/>
              <a:t>Change to </a:t>
            </a:r>
            <a:r>
              <a:rPr lang="en-US" sz="2400" dirty="0">
                <a:hlinkClick r:id="rId2"/>
              </a:rPr>
              <a:t>https://axontherapies.com</a:t>
            </a:r>
            <a:r>
              <a:rPr lang="en-US" sz="2400" dirty="0"/>
              <a:t> (which is Imran’s)</a:t>
            </a:r>
          </a:p>
          <a:p>
            <a:r>
              <a:rPr lang="en-US" sz="2400" dirty="0" err="1"/>
              <a:t>Barostim</a:t>
            </a:r>
            <a:r>
              <a:rPr lang="en-US" sz="2400" dirty="0"/>
              <a:t>-NEO device</a:t>
            </a:r>
          </a:p>
          <a:p>
            <a:pPr lvl="1">
              <a:spcBef>
                <a:spcPts val="0"/>
              </a:spcBef>
            </a:pPr>
            <a:r>
              <a:rPr lang="en-US" sz="2000" dirty="0"/>
              <a:t>one in three high-blood-pressure patients is resistant to drugs</a:t>
            </a:r>
          </a:p>
          <a:p>
            <a:pPr lvl="1">
              <a:spcBef>
                <a:spcPts val="0"/>
              </a:spcBef>
            </a:pPr>
            <a:r>
              <a:rPr lang="en-US" sz="2000" dirty="0"/>
              <a:t>they are the target audience</a:t>
            </a:r>
          </a:p>
          <a:p>
            <a:r>
              <a:rPr lang="en-US" sz="2400" dirty="0"/>
              <a:t>Mechanism:</a:t>
            </a:r>
          </a:p>
          <a:p>
            <a:pPr lvl="1">
              <a:spcBef>
                <a:spcPts val="0"/>
              </a:spcBef>
            </a:pPr>
            <a:r>
              <a:rPr lang="en-US" sz="2000" dirty="0"/>
              <a:t>activate baroreflex; reduces sympathetic activity and increases parasympathetic activity</a:t>
            </a:r>
          </a:p>
          <a:p>
            <a:r>
              <a:rPr lang="en-US" sz="2400" dirty="0"/>
              <a:t>Results:</a:t>
            </a:r>
          </a:p>
          <a:p>
            <a:pPr lvl="1">
              <a:spcBef>
                <a:spcPts val="0"/>
              </a:spcBef>
            </a:pPr>
            <a:r>
              <a:rPr lang="en-US" sz="2000" dirty="0">
                <a:hlinkClick r:id="rId3"/>
              </a:rPr>
              <a:t>http://www.barostimtherapy.com/en-gb/node/86</a:t>
            </a:r>
            <a:endParaRPr lang="en-US" sz="2000" dirty="0"/>
          </a:p>
          <a:p>
            <a:pPr lvl="1">
              <a:spcBef>
                <a:spcPts val="0"/>
              </a:spcBef>
            </a:pPr>
            <a:r>
              <a:rPr lang="en-US" sz="2000" dirty="0"/>
              <a:t>FDA approval Aug 2019 (implantable device)</a:t>
            </a:r>
          </a:p>
          <a:p>
            <a:r>
              <a:rPr lang="en-US" sz="2400" dirty="0"/>
              <a:t>Also used for heart-failure patients</a:t>
            </a:r>
          </a:p>
          <a:p>
            <a:pPr lvl="1">
              <a:spcBef>
                <a:spcPts val="0"/>
              </a:spcBef>
            </a:pPr>
            <a:r>
              <a:rPr lang="en-US" sz="2000" dirty="0"/>
              <a:t>Often, too much sympathetic (too little para) activity causes pathological myocardial remodeling that worsens the condition</a:t>
            </a:r>
          </a:p>
        </p:txBody>
      </p:sp>
      <p:sp>
        <p:nvSpPr>
          <p:cNvPr id="4" name="Footer Placeholder 3">
            <a:extLst>
              <a:ext uri="{FF2B5EF4-FFF2-40B4-BE49-F238E27FC236}">
                <a16:creationId xmlns:a16="http://schemas.microsoft.com/office/drawing/2014/main" id="{0130C130-898A-411F-A864-E830BD035900}"/>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3706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BC82-CA7E-CB91-76BB-CC2361DB72FD}"/>
              </a:ext>
            </a:extLst>
          </p:cNvPr>
          <p:cNvSpPr>
            <a:spLocks noGrp="1"/>
          </p:cNvSpPr>
          <p:nvPr>
            <p:ph type="title"/>
          </p:nvPr>
        </p:nvSpPr>
        <p:spPr/>
        <p:txBody>
          <a:bodyPr/>
          <a:lstStyle/>
          <a:p>
            <a:r>
              <a:rPr lang="en-US" dirty="0"/>
              <a:t>What comes next?</a:t>
            </a:r>
          </a:p>
        </p:txBody>
      </p:sp>
      <p:sp>
        <p:nvSpPr>
          <p:cNvPr id="3" name="Content Placeholder 2">
            <a:extLst>
              <a:ext uri="{FF2B5EF4-FFF2-40B4-BE49-F238E27FC236}">
                <a16:creationId xmlns:a16="http://schemas.microsoft.com/office/drawing/2014/main" id="{6C4E9D5A-8DE9-1F80-1BA1-6C89FA6BBD2F}"/>
              </a:ext>
            </a:extLst>
          </p:cNvPr>
          <p:cNvSpPr>
            <a:spLocks noGrp="1"/>
          </p:cNvSpPr>
          <p:nvPr>
            <p:ph idx="1"/>
          </p:nvPr>
        </p:nvSpPr>
        <p:spPr>
          <a:xfrm>
            <a:off x="685800" y="1676400"/>
            <a:ext cx="8001000" cy="4419600"/>
          </a:xfrm>
        </p:spPr>
        <p:txBody>
          <a:bodyPr/>
          <a:lstStyle/>
          <a:p>
            <a:r>
              <a:rPr lang="en-US" dirty="0"/>
              <a:t>Cardiac bioelectricity is a </a:t>
            </a:r>
            <a:r>
              <a:rPr lang="en-US" i="1" dirty="0"/>
              <a:t>large</a:t>
            </a:r>
            <a:r>
              <a:rPr lang="en-US" dirty="0"/>
              <a:t> and important field</a:t>
            </a:r>
          </a:p>
          <a:p>
            <a:pPr lvl="1">
              <a:spcBef>
                <a:spcPts val="0"/>
              </a:spcBef>
            </a:pPr>
            <a:r>
              <a:rPr lang="en-US" dirty="0"/>
              <a:t>Cardiac electrophysiologists make it their career!</a:t>
            </a:r>
          </a:p>
          <a:p>
            <a:pPr lvl="1">
              <a:spcBef>
                <a:spcPts val="0"/>
              </a:spcBef>
            </a:pPr>
            <a:r>
              <a:rPr lang="en-US" dirty="0"/>
              <a:t>Tons of research to be done</a:t>
            </a:r>
          </a:p>
          <a:p>
            <a:r>
              <a:rPr lang="en-US" dirty="0"/>
              <a:t>Lots to be done at Tufts</a:t>
            </a:r>
          </a:p>
          <a:p>
            <a:pPr lvl="1">
              <a:spcBef>
                <a:spcPts val="0"/>
              </a:spcBef>
            </a:pPr>
            <a:r>
              <a:rPr lang="en-US" dirty="0"/>
              <a:t>EE123: covers this, plus more arrhythmias, cardiac simulation, gap junctions</a:t>
            </a:r>
          </a:p>
          <a:p>
            <a:pPr lvl="1">
              <a:spcBef>
                <a:spcPts val="0"/>
              </a:spcBef>
            </a:pPr>
            <a:r>
              <a:rPr lang="en-US" dirty="0"/>
              <a:t>BME 122 (quantitative physiology): lots of plumbing</a:t>
            </a:r>
          </a:p>
          <a:p>
            <a:pPr lvl="1">
              <a:spcBef>
                <a:spcPts val="0"/>
              </a:spcBef>
            </a:pPr>
            <a:r>
              <a:rPr lang="en-US" dirty="0"/>
              <a:t>Lauren Black: cardiac signaling research</a:t>
            </a:r>
          </a:p>
        </p:txBody>
      </p:sp>
      <p:sp>
        <p:nvSpPr>
          <p:cNvPr id="4" name="Footer Placeholder 3">
            <a:extLst>
              <a:ext uri="{FF2B5EF4-FFF2-40B4-BE49-F238E27FC236}">
                <a16:creationId xmlns:a16="http://schemas.microsoft.com/office/drawing/2014/main" id="{C6AFC753-6EC2-1495-6EBB-187BA3C1A2C1}"/>
              </a:ext>
            </a:extLst>
          </p:cNvPr>
          <p:cNvSpPr>
            <a:spLocks noGrp="1"/>
          </p:cNvSpPr>
          <p:nvPr>
            <p:ph type="ftr" sz="quarter" idx="11"/>
          </p:nvPr>
        </p:nvSpPr>
        <p:spPr/>
        <p:txBody>
          <a:bodyPr/>
          <a:lstStyle/>
          <a:p>
            <a:pPr>
              <a:defRPr/>
            </a:pPr>
            <a:r>
              <a:rPr lang="en-US"/>
              <a:t>EN1 EIY-- Bioelectricity</a:t>
            </a:r>
            <a:endParaRPr lang="en-US" dirty="0"/>
          </a:p>
        </p:txBody>
      </p:sp>
    </p:spTree>
    <p:extLst>
      <p:ext uri="{BB962C8B-B14F-4D97-AF65-F5344CB8AC3E}">
        <p14:creationId xmlns:p14="http://schemas.microsoft.com/office/powerpoint/2010/main" val="391283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highlight>
                  <a:srgbClr val="FFFF00"/>
                </a:highlight>
              </a:rPr>
              <a:t>Cool cardiac facts &amp; why we care</a:t>
            </a:r>
          </a:p>
          <a:p>
            <a:r>
              <a:rPr lang="en-US" dirty="0"/>
              <a:t>Cardiac plumbing and electricals</a:t>
            </a:r>
          </a:p>
          <a:p>
            <a:r>
              <a:rPr lang="en-US" dirty="0"/>
              <a:t>Electrocardiograms</a:t>
            </a:r>
          </a:p>
          <a:p>
            <a:r>
              <a:rPr lang="en-US" dirty="0"/>
              <a:t>Arrhythmias</a:t>
            </a:r>
          </a:p>
          <a:p>
            <a:endParaRPr lang="en-US" dirty="0"/>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141667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E549-E855-4CAA-FE61-ABE4A1A3C1A5}"/>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1A10E4FB-9DE3-E9D5-F4F7-2A34328B27A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BDCCCFC-A627-B7E8-9AEA-99CA853D5524}"/>
              </a:ext>
            </a:extLst>
          </p:cNvPr>
          <p:cNvSpPr>
            <a:spLocks noGrp="1"/>
          </p:cNvSpPr>
          <p:nvPr>
            <p:ph type="ftr" sz="quarter" idx="11"/>
          </p:nvPr>
        </p:nvSpPr>
        <p:spPr/>
        <p:txBody>
          <a:bodyPr/>
          <a:lstStyle/>
          <a:p>
            <a:pPr>
              <a:defRPr/>
            </a:pPr>
            <a:r>
              <a:rPr lang="en-US"/>
              <a:t>EN1 EIY-- Bioelectricity</a:t>
            </a:r>
            <a:endParaRPr lang="en-US" dirty="0"/>
          </a:p>
        </p:txBody>
      </p:sp>
    </p:spTree>
    <p:extLst>
      <p:ext uri="{BB962C8B-B14F-4D97-AF65-F5344CB8AC3E}">
        <p14:creationId xmlns:p14="http://schemas.microsoft.com/office/powerpoint/2010/main" val="2747030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332F-15D7-484C-B1DD-459510FE2701}"/>
              </a:ext>
            </a:extLst>
          </p:cNvPr>
          <p:cNvSpPr>
            <a:spLocks noGrp="1"/>
          </p:cNvSpPr>
          <p:nvPr>
            <p:ph type="title"/>
          </p:nvPr>
        </p:nvSpPr>
        <p:spPr/>
        <p:txBody>
          <a:bodyPr/>
          <a:lstStyle/>
          <a:p>
            <a:r>
              <a:rPr lang="en-US" dirty="0"/>
              <a:t>Electrocardiogram</a:t>
            </a:r>
          </a:p>
        </p:txBody>
      </p:sp>
      <p:sp>
        <p:nvSpPr>
          <p:cNvPr id="3" name="Content Placeholder 2">
            <a:extLst>
              <a:ext uri="{FF2B5EF4-FFF2-40B4-BE49-F238E27FC236}">
                <a16:creationId xmlns:a16="http://schemas.microsoft.com/office/drawing/2014/main" id="{036FC569-E95E-4533-A3B2-F121D601FCF2}"/>
              </a:ext>
            </a:extLst>
          </p:cNvPr>
          <p:cNvSpPr>
            <a:spLocks noGrp="1"/>
          </p:cNvSpPr>
          <p:nvPr>
            <p:ph idx="1"/>
          </p:nvPr>
        </p:nvSpPr>
        <p:spPr>
          <a:xfrm>
            <a:off x="838326" y="3755617"/>
            <a:ext cx="6400674" cy="2662113"/>
          </a:xfrm>
        </p:spPr>
        <p:txBody>
          <a:bodyPr/>
          <a:lstStyle/>
          <a:p>
            <a:r>
              <a:rPr lang="en-US" dirty="0"/>
              <a:t>Match the ECG features with:</a:t>
            </a:r>
          </a:p>
          <a:p>
            <a:pPr lvl="1">
              <a:spcBef>
                <a:spcPts val="0"/>
              </a:spcBef>
            </a:pPr>
            <a:r>
              <a:rPr lang="en-US" dirty="0"/>
              <a:t>SA node firing</a:t>
            </a:r>
          </a:p>
          <a:p>
            <a:pPr lvl="1">
              <a:spcBef>
                <a:spcPts val="0"/>
              </a:spcBef>
            </a:pPr>
            <a:r>
              <a:rPr lang="en-US" dirty="0"/>
              <a:t>atrial depolarization</a:t>
            </a:r>
          </a:p>
          <a:p>
            <a:pPr lvl="1">
              <a:spcBef>
                <a:spcPts val="0"/>
              </a:spcBef>
            </a:pPr>
            <a:r>
              <a:rPr lang="en-US" dirty="0"/>
              <a:t>atrial repolarization</a:t>
            </a:r>
          </a:p>
          <a:p>
            <a:pPr lvl="1">
              <a:spcBef>
                <a:spcPts val="0"/>
              </a:spcBef>
            </a:pPr>
            <a:r>
              <a:rPr lang="en-US" dirty="0"/>
              <a:t>AV-node delay</a:t>
            </a:r>
          </a:p>
          <a:p>
            <a:pPr lvl="1">
              <a:spcBef>
                <a:spcPts val="0"/>
              </a:spcBef>
            </a:pPr>
            <a:r>
              <a:rPr lang="en-US" dirty="0"/>
              <a:t>ventricular depolarization</a:t>
            </a:r>
          </a:p>
          <a:p>
            <a:pPr lvl="1">
              <a:spcBef>
                <a:spcPts val="0"/>
              </a:spcBef>
            </a:pPr>
            <a:r>
              <a:rPr lang="en-US" dirty="0"/>
              <a:t>ventricular repolarization</a:t>
            </a:r>
          </a:p>
          <a:p>
            <a:endParaRPr lang="en-US" dirty="0"/>
          </a:p>
        </p:txBody>
      </p:sp>
      <p:sp>
        <p:nvSpPr>
          <p:cNvPr id="4" name="Footer Placeholder 3">
            <a:extLst>
              <a:ext uri="{FF2B5EF4-FFF2-40B4-BE49-F238E27FC236}">
                <a16:creationId xmlns:a16="http://schemas.microsoft.com/office/drawing/2014/main" id="{29085EBB-3DEE-45A4-9CEE-B347DE2E2345}"/>
              </a:ext>
            </a:extLst>
          </p:cNvPr>
          <p:cNvSpPr>
            <a:spLocks noGrp="1"/>
          </p:cNvSpPr>
          <p:nvPr>
            <p:ph type="ftr" sz="quarter" idx="11"/>
          </p:nvPr>
        </p:nvSpPr>
        <p:spPr/>
        <p:txBody>
          <a:bodyPr/>
          <a:lstStyle/>
          <a:p>
            <a:pPr>
              <a:defRPr/>
            </a:pPr>
            <a:r>
              <a:rPr lang="en-US" dirty="0"/>
              <a:t>EN1 EIY-- Bioelectricity</a:t>
            </a:r>
          </a:p>
        </p:txBody>
      </p:sp>
      <p:grpSp>
        <p:nvGrpSpPr>
          <p:cNvPr id="24" name="Group 23">
            <a:extLst>
              <a:ext uri="{FF2B5EF4-FFF2-40B4-BE49-F238E27FC236}">
                <a16:creationId xmlns:a16="http://schemas.microsoft.com/office/drawing/2014/main" id="{0CD9E6D3-2763-4886-8475-C7A5F278DAED}"/>
              </a:ext>
            </a:extLst>
          </p:cNvPr>
          <p:cNvGrpSpPr/>
          <p:nvPr/>
        </p:nvGrpSpPr>
        <p:grpSpPr>
          <a:xfrm>
            <a:off x="914401" y="1295400"/>
            <a:ext cx="2286000" cy="1942914"/>
            <a:chOff x="1989667" y="1227667"/>
            <a:chExt cx="5190066" cy="4411133"/>
          </a:xfrm>
        </p:grpSpPr>
        <p:sp>
          <p:nvSpPr>
            <p:cNvPr id="21" name="Freeform: Shape 20">
              <a:extLst>
                <a:ext uri="{FF2B5EF4-FFF2-40B4-BE49-F238E27FC236}">
                  <a16:creationId xmlns:a16="http://schemas.microsoft.com/office/drawing/2014/main" id="{F5327CF0-5812-44AB-AB33-635C84898C3C}"/>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4F669D-0EEA-47FF-8806-0C0255682ECE}"/>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7C02CB2-63BA-4406-B4A6-13AA1B4A9CCF}"/>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9CFB950-7CBA-4E78-8A10-6809D5E029D6}"/>
              </a:ext>
            </a:extLst>
          </p:cNvPr>
          <p:cNvGrpSpPr/>
          <p:nvPr/>
        </p:nvGrpSpPr>
        <p:grpSpPr>
          <a:xfrm>
            <a:off x="4089399" y="1312334"/>
            <a:ext cx="2286000" cy="1942914"/>
            <a:chOff x="1989667" y="1227667"/>
            <a:chExt cx="5190066" cy="4411133"/>
          </a:xfrm>
        </p:grpSpPr>
        <p:sp>
          <p:nvSpPr>
            <p:cNvPr id="26" name="Freeform: Shape 25">
              <a:extLst>
                <a:ext uri="{FF2B5EF4-FFF2-40B4-BE49-F238E27FC236}">
                  <a16:creationId xmlns:a16="http://schemas.microsoft.com/office/drawing/2014/main" id="{028DC182-1543-4564-BF24-83A669225F1F}"/>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D190197-8065-4967-B0A2-C71A164612A0}"/>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92F3577-776E-4B89-993B-66393671BB2C}"/>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DEB88B04-9201-4D79-A3C2-76C5D3AE6CE0}"/>
              </a:ext>
            </a:extLst>
          </p:cNvPr>
          <p:cNvCxnSpPr/>
          <p:nvPr/>
        </p:nvCxnSpPr>
        <p:spPr>
          <a:xfrm>
            <a:off x="3200400" y="2857187"/>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54CB18-CBE5-41D0-AA45-84AE84D739D3}"/>
              </a:ext>
            </a:extLst>
          </p:cNvPr>
          <p:cNvSpPr txBox="1"/>
          <p:nvPr/>
        </p:nvSpPr>
        <p:spPr>
          <a:xfrm>
            <a:off x="1011202" y="2700113"/>
            <a:ext cx="304800" cy="461665"/>
          </a:xfrm>
          <a:prstGeom prst="rect">
            <a:avLst/>
          </a:prstGeom>
          <a:noFill/>
        </p:spPr>
        <p:txBody>
          <a:bodyPr wrap="square" rtlCol="0">
            <a:spAutoFit/>
          </a:bodyPr>
          <a:lstStyle/>
          <a:p>
            <a:r>
              <a:rPr lang="en-US" dirty="0">
                <a:solidFill>
                  <a:schemeClr val="accent2"/>
                </a:solidFill>
              </a:rPr>
              <a:t>P</a:t>
            </a:r>
          </a:p>
        </p:txBody>
      </p:sp>
      <p:sp>
        <p:nvSpPr>
          <p:cNvPr id="32" name="TextBox 31">
            <a:extLst>
              <a:ext uri="{FF2B5EF4-FFF2-40B4-BE49-F238E27FC236}">
                <a16:creationId xmlns:a16="http://schemas.microsoft.com/office/drawing/2014/main" id="{DD09B825-6CC4-4036-BC70-E47B91E2A7A9}"/>
              </a:ext>
            </a:extLst>
          </p:cNvPr>
          <p:cNvSpPr txBox="1"/>
          <p:nvPr/>
        </p:nvSpPr>
        <p:spPr>
          <a:xfrm>
            <a:off x="1718732" y="2899602"/>
            <a:ext cx="304800" cy="461665"/>
          </a:xfrm>
          <a:prstGeom prst="rect">
            <a:avLst/>
          </a:prstGeom>
          <a:noFill/>
        </p:spPr>
        <p:txBody>
          <a:bodyPr wrap="square" rtlCol="0">
            <a:spAutoFit/>
          </a:bodyPr>
          <a:lstStyle/>
          <a:p>
            <a:r>
              <a:rPr lang="en-US" dirty="0">
                <a:solidFill>
                  <a:schemeClr val="accent2"/>
                </a:solidFill>
              </a:rPr>
              <a:t>Q</a:t>
            </a:r>
          </a:p>
        </p:txBody>
      </p:sp>
      <p:sp>
        <p:nvSpPr>
          <p:cNvPr id="33" name="TextBox 32">
            <a:extLst>
              <a:ext uri="{FF2B5EF4-FFF2-40B4-BE49-F238E27FC236}">
                <a16:creationId xmlns:a16="http://schemas.microsoft.com/office/drawing/2014/main" id="{8CC258FD-21BB-4433-B307-89E436F297AB}"/>
              </a:ext>
            </a:extLst>
          </p:cNvPr>
          <p:cNvSpPr txBox="1"/>
          <p:nvPr/>
        </p:nvSpPr>
        <p:spPr>
          <a:xfrm>
            <a:off x="1934131" y="1064567"/>
            <a:ext cx="304800" cy="461665"/>
          </a:xfrm>
          <a:prstGeom prst="rect">
            <a:avLst/>
          </a:prstGeom>
          <a:noFill/>
        </p:spPr>
        <p:txBody>
          <a:bodyPr wrap="square" rtlCol="0">
            <a:spAutoFit/>
          </a:bodyPr>
          <a:lstStyle/>
          <a:p>
            <a:r>
              <a:rPr lang="en-US" dirty="0">
                <a:solidFill>
                  <a:schemeClr val="accent2"/>
                </a:solidFill>
              </a:rPr>
              <a:t>R</a:t>
            </a:r>
          </a:p>
        </p:txBody>
      </p:sp>
      <p:sp>
        <p:nvSpPr>
          <p:cNvPr id="34" name="TextBox 33">
            <a:extLst>
              <a:ext uri="{FF2B5EF4-FFF2-40B4-BE49-F238E27FC236}">
                <a16:creationId xmlns:a16="http://schemas.microsoft.com/office/drawing/2014/main" id="{CA8ADA5E-4A92-4A01-AD84-22895A9B0A4D}"/>
              </a:ext>
            </a:extLst>
          </p:cNvPr>
          <p:cNvSpPr txBox="1"/>
          <p:nvPr/>
        </p:nvSpPr>
        <p:spPr>
          <a:xfrm>
            <a:off x="1972730" y="3111268"/>
            <a:ext cx="304800" cy="461665"/>
          </a:xfrm>
          <a:prstGeom prst="rect">
            <a:avLst/>
          </a:prstGeom>
          <a:noFill/>
        </p:spPr>
        <p:txBody>
          <a:bodyPr wrap="square" rtlCol="0">
            <a:spAutoFit/>
          </a:bodyPr>
          <a:lstStyle/>
          <a:p>
            <a:r>
              <a:rPr lang="en-US" dirty="0">
                <a:solidFill>
                  <a:schemeClr val="accent2"/>
                </a:solidFill>
              </a:rPr>
              <a:t>S</a:t>
            </a:r>
          </a:p>
        </p:txBody>
      </p:sp>
      <p:sp>
        <p:nvSpPr>
          <p:cNvPr id="35" name="TextBox 34">
            <a:extLst>
              <a:ext uri="{FF2B5EF4-FFF2-40B4-BE49-F238E27FC236}">
                <a16:creationId xmlns:a16="http://schemas.microsoft.com/office/drawing/2014/main" id="{D04776AA-CEBA-4666-8309-575D611E6A19}"/>
              </a:ext>
            </a:extLst>
          </p:cNvPr>
          <p:cNvSpPr txBox="1"/>
          <p:nvPr/>
        </p:nvSpPr>
        <p:spPr>
          <a:xfrm>
            <a:off x="2819400" y="2590800"/>
            <a:ext cx="304800" cy="461665"/>
          </a:xfrm>
          <a:prstGeom prst="rect">
            <a:avLst/>
          </a:prstGeom>
          <a:noFill/>
        </p:spPr>
        <p:txBody>
          <a:bodyPr wrap="square" rtlCol="0">
            <a:spAutoFit/>
          </a:bodyPr>
          <a:lstStyle/>
          <a:p>
            <a:r>
              <a:rPr lang="en-US" dirty="0">
                <a:solidFill>
                  <a:schemeClr val="accent2"/>
                </a:solidFill>
              </a:rPr>
              <a:t>T</a:t>
            </a:r>
          </a:p>
        </p:txBody>
      </p:sp>
      <p:sp>
        <p:nvSpPr>
          <p:cNvPr id="5" name="TextBox 4">
            <a:extLst>
              <a:ext uri="{FF2B5EF4-FFF2-40B4-BE49-F238E27FC236}">
                <a16:creationId xmlns:a16="http://schemas.microsoft.com/office/drawing/2014/main" id="{85C45BF3-D8BA-45D7-B3A8-4EE260C66306}"/>
              </a:ext>
            </a:extLst>
          </p:cNvPr>
          <p:cNvSpPr txBox="1"/>
          <p:nvPr/>
        </p:nvSpPr>
        <p:spPr>
          <a:xfrm>
            <a:off x="5638801" y="4800600"/>
            <a:ext cx="2895599" cy="1200329"/>
          </a:xfrm>
          <a:prstGeom prst="rect">
            <a:avLst/>
          </a:prstGeom>
          <a:noFill/>
          <a:ln>
            <a:solidFill>
              <a:schemeClr val="accent2"/>
            </a:solidFill>
          </a:ln>
        </p:spPr>
        <p:txBody>
          <a:bodyPr wrap="square" rtlCol="0">
            <a:spAutoFit/>
          </a:bodyPr>
          <a:lstStyle/>
          <a:p>
            <a:pPr algn="ctr"/>
            <a:r>
              <a:rPr lang="en-US" dirty="0">
                <a:solidFill>
                  <a:srgbClr val="FF0000"/>
                </a:solidFill>
              </a:rPr>
              <a:t>Figure this out or look it up yourselves or ask me</a:t>
            </a:r>
          </a:p>
        </p:txBody>
      </p:sp>
    </p:spTree>
    <p:extLst>
      <p:ext uri="{BB962C8B-B14F-4D97-AF65-F5344CB8AC3E}">
        <p14:creationId xmlns:p14="http://schemas.microsoft.com/office/powerpoint/2010/main" val="881801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dirty="0"/>
              <a:t>EN1 EIY-- Bioelectricity</a:t>
            </a:r>
          </a:p>
        </p:txBody>
      </p:sp>
      <p:sp>
        <p:nvSpPr>
          <p:cNvPr id="5" name="Freeform: Shape 4">
            <a:extLst>
              <a:ext uri="{FF2B5EF4-FFF2-40B4-BE49-F238E27FC236}">
                <a16:creationId xmlns:a16="http://schemas.microsoft.com/office/drawing/2014/main" id="{03647CEE-49F0-49C0-B959-09D660C0AC3A}"/>
              </a:ext>
            </a:extLst>
          </p:cNvPr>
          <p:cNvSpPr/>
          <p:nvPr/>
        </p:nvSpPr>
        <p:spPr>
          <a:xfrm>
            <a:off x="1159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2683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6062133"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0DB294-8F5E-4BBD-A593-35D32429539C}"/>
              </a:ext>
            </a:extLst>
          </p:cNvPr>
          <p:cNvCxnSpPr>
            <a:cxnSpLocks/>
            <a:stCxn id="5" idx="14"/>
            <a:endCxn id="6" idx="0"/>
          </p:cNvCxnSpPr>
          <p:nvPr/>
        </p:nvCxnSpPr>
        <p:spPr>
          <a:xfrm flipV="1">
            <a:off x="2260599" y="4023216"/>
            <a:ext cx="423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D440FD-B7E6-420A-9946-E3819C4C5FBC}"/>
              </a:ext>
            </a:extLst>
          </p:cNvPr>
          <p:cNvCxnSpPr>
            <a:cxnSpLocks/>
          </p:cNvCxnSpPr>
          <p:nvPr/>
        </p:nvCxnSpPr>
        <p:spPr>
          <a:xfrm flipV="1">
            <a:off x="3750732" y="3995314"/>
            <a:ext cx="2328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8727D13E-2435-4643-A0B1-5E623DE57443}"/>
              </a:ext>
            </a:extLst>
          </p:cNvPr>
          <p:cNvSpPr/>
          <p:nvPr/>
        </p:nvSpPr>
        <p:spPr>
          <a:xfrm>
            <a:off x="5334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9210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52832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172200" y="1434989"/>
            <a:ext cx="2971800" cy="461665"/>
          </a:xfrm>
          <a:prstGeom prst="rect">
            <a:avLst/>
          </a:prstGeom>
          <a:noFill/>
        </p:spPr>
        <p:txBody>
          <a:bodyPr wrap="square" rtlCol="0">
            <a:spAutoFit/>
          </a:bodyPr>
          <a:lstStyle/>
          <a:p>
            <a:r>
              <a:rPr lang="en-US" dirty="0"/>
              <a:t>SA oscillator (50bpm)</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066414"/>
            <a:ext cx="6858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622800" y="206641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C74D64-E9EC-4A61-A045-9591F10AABF6}"/>
              </a:ext>
            </a:extLst>
          </p:cNvPr>
          <p:cNvSpPr txBox="1"/>
          <p:nvPr/>
        </p:nvSpPr>
        <p:spPr>
          <a:xfrm>
            <a:off x="6781800" y="3195935"/>
            <a:ext cx="2133600" cy="461665"/>
          </a:xfrm>
          <a:prstGeom prst="rect">
            <a:avLst/>
          </a:prstGeom>
          <a:noFill/>
        </p:spPr>
        <p:txBody>
          <a:bodyPr wrap="square" rtlCol="0">
            <a:spAutoFit/>
          </a:bodyPr>
          <a:lstStyle/>
          <a:p>
            <a:r>
              <a:rPr lang="en-US" dirty="0"/>
              <a:t>Ventricular AP</a:t>
            </a:r>
          </a:p>
        </p:txBody>
      </p:sp>
      <p:sp>
        <p:nvSpPr>
          <p:cNvPr id="22" name="TextBox 21">
            <a:extLst>
              <a:ext uri="{FF2B5EF4-FFF2-40B4-BE49-F238E27FC236}">
                <a16:creationId xmlns:a16="http://schemas.microsoft.com/office/drawing/2014/main" id="{AAEFD7D9-B142-4272-A005-3A2CE3B7AE26}"/>
              </a:ext>
            </a:extLst>
          </p:cNvPr>
          <p:cNvSpPr txBox="1"/>
          <p:nvPr/>
        </p:nvSpPr>
        <p:spPr>
          <a:xfrm>
            <a:off x="384666" y="4613517"/>
            <a:ext cx="2514600" cy="1200329"/>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A random firing in the ventricles</a:t>
            </a:r>
          </a:p>
        </p:txBody>
      </p:sp>
      <p:cxnSp>
        <p:nvCxnSpPr>
          <p:cNvPr id="23" name="Straight Arrow Connector 22">
            <a:extLst>
              <a:ext uri="{FF2B5EF4-FFF2-40B4-BE49-F238E27FC236}">
                <a16:creationId xmlns:a16="http://schemas.microsoft.com/office/drawing/2014/main" id="{DEA96D64-8F2E-4027-AEF7-D1E6CEDE108C}"/>
              </a:ext>
            </a:extLst>
          </p:cNvPr>
          <p:cNvCxnSpPr/>
          <p:nvPr/>
        </p:nvCxnSpPr>
        <p:spPr>
          <a:xfrm flipV="1">
            <a:off x="2133600" y="4160103"/>
            <a:ext cx="609600" cy="71150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97C756-3238-439C-9AA2-062C39F2952F}"/>
              </a:ext>
            </a:extLst>
          </p:cNvPr>
          <p:cNvSpPr txBox="1"/>
          <p:nvPr/>
        </p:nvSpPr>
        <p:spPr>
          <a:xfrm>
            <a:off x="3124200" y="4650717"/>
            <a:ext cx="2328333" cy="1200329"/>
          </a:xfrm>
          <a:prstGeom prst="rect">
            <a:avLst/>
          </a:prstGeom>
          <a:noFill/>
          <a:ln>
            <a:solidFill>
              <a:schemeClr val="accent2"/>
            </a:solidFill>
          </a:ln>
        </p:spPr>
        <p:txBody>
          <a:bodyPr wrap="square" rtlCol="0">
            <a:spAutoFit/>
          </a:bodyPr>
          <a:lstStyle/>
          <a:p>
            <a:r>
              <a:rPr lang="en-US" dirty="0"/>
              <a:t>Ventricles not full; little blood pumped</a:t>
            </a:r>
          </a:p>
        </p:txBody>
      </p:sp>
      <p:cxnSp>
        <p:nvCxnSpPr>
          <p:cNvPr id="27" name="Straight Arrow Connector 26">
            <a:extLst>
              <a:ext uri="{FF2B5EF4-FFF2-40B4-BE49-F238E27FC236}">
                <a16:creationId xmlns:a16="http://schemas.microsoft.com/office/drawing/2014/main" id="{8A14EC16-4B89-4B45-8454-4BE7EC35CC01}"/>
              </a:ext>
            </a:extLst>
          </p:cNvPr>
          <p:cNvCxnSpPr>
            <a:cxnSpLocks/>
          </p:cNvCxnSpPr>
          <p:nvPr/>
        </p:nvCxnSpPr>
        <p:spPr>
          <a:xfrm flipV="1">
            <a:off x="3276600" y="4122315"/>
            <a:ext cx="0" cy="65949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97B3D0-2B5C-4981-AC25-44FB5235B21C}"/>
              </a:ext>
            </a:extLst>
          </p:cNvPr>
          <p:cNvSpPr txBox="1"/>
          <p:nvPr/>
        </p:nvSpPr>
        <p:spPr>
          <a:xfrm>
            <a:off x="228600" y="76200"/>
            <a:ext cx="3276600" cy="1200329"/>
          </a:xfrm>
          <a:prstGeom prst="rect">
            <a:avLst/>
          </a:prstGeom>
          <a:noFill/>
          <a:ln>
            <a:solidFill>
              <a:schemeClr val="accent2"/>
            </a:solidFill>
          </a:ln>
        </p:spPr>
        <p:txBody>
          <a:bodyPr wrap="square" lIns="0" tIns="0" rIns="0" bIns="0" rtlCol="0" anchor="ctr" anchorCtr="0">
            <a:noAutofit/>
          </a:bodyPr>
          <a:lstStyle/>
          <a:p>
            <a:r>
              <a:rPr lang="en-US" dirty="0"/>
              <a:t>Doesn’t go anywhere (ventricles still refractory)</a:t>
            </a:r>
          </a:p>
        </p:txBody>
      </p:sp>
      <p:cxnSp>
        <p:nvCxnSpPr>
          <p:cNvPr id="30" name="Straight Arrow Connector 29">
            <a:extLst>
              <a:ext uri="{FF2B5EF4-FFF2-40B4-BE49-F238E27FC236}">
                <a16:creationId xmlns:a16="http://schemas.microsoft.com/office/drawing/2014/main" id="{66E20D71-F88A-43EC-8AA8-913D3530D5D6}"/>
              </a:ext>
            </a:extLst>
          </p:cNvPr>
          <p:cNvCxnSpPr>
            <a:cxnSpLocks/>
            <a:endCxn id="14" idx="3"/>
          </p:cNvCxnSpPr>
          <p:nvPr/>
        </p:nvCxnSpPr>
        <p:spPr>
          <a:xfrm>
            <a:off x="2057400" y="1044154"/>
            <a:ext cx="1397000" cy="8359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2AE548-C152-4CC2-89F3-7B7294EC8511}"/>
              </a:ext>
            </a:extLst>
          </p:cNvPr>
          <p:cNvSpPr txBox="1"/>
          <p:nvPr/>
        </p:nvSpPr>
        <p:spPr>
          <a:xfrm>
            <a:off x="5711158" y="4447491"/>
            <a:ext cx="3048166" cy="1569660"/>
          </a:xfrm>
          <a:prstGeom prst="rect">
            <a:avLst/>
          </a:prstGeom>
          <a:noFill/>
          <a:ln>
            <a:solidFill>
              <a:schemeClr val="accent2"/>
            </a:solidFill>
          </a:ln>
        </p:spPr>
        <p:txBody>
          <a:bodyPr wrap="square" rtlCol="0">
            <a:spAutoFit/>
          </a:bodyPr>
          <a:lstStyle/>
          <a:p>
            <a:r>
              <a:rPr lang="en-US" dirty="0">
                <a:solidFill>
                  <a:srgbClr val="FF0000"/>
                </a:solidFill>
              </a:rPr>
              <a:t>Premature Ventricular Contraction (PVC) sounds like a “skipped” pulse</a:t>
            </a:r>
          </a:p>
        </p:txBody>
      </p:sp>
      <p:sp>
        <p:nvSpPr>
          <p:cNvPr id="34" name="TextBox 33">
            <a:extLst>
              <a:ext uri="{FF2B5EF4-FFF2-40B4-BE49-F238E27FC236}">
                <a16:creationId xmlns:a16="http://schemas.microsoft.com/office/drawing/2014/main" id="{01A20513-C00A-4E6A-841C-49D69EF9E330}"/>
              </a:ext>
            </a:extLst>
          </p:cNvPr>
          <p:cNvSpPr txBox="1"/>
          <p:nvPr/>
        </p:nvSpPr>
        <p:spPr>
          <a:xfrm>
            <a:off x="250114" y="6381690"/>
            <a:ext cx="3204285" cy="400110"/>
          </a:xfrm>
          <a:prstGeom prst="rect">
            <a:avLst/>
          </a:prstGeom>
          <a:noFill/>
          <a:ln>
            <a:noFill/>
          </a:ln>
        </p:spPr>
        <p:txBody>
          <a:bodyPr wrap="square" rtlCol="0">
            <a:spAutoFit/>
          </a:bodyPr>
          <a:lstStyle/>
          <a:p>
            <a:r>
              <a:rPr lang="en-US" sz="2000" i="1" baseline="30000" dirty="0"/>
              <a:t>*</a:t>
            </a:r>
            <a:r>
              <a:rPr lang="en-US" sz="2000" i="1" dirty="0"/>
              <a:t>Ectopic=</a:t>
            </a:r>
            <a:r>
              <a:rPr lang="en-US" sz="2000" dirty="0"/>
              <a:t>in the wrong place</a:t>
            </a:r>
            <a:endParaRPr lang="en-US" sz="2000" baseline="30000" dirty="0"/>
          </a:p>
        </p:txBody>
      </p:sp>
      <p:sp>
        <p:nvSpPr>
          <p:cNvPr id="3" name="Freeform: Shape 2">
            <a:extLst>
              <a:ext uri="{FF2B5EF4-FFF2-40B4-BE49-F238E27FC236}">
                <a16:creationId xmlns:a16="http://schemas.microsoft.com/office/drawing/2014/main" id="{2FB95D50-6F9B-4A23-AFE0-F1734D7007B2}"/>
              </a:ext>
            </a:extLst>
          </p:cNvPr>
          <p:cNvSpPr/>
          <p:nvPr/>
        </p:nvSpPr>
        <p:spPr>
          <a:xfrm>
            <a:off x="3810000" y="2831330"/>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9CD96F0-6374-46DA-90E9-752AD4911389}"/>
              </a:ext>
            </a:extLst>
          </p:cNvPr>
          <p:cNvCxnSpPr>
            <a:cxnSpLocks/>
            <a:endCxn id="3" idx="0"/>
          </p:cNvCxnSpPr>
          <p:nvPr/>
        </p:nvCxnSpPr>
        <p:spPr>
          <a:xfrm flipV="1">
            <a:off x="2260599" y="3987800"/>
            <a:ext cx="1549401" cy="1878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044B50-20DA-4600-A672-CD548F73FE11}"/>
              </a:ext>
            </a:extLst>
          </p:cNvPr>
          <p:cNvCxnSpPr>
            <a:cxnSpLocks/>
          </p:cNvCxnSpPr>
          <p:nvPr/>
        </p:nvCxnSpPr>
        <p:spPr>
          <a:xfrm flipV="1">
            <a:off x="4910667" y="4008120"/>
            <a:ext cx="1118277" cy="114194"/>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6" grpId="0" animBg="1"/>
      <p:bldP spid="29" grpId="0" animBg="1"/>
      <p:bldP spid="33" grpId="0" animBg="1"/>
      <p:bldP spid="34"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FD6C80-AC3F-4BB7-BDA3-B50052A24DCE}"/>
              </a:ext>
            </a:extLst>
          </p:cNvPr>
          <p:cNvSpPr/>
          <p:nvPr/>
        </p:nvSpPr>
        <p:spPr>
          <a:xfrm>
            <a:off x="2133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dirty="0"/>
              <a:t>EN1 EIY-- Bioelectricity</a:t>
            </a:r>
          </a:p>
        </p:txBody>
      </p:sp>
      <p:sp>
        <p:nvSpPr>
          <p:cNvPr id="13" name="Freeform: Shape 12">
            <a:extLst>
              <a:ext uri="{FF2B5EF4-FFF2-40B4-BE49-F238E27FC236}">
                <a16:creationId xmlns:a16="http://schemas.microsoft.com/office/drawing/2014/main" id="{8727D13E-2435-4643-A0B1-5E623DE57443}"/>
              </a:ext>
            </a:extLst>
          </p:cNvPr>
          <p:cNvSpPr/>
          <p:nvPr/>
        </p:nvSpPr>
        <p:spPr>
          <a:xfrm>
            <a:off x="5334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41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927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702552" y="1752132"/>
            <a:ext cx="2209800" cy="830997"/>
          </a:xfrm>
          <a:prstGeom prst="rect">
            <a:avLst/>
          </a:prstGeom>
          <a:noFill/>
        </p:spPr>
        <p:txBody>
          <a:bodyPr wrap="square" rtlCol="0">
            <a:spAutoFit/>
          </a:bodyPr>
          <a:lstStyle/>
          <a:p>
            <a:r>
              <a:rPr lang="en-US" dirty="0"/>
              <a:t>Ventricular APs at 80 bpm HR</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479064"/>
            <a:ext cx="406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267200" y="247906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AEFD7D9-B142-4272-A005-3A2CE3B7AE26}"/>
              </a:ext>
            </a:extLst>
          </p:cNvPr>
          <p:cNvSpPr txBox="1"/>
          <p:nvPr/>
        </p:nvSpPr>
        <p:spPr>
          <a:xfrm>
            <a:off x="497442" y="207571"/>
            <a:ext cx="2514600" cy="830997"/>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could happen</a:t>
            </a:r>
          </a:p>
        </p:txBody>
      </p:sp>
      <p:cxnSp>
        <p:nvCxnSpPr>
          <p:cNvPr id="23" name="Straight Arrow Connector 22">
            <a:extLst>
              <a:ext uri="{FF2B5EF4-FFF2-40B4-BE49-F238E27FC236}">
                <a16:creationId xmlns:a16="http://schemas.microsoft.com/office/drawing/2014/main" id="{DEA96D64-8F2E-4027-AEF7-D1E6CEDE108C}"/>
              </a:ext>
            </a:extLst>
          </p:cNvPr>
          <p:cNvCxnSpPr>
            <a:cxnSpLocks/>
          </p:cNvCxnSpPr>
          <p:nvPr/>
        </p:nvCxnSpPr>
        <p:spPr>
          <a:xfrm>
            <a:off x="2285999" y="873816"/>
            <a:ext cx="279401" cy="120465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ADE72AA-F66C-4177-8AEA-2DBB4ACC4B13}"/>
              </a:ext>
            </a:extLst>
          </p:cNvPr>
          <p:cNvGrpSpPr/>
          <p:nvPr/>
        </p:nvGrpSpPr>
        <p:grpSpPr>
          <a:xfrm>
            <a:off x="533400" y="2839294"/>
            <a:ext cx="8458200" cy="697556"/>
            <a:chOff x="533400" y="2426644"/>
            <a:chExt cx="8458200" cy="697556"/>
          </a:xfrm>
        </p:grpSpPr>
        <p:sp>
          <p:nvSpPr>
            <p:cNvPr id="24" name="Freeform: Shape 23">
              <a:extLst>
                <a:ext uri="{FF2B5EF4-FFF2-40B4-BE49-F238E27FC236}">
                  <a16:creationId xmlns:a16="http://schemas.microsoft.com/office/drawing/2014/main" id="{01C676AC-B5CA-43EB-BDE4-6E1741871293}"/>
                </a:ext>
              </a:extLst>
            </p:cNvPr>
            <p:cNvSpPr/>
            <p:nvPr/>
          </p:nvSpPr>
          <p:spPr>
            <a:xfrm>
              <a:off x="5334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AB3E18C-8C53-46CF-8DB7-553962185A61}"/>
                </a:ext>
              </a:extLst>
            </p:cNvPr>
            <p:cNvSpPr/>
            <p:nvPr/>
          </p:nvSpPr>
          <p:spPr>
            <a:xfrm>
              <a:off x="38862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692B314-858A-42B4-9E59-9E926D8C8C49}"/>
                </a:ext>
              </a:extLst>
            </p:cNvPr>
            <p:cNvSpPr/>
            <p:nvPr/>
          </p:nvSpPr>
          <p:spPr>
            <a:xfrm>
              <a:off x="72898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031EB964-E4B3-4D2B-B9AF-B692E09FCD15}"/>
                </a:ext>
              </a:extLst>
            </p:cNvPr>
            <p:cNvCxnSpPr>
              <a:cxnSpLocks/>
              <a:stCxn id="24" idx="14"/>
              <a:endCxn id="25" idx="0"/>
            </p:cNvCxnSpPr>
            <p:nvPr/>
          </p:nvCxnSpPr>
          <p:spPr>
            <a:xfrm>
              <a:off x="2235200" y="3045258"/>
              <a:ext cx="16510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2C55AF-A7FC-4418-BC05-D26F8095024D}"/>
                </a:ext>
              </a:extLst>
            </p:cNvPr>
            <p:cNvCxnSpPr>
              <a:cxnSpLocks/>
              <a:stCxn id="25" idx="13"/>
              <a:endCxn id="28" idx="0"/>
            </p:cNvCxnSpPr>
            <p:nvPr/>
          </p:nvCxnSpPr>
          <p:spPr>
            <a:xfrm>
              <a:off x="5520267" y="3045258"/>
              <a:ext cx="1769533"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14F05DF8-41C6-455E-8A16-E6C7640ADC8D}"/>
              </a:ext>
            </a:extLst>
          </p:cNvPr>
          <p:cNvSpPr/>
          <p:nvPr/>
        </p:nvSpPr>
        <p:spPr>
          <a:xfrm>
            <a:off x="4419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BF34ADE-1428-4C09-940E-45A616BE09B8}"/>
              </a:ext>
            </a:extLst>
          </p:cNvPr>
          <p:cNvSpPr/>
          <p:nvPr/>
        </p:nvSpPr>
        <p:spPr>
          <a:xfrm>
            <a:off x="2285999" y="3308250"/>
            <a:ext cx="1650997"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46E258-C7BA-4155-B107-396E0F4FD8E6}"/>
              </a:ext>
            </a:extLst>
          </p:cNvPr>
          <p:cNvSpPr/>
          <p:nvPr/>
        </p:nvSpPr>
        <p:spPr>
          <a:xfrm>
            <a:off x="5520266" y="3262682"/>
            <a:ext cx="2023533"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EF01478-ECBF-4A29-A4A2-E6488D69F4E1}"/>
              </a:ext>
            </a:extLst>
          </p:cNvPr>
          <p:cNvSpPr txBox="1"/>
          <p:nvPr/>
        </p:nvSpPr>
        <p:spPr>
          <a:xfrm>
            <a:off x="5943600" y="3653135"/>
            <a:ext cx="2971800" cy="461665"/>
          </a:xfrm>
          <a:prstGeom prst="rect">
            <a:avLst/>
          </a:prstGeom>
          <a:noFill/>
        </p:spPr>
        <p:txBody>
          <a:bodyPr wrap="square" rtlCol="0">
            <a:spAutoFit/>
          </a:bodyPr>
          <a:lstStyle/>
          <a:p>
            <a:r>
              <a:rPr lang="en-US" dirty="0"/>
              <a:t>Now, at 50 bpm</a:t>
            </a:r>
          </a:p>
        </p:txBody>
      </p:sp>
      <p:sp>
        <p:nvSpPr>
          <p:cNvPr id="40" name="Content Placeholder 2">
            <a:extLst>
              <a:ext uri="{FF2B5EF4-FFF2-40B4-BE49-F238E27FC236}">
                <a16:creationId xmlns:a16="http://schemas.microsoft.com/office/drawing/2014/main" id="{D3C3A92C-FC96-46B8-9977-CF3FA997FD2F}"/>
              </a:ext>
            </a:extLst>
          </p:cNvPr>
          <p:cNvSpPr>
            <a:spLocks noGrp="1"/>
          </p:cNvSpPr>
          <p:nvPr>
            <p:ph idx="1"/>
          </p:nvPr>
        </p:nvSpPr>
        <p:spPr>
          <a:xfrm>
            <a:off x="533400" y="4222653"/>
            <a:ext cx="8382000" cy="2093601"/>
          </a:xfrm>
        </p:spPr>
        <p:txBody>
          <a:bodyPr/>
          <a:lstStyle/>
          <a:p>
            <a:r>
              <a:rPr lang="en-US" dirty="0"/>
              <a:t>Why are PVCs more likely with lots of endurance exercise and little sleep?</a:t>
            </a:r>
          </a:p>
          <a:p>
            <a:pPr lvl="1">
              <a:spcBef>
                <a:spcPts val="0"/>
              </a:spcBef>
            </a:pPr>
            <a:r>
              <a:rPr lang="en-US" dirty="0"/>
              <a:t>lots of exercise </a:t>
            </a:r>
            <a:r>
              <a:rPr lang="en-US" dirty="0">
                <a:latin typeface="Times New Roman" panose="02020603050405020304" pitchFamily="18" charset="0"/>
                <a:cs typeface="Times New Roman" panose="02020603050405020304" pitchFamily="18" charset="0"/>
              </a:rPr>
              <a:t>→ HR lowers (well known)</a:t>
            </a:r>
          </a:p>
          <a:p>
            <a:pPr lvl="1">
              <a:spcBef>
                <a:spcPts val="0"/>
              </a:spcBef>
            </a:pPr>
            <a:r>
              <a:rPr lang="en-US" dirty="0">
                <a:latin typeface="Times New Roman" panose="02020603050405020304" pitchFamily="18" charset="0"/>
                <a:cs typeface="Times New Roman" panose="02020603050405020304" pitchFamily="18" charset="0"/>
              </a:rPr>
              <a:t>lots of stress → more ectopic foci (hypothesized)</a:t>
            </a:r>
          </a:p>
          <a:p>
            <a:pPr lvl="1">
              <a:spcBef>
                <a:spcPts val="0"/>
              </a:spcBef>
            </a:pPr>
            <a:r>
              <a:rPr lang="en-US" dirty="0">
                <a:latin typeface="Times New Roman" panose="02020603050405020304" pitchFamily="18" charset="0"/>
                <a:cs typeface="Times New Roman" panose="02020603050405020304" pitchFamily="18" charset="0"/>
              </a:rPr>
              <a:t>benign </a:t>
            </a:r>
            <a:r>
              <a:rPr lang="en-US" i="1" dirty="0">
                <a:latin typeface="Times New Roman" panose="02020603050405020304" pitchFamily="18" charset="0"/>
                <a:cs typeface="Times New Roman" panose="02020603050405020304" pitchFamily="18" charset="0"/>
              </a:rPr>
              <a:t>except if you overdo it for a long time</a:t>
            </a:r>
            <a:endParaRPr lang="en-US" dirty="0"/>
          </a:p>
        </p:txBody>
      </p:sp>
    </p:spTree>
    <p:extLst>
      <p:ext uri="{BB962C8B-B14F-4D97-AF65-F5344CB8AC3E}">
        <p14:creationId xmlns:p14="http://schemas.microsoft.com/office/powerpoint/2010/main" val="9223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35" grpId="0" animBg="1"/>
      <p:bldP spid="36" grpId="0" animBg="1"/>
      <p:bldP spid="37" grpId="0" animBg="1"/>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6EBA-F4B5-423F-BCBE-FEE569F7FCE0}"/>
              </a:ext>
            </a:extLst>
          </p:cNvPr>
          <p:cNvSpPr>
            <a:spLocks noGrp="1"/>
          </p:cNvSpPr>
          <p:nvPr>
            <p:ph type="title"/>
          </p:nvPr>
        </p:nvSpPr>
        <p:spPr/>
        <p:txBody>
          <a:bodyPr/>
          <a:lstStyle/>
          <a:p>
            <a:r>
              <a:rPr lang="en-US" dirty="0"/>
              <a:t>PVCs</a:t>
            </a:r>
          </a:p>
        </p:txBody>
      </p:sp>
      <p:sp>
        <p:nvSpPr>
          <p:cNvPr id="3" name="Content Placeholder 2">
            <a:extLst>
              <a:ext uri="{FF2B5EF4-FFF2-40B4-BE49-F238E27FC236}">
                <a16:creationId xmlns:a16="http://schemas.microsoft.com/office/drawing/2014/main" id="{5CBD1578-CCD7-4893-BCDF-6755E23FE552}"/>
              </a:ext>
            </a:extLst>
          </p:cNvPr>
          <p:cNvSpPr>
            <a:spLocks noGrp="1"/>
          </p:cNvSpPr>
          <p:nvPr>
            <p:ph idx="1"/>
          </p:nvPr>
        </p:nvSpPr>
        <p:spPr/>
        <p:txBody>
          <a:bodyPr/>
          <a:lstStyle/>
          <a:p>
            <a:r>
              <a:rPr lang="en-US" dirty="0"/>
              <a:t>Backup circuits are great – what if they break?</a:t>
            </a:r>
          </a:p>
          <a:p>
            <a:pPr lvl="1">
              <a:spcBef>
                <a:spcPts val="0"/>
              </a:spcBef>
            </a:pPr>
            <a:r>
              <a:rPr lang="en-US" dirty="0"/>
              <a:t>Yes, you have no backup. Or...</a:t>
            </a:r>
          </a:p>
          <a:p>
            <a:r>
              <a:rPr lang="en-US" dirty="0"/>
              <a:t>Backup circuit launches when it shouldn’t</a:t>
            </a:r>
          </a:p>
          <a:p>
            <a:pPr lvl="1">
              <a:spcBef>
                <a:spcPts val="0"/>
              </a:spcBef>
            </a:pPr>
            <a:r>
              <a:rPr lang="en-US" dirty="0"/>
              <a:t>one way to make an ectopic focus</a:t>
            </a:r>
          </a:p>
          <a:p>
            <a:r>
              <a:rPr lang="en-US" dirty="0"/>
              <a:t>Too much exercise = more PVCs?</a:t>
            </a:r>
          </a:p>
          <a:p>
            <a:r>
              <a:rPr lang="en-US" dirty="0"/>
              <a:t>More info:</a:t>
            </a:r>
          </a:p>
          <a:p>
            <a:pPr lvl="1">
              <a:spcBef>
                <a:spcPts val="0"/>
              </a:spcBef>
            </a:pPr>
            <a:r>
              <a:rPr lang="en-US" dirty="0">
                <a:hlinkClick r:id="rId2"/>
              </a:rPr>
              <a:t>https://www.drjohnm.org/2013/06/benign-pvcs-a-heart-rhythm-doctors-approach/</a:t>
            </a:r>
            <a:endParaRPr lang="en-US" dirty="0"/>
          </a:p>
          <a:p>
            <a:pPr lvl="1">
              <a:spcBef>
                <a:spcPts val="0"/>
              </a:spcBef>
            </a:pPr>
            <a:r>
              <a:rPr lang="en-US" dirty="0">
                <a:hlinkClick r:id="rId3"/>
              </a:rPr>
              <a:t>https://www.drjohnm.org/2015/08/on-pvcs-think-anew-but-think-slowly/</a:t>
            </a:r>
            <a:endParaRPr lang="en-US" dirty="0"/>
          </a:p>
          <a:p>
            <a:endParaRPr lang="en-US" dirty="0"/>
          </a:p>
          <a:p>
            <a:pPr marL="0" indent="0">
              <a:buNone/>
            </a:pPr>
            <a:br>
              <a:rPr lang="en-US" dirty="0"/>
            </a:br>
            <a:endParaRPr lang="en-US" dirty="0"/>
          </a:p>
        </p:txBody>
      </p:sp>
      <p:sp>
        <p:nvSpPr>
          <p:cNvPr id="4" name="Footer Placeholder 3">
            <a:extLst>
              <a:ext uri="{FF2B5EF4-FFF2-40B4-BE49-F238E27FC236}">
                <a16:creationId xmlns:a16="http://schemas.microsoft.com/office/drawing/2014/main" id="{1F9C8EAC-6FB9-4822-8ACF-91F336FD8C6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2625326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C957-2DE5-473B-B3B1-43EFEC8298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3AF75-E11C-4510-B2CF-D181ED4E6A29}"/>
              </a:ext>
            </a:extLst>
          </p:cNvPr>
          <p:cNvSpPr>
            <a:spLocks noGrp="1"/>
          </p:cNvSpPr>
          <p:nvPr>
            <p:ph idx="1"/>
          </p:nvPr>
        </p:nvSpPr>
        <p:spPr/>
        <p:txBody>
          <a:bodyPr/>
          <a:lstStyle/>
          <a:p>
            <a:pPr marL="0" indent="0">
              <a:buNone/>
            </a:pPr>
            <a:r>
              <a:rPr lang="en-US" sz="2000" dirty="0"/>
              <a:t>“The current record for number of dominoes toppled in one cascade is just shy of 4.5 million, a record set in the Netherlands on Domino Day 2009. It took a team of 89 builders 2 months to set up! Because a misplaced foot or finger could easily trigger the entire array, it had to be designed with breaks that were completed immediately before the competition began</a:t>
            </a:r>
          </a:p>
          <a:p>
            <a:pPr marL="0" indent="0">
              <a:buNone/>
            </a:pPr>
            <a:r>
              <a:rPr lang="en-US" sz="2000" dirty="0"/>
              <a:t>Because the myocardium does not have such safety features, every cell in the heart has the potential to become the primary pacemaker should its membrane become unstable. “Ectopic” pacemakers are responsible for common mishaps leading to premature ventricular contractions, which are typically one-off events in young, healthy hearts. In aging hearts, ectopic pacemakers may become established, posing a constant and potentially lethal threat to cardiac function.”</a:t>
            </a:r>
          </a:p>
          <a:p>
            <a:pPr marL="0" indent="0">
              <a:buNone/>
            </a:pPr>
            <a:r>
              <a:rPr lang="en-US" sz="2000" dirty="0"/>
              <a:t>Lippincott’s Physiology, 2</a:t>
            </a:r>
            <a:r>
              <a:rPr lang="en-US" sz="2000" baseline="30000" dirty="0"/>
              <a:t>nd</a:t>
            </a:r>
            <a:r>
              <a:rPr lang="en-US" sz="2000" dirty="0"/>
              <a:t> edition, Chapter 16</a:t>
            </a:r>
          </a:p>
        </p:txBody>
      </p:sp>
      <p:sp>
        <p:nvSpPr>
          <p:cNvPr id="4" name="Footer Placeholder 3">
            <a:extLst>
              <a:ext uri="{FF2B5EF4-FFF2-40B4-BE49-F238E27FC236}">
                <a16:creationId xmlns:a16="http://schemas.microsoft.com/office/drawing/2014/main" id="{9EB3CC5B-E5EE-4F13-BF9F-C408DD821C3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713493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BF67-5228-41C1-8970-732A8933F2FA}"/>
              </a:ext>
            </a:extLst>
          </p:cNvPr>
          <p:cNvSpPr>
            <a:spLocks noGrp="1"/>
          </p:cNvSpPr>
          <p:nvPr>
            <p:ph type="title"/>
          </p:nvPr>
        </p:nvSpPr>
        <p:spPr/>
        <p:txBody>
          <a:bodyPr/>
          <a:lstStyle/>
          <a:p>
            <a:r>
              <a:rPr lang="en-US" dirty="0"/>
              <a:t>Can you find the PVC?</a:t>
            </a:r>
          </a:p>
        </p:txBody>
      </p:sp>
      <p:sp>
        <p:nvSpPr>
          <p:cNvPr id="3" name="Content Placeholder 2">
            <a:extLst>
              <a:ext uri="{FF2B5EF4-FFF2-40B4-BE49-F238E27FC236}">
                <a16:creationId xmlns:a16="http://schemas.microsoft.com/office/drawing/2014/main" id="{F5557B6F-F4B8-48FF-8E6E-9253754CFE28}"/>
              </a:ext>
            </a:extLst>
          </p:cNvPr>
          <p:cNvSpPr>
            <a:spLocks noGrp="1"/>
          </p:cNvSpPr>
          <p:nvPr>
            <p:ph idx="1"/>
          </p:nvPr>
        </p:nvSpPr>
        <p:spPr>
          <a:xfrm>
            <a:off x="6858000" y="5410200"/>
            <a:ext cx="1600200" cy="685800"/>
          </a:xfrm>
        </p:spPr>
        <p:txBody>
          <a:bodyPr/>
          <a:lstStyle/>
          <a:p>
            <a:endParaRPr lang="en-US" dirty="0"/>
          </a:p>
        </p:txBody>
      </p:sp>
      <p:sp>
        <p:nvSpPr>
          <p:cNvPr id="4" name="Footer Placeholder 3">
            <a:extLst>
              <a:ext uri="{FF2B5EF4-FFF2-40B4-BE49-F238E27FC236}">
                <a16:creationId xmlns:a16="http://schemas.microsoft.com/office/drawing/2014/main" id="{9A4553B3-5F41-4C23-AF29-277562DE2ACA}"/>
              </a:ext>
            </a:extLst>
          </p:cNvPr>
          <p:cNvSpPr>
            <a:spLocks noGrp="1"/>
          </p:cNvSpPr>
          <p:nvPr>
            <p:ph type="ftr" sz="quarter" idx="11"/>
          </p:nvPr>
        </p:nvSpPr>
        <p:spPr/>
        <p:txBody>
          <a:bodyPr/>
          <a:lstStyle/>
          <a:p>
            <a:pPr>
              <a:defRPr/>
            </a:pPr>
            <a:r>
              <a:rPr lang="en-US" dirty="0"/>
              <a:t>EN1 EIY-- Bioelectricity</a:t>
            </a:r>
          </a:p>
        </p:txBody>
      </p:sp>
      <p:pic>
        <p:nvPicPr>
          <p:cNvPr id="5" name="Picture 4">
            <a:extLst>
              <a:ext uri="{FF2B5EF4-FFF2-40B4-BE49-F238E27FC236}">
                <a16:creationId xmlns:a16="http://schemas.microsoft.com/office/drawing/2014/main" id="{143015E4-EA80-4DE0-B9CC-81CEB4854995}"/>
              </a:ext>
            </a:extLst>
          </p:cNvPr>
          <p:cNvPicPr>
            <a:picLocks noChangeAspect="1"/>
          </p:cNvPicPr>
          <p:nvPr/>
        </p:nvPicPr>
        <p:blipFill>
          <a:blip r:embed="rId2"/>
          <a:stretch>
            <a:fillRect/>
          </a:stretch>
        </p:blipFill>
        <p:spPr>
          <a:xfrm>
            <a:off x="76200" y="1295400"/>
            <a:ext cx="8991600" cy="1654689"/>
          </a:xfrm>
          <a:prstGeom prst="rect">
            <a:avLst/>
          </a:prstGeom>
        </p:spPr>
      </p:pic>
    </p:spTree>
    <p:extLst>
      <p:ext uri="{BB962C8B-B14F-4D97-AF65-F5344CB8AC3E}">
        <p14:creationId xmlns:p14="http://schemas.microsoft.com/office/powerpoint/2010/main" val="3959713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7B6-177D-4F3D-A832-E65BB0A62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48FAA3-85B3-4FF5-A481-8CD5BD95601D}"/>
              </a:ext>
            </a:extLst>
          </p:cNvPr>
          <p:cNvSpPr>
            <a:spLocks noGrp="1"/>
          </p:cNvSpPr>
          <p:nvPr>
            <p:ph idx="1"/>
          </p:nvPr>
        </p:nvSpPr>
        <p:spPr/>
        <p:txBody>
          <a:bodyPr/>
          <a:lstStyle/>
          <a:p>
            <a:r>
              <a:rPr lang="en-US" dirty="0"/>
              <a:t>Do you think that PVCs would get more or less frequent as HR rises?</a:t>
            </a:r>
          </a:p>
          <a:p>
            <a:pPr lvl="1"/>
            <a:r>
              <a:rPr lang="en-US" dirty="0"/>
              <a:t>More while you’re exercising?</a:t>
            </a:r>
          </a:p>
          <a:p>
            <a:pPr lvl="1"/>
            <a:r>
              <a:rPr lang="en-US" dirty="0"/>
              <a:t>Or while sleeping?</a:t>
            </a:r>
          </a:p>
        </p:txBody>
      </p:sp>
      <p:sp>
        <p:nvSpPr>
          <p:cNvPr id="4" name="Footer Placeholder 3">
            <a:extLst>
              <a:ext uri="{FF2B5EF4-FFF2-40B4-BE49-F238E27FC236}">
                <a16:creationId xmlns:a16="http://schemas.microsoft.com/office/drawing/2014/main" id="{F675DE8C-FAB5-4CB2-8E71-01FD6A4E103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3118784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9E6E0-1908-4C46-8509-A4131A72B365}"/>
              </a:ext>
            </a:extLst>
          </p:cNvPr>
          <p:cNvSpPr>
            <a:spLocks noGrp="1"/>
          </p:cNvSpPr>
          <p:nvPr>
            <p:ph idx="1"/>
          </p:nvPr>
        </p:nvSpPr>
        <p:spPr>
          <a:xfrm>
            <a:off x="5943600" y="152400"/>
            <a:ext cx="2514600" cy="5943600"/>
          </a:xfrm>
        </p:spPr>
        <p:txBody>
          <a:bodyPr/>
          <a:lstStyle/>
          <a:p>
            <a:r>
              <a:rPr lang="en-US" dirty="0"/>
              <a:t>Bigeminy: 2 consecutive PVCs</a:t>
            </a:r>
          </a:p>
          <a:p>
            <a:r>
              <a:rPr lang="en-US" dirty="0"/>
              <a:t>Trigeminy: 3</a:t>
            </a:r>
          </a:p>
          <a:p>
            <a:r>
              <a:rPr lang="en-US" dirty="0"/>
              <a:t>Conclusions?</a:t>
            </a:r>
          </a:p>
        </p:txBody>
      </p:sp>
      <p:sp>
        <p:nvSpPr>
          <p:cNvPr id="4" name="Footer Placeholder 3">
            <a:extLst>
              <a:ext uri="{FF2B5EF4-FFF2-40B4-BE49-F238E27FC236}">
                <a16:creationId xmlns:a16="http://schemas.microsoft.com/office/drawing/2014/main" id="{1EB54642-278A-4112-AC6A-3A7884BAD313}"/>
              </a:ext>
            </a:extLst>
          </p:cNvPr>
          <p:cNvSpPr>
            <a:spLocks noGrp="1"/>
          </p:cNvSpPr>
          <p:nvPr>
            <p:ph type="ftr" sz="quarter" idx="11"/>
          </p:nvPr>
        </p:nvSpPr>
        <p:spPr>
          <a:xfrm>
            <a:off x="5943600" y="6400800"/>
            <a:ext cx="2895600" cy="304800"/>
          </a:xfrm>
        </p:spPr>
        <p:txBody>
          <a:bodyPr/>
          <a:lstStyle/>
          <a:p>
            <a:pPr>
              <a:defRPr/>
            </a:pPr>
            <a:r>
              <a:rPr lang="en-US" dirty="0"/>
              <a:t>EN1 EIY-- Bioelectricity</a:t>
            </a:r>
          </a:p>
        </p:txBody>
      </p:sp>
      <p:pic>
        <p:nvPicPr>
          <p:cNvPr id="6" name="Picture 5">
            <a:extLst>
              <a:ext uri="{FF2B5EF4-FFF2-40B4-BE49-F238E27FC236}">
                <a16:creationId xmlns:a16="http://schemas.microsoft.com/office/drawing/2014/main" id="{028D6242-5A6F-4E97-A926-912CF2E2FF78}"/>
              </a:ext>
            </a:extLst>
          </p:cNvPr>
          <p:cNvPicPr>
            <a:picLocks noChangeAspect="1"/>
          </p:cNvPicPr>
          <p:nvPr/>
        </p:nvPicPr>
        <p:blipFill>
          <a:blip r:embed="rId2"/>
          <a:stretch>
            <a:fillRect/>
          </a:stretch>
        </p:blipFill>
        <p:spPr>
          <a:xfrm>
            <a:off x="76200" y="99235"/>
            <a:ext cx="5791200" cy="6670472"/>
          </a:xfrm>
          <a:prstGeom prst="rect">
            <a:avLst/>
          </a:prstGeom>
        </p:spPr>
      </p:pic>
    </p:spTree>
    <p:extLst>
      <p:ext uri="{BB962C8B-B14F-4D97-AF65-F5344CB8AC3E}">
        <p14:creationId xmlns:p14="http://schemas.microsoft.com/office/powerpoint/2010/main" val="846588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477A-F8C4-419B-9039-A90941EFA0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7B6BB0-0261-478E-A151-882EA1CF9C49}"/>
              </a:ext>
            </a:extLst>
          </p:cNvPr>
          <p:cNvSpPr>
            <a:spLocks noGrp="1"/>
          </p:cNvSpPr>
          <p:nvPr>
            <p:ph idx="1"/>
          </p:nvPr>
        </p:nvSpPr>
        <p:spPr>
          <a:xfrm>
            <a:off x="990600" y="5791200"/>
            <a:ext cx="7543800" cy="609600"/>
          </a:xfrm>
        </p:spPr>
        <p:txBody>
          <a:bodyPr/>
          <a:lstStyle/>
          <a:p>
            <a:r>
              <a:rPr lang="en-US" dirty="0"/>
              <a:t>Does PR segment shorten as heart rate increases?</a:t>
            </a:r>
          </a:p>
        </p:txBody>
      </p:sp>
      <p:sp>
        <p:nvSpPr>
          <p:cNvPr id="4" name="Footer Placeholder 3">
            <a:extLst>
              <a:ext uri="{FF2B5EF4-FFF2-40B4-BE49-F238E27FC236}">
                <a16:creationId xmlns:a16="http://schemas.microsoft.com/office/drawing/2014/main" id="{CE132E9A-A3E0-47D1-AD44-0B2082E70212}"/>
              </a:ext>
            </a:extLst>
          </p:cNvPr>
          <p:cNvSpPr>
            <a:spLocks noGrp="1"/>
          </p:cNvSpPr>
          <p:nvPr>
            <p:ph type="ftr" sz="quarter" idx="11"/>
          </p:nvPr>
        </p:nvSpPr>
        <p:spPr/>
        <p:txBody>
          <a:bodyPr/>
          <a:lstStyle/>
          <a:p>
            <a:pPr>
              <a:defRPr/>
            </a:pPr>
            <a:r>
              <a:rPr lang="en-US" dirty="0"/>
              <a:t>EN1 EIY-- Bioelectricity</a:t>
            </a:r>
          </a:p>
        </p:txBody>
      </p:sp>
      <p:pic>
        <p:nvPicPr>
          <p:cNvPr id="5" name="Picture 4">
            <a:extLst>
              <a:ext uri="{FF2B5EF4-FFF2-40B4-BE49-F238E27FC236}">
                <a16:creationId xmlns:a16="http://schemas.microsoft.com/office/drawing/2014/main" id="{9AB6D9BC-9170-462C-865A-6A63668A9093}"/>
              </a:ext>
            </a:extLst>
          </p:cNvPr>
          <p:cNvPicPr>
            <a:picLocks noChangeAspect="1"/>
          </p:cNvPicPr>
          <p:nvPr/>
        </p:nvPicPr>
        <p:blipFill>
          <a:blip r:embed="rId2"/>
          <a:stretch>
            <a:fillRect/>
          </a:stretch>
        </p:blipFill>
        <p:spPr>
          <a:xfrm>
            <a:off x="228600" y="778933"/>
            <a:ext cx="8382000" cy="2171216"/>
          </a:xfrm>
          <a:prstGeom prst="rect">
            <a:avLst/>
          </a:prstGeom>
        </p:spPr>
      </p:pic>
      <p:pic>
        <p:nvPicPr>
          <p:cNvPr id="6" name="Picture 5">
            <a:extLst>
              <a:ext uri="{FF2B5EF4-FFF2-40B4-BE49-F238E27FC236}">
                <a16:creationId xmlns:a16="http://schemas.microsoft.com/office/drawing/2014/main" id="{6E3C6290-FE1E-4A48-91A3-D8970644AC21}"/>
              </a:ext>
            </a:extLst>
          </p:cNvPr>
          <p:cNvPicPr>
            <a:picLocks noChangeAspect="1"/>
          </p:cNvPicPr>
          <p:nvPr/>
        </p:nvPicPr>
        <p:blipFill>
          <a:blip r:embed="rId3"/>
          <a:stretch>
            <a:fillRect/>
          </a:stretch>
        </p:blipFill>
        <p:spPr>
          <a:xfrm>
            <a:off x="304800" y="3276600"/>
            <a:ext cx="3200400" cy="2414429"/>
          </a:xfrm>
          <a:prstGeom prst="rect">
            <a:avLst/>
          </a:prstGeom>
        </p:spPr>
      </p:pic>
      <p:pic>
        <p:nvPicPr>
          <p:cNvPr id="7" name="Picture 6">
            <a:extLst>
              <a:ext uri="{FF2B5EF4-FFF2-40B4-BE49-F238E27FC236}">
                <a16:creationId xmlns:a16="http://schemas.microsoft.com/office/drawing/2014/main" id="{210D1752-79B8-45FA-A793-EB7A5496855C}"/>
              </a:ext>
            </a:extLst>
          </p:cNvPr>
          <p:cNvPicPr>
            <a:picLocks noChangeAspect="1"/>
          </p:cNvPicPr>
          <p:nvPr/>
        </p:nvPicPr>
        <p:blipFill>
          <a:blip r:embed="rId4"/>
          <a:stretch>
            <a:fillRect/>
          </a:stretch>
        </p:blipFill>
        <p:spPr>
          <a:xfrm>
            <a:off x="3581400" y="3262362"/>
            <a:ext cx="5360721" cy="2071638"/>
          </a:xfrm>
          <a:prstGeom prst="rect">
            <a:avLst/>
          </a:prstGeom>
        </p:spPr>
      </p:pic>
    </p:spTree>
    <p:extLst>
      <p:ext uri="{BB962C8B-B14F-4D97-AF65-F5344CB8AC3E}">
        <p14:creationId xmlns:p14="http://schemas.microsoft.com/office/powerpoint/2010/main" val="30975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Deaths/year in U.S.</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sz="3200" dirty="0"/>
              <a:t>2.8M deaths/year total (.9 / 100 people)</a:t>
            </a:r>
          </a:p>
          <a:p>
            <a:pPr lvl="1">
              <a:spcBef>
                <a:spcPts val="0"/>
              </a:spcBef>
            </a:pPr>
            <a:r>
              <a:rPr lang="en-US" dirty="0"/>
              <a:t>Heart disease = 650K</a:t>
            </a:r>
          </a:p>
          <a:p>
            <a:pPr lvl="1">
              <a:spcBef>
                <a:spcPts val="0"/>
              </a:spcBef>
            </a:pPr>
            <a:r>
              <a:rPr lang="en-US" dirty="0"/>
              <a:t>Cancer = 600K</a:t>
            </a:r>
          </a:p>
          <a:p>
            <a:pPr lvl="1">
              <a:spcBef>
                <a:spcPts val="0"/>
              </a:spcBef>
            </a:pPr>
            <a:r>
              <a:rPr lang="en-US" dirty="0"/>
              <a:t>Coronavirus = 470K (700K / 1.5 years at 10/2021) </a:t>
            </a:r>
          </a:p>
          <a:p>
            <a:pPr lvl="1">
              <a:spcBef>
                <a:spcPts val="0"/>
              </a:spcBef>
            </a:pPr>
            <a:r>
              <a:rPr lang="en-US" dirty="0"/>
              <a:t>Accidents = 170K</a:t>
            </a:r>
          </a:p>
          <a:p>
            <a:pPr lvl="1">
              <a:spcBef>
                <a:spcPts val="0"/>
              </a:spcBef>
            </a:pPr>
            <a:r>
              <a:rPr lang="en-US" dirty="0"/>
              <a:t>Chronic lower respiratory diseases: 160K</a:t>
            </a:r>
          </a:p>
          <a:p>
            <a:pPr lvl="1">
              <a:spcBef>
                <a:spcPts val="0"/>
              </a:spcBef>
            </a:pPr>
            <a:r>
              <a:rPr lang="en-US" dirty="0"/>
              <a:t>Stroke = 150K</a:t>
            </a:r>
          </a:p>
          <a:p>
            <a:pPr lvl="1">
              <a:spcBef>
                <a:spcPts val="0"/>
              </a:spcBef>
            </a:pPr>
            <a:r>
              <a:rPr lang="en-US" dirty="0"/>
              <a:t>Alzheimer’s = 120K</a:t>
            </a:r>
          </a:p>
          <a:p>
            <a:pPr lvl="1">
              <a:spcBef>
                <a:spcPts val="0"/>
              </a:spcBef>
            </a:pPr>
            <a:r>
              <a:rPr lang="en-US" dirty="0"/>
              <a:t>Diabetes = 80K</a:t>
            </a:r>
          </a:p>
          <a:p>
            <a:pPr lvl="1">
              <a:spcBef>
                <a:spcPts val="0"/>
              </a:spcBef>
            </a:pPr>
            <a:endParaRPr lang="en-US" sz="4000"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EN1 EIY-- Bioelectricity</a:t>
            </a:r>
          </a:p>
        </p:txBody>
      </p:sp>
      <p:sp>
        <p:nvSpPr>
          <p:cNvPr id="8" name="TextBox 7">
            <a:extLst>
              <a:ext uri="{FF2B5EF4-FFF2-40B4-BE49-F238E27FC236}">
                <a16:creationId xmlns:a16="http://schemas.microsoft.com/office/drawing/2014/main" id="{ABA34D41-0A78-4294-96AC-F9EFD8531C33}"/>
              </a:ext>
            </a:extLst>
          </p:cNvPr>
          <p:cNvSpPr txBox="1"/>
          <p:nvPr/>
        </p:nvSpPr>
        <p:spPr>
          <a:xfrm>
            <a:off x="6096000" y="2286000"/>
            <a:ext cx="2743200" cy="461665"/>
          </a:xfrm>
          <a:prstGeom prst="rect">
            <a:avLst/>
          </a:prstGeom>
          <a:noFill/>
        </p:spPr>
        <p:txBody>
          <a:bodyPr wrap="square" rtlCol="0">
            <a:spAutoFit/>
          </a:bodyPr>
          <a:lstStyle/>
          <a:p>
            <a:r>
              <a:rPr lang="en-US" dirty="0"/>
              <a:t>Mostly heart attacks</a:t>
            </a:r>
          </a:p>
        </p:txBody>
      </p:sp>
      <p:cxnSp>
        <p:nvCxnSpPr>
          <p:cNvPr id="10" name="Straight Arrow Connector 9">
            <a:extLst>
              <a:ext uri="{FF2B5EF4-FFF2-40B4-BE49-F238E27FC236}">
                <a16:creationId xmlns:a16="http://schemas.microsoft.com/office/drawing/2014/main" id="{0FB2D69D-31B4-4058-A697-42900EBEB190}"/>
              </a:ext>
            </a:extLst>
          </p:cNvPr>
          <p:cNvCxnSpPr/>
          <p:nvPr/>
        </p:nvCxnSpPr>
        <p:spPr>
          <a:xfrm flipH="1" flipV="1">
            <a:off x="4267200" y="2286000"/>
            <a:ext cx="1828800" cy="2286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D9A938-802B-4B32-BF3B-5026EFEAE0A6}"/>
              </a:ext>
            </a:extLst>
          </p:cNvPr>
          <p:cNvSpPr txBox="1"/>
          <p:nvPr/>
        </p:nvSpPr>
        <p:spPr>
          <a:xfrm>
            <a:off x="304800" y="6096000"/>
            <a:ext cx="6096000" cy="369332"/>
          </a:xfrm>
          <a:prstGeom prst="rect">
            <a:avLst/>
          </a:prstGeom>
          <a:noFill/>
        </p:spPr>
        <p:txBody>
          <a:bodyPr wrap="square" rtlCol="0">
            <a:spAutoFit/>
          </a:bodyPr>
          <a:lstStyle/>
          <a:p>
            <a:r>
              <a:rPr lang="en-US" sz="1800" dirty="0"/>
              <a:t>(from https://www.cdc.gov/nchs/products/databriefs/db328.htm)</a:t>
            </a:r>
          </a:p>
        </p:txBody>
      </p:sp>
    </p:spTree>
    <p:extLst>
      <p:ext uri="{BB962C8B-B14F-4D97-AF65-F5344CB8AC3E}">
        <p14:creationId xmlns:p14="http://schemas.microsoft.com/office/powerpoint/2010/main" val="6357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plumbing and electricals</a:t>
            </a:r>
          </a:p>
          <a:p>
            <a:r>
              <a:rPr lang="en-US" dirty="0"/>
              <a:t>Electrocardiograms</a:t>
            </a:r>
          </a:p>
          <a:p>
            <a:r>
              <a:rPr lang="en-US" dirty="0"/>
              <a:t>Arrhythmias</a:t>
            </a:r>
          </a:p>
          <a:p>
            <a:r>
              <a:rPr lang="en-US" dirty="0">
                <a:highlight>
                  <a:srgbClr val="FFFF00"/>
                </a:highlight>
              </a:rPr>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4113246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5190-5A70-4AE7-B8DA-6EB86CAA7FF2}"/>
              </a:ext>
            </a:extLst>
          </p:cNvPr>
          <p:cNvSpPr>
            <a:spLocks noGrp="1"/>
          </p:cNvSpPr>
          <p:nvPr>
            <p:ph type="title"/>
          </p:nvPr>
        </p:nvSpPr>
        <p:spPr/>
        <p:txBody>
          <a:bodyPr/>
          <a:lstStyle/>
          <a:p>
            <a:r>
              <a:rPr lang="en-US" dirty="0"/>
              <a:t>Why have fail-safe circuits?</a:t>
            </a:r>
          </a:p>
        </p:txBody>
      </p:sp>
      <p:sp>
        <p:nvSpPr>
          <p:cNvPr id="3" name="Content Placeholder 2">
            <a:extLst>
              <a:ext uri="{FF2B5EF4-FFF2-40B4-BE49-F238E27FC236}">
                <a16:creationId xmlns:a16="http://schemas.microsoft.com/office/drawing/2014/main" id="{5D661B78-D791-4030-A367-94647361945B}"/>
              </a:ext>
            </a:extLst>
          </p:cNvPr>
          <p:cNvSpPr>
            <a:spLocks noGrp="1"/>
          </p:cNvSpPr>
          <p:nvPr>
            <p:ph idx="1"/>
          </p:nvPr>
        </p:nvSpPr>
        <p:spPr/>
        <p:txBody>
          <a:bodyPr/>
          <a:lstStyle/>
          <a:p>
            <a:r>
              <a:rPr lang="en-US" dirty="0"/>
              <a:t>Remember cardiac arrest vs. heart attack?</a:t>
            </a:r>
          </a:p>
          <a:p>
            <a:pPr lvl="1">
              <a:spcBef>
                <a:spcPts val="0"/>
              </a:spcBef>
            </a:pPr>
            <a:r>
              <a:rPr lang="en-US" dirty="0"/>
              <a:t>Cardiac arrest = heart stops beating</a:t>
            </a:r>
          </a:p>
          <a:p>
            <a:pPr lvl="1">
              <a:spcBef>
                <a:spcPts val="0"/>
              </a:spcBef>
            </a:pPr>
            <a:r>
              <a:rPr lang="en-US" dirty="0"/>
              <a:t>Lose consciousness in seconds; die in minutes</a:t>
            </a:r>
          </a:p>
          <a:p>
            <a:r>
              <a:rPr lang="en-US" dirty="0"/>
              <a:t>Keeping the heart beating is job #1!</a:t>
            </a:r>
          </a:p>
          <a:p>
            <a:r>
              <a:rPr lang="en-US" dirty="0"/>
              <a:t>But success seems unlikely:</a:t>
            </a:r>
          </a:p>
          <a:p>
            <a:pPr lvl="1">
              <a:spcBef>
                <a:spcPts val="0"/>
              </a:spcBef>
            </a:pPr>
            <a:r>
              <a:rPr lang="en-US" dirty="0"/>
              <a:t>Cells die all the time</a:t>
            </a:r>
          </a:p>
          <a:p>
            <a:pPr lvl="1">
              <a:spcBef>
                <a:spcPts val="0"/>
              </a:spcBef>
            </a:pPr>
            <a:r>
              <a:rPr lang="en-US" dirty="0"/>
              <a:t>We just discussed </a:t>
            </a:r>
            <a:r>
              <a:rPr lang="en-US" i="1" dirty="0"/>
              <a:t>so</a:t>
            </a:r>
            <a:r>
              <a:rPr lang="en-US" dirty="0"/>
              <a:t> many things that can go wrong</a:t>
            </a:r>
          </a:p>
          <a:p>
            <a:pPr lvl="1">
              <a:spcBef>
                <a:spcPts val="0"/>
              </a:spcBef>
            </a:pPr>
            <a:r>
              <a:rPr lang="en-US" dirty="0"/>
              <a:t>Biological cells are </a:t>
            </a:r>
            <a:r>
              <a:rPr lang="en-US" i="1" dirty="0"/>
              <a:t>unreliable</a:t>
            </a:r>
          </a:p>
          <a:p>
            <a:r>
              <a:rPr lang="en-US" dirty="0"/>
              <a:t>So why are we alive?</a:t>
            </a:r>
          </a:p>
          <a:p>
            <a:pPr lvl="1">
              <a:spcBef>
                <a:spcPts val="0"/>
              </a:spcBef>
            </a:pPr>
            <a:r>
              <a:rPr lang="en-US" dirty="0"/>
              <a:t>A miracle of beautiful system-level design</a:t>
            </a:r>
          </a:p>
          <a:p>
            <a:pPr lvl="1"/>
            <a:endParaRPr lang="en-US" dirty="0"/>
          </a:p>
        </p:txBody>
      </p:sp>
      <p:sp>
        <p:nvSpPr>
          <p:cNvPr id="4" name="Footer Placeholder 3">
            <a:extLst>
              <a:ext uri="{FF2B5EF4-FFF2-40B4-BE49-F238E27FC236}">
                <a16:creationId xmlns:a16="http://schemas.microsoft.com/office/drawing/2014/main" id="{3FA9ACFE-A1D3-4278-AD81-6CD812B6D6A6}"/>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40918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1A74-61F1-43A1-B0C8-D48FBC9A4946}"/>
              </a:ext>
            </a:extLst>
          </p:cNvPr>
          <p:cNvSpPr>
            <a:spLocks noGrp="1"/>
          </p:cNvSpPr>
          <p:nvPr>
            <p:ph type="title"/>
          </p:nvPr>
        </p:nvSpPr>
        <p:spPr/>
        <p:txBody>
          <a:bodyPr/>
          <a:lstStyle/>
          <a:p>
            <a:r>
              <a:rPr lang="en-US" dirty="0"/>
              <a:t>AV node blocks</a:t>
            </a:r>
          </a:p>
        </p:txBody>
      </p:sp>
      <p:sp>
        <p:nvSpPr>
          <p:cNvPr id="3" name="Content Placeholder 2">
            <a:extLst>
              <a:ext uri="{FF2B5EF4-FFF2-40B4-BE49-F238E27FC236}">
                <a16:creationId xmlns:a16="http://schemas.microsoft.com/office/drawing/2014/main" id="{E9E30398-CE59-40F3-8E99-B278FB578C31}"/>
              </a:ext>
            </a:extLst>
          </p:cNvPr>
          <p:cNvSpPr>
            <a:spLocks noGrp="1"/>
          </p:cNvSpPr>
          <p:nvPr>
            <p:ph idx="1"/>
          </p:nvPr>
        </p:nvSpPr>
        <p:spPr>
          <a:xfrm>
            <a:off x="228600" y="1447800"/>
            <a:ext cx="8305800" cy="4648200"/>
          </a:xfrm>
        </p:spPr>
        <p:txBody>
          <a:bodyPr/>
          <a:lstStyle/>
          <a:p>
            <a:r>
              <a:rPr lang="en-US" dirty="0"/>
              <a:t>Remember what the atrioventricular node was?</a:t>
            </a:r>
          </a:p>
          <a:p>
            <a:pPr lvl="1">
              <a:spcBef>
                <a:spcPts val="0"/>
              </a:spcBef>
            </a:pPr>
            <a:r>
              <a:rPr lang="en-US" dirty="0"/>
              <a:t>Electrical connection from atria to ventricles</a:t>
            </a:r>
          </a:p>
          <a:p>
            <a:r>
              <a:rPr lang="en-US" dirty="0"/>
              <a:t>AV node propagation is purposely quite slow</a:t>
            </a:r>
          </a:p>
          <a:p>
            <a:pPr lvl="1">
              <a:spcBef>
                <a:spcPts val="0"/>
              </a:spcBef>
            </a:pPr>
            <a:r>
              <a:rPr lang="en-US" dirty="0"/>
              <a:t>Why?</a:t>
            </a:r>
          </a:p>
          <a:p>
            <a:pPr lvl="1"/>
            <a:r>
              <a:rPr lang="en-US" dirty="0"/>
              <a:t>How?</a:t>
            </a:r>
          </a:p>
          <a:p>
            <a:r>
              <a:rPr lang="en-US" dirty="0"/>
              <a:t>Issue with purposely-slow conduction</a:t>
            </a:r>
          </a:p>
          <a:p>
            <a:pPr lvl="1">
              <a:spcBef>
                <a:spcPts val="0"/>
              </a:spcBef>
            </a:pPr>
            <a:r>
              <a:rPr lang="en-US" dirty="0"/>
              <a:t>increased likelihood of conduction failure </a:t>
            </a:r>
            <a:r>
              <a:rPr lang="en-US" dirty="0">
                <a:sym typeface="Wingdings" panose="05000000000000000000" pitchFamily="2" charset="2"/>
              </a:rPr>
              <a:t></a:t>
            </a:r>
            <a:endParaRPr lang="en-US" dirty="0"/>
          </a:p>
          <a:p>
            <a:r>
              <a:rPr lang="en-US" dirty="0"/>
              <a:t>Why don’t they kill you?</a:t>
            </a:r>
          </a:p>
          <a:p>
            <a:r>
              <a:rPr lang="en-US" dirty="0"/>
              <a:t>Backup system in place</a:t>
            </a:r>
          </a:p>
          <a:p>
            <a:pPr lvl="1">
              <a:spcBef>
                <a:spcPts val="0"/>
              </a:spcBef>
            </a:pPr>
            <a:r>
              <a:rPr lang="en-US" dirty="0"/>
              <a:t>to be discussed</a:t>
            </a:r>
          </a:p>
        </p:txBody>
      </p:sp>
      <p:sp>
        <p:nvSpPr>
          <p:cNvPr id="4" name="Footer Placeholder 3">
            <a:extLst>
              <a:ext uri="{FF2B5EF4-FFF2-40B4-BE49-F238E27FC236}">
                <a16:creationId xmlns:a16="http://schemas.microsoft.com/office/drawing/2014/main" id="{E2565582-AC88-425E-AB7F-4C34EB656DCE}"/>
              </a:ext>
            </a:extLst>
          </p:cNvPr>
          <p:cNvSpPr>
            <a:spLocks noGrp="1"/>
          </p:cNvSpPr>
          <p:nvPr>
            <p:ph type="ftr" sz="quarter" idx="11"/>
          </p:nvPr>
        </p:nvSpPr>
        <p:spPr/>
        <p:txBody>
          <a:bodyPr/>
          <a:lstStyle/>
          <a:p>
            <a:pPr>
              <a:defRPr/>
            </a:pPr>
            <a:r>
              <a:rPr lang="en-US" dirty="0"/>
              <a:t>EN1 EIY-- Bioelectricity</a:t>
            </a:r>
          </a:p>
        </p:txBody>
      </p:sp>
      <p:sp>
        <p:nvSpPr>
          <p:cNvPr id="5" name="TextBox 4">
            <a:extLst>
              <a:ext uri="{FF2B5EF4-FFF2-40B4-BE49-F238E27FC236}">
                <a16:creationId xmlns:a16="http://schemas.microsoft.com/office/drawing/2014/main" id="{E67533E3-DF13-488A-BC54-C82894AFE88C}"/>
              </a:ext>
            </a:extLst>
          </p:cNvPr>
          <p:cNvSpPr txBox="1"/>
          <p:nvPr/>
        </p:nvSpPr>
        <p:spPr>
          <a:xfrm>
            <a:off x="1905000" y="2771775"/>
            <a:ext cx="5257800" cy="461665"/>
          </a:xfrm>
          <a:prstGeom prst="rect">
            <a:avLst/>
          </a:prstGeom>
          <a:noFill/>
        </p:spPr>
        <p:txBody>
          <a:bodyPr wrap="square" rtlCol="0">
            <a:spAutoFit/>
          </a:bodyPr>
          <a:lstStyle/>
          <a:p>
            <a:r>
              <a:rPr lang="en-US" dirty="0"/>
              <a:t>Let the ventricles fill before they pump</a:t>
            </a:r>
          </a:p>
        </p:txBody>
      </p:sp>
      <p:sp>
        <p:nvSpPr>
          <p:cNvPr id="6" name="TextBox 5">
            <a:extLst>
              <a:ext uri="{FF2B5EF4-FFF2-40B4-BE49-F238E27FC236}">
                <a16:creationId xmlns:a16="http://schemas.microsoft.com/office/drawing/2014/main" id="{6DBF6CF2-039B-42F0-A1F5-AFFA45CDB1AA}"/>
              </a:ext>
            </a:extLst>
          </p:cNvPr>
          <p:cNvSpPr txBox="1"/>
          <p:nvPr/>
        </p:nvSpPr>
        <p:spPr>
          <a:xfrm>
            <a:off x="1828800" y="3124200"/>
            <a:ext cx="6400800" cy="656590"/>
          </a:xfrm>
          <a:prstGeom prst="rect">
            <a:avLst/>
          </a:prstGeom>
          <a:noFill/>
        </p:spPr>
        <p:txBody>
          <a:bodyPr wrap="square" rtlCol="0">
            <a:spAutoFit/>
          </a:bodyPr>
          <a:lstStyle/>
          <a:p>
            <a:pPr marL="342900" indent="-342900">
              <a:buFont typeface="Arial" panose="020B0604020202020204" pitchFamily="34" charset="0"/>
              <a:buChar char="•"/>
            </a:pPr>
            <a:r>
              <a:rPr lang="en-US" sz="2000" dirty="0"/>
              <a:t>decreased density of Na+ channels; slows down phase 0</a:t>
            </a:r>
          </a:p>
          <a:p>
            <a:pPr marL="342900" indent="-342900">
              <a:lnSpc>
                <a:spcPts val="2000"/>
              </a:lnSpc>
              <a:buFont typeface="Arial" panose="020B0604020202020204" pitchFamily="34" charset="0"/>
              <a:buChar char="•"/>
            </a:pPr>
            <a:r>
              <a:rPr lang="en-US" sz="2000" dirty="0"/>
              <a:t>lower GJ density</a:t>
            </a:r>
          </a:p>
        </p:txBody>
      </p:sp>
      <p:pic>
        <p:nvPicPr>
          <p:cNvPr id="8" name="Picture 7">
            <a:extLst>
              <a:ext uri="{FF2B5EF4-FFF2-40B4-BE49-F238E27FC236}">
                <a16:creationId xmlns:a16="http://schemas.microsoft.com/office/drawing/2014/main" id="{753F08D0-F873-484C-91A7-DABBD978625E}"/>
              </a:ext>
            </a:extLst>
          </p:cNvPr>
          <p:cNvPicPr>
            <a:picLocks noChangeAspect="1"/>
          </p:cNvPicPr>
          <p:nvPr/>
        </p:nvPicPr>
        <p:blipFill>
          <a:blip r:embed="rId2"/>
          <a:stretch>
            <a:fillRect/>
          </a:stretch>
        </p:blipFill>
        <p:spPr>
          <a:xfrm>
            <a:off x="5334000" y="4663636"/>
            <a:ext cx="2633601" cy="1660964"/>
          </a:xfrm>
          <a:prstGeom prst="rect">
            <a:avLst/>
          </a:prstGeom>
        </p:spPr>
      </p:pic>
    </p:spTree>
    <p:extLst>
      <p:ext uri="{BB962C8B-B14F-4D97-AF65-F5344CB8AC3E}">
        <p14:creationId xmlns:p14="http://schemas.microsoft.com/office/powerpoint/2010/main" val="22566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2133600"/>
            <a:ext cx="4811650" cy="25146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endParaRPr lang="en-US" sz="16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grpSp>
        <p:nvGrpSpPr>
          <p:cNvPr id="11" name="Group 10">
            <a:extLst>
              <a:ext uri="{FF2B5EF4-FFF2-40B4-BE49-F238E27FC236}">
                <a16:creationId xmlns:a16="http://schemas.microsoft.com/office/drawing/2014/main" id="{B3A17E64-48FD-49AE-8BA7-7C949A0A87E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grpSp>
        <p:nvGrpSpPr>
          <p:cNvPr id="8" name="Group 7">
            <a:extLst>
              <a:ext uri="{FF2B5EF4-FFF2-40B4-BE49-F238E27FC236}">
                <a16:creationId xmlns:a16="http://schemas.microsoft.com/office/drawing/2014/main" id="{B637DCAD-B712-42BD-9494-52FFE41732D5}"/>
              </a:ext>
            </a:extLst>
          </p:cNvPr>
          <p:cNvGrpSpPr/>
          <p:nvPr/>
        </p:nvGrpSpPr>
        <p:grpSpPr>
          <a:xfrm>
            <a:off x="838200" y="3073399"/>
            <a:ext cx="998985" cy="812800"/>
            <a:chOff x="838200" y="3073399"/>
            <a:chExt cx="998985" cy="812800"/>
          </a:xfrm>
        </p:grpSpPr>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C002D836-5B86-4522-AF54-D6D38F7DB5E9}"/>
              </a:ext>
            </a:extLst>
          </p:cNvPr>
          <p:cNvSpPr txBox="1"/>
          <p:nvPr/>
        </p:nvSpPr>
        <p:spPr>
          <a:xfrm rot="20784863">
            <a:off x="2090301" y="5157002"/>
            <a:ext cx="1524000"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15882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par>
                          <p:cTn id="8" fill="hold">
                            <p:stCondLst>
                              <p:cond delay="1000"/>
                            </p:stCondLst>
                            <p:childTnLst>
                              <p:par>
                                <p:cTn id="9" presetID="26" presetClass="emph" presetSubtype="0" repeatCount="indefinite" fill="hold" nodeType="afterEffect">
                                  <p:stCondLst>
                                    <p:cond delay="500"/>
                                  </p:stCondLst>
                                  <p:childTnLst>
                                    <p:animEffect transition="out" filter="fade">
                                      <p:cBhvr>
                                        <p:cTn id="10" dur="1000" tmFilter="0, 0; .2, .5; .8, .5; 1, 0"/>
                                        <p:tgtEl>
                                          <p:spTgt spid="11"/>
                                        </p:tgtEl>
                                      </p:cBhvr>
                                    </p:animEffect>
                                    <p:animScale>
                                      <p:cBhvr>
                                        <p:cTn id="11" dur="50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r>
              <a:rPr lang="en-US" sz="2400" dirty="0"/>
              <a:t>But what if the bundle of HIS, or LBB &amp; RBB are both blocked?</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grpSp>
        <p:nvGrpSpPr>
          <p:cNvPr id="10" name="Group 9">
            <a:extLst>
              <a:ext uri="{FF2B5EF4-FFF2-40B4-BE49-F238E27FC236}">
                <a16:creationId xmlns:a16="http://schemas.microsoft.com/office/drawing/2014/main" id="{CDCFAD98-6F28-46E9-8A67-B203A8D03F4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EBE5B0-F70A-43FF-BC02-D36E3AAA2D3C}"/>
              </a:ext>
            </a:extLst>
          </p:cNvPr>
          <p:cNvSpPr txBox="1"/>
          <p:nvPr/>
        </p:nvSpPr>
        <p:spPr>
          <a:xfrm rot="20784863">
            <a:off x="2090301" y="5157002"/>
            <a:ext cx="1524000"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29194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2000" tmFilter="0, 0; .2, .5; .8, .5; 1, 0"/>
                                        <p:tgtEl>
                                          <p:spTgt spid="10"/>
                                        </p:tgtEl>
                                      </p:cBhvr>
                                    </p:animEffect>
                                    <p:animScale>
                                      <p:cBhvr>
                                        <p:cTn id="7" dur="100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r>
              <a:rPr lang="en-US" sz="2400" dirty="0"/>
              <a:t>But what if the bundle of HIS, or LBB &amp; RBB are both blocked?</a:t>
            </a:r>
          </a:p>
          <a:p>
            <a:pPr lvl="1"/>
            <a:r>
              <a:rPr lang="en-US" sz="2000" dirty="0"/>
              <a:t>The Purkinje fibers can also oscillate!</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EN1 EIY-- Bioelectricity</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nvGrpSpPr>
          <p:cNvPr id="5" name="Group 4">
            <a:extLst>
              <a:ext uri="{FF2B5EF4-FFF2-40B4-BE49-F238E27FC236}">
                <a16:creationId xmlns:a16="http://schemas.microsoft.com/office/drawing/2014/main" id="{959446C4-581D-465B-B14C-7FD1E262E123}"/>
              </a:ext>
            </a:extLst>
          </p:cNvPr>
          <p:cNvGrpSpPr/>
          <p:nvPr/>
        </p:nvGrpSpPr>
        <p:grpSpPr>
          <a:xfrm>
            <a:off x="1219200" y="3782084"/>
            <a:ext cx="2157237" cy="1399516"/>
            <a:chOff x="1219200" y="3782084"/>
            <a:chExt cx="2157237" cy="1399516"/>
          </a:xfrm>
        </p:grpSpPr>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66FC9D-2E1E-4B64-9FC9-AD0761EB302B}"/>
              </a:ext>
            </a:extLst>
          </p:cNvPr>
          <p:cNvCxnSpPr/>
          <p:nvPr/>
        </p:nvCxnSpPr>
        <p:spPr>
          <a:xfrm flipH="1">
            <a:off x="1422402" y="41514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DA4B50-C528-4837-92DD-466A1299C11D}"/>
              </a:ext>
            </a:extLst>
          </p:cNvPr>
          <p:cNvCxnSpPr>
            <a:cxnSpLocks/>
          </p:cNvCxnSpPr>
          <p:nvPr/>
        </p:nvCxnSpPr>
        <p:spPr>
          <a:xfrm flipH="1" flipV="1">
            <a:off x="1397004" y="4095670"/>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8054BF-83CA-4BDA-B325-A1725DEA58BD}"/>
              </a:ext>
            </a:extLst>
          </p:cNvPr>
          <p:cNvSpPr txBox="1"/>
          <p:nvPr/>
        </p:nvSpPr>
        <p:spPr>
          <a:xfrm rot="20784863">
            <a:off x="2090301" y="5157002"/>
            <a:ext cx="1524000"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6611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7648-B5A0-4EAF-8B65-F70D354C1203}"/>
              </a:ext>
            </a:extLst>
          </p:cNvPr>
          <p:cNvSpPr>
            <a:spLocks noGrp="1"/>
          </p:cNvSpPr>
          <p:nvPr>
            <p:ph type="title"/>
          </p:nvPr>
        </p:nvSpPr>
        <p:spPr/>
        <p:txBody>
          <a:bodyPr/>
          <a:lstStyle/>
          <a:p>
            <a:r>
              <a:rPr lang="en-US" dirty="0"/>
              <a:t>System-level coordination</a:t>
            </a:r>
          </a:p>
        </p:txBody>
      </p:sp>
      <p:sp>
        <p:nvSpPr>
          <p:cNvPr id="3" name="Content Placeholder 2">
            <a:extLst>
              <a:ext uri="{FF2B5EF4-FFF2-40B4-BE49-F238E27FC236}">
                <a16:creationId xmlns:a16="http://schemas.microsoft.com/office/drawing/2014/main" id="{53FC07B2-9616-4FFA-AD72-5C8B6C11610E}"/>
              </a:ext>
            </a:extLst>
          </p:cNvPr>
          <p:cNvSpPr>
            <a:spLocks noGrp="1"/>
          </p:cNvSpPr>
          <p:nvPr>
            <p:ph idx="1"/>
          </p:nvPr>
        </p:nvSpPr>
        <p:spPr/>
        <p:txBody>
          <a:bodyPr/>
          <a:lstStyle/>
          <a:p>
            <a:r>
              <a:rPr lang="en-US" dirty="0"/>
              <a:t>Three oscillators; only one is needed</a:t>
            </a:r>
          </a:p>
          <a:p>
            <a:r>
              <a:rPr lang="en-US" dirty="0"/>
              <a:t>What happens if they all turn on at once?</a:t>
            </a:r>
          </a:p>
          <a:p>
            <a:pPr lvl="1">
              <a:spcBef>
                <a:spcPts val="0"/>
              </a:spcBef>
            </a:pPr>
            <a:r>
              <a:rPr lang="en-US" dirty="0"/>
              <a:t>chaos </a:t>
            </a:r>
            <a:r>
              <a:rPr lang="en-US" dirty="0">
                <a:sym typeface="Wingdings" panose="05000000000000000000" pitchFamily="2" charset="2"/>
              </a:rPr>
              <a:t></a:t>
            </a:r>
          </a:p>
          <a:p>
            <a:pPr lvl="1">
              <a:spcBef>
                <a:spcPts val="0"/>
              </a:spcBef>
            </a:pPr>
            <a:r>
              <a:rPr lang="en-US" dirty="0">
                <a:sym typeface="Wingdings" panose="05000000000000000000" pitchFamily="2" charset="2"/>
              </a:rPr>
              <a:t>lots more in EE 123 </a:t>
            </a:r>
          </a:p>
        </p:txBody>
      </p:sp>
      <p:sp>
        <p:nvSpPr>
          <p:cNvPr id="4" name="Footer Placeholder 3">
            <a:extLst>
              <a:ext uri="{FF2B5EF4-FFF2-40B4-BE49-F238E27FC236}">
                <a16:creationId xmlns:a16="http://schemas.microsoft.com/office/drawing/2014/main" id="{C8ADCFE4-4280-47B9-86EE-F746AB52CC27}"/>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978869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0132-E942-FA11-9639-D436E54A0DF0}"/>
              </a:ext>
            </a:extLst>
          </p:cNvPr>
          <p:cNvSpPr>
            <a:spLocks noGrp="1"/>
          </p:cNvSpPr>
          <p:nvPr>
            <p:ph type="title"/>
          </p:nvPr>
        </p:nvSpPr>
        <p:spPr/>
        <p:txBody>
          <a:bodyPr/>
          <a:lstStyle/>
          <a:p>
            <a:r>
              <a:rPr lang="en-US" dirty="0"/>
              <a:t>Slide summary for pruning</a:t>
            </a:r>
          </a:p>
        </p:txBody>
      </p:sp>
      <p:sp>
        <p:nvSpPr>
          <p:cNvPr id="3" name="Content Placeholder 2">
            <a:extLst>
              <a:ext uri="{FF2B5EF4-FFF2-40B4-BE49-F238E27FC236}">
                <a16:creationId xmlns:a16="http://schemas.microsoft.com/office/drawing/2014/main" id="{38D41644-7D42-698B-F9F7-C166DBFF6089}"/>
              </a:ext>
            </a:extLst>
          </p:cNvPr>
          <p:cNvSpPr>
            <a:spLocks noGrp="1"/>
          </p:cNvSpPr>
          <p:nvPr>
            <p:ph idx="1"/>
          </p:nvPr>
        </p:nvSpPr>
        <p:spPr/>
        <p:txBody>
          <a:bodyPr/>
          <a:lstStyle/>
          <a:p>
            <a:r>
              <a:rPr lang="en-US" dirty="0" err="1"/>
              <a:t>Afib</a:t>
            </a:r>
            <a:r>
              <a:rPr lang="en-US" dirty="0"/>
              <a:t>: 24-31 (8 slides)</a:t>
            </a:r>
          </a:p>
          <a:p>
            <a:r>
              <a:rPr lang="en-US" dirty="0"/>
              <a:t>RBBB: 32-35 (4 slides)</a:t>
            </a:r>
          </a:p>
          <a:p>
            <a:r>
              <a:rPr lang="en-US" dirty="0"/>
              <a:t>Backups: 37-42 (6 slides)</a:t>
            </a:r>
          </a:p>
          <a:p>
            <a:r>
              <a:rPr lang="en-US" dirty="0"/>
              <a:t>System-level control: 42-44 (3 slides)</a:t>
            </a:r>
          </a:p>
          <a:p>
            <a:endParaRPr lang="en-US" dirty="0"/>
          </a:p>
        </p:txBody>
      </p:sp>
      <p:sp>
        <p:nvSpPr>
          <p:cNvPr id="4" name="Footer Placeholder 3">
            <a:extLst>
              <a:ext uri="{FF2B5EF4-FFF2-40B4-BE49-F238E27FC236}">
                <a16:creationId xmlns:a16="http://schemas.microsoft.com/office/drawing/2014/main" id="{C90F9A25-0752-AA59-0EFA-06D08FD891E6}"/>
              </a:ext>
            </a:extLst>
          </p:cNvPr>
          <p:cNvSpPr>
            <a:spLocks noGrp="1"/>
          </p:cNvSpPr>
          <p:nvPr>
            <p:ph type="ftr" sz="quarter" idx="11"/>
          </p:nvPr>
        </p:nvSpPr>
        <p:spPr/>
        <p:txBody>
          <a:bodyPr/>
          <a:lstStyle/>
          <a:p>
            <a:pPr>
              <a:defRPr/>
            </a:pPr>
            <a:r>
              <a:rPr lang="en-US"/>
              <a:t>EN1 EIY-- Bioelectricity</a:t>
            </a:r>
            <a:endParaRPr lang="en-US" dirty="0"/>
          </a:p>
        </p:txBody>
      </p:sp>
    </p:spTree>
    <p:extLst>
      <p:ext uri="{BB962C8B-B14F-4D97-AF65-F5344CB8AC3E}">
        <p14:creationId xmlns:p14="http://schemas.microsoft.com/office/powerpoint/2010/main" val="308311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564D-078D-4A4F-9A3A-6977B53EAF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6E4B6A-AC41-4B4A-9F3A-09BD1E4F8449}"/>
              </a:ext>
            </a:extLst>
          </p:cNvPr>
          <p:cNvSpPr>
            <a:spLocks noGrp="1"/>
          </p:cNvSpPr>
          <p:nvPr>
            <p:ph idx="1"/>
          </p:nvPr>
        </p:nvSpPr>
        <p:spPr/>
        <p:txBody>
          <a:bodyPr/>
          <a:lstStyle/>
          <a:p>
            <a:r>
              <a:rPr lang="en-US" dirty="0"/>
              <a:t>Heart attack</a:t>
            </a:r>
          </a:p>
          <a:p>
            <a:pPr lvl="1">
              <a:spcBef>
                <a:spcPts val="0"/>
              </a:spcBef>
            </a:pPr>
            <a:r>
              <a:rPr lang="en-US" dirty="0"/>
              <a:t>Blocked artery starves heart muscle</a:t>
            </a:r>
          </a:p>
          <a:p>
            <a:pPr lvl="1"/>
            <a:r>
              <a:rPr lang="en-US" dirty="0"/>
              <a:t>Plumbing problem</a:t>
            </a:r>
          </a:p>
          <a:p>
            <a:pPr lvl="1"/>
            <a:r>
              <a:rPr lang="en-US" dirty="0"/>
              <a:t>Heart dies over hours to weeks</a:t>
            </a:r>
          </a:p>
          <a:p>
            <a:r>
              <a:rPr lang="en-US" dirty="0"/>
              <a:t>Cardiac arrest</a:t>
            </a:r>
          </a:p>
          <a:p>
            <a:pPr lvl="1">
              <a:spcBef>
                <a:spcPts val="0"/>
              </a:spcBef>
            </a:pPr>
            <a:r>
              <a:rPr lang="en-US" dirty="0"/>
              <a:t>Heart stops beating (electrical problem)</a:t>
            </a:r>
          </a:p>
          <a:p>
            <a:pPr lvl="1"/>
            <a:r>
              <a:rPr lang="en-US" dirty="0"/>
              <a:t>Lose consciousness in seconds; die in minutes</a:t>
            </a:r>
          </a:p>
          <a:p>
            <a:pPr lvl="1"/>
            <a:r>
              <a:rPr lang="en-US" dirty="0"/>
              <a:t>530K cases/year; 8% survival rate</a:t>
            </a:r>
          </a:p>
          <a:p>
            <a:pPr lvl="1"/>
            <a:r>
              <a:rPr lang="en-US" dirty="0"/>
              <a:t>CPR, AED save lives. PSA – learn how to use one!</a:t>
            </a:r>
          </a:p>
          <a:p>
            <a:pPr lvl="1"/>
            <a:endParaRPr lang="en-US" dirty="0"/>
          </a:p>
        </p:txBody>
      </p:sp>
      <p:sp>
        <p:nvSpPr>
          <p:cNvPr id="4" name="Footer Placeholder 3">
            <a:extLst>
              <a:ext uri="{FF2B5EF4-FFF2-40B4-BE49-F238E27FC236}">
                <a16:creationId xmlns:a16="http://schemas.microsoft.com/office/drawing/2014/main" id="{997950AF-D2F0-4439-BB04-F581E6084952}"/>
              </a:ext>
            </a:extLst>
          </p:cNvPr>
          <p:cNvSpPr>
            <a:spLocks noGrp="1"/>
          </p:cNvSpPr>
          <p:nvPr>
            <p:ph type="ftr" sz="quarter" idx="11"/>
          </p:nvPr>
        </p:nvSpPr>
        <p:spPr/>
        <p:txBody>
          <a:bodyPr/>
          <a:lstStyle/>
          <a:p>
            <a:pPr>
              <a:defRPr/>
            </a:pPr>
            <a:r>
              <a:rPr lang="en-US" dirty="0"/>
              <a:t>EN1 EIY-- Bioelectricity</a:t>
            </a:r>
          </a:p>
        </p:txBody>
      </p:sp>
      <p:sp>
        <p:nvSpPr>
          <p:cNvPr id="5" name="Arrow: Down 4">
            <a:extLst>
              <a:ext uri="{FF2B5EF4-FFF2-40B4-BE49-F238E27FC236}">
                <a16:creationId xmlns:a16="http://schemas.microsoft.com/office/drawing/2014/main" id="{0C1D302D-6F93-4A22-AE40-0D2400158BE7}"/>
              </a:ext>
            </a:extLst>
          </p:cNvPr>
          <p:cNvSpPr/>
          <p:nvPr/>
        </p:nvSpPr>
        <p:spPr>
          <a:xfrm>
            <a:off x="5715000" y="3048000"/>
            <a:ext cx="762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774840-E087-434E-B779-D0091B3B9FBD}"/>
              </a:ext>
            </a:extLst>
          </p:cNvPr>
          <p:cNvSpPr txBox="1"/>
          <p:nvPr/>
        </p:nvSpPr>
        <p:spPr>
          <a:xfrm>
            <a:off x="6248400" y="3124200"/>
            <a:ext cx="1600200" cy="461665"/>
          </a:xfrm>
          <a:prstGeom prst="rect">
            <a:avLst/>
          </a:prstGeom>
          <a:noFill/>
        </p:spPr>
        <p:txBody>
          <a:bodyPr wrap="square" rtlCol="0">
            <a:spAutoFit/>
          </a:bodyPr>
          <a:lstStyle/>
          <a:p>
            <a:r>
              <a:rPr lang="en-US" dirty="0"/>
              <a:t>one cause</a:t>
            </a:r>
          </a:p>
        </p:txBody>
      </p:sp>
    </p:spTree>
    <p:extLst>
      <p:ext uri="{BB962C8B-B14F-4D97-AF65-F5344CB8AC3E}">
        <p14:creationId xmlns:p14="http://schemas.microsoft.com/office/powerpoint/2010/main" val="17591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A miracle of engineering</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dirty="0"/>
              <a:t>The heart contains 2-3 billion independent cells</a:t>
            </a:r>
          </a:p>
          <a:p>
            <a:pPr lvl="1"/>
            <a:r>
              <a:rPr lang="en-US" sz="2000" dirty="0"/>
              <a:t>Cells have high variability</a:t>
            </a:r>
          </a:p>
          <a:p>
            <a:pPr lvl="1"/>
            <a:r>
              <a:rPr lang="en-US" sz="2000" dirty="0"/>
              <a:t>Cells are quite failure prone</a:t>
            </a:r>
          </a:p>
          <a:p>
            <a:r>
              <a:rPr lang="en-US" dirty="0"/>
              <a:t>They somehow link together</a:t>
            </a:r>
          </a:p>
          <a:p>
            <a:pPr lvl="1"/>
            <a:r>
              <a:rPr lang="en-US" sz="2000" dirty="0"/>
              <a:t>to produce a coordinated, durable, and adaptable whole!</a:t>
            </a:r>
          </a:p>
          <a:p>
            <a:pPr lvl="1"/>
            <a:r>
              <a:rPr lang="en-US" sz="2000" dirty="0"/>
              <a:t>The heart is really </a:t>
            </a:r>
            <a:r>
              <a:rPr lang="en-US" sz="2000" dirty="0" err="1"/>
              <a:t>really</a:t>
            </a:r>
            <a:r>
              <a:rPr lang="en-US" sz="2000" dirty="0"/>
              <a:t> </a:t>
            </a:r>
            <a:r>
              <a:rPr lang="en-US" sz="2000" dirty="0" err="1"/>
              <a:t>really</a:t>
            </a:r>
            <a:r>
              <a:rPr lang="en-US" sz="2000" dirty="0"/>
              <a:t> robust – a miracle of fail-safe engineering</a:t>
            </a:r>
          </a:p>
          <a:p>
            <a:pPr lvl="1"/>
            <a:r>
              <a:rPr lang="en-US" sz="2000" dirty="0"/>
              <a:t>Multiple backup subsystems</a:t>
            </a:r>
          </a:p>
          <a:p>
            <a:pPr lvl="1"/>
            <a:r>
              <a:rPr lang="en-US" sz="2000" dirty="0"/>
              <a:t>It’s really robust! Keeps beating and never stops</a:t>
            </a:r>
          </a:p>
          <a:p>
            <a:r>
              <a:rPr lang="en-US" dirty="0"/>
              <a:t>Except for the 99 varieties of heart disease…</a:t>
            </a:r>
          </a:p>
          <a:p>
            <a:pPr marL="0" indent="0">
              <a:buNone/>
            </a:pPr>
            <a:endParaRPr lang="en-US"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12222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1331-AEB8-4B7C-AD00-EC8ED042EB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59104-3D0A-4C5A-A568-5974C9C249CD}"/>
              </a:ext>
            </a:extLst>
          </p:cNvPr>
          <p:cNvSpPr>
            <a:spLocks noGrp="1"/>
          </p:cNvSpPr>
          <p:nvPr>
            <p:ph idx="1"/>
          </p:nvPr>
        </p:nvSpPr>
        <p:spPr/>
        <p:txBody>
          <a:bodyPr/>
          <a:lstStyle/>
          <a:p>
            <a:r>
              <a:rPr lang="en-US" dirty="0"/>
              <a:t>Galen of Pergamum, 130-200AD</a:t>
            </a:r>
          </a:p>
          <a:p>
            <a:pPr lvl="1">
              <a:spcBef>
                <a:spcPts val="0"/>
              </a:spcBef>
            </a:pPr>
            <a:r>
              <a:rPr lang="en-US" dirty="0"/>
              <a:t>extracted heart keeps beating for a long period</a:t>
            </a:r>
          </a:p>
          <a:p>
            <a:pPr lvl="1">
              <a:spcBef>
                <a:spcPts val="0"/>
              </a:spcBef>
            </a:pPr>
            <a:r>
              <a:rPr lang="en-US" dirty="0"/>
              <a:t>nobody knew why</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F037F50-9F91-4BBA-A5FC-D1A20550C8E3}"/>
              </a:ext>
            </a:extLst>
          </p:cNvPr>
          <p:cNvSpPr>
            <a:spLocks noGrp="1"/>
          </p:cNvSpPr>
          <p:nvPr>
            <p:ph type="ftr" sz="quarter" idx="11"/>
          </p:nvPr>
        </p:nvSpPr>
        <p:spPr/>
        <p:txBody>
          <a:bodyPr/>
          <a:lstStyle/>
          <a:p>
            <a:pPr>
              <a:defRPr/>
            </a:pPr>
            <a:r>
              <a:rPr lang="en-US" dirty="0"/>
              <a:t>EN1 EIY-- Bioelectricity</a:t>
            </a:r>
          </a:p>
        </p:txBody>
      </p:sp>
      <p:pic>
        <p:nvPicPr>
          <p:cNvPr id="2050" name="Picture 2">
            <a:extLst>
              <a:ext uri="{FF2B5EF4-FFF2-40B4-BE49-F238E27FC236}">
                <a16:creationId xmlns:a16="http://schemas.microsoft.com/office/drawing/2014/main" id="{4DFFEAC1-CFC1-417D-94A0-DF27D4C90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02636"/>
            <a:ext cx="1905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BE3F5C4-CEDC-4692-9055-23122AFE68EF}"/>
              </a:ext>
            </a:extLst>
          </p:cNvPr>
          <p:cNvSpPr txBox="1">
            <a:spLocks/>
          </p:cNvSpPr>
          <p:nvPr/>
        </p:nvSpPr>
        <p:spPr bwMode="auto">
          <a:xfrm>
            <a:off x="694944" y="3048000"/>
            <a:ext cx="502005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Question: does your heartbeat originate in the brain and get sent to the heart via neurons?</a:t>
            </a:r>
          </a:p>
          <a:p>
            <a:r>
              <a:rPr lang="en-US" kern="0" dirty="0"/>
              <a:t>Keith and Flack (1907)</a:t>
            </a:r>
          </a:p>
          <a:p>
            <a:pPr lvl="1">
              <a:spcBef>
                <a:spcPts val="0"/>
              </a:spcBef>
            </a:pPr>
            <a:r>
              <a:rPr lang="en-US" kern="0" dirty="0"/>
              <a:t>sinoatrial node initiates the heartbeat</a:t>
            </a:r>
          </a:p>
          <a:p>
            <a:endParaRPr lang="en-US" kern="0" dirty="0"/>
          </a:p>
        </p:txBody>
      </p:sp>
    </p:spTree>
    <p:extLst>
      <p:ext uri="{BB962C8B-B14F-4D97-AF65-F5344CB8AC3E}">
        <p14:creationId xmlns:p14="http://schemas.microsoft.com/office/powerpoint/2010/main" val="32368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highlight>
                  <a:srgbClr val="FFFF00"/>
                </a:highlight>
              </a:rPr>
              <a:t>Cardiac plumbing and electricals</a:t>
            </a:r>
          </a:p>
          <a:p>
            <a:r>
              <a:rPr lang="en-US" dirty="0"/>
              <a:t>Electrocardiograms</a:t>
            </a:r>
          </a:p>
          <a:p>
            <a:r>
              <a:rPr lang="en-US" dirty="0"/>
              <a:t>Arrhythmias</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dirty="0"/>
              <a:t>EN1 EIY-- Bioelectricity</a:t>
            </a:r>
          </a:p>
        </p:txBody>
      </p:sp>
    </p:spTree>
    <p:extLst>
      <p:ext uri="{BB962C8B-B14F-4D97-AF65-F5344CB8AC3E}">
        <p14:creationId xmlns:p14="http://schemas.microsoft.com/office/powerpoint/2010/main" val="3428361545"/>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41117</TotalTime>
  <Words>3030</Words>
  <Application>Microsoft Office PowerPoint</Application>
  <PresentationFormat>On-screen Show (4:3)</PresentationFormat>
  <Paragraphs>526</Paragraphs>
  <Slides>57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Times New Roman</vt:lpstr>
      <vt:lpstr>Default Design</vt:lpstr>
      <vt:lpstr>EN1 EIY</vt:lpstr>
      <vt:lpstr>Big picture of the course</vt:lpstr>
      <vt:lpstr>The heart in the news</vt:lpstr>
      <vt:lpstr>Table of contents</vt:lpstr>
      <vt:lpstr>Deaths/year in U.S.</vt:lpstr>
      <vt:lpstr>PowerPoint Presentation</vt:lpstr>
      <vt:lpstr>A miracle of engineering</vt:lpstr>
      <vt:lpstr>PowerPoint Presentation</vt:lpstr>
      <vt:lpstr>Table of contents – this unit</vt:lpstr>
      <vt:lpstr>Plumbing – the big picture</vt:lpstr>
      <vt:lpstr>What does electricity do?</vt:lpstr>
      <vt:lpstr>The pumps in operation</vt:lpstr>
      <vt:lpstr>Atrial conduction</vt:lpstr>
      <vt:lpstr>Conduction on the highways</vt:lpstr>
      <vt:lpstr>Conduction on the highways</vt:lpstr>
      <vt:lpstr>Ventricular conduction</vt:lpstr>
      <vt:lpstr>Entrainment</vt:lpstr>
      <vt:lpstr>Table of contents</vt:lpstr>
      <vt:lpstr>What is an ECG?</vt:lpstr>
      <vt:lpstr>Atrial conduction</vt:lpstr>
      <vt:lpstr>Ventricular conduction</vt:lpstr>
      <vt:lpstr>Ventricular conduction</vt:lpstr>
      <vt:lpstr>Electrocardiogram</vt:lpstr>
      <vt:lpstr>Table of contents – this unit</vt:lpstr>
      <vt:lpstr>Atrial conduction – review</vt:lpstr>
      <vt:lpstr>Your heart, on AFib</vt:lpstr>
      <vt:lpstr>Atrial fibrillation</vt:lpstr>
      <vt:lpstr>PowerPoint Presentation</vt:lpstr>
      <vt:lpstr>Atrial fib causes</vt:lpstr>
      <vt:lpstr>Ablation</vt:lpstr>
      <vt:lpstr>Ablation</vt:lpstr>
      <vt:lpstr>Ablation</vt:lpstr>
      <vt:lpstr>Bundle-branch block</vt:lpstr>
      <vt:lpstr>RBBB example</vt:lpstr>
      <vt:lpstr>RBBB – not a big problem</vt:lpstr>
      <vt:lpstr>RBBB example</vt:lpstr>
      <vt:lpstr>Electrical control of HR, BP</vt:lpstr>
      <vt:lpstr>CVRx</vt:lpstr>
      <vt:lpstr>What comes next?</vt:lpstr>
      <vt:lpstr>BACKUP</vt:lpstr>
      <vt:lpstr>Electrocardiogram</vt:lpstr>
      <vt:lpstr>PVCs</vt:lpstr>
      <vt:lpstr>PVCs</vt:lpstr>
      <vt:lpstr>PVCs</vt:lpstr>
      <vt:lpstr>PowerPoint Presentation</vt:lpstr>
      <vt:lpstr>Can you find the PVC?</vt:lpstr>
      <vt:lpstr>PowerPoint Presentation</vt:lpstr>
      <vt:lpstr>PowerPoint Presentation</vt:lpstr>
      <vt:lpstr>PowerPoint Presentation</vt:lpstr>
      <vt:lpstr>Table of contents – this unit</vt:lpstr>
      <vt:lpstr>Why have fail-safe circuits?</vt:lpstr>
      <vt:lpstr>AV node blocks</vt:lpstr>
      <vt:lpstr>Triple redundancy</vt:lpstr>
      <vt:lpstr>Triple redundancy</vt:lpstr>
      <vt:lpstr>Triple redundancy</vt:lpstr>
      <vt:lpstr>System-level coordination</vt:lpstr>
      <vt:lpstr>Slide summary for pruning</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Bioelectricity</dc:title>
  <dc:creator>Joel G</dc:creator>
  <cp:lastModifiedBy>Grodstein, Joel</cp:lastModifiedBy>
  <cp:revision>1182</cp:revision>
  <cp:lastPrinted>2005-02-07T17:53:54Z</cp:lastPrinted>
  <dcterms:created xsi:type="dcterms:W3CDTF">2002-09-07T18:50:54Z</dcterms:created>
  <dcterms:modified xsi:type="dcterms:W3CDTF">2022-06-28T20:29:53Z</dcterms:modified>
</cp:coreProperties>
</file>