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832" r:id="rId3"/>
    <p:sldId id="833" r:id="rId4"/>
    <p:sldId id="834" r:id="rId5"/>
    <p:sldId id="860" r:id="rId6"/>
    <p:sldId id="861" r:id="rId7"/>
    <p:sldId id="863" r:id="rId8"/>
    <p:sldId id="864" r:id="rId9"/>
    <p:sldId id="862" r:id="rId10"/>
    <p:sldId id="865" r:id="rId11"/>
    <p:sldId id="866" r:id="rId12"/>
    <p:sldId id="840" r:id="rId13"/>
    <p:sldId id="839" r:id="rId14"/>
    <p:sldId id="843" r:id="rId15"/>
    <p:sldId id="867" r:id="rId16"/>
    <p:sldId id="868" r:id="rId17"/>
    <p:sldId id="842" r:id="rId18"/>
    <p:sldId id="847" r:id="rId19"/>
    <p:sldId id="848" r:id="rId20"/>
    <p:sldId id="850" r:id="rId2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832"/>
            <p14:sldId id="833"/>
            <p14:sldId id="834"/>
            <p14:sldId id="860"/>
            <p14:sldId id="861"/>
            <p14:sldId id="863"/>
            <p14:sldId id="864"/>
            <p14:sldId id="862"/>
            <p14:sldId id="865"/>
            <p14:sldId id="866"/>
            <p14:sldId id="840"/>
            <p14:sldId id="839"/>
            <p14:sldId id="843"/>
            <p14:sldId id="867"/>
            <p14:sldId id="868"/>
            <p14:sldId id="842"/>
            <p14:sldId id="847"/>
            <p14:sldId id="848"/>
            <p14:sldId id="8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6600"/>
    <a:srgbClr val="F1B2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85679" autoAdjust="0"/>
  </p:normalViewPr>
  <p:slideViewPr>
    <p:cSldViewPr snapToGrid="0">
      <p:cViewPr varScale="1">
        <p:scale>
          <a:sx n="78" d="100"/>
          <a:sy n="78" d="100"/>
        </p:scale>
        <p:origin x="157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'slide 16 RC filter'!$B$1</c:f>
              <c:strCache>
                <c:ptCount val="1"/>
                <c:pt idx="0">
                  <c:v>gain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'slide 16 RC filter'!$A$2:$A$25</c:f>
              <c:numCache>
                <c:formatCode>General</c:formatCode>
                <c:ptCount val="2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  <c:pt idx="12">
                  <c:v>65</c:v>
                </c:pt>
                <c:pt idx="13">
                  <c:v>70</c:v>
                </c:pt>
                <c:pt idx="14">
                  <c:v>75</c:v>
                </c:pt>
                <c:pt idx="15">
                  <c:v>80</c:v>
                </c:pt>
                <c:pt idx="16">
                  <c:v>85</c:v>
                </c:pt>
                <c:pt idx="17">
                  <c:v>90</c:v>
                </c:pt>
                <c:pt idx="18">
                  <c:v>95</c:v>
                </c:pt>
                <c:pt idx="19">
                  <c:v>100</c:v>
                </c:pt>
                <c:pt idx="20">
                  <c:v>105</c:v>
                </c:pt>
                <c:pt idx="21">
                  <c:v>110</c:v>
                </c:pt>
                <c:pt idx="22">
                  <c:v>115</c:v>
                </c:pt>
                <c:pt idx="23">
                  <c:v>120</c:v>
                </c:pt>
              </c:numCache>
            </c:numRef>
          </c:xVal>
          <c:yVal>
            <c:numRef>
              <c:f>'slide 16 RC filter'!$B$2:$B$25</c:f>
              <c:numCache>
                <c:formatCode>General</c:formatCode>
                <c:ptCount val="24"/>
                <c:pt idx="0">
                  <c:v>0.92307692307692313</c:v>
                </c:pt>
                <c:pt idx="1">
                  <c:v>0.8571428571428571</c:v>
                </c:pt>
                <c:pt idx="2">
                  <c:v>0.8</c:v>
                </c:pt>
                <c:pt idx="3">
                  <c:v>0.75</c:v>
                </c:pt>
                <c:pt idx="4">
                  <c:v>0.70588235294117652</c:v>
                </c:pt>
                <c:pt idx="5">
                  <c:v>0.66666666666666663</c:v>
                </c:pt>
                <c:pt idx="6">
                  <c:v>0.63157894736842102</c:v>
                </c:pt>
                <c:pt idx="7">
                  <c:v>0.6</c:v>
                </c:pt>
                <c:pt idx="8">
                  <c:v>0.5714285714285714</c:v>
                </c:pt>
                <c:pt idx="9">
                  <c:v>0.54545454545454541</c:v>
                </c:pt>
                <c:pt idx="10">
                  <c:v>0.52173913043478259</c:v>
                </c:pt>
                <c:pt idx="11">
                  <c:v>0.5</c:v>
                </c:pt>
                <c:pt idx="12">
                  <c:v>0.48</c:v>
                </c:pt>
                <c:pt idx="13">
                  <c:v>0.46153846153846156</c:v>
                </c:pt>
                <c:pt idx="14">
                  <c:v>0.44444444444444442</c:v>
                </c:pt>
                <c:pt idx="15">
                  <c:v>0.42857142857142855</c:v>
                </c:pt>
                <c:pt idx="16">
                  <c:v>0.41379310344827586</c:v>
                </c:pt>
                <c:pt idx="17">
                  <c:v>0.4</c:v>
                </c:pt>
                <c:pt idx="18">
                  <c:v>0.38709677419354838</c:v>
                </c:pt>
                <c:pt idx="19">
                  <c:v>0.375</c:v>
                </c:pt>
                <c:pt idx="20">
                  <c:v>0.36363636363636365</c:v>
                </c:pt>
                <c:pt idx="21">
                  <c:v>0.35294117647058826</c:v>
                </c:pt>
                <c:pt idx="22">
                  <c:v>0.34285714285714286</c:v>
                </c:pt>
                <c:pt idx="23">
                  <c:v>0.33333333333333331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58A-445D-9F00-8A3411A18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740384"/>
        <c:axId val="1786739968"/>
      </c:scatterChart>
      <c:valAx>
        <c:axId val="1786740384"/>
        <c:scaling>
          <c:orientation val="minMax"/>
          <c:max val="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739968"/>
        <c:crosses val="autoZero"/>
        <c:crossBetween val="midCat"/>
      </c:valAx>
      <c:valAx>
        <c:axId val="17867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gain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740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Sheet1!$A$1:$A$51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</c:numCache>
            </c:numRef>
          </c:xVal>
          <c:yVal>
            <c:numRef>
              <c:f>Sheet1!$B$1:$B$51</c:f>
              <c:numCache>
                <c:formatCode>General</c:formatCode>
                <c:ptCount val="51"/>
                <c:pt idx="0">
                  <c:v>0</c:v>
                </c:pt>
                <c:pt idx="1">
                  <c:v>0.12527002950839486</c:v>
                </c:pt>
                <c:pt idx="2">
                  <c:v>0.24856647575069968</c:v>
                </c:pt>
                <c:pt idx="3">
                  <c:v>0.36794684853969956</c:v>
                </c:pt>
                <c:pt idx="4">
                  <c:v>0.48153035398590188</c:v>
                </c:pt>
                <c:pt idx="5">
                  <c:v>0.587527525713892</c:v>
                </c:pt>
                <c:pt idx="6">
                  <c:v>0.68426841724727638</c:v>
                </c:pt>
                <c:pt idx="7">
                  <c:v>0.77022891140155259</c:v>
                </c:pt>
                <c:pt idx="8">
                  <c:v>0.84405473219008997</c:v>
                </c:pt>
                <c:pt idx="9">
                  <c:v>0.90458278094447275</c:v>
                </c:pt>
                <c:pt idx="10">
                  <c:v>0.95085946050646997</c:v>
                </c:pt>
                <c:pt idx="11">
                  <c:v>0.98215569880072406</c:v>
                </c:pt>
                <c:pt idx="12">
                  <c:v>0.99797843509729434</c:v>
                </c:pt>
                <c:pt idx="13">
                  <c:v>0.99807838800220983</c:v>
                </c:pt>
                <c:pt idx="14">
                  <c:v>0.9824539827941956</c:v>
                </c:pt>
                <c:pt idx="15">
                  <c:v>0.95135137623382859</c:v>
                </c:pt>
                <c:pt idx="16">
                  <c:v>0.90526057845426033</c:v>
                </c:pt>
                <c:pt idx="17">
                  <c:v>0.84490773303169575</c:v>
                </c:pt>
                <c:pt idx="18">
                  <c:v>0.77124367686027728</c:v>
                </c:pt>
                <c:pt idx="19">
                  <c:v>0.68542896006634157</c:v>
                </c:pt>
                <c:pt idx="20">
                  <c:v>0.58881556196779494</c:v>
                </c:pt>
                <c:pt idx="21">
                  <c:v>0.48292559113693956</c:v>
                </c:pt>
                <c:pt idx="22">
                  <c:v>0.36942730513944194</c:v>
                </c:pt>
                <c:pt idx="23">
                  <c:v>0.25010882774962789</c:v>
                </c:pt>
                <c:pt idx="24">
                  <c:v>0.1268499777177293</c:v>
                </c:pt>
                <c:pt idx="25">
                  <c:v>1.59265291648594E-3</c:v>
                </c:pt>
                <c:pt idx="26">
                  <c:v>-0.12368976354600314</c:v>
                </c:pt>
                <c:pt idx="27">
                  <c:v>-0.24702349325173958</c:v>
                </c:pt>
                <c:pt idx="28">
                  <c:v>-0.3664654586262478</c:v>
                </c:pt>
                <c:pt idx="29">
                  <c:v>-0.48013389541149076</c:v>
                </c:pt>
                <c:pt idx="30">
                  <c:v>-0.5862379991700285</c:v>
                </c:pt>
                <c:pt idx="31">
                  <c:v>-0.68310613875063353</c:v>
                </c:pt>
                <c:pt idx="32">
                  <c:v>-0.76921219222259551</c:v>
                </c:pt>
                <c:pt idx="33">
                  <c:v>-0.84319959036574099</c:v>
                </c:pt>
                <c:pt idx="34">
                  <c:v>-0.9039026889198275</c:v>
                </c:pt>
                <c:pt idx="35">
                  <c:v>-0.95036513288137681</c:v>
                </c:pt>
                <c:pt idx="36">
                  <c:v>-0.98185492352520354</c:v>
                </c:pt>
                <c:pt idx="37">
                  <c:v>-0.99787595077524849</c:v>
                </c:pt>
                <c:pt idx="38">
                  <c:v>-0.99817580923645932</c:v>
                </c:pt>
                <c:pt idx="39">
                  <c:v>-0.9827497747490066</c:v>
                </c:pt>
                <c:pt idx="40">
                  <c:v>-0.95184087881568502</c:v>
                </c:pt>
                <c:pt idx="41">
                  <c:v>-0.90593607972992451</c:v>
                </c:pt>
                <c:pt idx="42">
                  <c:v>-0.84575859072688164</c:v>
                </c:pt>
                <c:pt idx="43">
                  <c:v>-0.77225648602476904</c:v>
                </c:pt>
                <c:pt idx="44">
                  <c:v>-0.68658776426405788</c:v>
                </c:pt>
                <c:pt idx="45">
                  <c:v>-0.59010210466457336</c:v>
                </c:pt>
                <c:pt idx="46">
                  <c:v>-0.4843196033255206</c:v>
                </c:pt>
                <c:pt idx="47">
                  <c:v>-0.37090682467022801</c:v>
                </c:pt>
                <c:pt idx="48">
                  <c:v>-0.25165054533627784</c:v>
                </c:pt>
                <c:pt idx="49">
                  <c:v>-0.12842960416639582</c:v>
                </c:pt>
                <c:pt idx="50">
                  <c:v>-3.1853017931353258E-3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93-4C6B-B82B-2884F4E0466A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marker>
          <c:xVal>
            <c:numRef>
              <c:f>Sheet1!$A$1:$A$51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0.12000000000000001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0.19999999999999998</c:v>
                </c:pt>
                <c:pt idx="11">
                  <c:v>0.21999999999999997</c:v>
                </c:pt>
                <c:pt idx="12">
                  <c:v>0.23999999999999996</c:v>
                </c:pt>
                <c:pt idx="13">
                  <c:v>0.25999999999999995</c:v>
                </c:pt>
                <c:pt idx="14">
                  <c:v>0.27999999999999997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0.36000000000000004</c:v>
                </c:pt>
                <c:pt idx="19">
                  <c:v>0.38000000000000006</c:v>
                </c:pt>
                <c:pt idx="20">
                  <c:v>0.40000000000000008</c:v>
                </c:pt>
                <c:pt idx="21">
                  <c:v>0.4200000000000001</c:v>
                </c:pt>
                <c:pt idx="22">
                  <c:v>0.44000000000000011</c:v>
                </c:pt>
                <c:pt idx="23">
                  <c:v>0.46000000000000013</c:v>
                </c:pt>
                <c:pt idx="24">
                  <c:v>0.48000000000000015</c:v>
                </c:pt>
                <c:pt idx="25">
                  <c:v>0.50000000000000011</c:v>
                </c:pt>
                <c:pt idx="26">
                  <c:v>0.52000000000000013</c:v>
                </c:pt>
                <c:pt idx="27">
                  <c:v>0.54000000000000015</c:v>
                </c:pt>
                <c:pt idx="28">
                  <c:v>0.56000000000000016</c:v>
                </c:pt>
                <c:pt idx="29">
                  <c:v>0.58000000000000018</c:v>
                </c:pt>
                <c:pt idx="30">
                  <c:v>0.6000000000000002</c:v>
                </c:pt>
                <c:pt idx="31">
                  <c:v>0.62000000000000022</c:v>
                </c:pt>
                <c:pt idx="32">
                  <c:v>0.64000000000000024</c:v>
                </c:pt>
                <c:pt idx="33">
                  <c:v>0.66000000000000025</c:v>
                </c:pt>
                <c:pt idx="34">
                  <c:v>0.68000000000000027</c:v>
                </c:pt>
                <c:pt idx="35">
                  <c:v>0.70000000000000029</c:v>
                </c:pt>
                <c:pt idx="36">
                  <c:v>0.72000000000000031</c:v>
                </c:pt>
                <c:pt idx="37">
                  <c:v>0.74000000000000032</c:v>
                </c:pt>
                <c:pt idx="38">
                  <c:v>0.76000000000000034</c:v>
                </c:pt>
                <c:pt idx="39">
                  <c:v>0.78000000000000036</c:v>
                </c:pt>
                <c:pt idx="40">
                  <c:v>0.80000000000000038</c:v>
                </c:pt>
                <c:pt idx="41">
                  <c:v>0.8200000000000004</c:v>
                </c:pt>
                <c:pt idx="42">
                  <c:v>0.84000000000000041</c:v>
                </c:pt>
                <c:pt idx="43">
                  <c:v>0.86000000000000043</c:v>
                </c:pt>
                <c:pt idx="44">
                  <c:v>0.88000000000000045</c:v>
                </c:pt>
                <c:pt idx="45">
                  <c:v>0.90000000000000047</c:v>
                </c:pt>
                <c:pt idx="46">
                  <c:v>0.92000000000000048</c:v>
                </c:pt>
                <c:pt idx="47">
                  <c:v>0.9400000000000005</c:v>
                </c:pt>
                <c:pt idx="48">
                  <c:v>0.96000000000000052</c:v>
                </c:pt>
                <c:pt idx="49">
                  <c:v>0.98000000000000054</c:v>
                </c:pt>
                <c:pt idx="50">
                  <c:v>1.0000000000000004</c:v>
                </c:pt>
              </c:numCache>
            </c:numRef>
          </c:xVal>
          <c:yVal>
            <c:numRef>
              <c:f>Sheet1!$C$1:$C$51</c:f>
              <c:numCache>
                <c:formatCode>General</c:formatCode>
                <c:ptCount val="51"/>
                <c:pt idx="0">
                  <c:v>0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0.95085946050646997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0.58881556196779494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-0.5862379991700285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-0.95184087881568502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-3.1853017931353258E-3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93-4C6B-B82B-2884F4E04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686272"/>
        <c:axId val="1782691264"/>
      </c:scatterChart>
      <c:valAx>
        <c:axId val="178268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691264"/>
        <c:crosses val="autoZero"/>
        <c:crossBetween val="midCat"/>
      </c:valAx>
      <c:valAx>
        <c:axId val="17826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686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558" y="0"/>
            <a:ext cx="4028843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t" anchorCtr="0" compatLnSpc="1">
            <a:prstTxWarp prst="textNoShape">
              <a:avLst/>
            </a:prstTxWarp>
          </a:bodyPr>
          <a:lstStyle>
            <a:lvl1pPr algn="r"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8844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defTabSz="931939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558" y="6661503"/>
            <a:ext cx="4028843" cy="34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7" tIns="46561" rIns="93117" bIns="46561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540" y="0"/>
            <a:ext cx="4028844" cy="34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>
            <a:lvl1pPr algn="r"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6788" cy="2630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5" y="3330173"/>
            <a:ext cx="7436313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defTabSz="922346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40" y="6658026"/>
            <a:ext cx="4028844" cy="3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2" tIns="46087" rIns="92172" bIns="46087" numCol="1" anchor="b" anchorCtr="0" compatLnSpc="1">
            <a:prstTxWarp prst="textNoShape">
              <a:avLst/>
            </a:prstTxWarp>
          </a:bodyPr>
          <a:lstStyle>
            <a:lvl1pPr algn="r" defTabSz="921175" eaLnBrk="1" hangingPunct="1">
              <a:defRPr sz="13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98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here is our system. Note the filter inside the AD8232. That’s why we don’t really see 60Hz noise in our pictures.</a:t>
            </a:r>
          </a:p>
          <a:p>
            <a:r>
              <a:rPr lang="en-US" dirty="0"/>
              <a:t>But it does kill lots of good signal.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65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do any sophisticated digital filtering for this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1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Why do we want to get rid of it? it is distorting our muscle-force measurements when the muscle is on, and making it harder to discriminate between on vs. off.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Getting rid of it is hard… we could just subtract about 40mV from the muscle-on signal, but the interaction is probably more complicated than that.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</a:t>
            </a:r>
            <a:r>
              <a:rPr lang="en-US" dirty="0"/>
              <a:t>e picture is Dropbox\</a:t>
            </a:r>
            <a:r>
              <a:rPr lang="en-US" dirty="0" err="1"/>
              <a:t>preamp_pictures</a:t>
            </a:r>
            <a:r>
              <a:rPr lang="en-US" dirty="0"/>
              <a:t>\5_3_2021\ad623_sEMG4.jpg.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1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</a:t>
            </a:r>
            <a:r>
              <a:rPr lang="en-US" dirty="0"/>
              <a:t>e picture is Dropbox\</a:t>
            </a:r>
            <a:r>
              <a:rPr lang="en-US" dirty="0" err="1"/>
              <a:t>preamp_pictures</a:t>
            </a:r>
            <a:r>
              <a:rPr lang="en-US" dirty="0"/>
              <a:t>\5_3_2021\ad623_sEMG10.jpg.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main signal is 60 Hz, but there’s clearly a much-higher-frequency noise on top of that also. Maybe 500 Hz?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579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comes from frequency.xlsx, tab semg2_with_manual_drift. I then copied the numbers into a temporary file and plotted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4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comes from frequency.xlsx, tab semg2_with_manual_drift. I then copied the numbers into a temporary file and plotted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6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71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Actually, it’s the same </a:t>
            </a:r>
            <a:r>
              <a:rPr lang="en-US" dirty="0" err="1"/>
              <a:t>dropbox</a:t>
            </a:r>
            <a:r>
              <a:rPr lang="en-US" dirty="0"/>
              <a:t>\en1_eiy\data\</a:t>
            </a:r>
            <a:r>
              <a:rPr lang="en-US" dirty="0" err="1"/>
              <a:t>csv_files</a:t>
            </a:r>
            <a:r>
              <a:rPr lang="en-US" dirty="0"/>
              <a:t>\semg2.csv. This time, though, without manually-added baseline drift.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939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noise = an imperfect electrode-to-skin contact. Changes when you sweat or move)</a:t>
            </a:r>
          </a:p>
          <a:p>
            <a:r>
              <a:rPr lang="en-US" dirty="0"/>
              <a:t>Motion artifact = electrical changes when you move (even with a good skin contact). E.g., from muscle activation</a:t>
            </a:r>
          </a:p>
          <a:p>
            <a:r>
              <a:rPr lang="en-US" dirty="0"/>
              <a:t>Baseline drift = static voltages building up, amplifier offsets changing</a:t>
            </a:r>
          </a:p>
          <a:p>
            <a:r>
              <a:rPr lang="en-US" dirty="0"/>
              <a:t>I have no idea what the 470 Hz spike 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46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07777"/>
          </a:xfrm>
          <a:ln/>
        </p:spPr>
        <p:txBody>
          <a:bodyPr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el.grodstein@tuft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EN1</a:t>
            </a:r>
            <a:br>
              <a:rPr lang="en-US" altLang="en-US" dirty="0"/>
            </a:br>
            <a:r>
              <a:rPr lang="en-US" altLang="en-US" dirty="0"/>
              <a:t>Electricity inside of you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599"/>
            <a:ext cx="8382000" cy="3676475"/>
          </a:xfrm>
        </p:spPr>
        <p:txBody>
          <a:bodyPr/>
          <a:lstStyle/>
          <a:p>
            <a:pPr eaLnBrk="1" hangingPunct="1"/>
            <a:r>
              <a:rPr lang="en-US" altLang="en-US" dirty="0"/>
              <a:t>Fall 2022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3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/>
              <a:t>4 – The </a:t>
            </a:r>
            <a:r>
              <a:rPr lang="it-IT" altLang="en-US" dirty="0"/>
              <a:t>frequency domain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557B-62AA-B36A-13AE-70691F2F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693E4-2EF7-C30F-4F94-9E9B7773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66" y="1676400"/>
            <a:ext cx="2895599" cy="2030361"/>
          </a:xfrm>
        </p:spPr>
        <p:txBody>
          <a:bodyPr/>
          <a:lstStyle/>
          <a:p>
            <a:r>
              <a:rPr lang="en-US" dirty="0"/>
              <a:t>Quite similar to the other, but without the big baseline drift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851AB-98F3-9E05-ABD4-835A04D0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9B469DF8-94B2-2899-122D-ED01987F4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4862" r="10182" b="5365"/>
          <a:stretch/>
        </p:blipFill>
        <p:spPr>
          <a:xfrm>
            <a:off x="3532239" y="2155723"/>
            <a:ext cx="4975122" cy="39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21937-851A-0968-DF31-F9C75FD1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Frequency-domain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A8CBC-9CC9-B320-07D9-9F223F7F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7292"/>
            <a:ext cx="2895600" cy="4252452"/>
          </a:xfrm>
        </p:spPr>
        <p:txBody>
          <a:bodyPr/>
          <a:lstStyle/>
          <a:p>
            <a:pPr lvl="1"/>
            <a:r>
              <a:rPr lang="en-US" dirty="0"/>
              <a:t>Note the peak at 60Hz; the usual noise</a:t>
            </a:r>
          </a:p>
          <a:p>
            <a:r>
              <a:rPr lang="en-US" dirty="0"/>
              <a:t>Our moving-avg filter removed any oscillations at &gt;60 Hz. Any problem?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removes lots of signal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BCC7D-65E8-1E59-44D1-D074444F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A9C45EC-4B7F-4814-4824-2119E012A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862" r="11357"/>
          <a:stretch/>
        </p:blipFill>
        <p:spPr>
          <a:xfrm>
            <a:off x="3657603" y="2018072"/>
            <a:ext cx="5073445" cy="417576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9A2F6E-00EF-B325-D6E6-6267C2D13E16}"/>
              </a:ext>
            </a:extLst>
          </p:cNvPr>
          <p:cNvSpPr txBox="1">
            <a:spLocks/>
          </p:cNvSpPr>
          <p:nvPr/>
        </p:nvSpPr>
        <p:spPr bwMode="auto">
          <a:xfrm>
            <a:off x="685800" y="1489587"/>
            <a:ext cx="7772400" cy="6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Anything interesting?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C3B0FF-DC07-F706-A16E-834F52BBDC5C}"/>
              </a:ext>
            </a:extLst>
          </p:cNvPr>
          <p:cNvCxnSpPr/>
          <p:nvPr/>
        </p:nvCxnSpPr>
        <p:spPr>
          <a:xfrm flipH="1">
            <a:off x="4994787" y="1789471"/>
            <a:ext cx="1160207" cy="8682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76DB80-9080-93E5-5E9A-068AA226481C}"/>
              </a:ext>
            </a:extLst>
          </p:cNvPr>
          <p:cNvSpPr/>
          <p:nvPr/>
        </p:nvSpPr>
        <p:spPr>
          <a:xfrm>
            <a:off x="4935795" y="2359744"/>
            <a:ext cx="3598607" cy="323235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All of this content vanishes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409E-701C-D5E5-C178-02A6ECCE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noise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E0052-250E-FA6A-D825-703E2E1E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78D3B50-05C7-EBCE-F9A6-28B5184B9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4862" r="11357"/>
          <a:stretch/>
        </p:blipFill>
        <p:spPr>
          <a:xfrm>
            <a:off x="3657603" y="2018072"/>
            <a:ext cx="5073445" cy="41757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7BDB-5453-6A03-68F9-D1428C1C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2" y="1676400"/>
            <a:ext cx="3601065" cy="4419600"/>
          </a:xfrm>
        </p:spPr>
        <p:txBody>
          <a:bodyPr/>
          <a:lstStyle/>
          <a:p>
            <a:r>
              <a:rPr lang="en-US" sz="2400" dirty="0"/>
              <a:t>Low frequency (&lt;.5 Hz)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electrode contact noise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motion artifacts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baseline drifts</a:t>
            </a:r>
          </a:p>
          <a:p>
            <a:r>
              <a:rPr lang="en-US" sz="2400" dirty="0"/>
              <a:t>High frequency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&gt;300Hz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random noise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lots of other muscles, neurons firing everywhere</a:t>
            </a: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0110D8-907B-E4A6-9106-0D34E3BA1329}"/>
              </a:ext>
            </a:extLst>
          </p:cNvPr>
          <p:cNvCxnSpPr>
            <a:cxnSpLocks/>
          </p:cNvCxnSpPr>
          <p:nvPr/>
        </p:nvCxnSpPr>
        <p:spPr>
          <a:xfrm>
            <a:off x="2851355" y="2507226"/>
            <a:ext cx="1582993" cy="5801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AE1100-E16A-C51D-1E65-1E3E4F4AEF9F}"/>
              </a:ext>
            </a:extLst>
          </p:cNvPr>
          <p:cNvCxnSpPr>
            <a:cxnSpLocks/>
          </p:cNvCxnSpPr>
          <p:nvPr/>
        </p:nvCxnSpPr>
        <p:spPr>
          <a:xfrm>
            <a:off x="2354825" y="3416710"/>
            <a:ext cx="4803059" cy="1932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7285-5819-298C-B57C-09F602E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frequency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9CF3-7CA4-473D-6451-CA2DA8A8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099187"/>
          </a:xfrm>
        </p:spPr>
        <p:txBody>
          <a:bodyPr/>
          <a:lstStyle/>
          <a:p>
            <a:r>
              <a:rPr lang="en-US" sz="2400" dirty="0" err="1"/>
              <a:t>sEMG</a:t>
            </a:r>
            <a:r>
              <a:rPr lang="en-US" sz="2400" dirty="0"/>
              <a:t> summary:  </a:t>
            </a:r>
            <a:r>
              <a:rPr lang="en-US" sz="2400" dirty="0" err="1"/>
              <a:t>freq</a:t>
            </a:r>
            <a:r>
              <a:rPr lang="en-US" sz="2400" dirty="0"/>
              <a:t> range of 10–500 Hz, with most of the usable energy from 50–150 Hz.</a:t>
            </a:r>
          </a:p>
          <a:p>
            <a:r>
              <a:rPr lang="en-US" sz="2400" dirty="0"/>
              <a:t>ECG summary: various noise &lt; 0.5 Hz; most of the signal is in 5-50 Hz. Most commercially ECG devices provide a passband up to 150 Hz, with a 60 Hz notch filter.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99A01-4D9C-43DB-C638-BBBA5A47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15DB08-AD5D-D81D-58E8-45DBAFF97057}"/>
              </a:ext>
            </a:extLst>
          </p:cNvPr>
          <p:cNvGrpSpPr/>
          <p:nvPr/>
        </p:nvGrpSpPr>
        <p:grpSpPr>
          <a:xfrm>
            <a:off x="1688691" y="4089149"/>
            <a:ext cx="5908040" cy="1569660"/>
            <a:chOff x="1688691" y="4089149"/>
            <a:chExt cx="5908040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E88C21-F1EA-212C-09F5-A25300BFC00D}"/>
                </a:ext>
              </a:extLst>
            </p:cNvPr>
            <p:cNvSpPr txBox="1"/>
            <p:nvPr/>
          </p:nvSpPr>
          <p:spPr>
            <a:xfrm>
              <a:off x="5582511" y="4089149"/>
              <a:ext cx="2014220" cy="15696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PyBoard</a:t>
              </a:r>
              <a:endParaRPr lang="en-US" b="1" dirty="0"/>
            </a:p>
            <a:p>
              <a:pPr algn="ctr"/>
              <a:r>
                <a:rPr lang="en-US" dirty="0"/>
                <a:t>A2D converter</a:t>
              </a:r>
            </a:p>
            <a:p>
              <a:pPr algn="ctr"/>
              <a:r>
                <a:rPr lang="en-US" dirty="0"/>
                <a:t>CPU (moving avg + stuff)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2E4271-145D-A1A8-602B-9342AD18172E}"/>
                </a:ext>
              </a:extLst>
            </p:cNvPr>
            <p:cNvCxnSpPr>
              <a:cxnSpLocks/>
            </p:cNvCxnSpPr>
            <p:nvPr/>
          </p:nvCxnSpPr>
          <p:spPr>
            <a:xfrm>
              <a:off x="5300571" y="4873979"/>
              <a:ext cx="28448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6EC4F0-CEB5-382F-CB4E-83919A256BBC}"/>
                </a:ext>
              </a:extLst>
            </p:cNvPr>
            <p:cNvSpPr txBox="1"/>
            <p:nvPr/>
          </p:nvSpPr>
          <p:spPr>
            <a:xfrm>
              <a:off x="3624171" y="4089149"/>
              <a:ext cx="1656080" cy="156966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AD8232</a:t>
              </a:r>
            </a:p>
            <a:p>
              <a:pPr algn="ctr"/>
              <a:r>
                <a:rPr lang="en-US" dirty="0"/>
                <a:t>preamp</a:t>
              </a:r>
            </a:p>
            <a:p>
              <a:pPr algn="ctr"/>
              <a:r>
                <a:rPr lang="en-US" dirty="0"/>
                <a:t>.5-40 Hz filter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EF7BE1-843B-47A8-1475-F1BC9B79F073}"/>
                </a:ext>
              </a:extLst>
            </p:cNvPr>
            <p:cNvSpPr txBox="1"/>
            <p:nvPr/>
          </p:nvSpPr>
          <p:spPr>
            <a:xfrm>
              <a:off x="1688691" y="4458481"/>
              <a:ext cx="1508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leads from your body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C794FD4-3FCF-CE21-CFF4-C2BBB2967BB6}"/>
                </a:ext>
              </a:extLst>
            </p:cNvPr>
            <p:cNvCxnSpPr>
              <a:cxnSpLocks/>
            </p:cNvCxnSpPr>
            <p:nvPr/>
          </p:nvCxnSpPr>
          <p:spPr>
            <a:xfrm>
              <a:off x="3339691" y="4873979"/>
              <a:ext cx="28448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B4A8-5CC5-C89F-DAD8-C3275CDE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“why do we care”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3BD8E-F379-63B3-A474-259FEB0B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Biomedical signals are noisy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saw </a:t>
            </a:r>
            <a:r>
              <a:rPr lang="en-US" sz="2000" dirty="0" err="1"/>
              <a:t>sEMG</a:t>
            </a:r>
            <a:r>
              <a:rPr lang="en-US" sz="2000" dirty="0"/>
              <a:t> and ECG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X-rays, ultrasound, MRI, … are all noisy too</a:t>
            </a:r>
          </a:p>
          <a:p>
            <a:r>
              <a:rPr lang="en-US" sz="2400" dirty="0"/>
              <a:t>Noise can be 2D or 3D also !?!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again, X-rays etc. are all </a:t>
            </a:r>
            <a:r>
              <a:rPr lang="en-US" sz="2000" i="1" dirty="0"/>
              <a:t>images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remember the fancy image-enhancement on CSI?</a:t>
            </a:r>
          </a:p>
          <a:p>
            <a:r>
              <a:rPr lang="en-US" sz="2400" dirty="0"/>
              <a:t>Camera images for self-driving cars are full of noise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robotic systems: sensor + control + actuator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visual noise from snow, fog, </a:t>
            </a:r>
            <a:r>
              <a:rPr lang="en-US" sz="2000" dirty="0" err="1"/>
              <a:t>etc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lots of random sound, vibrations, …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F0720-47D2-54A0-A5DC-C5B56108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6F07-EAF3-244A-E078-A54647390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next courses will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0DB6-B5FF-7F59-86B8-A54CBF6C4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EE 20, BME 3, ME 31: basic frequency-domain Fourier analysis</a:t>
            </a:r>
          </a:p>
          <a:p>
            <a:r>
              <a:rPr lang="en-US" dirty="0"/>
              <a:t>EE 21,22,23: lots more frequency-domain analysis (linear systems, poles/zeros, Laplace, …)</a:t>
            </a:r>
          </a:p>
          <a:p>
            <a:r>
              <a:rPr lang="en-US" dirty="0"/>
              <a:t>EE 125: Digital Signal Processing</a:t>
            </a:r>
          </a:p>
          <a:p>
            <a:r>
              <a:rPr lang="en-US" dirty="0"/>
              <a:t>We’ll stick with a simple moving-average filter in this course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F434-9AB0-FA0C-2CF3-733B31E1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B18B-86CA-3A68-4389-5764C30A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1CB52-44C6-78C6-6D6B-C2BCD3118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A6B08-7ABB-1CC9-346B-70D17210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10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B0B8-E3F2-9824-A9B8-C2F04AA2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1FC8-7717-0776-41C6-276DDFE0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61960" cy="4419600"/>
          </a:xfrm>
        </p:spPr>
        <p:txBody>
          <a:bodyPr/>
          <a:lstStyle/>
          <a:p>
            <a:r>
              <a:rPr lang="en-US" dirty="0"/>
              <a:t>Our labs will just use moving-average filters!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More sophisticates filters are hard </a:t>
            </a:r>
            <a:r>
              <a:rPr lang="en-US"/>
              <a:t>to do at </a:t>
            </a:r>
            <a:r>
              <a:rPr lang="en-US" dirty="0"/>
              <a:t>1kHz in </a:t>
            </a:r>
            <a:r>
              <a:rPr lang="en-US" dirty="0" err="1"/>
              <a:t>MicroPython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More on this shortly</a:t>
            </a:r>
            <a:endParaRPr lang="en-US" dirty="0"/>
          </a:p>
          <a:p>
            <a:r>
              <a:rPr lang="en-US" dirty="0"/>
              <a:t>Running average is good enough for us</a:t>
            </a:r>
          </a:p>
          <a:p>
            <a:pPr lvl="1"/>
            <a:r>
              <a:rPr lang="en-US" dirty="0"/>
              <a:t>lab questions will ask you to interpret your results accordingly</a:t>
            </a:r>
          </a:p>
          <a:p>
            <a:pPr lvl="1"/>
            <a:r>
              <a:rPr lang="en-US" dirty="0"/>
              <a:t>it turns out running average also has a frequency-domain interpretation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64599-F7AD-1D90-4F6A-27D2B370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7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7DFC-DDE1-6684-96E9-C79E7B18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E988-F521-703D-8CBF-D258949C7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2720"/>
            <a:ext cx="7772400" cy="1391920"/>
          </a:xfrm>
        </p:spPr>
        <p:txBody>
          <a:bodyPr/>
          <a:lstStyle/>
          <a:p>
            <a:r>
              <a:rPr lang="en-US" dirty="0"/>
              <a:t>“Classical” filters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built with resistors, capacitors, amplifiers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continuous-time signals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F8648-3984-DAFD-243F-EE3FDEAC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60F751-25DF-2447-AB3B-1581A26F539C}"/>
              </a:ext>
            </a:extLst>
          </p:cNvPr>
          <p:cNvSpPr txBox="1">
            <a:spLocks/>
          </p:cNvSpPr>
          <p:nvPr/>
        </p:nvSpPr>
        <p:spPr bwMode="auto">
          <a:xfrm>
            <a:off x="817880" y="491967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Pull up AD8232 data sheet to show the R &amp; C in its Cardiac Monitor configuration (page 28)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4561350-3BC9-1C8E-67F2-A2D9DB921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4030"/>
              </p:ext>
            </p:extLst>
          </p:nvPr>
        </p:nvGraphicFramePr>
        <p:xfrm>
          <a:off x="4175760" y="24333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8C78529-CC8F-2A1C-6B37-AC7CE7767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95" y="3117850"/>
            <a:ext cx="2381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30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D63A-F92C-DFBB-9EFF-E57A3C75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747E-89CA-595B-CC78-B0749E83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686560"/>
            <a:ext cx="4373880" cy="650240"/>
          </a:xfrm>
        </p:spPr>
        <p:txBody>
          <a:bodyPr/>
          <a:lstStyle/>
          <a:p>
            <a:r>
              <a:rPr lang="en-US" dirty="0"/>
              <a:t>Majority case nowadays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E2ED7-D964-57E2-A9B2-AB7CEEDF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D9DC29-1E14-170B-3959-648D7EA57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808904"/>
              </p:ext>
            </p:extLst>
          </p:nvPr>
        </p:nvGraphicFramePr>
        <p:xfrm>
          <a:off x="726440" y="2514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3EE1534-064B-85E0-B76A-D2D971536490}"/>
              </a:ext>
            </a:extLst>
          </p:cNvPr>
          <p:cNvSpPr txBox="1">
            <a:spLocks/>
          </p:cNvSpPr>
          <p:nvPr/>
        </p:nvSpPr>
        <p:spPr bwMode="auto">
          <a:xfrm>
            <a:off x="5298440" y="2032000"/>
            <a:ext cx="37185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Starts with </a:t>
            </a:r>
            <a:r>
              <a:rPr lang="en-US" i="1" kern="0" dirty="0"/>
              <a:t>sampling</a:t>
            </a:r>
          </a:p>
          <a:p>
            <a:pPr lvl="1"/>
            <a:r>
              <a:rPr lang="en-US" kern="0" dirty="0"/>
              <a:t>Take snapshots every </a:t>
            </a:r>
            <a:r>
              <a:rPr lang="el-GR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seconds</a:t>
            </a:r>
          </a:p>
          <a:p>
            <a:pPr lvl="1"/>
            <a:r>
              <a:rPr lang="en-US" kern="0" dirty="0"/>
              <a:t>Digitize the snapshots with an </a:t>
            </a:r>
            <a:r>
              <a:rPr lang="en-US" i="1" kern="0" dirty="0"/>
              <a:t>A-to-D converter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8945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EA2-E5A1-440A-BBF7-FB047BEE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picture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CE431-A316-4FC0-8AF3-D404C161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bioelectricity?</a:t>
            </a:r>
          </a:p>
          <a:p>
            <a:r>
              <a:rPr lang="en-US" dirty="0"/>
              <a:t>Neurons and working with the nervous system</a:t>
            </a:r>
          </a:p>
          <a:p>
            <a:r>
              <a:rPr lang="en-US" dirty="0"/>
              <a:t>Cardiac bioelectricity</a:t>
            </a:r>
          </a:p>
          <a:p>
            <a:r>
              <a:rPr lang="en-US" dirty="0"/>
              <a:t>Worms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3BD7B-8458-45C8-871C-FBDAA3E4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EN1 EIY Joel Grodstein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1E2B69-E4B6-4750-B290-80ED5391C427}"/>
              </a:ext>
            </a:extLst>
          </p:cNvPr>
          <p:cNvSpPr/>
          <p:nvPr/>
        </p:nvSpPr>
        <p:spPr>
          <a:xfrm>
            <a:off x="566928" y="1676400"/>
            <a:ext cx="7141464" cy="554736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D63A-F92C-DFBB-9EFF-E57A3C75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F747E-89CA-595B-CC78-B0749E83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30050"/>
            <a:ext cx="7772400" cy="1917310"/>
          </a:xfrm>
        </p:spPr>
        <p:txBody>
          <a:bodyPr/>
          <a:lstStyle/>
          <a:p>
            <a:r>
              <a:rPr lang="en-US" dirty="0"/>
              <a:t>Samples are processed digitally</a:t>
            </a:r>
          </a:p>
          <a:p>
            <a:r>
              <a:rPr lang="en-US" dirty="0"/>
              <a:t>Output can be converted back to an analog waveform, or used to drive stepper motors, other software,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E2ED7-D964-57E2-A9B2-AB7CEEDF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A531E-7B48-753F-5020-7357C12D01CC}"/>
              </a:ext>
            </a:extLst>
          </p:cNvPr>
          <p:cNvSpPr txBox="1"/>
          <p:nvPr/>
        </p:nvSpPr>
        <p:spPr>
          <a:xfrm>
            <a:off x="1849120" y="2165865"/>
            <a:ext cx="16560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A-to-D converter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087AA-2761-F4B0-34BF-1DA59A4D49A8}"/>
              </a:ext>
            </a:extLst>
          </p:cNvPr>
          <p:cNvSpPr txBox="1"/>
          <p:nvPr/>
        </p:nvSpPr>
        <p:spPr>
          <a:xfrm>
            <a:off x="3779520" y="2165865"/>
            <a:ext cx="16560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processing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660B-5588-9A69-79E9-70DA83E63C10}"/>
              </a:ext>
            </a:extLst>
          </p:cNvPr>
          <p:cNvSpPr txBox="1"/>
          <p:nvPr/>
        </p:nvSpPr>
        <p:spPr>
          <a:xfrm>
            <a:off x="5717540" y="1981199"/>
            <a:ext cx="201422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D-to-A converter or other output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883D1B-CEAE-49BD-DE9C-53F9F0804045}"/>
              </a:ext>
            </a:extLst>
          </p:cNvPr>
          <p:cNvCxnSpPr>
            <a:cxnSpLocks/>
          </p:cNvCxnSpPr>
          <p:nvPr/>
        </p:nvCxnSpPr>
        <p:spPr>
          <a:xfrm>
            <a:off x="3495040" y="2581363"/>
            <a:ext cx="2844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1AFC32-BC10-7CCB-0D3B-C3BBEBF53324}"/>
              </a:ext>
            </a:extLst>
          </p:cNvPr>
          <p:cNvCxnSpPr>
            <a:cxnSpLocks/>
          </p:cNvCxnSpPr>
          <p:nvPr/>
        </p:nvCxnSpPr>
        <p:spPr>
          <a:xfrm>
            <a:off x="5435600" y="2581363"/>
            <a:ext cx="28448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D990-5D41-BC3F-3688-AEF4D3B9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AC9F-4271-9E39-09C9-99D7C6DF9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with signals in the frequency domain</a:t>
            </a:r>
          </a:p>
          <a:p>
            <a:pPr lvl="1"/>
            <a:r>
              <a:rPr lang="en-US" dirty="0"/>
              <a:t>What does that mean?</a:t>
            </a:r>
          </a:p>
          <a:p>
            <a:pPr lvl="1"/>
            <a:r>
              <a:rPr lang="en-US" dirty="0"/>
              <a:t>What problem(s) will it solve?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1813D-0E9D-FAF9-D837-C931A754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2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224-F0EC-A2C3-0CE0-CF24D55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35D-2FF6-309A-9527-6E0670DB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156" y="1676400"/>
            <a:ext cx="3362734" cy="4419600"/>
          </a:xfrm>
        </p:spPr>
        <p:txBody>
          <a:bodyPr/>
          <a:lstStyle/>
          <a:p>
            <a:r>
              <a:rPr lang="en-US" sz="2400" dirty="0"/>
              <a:t>Left side: </a:t>
            </a:r>
            <a:r>
              <a:rPr lang="en-US" sz="2400" dirty="0" err="1"/>
              <a:t>sEMG</a:t>
            </a:r>
            <a:r>
              <a:rPr lang="en-US" sz="2400" dirty="0"/>
              <a:t> with muscle quiet</a:t>
            </a:r>
          </a:p>
          <a:p>
            <a:r>
              <a:rPr lang="en-US" sz="2400" dirty="0"/>
              <a:t>Right side: muscle clenched</a:t>
            </a:r>
          </a:p>
          <a:p>
            <a:r>
              <a:rPr lang="en-US" sz="2400" dirty="0"/>
              <a:t>What do we want to get rid of and why?</a:t>
            </a:r>
          </a:p>
          <a:p>
            <a:r>
              <a:rPr lang="en-US" sz="2400" dirty="0"/>
              <a:t>Fancy word: “get rid of it” </a:t>
            </a:r>
            <a:r>
              <a:rPr lang="en-US" sz="2400" dirty="0">
                <a:sym typeface="Symbol" panose="05050102010706020507" pitchFamily="18" charset="2"/>
              </a:rPr>
              <a:t></a:t>
            </a:r>
            <a:r>
              <a:rPr lang="en-US" sz="2400" dirty="0"/>
              <a:t> </a:t>
            </a:r>
            <a:r>
              <a:rPr lang="en-US" sz="2400" i="1" dirty="0"/>
              <a:t>filter</a:t>
            </a:r>
            <a:r>
              <a:rPr lang="en-US" sz="2400" dirty="0"/>
              <a:t> it away</a:t>
            </a:r>
          </a:p>
          <a:p>
            <a:r>
              <a:rPr lang="en-US" sz="2400" dirty="0"/>
              <a:t>How can we get rid of the noise (but not throw away the baby)?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3661-F0BD-7056-6B15-0C2D321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7" name="Picture 6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971FA143-6CAD-B7C7-3399-1A482D52E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1524000"/>
            <a:ext cx="5069840" cy="3802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D2C1E-AB82-BAE0-ECBE-1C786BD21037}"/>
              </a:ext>
            </a:extLst>
          </p:cNvPr>
          <p:cNvSpPr txBox="1"/>
          <p:nvPr/>
        </p:nvSpPr>
        <p:spPr>
          <a:xfrm>
            <a:off x="6019800" y="757084"/>
            <a:ext cx="2249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Remember this?</a:t>
            </a:r>
          </a:p>
        </p:txBody>
      </p:sp>
    </p:spTree>
    <p:extLst>
      <p:ext uri="{BB962C8B-B14F-4D97-AF65-F5344CB8AC3E}">
        <p14:creationId xmlns:p14="http://schemas.microsoft.com/office/powerpoint/2010/main" val="30081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B224-F0EC-A2C3-0CE0-CF24D55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5D35D-2FF6-309A-9527-6E0670DB3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0" y="1930400"/>
            <a:ext cx="3682999" cy="3434080"/>
          </a:xfrm>
        </p:spPr>
        <p:txBody>
          <a:bodyPr/>
          <a:lstStyle/>
          <a:p>
            <a:r>
              <a:rPr lang="en-US" sz="2400" dirty="0"/>
              <a:t>This picture is zoomed in from last slide</a:t>
            </a:r>
          </a:p>
          <a:p>
            <a:r>
              <a:rPr lang="en-US" sz="2400" dirty="0"/>
              <a:t>What frequency is the noise?</a:t>
            </a:r>
          </a:p>
          <a:p>
            <a:r>
              <a:rPr lang="en-US" sz="2400" dirty="0"/>
              <a:t>Where is it from?</a:t>
            </a:r>
          </a:p>
          <a:p>
            <a:r>
              <a:rPr lang="en-US" sz="2400" dirty="0"/>
              <a:t>With knowledge comes power – we can now get rid of the noise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3661-F0BD-7056-6B15-0C2D321E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A picture containing text, electronics, display, computer&#10;&#10;Description automatically generated">
            <a:extLst>
              <a:ext uri="{FF2B5EF4-FFF2-40B4-BE49-F238E27FC236}">
                <a16:creationId xmlns:a16="http://schemas.microsoft.com/office/drawing/2014/main" id="{0C86DD8F-620F-C7D1-C0D4-FC34B6C90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5" t="14718" r="15953" b="6494"/>
          <a:stretch/>
        </p:blipFill>
        <p:spPr>
          <a:xfrm>
            <a:off x="193040" y="1920240"/>
            <a:ext cx="4284796" cy="3698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82DB4-7C0F-035B-4F83-9BF88C53B158}"/>
              </a:ext>
            </a:extLst>
          </p:cNvPr>
          <p:cNvSpPr txBox="1"/>
          <p:nvPr/>
        </p:nvSpPr>
        <p:spPr>
          <a:xfrm>
            <a:off x="6019800" y="757084"/>
            <a:ext cx="280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We noted that the noise is 60 Hz</a:t>
            </a:r>
          </a:p>
        </p:txBody>
      </p:sp>
    </p:spTree>
    <p:extLst>
      <p:ext uri="{BB962C8B-B14F-4D97-AF65-F5344CB8AC3E}">
        <p14:creationId xmlns:p14="http://schemas.microsoft.com/office/powerpoint/2010/main" val="219970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B698912-F944-0DD3-D6D5-FD32220C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2422" r="9846" b="5365"/>
          <a:stretch/>
        </p:blipFill>
        <p:spPr>
          <a:xfrm>
            <a:off x="3736257" y="2448234"/>
            <a:ext cx="5053782" cy="3608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12C32B3-D47A-E75D-C8DF-ACBE47503A0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5638" y="2595716"/>
                <a:ext cx="3559278" cy="3293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num>
                          <m:den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60 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𝑐𝑦𝑐𝑙𝑒𝑠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1000 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𝑠𝑎𝑚𝑝𝑙𝑒𝑠</m:t>
                            </m:r>
                          </m:num>
                          <m:den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𝑠𝑒𝑐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16 </m:t>
                            </m:r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𝑠𝑎𝑚𝑝𝑙𝑒𝑠</m:t>
                            </m:r>
                          </m:num>
                          <m:den>
                            <m:r>
                              <a:rPr lang="en-US" sz="2400" b="0" i="1" kern="0" smtClean="0">
                                <a:latin typeface="Cambria Math" panose="02040503050406030204" pitchFamily="18" charset="0"/>
                              </a:rPr>
                              <m:t>𝑐𝑦𝑐𝑙𝑒</m:t>
                            </m:r>
                          </m:den>
                        </m:f>
                      </m:e>
                    </m:d>
                  </m:oMath>
                </a14:m>
                <a:endParaRPr lang="en-US" sz="2400" kern="0" dirty="0"/>
              </a:p>
              <a:p>
                <a:r>
                  <a:rPr lang="en-US" sz="2400" kern="0" dirty="0"/>
                  <a:t>So average over </a:t>
                </a:r>
                <a:r>
                  <a:rPr lang="en-US" sz="24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16 samples</a:t>
                </a:r>
                <a:endParaRPr lang="en-US" sz="2400" kern="0" dirty="0"/>
              </a:p>
              <a:p>
                <a:endParaRPr lang="en-US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512C32B3-D47A-E75D-C8DF-ACBE475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38" y="2595716"/>
                <a:ext cx="3559278" cy="3293806"/>
              </a:xfrm>
              <a:prstGeom prst="rect">
                <a:avLst/>
              </a:prstGeom>
              <a:blipFill>
                <a:blip r:embed="rId4"/>
                <a:stretch>
                  <a:fillRect l="-23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EC12CF-7E07-9993-8DA2-24548572A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9587"/>
            <a:ext cx="7772400" cy="604684"/>
          </a:xfrm>
        </p:spPr>
        <p:txBody>
          <a:bodyPr/>
          <a:lstStyle/>
          <a:p>
            <a:r>
              <a:rPr lang="en-US" kern="0" dirty="0"/>
              <a:t>We reduced the noise with a moving-average filter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B698912-F944-0DD3-D6D5-FD32220C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2422" r="9846" b="5365"/>
          <a:stretch/>
        </p:blipFill>
        <p:spPr>
          <a:xfrm>
            <a:off x="3736257" y="2448234"/>
            <a:ext cx="5053782" cy="36084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7A64AA-5AE8-F904-CDBC-D054A54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Noise is dramatically reduced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5F8C4-D942-43FF-49FF-8C0BA7B5E28B}"/>
              </a:ext>
            </a:extLst>
          </p:cNvPr>
          <p:cNvSpPr/>
          <p:nvPr/>
        </p:nvSpPr>
        <p:spPr>
          <a:xfrm>
            <a:off x="4355690" y="4444181"/>
            <a:ext cx="1012723" cy="48178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7613BA-1710-A9FC-37EE-7B71D73E8697}"/>
              </a:ext>
            </a:extLst>
          </p:cNvPr>
          <p:cNvSpPr/>
          <p:nvPr/>
        </p:nvSpPr>
        <p:spPr>
          <a:xfrm rot="19324888">
            <a:off x="5815781" y="4321279"/>
            <a:ext cx="1012723" cy="48178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12E2-A068-6FB7-2407-7DD7DA1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9B698912-F944-0DD3-D6D5-FD32220C3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2422" r="9846" b="5365"/>
          <a:stretch/>
        </p:blipFill>
        <p:spPr>
          <a:xfrm>
            <a:off x="3736257" y="2448234"/>
            <a:ext cx="5053782" cy="36084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7A64AA-5AE8-F904-CDBC-D054A54A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But so is the signal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45F8C4-D942-43FF-49FF-8C0BA7B5E28B}"/>
              </a:ext>
            </a:extLst>
          </p:cNvPr>
          <p:cNvSpPr/>
          <p:nvPr/>
        </p:nvSpPr>
        <p:spPr>
          <a:xfrm>
            <a:off x="5191434" y="4060954"/>
            <a:ext cx="1012723" cy="1602427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7613BA-1710-A9FC-37EE-7B71D73E8697}"/>
              </a:ext>
            </a:extLst>
          </p:cNvPr>
          <p:cNvSpPr/>
          <p:nvPr/>
        </p:nvSpPr>
        <p:spPr>
          <a:xfrm rot="19324888">
            <a:off x="6490356" y="3130638"/>
            <a:ext cx="1304009" cy="106199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6ADF9B-B9B9-06DF-6C69-100560D64096}"/>
              </a:ext>
            </a:extLst>
          </p:cNvPr>
          <p:cNvSpPr txBox="1">
            <a:spLocks/>
          </p:cNvSpPr>
          <p:nvPr/>
        </p:nvSpPr>
        <p:spPr bwMode="auto">
          <a:xfrm>
            <a:off x="88488" y="2595716"/>
            <a:ext cx="3824749" cy="32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This is our lead-in to a quick overview of </a:t>
            </a:r>
            <a:r>
              <a:rPr lang="en-US" i="1" kern="0" dirty="0"/>
              <a:t>Fourier </a:t>
            </a:r>
            <a:r>
              <a:rPr lang="en-US" kern="0" dirty="0"/>
              <a:t>analysis</a:t>
            </a:r>
          </a:p>
          <a:p>
            <a:r>
              <a:rPr lang="en-US" kern="0" dirty="0"/>
              <a:t>Just a quick overview!</a:t>
            </a:r>
          </a:p>
        </p:txBody>
      </p:sp>
    </p:spTree>
    <p:extLst>
      <p:ext uri="{BB962C8B-B14F-4D97-AF65-F5344CB8AC3E}">
        <p14:creationId xmlns:p14="http://schemas.microsoft.com/office/powerpoint/2010/main" val="37890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CB65-C981-4610-DE47-FD78781B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A0CD7-FE32-2C2F-97AA-56FD31AC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ever seen a sound-mixing board?</a:t>
            </a:r>
          </a:p>
          <a:p>
            <a:pPr lvl="1"/>
            <a:r>
              <a:rPr lang="en-US" dirty="0"/>
              <a:t>break music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≈20 frequency bands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 their volume independently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signal can be broken into the sum of sinusoids of different frequencies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maybe a counter-intuitive notion – but true!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7329E-F306-BD77-3C24-552F7641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EN1 EIY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51076</TotalTime>
  <Words>1110</Words>
  <Application>Microsoft Office PowerPoint</Application>
  <PresentationFormat>On-screen Show (4:3)</PresentationFormat>
  <Paragraphs>159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Cambria Math</vt:lpstr>
      <vt:lpstr>Times New Roman</vt:lpstr>
      <vt:lpstr>Default Design</vt:lpstr>
      <vt:lpstr>EN1 Electricity inside of you</vt:lpstr>
      <vt:lpstr>Big picture of the course</vt:lpstr>
      <vt:lpstr>Today’s lecture</vt:lpstr>
      <vt:lpstr>Filtering</vt:lpstr>
      <vt:lpstr>Filtering</vt:lpstr>
      <vt:lpstr>PowerPoint Presentation</vt:lpstr>
      <vt:lpstr>Noise is dramatically reduced </vt:lpstr>
      <vt:lpstr>But so is the signal </vt:lpstr>
      <vt:lpstr>Frequency domain</vt:lpstr>
      <vt:lpstr>Another signal</vt:lpstr>
      <vt:lpstr>Frequency-domain version</vt:lpstr>
      <vt:lpstr>Sources of noise</vt:lpstr>
      <vt:lpstr>Typical frequency content</vt:lpstr>
      <vt:lpstr>More “why do we care”</vt:lpstr>
      <vt:lpstr>Where next courses will go</vt:lpstr>
      <vt:lpstr>BACKUP</vt:lpstr>
      <vt:lpstr>What we’ll build</vt:lpstr>
      <vt:lpstr>Analog filtering</vt:lpstr>
      <vt:lpstr>Digital filtering</vt:lpstr>
      <vt:lpstr>Digital filtering</vt:lpstr>
    </vt:vector>
  </TitlesOfParts>
  <Company>Drexel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with biological parts</dc:title>
  <dc:creator>joelg</dc:creator>
  <cp:lastModifiedBy>Grodstein, Joel</cp:lastModifiedBy>
  <cp:revision>1605</cp:revision>
  <cp:lastPrinted>2020-07-15T18:52:12Z</cp:lastPrinted>
  <dcterms:created xsi:type="dcterms:W3CDTF">2002-09-07T18:50:54Z</dcterms:created>
  <dcterms:modified xsi:type="dcterms:W3CDTF">2022-06-28T20:22:27Z</dcterms:modified>
</cp:coreProperties>
</file>