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328" r:id="rId2"/>
    <p:sldId id="832" r:id="rId3"/>
    <p:sldId id="736" r:id="rId4"/>
    <p:sldId id="734" r:id="rId5"/>
    <p:sldId id="870" r:id="rId6"/>
    <p:sldId id="834" r:id="rId7"/>
    <p:sldId id="859" r:id="rId8"/>
    <p:sldId id="860" r:id="rId9"/>
    <p:sldId id="835" r:id="rId10"/>
    <p:sldId id="838" r:id="rId11"/>
    <p:sldId id="839" r:id="rId12"/>
    <p:sldId id="840" r:id="rId13"/>
    <p:sldId id="865" r:id="rId14"/>
    <p:sldId id="871" r:id="rId15"/>
    <p:sldId id="837" r:id="rId16"/>
    <p:sldId id="809" r:id="rId17"/>
    <p:sldId id="810" r:id="rId18"/>
    <p:sldId id="841" r:id="rId19"/>
    <p:sldId id="842" r:id="rId20"/>
    <p:sldId id="843" r:id="rId21"/>
    <p:sldId id="844" r:id="rId22"/>
    <p:sldId id="845" r:id="rId23"/>
    <p:sldId id="847" r:id="rId24"/>
    <p:sldId id="867" r:id="rId25"/>
    <p:sldId id="872" r:id="rId26"/>
    <p:sldId id="846" r:id="rId27"/>
    <p:sldId id="848" r:id="rId28"/>
    <p:sldId id="861" r:id="rId29"/>
    <p:sldId id="863" r:id="rId30"/>
    <p:sldId id="874" r:id="rId31"/>
    <p:sldId id="873" r:id="rId32"/>
    <p:sldId id="858" r:id="rId33"/>
    <p:sldId id="857" r:id="rId34"/>
    <p:sldId id="856" r:id="rId35"/>
    <p:sldId id="807" r:id="rId36"/>
    <p:sldId id="850" r:id="rId37"/>
    <p:sldId id="851" r:id="rId38"/>
    <p:sldId id="852" r:id="rId39"/>
    <p:sldId id="853" r:id="rId40"/>
    <p:sldId id="854" r:id="rId41"/>
    <p:sldId id="855" r:id="rId42"/>
    <p:sldId id="820" r:id="rId43"/>
    <p:sldId id="821" r:id="rId44"/>
    <p:sldId id="822" r:id="rId45"/>
    <p:sldId id="819" r:id="rId46"/>
    <p:sldId id="823" r:id="rId47"/>
    <p:sldId id="824" r:id="rId48"/>
    <p:sldId id="825" r:id="rId49"/>
    <p:sldId id="830" r:id="rId50"/>
    <p:sldId id="826" r:id="rId51"/>
    <p:sldId id="829" r:id="rId52"/>
    <p:sldId id="827" r:id="rId53"/>
  </p:sldIdLst>
  <p:sldSz cx="9144000" cy="6858000" type="screen4x3"/>
  <p:notesSz cx="9388475" cy="71024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2658ED4-02B7-407F-B04E-0B16F0BB8C04}">
          <p14:sldIdLst>
            <p14:sldId id="328"/>
            <p14:sldId id="832"/>
            <p14:sldId id="736"/>
            <p14:sldId id="734"/>
            <p14:sldId id="870"/>
            <p14:sldId id="834"/>
            <p14:sldId id="859"/>
            <p14:sldId id="860"/>
            <p14:sldId id="835"/>
            <p14:sldId id="838"/>
            <p14:sldId id="839"/>
            <p14:sldId id="840"/>
            <p14:sldId id="865"/>
            <p14:sldId id="871"/>
            <p14:sldId id="837"/>
            <p14:sldId id="809"/>
            <p14:sldId id="810"/>
            <p14:sldId id="841"/>
            <p14:sldId id="842"/>
            <p14:sldId id="843"/>
            <p14:sldId id="844"/>
            <p14:sldId id="845"/>
            <p14:sldId id="847"/>
            <p14:sldId id="867"/>
            <p14:sldId id="872"/>
            <p14:sldId id="846"/>
            <p14:sldId id="848"/>
            <p14:sldId id="861"/>
            <p14:sldId id="863"/>
            <p14:sldId id="874"/>
            <p14:sldId id="873"/>
            <p14:sldId id="858"/>
            <p14:sldId id="857"/>
            <p14:sldId id="856"/>
            <p14:sldId id="807"/>
            <p14:sldId id="850"/>
            <p14:sldId id="851"/>
            <p14:sldId id="852"/>
            <p14:sldId id="853"/>
            <p14:sldId id="854"/>
            <p14:sldId id="855"/>
            <p14:sldId id="820"/>
            <p14:sldId id="821"/>
            <p14:sldId id="822"/>
            <p14:sldId id="819"/>
            <p14:sldId id="823"/>
            <p14:sldId id="824"/>
            <p14:sldId id="825"/>
            <p14:sldId id="830"/>
            <p14:sldId id="826"/>
            <p14:sldId id="829"/>
            <p14:sldId id="8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6600"/>
    <a:srgbClr val="F1B28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46" autoAdjust="0"/>
    <p:restoredTop sz="81726" autoAdjust="0"/>
  </p:normalViewPr>
  <p:slideViewPr>
    <p:cSldViewPr snapToGrid="0">
      <p:cViewPr varScale="1">
        <p:scale>
          <a:sx n="80" d="100"/>
          <a:sy n="80" d="100"/>
        </p:scale>
        <p:origin x="40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0" d="100"/>
        <a:sy n="190" d="100"/>
      </p:scale>
      <p:origin x="0" y="-19546"/>
    </p:cViewPr>
  </p:sorter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scale</a:t>
            </a:r>
            <a:r>
              <a:rPr lang="en-US" baseline="0" dirty="0"/>
              <a:t> vs. TF for N=</a:t>
            </a:r>
            <a:r>
              <a:rPr lang="en-US" dirty="0"/>
              <a:t>1,</a:t>
            </a:r>
            <a:r>
              <a:rPr lang="en-US" sz="1400" b="0" i="0" u="none" strike="noStrike" baseline="0" dirty="0">
                <a:effectLst/>
              </a:rPr>
              <a:t> </a:t>
            </a:r>
            <a:r>
              <a:rPr lang="en-US" sz="1400" b="0" i="1" u="none" strike="noStrike" baseline="0" dirty="0" err="1">
                <a:effectLst/>
              </a:rPr>
              <a:t>k</a:t>
            </a:r>
            <a:r>
              <a:rPr lang="en-US" sz="1400" b="0" i="0" u="none" strike="noStrike" baseline="-25000" dirty="0" err="1">
                <a:effectLst/>
              </a:rPr>
              <a:t>M</a:t>
            </a:r>
            <a:r>
              <a:rPr lang="en-US" sz="1400" b="0" i="0" u="none" strike="noStrike" baseline="0" dirty="0">
                <a:effectLst/>
              </a:rPr>
              <a:t>=10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N=1</c:v>
                </c:pt>
              </c:strCache>
            </c:strRef>
          </c:tx>
          <c:spPr>
            <a:ln w="19050" cap="rnd">
              <a:solidFill>
                <a:schemeClr val="accent1"/>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Sheet1!$B$2:$B$32</c:f>
              <c:numCache>
                <c:formatCode>0.00</c:formatCode>
                <c:ptCount val="31"/>
                <c:pt idx="0">
                  <c:v>1</c:v>
                </c:pt>
                <c:pt idx="1">
                  <c:v>0.90909090909090906</c:v>
                </c:pt>
                <c:pt idx="2">
                  <c:v>0.83333333333333337</c:v>
                </c:pt>
                <c:pt idx="3">
                  <c:v>0.76923076923076916</c:v>
                </c:pt>
                <c:pt idx="4">
                  <c:v>0.7142857142857143</c:v>
                </c:pt>
                <c:pt idx="5">
                  <c:v>0.66666666666666663</c:v>
                </c:pt>
                <c:pt idx="6">
                  <c:v>0.625</c:v>
                </c:pt>
                <c:pt idx="7">
                  <c:v>0.58823529411764708</c:v>
                </c:pt>
                <c:pt idx="8">
                  <c:v>0.55555555555555558</c:v>
                </c:pt>
                <c:pt idx="9">
                  <c:v>0.52631578947368418</c:v>
                </c:pt>
                <c:pt idx="10">
                  <c:v>0.5</c:v>
                </c:pt>
                <c:pt idx="11">
                  <c:v>0.47619047619047616</c:v>
                </c:pt>
                <c:pt idx="12">
                  <c:v>0.45454545454545453</c:v>
                </c:pt>
                <c:pt idx="13">
                  <c:v>0.43478260869565222</c:v>
                </c:pt>
                <c:pt idx="14">
                  <c:v>0.41666666666666669</c:v>
                </c:pt>
                <c:pt idx="15">
                  <c:v>0.4</c:v>
                </c:pt>
                <c:pt idx="16">
                  <c:v>0.38461538461538458</c:v>
                </c:pt>
                <c:pt idx="17">
                  <c:v>0.37037037037037035</c:v>
                </c:pt>
                <c:pt idx="18">
                  <c:v>0.35714285714285715</c:v>
                </c:pt>
                <c:pt idx="19">
                  <c:v>0.34482758620689657</c:v>
                </c:pt>
                <c:pt idx="20">
                  <c:v>0.33333333333333331</c:v>
                </c:pt>
                <c:pt idx="21">
                  <c:v>0.32258064516129031</c:v>
                </c:pt>
                <c:pt idx="22">
                  <c:v>0.3125</c:v>
                </c:pt>
                <c:pt idx="23">
                  <c:v>0.30303030303030304</c:v>
                </c:pt>
                <c:pt idx="24">
                  <c:v>0.29411764705882354</c:v>
                </c:pt>
                <c:pt idx="25">
                  <c:v>0.2857142857142857</c:v>
                </c:pt>
                <c:pt idx="26">
                  <c:v>0.27777777777777779</c:v>
                </c:pt>
                <c:pt idx="27">
                  <c:v>0.27027027027027023</c:v>
                </c:pt>
                <c:pt idx="28">
                  <c:v>0.26315789473684209</c:v>
                </c:pt>
                <c:pt idx="29">
                  <c:v>0.25641025641025644</c:v>
                </c:pt>
                <c:pt idx="30">
                  <c:v>0.25</c:v>
                </c:pt>
              </c:numCache>
            </c:numRef>
          </c:yVal>
          <c:smooth val="1"/>
          <c:extLst>
            <c:ext xmlns:c16="http://schemas.microsoft.com/office/drawing/2014/chart" uri="{C3380CC4-5D6E-409C-BE32-E72D297353CC}">
              <c16:uniqueId val="{00000000-289F-4C23-A43D-B00FFFAE6E67}"/>
            </c:ext>
          </c:extLst>
        </c:ser>
        <c:dLbls>
          <c:showLegendKey val="0"/>
          <c:showVal val="0"/>
          <c:showCatName val="0"/>
          <c:showSerName val="0"/>
          <c:showPercent val="0"/>
          <c:showBubbleSize val="0"/>
        </c:dLbls>
        <c:axId val="480056864"/>
        <c:axId val="480058504"/>
      </c:scatterChart>
      <c:valAx>
        <c:axId val="480056864"/>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8504"/>
        <c:crosses val="autoZero"/>
        <c:crossBetween val="midCat"/>
      </c:valAx>
      <c:valAx>
        <c:axId val="4800585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6864"/>
        <c:crosses val="autoZero"/>
        <c:crossBetween val="midCat"/>
        <c:majorUnit val="0.1"/>
        <c:min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scale</a:t>
            </a:r>
            <a:r>
              <a:rPr lang="en-US" baseline="0" dirty="0"/>
              <a:t> vs. TF for N=</a:t>
            </a:r>
            <a:r>
              <a:rPr lang="en-US" dirty="0"/>
              <a:t>1,</a:t>
            </a:r>
            <a:r>
              <a:rPr lang="en-US" sz="1400" b="0" i="0" u="none" strike="noStrike" baseline="0" dirty="0">
                <a:effectLst/>
              </a:rPr>
              <a:t> </a:t>
            </a:r>
            <a:r>
              <a:rPr lang="en-US" sz="1400" b="0" i="1" u="none" strike="noStrike" baseline="0" dirty="0" err="1">
                <a:effectLst/>
              </a:rPr>
              <a:t>k</a:t>
            </a:r>
            <a:r>
              <a:rPr lang="en-US" sz="1400" b="0" i="0" u="none" strike="noStrike" baseline="-25000" dirty="0" err="1">
                <a:effectLst/>
              </a:rPr>
              <a:t>M</a:t>
            </a:r>
            <a:r>
              <a:rPr lang="en-US" sz="1400" b="0" i="0" u="none" strike="noStrike" baseline="0" dirty="0">
                <a:effectLst/>
              </a:rPr>
              <a:t>=10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N=1</c:v>
                </c:pt>
              </c:strCache>
            </c:strRef>
          </c:tx>
          <c:spPr>
            <a:ln w="19050" cap="rnd">
              <a:solidFill>
                <a:schemeClr val="accent1"/>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Sheet1!$B$2:$B$32</c:f>
              <c:numCache>
                <c:formatCode>0.00</c:formatCode>
                <c:ptCount val="31"/>
                <c:pt idx="0">
                  <c:v>1</c:v>
                </c:pt>
                <c:pt idx="1">
                  <c:v>0.90909090909090906</c:v>
                </c:pt>
                <c:pt idx="2">
                  <c:v>0.83333333333333337</c:v>
                </c:pt>
                <c:pt idx="3">
                  <c:v>0.76923076923076916</c:v>
                </c:pt>
                <c:pt idx="4">
                  <c:v>0.7142857142857143</c:v>
                </c:pt>
                <c:pt idx="5">
                  <c:v>0.66666666666666663</c:v>
                </c:pt>
                <c:pt idx="6">
                  <c:v>0.625</c:v>
                </c:pt>
                <c:pt idx="7">
                  <c:v>0.58823529411764708</c:v>
                </c:pt>
                <c:pt idx="8">
                  <c:v>0.55555555555555558</c:v>
                </c:pt>
                <c:pt idx="9">
                  <c:v>0.52631578947368418</c:v>
                </c:pt>
                <c:pt idx="10">
                  <c:v>0.5</c:v>
                </c:pt>
                <c:pt idx="11">
                  <c:v>0.47619047619047616</c:v>
                </c:pt>
                <c:pt idx="12">
                  <c:v>0.45454545454545453</c:v>
                </c:pt>
                <c:pt idx="13">
                  <c:v>0.43478260869565222</c:v>
                </c:pt>
                <c:pt idx="14">
                  <c:v>0.41666666666666669</c:v>
                </c:pt>
                <c:pt idx="15">
                  <c:v>0.4</c:v>
                </c:pt>
                <c:pt idx="16">
                  <c:v>0.38461538461538458</c:v>
                </c:pt>
                <c:pt idx="17">
                  <c:v>0.37037037037037035</c:v>
                </c:pt>
                <c:pt idx="18">
                  <c:v>0.35714285714285715</c:v>
                </c:pt>
                <c:pt idx="19">
                  <c:v>0.34482758620689657</c:v>
                </c:pt>
                <c:pt idx="20">
                  <c:v>0.33333333333333331</c:v>
                </c:pt>
                <c:pt idx="21">
                  <c:v>0.32258064516129031</c:v>
                </c:pt>
                <c:pt idx="22">
                  <c:v>0.3125</c:v>
                </c:pt>
                <c:pt idx="23">
                  <c:v>0.30303030303030304</c:v>
                </c:pt>
                <c:pt idx="24">
                  <c:v>0.29411764705882354</c:v>
                </c:pt>
                <c:pt idx="25">
                  <c:v>0.2857142857142857</c:v>
                </c:pt>
                <c:pt idx="26">
                  <c:v>0.27777777777777779</c:v>
                </c:pt>
                <c:pt idx="27">
                  <c:v>0.27027027027027023</c:v>
                </c:pt>
                <c:pt idx="28">
                  <c:v>0.26315789473684209</c:v>
                </c:pt>
                <c:pt idx="29">
                  <c:v>0.25641025641025644</c:v>
                </c:pt>
                <c:pt idx="30">
                  <c:v>0.25</c:v>
                </c:pt>
              </c:numCache>
            </c:numRef>
          </c:yVal>
          <c:smooth val="1"/>
          <c:extLst>
            <c:ext xmlns:c16="http://schemas.microsoft.com/office/drawing/2014/chart" uri="{C3380CC4-5D6E-409C-BE32-E72D297353CC}">
              <c16:uniqueId val="{00000000-BEA5-4D76-8E76-566F29E9C1F4}"/>
            </c:ext>
          </c:extLst>
        </c:ser>
        <c:dLbls>
          <c:showLegendKey val="0"/>
          <c:showVal val="0"/>
          <c:showCatName val="0"/>
          <c:showSerName val="0"/>
          <c:showPercent val="0"/>
          <c:showBubbleSize val="0"/>
        </c:dLbls>
        <c:axId val="480056864"/>
        <c:axId val="480058504"/>
      </c:scatterChart>
      <c:valAx>
        <c:axId val="480056864"/>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8504"/>
        <c:crosses val="autoZero"/>
        <c:crossBetween val="midCat"/>
      </c:valAx>
      <c:valAx>
        <c:axId val="4800585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6864"/>
        <c:crosses val="autoZero"/>
        <c:crossBetween val="midCat"/>
        <c:majorUnit val="0.1"/>
        <c:min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scale</a:t>
            </a:r>
            <a:r>
              <a:rPr lang="en-US" baseline="0" dirty="0"/>
              <a:t> vs. TF for N=</a:t>
            </a:r>
            <a:r>
              <a:rPr lang="en-US" dirty="0"/>
              <a:t>1</a:t>
            </a:r>
            <a:r>
              <a:rPr lang="en-US" sz="1400" b="0" i="0" u="none" strike="noStrike" baseline="0" dirty="0">
                <a:effectLst/>
              </a:rPr>
              <a:t>, </a:t>
            </a:r>
            <a:r>
              <a:rPr lang="en-US" sz="1400" b="0" i="1" u="none" strike="noStrike" baseline="0" dirty="0" err="1">
                <a:effectLst/>
              </a:rPr>
              <a:t>k</a:t>
            </a:r>
            <a:r>
              <a:rPr lang="en-US" sz="1400" b="0" i="0" u="none" strike="noStrike" baseline="-25000" dirty="0" err="1">
                <a:effectLst/>
              </a:rPr>
              <a:t>M</a:t>
            </a:r>
            <a:r>
              <a:rPr lang="en-US" sz="1400" b="0" i="0" u="none" strike="noStrike" baseline="0" dirty="0">
                <a:effectLst/>
              </a:rPr>
              <a:t>=10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N=1</c:v>
                </c:pt>
              </c:strCache>
            </c:strRef>
          </c:tx>
          <c:spPr>
            <a:ln w="19050" cap="rnd">
              <a:solidFill>
                <a:schemeClr val="accent1"/>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Sheet1!$B$2:$B$32</c:f>
              <c:numCache>
                <c:formatCode>0.00</c:formatCode>
                <c:ptCount val="31"/>
                <c:pt idx="0">
                  <c:v>0</c:v>
                </c:pt>
                <c:pt idx="1">
                  <c:v>9.0909090909090939E-2</c:v>
                </c:pt>
                <c:pt idx="2">
                  <c:v>0.16666666666666663</c:v>
                </c:pt>
                <c:pt idx="3">
                  <c:v>0.23076923076923084</c:v>
                </c:pt>
                <c:pt idx="4">
                  <c:v>0.2857142857142857</c:v>
                </c:pt>
                <c:pt idx="5">
                  <c:v>0.33333333333333337</c:v>
                </c:pt>
                <c:pt idx="6">
                  <c:v>0.375</c:v>
                </c:pt>
                <c:pt idx="7">
                  <c:v>0.41176470588235292</c:v>
                </c:pt>
                <c:pt idx="8">
                  <c:v>0.44444444444444442</c:v>
                </c:pt>
                <c:pt idx="9">
                  <c:v>0.47368421052631582</c:v>
                </c:pt>
                <c:pt idx="10">
                  <c:v>0.5</c:v>
                </c:pt>
                <c:pt idx="11">
                  <c:v>0.52380952380952384</c:v>
                </c:pt>
                <c:pt idx="12">
                  <c:v>0.54545454545454541</c:v>
                </c:pt>
                <c:pt idx="13">
                  <c:v>0.56521739130434778</c:v>
                </c:pt>
                <c:pt idx="14">
                  <c:v>0.58333333333333326</c:v>
                </c:pt>
                <c:pt idx="15">
                  <c:v>0.6</c:v>
                </c:pt>
                <c:pt idx="16">
                  <c:v>0.61538461538461542</c:v>
                </c:pt>
                <c:pt idx="17">
                  <c:v>0.62962962962962965</c:v>
                </c:pt>
                <c:pt idx="18">
                  <c:v>0.64285714285714279</c:v>
                </c:pt>
                <c:pt idx="19">
                  <c:v>0.65517241379310343</c:v>
                </c:pt>
                <c:pt idx="20">
                  <c:v>0.66666666666666674</c:v>
                </c:pt>
                <c:pt idx="21">
                  <c:v>0.67741935483870974</c:v>
                </c:pt>
                <c:pt idx="22">
                  <c:v>0.6875</c:v>
                </c:pt>
                <c:pt idx="23">
                  <c:v>0.69696969696969702</c:v>
                </c:pt>
                <c:pt idx="24">
                  <c:v>0.70588235294117641</c:v>
                </c:pt>
                <c:pt idx="25">
                  <c:v>0.7142857142857143</c:v>
                </c:pt>
                <c:pt idx="26">
                  <c:v>0.72222222222222221</c:v>
                </c:pt>
                <c:pt idx="27">
                  <c:v>0.72972972972972983</c:v>
                </c:pt>
                <c:pt idx="28">
                  <c:v>0.73684210526315796</c:v>
                </c:pt>
                <c:pt idx="29">
                  <c:v>0.74358974358974361</c:v>
                </c:pt>
                <c:pt idx="30">
                  <c:v>0.75</c:v>
                </c:pt>
              </c:numCache>
            </c:numRef>
          </c:yVal>
          <c:smooth val="1"/>
          <c:extLst>
            <c:ext xmlns:c16="http://schemas.microsoft.com/office/drawing/2014/chart" uri="{C3380CC4-5D6E-409C-BE32-E72D297353CC}">
              <c16:uniqueId val="{00000000-6F6D-4346-B3FC-BDEC56FDF746}"/>
            </c:ext>
          </c:extLst>
        </c:ser>
        <c:dLbls>
          <c:showLegendKey val="0"/>
          <c:showVal val="0"/>
          <c:showCatName val="0"/>
          <c:showSerName val="0"/>
          <c:showPercent val="0"/>
          <c:showBubbleSize val="0"/>
        </c:dLbls>
        <c:axId val="480056864"/>
        <c:axId val="480058504"/>
      </c:scatterChart>
      <c:valAx>
        <c:axId val="480056864"/>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8504"/>
        <c:crosses val="autoZero"/>
        <c:crossBetween val="midCat"/>
      </c:valAx>
      <c:valAx>
        <c:axId val="4800585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056864"/>
        <c:crosses val="autoZero"/>
        <c:crossBetween val="midCat"/>
        <c:majorUnit val="0.1"/>
        <c:min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scale vs. [ion] for various N, </a:t>
            </a:r>
            <a:r>
              <a:rPr lang="en-US" i="1" dirty="0" err="1"/>
              <a:t>k</a:t>
            </a:r>
            <a:r>
              <a:rPr lang="en-US" i="0" baseline="-25000" dirty="0" err="1"/>
              <a:t>M</a:t>
            </a:r>
            <a:r>
              <a:rPr lang="en-US" i="0" baseline="0" dirty="0"/>
              <a:t>=10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Sheet1!$B$1</c:f>
              <c:strCache>
                <c:ptCount val="1"/>
                <c:pt idx="0">
                  <c:v>N=1</c:v>
                </c:pt>
              </c:strCache>
            </c:strRef>
          </c:tx>
          <c:spPr>
            <a:ln w="19050" cap="rnd">
              <a:solidFill>
                <a:schemeClr val="accent1"/>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Sheet1!$B$2:$B$32</c:f>
              <c:numCache>
                <c:formatCode>0.00</c:formatCode>
                <c:ptCount val="31"/>
                <c:pt idx="0">
                  <c:v>1</c:v>
                </c:pt>
                <c:pt idx="1">
                  <c:v>0.90909090909090906</c:v>
                </c:pt>
                <c:pt idx="2">
                  <c:v>0.83333333333333337</c:v>
                </c:pt>
                <c:pt idx="3">
                  <c:v>0.76923076923076916</c:v>
                </c:pt>
                <c:pt idx="4">
                  <c:v>0.7142857142857143</c:v>
                </c:pt>
                <c:pt idx="5">
                  <c:v>0.66666666666666663</c:v>
                </c:pt>
                <c:pt idx="6">
                  <c:v>0.625</c:v>
                </c:pt>
                <c:pt idx="7">
                  <c:v>0.58823529411764708</c:v>
                </c:pt>
                <c:pt idx="8">
                  <c:v>0.55555555555555558</c:v>
                </c:pt>
                <c:pt idx="9">
                  <c:v>0.52631578947368418</c:v>
                </c:pt>
                <c:pt idx="10">
                  <c:v>0.5</c:v>
                </c:pt>
                <c:pt idx="11">
                  <c:v>0.47619047619047616</c:v>
                </c:pt>
                <c:pt idx="12">
                  <c:v>0.45454545454545453</c:v>
                </c:pt>
                <c:pt idx="13">
                  <c:v>0.43478260869565222</c:v>
                </c:pt>
                <c:pt idx="14">
                  <c:v>0.41666666666666669</c:v>
                </c:pt>
                <c:pt idx="15">
                  <c:v>0.4</c:v>
                </c:pt>
                <c:pt idx="16">
                  <c:v>0.38461538461538458</c:v>
                </c:pt>
                <c:pt idx="17">
                  <c:v>0.37037037037037035</c:v>
                </c:pt>
                <c:pt idx="18">
                  <c:v>0.35714285714285715</c:v>
                </c:pt>
                <c:pt idx="19">
                  <c:v>0.34482758620689657</c:v>
                </c:pt>
                <c:pt idx="20">
                  <c:v>0.33333333333333331</c:v>
                </c:pt>
                <c:pt idx="21">
                  <c:v>0.32258064516129031</c:v>
                </c:pt>
                <c:pt idx="22">
                  <c:v>0.3125</c:v>
                </c:pt>
                <c:pt idx="23">
                  <c:v>0.30303030303030304</c:v>
                </c:pt>
                <c:pt idx="24">
                  <c:v>0.29411764705882354</c:v>
                </c:pt>
                <c:pt idx="25">
                  <c:v>0.2857142857142857</c:v>
                </c:pt>
                <c:pt idx="26">
                  <c:v>0.27777777777777779</c:v>
                </c:pt>
                <c:pt idx="27">
                  <c:v>0.27027027027027023</c:v>
                </c:pt>
                <c:pt idx="28">
                  <c:v>0.26315789473684209</c:v>
                </c:pt>
                <c:pt idx="29">
                  <c:v>0.25641025641025644</c:v>
                </c:pt>
                <c:pt idx="30">
                  <c:v>0.25</c:v>
                </c:pt>
              </c:numCache>
            </c:numRef>
          </c:yVal>
          <c:smooth val="1"/>
          <c:extLst>
            <c:ext xmlns:c16="http://schemas.microsoft.com/office/drawing/2014/chart" uri="{C3380CC4-5D6E-409C-BE32-E72D297353CC}">
              <c16:uniqueId val="{00000000-5A5E-43A0-AC36-0AC71471F327}"/>
            </c:ext>
          </c:extLst>
        </c:ser>
        <c:ser>
          <c:idx val="1"/>
          <c:order val="1"/>
          <c:tx>
            <c:strRef>
              <c:f>Sheet1!$C$1</c:f>
              <c:strCache>
                <c:ptCount val="1"/>
                <c:pt idx="0">
                  <c:v>N=3</c:v>
                </c:pt>
              </c:strCache>
            </c:strRef>
          </c:tx>
          <c:spPr>
            <a:ln w="19050" cap="rnd">
              <a:solidFill>
                <a:schemeClr val="accent2"/>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Sheet1!$C$2:$C$32</c:f>
              <c:numCache>
                <c:formatCode>0.000</c:formatCode>
                <c:ptCount val="31"/>
                <c:pt idx="0">
                  <c:v>1</c:v>
                </c:pt>
                <c:pt idx="1">
                  <c:v>0.99900099900099915</c:v>
                </c:pt>
                <c:pt idx="2">
                  <c:v>0.99206349206349209</c:v>
                </c:pt>
                <c:pt idx="3">
                  <c:v>0.97370983446932824</c:v>
                </c:pt>
                <c:pt idx="4">
                  <c:v>0.93984962406015038</c:v>
                </c:pt>
                <c:pt idx="5">
                  <c:v>0.88888888888888884</c:v>
                </c:pt>
                <c:pt idx="6">
                  <c:v>0.82236842105263164</c:v>
                </c:pt>
                <c:pt idx="7">
                  <c:v>0.74460163812360391</c:v>
                </c:pt>
                <c:pt idx="8">
                  <c:v>0.66137566137566139</c:v>
                </c:pt>
                <c:pt idx="9">
                  <c:v>0.578368999421631</c:v>
                </c:pt>
                <c:pt idx="10">
                  <c:v>0.5</c:v>
                </c:pt>
                <c:pt idx="11">
                  <c:v>0.42900042900042895</c:v>
                </c:pt>
                <c:pt idx="12">
                  <c:v>0.36656891495601174</c:v>
                </c:pt>
                <c:pt idx="13">
                  <c:v>0.31279324366593675</c:v>
                </c:pt>
                <c:pt idx="14">
                  <c:v>0.26709401709401714</c:v>
                </c:pt>
                <c:pt idx="15">
                  <c:v>0.22857142857142856</c:v>
                </c:pt>
                <c:pt idx="16">
                  <c:v>0.1962323390894819</c:v>
                </c:pt>
                <c:pt idx="17">
                  <c:v>0.16911889058007781</c:v>
                </c:pt>
                <c:pt idx="18">
                  <c:v>0.14637002341920374</c:v>
                </c:pt>
                <c:pt idx="19">
                  <c:v>0.12724265173686222</c:v>
                </c:pt>
                <c:pt idx="20">
                  <c:v>0.1111111111111111</c:v>
                </c:pt>
                <c:pt idx="21">
                  <c:v>9.7456388266250846E-2</c:v>
                </c:pt>
                <c:pt idx="22">
                  <c:v>8.5851648351648324E-2</c:v>
                </c:pt>
                <c:pt idx="23">
                  <c:v>7.5947444368497027E-2</c:v>
                </c:pt>
                <c:pt idx="24">
                  <c:v>6.7458175930922834E-2</c:v>
                </c:pt>
                <c:pt idx="25">
                  <c:v>6.0150375939849621E-2</c:v>
                </c:pt>
                <c:pt idx="26">
                  <c:v>5.3832902670111961E-2</c:v>
                </c:pt>
                <c:pt idx="27">
                  <c:v>4.8348885558187879E-2</c:v>
                </c:pt>
                <c:pt idx="28">
                  <c:v>4.3569187870338109E-2</c:v>
                </c:pt>
                <c:pt idx="29">
                  <c:v>3.938713616132971E-2</c:v>
                </c:pt>
                <c:pt idx="30">
                  <c:v>3.5714285714285712E-2</c:v>
                </c:pt>
              </c:numCache>
            </c:numRef>
          </c:yVal>
          <c:smooth val="1"/>
          <c:extLst>
            <c:ext xmlns:c16="http://schemas.microsoft.com/office/drawing/2014/chart" uri="{C3380CC4-5D6E-409C-BE32-E72D297353CC}">
              <c16:uniqueId val="{00000001-5A5E-43A0-AC36-0AC71471F327}"/>
            </c:ext>
          </c:extLst>
        </c:ser>
        <c:ser>
          <c:idx val="2"/>
          <c:order val="2"/>
          <c:tx>
            <c:strRef>
              <c:f>Sheet1!$D$1</c:f>
              <c:strCache>
                <c:ptCount val="1"/>
                <c:pt idx="0">
                  <c:v>N=8</c:v>
                </c:pt>
              </c:strCache>
            </c:strRef>
          </c:tx>
          <c:spPr>
            <a:ln w="19050" cap="rnd">
              <a:solidFill>
                <a:srgbClr val="FF0000"/>
              </a:solidFill>
              <a:round/>
            </a:ln>
            <a:effectLst/>
          </c:spPr>
          <c:marker>
            <c:symbol val="none"/>
          </c:marker>
          <c:xVal>
            <c:numRef>
              <c:f>Sheet1!$A$2:$A$32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Sheet1!$D$2:$D$32</c:f>
              <c:numCache>
                <c:formatCode>0.000</c:formatCode>
                <c:ptCount val="31"/>
                <c:pt idx="0">
                  <c:v>1</c:v>
                </c:pt>
                <c:pt idx="1">
                  <c:v>0.99999999000000017</c:v>
                </c:pt>
                <c:pt idx="2">
                  <c:v>0.99999744000655355</c:v>
                </c:pt>
                <c:pt idx="3">
                  <c:v>0.99993439430438968</c:v>
                </c:pt>
                <c:pt idx="4">
                  <c:v>0.99934506921543886</c:v>
                </c:pt>
                <c:pt idx="5">
                  <c:v>0.99610894941634243</c:v>
                </c:pt>
                <c:pt idx="6">
                  <c:v>0.98348129088135039</c:v>
                </c:pt>
                <c:pt idx="7">
                  <c:v>0.94549414412456567</c:v>
                </c:pt>
                <c:pt idx="8">
                  <c:v>0.85633142684271546</c:v>
                </c:pt>
                <c:pt idx="9">
                  <c:v>0.69907229820388528</c:v>
                </c:pt>
                <c:pt idx="10">
                  <c:v>0.5</c:v>
                </c:pt>
                <c:pt idx="11">
                  <c:v>0.31810776168273724</c:v>
                </c:pt>
                <c:pt idx="12">
                  <c:v>0.18868576170600429</c:v>
                </c:pt>
                <c:pt idx="13">
                  <c:v>0.1092024082044529</c:v>
                </c:pt>
                <c:pt idx="14">
                  <c:v>6.3460270662014331E-2</c:v>
                </c:pt>
                <c:pt idx="15">
                  <c:v>3.7553175883819859E-2</c:v>
                </c:pt>
                <c:pt idx="16">
                  <c:v>2.2753297866633299E-2</c:v>
                </c:pt>
                <c:pt idx="17">
                  <c:v>1.4132762581791847E-2</c:v>
                </c:pt>
                <c:pt idx="18">
                  <c:v>8.9928376379164576E-3</c:v>
                </c:pt>
                <c:pt idx="19">
                  <c:v>5.8535798275806536E-3</c:v>
                </c:pt>
                <c:pt idx="20">
                  <c:v>3.8910505836575876E-3</c:v>
                </c:pt>
                <c:pt idx="21">
                  <c:v>2.6369319635966147E-3</c:v>
                </c:pt>
                <c:pt idx="22">
                  <c:v>1.8189797372572293E-3</c:v>
                </c:pt>
                <c:pt idx="23">
                  <c:v>1.2753315066968221E-3</c:v>
                </c:pt>
                <c:pt idx="24">
                  <c:v>9.0764433709945782E-4</c:v>
                </c:pt>
                <c:pt idx="25">
                  <c:v>6.5493078456103004E-4</c:v>
                </c:pt>
                <c:pt idx="26">
                  <c:v>4.7863593069161052E-4</c:v>
                </c:pt>
                <c:pt idx="27">
                  <c:v>3.5394529451870216E-4</c:v>
                </c:pt>
                <c:pt idx="28">
                  <c:v>2.6461887060752752E-4</c:v>
                </c:pt>
                <c:pt idx="29">
                  <c:v>1.9986153075068533E-4</c:v>
                </c:pt>
                <c:pt idx="30">
                  <c:v>1.5239256324291374E-4</c:v>
                </c:pt>
              </c:numCache>
            </c:numRef>
          </c:yVal>
          <c:smooth val="1"/>
          <c:extLst>
            <c:ext xmlns:c16="http://schemas.microsoft.com/office/drawing/2014/chart" uri="{C3380CC4-5D6E-409C-BE32-E72D297353CC}">
              <c16:uniqueId val="{00000002-5A5E-43A0-AC36-0AC71471F327}"/>
            </c:ext>
          </c:extLst>
        </c:ser>
        <c:dLbls>
          <c:showLegendKey val="0"/>
          <c:showVal val="0"/>
          <c:showCatName val="0"/>
          <c:showSerName val="0"/>
          <c:showPercent val="0"/>
          <c:showBubbleSize val="0"/>
        </c:dLbls>
        <c:axId val="477386736"/>
        <c:axId val="477387064"/>
      </c:scatterChart>
      <c:valAx>
        <c:axId val="477386736"/>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7387064"/>
        <c:crosses val="autoZero"/>
        <c:crossBetween val="midCat"/>
      </c:valAx>
      <c:valAx>
        <c:axId val="47738706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7386736"/>
        <c:crosses val="autoZero"/>
        <c:crossBetween val="midCat"/>
      </c:valAx>
      <c:spPr>
        <a:noFill/>
        <a:ln>
          <a:noFill/>
        </a:ln>
        <a:effectLst/>
      </c:spPr>
    </c:plotArea>
    <c:legend>
      <c:legendPos val="tr"/>
      <c:layout>
        <c:manualLayout>
          <c:xMode val="edge"/>
          <c:yMode val="edge"/>
          <c:x val="0.6809722222222222"/>
          <c:y val="0.27356481481481482"/>
          <c:w val="0.12458333333333334"/>
          <c:h val="0.2343766404199475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068747" cy="353480"/>
          </a:xfrm>
          <a:prstGeom prst="rect">
            <a:avLst/>
          </a:prstGeom>
          <a:noFill/>
          <a:ln w="9525">
            <a:noFill/>
            <a:miter lim="800000"/>
            <a:headEnd/>
            <a:tailEnd/>
          </a:ln>
          <a:effectLst/>
        </p:spPr>
        <p:txBody>
          <a:bodyPr vert="horz" wrap="square" lIns="94170" tIns="47088" rIns="94170" bIns="47088" numCol="1" anchor="t" anchorCtr="0" compatLnSpc="1">
            <a:prstTxWarp prst="textNoShape">
              <a:avLst/>
            </a:prstTxWarp>
          </a:bodyPr>
          <a:lstStyle>
            <a:lvl1pPr defTabSz="942478"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5319730" y="0"/>
            <a:ext cx="4068746" cy="353480"/>
          </a:xfrm>
          <a:prstGeom prst="rect">
            <a:avLst/>
          </a:prstGeom>
          <a:noFill/>
          <a:ln w="9525">
            <a:noFill/>
            <a:miter lim="800000"/>
            <a:headEnd/>
            <a:tailEnd/>
          </a:ln>
          <a:effectLst/>
        </p:spPr>
        <p:txBody>
          <a:bodyPr vert="horz" wrap="square" lIns="94170" tIns="47088" rIns="94170" bIns="47088" numCol="1" anchor="t" anchorCtr="0" compatLnSpc="1">
            <a:prstTxWarp prst="textNoShape">
              <a:avLst/>
            </a:prstTxWarp>
          </a:bodyPr>
          <a:lstStyle>
            <a:lvl1pPr algn="r" defTabSz="942478"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6748996"/>
            <a:ext cx="4068747" cy="353479"/>
          </a:xfrm>
          <a:prstGeom prst="rect">
            <a:avLst/>
          </a:prstGeom>
          <a:noFill/>
          <a:ln w="9525">
            <a:noFill/>
            <a:miter lim="800000"/>
            <a:headEnd/>
            <a:tailEnd/>
          </a:ln>
          <a:effectLst/>
        </p:spPr>
        <p:txBody>
          <a:bodyPr vert="horz" wrap="square" lIns="94170" tIns="47088" rIns="94170" bIns="47088" numCol="1" anchor="b" anchorCtr="0" compatLnSpc="1">
            <a:prstTxWarp prst="textNoShape">
              <a:avLst/>
            </a:prstTxWarp>
          </a:bodyPr>
          <a:lstStyle>
            <a:lvl1pPr defTabSz="942478"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5319730" y="6748996"/>
            <a:ext cx="4068746" cy="353479"/>
          </a:xfrm>
          <a:prstGeom prst="rect">
            <a:avLst/>
          </a:prstGeom>
          <a:noFill/>
          <a:ln w="9525">
            <a:noFill/>
            <a:miter lim="800000"/>
            <a:headEnd/>
            <a:tailEnd/>
          </a:ln>
          <a:effectLst/>
        </p:spPr>
        <p:txBody>
          <a:bodyPr vert="horz" wrap="square" lIns="94170" tIns="47088" rIns="94170" bIns="47088" numCol="1" anchor="b" anchorCtr="0" compatLnSpc="1">
            <a:prstTxWarp prst="textNoShape">
              <a:avLst/>
            </a:prstTxWarp>
          </a:bodyPr>
          <a:lstStyle>
            <a:lvl1pPr algn="r" defTabSz="942425"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169439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4068747" cy="353480"/>
          </a:xfrm>
          <a:prstGeom prst="rect">
            <a:avLst/>
          </a:prstGeom>
          <a:noFill/>
          <a:ln w="9525">
            <a:noFill/>
            <a:miter lim="800000"/>
            <a:headEnd/>
            <a:tailEnd/>
          </a:ln>
          <a:effectLst/>
        </p:spPr>
        <p:txBody>
          <a:bodyPr vert="horz" wrap="square" lIns="93214" tIns="46608" rIns="93214" bIns="46608" numCol="1" anchor="t" anchorCtr="0" compatLnSpc="1">
            <a:prstTxWarp prst="textNoShape">
              <a:avLst/>
            </a:prstTxWarp>
          </a:bodyPr>
          <a:lstStyle>
            <a:lvl1pPr defTabSz="932776"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5317692" y="0"/>
            <a:ext cx="4068747" cy="353480"/>
          </a:xfrm>
          <a:prstGeom prst="rect">
            <a:avLst/>
          </a:prstGeom>
          <a:noFill/>
          <a:ln w="9525">
            <a:noFill/>
            <a:miter lim="800000"/>
            <a:headEnd/>
            <a:tailEnd/>
          </a:ln>
          <a:effectLst/>
        </p:spPr>
        <p:txBody>
          <a:bodyPr vert="horz" wrap="square" lIns="93214" tIns="46608" rIns="93214" bIns="46608" numCol="1" anchor="t" anchorCtr="0" compatLnSpc="1">
            <a:prstTxWarp prst="textNoShape">
              <a:avLst/>
            </a:prstTxWarp>
          </a:bodyPr>
          <a:lstStyle>
            <a:lvl1pPr algn="r" defTabSz="932776"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917825" y="533400"/>
            <a:ext cx="3554413" cy="26654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939257" y="3373911"/>
            <a:ext cx="7509965" cy="3195409"/>
          </a:xfrm>
          <a:prstGeom prst="rect">
            <a:avLst/>
          </a:prstGeom>
          <a:noFill/>
          <a:ln w="9525">
            <a:noFill/>
            <a:miter lim="800000"/>
            <a:headEnd/>
            <a:tailEnd/>
          </a:ln>
          <a:effectLst/>
        </p:spPr>
        <p:txBody>
          <a:bodyPr vert="horz" wrap="square" lIns="93214" tIns="46608" rIns="93214" bIns="466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6745472"/>
            <a:ext cx="4068747" cy="355829"/>
          </a:xfrm>
          <a:prstGeom prst="rect">
            <a:avLst/>
          </a:prstGeom>
          <a:noFill/>
          <a:ln w="9525">
            <a:noFill/>
            <a:miter lim="800000"/>
            <a:headEnd/>
            <a:tailEnd/>
          </a:ln>
          <a:effectLst/>
        </p:spPr>
        <p:txBody>
          <a:bodyPr vert="horz" wrap="square" lIns="93214" tIns="46608" rIns="93214" bIns="46608" numCol="1" anchor="b" anchorCtr="0" compatLnSpc="1">
            <a:prstTxWarp prst="textNoShape">
              <a:avLst/>
            </a:prstTxWarp>
          </a:bodyPr>
          <a:lstStyle>
            <a:lvl1pPr defTabSz="932776"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5317692" y="6745472"/>
            <a:ext cx="4068747" cy="355829"/>
          </a:xfrm>
          <a:prstGeom prst="rect">
            <a:avLst/>
          </a:prstGeom>
          <a:noFill/>
          <a:ln w="9525">
            <a:noFill/>
            <a:miter lim="800000"/>
            <a:headEnd/>
            <a:tailEnd/>
          </a:ln>
          <a:effectLst/>
        </p:spPr>
        <p:txBody>
          <a:bodyPr vert="horz" wrap="square" lIns="93214" tIns="46608" rIns="93214" bIns="46608" numCol="1" anchor="b" anchorCtr="0" compatLnSpc="1">
            <a:prstTxWarp prst="textNoShape">
              <a:avLst/>
            </a:prstTxWarp>
          </a:bodyPr>
          <a:lstStyle>
            <a:lvl1pPr algn="r" defTabSz="931592"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9907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sets the context for the rest of the unit.</a:t>
            </a:r>
          </a:p>
          <a:p>
            <a:r>
              <a:rPr lang="en-US" dirty="0"/>
              <a:t>The rest of the unit discusses how to build a </a:t>
            </a:r>
            <a:r>
              <a:rPr lang="en-US" dirty="0" err="1"/>
              <a:t>Vmem</a:t>
            </a:r>
            <a:r>
              <a:rPr lang="en-US" dirty="0"/>
              <a:t> pattern. This slide shows *why* we build it; i.e., what the pattern might mean &amp; how the growing body might use the pattern.</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a:t>
            </a:fld>
            <a:endParaRPr lang="en-US" altLang="en-US"/>
          </a:p>
        </p:txBody>
      </p:sp>
    </p:spTree>
    <p:extLst>
      <p:ext uri="{BB962C8B-B14F-4D97-AF65-F5344CB8AC3E}">
        <p14:creationId xmlns:p14="http://schemas.microsoft.com/office/powerpoint/2010/main" val="164077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Intuition for why this is reasonable: when </a:t>
            </a:r>
            <a:r>
              <a:rPr lang="en-US" dirty="0" err="1"/>
              <a:t>Vmem</a:t>
            </a:r>
            <a:r>
              <a:rPr lang="en-US" dirty="0"/>
              <a:t> = -71mV, there’s no net current across the membrane. This is true in QSS or SS. Note that since our Thevenin equivalent no longer distinguishes between ions, it can no longer say if each individual ion is balanced – and thus cannot say if we are in SS vs. QSS. But it’s simple!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a:t>
            </a:fld>
            <a:endParaRPr lang="en-US" altLang="en-US"/>
          </a:p>
        </p:txBody>
      </p:sp>
    </p:spTree>
    <p:extLst>
      <p:ext uri="{BB962C8B-B14F-4D97-AF65-F5344CB8AC3E}">
        <p14:creationId xmlns:p14="http://schemas.microsoft.com/office/powerpoint/2010/main" val="315157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8</a:t>
            </a:fld>
            <a:endParaRPr lang="en-US" altLang="en-US"/>
          </a:p>
        </p:txBody>
      </p:sp>
    </p:spTree>
    <p:extLst>
      <p:ext uri="{BB962C8B-B14F-4D97-AF65-F5344CB8AC3E}">
        <p14:creationId xmlns:p14="http://schemas.microsoft.com/office/powerpoint/2010/main" val="390645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cool thing is that, with each cell’s software *independent* of each other, there are only two final outcomes!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10</a:t>
            </a:fld>
            <a:endParaRPr lang="en-US" altLang="en-US"/>
          </a:p>
        </p:txBody>
      </p:sp>
    </p:spTree>
    <p:extLst>
      <p:ext uri="{BB962C8B-B14F-4D97-AF65-F5344CB8AC3E}">
        <p14:creationId xmlns:p14="http://schemas.microsoft.com/office/powerpoint/2010/main" val="301473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is because it’s a mystery ion – we haven’t actually found it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16</a:t>
            </a:fld>
            <a:endParaRPr lang="en-US" altLang="en-US"/>
          </a:p>
        </p:txBody>
      </p:sp>
    </p:spTree>
    <p:extLst>
      <p:ext uri="{BB962C8B-B14F-4D97-AF65-F5344CB8AC3E}">
        <p14:creationId xmlns:p14="http://schemas.microsoft.com/office/powerpoint/2010/main" val="636726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46</a:t>
            </a:fld>
            <a:endParaRPr lang="en-US" altLang="en-US"/>
          </a:p>
        </p:txBody>
      </p:sp>
    </p:spTree>
    <p:extLst>
      <p:ext uri="{BB962C8B-B14F-4D97-AF65-F5344CB8AC3E}">
        <p14:creationId xmlns:p14="http://schemas.microsoft.com/office/powerpoint/2010/main" val="486345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47</a:t>
            </a:fld>
            <a:endParaRPr lang="en-US" altLang="en-US"/>
          </a:p>
        </p:txBody>
      </p:sp>
    </p:spTree>
    <p:extLst>
      <p:ext uri="{BB962C8B-B14F-4D97-AF65-F5344CB8AC3E}">
        <p14:creationId xmlns:p14="http://schemas.microsoft.com/office/powerpoint/2010/main" val="13478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123 Joel Grodstein</a:t>
            </a:r>
          </a:p>
        </p:txBody>
      </p:sp>
    </p:spTree>
    <p:extLst>
      <p:ext uri="{BB962C8B-B14F-4D97-AF65-F5344CB8AC3E}">
        <p14:creationId xmlns:p14="http://schemas.microsoft.com/office/powerpoint/2010/main" val="205376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241151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87693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123 Joel Grodstein</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215055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65896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52176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053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8768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42147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EE 123 Joel Grodstein</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1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imeo.com/184365295"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752600"/>
          </a:xfrm>
        </p:spPr>
        <p:txBody>
          <a:bodyPr/>
          <a:lstStyle/>
          <a:p>
            <a:pPr eaLnBrk="1" hangingPunct="1"/>
            <a:r>
              <a:rPr lang="en-US" altLang="en-US" dirty="0"/>
              <a:t>EE 123</a:t>
            </a:r>
            <a:br>
              <a:rPr lang="en-US" altLang="en-US" dirty="0"/>
            </a:br>
            <a:r>
              <a:rPr lang="en-US" altLang="en-US" dirty="0"/>
              <a:t>Bioelectricity</a:t>
            </a:r>
          </a:p>
        </p:txBody>
      </p:sp>
      <p:sp>
        <p:nvSpPr>
          <p:cNvPr id="4099" name="Rectangle 3"/>
          <p:cNvSpPr>
            <a:spLocks noGrp="1" noChangeArrowheads="1"/>
          </p:cNvSpPr>
          <p:nvPr>
            <p:ph type="subTitle" idx="1"/>
          </p:nvPr>
        </p:nvSpPr>
        <p:spPr>
          <a:xfrm>
            <a:off x="381000" y="2514599"/>
            <a:ext cx="8382000" cy="3750733"/>
          </a:xfrm>
        </p:spPr>
        <p:txBody>
          <a:bodyPr/>
          <a:lstStyle/>
          <a:p>
            <a:pPr eaLnBrk="1" hangingPunct="1"/>
            <a:r>
              <a:rPr lang="en-US" altLang="en-US" dirty="0"/>
              <a:t>Fall 2020</a:t>
            </a:r>
          </a:p>
          <a:p>
            <a:pPr eaLnBrk="1" hangingPunct="1"/>
            <a:r>
              <a:rPr lang="en-US" altLang="en-US" dirty="0"/>
              <a:t>Tufts University</a:t>
            </a:r>
          </a:p>
          <a:p>
            <a:pPr eaLnBrk="1" hangingPunct="1"/>
            <a:endParaRPr lang="en-US" altLang="en-US" dirty="0"/>
          </a:p>
          <a:p>
            <a:pPr eaLnBrk="1" hangingPunct="1"/>
            <a:r>
              <a:rPr lang="en-US" altLang="en-US" dirty="0"/>
              <a:t>Instructor: Joel </a:t>
            </a:r>
            <a:r>
              <a:rPr lang="en-US" altLang="en-US" dirty="0" err="1"/>
              <a:t>Grodstein</a:t>
            </a:r>
            <a:endParaRPr lang="en-US" altLang="en-US" dirty="0"/>
          </a:p>
          <a:p>
            <a:pPr eaLnBrk="1" hangingPunct="1"/>
            <a:r>
              <a:rPr lang="en-US" altLang="en-US" dirty="0">
                <a:solidFill>
                  <a:schemeClr val="accent2"/>
                </a:solidFill>
                <a:hlinkClick r:id="rId2"/>
              </a:rPr>
              <a:t>joel.grodstein@tufts.edu</a:t>
            </a:r>
            <a:endParaRPr lang="en-US" altLang="en-US" dirty="0">
              <a:solidFill>
                <a:schemeClr val="accent2"/>
              </a:solidFill>
            </a:endParaRPr>
          </a:p>
          <a:p>
            <a:pPr eaLnBrk="1" hangingPunct="1"/>
            <a:endParaRPr lang="en-US" altLang="en-US" dirty="0"/>
          </a:p>
          <a:p>
            <a:pPr eaLnBrk="1" hangingPunct="1"/>
            <a:r>
              <a:rPr lang="it-IT" altLang="en-US" dirty="0"/>
              <a:t>Lecture 4c: worms</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ED5E-694E-4EAA-8949-60407AD14ED2}"/>
              </a:ext>
            </a:extLst>
          </p:cNvPr>
          <p:cNvSpPr>
            <a:spLocks noGrp="1"/>
          </p:cNvSpPr>
          <p:nvPr>
            <p:ph type="title"/>
          </p:nvPr>
        </p:nvSpPr>
        <p:spPr/>
        <p:txBody>
          <a:bodyPr/>
          <a:lstStyle/>
          <a:p>
            <a:r>
              <a:rPr lang="en-US" dirty="0"/>
              <a:t>Head or tail?</a:t>
            </a:r>
          </a:p>
        </p:txBody>
      </p:sp>
      <p:sp>
        <p:nvSpPr>
          <p:cNvPr id="3" name="Content Placeholder 2">
            <a:extLst>
              <a:ext uri="{FF2B5EF4-FFF2-40B4-BE49-F238E27FC236}">
                <a16:creationId xmlns:a16="http://schemas.microsoft.com/office/drawing/2014/main" id="{E839A25B-E321-405E-939E-B185388199EE}"/>
              </a:ext>
            </a:extLst>
          </p:cNvPr>
          <p:cNvSpPr>
            <a:spLocks noGrp="1"/>
          </p:cNvSpPr>
          <p:nvPr>
            <p:ph idx="1"/>
          </p:nvPr>
        </p:nvSpPr>
        <p:spPr>
          <a:xfrm>
            <a:off x="600075" y="3120426"/>
            <a:ext cx="7772400" cy="1983716"/>
          </a:xfrm>
        </p:spPr>
        <p:txBody>
          <a:bodyPr/>
          <a:lstStyle/>
          <a:p>
            <a:r>
              <a:rPr lang="en-US" dirty="0"/>
              <a:t>Add positive feedback</a:t>
            </a:r>
          </a:p>
          <a:p>
            <a:endParaRPr lang="en-US" dirty="0"/>
          </a:p>
          <a:p>
            <a:endParaRPr lang="en-US" dirty="0"/>
          </a:p>
          <a:p>
            <a:r>
              <a:rPr lang="en-US" dirty="0"/>
              <a:t>Still no way to tell which is which</a:t>
            </a:r>
          </a:p>
          <a:p>
            <a:r>
              <a:rPr lang="en-US" dirty="0"/>
              <a:t>But cannot have two heads or two tails, at least </a:t>
            </a:r>
            <a:r>
              <a:rPr lang="en-US" dirty="0">
                <a:sym typeface="Wingdings" panose="05000000000000000000" pitchFamily="2" charset="2"/>
              </a:rPr>
              <a:t></a:t>
            </a:r>
            <a:endParaRPr lang="en-US" dirty="0"/>
          </a:p>
          <a:p>
            <a:endParaRPr lang="en-US" dirty="0"/>
          </a:p>
        </p:txBody>
      </p:sp>
      <p:sp>
        <p:nvSpPr>
          <p:cNvPr id="4" name="Footer Placeholder 3">
            <a:extLst>
              <a:ext uri="{FF2B5EF4-FFF2-40B4-BE49-F238E27FC236}">
                <a16:creationId xmlns:a16="http://schemas.microsoft.com/office/drawing/2014/main" id="{2555F6CB-DD37-40A3-9202-6F49977D25CF}"/>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20A242AB-F9F9-4B5B-AFAC-168BFEC2493C}"/>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B6ABF28-162C-497C-9114-2FA8E3026E52}"/>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5CDD761-CC23-418F-A029-24D16FE64369}"/>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00CB857-2A7B-4240-8892-6EDD5D881C87}"/>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1B13EAE-2565-4B58-9898-ADB237D07B06}"/>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BF7C1C3-4554-4022-8358-CBA70F08E8F0}"/>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2159C67-39BD-4BBC-9B62-59C94204FE0B}"/>
              </a:ext>
            </a:extLst>
          </p:cNvPr>
          <p:cNvSpPr txBox="1"/>
          <p:nvPr/>
        </p:nvSpPr>
        <p:spPr>
          <a:xfrm>
            <a:off x="6476898" y="2033051"/>
            <a:ext cx="591509" cy="276999"/>
          </a:xfrm>
          <a:prstGeom prst="rect">
            <a:avLst/>
          </a:prstGeom>
          <a:noFill/>
        </p:spPr>
        <p:txBody>
          <a:bodyPr wrap="none" lIns="0" tIns="0" rIns="0" bIns="0" rtlCol="0" anchor="ctr" anchorCtr="1">
            <a:spAutoFit/>
          </a:bodyPr>
          <a:lstStyle/>
          <a:p>
            <a:r>
              <a:rPr lang="en-US" sz="1800" dirty="0"/>
              <a:t>+5mV</a:t>
            </a:r>
            <a:endParaRPr lang="en-US" dirty="0"/>
          </a:p>
        </p:txBody>
      </p:sp>
      <p:sp>
        <p:nvSpPr>
          <p:cNvPr id="12" name="TextBox 11">
            <a:extLst>
              <a:ext uri="{FF2B5EF4-FFF2-40B4-BE49-F238E27FC236}">
                <a16:creationId xmlns:a16="http://schemas.microsoft.com/office/drawing/2014/main" id="{487C2BF1-DD67-4A8F-8D29-B15B28BAB6C5}"/>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-10mV</a:t>
            </a:r>
            <a:endParaRPr lang="en-US" dirty="0"/>
          </a:p>
        </p:txBody>
      </p:sp>
      <p:sp>
        <p:nvSpPr>
          <p:cNvPr id="13" name="Rectangle 12">
            <a:extLst>
              <a:ext uri="{FF2B5EF4-FFF2-40B4-BE49-F238E27FC236}">
                <a16:creationId xmlns:a16="http://schemas.microsoft.com/office/drawing/2014/main" id="{DC495544-34E2-499E-897C-9B2D275CBB1E}"/>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EC62477-80CC-4B2E-8CD1-8D9126013D58}"/>
              </a:ext>
            </a:extLst>
          </p:cNvPr>
          <p:cNvSpPr txBox="1"/>
          <p:nvPr/>
        </p:nvSpPr>
        <p:spPr>
          <a:xfrm>
            <a:off x="6472648" y="2037389"/>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5" name="TextBox 14">
            <a:extLst>
              <a:ext uri="{FF2B5EF4-FFF2-40B4-BE49-F238E27FC236}">
                <a16:creationId xmlns:a16="http://schemas.microsoft.com/office/drawing/2014/main" id="{956E88C4-7AB1-46D3-84BF-5EDB170D0095}"/>
              </a:ext>
            </a:extLst>
          </p:cNvPr>
          <p:cNvSpPr txBox="1"/>
          <p:nvPr/>
        </p:nvSpPr>
        <p:spPr>
          <a:xfrm>
            <a:off x="1305395" y="2032626"/>
            <a:ext cx="6540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6" name="TextBox 15">
            <a:extLst>
              <a:ext uri="{FF2B5EF4-FFF2-40B4-BE49-F238E27FC236}">
                <a16:creationId xmlns:a16="http://schemas.microsoft.com/office/drawing/2014/main" id="{63CBCFF9-702E-42E9-A0A7-995B221989BF}"/>
              </a:ext>
            </a:extLst>
          </p:cNvPr>
          <p:cNvSpPr txBox="1"/>
          <p:nvPr/>
        </p:nvSpPr>
        <p:spPr>
          <a:xfrm>
            <a:off x="6472648" y="2032626"/>
            <a:ext cx="706925" cy="276999"/>
          </a:xfrm>
          <a:prstGeom prst="rect">
            <a:avLst/>
          </a:prstGeom>
          <a:noFill/>
        </p:spPr>
        <p:txBody>
          <a:bodyPr wrap="none" lIns="0" tIns="0" rIns="0" bIns="0" rtlCol="0" anchor="ctr" anchorCtr="1">
            <a:spAutoFit/>
          </a:bodyPr>
          <a:lstStyle/>
          <a:p>
            <a:r>
              <a:rPr lang="en-US" sz="1800" dirty="0"/>
              <a:t>+15mV</a:t>
            </a:r>
            <a:endParaRPr lang="en-US" dirty="0"/>
          </a:p>
        </p:txBody>
      </p:sp>
      <p:sp>
        <p:nvSpPr>
          <p:cNvPr id="17" name="TextBox 16">
            <a:extLst>
              <a:ext uri="{FF2B5EF4-FFF2-40B4-BE49-F238E27FC236}">
                <a16:creationId xmlns:a16="http://schemas.microsoft.com/office/drawing/2014/main" id="{BAAA092F-C6BD-4D93-A02A-0682E070C921}"/>
              </a:ext>
            </a:extLst>
          </p:cNvPr>
          <p:cNvSpPr txBox="1"/>
          <p:nvPr/>
        </p:nvSpPr>
        <p:spPr>
          <a:xfrm>
            <a:off x="5459942" y="3235068"/>
            <a:ext cx="3343274" cy="1200329"/>
          </a:xfrm>
          <a:prstGeom prst="rect">
            <a:avLst/>
          </a:prstGeom>
          <a:noFill/>
          <a:ln>
            <a:solidFill>
              <a:schemeClr val="accent2"/>
            </a:solidFill>
          </a:ln>
        </p:spPr>
        <p:txBody>
          <a:bodyPr wrap="square" rtlCol="0">
            <a:spAutoFit/>
          </a:bodyPr>
          <a:lstStyle/>
          <a:p>
            <a:r>
              <a:rPr lang="en-US" dirty="0">
                <a:solidFill>
                  <a:schemeClr val="accent2"/>
                </a:solidFill>
              </a:rPr>
              <a:t>if (</a:t>
            </a:r>
            <a:r>
              <a:rPr lang="en-US" i="1" dirty="0" err="1">
                <a:solidFill>
                  <a:schemeClr val="accent2"/>
                </a:solidFill>
              </a:rPr>
              <a:t>V</a:t>
            </a:r>
            <a:r>
              <a:rPr lang="en-US" baseline="-25000" dirty="0" err="1">
                <a:solidFill>
                  <a:schemeClr val="accent2"/>
                </a:solidFill>
              </a:rPr>
              <a:t>mem,me</a:t>
            </a:r>
            <a:r>
              <a:rPr lang="en-US" dirty="0">
                <a:solidFill>
                  <a:schemeClr val="accent2"/>
                </a:solidFill>
              </a:rPr>
              <a:t> &gt; </a:t>
            </a:r>
            <a:r>
              <a:rPr lang="en-US" i="1" dirty="0" err="1">
                <a:solidFill>
                  <a:schemeClr val="accent2"/>
                </a:solidFill>
              </a:rPr>
              <a:t>V</a:t>
            </a:r>
            <a:r>
              <a:rPr lang="en-US" baseline="-25000" dirty="0" err="1">
                <a:solidFill>
                  <a:schemeClr val="accent2"/>
                </a:solidFill>
              </a:rPr>
              <a:t>mem,middle</a:t>
            </a:r>
            <a:r>
              <a:rPr lang="en-US" dirty="0">
                <a:solidFill>
                  <a:schemeClr val="accent2"/>
                </a:solidFill>
              </a:rPr>
              <a:t>):</a:t>
            </a:r>
          </a:p>
          <a:p>
            <a:pPr lvl="1"/>
            <a:r>
              <a:rPr lang="en-US" dirty="0">
                <a:solidFill>
                  <a:schemeClr val="accent2"/>
                </a:solidFill>
              </a:rPr>
              <a:t>increase my </a:t>
            </a:r>
            <a:r>
              <a:rPr lang="en-US" i="1" dirty="0" err="1">
                <a:solidFill>
                  <a:schemeClr val="accent2"/>
                </a:solidFill>
              </a:rPr>
              <a:t>V</a:t>
            </a:r>
            <a:r>
              <a:rPr lang="en-US" baseline="-25000" dirty="0" err="1">
                <a:solidFill>
                  <a:schemeClr val="accent2"/>
                </a:solidFill>
              </a:rPr>
              <a:t>mem</a:t>
            </a:r>
            <a:endParaRPr lang="en-US" baseline="-25000" dirty="0">
              <a:solidFill>
                <a:schemeClr val="accent2"/>
              </a:solidFill>
            </a:endParaRPr>
          </a:p>
          <a:p>
            <a:r>
              <a:rPr lang="en-US" dirty="0">
                <a:solidFill>
                  <a:schemeClr val="accent2"/>
                </a:solidFill>
              </a:rPr>
              <a:t>else decrease</a:t>
            </a:r>
          </a:p>
        </p:txBody>
      </p:sp>
      <p:sp>
        <p:nvSpPr>
          <p:cNvPr id="18" name="TextBox 17">
            <a:extLst>
              <a:ext uri="{FF2B5EF4-FFF2-40B4-BE49-F238E27FC236}">
                <a16:creationId xmlns:a16="http://schemas.microsoft.com/office/drawing/2014/main" id="{DCEB4DC8-B8CA-4345-9A6A-A675D2BF9259}"/>
              </a:ext>
            </a:extLst>
          </p:cNvPr>
          <p:cNvSpPr txBox="1"/>
          <p:nvPr/>
        </p:nvSpPr>
        <p:spPr>
          <a:xfrm>
            <a:off x="1233898" y="2037389"/>
            <a:ext cx="654025" cy="276999"/>
          </a:xfrm>
          <a:prstGeom prst="rect">
            <a:avLst/>
          </a:prstGeom>
          <a:noFill/>
        </p:spPr>
        <p:txBody>
          <a:bodyPr wrap="none" lIns="0" tIns="0" rIns="0" bIns="0" rtlCol="0" anchor="ctr" anchorCtr="1">
            <a:spAutoFit/>
          </a:bodyPr>
          <a:lstStyle/>
          <a:p>
            <a:r>
              <a:rPr lang="en-US" sz="1800" dirty="0"/>
              <a:t>-65mV</a:t>
            </a:r>
            <a:endParaRPr lang="en-US" dirty="0"/>
          </a:p>
        </p:txBody>
      </p:sp>
      <p:sp>
        <p:nvSpPr>
          <p:cNvPr id="20" name="Smiley Face 19">
            <a:extLst>
              <a:ext uri="{FF2B5EF4-FFF2-40B4-BE49-F238E27FC236}">
                <a16:creationId xmlns:a16="http://schemas.microsoft.com/office/drawing/2014/main" id="{8646AA47-E87D-427C-B2B7-E7D1EF6C9550}"/>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A picture containing shape&#10;&#10;Description automatically generated">
            <a:extLst>
              <a:ext uri="{FF2B5EF4-FFF2-40B4-BE49-F238E27FC236}">
                <a16:creationId xmlns:a16="http://schemas.microsoft.com/office/drawing/2014/main" id="{03A5F588-E96B-44EA-8F5B-802BC6C61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24" name="TextBox 23">
            <a:extLst>
              <a:ext uri="{FF2B5EF4-FFF2-40B4-BE49-F238E27FC236}">
                <a16:creationId xmlns:a16="http://schemas.microsoft.com/office/drawing/2014/main" id="{15660933-532B-4E77-A96E-11CBA72CBCB8}"/>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26" name="TextBox 25">
            <a:extLst>
              <a:ext uri="{FF2B5EF4-FFF2-40B4-BE49-F238E27FC236}">
                <a16:creationId xmlns:a16="http://schemas.microsoft.com/office/drawing/2014/main" id="{DB7DE8C9-EDF1-48B4-9E39-BFE231ACFE09}"/>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199685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6"/>
                                        </p:tgtEl>
                                      </p:cBhvr>
                                    </p:animEffect>
                                    <p:set>
                                      <p:cBhvr>
                                        <p:cTn id="34" dur="1" fill="hold">
                                          <p:stCondLst>
                                            <p:cond delay="499"/>
                                          </p:stCondLst>
                                        </p:cTn>
                                        <p:tgtEl>
                                          <p:spTgt spid="16"/>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4" grpId="0"/>
      <p:bldP spid="15" grpId="0"/>
      <p:bldP spid="15" grpId="1"/>
      <p:bldP spid="16" grpId="0"/>
      <p:bldP spid="16" grpId="1"/>
      <p:bldP spid="17" grpId="0" animBg="1"/>
      <p:bldP spid="18" grpId="0"/>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90F76-9706-4B0C-9B67-FF328DFDB7D6}"/>
              </a:ext>
            </a:extLst>
          </p:cNvPr>
          <p:cNvSpPr>
            <a:spLocks noGrp="1"/>
          </p:cNvSpPr>
          <p:nvPr>
            <p:ph type="title"/>
          </p:nvPr>
        </p:nvSpPr>
        <p:spPr/>
        <p:txBody>
          <a:bodyPr/>
          <a:lstStyle/>
          <a:p>
            <a:r>
              <a:rPr lang="en-US" dirty="0"/>
              <a:t>Explains batteries?</a:t>
            </a:r>
          </a:p>
        </p:txBody>
      </p:sp>
      <p:sp>
        <p:nvSpPr>
          <p:cNvPr id="3" name="Content Placeholder 2">
            <a:extLst>
              <a:ext uri="{FF2B5EF4-FFF2-40B4-BE49-F238E27FC236}">
                <a16:creationId xmlns:a16="http://schemas.microsoft.com/office/drawing/2014/main" id="{6D79D7F5-B59F-40BE-9C79-539005271CA7}"/>
              </a:ext>
            </a:extLst>
          </p:cNvPr>
          <p:cNvSpPr>
            <a:spLocks noGrp="1"/>
          </p:cNvSpPr>
          <p:nvPr>
            <p:ph idx="1"/>
          </p:nvPr>
        </p:nvSpPr>
        <p:spPr>
          <a:xfrm>
            <a:off x="104775" y="3124660"/>
            <a:ext cx="5102177" cy="2023791"/>
          </a:xfrm>
        </p:spPr>
        <p:txBody>
          <a:bodyPr/>
          <a:lstStyle/>
          <a:p>
            <a:r>
              <a:rPr lang="en-US" dirty="0"/>
              <a:t>Connect batteries </a:t>
            </a:r>
            <a:r>
              <a:rPr lang="en-US" dirty="0">
                <a:latin typeface="Times New Roman" panose="02020603050405020304" pitchFamily="18" charset="0"/>
                <a:cs typeface="Times New Roman" panose="02020603050405020304" pitchFamily="18" charset="0"/>
              </a:rPr>
              <a:t>→ reverse voltage</a:t>
            </a:r>
          </a:p>
          <a:p>
            <a:pPr lvl="1"/>
            <a:r>
              <a:rPr lang="en-US" dirty="0">
                <a:latin typeface="Times New Roman" panose="02020603050405020304" pitchFamily="18" charset="0"/>
                <a:cs typeface="Times New Roman" panose="02020603050405020304" pitchFamily="18" charset="0"/>
              </a:rPr>
              <a:t>Quickly regenerate the full </a:t>
            </a:r>
            <a:r>
              <a:rPr lang="en-US" dirty="0" err="1">
                <a:latin typeface="Times New Roman" panose="02020603050405020304" pitchFamily="18" charset="0"/>
                <a:cs typeface="Times New Roman" panose="02020603050405020304" pitchFamily="18" charset="0"/>
              </a:rPr>
              <a:t>Δ</a:t>
            </a:r>
            <a:r>
              <a:rPr lang="en-US" i="1"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mem</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Head and tail reverse!</a:t>
            </a:r>
            <a:endParaRPr lang="en-US" dirty="0"/>
          </a:p>
        </p:txBody>
      </p:sp>
      <p:sp>
        <p:nvSpPr>
          <p:cNvPr id="4" name="Footer Placeholder 3">
            <a:extLst>
              <a:ext uri="{FF2B5EF4-FFF2-40B4-BE49-F238E27FC236}">
                <a16:creationId xmlns:a16="http://schemas.microsoft.com/office/drawing/2014/main" id="{DB8C4650-A2C6-40F1-931B-FEA5D912BA63}"/>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88E448DE-535D-4595-BD50-E143DA7EC27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C2BB905-6350-42E8-B108-0306B8F9BE2F}"/>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0531321-9929-4DEE-8937-7D593CDFC48B}"/>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9A4B1B1-0873-4CA5-B257-B9FF16A13F64}"/>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FE197A9-2560-4D6F-8FEA-9FD907810DBD}"/>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AD04C52-3AC5-4AC0-8167-182682F968F2}"/>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0818867-7118-4B35-A052-453A0CC42DEF}"/>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C6D935D-214D-488C-9C25-E573AB8868AA}"/>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C44109F3-D580-4D44-8BFF-443751FCE71E}"/>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8053525-1F4C-4247-BF44-5ECDECD798A5}"/>
              </a:ext>
            </a:extLst>
          </p:cNvPr>
          <p:cNvSpPr txBox="1"/>
          <p:nvPr/>
        </p:nvSpPr>
        <p:spPr>
          <a:xfrm>
            <a:off x="6472648" y="2037389"/>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5" name="TextBox 14">
            <a:extLst>
              <a:ext uri="{FF2B5EF4-FFF2-40B4-BE49-F238E27FC236}">
                <a16:creationId xmlns:a16="http://schemas.microsoft.com/office/drawing/2014/main" id="{64FB691D-BDE0-4472-86C1-F41189638EF2}"/>
              </a:ext>
            </a:extLst>
          </p:cNvPr>
          <p:cNvSpPr txBox="1"/>
          <p:nvPr/>
        </p:nvSpPr>
        <p:spPr>
          <a:xfrm>
            <a:off x="1343495" y="2013576"/>
            <a:ext cx="706925" cy="276999"/>
          </a:xfrm>
          <a:prstGeom prst="rect">
            <a:avLst/>
          </a:prstGeom>
          <a:noFill/>
        </p:spPr>
        <p:txBody>
          <a:bodyPr wrap="none" lIns="0" tIns="0" rIns="0" bIns="0" rtlCol="0" anchor="ctr" anchorCtr="1">
            <a:spAutoFit/>
          </a:bodyPr>
          <a:lstStyle/>
          <a:p>
            <a:r>
              <a:rPr lang="en-US" sz="1800" dirty="0"/>
              <a:t>+10mV</a:t>
            </a:r>
            <a:endParaRPr lang="en-US" dirty="0"/>
          </a:p>
        </p:txBody>
      </p:sp>
      <p:sp>
        <p:nvSpPr>
          <p:cNvPr id="16" name="TextBox 15">
            <a:extLst>
              <a:ext uri="{FF2B5EF4-FFF2-40B4-BE49-F238E27FC236}">
                <a16:creationId xmlns:a16="http://schemas.microsoft.com/office/drawing/2014/main" id="{EDD02F64-AC6B-4E1D-8485-5583DF7075D4}"/>
              </a:ext>
            </a:extLst>
          </p:cNvPr>
          <p:cNvSpPr txBox="1"/>
          <p:nvPr/>
        </p:nvSpPr>
        <p:spPr>
          <a:xfrm>
            <a:off x="6510748" y="2013576"/>
            <a:ext cx="654025" cy="276999"/>
          </a:xfrm>
          <a:prstGeom prst="rect">
            <a:avLst/>
          </a:prstGeom>
          <a:noFill/>
        </p:spPr>
        <p:txBody>
          <a:bodyPr wrap="none" lIns="0" tIns="0" rIns="0" bIns="0" rtlCol="0" anchor="ctr" anchorCtr="1">
            <a:spAutoFit/>
          </a:bodyPr>
          <a:lstStyle/>
          <a:p>
            <a:r>
              <a:rPr lang="en-US" sz="1800" dirty="0"/>
              <a:t>-30mV</a:t>
            </a:r>
            <a:endParaRPr lang="en-US" dirty="0"/>
          </a:p>
        </p:txBody>
      </p:sp>
      <p:sp>
        <p:nvSpPr>
          <p:cNvPr id="17" name="TextBox 16">
            <a:extLst>
              <a:ext uri="{FF2B5EF4-FFF2-40B4-BE49-F238E27FC236}">
                <a16:creationId xmlns:a16="http://schemas.microsoft.com/office/drawing/2014/main" id="{8CED9A7C-15B1-4C22-9420-8CB78472BF37}"/>
              </a:ext>
            </a:extLst>
          </p:cNvPr>
          <p:cNvSpPr txBox="1"/>
          <p:nvPr/>
        </p:nvSpPr>
        <p:spPr>
          <a:xfrm>
            <a:off x="1233898" y="2037389"/>
            <a:ext cx="706925" cy="276999"/>
          </a:xfrm>
          <a:prstGeom prst="rect">
            <a:avLst/>
          </a:prstGeom>
          <a:noFill/>
        </p:spPr>
        <p:txBody>
          <a:bodyPr wrap="none" lIns="0" tIns="0" rIns="0" bIns="0" rtlCol="0" anchor="ctr" anchorCtr="1">
            <a:spAutoFit/>
          </a:bodyPr>
          <a:lstStyle/>
          <a:p>
            <a:r>
              <a:rPr lang="en-US" sz="1800" dirty="0"/>
              <a:t>+20mV</a:t>
            </a:r>
            <a:endParaRPr lang="en-US" dirty="0"/>
          </a:p>
        </p:txBody>
      </p:sp>
      <p:pic>
        <p:nvPicPr>
          <p:cNvPr id="19" name="Picture 18">
            <a:extLst>
              <a:ext uri="{FF2B5EF4-FFF2-40B4-BE49-F238E27FC236}">
                <a16:creationId xmlns:a16="http://schemas.microsoft.com/office/drawing/2014/main" id="{C84F9D22-5AC1-4D8F-B4E8-E833ED0A4D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2702" y="3860800"/>
            <a:ext cx="3029917" cy="2325040"/>
          </a:xfrm>
          <a:prstGeom prst="rect">
            <a:avLst/>
          </a:prstGeom>
        </p:spPr>
      </p:pic>
      <p:sp>
        <p:nvSpPr>
          <p:cNvPr id="20" name="TextBox 19">
            <a:extLst>
              <a:ext uri="{FF2B5EF4-FFF2-40B4-BE49-F238E27FC236}">
                <a16:creationId xmlns:a16="http://schemas.microsoft.com/office/drawing/2014/main" id="{5403B796-2B82-4FDD-8E70-882D9468F4E6}"/>
              </a:ext>
            </a:extLst>
          </p:cNvPr>
          <p:cNvSpPr txBox="1"/>
          <p:nvPr/>
        </p:nvSpPr>
        <p:spPr>
          <a:xfrm>
            <a:off x="5240867" y="2625468"/>
            <a:ext cx="3343274" cy="1200329"/>
          </a:xfrm>
          <a:prstGeom prst="rect">
            <a:avLst/>
          </a:prstGeom>
          <a:noFill/>
          <a:ln>
            <a:solidFill>
              <a:schemeClr val="accent2"/>
            </a:solidFill>
          </a:ln>
        </p:spPr>
        <p:txBody>
          <a:bodyPr wrap="square" rtlCol="0">
            <a:spAutoFit/>
          </a:bodyPr>
          <a:lstStyle/>
          <a:p>
            <a:r>
              <a:rPr lang="en-US" dirty="0">
                <a:solidFill>
                  <a:schemeClr val="accent2"/>
                </a:solidFill>
              </a:rPr>
              <a:t>if (</a:t>
            </a:r>
            <a:r>
              <a:rPr lang="en-US" i="1" dirty="0" err="1">
                <a:solidFill>
                  <a:schemeClr val="accent2"/>
                </a:solidFill>
              </a:rPr>
              <a:t>V</a:t>
            </a:r>
            <a:r>
              <a:rPr lang="en-US" baseline="-25000" dirty="0" err="1">
                <a:solidFill>
                  <a:schemeClr val="accent2"/>
                </a:solidFill>
              </a:rPr>
              <a:t>mem,me</a:t>
            </a:r>
            <a:r>
              <a:rPr lang="en-US" dirty="0">
                <a:solidFill>
                  <a:schemeClr val="accent2"/>
                </a:solidFill>
              </a:rPr>
              <a:t> &gt; </a:t>
            </a:r>
            <a:r>
              <a:rPr lang="en-US" i="1" dirty="0" err="1">
                <a:solidFill>
                  <a:schemeClr val="accent2"/>
                </a:solidFill>
              </a:rPr>
              <a:t>V</a:t>
            </a:r>
            <a:r>
              <a:rPr lang="en-US" baseline="-25000" dirty="0" err="1">
                <a:solidFill>
                  <a:schemeClr val="accent2"/>
                </a:solidFill>
              </a:rPr>
              <a:t>mem,middle</a:t>
            </a:r>
            <a:r>
              <a:rPr lang="en-US" dirty="0">
                <a:solidFill>
                  <a:schemeClr val="accent2"/>
                </a:solidFill>
              </a:rPr>
              <a:t>):</a:t>
            </a:r>
          </a:p>
          <a:p>
            <a:pPr lvl="1"/>
            <a:r>
              <a:rPr lang="en-US" dirty="0">
                <a:solidFill>
                  <a:schemeClr val="accent2"/>
                </a:solidFill>
              </a:rPr>
              <a:t>increase my </a:t>
            </a:r>
            <a:r>
              <a:rPr lang="en-US" i="1" dirty="0" err="1">
                <a:solidFill>
                  <a:schemeClr val="accent2"/>
                </a:solidFill>
              </a:rPr>
              <a:t>V</a:t>
            </a:r>
            <a:r>
              <a:rPr lang="en-US" baseline="-25000" dirty="0" err="1">
                <a:solidFill>
                  <a:schemeClr val="accent2"/>
                </a:solidFill>
              </a:rPr>
              <a:t>mem</a:t>
            </a:r>
            <a:endParaRPr lang="en-US" baseline="-25000" dirty="0">
              <a:solidFill>
                <a:schemeClr val="accent2"/>
              </a:solidFill>
            </a:endParaRPr>
          </a:p>
          <a:p>
            <a:r>
              <a:rPr lang="en-US" dirty="0">
                <a:solidFill>
                  <a:schemeClr val="accent2"/>
                </a:solidFill>
              </a:rPr>
              <a:t>else decrease</a:t>
            </a:r>
          </a:p>
        </p:txBody>
      </p:sp>
      <p:sp>
        <p:nvSpPr>
          <p:cNvPr id="21" name="Smiley Face 20">
            <a:extLst>
              <a:ext uri="{FF2B5EF4-FFF2-40B4-BE49-F238E27FC236}">
                <a16:creationId xmlns:a16="http://schemas.microsoft.com/office/drawing/2014/main" id="{A6D55E90-E8C3-4419-8A3B-ACD5039A1E8D}"/>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A picture containing shape&#10;&#10;Description automatically generated">
            <a:extLst>
              <a:ext uri="{FF2B5EF4-FFF2-40B4-BE49-F238E27FC236}">
                <a16:creationId xmlns:a16="http://schemas.microsoft.com/office/drawing/2014/main" id="{E6FDCF65-57E1-48AB-9955-4F83EE1885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23" name="Smiley Face 22">
            <a:extLst>
              <a:ext uri="{FF2B5EF4-FFF2-40B4-BE49-F238E27FC236}">
                <a16:creationId xmlns:a16="http://schemas.microsoft.com/office/drawing/2014/main" id="{0980A6E0-A4E8-46D0-BE08-428CCDFB932A}"/>
              </a:ext>
            </a:extLst>
          </p:cNvPr>
          <p:cNvSpPr/>
          <p:nvPr/>
        </p:nvSpPr>
        <p:spPr>
          <a:xfrm>
            <a:off x="1420313" y="1140432"/>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icture containing shape&#10;&#10;Description automatically generated">
            <a:extLst>
              <a:ext uri="{FF2B5EF4-FFF2-40B4-BE49-F238E27FC236}">
                <a16:creationId xmlns:a16="http://schemas.microsoft.com/office/drawing/2014/main" id="{78F37B8A-F976-45E0-844C-B135C4DF1C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flipH="1">
            <a:off x="6346142" y="980014"/>
            <a:ext cx="968435" cy="968435"/>
          </a:xfrm>
          <a:prstGeom prst="rect">
            <a:avLst/>
          </a:prstGeom>
        </p:spPr>
      </p:pic>
      <p:sp>
        <p:nvSpPr>
          <p:cNvPr id="18" name="TextBox 17">
            <a:extLst>
              <a:ext uri="{FF2B5EF4-FFF2-40B4-BE49-F238E27FC236}">
                <a16:creationId xmlns:a16="http://schemas.microsoft.com/office/drawing/2014/main" id="{33E4BCFE-8372-4671-9622-7B778B8A9293}"/>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27" name="TextBox 26">
            <a:extLst>
              <a:ext uri="{FF2B5EF4-FFF2-40B4-BE49-F238E27FC236}">
                <a16:creationId xmlns:a16="http://schemas.microsoft.com/office/drawing/2014/main" id="{10575495-91FF-43BE-8647-D023976EA012}"/>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428402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6"/>
                                        </p:tgtEl>
                                      </p:cBhvr>
                                    </p:animEffect>
                                    <p:set>
                                      <p:cBhvr>
                                        <p:cTn id="26" dur="1" fill="hold">
                                          <p:stCondLst>
                                            <p:cond delay="499"/>
                                          </p:stCondLst>
                                        </p:cTn>
                                        <p:tgtEl>
                                          <p:spTgt spid="16"/>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500"/>
                                        <p:tgtEl>
                                          <p:spTgt spid="22"/>
                                        </p:tgtEl>
                                      </p:cBhvr>
                                    </p:animEffect>
                                    <p:set>
                                      <p:cBhvr>
                                        <p:cTn id="45" dur="1" fill="hold">
                                          <p:stCondLst>
                                            <p:cond delay="499"/>
                                          </p:stCondLst>
                                        </p:cTn>
                                        <p:tgtEl>
                                          <p:spTgt spid="22"/>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21"/>
                                        </p:tgtEl>
                                      </p:cBhvr>
                                    </p:animEffect>
                                    <p:set>
                                      <p:cBhvr>
                                        <p:cTn id="48" dur="1" fill="hold">
                                          <p:stCondLst>
                                            <p:cond delay="499"/>
                                          </p:stCondLst>
                                        </p:cTn>
                                        <p:tgtEl>
                                          <p:spTgt spid="21"/>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P spid="12" grpId="1"/>
      <p:bldP spid="14" grpId="0"/>
      <p:bldP spid="15" grpId="0"/>
      <p:bldP spid="15" grpId="1"/>
      <p:bldP spid="16" grpId="0"/>
      <p:bldP spid="16" grpId="1"/>
      <p:bldP spid="17" grpId="0"/>
      <p:bldP spid="21"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30D1-5CD7-4308-8D25-AABE061F6EA3}"/>
              </a:ext>
            </a:extLst>
          </p:cNvPr>
          <p:cNvSpPr>
            <a:spLocks noGrp="1"/>
          </p:cNvSpPr>
          <p:nvPr>
            <p:ph type="title"/>
          </p:nvPr>
        </p:nvSpPr>
        <p:spPr/>
        <p:txBody>
          <a:bodyPr/>
          <a:lstStyle/>
          <a:p>
            <a:r>
              <a:rPr lang="en-US" dirty="0"/>
              <a:t>Regeneration?</a:t>
            </a:r>
          </a:p>
        </p:txBody>
      </p:sp>
      <p:sp>
        <p:nvSpPr>
          <p:cNvPr id="3" name="Content Placeholder 2">
            <a:extLst>
              <a:ext uri="{FF2B5EF4-FFF2-40B4-BE49-F238E27FC236}">
                <a16:creationId xmlns:a16="http://schemas.microsoft.com/office/drawing/2014/main" id="{A5FF3EC3-A51E-47A5-B661-E514416249A2}"/>
              </a:ext>
            </a:extLst>
          </p:cNvPr>
          <p:cNvSpPr>
            <a:spLocks noGrp="1"/>
          </p:cNvSpPr>
          <p:nvPr>
            <p:ph idx="1"/>
          </p:nvPr>
        </p:nvSpPr>
        <p:spPr>
          <a:xfrm>
            <a:off x="685800" y="4050157"/>
            <a:ext cx="7772400" cy="2147965"/>
          </a:xfrm>
        </p:spPr>
        <p:txBody>
          <a:bodyPr/>
          <a:lstStyle/>
          <a:p>
            <a:r>
              <a:rPr lang="en-US" dirty="0"/>
              <a:t>Cut off the head and tail; keep the middle</a:t>
            </a:r>
          </a:p>
          <a:p>
            <a:r>
              <a:rPr lang="en-US" dirty="0"/>
              <a:t>Will the worm regenerate?</a:t>
            </a:r>
          </a:p>
          <a:p>
            <a:pPr lvl="1">
              <a:spcBef>
                <a:spcPts val="0"/>
              </a:spcBef>
            </a:pPr>
            <a:r>
              <a:rPr lang="en-US" dirty="0"/>
              <a:t>No ion channels in the remaining worm!</a:t>
            </a:r>
          </a:p>
          <a:p>
            <a:pPr lvl="1">
              <a:spcBef>
                <a:spcPts val="0"/>
              </a:spcBef>
            </a:pPr>
            <a:r>
              <a:rPr lang="en-US" dirty="0"/>
              <a:t>Positive feedback is gone</a:t>
            </a:r>
          </a:p>
          <a:p>
            <a:pPr lvl="1">
              <a:spcBef>
                <a:spcPts val="0"/>
              </a:spcBef>
            </a:pPr>
            <a:r>
              <a:rPr lang="en-US" dirty="0"/>
              <a:t>Charge all diffuses equally</a:t>
            </a:r>
          </a:p>
        </p:txBody>
      </p:sp>
      <p:sp>
        <p:nvSpPr>
          <p:cNvPr id="4" name="Footer Placeholder 3">
            <a:extLst>
              <a:ext uri="{FF2B5EF4-FFF2-40B4-BE49-F238E27FC236}">
                <a16:creationId xmlns:a16="http://schemas.microsoft.com/office/drawing/2014/main" id="{13787610-C097-42B8-807E-053C295F63BE}"/>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2219F448-0196-4D7A-859C-A6B2FC93F297}"/>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DFD1894-4276-4B4F-882E-38708536EE57}"/>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CCB8AB2-30A0-4173-A086-83B9566BE9FA}"/>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3A728B4-6382-49B5-9F4A-C0AC9B328451}"/>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30535C3-BCB9-4E36-90C6-BCA0C239712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9ABAED5-BFBD-44E6-A974-95A970CAE353}"/>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5DB9DC-8AE1-4F24-B2C0-D1DA2F9284CC}"/>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21BBA738-744D-4D16-8651-709504064C3E}"/>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070070F0-3B6C-4F51-936F-63EAC3FFDF5C}"/>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E8E8D7A-8F0B-4497-956B-985E478974ED}"/>
              </a:ext>
            </a:extLst>
          </p:cNvPr>
          <p:cNvSpPr txBox="1"/>
          <p:nvPr/>
        </p:nvSpPr>
        <p:spPr>
          <a:xfrm>
            <a:off x="3019895" y="1453324"/>
            <a:ext cx="2588529" cy="276999"/>
          </a:xfrm>
          <a:prstGeom prst="rect">
            <a:avLst/>
          </a:prstGeom>
          <a:noFill/>
        </p:spPr>
        <p:txBody>
          <a:bodyPr wrap="none" lIns="0" tIns="0" rIns="0" bIns="0" rtlCol="0" anchor="ctr" anchorCtr="1">
            <a:spAutoFit/>
          </a:bodyPr>
          <a:lstStyle/>
          <a:p>
            <a:r>
              <a:rPr lang="en-US" sz="1800" dirty="0"/>
              <a:t>-40mV      -20mV     -10mV</a:t>
            </a:r>
            <a:endParaRPr lang="en-US" dirty="0"/>
          </a:p>
        </p:txBody>
      </p:sp>
      <p:cxnSp>
        <p:nvCxnSpPr>
          <p:cNvPr id="22" name="Straight Connector 21">
            <a:extLst>
              <a:ext uri="{FF2B5EF4-FFF2-40B4-BE49-F238E27FC236}">
                <a16:creationId xmlns:a16="http://schemas.microsoft.com/office/drawing/2014/main" id="{D426BDC1-F2C9-4BD8-9A2B-DCBE9927B2B5}"/>
              </a:ext>
            </a:extLst>
          </p:cNvPr>
          <p:cNvCxnSpPr>
            <a:cxnSpLocks/>
          </p:cNvCxnSpPr>
          <p:nvPr/>
        </p:nvCxnSpPr>
        <p:spPr>
          <a:xfrm>
            <a:off x="2838450" y="1682698"/>
            <a:ext cx="0" cy="993827"/>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832528F-92DA-4F24-9A1A-68D517FD6849}"/>
              </a:ext>
            </a:extLst>
          </p:cNvPr>
          <p:cNvCxnSpPr>
            <a:cxnSpLocks/>
          </p:cNvCxnSpPr>
          <p:nvPr/>
        </p:nvCxnSpPr>
        <p:spPr>
          <a:xfrm>
            <a:off x="5657850" y="1682698"/>
            <a:ext cx="0" cy="993827"/>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97EA27D0-FDE6-4728-AB5A-3922E9FE06C3}"/>
              </a:ext>
            </a:extLst>
          </p:cNvPr>
          <p:cNvGrpSpPr/>
          <p:nvPr/>
        </p:nvGrpSpPr>
        <p:grpSpPr>
          <a:xfrm>
            <a:off x="2130123" y="1730478"/>
            <a:ext cx="451465" cy="748899"/>
            <a:chOff x="1197654" y="937026"/>
            <a:chExt cx="451465" cy="748899"/>
          </a:xfrm>
        </p:grpSpPr>
        <p:cxnSp>
          <p:nvCxnSpPr>
            <p:cNvPr id="25" name="Straight Connector 24">
              <a:extLst>
                <a:ext uri="{FF2B5EF4-FFF2-40B4-BE49-F238E27FC236}">
                  <a16:creationId xmlns:a16="http://schemas.microsoft.com/office/drawing/2014/main" id="{D1ECE888-35E6-446C-8CB4-2AA01A191D16}"/>
                </a:ext>
              </a:extLst>
            </p:cNvPr>
            <p:cNvCxnSpPr>
              <a:cxnSpLocks/>
            </p:cNvCxnSpPr>
            <p:nvPr/>
          </p:nvCxnSpPr>
          <p:spPr>
            <a:xfrm>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59EC160-FCC1-4ECC-A72E-5507BAFAF2C3}"/>
                </a:ext>
              </a:extLst>
            </p:cNvPr>
            <p:cNvCxnSpPr>
              <a:cxnSpLocks/>
            </p:cNvCxnSpPr>
            <p:nvPr/>
          </p:nvCxnSpPr>
          <p:spPr>
            <a:xfrm flipH="1">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EE536F9D-9B79-4571-81C7-E561E7C7A3FC}"/>
              </a:ext>
            </a:extLst>
          </p:cNvPr>
          <p:cNvGrpSpPr/>
          <p:nvPr/>
        </p:nvGrpSpPr>
        <p:grpSpPr>
          <a:xfrm>
            <a:off x="5910484" y="1730478"/>
            <a:ext cx="451465" cy="748899"/>
            <a:chOff x="1197654" y="937026"/>
            <a:chExt cx="451465" cy="748899"/>
          </a:xfrm>
        </p:grpSpPr>
        <p:cxnSp>
          <p:nvCxnSpPr>
            <p:cNvPr id="31" name="Straight Connector 30">
              <a:extLst>
                <a:ext uri="{FF2B5EF4-FFF2-40B4-BE49-F238E27FC236}">
                  <a16:creationId xmlns:a16="http://schemas.microsoft.com/office/drawing/2014/main" id="{9959BF88-89E6-4E5A-AA82-AC6CD75E5A49}"/>
                </a:ext>
              </a:extLst>
            </p:cNvPr>
            <p:cNvCxnSpPr>
              <a:cxnSpLocks/>
            </p:cNvCxnSpPr>
            <p:nvPr/>
          </p:nvCxnSpPr>
          <p:spPr>
            <a:xfrm>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AB62FE-ABB5-422E-9D2C-65641110FA4D}"/>
                </a:ext>
              </a:extLst>
            </p:cNvPr>
            <p:cNvCxnSpPr>
              <a:cxnSpLocks/>
            </p:cNvCxnSpPr>
            <p:nvPr/>
          </p:nvCxnSpPr>
          <p:spPr>
            <a:xfrm flipH="1">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3568E67A-985C-4411-B3DE-21BD7C8A53C1}"/>
              </a:ext>
            </a:extLst>
          </p:cNvPr>
          <p:cNvSpPr txBox="1"/>
          <p:nvPr/>
        </p:nvSpPr>
        <p:spPr>
          <a:xfrm>
            <a:off x="3019895" y="1453324"/>
            <a:ext cx="2588529" cy="276999"/>
          </a:xfrm>
          <a:prstGeom prst="rect">
            <a:avLst/>
          </a:prstGeom>
          <a:noFill/>
        </p:spPr>
        <p:txBody>
          <a:bodyPr wrap="none" lIns="0" tIns="0" rIns="0" bIns="0" rtlCol="0" anchor="ctr" anchorCtr="1">
            <a:spAutoFit/>
          </a:bodyPr>
          <a:lstStyle/>
          <a:p>
            <a:r>
              <a:rPr lang="en-US" sz="1800" dirty="0"/>
              <a:t>-20mV      -20mV     -20mV</a:t>
            </a:r>
            <a:endParaRPr lang="en-US" dirty="0"/>
          </a:p>
        </p:txBody>
      </p:sp>
      <p:sp>
        <p:nvSpPr>
          <p:cNvPr id="36" name="TextBox 35">
            <a:extLst>
              <a:ext uri="{FF2B5EF4-FFF2-40B4-BE49-F238E27FC236}">
                <a16:creationId xmlns:a16="http://schemas.microsoft.com/office/drawing/2014/main" id="{0735AB04-18AD-4C49-9FF6-E576CFFACDA7}"/>
              </a:ext>
            </a:extLst>
          </p:cNvPr>
          <p:cNvSpPr txBox="1"/>
          <p:nvPr/>
        </p:nvSpPr>
        <p:spPr>
          <a:xfrm>
            <a:off x="5657850" y="2692608"/>
            <a:ext cx="3343274" cy="1200329"/>
          </a:xfrm>
          <a:prstGeom prst="rect">
            <a:avLst/>
          </a:prstGeom>
          <a:noFill/>
          <a:ln>
            <a:solidFill>
              <a:schemeClr val="accent2"/>
            </a:solidFill>
          </a:ln>
        </p:spPr>
        <p:txBody>
          <a:bodyPr wrap="square" rtlCol="0">
            <a:spAutoFit/>
          </a:bodyPr>
          <a:lstStyle/>
          <a:p>
            <a:r>
              <a:rPr lang="en-US" dirty="0">
                <a:solidFill>
                  <a:schemeClr val="accent2"/>
                </a:solidFill>
              </a:rPr>
              <a:t>if (</a:t>
            </a:r>
            <a:r>
              <a:rPr lang="en-US" i="1" dirty="0" err="1">
                <a:solidFill>
                  <a:schemeClr val="accent2"/>
                </a:solidFill>
              </a:rPr>
              <a:t>V</a:t>
            </a:r>
            <a:r>
              <a:rPr lang="en-US" baseline="-25000" dirty="0" err="1">
                <a:solidFill>
                  <a:schemeClr val="accent2"/>
                </a:solidFill>
              </a:rPr>
              <a:t>mem,me</a:t>
            </a:r>
            <a:r>
              <a:rPr lang="en-US" dirty="0">
                <a:solidFill>
                  <a:schemeClr val="accent2"/>
                </a:solidFill>
              </a:rPr>
              <a:t> &gt; </a:t>
            </a:r>
            <a:r>
              <a:rPr lang="en-US" i="1" dirty="0" err="1">
                <a:solidFill>
                  <a:schemeClr val="accent2"/>
                </a:solidFill>
              </a:rPr>
              <a:t>V</a:t>
            </a:r>
            <a:r>
              <a:rPr lang="en-US" baseline="-25000" dirty="0" err="1">
                <a:solidFill>
                  <a:schemeClr val="accent2"/>
                </a:solidFill>
              </a:rPr>
              <a:t>mem,middle</a:t>
            </a:r>
            <a:r>
              <a:rPr lang="en-US" dirty="0">
                <a:solidFill>
                  <a:schemeClr val="accent2"/>
                </a:solidFill>
              </a:rPr>
              <a:t>):</a:t>
            </a:r>
          </a:p>
          <a:p>
            <a:pPr lvl="1"/>
            <a:r>
              <a:rPr lang="en-US" dirty="0">
                <a:solidFill>
                  <a:schemeClr val="accent2"/>
                </a:solidFill>
              </a:rPr>
              <a:t>increase my </a:t>
            </a:r>
            <a:r>
              <a:rPr lang="en-US" i="1" dirty="0" err="1">
                <a:solidFill>
                  <a:schemeClr val="accent2"/>
                </a:solidFill>
              </a:rPr>
              <a:t>V</a:t>
            </a:r>
            <a:r>
              <a:rPr lang="en-US" baseline="-25000" dirty="0" err="1">
                <a:solidFill>
                  <a:schemeClr val="accent2"/>
                </a:solidFill>
              </a:rPr>
              <a:t>mem</a:t>
            </a:r>
            <a:endParaRPr lang="en-US" baseline="-25000" dirty="0">
              <a:solidFill>
                <a:schemeClr val="accent2"/>
              </a:solidFill>
            </a:endParaRPr>
          </a:p>
          <a:p>
            <a:r>
              <a:rPr lang="en-US" dirty="0">
                <a:solidFill>
                  <a:schemeClr val="accent2"/>
                </a:solidFill>
              </a:rPr>
              <a:t>else decrease</a:t>
            </a:r>
          </a:p>
        </p:txBody>
      </p:sp>
      <p:grpSp>
        <p:nvGrpSpPr>
          <p:cNvPr id="37" name="Group 36">
            <a:extLst>
              <a:ext uri="{FF2B5EF4-FFF2-40B4-BE49-F238E27FC236}">
                <a16:creationId xmlns:a16="http://schemas.microsoft.com/office/drawing/2014/main" id="{03E317E9-CD9D-40F3-8683-770F522705AA}"/>
              </a:ext>
            </a:extLst>
          </p:cNvPr>
          <p:cNvGrpSpPr/>
          <p:nvPr/>
        </p:nvGrpSpPr>
        <p:grpSpPr>
          <a:xfrm>
            <a:off x="5486707" y="2833745"/>
            <a:ext cx="3640661" cy="748899"/>
            <a:chOff x="1197654" y="937026"/>
            <a:chExt cx="451465" cy="748899"/>
          </a:xfrm>
        </p:grpSpPr>
        <p:cxnSp>
          <p:nvCxnSpPr>
            <p:cNvPr id="38" name="Straight Connector 37">
              <a:extLst>
                <a:ext uri="{FF2B5EF4-FFF2-40B4-BE49-F238E27FC236}">
                  <a16:creationId xmlns:a16="http://schemas.microsoft.com/office/drawing/2014/main" id="{0D73A4DD-99B6-475D-BE01-DBF698918D8D}"/>
                </a:ext>
              </a:extLst>
            </p:cNvPr>
            <p:cNvCxnSpPr>
              <a:cxnSpLocks/>
            </p:cNvCxnSpPr>
            <p:nvPr/>
          </p:nvCxnSpPr>
          <p:spPr>
            <a:xfrm>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5264E87-8AD6-4D3F-A29F-F0A2BBBBFA06}"/>
                </a:ext>
              </a:extLst>
            </p:cNvPr>
            <p:cNvCxnSpPr>
              <a:cxnSpLocks/>
            </p:cNvCxnSpPr>
            <p:nvPr/>
          </p:nvCxnSpPr>
          <p:spPr>
            <a:xfrm flipH="1">
              <a:off x="1197654" y="937026"/>
              <a:ext cx="451465" cy="748899"/>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4" name="Smiley Face 13">
            <a:extLst>
              <a:ext uri="{FF2B5EF4-FFF2-40B4-BE49-F238E27FC236}">
                <a16:creationId xmlns:a16="http://schemas.microsoft.com/office/drawing/2014/main" id="{3327E652-2374-4FA5-B999-D7428BE5830B}"/>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shape&#10;&#10;Description automatically generated">
            <a:extLst>
              <a:ext uri="{FF2B5EF4-FFF2-40B4-BE49-F238E27FC236}">
                <a16:creationId xmlns:a16="http://schemas.microsoft.com/office/drawing/2014/main" id="{CE203652-C8DB-45CD-AA8C-76585CC8A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pic>
        <p:nvPicPr>
          <p:cNvPr id="1026" name="Picture 2" descr="Free Sad Face Clip Art Pictures - Clipartix">
            <a:extLst>
              <a:ext uri="{FF2B5EF4-FFF2-40B4-BE49-F238E27FC236}">
                <a16:creationId xmlns:a16="http://schemas.microsoft.com/office/drawing/2014/main" id="{7ED3FACC-8B99-4022-8296-EFDA37E94A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299" y="2533649"/>
            <a:ext cx="733425" cy="73342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4E2995A3-CB38-4D24-BACE-B732511BBA31}"/>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19" name="TextBox 18">
            <a:extLst>
              <a:ext uri="{FF2B5EF4-FFF2-40B4-BE49-F238E27FC236}">
                <a16:creationId xmlns:a16="http://schemas.microsoft.com/office/drawing/2014/main" id="{D8A336B2-AE76-4105-B4CF-797A08721319}"/>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223379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par>
                                <p:cTn id="19" presetID="10" presetClass="exit" presetSubtype="0" fill="hold" nodeType="withEffect">
                                  <p:stCondLst>
                                    <p:cond delay="0"/>
                                  </p:stCondLst>
                                  <p:childTnLst>
                                    <p:animEffect transition="out" filter="fade">
                                      <p:cBhvr>
                                        <p:cTn id="20" dur="500"/>
                                        <p:tgtEl>
                                          <p:spTgt spid="15"/>
                                        </p:tgtEl>
                                      </p:cBhvr>
                                    </p:animEffect>
                                    <p:set>
                                      <p:cBhvr>
                                        <p:cTn id="21" dur="1" fill="hold">
                                          <p:stCondLst>
                                            <p:cond delay="499"/>
                                          </p:stCondLst>
                                        </p:cTn>
                                        <p:tgtEl>
                                          <p:spTgt spid="15"/>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14"/>
                                        </p:tgtEl>
                                      </p:cBhvr>
                                    </p:animEffect>
                                    <p:set>
                                      <p:cBhvr>
                                        <p:cTn id="24" dur="1" fill="hold">
                                          <p:stCondLst>
                                            <p:cond delay="499"/>
                                          </p:stCondLst>
                                        </p:cTn>
                                        <p:tgtEl>
                                          <p:spTgt spid="1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500"/>
                                        <p:tgtEl>
                                          <p:spTgt spid="3">
                                            <p:txEl>
                                              <p:pRg st="2" end="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18"/>
                                        </p:tgtEl>
                                      </p:cBhvr>
                                    </p:animEffect>
                                    <p:set>
                                      <p:cBhvr>
                                        <p:cTn id="52" dur="1" fill="hold">
                                          <p:stCondLst>
                                            <p:cond delay="499"/>
                                          </p:stCondLst>
                                        </p:cTn>
                                        <p:tgtEl>
                                          <p:spTgt spid="18"/>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0" presetClass="entr" presetSubtype="0" fill="hold" nodeType="withEffect">
                                  <p:stCondLst>
                                    <p:cond delay="0"/>
                                  </p:stCondLst>
                                  <p:childTnLst>
                                    <p:set>
                                      <p:cBhvr>
                                        <p:cTn id="57" dur="1" fill="hold">
                                          <p:stCondLst>
                                            <p:cond delay="0"/>
                                          </p:stCondLst>
                                        </p:cTn>
                                        <p:tgtEl>
                                          <p:spTgt spid="1026"/>
                                        </p:tgtEl>
                                        <p:attrNameLst>
                                          <p:attrName>style.visibility</p:attrName>
                                        </p:attrNameLst>
                                      </p:cBhvr>
                                      <p:to>
                                        <p:strVal val="visible"/>
                                      </p:to>
                                    </p:set>
                                    <p:animEffect transition="in" filter="fade">
                                      <p:cBhvr>
                                        <p:cTn id="5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4"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58C1-2F1F-4BE5-ACCC-DA4D63A5F396}"/>
              </a:ext>
            </a:extLst>
          </p:cNvPr>
          <p:cNvSpPr>
            <a:spLocks noGrp="1"/>
          </p:cNvSpPr>
          <p:nvPr>
            <p:ph type="title"/>
          </p:nvPr>
        </p:nvSpPr>
        <p:spPr/>
        <p:txBody>
          <a:bodyPr/>
          <a:lstStyle/>
          <a:p>
            <a:r>
              <a:rPr lang="en-US" dirty="0"/>
              <a:t>Mini-quiz</a:t>
            </a:r>
          </a:p>
        </p:txBody>
      </p:sp>
      <p:sp>
        <p:nvSpPr>
          <p:cNvPr id="3" name="Content Placeholder 2">
            <a:extLst>
              <a:ext uri="{FF2B5EF4-FFF2-40B4-BE49-F238E27FC236}">
                <a16:creationId xmlns:a16="http://schemas.microsoft.com/office/drawing/2014/main" id="{BF2B1FBC-8334-4221-9040-4B3F9392B214}"/>
              </a:ext>
            </a:extLst>
          </p:cNvPr>
          <p:cNvSpPr>
            <a:spLocks noGrp="1"/>
          </p:cNvSpPr>
          <p:nvPr>
            <p:ph idx="1"/>
          </p:nvPr>
        </p:nvSpPr>
        <p:spPr/>
        <p:txBody>
          <a:bodyPr/>
          <a:lstStyle/>
          <a:p>
            <a:r>
              <a:rPr lang="en-US" dirty="0"/>
              <a:t>Sum up how we built up our </a:t>
            </a:r>
            <a:r>
              <a:rPr lang="en-US" i="1" dirty="0" err="1"/>
              <a:t>V</a:t>
            </a:r>
            <a:r>
              <a:rPr lang="en-US" baseline="-25000" dirty="0" err="1"/>
              <a:t>mem</a:t>
            </a:r>
            <a:r>
              <a:rPr lang="en-US" dirty="0"/>
              <a:t> pattern in a few sentences</a:t>
            </a:r>
          </a:p>
          <a:p>
            <a:r>
              <a:rPr lang="en-US" dirty="0"/>
              <a:t>What are its problem(s)?</a:t>
            </a:r>
          </a:p>
        </p:txBody>
      </p:sp>
      <p:sp>
        <p:nvSpPr>
          <p:cNvPr id="4" name="Footer Placeholder 3">
            <a:extLst>
              <a:ext uri="{FF2B5EF4-FFF2-40B4-BE49-F238E27FC236}">
                <a16:creationId xmlns:a16="http://schemas.microsoft.com/office/drawing/2014/main" id="{9928A84A-6237-411F-B47B-301FE8E32CD9}"/>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343352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F09D-242F-4531-91D5-32CBC1445CBC}"/>
              </a:ext>
            </a:extLst>
          </p:cNvPr>
          <p:cNvSpPr>
            <a:spLocks noGrp="1"/>
          </p:cNvSpPr>
          <p:nvPr>
            <p:ph type="title"/>
          </p:nvPr>
        </p:nvSpPr>
        <p:spPr/>
        <p:txBody>
          <a:bodyPr/>
          <a:lstStyle/>
          <a:p>
            <a:r>
              <a:rPr lang="en-US" dirty="0"/>
              <a:t>Contents for this unit</a:t>
            </a:r>
          </a:p>
        </p:txBody>
      </p:sp>
      <p:sp>
        <p:nvSpPr>
          <p:cNvPr id="3" name="Content Placeholder 2">
            <a:extLst>
              <a:ext uri="{FF2B5EF4-FFF2-40B4-BE49-F238E27FC236}">
                <a16:creationId xmlns:a16="http://schemas.microsoft.com/office/drawing/2014/main" id="{4787288F-CFB5-4403-A7D3-2A47886E15B9}"/>
              </a:ext>
            </a:extLst>
          </p:cNvPr>
          <p:cNvSpPr>
            <a:spLocks noGrp="1"/>
          </p:cNvSpPr>
          <p:nvPr>
            <p:ph idx="1"/>
          </p:nvPr>
        </p:nvSpPr>
        <p:spPr/>
        <p:txBody>
          <a:bodyPr/>
          <a:lstStyle/>
          <a:p>
            <a:r>
              <a:rPr lang="en-US" dirty="0"/>
              <a:t>Patterning a 5-cell worm – our first try</a:t>
            </a:r>
          </a:p>
          <a:p>
            <a:r>
              <a:rPr lang="en-US" dirty="0" err="1"/>
              <a:t>Morphagens</a:t>
            </a:r>
            <a:r>
              <a:rPr lang="en-US" dirty="0"/>
              <a:t> + lots of feedback – our second try</a:t>
            </a:r>
          </a:p>
          <a:p>
            <a:r>
              <a:rPr lang="en-US" dirty="0"/>
              <a:t>GJ connectivity range –archipelagos, 2 heads and collapse</a:t>
            </a:r>
          </a:p>
          <a:p>
            <a:r>
              <a:rPr lang="en-US" dirty="0" err="1"/>
              <a:t>Wrapup</a:t>
            </a:r>
            <a:endParaRPr lang="en-US" dirty="0"/>
          </a:p>
        </p:txBody>
      </p:sp>
      <p:sp>
        <p:nvSpPr>
          <p:cNvPr id="4" name="Footer Placeholder 3">
            <a:extLst>
              <a:ext uri="{FF2B5EF4-FFF2-40B4-BE49-F238E27FC236}">
                <a16:creationId xmlns:a16="http://schemas.microsoft.com/office/drawing/2014/main" id="{7FB23EDC-54CD-47C2-9604-A5F0FEBB8753}"/>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FB87A0A0-3C8F-4438-B0A5-A602FE9CC72D}"/>
              </a:ext>
            </a:extLst>
          </p:cNvPr>
          <p:cNvSpPr/>
          <p:nvPr/>
        </p:nvSpPr>
        <p:spPr>
          <a:xfrm>
            <a:off x="542925" y="2228850"/>
            <a:ext cx="7486650" cy="485775"/>
          </a:xfrm>
          <a:prstGeom prst="rect">
            <a:avLst/>
          </a:pr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07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What are we missing?</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85799" y="4242395"/>
            <a:ext cx="8143875" cy="1853604"/>
          </a:xfrm>
        </p:spPr>
        <p:txBody>
          <a:bodyPr/>
          <a:lstStyle/>
          <a:p>
            <a:r>
              <a:rPr lang="en-US" dirty="0"/>
              <a:t>End cells can’t easily determine “</a:t>
            </a:r>
            <a:r>
              <a:rPr lang="en-US" i="1" dirty="0" err="1"/>
              <a:t>V</a:t>
            </a:r>
            <a:r>
              <a:rPr lang="en-US" baseline="-25000" dirty="0" err="1"/>
              <a:t>mem,middle</a:t>
            </a:r>
            <a:r>
              <a:rPr lang="en-US" dirty="0"/>
              <a:t>”</a:t>
            </a:r>
          </a:p>
          <a:p>
            <a:r>
              <a:rPr lang="en-US" dirty="0"/>
              <a:t>Long-distance transmission needs “repeater” stations</a:t>
            </a:r>
          </a:p>
          <a:p>
            <a:pPr lvl="1">
              <a:spcBef>
                <a:spcPts val="0"/>
              </a:spcBef>
            </a:pPr>
            <a:r>
              <a:rPr lang="en-US" dirty="0"/>
              <a:t>Neurons + myelin needed nodes of Ranvier</a:t>
            </a:r>
          </a:p>
          <a:p>
            <a:pPr lvl="1">
              <a:spcBef>
                <a:spcPts val="0"/>
              </a:spcBef>
            </a:pPr>
            <a:r>
              <a:rPr lang="en-US" dirty="0"/>
              <a:t>Same principle here</a:t>
            </a:r>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88529" cy="276999"/>
          </a:xfrm>
          <a:prstGeom prst="rect">
            <a:avLst/>
          </a:prstGeom>
          <a:noFill/>
        </p:spPr>
        <p:txBody>
          <a:bodyPr wrap="none" lIns="0" tIns="0" rIns="0" bIns="0" rtlCol="0" anchor="ctr" anchorCtr="1">
            <a:spAutoFit/>
          </a:bodyPr>
          <a:lstStyle/>
          <a:p>
            <a:r>
              <a:rPr lang="en-US" sz="1800" dirty="0"/>
              <a:t>-40mV      -20mV     -10mV</a:t>
            </a:r>
            <a:endParaRPr lang="en-US" dirty="0"/>
          </a:p>
        </p:txBody>
      </p:sp>
      <p:sp>
        <p:nvSpPr>
          <p:cNvPr id="16" name="TextBox 15">
            <a:extLst>
              <a:ext uri="{FF2B5EF4-FFF2-40B4-BE49-F238E27FC236}">
                <a16:creationId xmlns:a16="http://schemas.microsoft.com/office/drawing/2014/main" id="{1660BDBB-595B-402B-8D54-5608ADFA273F}"/>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18" name="TextBox 17">
            <a:extLst>
              <a:ext uri="{FF2B5EF4-FFF2-40B4-BE49-F238E27FC236}">
                <a16:creationId xmlns:a16="http://schemas.microsoft.com/office/drawing/2014/main" id="{242B00ED-5FEF-47C1-92E4-9C8038DA402E}"/>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
        <p:nvSpPr>
          <p:cNvPr id="15" name="TextBox 14">
            <a:extLst>
              <a:ext uri="{FF2B5EF4-FFF2-40B4-BE49-F238E27FC236}">
                <a16:creationId xmlns:a16="http://schemas.microsoft.com/office/drawing/2014/main" id="{8058FE44-4265-4218-9DA8-272E3C762D32}"/>
              </a:ext>
            </a:extLst>
          </p:cNvPr>
          <p:cNvSpPr txBox="1"/>
          <p:nvPr/>
        </p:nvSpPr>
        <p:spPr>
          <a:xfrm>
            <a:off x="5657850" y="2778333"/>
            <a:ext cx="3343274" cy="1200329"/>
          </a:xfrm>
          <a:prstGeom prst="rect">
            <a:avLst/>
          </a:prstGeom>
          <a:noFill/>
          <a:ln>
            <a:solidFill>
              <a:schemeClr val="accent2"/>
            </a:solidFill>
          </a:ln>
        </p:spPr>
        <p:txBody>
          <a:bodyPr wrap="square" rtlCol="0">
            <a:spAutoFit/>
          </a:bodyPr>
          <a:lstStyle/>
          <a:p>
            <a:r>
              <a:rPr lang="en-US" dirty="0">
                <a:solidFill>
                  <a:schemeClr val="accent2"/>
                </a:solidFill>
              </a:rPr>
              <a:t>if (</a:t>
            </a:r>
            <a:r>
              <a:rPr lang="en-US" i="1" dirty="0" err="1">
                <a:solidFill>
                  <a:schemeClr val="accent2"/>
                </a:solidFill>
              </a:rPr>
              <a:t>V</a:t>
            </a:r>
            <a:r>
              <a:rPr lang="en-US" baseline="-25000" dirty="0" err="1">
                <a:solidFill>
                  <a:schemeClr val="accent2"/>
                </a:solidFill>
              </a:rPr>
              <a:t>mem,me</a:t>
            </a:r>
            <a:r>
              <a:rPr lang="en-US" dirty="0">
                <a:solidFill>
                  <a:schemeClr val="accent2"/>
                </a:solidFill>
              </a:rPr>
              <a:t> &gt; </a:t>
            </a:r>
            <a:r>
              <a:rPr lang="en-US" i="1" dirty="0" err="1">
                <a:solidFill>
                  <a:schemeClr val="accent2"/>
                </a:solidFill>
              </a:rPr>
              <a:t>V</a:t>
            </a:r>
            <a:r>
              <a:rPr lang="en-US" baseline="-25000" dirty="0" err="1">
                <a:solidFill>
                  <a:schemeClr val="accent2"/>
                </a:solidFill>
              </a:rPr>
              <a:t>mem,middle</a:t>
            </a:r>
            <a:r>
              <a:rPr lang="en-US" dirty="0">
                <a:solidFill>
                  <a:schemeClr val="accent2"/>
                </a:solidFill>
              </a:rPr>
              <a:t>):</a:t>
            </a:r>
          </a:p>
          <a:p>
            <a:pPr lvl="1"/>
            <a:r>
              <a:rPr lang="en-US" dirty="0">
                <a:solidFill>
                  <a:schemeClr val="accent2"/>
                </a:solidFill>
              </a:rPr>
              <a:t>increase my </a:t>
            </a:r>
            <a:r>
              <a:rPr lang="en-US" i="1" dirty="0" err="1">
                <a:solidFill>
                  <a:schemeClr val="accent2"/>
                </a:solidFill>
              </a:rPr>
              <a:t>V</a:t>
            </a:r>
            <a:r>
              <a:rPr lang="en-US" baseline="-25000" dirty="0" err="1">
                <a:solidFill>
                  <a:schemeClr val="accent2"/>
                </a:solidFill>
              </a:rPr>
              <a:t>mem</a:t>
            </a:r>
            <a:endParaRPr lang="en-US" baseline="-25000" dirty="0">
              <a:solidFill>
                <a:schemeClr val="accent2"/>
              </a:solidFill>
            </a:endParaRPr>
          </a:p>
          <a:p>
            <a:r>
              <a:rPr lang="en-US" dirty="0">
                <a:solidFill>
                  <a:schemeClr val="accent2"/>
                </a:solidFill>
              </a:rPr>
              <a:t>else decrease</a:t>
            </a:r>
          </a:p>
        </p:txBody>
      </p:sp>
    </p:spTree>
    <p:extLst>
      <p:ext uri="{BB962C8B-B14F-4D97-AF65-F5344CB8AC3E}">
        <p14:creationId xmlns:p14="http://schemas.microsoft.com/office/powerpoint/2010/main" val="326359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4F0F8-1E8C-4D46-9B28-BE752FA97DCE}"/>
              </a:ext>
            </a:extLst>
          </p:cNvPr>
          <p:cNvSpPr>
            <a:spLocks noGrp="1"/>
          </p:cNvSpPr>
          <p:nvPr>
            <p:ph idx="1"/>
          </p:nvPr>
        </p:nvSpPr>
        <p:spPr>
          <a:xfrm>
            <a:off x="232616" y="3887149"/>
            <a:ext cx="8796867" cy="2570212"/>
          </a:xfrm>
        </p:spPr>
        <p:txBody>
          <a:bodyPr/>
          <a:lstStyle/>
          <a:p>
            <a:r>
              <a:rPr lang="en-US" sz="2400" dirty="0"/>
              <a:t>Start with a tube full of negative ions </a:t>
            </a:r>
            <a:r>
              <a:rPr lang="en-US" sz="2400" i="1" dirty="0"/>
              <a:t>M</a:t>
            </a:r>
            <a:endParaRPr lang="en-US" sz="2400" dirty="0"/>
          </a:p>
          <a:p>
            <a:r>
              <a:rPr lang="en-US" sz="2400" dirty="0"/>
              <a:t>Diffusion: it all spreads out evenly</a:t>
            </a:r>
          </a:p>
          <a:p>
            <a:r>
              <a:rPr lang="en-US" sz="2400" dirty="0"/>
              <a:t>Add a voltage differential (-60 to +20 mV)</a:t>
            </a:r>
          </a:p>
          <a:p>
            <a:pPr lvl="1"/>
            <a:r>
              <a:rPr lang="en-US" sz="2000" dirty="0"/>
              <a:t>Drift: M all moves to the right</a:t>
            </a:r>
          </a:p>
          <a:p>
            <a:pPr lvl="1">
              <a:spcBef>
                <a:spcPts val="600"/>
              </a:spcBef>
            </a:pPr>
            <a:r>
              <a:rPr lang="en-US" sz="2000" dirty="0"/>
              <a:t>Diffusion: M goes back to the left</a:t>
            </a:r>
          </a:p>
          <a:p>
            <a:pPr lvl="1">
              <a:spcBef>
                <a:spcPts val="600"/>
              </a:spcBef>
            </a:pPr>
            <a:r>
              <a:rPr lang="en-US" sz="2000" dirty="0"/>
              <a:t>Eventually: steady state where diffusion and drift balance</a:t>
            </a:r>
          </a:p>
          <a:p>
            <a:endParaRPr lang="en-US" dirty="0"/>
          </a:p>
        </p:txBody>
      </p:sp>
      <p:sp>
        <p:nvSpPr>
          <p:cNvPr id="4" name="Footer Placeholder 3">
            <a:extLst>
              <a:ext uri="{FF2B5EF4-FFF2-40B4-BE49-F238E27FC236}">
                <a16:creationId xmlns:a16="http://schemas.microsoft.com/office/drawing/2014/main" id="{65EBFB1F-E500-45C9-83C7-395D62770BC1}"/>
              </a:ext>
            </a:extLst>
          </p:cNvPr>
          <p:cNvSpPr>
            <a:spLocks noGrp="1"/>
          </p:cNvSpPr>
          <p:nvPr>
            <p:ph type="ftr" sz="quarter" idx="11"/>
          </p:nvPr>
        </p:nvSpPr>
        <p:spPr>
          <a:xfrm>
            <a:off x="3023648" y="6468707"/>
            <a:ext cx="2895600" cy="307777"/>
          </a:xfrm>
        </p:spPr>
        <p:txBody>
          <a:bodyPr/>
          <a:lstStyle/>
          <a:p>
            <a:pPr>
              <a:defRPr/>
            </a:pPr>
            <a:r>
              <a:rPr lang="en-US" dirty="0"/>
              <a:t>EE 123 Joel Grodstein</a:t>
            </a:r>
          </a:p>
        </p:txBody>
      </p:sp>
      <p:sp>
        <p:nvSpPr>
          <p:cNvPr id="5" name="TextBox 4">
            <a:extLst>
              <a:ext uri="{FF2B5EF4-FFF2-40B4-BE49-F238E27FC236}">
                <a16:creationId xmlns:a16="http://schemas.microsoft.com/office/drawing/2014/main" id="{CDFAA4A5-DFC4-4C86-9594-66209D8088A6}"/>
              </a:ext>
            </a:extLst>
          </p:cNvPr>
          <p:cNvSpPr txBox="1"/>
          <p:nvPr/>
        </p:nvSpPr>
        <p:spPr>
          <a:xfrm>
            <a:off x="493030" y="1263851"/>
            <a:ext cx="5461000" cy="719667"/>
          </a:xfrm>
          <a:prstGeom prst="rect">
            <a:avLst/>
          </a:prstGeom>
          <a:solidFill>
            <a:schemeClr val="accent2">
              <a:lumMod val="60000"/>
              <a:lumOff val="40000"/>
            </a:schemeClr>
          </a:solidFill>
          <a:ln>
            <a:solidFill>
              <a:schemeClr val="tx1"/>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94612C2A-EF44-4CF9-8556-11F8E2A224EB}"/>
              </a:ext>
            </a:extLst>
          </p:cNvPr>
          <p:cNvSpPr txBox="1"/>
          <p:nvPr/>
        </p:nvSpPr>
        <p:spPr>
          <a:xfrm>
            <a:off x="344864" y="879684"/>
            <a:ext cx="1245811" cy="461665"/>
          </a:xfrm>
          <a:prstGeom prst="rect">
            <a:avLst/>
          </a:prstGeom>
          <a:noFill/>
        </p:spPr>
        <p:txBody>
          <a:bodyPr wrap="square" rtlCol="0">
            <a:spAutoFit/>
          </a:bodyPr>
          <a:lstStyle/>
          <a:p>
            <a:r>
              <a:rPr lang="en-US" dirty="0"/>
              <a:t>-60mV</a:t>
            </a:r>
          </a:p>
        </p:txBody>
      </p:sp>
      <p:sp>
        <p:nvSpPr>
          <p:cNvPr id="7" name="TextBox 6">
            <a:extLst>
              <a:ext uri="{FF2B5EF4-FFF2-40B4-BE49-F238E27FC236}">
                <a16:creationId xmlns:a16="http://schemas.microsoft.com/office/drawing/2014/main" id="{7F1E0AA3-BEF4-4F02-B7BB-5A8EEA9DC7E7}"/>
              </a:ext>
            </a:extLst>
          </p:cNvPr>
          <p:cNvSpPr txBox="1"/>
          <p:nvPr/>
        </p:nvSpPr>
        <p:spPr>
          <a:xfrm>
            <a:off x="5661931" y="908259"/>
            <a:ext cx="1119869" cy="461665"/>
          </a:xfrm>
          <a:prstGeom prst="rect">
            <a:avLst/>
          </a:prstGeom>
          <a:noFill/>
        </p:spPr>
        <p:txBody>
          <a:bodyPr wrap="square" rtlCol="0">
            <a:spAutoFit/>
          </a:bodyPr>
          <a:lstStyle/>
          <a:p>
            <a:r>
              <a:rPr lang="en-US" dirty="0"/>
              <a:t>+20mV</a:t>
            </a:r>
          </a:p>
        </p:txBody>
      </p:sp>
      <p:sp>
        <p:nvSpPr>
          <p:cNvPr id="8" name="TextBox 7">
            <a:extLst>
              <a:ext uri="{FF2B5EF4-FFF2-40B4-BE49-F238E27FC236}">
                <a16:creationId xmlns:a16="http://schemas.microsoft.com/office/drawing/2014/main" id="{DADB48E4-DCC1-495E-8118-8BF0332F0E1D}"/>
              </a:ext>
            </a:extLst>
          </p:cNvPr>
          <p:cNvSpPr txBox="1"/>
          <p:nvPr/>
        </p:nvSpPr>
        <p:spPr>
          <a:xfrm flipH="1">
            <a:off x="445899" y="3054944"/>
            <a:ext cx="5492988" cy="719667"/>
          </a:xfrm>
          <a:prstGeom prst="rect">
            <a:avLst/>
          </a:prstGeom>
          <a:gradFill flip="none" rotWithShape="1">
            <a:gsLst>
              <a:gs pos="0">
                <a:schemeClr val="accent2"/>
              </a:gs>
              <a:gs pos="100000">
                <a:schemeClr val="accent5">
                  <a:lumMod val="0"/>
                  <a:lumOff val="100000"/>
                </a:schemeClr>
              </a:gs>
              <a:gs pos="100000">
                <a:schemeClr val="accent5">
                  <a:lumMod val="100000"/>
                  <a:alpha val="0"/>
                </a:schemeClr>
              </a:gs>
            </a:gsLst>
            <a:lin ang="0" scaled="1"/>
            <a:tileRect/>
          </a:gradFill>
          <a:ln>
            <a:solidFill>
              <a:schemeClr val="tx1"/>
            </a:solidFill>
          </a:ln>
        </p:spPr>
        <p:txBody>
          <a:bodyPr wrap="square" rtlCol="0">
            <a:spAutoFit/>
          </a:bodyPr>
          <a:lstStyle/>
          <a:p>
            <a:endParaRPr lang="en-US" dirty="0"/>
          </a:p>
        </p:txBody>
      </p:sp>
      <p:sp>
        <p:nvSpPr>
          <p:cNvPr id="14" name="TextBox 13">
            <a:extLst>
              <a:ext uri="{FF2B5EF4-FFF2-40B4-BE49-F238E27FC236}">
                <a16:creationId xmlns:a16="http://schemas.microsoft.com/office/drawing/2014/main" id="{CA6E7A9B-9CDC-4253-A952-F6A6921D0DC5}"/>
              </a:ext>
            </a:extLst>
          </p:cNvPr>
          <p:cNvSpPr txBox="1"/>
          <p:nvPr/>
        </p:nvSpPr>
        <p:spPr>
          <a:xfrm>
            <a:off x="6671252" y="3987125"/>
            <a:ext cx="1740382" cy="400110"/>
          </a:xfrm>
          <a:prstGeom prst="rect">
            <a:avLst/>
          </a:prstGeom>
          <a:noFill/>
          <a:ln>
            <a:noFill/>
          </a:ln>
        </p:spPr>
        <p:txBody>
          <a:bodyPr wrap="square" rtlCol="0">
            <a:spAutoFit/>
          </a:bodyPr>
          <a:lstStyle/>
          <a:p>
            <a:r>
              <a:rPr lang="en-US" sz="2000" dirty="0">
                <a:solidFill>
                  <a:schemeClr val="accent2"/>
                </a:solidFill>
              </a:rPr>
              <a:t>the </a:t>
            </a:r>
            <a:r>
              <a:rPr lang="en-US" sz="2000" i="1" dirty="0">
                <a:solidFill>
                  <a:schemeClr val="accent2"/>
                </a:solidFill>
              </a:rPr>
              <a:t>mystery</a:t>
            </a:r>
            <a:r>
              <a:rPr lang="en-US" sz="2000" dirty="0">
                <a:solidFill>
                  <a:schemeClr val="accent2"/>
                </a:solidFill>
              </a:rPr>
              <a:t> ion</a:t>
            </a:r>
          </a:p>
        </p:txBody>
      </p:sp>
      <p:cxnSp>
        <p:nvCxnSpPr>
          <p:cNvPr id="15" name="Straight Arrow Connector 14">
            <a:extLst>
              <a:ext uri="{FF2B5EF4-FFF2-40B4-BE49-F238E27FC236}">
                <a16:creationId xmlns:a16="http://schemas.microsoft.com/office/drawing/2014/main" id="{91144D51-7669-4231-9FE3-EEE024A6D06F}"/>
              </a:ext>
            </a:extLst>
          </p:cNvPr>
          <p:cNvCxnSpPr>
            <a:cxnSpLocks/>
          </p:cNvCxnSpPr>
          <p:nvPr/>
        </p:nvCxnSpPr>
        <p:spPr>
          <a:xfrm flipH="1" flipV="1">
            <a:off x="5674935" y="4187180"/>
            <a:ext cx="996318" cy="532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F4B62EE-3F0A-4283-B455-CA95F30E4A4E}"/>
              </a:ext>
            </a:extLst>
          </p:cNvPr>
          <p:cNvSpPr txBox="1"/>
          <p:nvPr/>
        </p:nvSpPr>
        <p:spPr>
          <a:xfrm>
            <a:off x="447469" y="2194747"/>
            <a:ext cx="5491417" cy="719667"/>
          </a:xfrm>
          <a:prstGeom prst="rect">
            <a:avLst/>
          </a:prstGeom>
          <a:noFill/>
          <a:ln>
            <a:solidFill>
              <a:schemeClr val="tx1"/>
            </a:solidFill>
          </a:ln>
        </p:spPr>
        <p:txBody>
          <a:bodyPr wrap="square" rtlCol="0">
            <a:spAutoFit/>
          </a:bodyPr>
          <a:lstStyle/>
          <a:p>
            <a:endParaRPr lang="en-US" dirty="0"/>
          </a:p>
        </p:txBody>
      </p:sp>
      <p:sp>
        <p:nvSpPr>
          <p:cNvPr id="17" name="TextBox 16">
            <a:extLst>
              <a:ext uri="{FF2B5EF4-FFF2-40B4-BE49-F238E27FC236}">
                <a16:creationId xmlns:a16="http://schemas.microsoft.com/office/drawing/2014/main" id="{293FD60D-E6D4-41FE-B594-CE19C344CDF8}"/>
              </a:ext>
            </a:extLst>
          </p:cNvPr>
          <p:cNvSpPr txBox="1"/>
          <p:nvPr/>
        </p:nvSpPr>
        <p:spPr>
          <a:xfrm>
            <a:off x="5674935" y="2194747"/>
            <a:ext cx="263951" cy="719667"/>
          </a:xfrm>
          <a:prstGeom prst="rect">
            <a:avLst/>
          </a:prstGeom>
          <a:solidFill>
            <a:schemeClr val="accent2">
              <a:lumMod val="60000"/>
              <a:lumOff val="40000"/>
            </a:schemeClr>
          </a:solidFill>
          <a:ln>
            <a:noFill/>
          </a:ln>
        </p:spPr>
        <p:txBody>
          <a:bodyPr wrap="square" rtlCol="0">
            <a:spAutoFit/>
          </a:bodyPr>
          <a:lstStyle/>
          <a:p>
            <a:endParaRPr lang="en-US" dirty="0"/>
          </a:p>
        </p:txBody>
      </p:sp>
      <p:sp>
        <p:nvSpPr>
          <p:cNvPr id="18" name="TextBox 17">
            <a:extLst>
              <a:ext uri="{FF2B5EF4-FFF2-40B4-BE49-F238E27FC236}">
                <a16:creationId xmlns:a16="http://schemas.microsoft.com/office/drawing/2014/main" id="{C8CB867E-F2B7-41FB-8E0D-5BEED17B12FB}"/>
              </a:ext>
            </a:extLst>
          </p:cNvPr>
          <p:cNvSpPr txBox="1"/>
          <p:nvPr/>
        </p:nvSpPr>
        <p:spPr>
          <a:xfrm>
            <a:off x="6334812" y="2242583"/>
            <a:ext cx="694638" cy="400110"/>
          </a:xfrm>
          <a:prstGeom prst="rect">
            <a:avLst/>
          </a:prstGeom>
          <a:noFill/>
          <a:ln>
            <a:noFill/>
          </a:ln>
        </p:spPr>
        <p:txBody>
          <a:bodyPr wrap="square" rtlCol="0">
            <a:spAutoFit/>
          </a:bodyPr>
          <a:lstStyle/>
          <a:p>
            <a:r>
              <a:rPr lang="en-US" sz="2000" dirty="0">
                <a:solidFill>
                  <a:schemeClr val="accent2"/>
                </a:solidFill>
              </a:rPr>
              <a:t>drift</a:t>
            </a:r>
          </a:p>
        </p:txBody>
      </p:sp>
      <p:sp>
        <p:nvSpPr>
          <p:cNvPr id="19" name="TextBox 18">
            <a:extLst>
              <a:ext uri="{FF2B5EF4-FFF2-40B4-BE49-F238E27FC236}">
                <a16:creationId xmlns:a16="http://schemas.microsoft.com/office/drawing/2014/main" id="{570A425A-ED87-48AB-BA0C-C3FA4F94F223}"/>
              </a:ext>
            </a:extLst>
          </p:cNvPr>
          <p:cNvSpPr txBox="1"/>
          <p:nvPr/>
        </p:nvSpPr>
        <p:spPr>
          <a:xfrm>
            <a:off x="6336383" y="3139701"/>
            <a:ext cx="1436017" cy="400110"/>
          </a:xfrm>
          <a:prstGeom prst="rect">
            <a:avLst/>
          </a:prstGeom>
          <a:noFill/>
          <a:ln>
            <a:noFill/>
          </a:ln>
        </p:spPr>
        <p:txBody>
          <a:bodyPr wrap="square" rtlCol="0">
            <a:spAutoFit/>
          </a:bodyPr>
          <a:lstStyle/>
          <a:p>
            <a:r>
              <a:rPr lang="en-US" sz="2000" dirty="0">
                <a:solidFill>
                  <a:schemeClr val="accent2"/>
                </a:solidFill>
              </a:rPr>
              <a:t>steady state</a:t>
            </a:r>
          </a:p>
        </p:txBody>
      </p:sp>
      <p:sp>
        <p:nvSpPr>
          <p:cNvPr id="20" name="Title 1">
            <a:extLst>
              <a:ext uri="{FF2B5EF4-FFF2-40B4-BE49-F238E27FC236}">
                <a16:creationId xmlns:a16="http://schemas.microsoft.com/office/drawing/2014/main" id="{5E209E9E-7E7E-45F7-A416-89D5FB288871}"/>
              </a:ext>
            </a:extLst>
          </p:cNvPr>
          <p:cNvSpPr>
            <a:spLocks noGrp="1"/>
          </p:cNvSpPr>
          <p:nvPr>
            <p:ph type="title"/>
          </p:nvPr>
        </p:nvSpPr>
        <p:spPr>
          <a:xfrm>
            <a:off x="685800" y="257175"/>
            <a:ext cx="7772400" cy="707886"/>
          </a:xfrm>
        </p:spPr>
        <p:txBody>
          <a:bodyPr/>
          <a:lstStyle/>
          <a:p>
            <a:r>
              <a:rPr lang="en-US" dirty="0" err="1"/>
              <a:t>Morphagens</a:t>
            </a:r>
            <a:endParaRPr lang="en-US" dirty="0"/>
          </a:p>
        </p:txBody>
      </p:sp>
      <p:sp>
        <p:nvSpPr>
          <p:cNvPr id="21" name="TextBox 20">
            <a:extLst>
              <a:ext uri="{FF2B5EF4-FFF2-40B4-BE49-F238E27FC236}">
                <a16:creationId xmlns:a16="http://schemas.microsoft.com/office/drawing/2014/main" id="{20326B1F-73BA-4CF4-9E2D-A636E2E9DC34}"/>
              </a:ext>
            </a:extLst>
          </p:cNvPr>
          <p:cNvSpPr txBox="1"/>
          <p:nvPr/>
        </p:nvSpPr>
        <p:spPr>
          <a:xfrm>
            <a:off x="6325286" y="1432958"/>
            <a:ext cx="2542489" cy="400110"/>
          </a:xfrm>
          <a:prstGeom prst="rect">
            <a:avLst/>
          </a:prstGeom>
          <a:noFill/>
          <a:ln>
            <a:noFill/>
          </a:ln>
        </p:spPr>
        <p:txBody>
          <a:bodyPr wrap="square" rtlCol="0">
            <a:spAutoFit/>
          </a:bodyPr>
          <a:lstStyle/>
          <a:p>
            <a:r>
              <a:rPr lang="en-US" sz="2000" dirty="0">
                <a:solidFill>
                  <a:schemeClr val="accent2"/>
                </a:solidFill>
              </a:rPr>
              <a:t>Equal [M] everywhere</a:t>
            </a:r>
          </a:p>
        </p:txBody>
      </p:sp>
    </p:spTree>
    <p:extLst>
      <p:ext uri="{BB962C8B-B14F-4D97-AF65-F5344CB8AC3E}">
        <p14:creationId xmlns:p14="http://schemas.microsoft.com/office/powerpoint/2010/main" val="98337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4"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BF57-B07A-42A9-8F87-5B82065A3F60}"/>
              </a:ext>
            </a:extLst>
          </p:cNvPr>
          <p:cNvSpPr>
            <a:spLocks noGrp="1"/>
          </p:cNvSpPr>
          <p:nvPr>
            <p:ph type="title"/>
          </p:nvPr>
        </p:nvSpPr>
        <p:spPr/>
        <p:txBody>
          <a:bodyPr/>
          <a:lstStyle/>
          <a:p>
            <a:r>
              <a:rPr lang="en-US" dirty="0"/>
              <a:t>Nernst again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73180BB-AE6F-4D3C-BD66-C5BCF63BA2FD}"/>
                  </a:ext>
                </a:extLst>
              </p:cNvPr>
              <p:cNvSpPr>
                <a:spLocks noGrp="1"/>
              </p:cNvSpPr>
              <p:nvPr>
                <p:ph idx="1"/>
              </p:nvPr>
            </p:nvSpPr>
            <p:spPr>
              <a:xfrm>
                <a:off x="1062870" y="3590140"/>
                <a:ext cx="7772400" cy="2375561"/>
              </a:xfrm>
            </p:spPr>
            <p:txBody>
              <a:bodyPr/>
              <a:lstStyle/>
              <a:p>
                <a:r>
                  <a:rPr lang="en-US" sz="2400" dirty="0"/>
                  <a:t>“We settle to a steady state where diffusion and drift balance”</a:t>
                </a:r>
              </a:p>
              <a:p>
                <a:r>
                  <a:rPr lang="en-US" sz="2400" dirty="0"/>
                  <a:t>Sounds a lot like the Nernst equation!</a:t>
                </a:r>
              </a:p>
              <a:p>
                <a:pPr lvl="1">
                  <a:spcBef>
                    <a:spcPts val="0"/>
                  </a:spcBef>
                </a:pPr>
                <a14:m>
                  <m:oMath xmlns:m="http://schemas.openxmlformats.org/officeDocument/2006/math">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𝑀</m:t>
                                </m:r>
                              </m:e>
                            </m:d>
                          </m:e>
                          <m:sub>
                            <m:r>
                              <a:rPr lang="en-US" sz="2000" i="1">
                                <a:latin typeface="Cambria Math" panose="02040503050406030204" pitchFamily="18" charset="0"/>
                              </a:rPr>
                              <m:t>𝑏</m:t>
                            </m:r>
                          </m:sub>
                        </m:sSub>
                      </m:num>
                      <m:den>
                        <m:sSub>
                          <m:sSubPr>
                            <m:ctrlPr>
                              <a:rPr lang="en-US" sz="2000" i="1">
                                <a:latin typeface="Cambria Math" panose="02040503050406030204" pitchFamily="18" charset="0"/>
                              </a:rPr>
                            </m:ctrlPr>
                          </m:sSub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𝑀</m:t>
                                </m:r>
                              </m:e>
                            </m:d>
                          </m:e>
                          <m:sub>
                            <m:r>
                              <a:rPr lang="en-US" sz="2000" i="1">
                                <a:latin typeface="Cambria Math" panose="02040503050406030204" pitchFamily="18" charset="0"/>
                              </a:rPr>
                              <m:t>𝑎</m:t>
                            </m:r>
                          </m:sub>
                        </m:sSub>
                      </m:den>
                    </m:f>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f>
                          <m:fPr>
                            <m:ctrlPr>
                              <a:rPr lang="en-US" sz="2000" b="0" i="1" smtClean="0">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𝑚𝑒𝑚</m:t>
                                </m:r>
                                <m:r>
                                  <a:rPr lang="en-US" sz="2000" i="1">
                                    <a:latin typeface="Cambria Math" panose="02040503050406030204" pitchFamily="18" charset="0"/>
                                  </a:rPr>
                                  <m:t>,</m:t>
                                </m:r>
                                <m:r>
                                  <a:rPr lang="en-US" sz="2000" i="1">
                                    <a:latin typeface="Cambria Math" panose="02040503050406030204" pitchFamily="18" charset="0"/>
                                  </a:rPr>
                                  <m:t>𝑏</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𝑚𝑒𝑚</m:t>
                                </m:r>
                                <m:r>
                                  <a:rPr lang="en-US" sz="2000" i="1">
                                    <a:latin typeface="Cambria Math" panose="02040503050406030204" pitchFamily="18" charset="0"/>
                                  </a:rPr>
                                  <m:t>,</m:t>
                                </m:r>
                                <m:r>
                                  <a:rPr lang="en-US" sz="2000" i="1">
                                    <a:latin typeface="Cambria Math" panose="02040503050406030204" pitchFamily="18" charset="0"/>
                                  </a:rPr>
                                  <m:t>𝑎</m:t>
                                </m:r>
                              </m:sub>
                            </m:sSub>
                          </m:num>
                          <m:den>
                            <m:r>
                              <a:rPr lang="en-US" sz="2000" b="0" i="1" smtClean="0">
                                <a:latin typeface="Cambria Math" panose="02040503050406030204" pitchFamily="18" charset="0"/>
                              </a:rPr>
                              <m:t>26</m:t>
                            </m:r>
                            <m:r>
                              <a:rPr lang="en-US" sz="2000" b="0" i="1" smtClean="0">
                                <a:latin typeface="Cambria Math" panose="02040503050406030204" pitchFamily="18" charset="0"/>
                              </a:rPr>
                              <m:t>𝑚𝑉</m:t>
                            </m:r>
                          </m:den>
                        </m:f>
                      </m:sup>
                    </m:sSup>
                  </m:oMath>
                </a14:m>
                <a:endParaRPr lang="en-US" dirty="0"/>
              </a:p>
              <a:p>
                <a:r>
                  <a:rPr lang="en-US" sz="2400" dirty="0"/>
                  <a:t>Conclusions</a:t>
                </a:r>
              </a:p>
              <a:p>
                <a:pPr lvl="1">
                  <a:spcBef>
                    <a:spcPts val="0"/>
                  </a:spcBef>
                </a:pPr>
                <a:r>
                  <a:rPr lang="en-US" sz="2000" dirty="0"/>
                  <a:t>if we know the </a:t>
                </a:r>
                <a:r>
                  <a:rPr lang="en-US" sz="2000" i="1" dirty="0" err="1"/>
                  <a:t>V</a:t>
                </a:r>
                <a:r>
                  <a:rPr lang="en-US" sz="2000" baseline="-25000" dirty="0" err="1"/>
                  <a:t>mem</a:t>
                </a:r>
                <a:r>
                  <a:rPr lang="en-US" sz="2000" dirty="0"/>
                  <a:t> profile, we know [</a:t>
                </a:r>
                <a:r>
                  <a:rPr lang="en-US" sz="2000" i="1" dirty="0"/>
                  <a:t>M</a:t>
                </a:r>
                <a:r>
                  <a:rPr lang="en-US" sz="2000" dirty="0"/>
                  <a:t>]</a:t>
                </a:r>
              </a:p>
              <a:p>
                <a:pPr lvl="1">
                  <a:spcBef>
                    <a:spcPts val="0"/>
                  </a:spcBef>
                </a:pPr>
                <a:r>
                  <a:rPr lang="en-US" sz="2000" dirty="0"/>
                  <a:t>there’s a nice, smooth [</a:t>
                </a:r>
                <a:r>
                  <a:rPr lang="en-US" sz="2000" i="1" dirty="0"/>
                  <a:t>M</a:t>
                </a:r>
                <a:r>
                  <a:rPr lang="en-US" sz="2000" dirty="0"/>
                  <a:t>] profile!</a:t>
                </a:r>
              </a:p>
            </p:txBody>
          </p:sp>
        </mc:Choice>
        <mc:Fallback xmlns="">
          <p:sp>
            <p:nvSpPr>
              <p:cNvPr id="3" name="Content Placeholder 2">
                <a:extLst>
                  <a:ext uri="{FF2B5EF4-FFF2-40B4-BE49-F238E27FC236}">
                    <a16:creationId xmlns:a16="http://schemas.microsoft.com/office/drawing/2014/main" id="{B73180BB-AE6F-4D3C-BD66-C5BCF63BA2FD}"/>
                  </a:ext>
                </a:extLst>
              </p:cNvPr>
              <p:cNvSpPr>
                <a:spLocks noGrp="1" noRot="1" noChangeAspect="1" noMove="1" noResize="1" noEditPoints="1" noAdjustHandles="1" noChangeArrowheads="1" noChangeShapeType="1" noTextEdit="1"/>
              </p:cNvSpPr>
              <p:nvPr>
                <p:ph idx="1"/>
              </p:nvPr>
            </p:nvSpPr>
            <p:spPr>
              <a:xfrm>
                <a:off x="1062870" y="3590140"/>
                <a:ext cx="7772400" cy="2375561"/>
              </a:xfrm>
              <a:blipFill>
                <a:blip r:embed="rId2"/>
                <a:stretch>
                  <a:fillRect l="-1020" t="-2051" b="-2589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98CA9FC0-F471-4C72-BF36-AF9F609311CE}"/>
              </a:ext>
            </a:extLst>
          </p:cNvPr>
          <p:cNvSpPr>
            <a:spLocks noGrp="1"/>
          </p:cNvSpPr>
          <p:nvPr>
            <p:ph type="ftr" sz="quarter" idx="11"/>
          </p:nvPr>
        </p:nvSpPr>
        <p:spPr>
          <a:xfrm>
            <a:off x="4949070" y="6399311"/>
            <a:ext cx="2895600" cy="307777"/>
          </a:xfrm>
        </p:spPr>
        <p:txBody>
          <a:bodyPr/>
          <a:lstStyle/>
          <a:p>
            <a:pPr>
              <a:defRPr/>
            </a:pPr>
            <a:r>
              <a:rPr lang="en-US" dirty="0"/>
              <a:t>EE 123 Joel </a:t>
            </a:r>
            <a:r>
              <a:rPr lang="en-US" dirty="0" err="1"/>
              <a:t>Grodstein</a:t>
            </a:r>
            <a:endParaRPr lang="en-US" dirty="0"/>
          </a:p>
        </p:txBody>
      </p:sp>
      <p:sp>
        <p:nvSpPr>
          <p:cNvPr id="7" name="TextBox 6">
            <a:extLst>
              <a:ext uri="{FF2B5EF4-FFF2-40B4-BE49-F238E27FC236}">
                <a16:creationId xmlns:a16="http://schemas.microsoft.com/office/drawing/2014/main" id="{879034D2-EB44-4085-848F-3DA42F09C352}"/>
              </a:ext>
            </a:extLst>
          </p:cNvPr>
          <p:cNvSpPr txBox="1"/>
          <p:nvPr/>
        </p:nvSpPr>
        <p:spPr>
          <a:xfrm flipH="1">
            <a:off x="1850493" y="1667038"/>
            <a:ext cx="5492988" cy="719667"/>
          </a:xfrm>
          <a:prstGeom prst="rect">
            <a:avLst/>
          </a:prstGeom>
          <a:gradFill flip="none" rotWithShape="1">
            <a:gsLst>
              <a:gs pos="0">
                <a:schemeClr val="accent2"/>
              </a:gs>
              <a:gs pos="100000">
                <a:schemeClr val="accent5">
                  <a:lumMod val="0"/>
                  <a:lumOff val="100000"/>
                </a:schemeClr>
              </a:gs>
              <a:gs pos="100000">
                <a:schemeClr val="accent5">
                  <a:lumMod val="100000"/>
                  <a:alpha val="0"/>
                </a:schemeClr>
              </a:gs>
            </a:gsLst>
            <a:lin ang="0" scaled="1"/>
            <a:tileRect/>
          </a:gradFill>
          <a:ln>
            <a:solidFill>
              <a:schemeClr val="tx1"/>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5204ACDC-C09B-426B-B743-534F87D95452}"/>
              </a:ext>
            </a:extLst>
          </p:cNvPr>
          <p:cNvSpPr txBox="1"/>
          <p:nvPr/>
        </p:nvSpPr>
        <p:spPr>
          <a:xfrm>
            <a:off x="1701626" y="1280554"/>
            <a:ext cx="5591881" cy="400110"/>
          </a:xfrm>
          <a:prstGeom prst="rect">
            <a:avLst/>
          </a:prstGeom>
          <a:noFill/>
        </p:spPr>
        <p:txBody>
          <a:bodyPr wrap="square" rtlCol="0">
            <a:spAutoFit/>
          </a:bodyPr>
          <a:lstStyle/>
          <a:p>
            <a:r>
              <a:rPr lang="en-US" sz="2000" dirty="0"/>
              <a:t>-60mV     -40mV       -20mV         0mV          +20mV </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4B80865-8792-4864-8C9D-F68728D3DE4E}"/>
                  </a:ext>
                </a:extLst>
              </p:cNvPr>
              <p:cNvSpPr txBox="1"/>
              <p:nvPr/>
            </p:nvSpPr>
            <p:spPr>
              <a:xfrm>
                <a:off x="424205" y="3035425"/>
                <a:ext cx="2215299" cy="4957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r>
                            <a:rPr lang="en-US" sz="1800" i="1">
                              <a:latin typeface="Cambria Math" panose="02040503050406030204" pitchFamily="18" charset="0"/>
                            </a:rPr>
                            <m:t>𝑀</m:t>
                          </m:r>
                        </m:e>
                      </m:d>
                      <m:r>
                        <a:rPr lang="en-US" sz="1800" i="1">
                          <a:latin typeface="Cambria Math" panose="02040503050406030204" pitchFamily="18" charset="0"/>
                        </a:rPr>
                        <m:t>=</m:t>
                      </m:r>
                      <m:sSub>
                        <m:sSubPr>
                          <m:ctrlPr>
                            <a:rPr lang="en-US" sz="1800" i="1">
                              <a:latin typeface="Cambria Math" panose="02040503050406030204" pitchFamily="18" charset="0"/>
                            </a:rPr>
                          </m:ctrlPr>
                        </m:sSubPr>
                        <m:e>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𝑀</m:t>
                              </m:r>
                            </m:e>
                          </m:d>
                        </m:e>
                        <m:sub>
                          <m:r>
                            <a:rPr lang="en-US" sz="1800" b="0" i="1" smtClean="0">
                              <a:latin typeface="Cambria Math" panose="02040503050406030204" pitchFamily="18" charset="0"/>
                            </a:rPr>
                            <m:t>0</m:t>
                          </m:r>
                        </m:sub>
                      </m:sSub>
                      <m:sSup>
                        <m:sSupPr>
                          <m:ctrlPr>
                            <a:rPr lang="en-US" sz="1800" i="1">
                              <a:latin typeface="Cambria Math" panose="02040503050406030204" pitchFamily="18" charset="0"/>
                            </a:rPr>
                          </m:ctrlPr>
                        </m:sSupPr>
                        <m:e>
                          <m:r>
                            <a:rPr lang="en-US" sz="1800" i="1">
                              <a:latin typeface="Cambria Math" panose="02040503050406030204" pitchFamily="18" charset="0"/>
                            </a:rPr>
                            <m:t>𝑒</m:t>
                          </m:r>
                        </m:e>
                        <m:sup>
                          <m:f>
                            <m:fPr>
                              <m:ctrlPr>
                                <a:rPr lang="en-US" sz="1800" i="1">
                                  <a:latin typeface="Cambria Math" panose="02040503050406030204" pitchFamily="18" charset="0"/>
                                </a:rPr>
                              </m:ctrlPr>
                            </m:fPr>
                            <m:num>
                              <m:r>
                                <a:rPr lang="en-US" sz="1800" b="0" i="1" smtClean="0">
                                  <a:latin typeface="Cambria Math" panose="02040503050406030204" pitchFamily="18" charset="0"/>
                                </a:rPr>
                                <m:t>40</m:t>
                              </m:r>
                              <m:r>
                                <a:rPr lang="en-US" sz="1800" b="0" i="1" smtClean="0">
                                  <a:latin typeface="Cambria Math" panose="02040503050406030204" pitchFamily="18" charset="0"/>
                                </a:rPr>
                                <m:t>𝑚𝑉</m:t>
                              </m:r>
                            </m:num>
                            <m:den>
                              <m:r>
                                <a:rPr lang="en-US" sz="1800" i="1">
                                  <a:latin typeface="Cambria Math" panose="02040503050406030204" pitchFamily="18" charset="0"/>
                                </a:rPr>
                                <m:t>26</m:t>
                              </m:r>
                              <m:r>
                                <a:rPr lang="en-US" sz="1800" i="1">
                                  <a:latin typeface="Cambria Math" panose="02040503050406030204" pitchFamily="18" charset="0"/>
                                </a:rPr>
                                <m:t>𝑚𝑉</m:t>
                              </m:r>
                            </m:den>
                          </m:f>
                        </m:sup>
                      </m:sSup>
                    </m:oMath>
                  </m:oMathPara>
                </a14:m>
                <a:endParaRPr lang="en-US" dirty="0"/>
              </a:p>
            </p:txBody>
          </p:sp>
        </mc:Choice>
        <mc:Fallback xmlns="">
          <p:sp>
            <p:nvSpPr>
              <p:cNvPr id="9" name="TextBox 8">
                <a:extLst>
                  <a:ext uri="{FF2B5EF4-FFF2-40B4-BE49-F238E27FC236}">
                    <a16:creationId xmlns:a16="http://schemas.microsoft.com/office/drawing/2014/main" id="{C4B80865-8792-4864-8C9D-F68728D3DE4E}"/>
                  </a:ext>
                </a:extLst>
              </p:cNvPr>
              <p:cNvSpPr txBox="1">
                <a:spLocks noRot="1" noChangeAspect="1" noMove="1" noResize="1" noEditPoints="1" noAdjustHandles="1" noChangeArrowheads="1" noChangeShapeType="1" noTextEdit="1"/>
              </p:cNvSpPr>
              <p:nvPr/>
            </p:nvSpPr>
            <p:spPr>
              <a:xfrm>
                <a:off x="424205" y="3035425"/>
                <a:ext cx="2215299" cy="495713"/>
              </a:xfrm>
              <a:prstGeom prst="rect">
                <a:avLst/>
              </a:prstGeom>
              <a:blipFill>
                <a:blip r:embed="rId3"/>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A8AA85A2-E202-419F-88C6-64B9BB626E17}"/>
              </a:ext>
            </a:extLst>
          </p:cNvPr>
          <p:cNvSpPr txBox="1"/>
          <p:nvPr/>
        </p:nvSpPr>
        <p:spPr>
          <a:xfrm>
            <a:off x="1527142" y="2450963"/>
            <a:ext cx="829559" cy="400110"/>
          </a:xfrm>
          <a:prstGeom prst="rect">
            <a:avLst/>
          </a:prstGeom>
          <a:noFill/>
        </p:spPr>
        <p:txBody>
          <a:bodyPr wrap="square" rtlCol="0">
            <a:spAutoFit/>
          </a:bodyPr>
          <a:lstStyle/>
          <a:p>
            <a:r>
              <a:rPr lang="en-US" sz="2000" dirty="0"/>
              <a:t>[</a:t>
            </a:r>
            <a:r>
              <a:rPr lang="en-US" sz="2000" i="1" dirty="0"/>
              <a:t>M</a:t>
            </a:r>
            <a:r>
              <a:rPr lang="en-US" sz="2000" dirty="0"/>
              <a:t>]</a:t>
            </a:r>
            <a:r>
              <a:rPr lang="en-US" sz="2000" baseline="-25000" dirty="0"/>
              <a:t>0</a:t>
            </a:r>
            <a:endParaRPr lang="en-US" sz="2000" dirty="0"/>
          </a:p>
        </p:txBody>
      </p:sp>
      <p:sp>
        <p:nvSpPr>
          <p:cNvPr id="12" name="Freeform: Shape 11">
            <a:extLst>
              <a:ext uri="{FF2B5EF4-FFF2-40B4-BE49-F238E27FC236}">
                <a16:creationId xmlns:a16="http://schemas.microsoft.com/office/drawing/2014/main" id="{3B0E5A0A-EC24-4FDD-AD43-F72719EBA423}"/>
              </a:ext>
            </a:extLst>
          </p:cNvPr>
          <p:cNvSpPr/>
          <p:nvPr/>
        </p:nvSpPr>
        <p:spPr>
          <a:xfrm>
            <a:off x="2507530" y="2488671"/>
            <a:ext cx="1593130" cy="867266"/>
          </a:xfrm>
          <a:custGeom>
            <a:avLst/>
            <a:gdLst>
              <a:gd name="connsiteX0" fmla="*/ 0 w 1593130"/>
              <a:gd name="connsiteY0" fmla="*/ 867266 h 867266"/>
              <a:gd name="connsiteX1" fmla="*/ 1112363 w 1593130"/>
              <a:gd name="connsiteY1" fmla="*/ 707010 h 867266"/>
              <a:gd name="connsiteX2" fmla="*/ 1593130 w 1593130"/>
              <a:gd name="connsiteY2" fmla="*/ 0 h 867266"/>
            </a:gdLst>
            <a:ahLst/>
            <a:cxnLst>
              <a:cxn ang="0">
                <a:pos x="connsiteX0" y="connsiteY0"/>
              </a:cxn>
              <a:cxn ang="0">
                <a:pos x="connsiteX1" y="connsiteY1"/>
              </a:cxn>
              <a:cxn ang="0">
                <a:pos x="connsiteX2" y="connsiteY2"/>
              </a:cxn>
            </a:cxnLst>
            <a:rect l="l" t="t" r="r" b="b"/>
            <a:pathLst>
              <a:path w="1593130" h="867266">
                <a:moveTo>
                  <a:pt x="0" y="867266"/>
                </a:moveTo>
                <a:cubicBezTo>
                  <a:pt x="423420" y="859410"/>
                  <a:pt x="846841" y="851554"/>
                  <a:pt x="1112363" y="707010"/>
                </a:cubicBezTo>
                <a:cubicBezTo>
                  <a:pt x="1377885" y="562466"/>
                  <a:pt x="1485507" y="281233"/>
                  <a:pt x="159313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6C5695C4-002B-47AA-8A14-324DA1BA353E}"/>
                  </a:ext>
                </a:extLst>
              </p:cNvPr>
              <p:cNvSpPr txBox="1"/>
              <p:nvPr/>
            </p:nvSpPr>
            <p:spPr>
              <a:xfrm>
                <a:off x="6072432" y="2923874"/>
                <a:ext cx="2215299" cy="4957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r>
                            <a:rPr lang="en-US" sz="1800" i="1">
                              <a:latin typeface="Cambria Math" panose="02040503050406030204" pitchFamily="18" charset="0"/>
                            </a:rPr>
                            <m:t>𝑀</m:t>
                          </m:r>
                        </m:e>
                      </m:d>
                      <m:r>
                        <a:rPr lang="en-US" sz="1800" i="1">
                          <a:latin typeface="Cambria Math" panose="02040503050406030204" pitchFamily="18" charset="0"/>
                        </a:rPr>
                        <m:t>=</m:t>
                      </m:r>
                      <m:sSub>
                        <m:sSubPr>
                          <m:ctrlPr>
                            <a:rPr lang="en-US" sz="1800" i="1">
                              <a:latin typeface="Cambria Math" panose="02040503050406030204" pitchFamily="18" charset="0"/>
                            </a:rPr>
                          </m:ctrlPr>
                        </m:sSubPr>
                        <m:e>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𝑀</m:t>
                              </m:r>
                            </m:e>
                          </m:d>
                        </m:e>
                        <m:sub>
                          <m:r>
                            <a:rPr lang="en-US" sz="1800" b="0" i="1" smtClean="0">
                              <a:latin typeface="Cambria Math" panose="02040503050406030204" pitchFamily="18" charset="0"/>
                            </a:rPr>
                            <m:t>0</m:t>
                          </m:r>
                        </m:sub>
                      </m:sSub>
                      <m:sSup>
                        <m:sSupPr>
                          <m:ctrlPr>
                            <a:rPr lang="en-US" sz="1800" i="1">
                              <a:latin typeface="Cambria Math" panose="02040503050406030204" pitchFamily="18" charset="0"/>
                            </a:rPr>
                          </m:ctrlPr>
                        </m:sSupPr>
                        <m:e>
                          <m:r>
                            <a:rPr lang="en-US" sz="1800" i="1">
                              <a:latin typeface="Cambria Math" panose="02040503050406030204" pitchFamily="18" charset="0"/>
                            </a:rPr>
                            <m:t>𝑒</m:t>
                          </m:r>
                        </m:e>
                        <m:sup>
                          <m:f>
                            <m:fPr>
                              <m:ctrlPr>
                                <a:rPr lang="en-US" sz="1800" i="1">
                                  <a:latin typeface="Cambria Math" panose="02040503050406030204" pitchFamily="18" charset="0"/>
                                </a:rPr>
                              </m:ctrlPr>
                            </m:fPr>
                            <m:num>
                              <m:r>
                                <a:rPr lang="en-US" sz="1800" b="0" i="1" smtClean="0">
                                  <a:latin typeface="Cambria Math" panose="02040503050406030204" pitchFamily="18" charset="0"/>
                                </a:rPr>
                                <m:t>80</m:t>
                              </m:r>
                              <m:r>
                                <a:rPr lang="en-US" sz="1800" b="0" i="1" smtClean="0">
                                  <a:latin typeface="Cambria Math" panose="02040503050406030204" pitchFamily="18" charset="0"/>
                                </a:rPr>
                                <m:t>𝑚𝑉</m:t>
                              </m:r>
                            </m:num>
                            <m:den>
                              <m:r>
                                <a:rPr lang="en-US" sz="1800" i="1">
                                  <a:latin typeface="Cambria Math" panose="02040503050406030204" pitchFamily="18" charset="0"/>
                                </a:rPr>
                                <m:t>26</m:t>
                              </m:r>
                              <m:r>
                                <a:rPr lang="en-US" sz="1800" i="1">
                                  <a:latin typeface="Cambria Math" panose="02040503050406030204" pitchFamily="18" charset="0"/>
                                </a:rPr>
                                <m:t>𝑚𝑉</m:t>
                              </m:r>
                            </m:den>
                          </m:f>
                        </m:sup>
                      </m:sSup>
                    </m:oMath>
                  </m:oMathPara>
                </a14:m>
                <a:endParaRPr lang="en-US" dirty="0"/>
              </a:p>
            </p:txBody>
          </p:sp>
        </mc:Choice>
        <mc:Fallback xmlns="">
          <p:sp>
            <p:nvSpPr>
              <p:cNvPr id="13" name="TextBox 12">
                <a:extLst>
                  <a:ext uri="{FF2B5EF4-FFF2-40B4-BE49-F238E27FC236}">
                    <a16:creationId xmlns:a16="http://schemas.microsoft.com/office/drawing/2014/main" id="{6C5695C4-002B-47AA-8A14-324DA1BA353E}"/>
                  </a:ext>
                </a:extLst>
              </p:cNvPr>
              <p:cNvSpPr txBox="1">
                <a:spLocks noRot="1" noChangeAspect="1" noMove="1" noResize="1" noEditPoints="1" noAdjustHandles="1" noChangeArrowheads="1" noChangeShapeType="1" noTextEdit="1"/>
              </p:cNvSpPr>
              <p:nvPr/>
            </p:nvSpPr>
            <p:spPr>
              <a:xfrm>
                <a:off x="6072432" y="2923874"/>
                <a:ext cx="2215299" cy="495713"/>
              </a:xfrm>
              <a:prstGeom prst="rect">
                <a:avLst/>
              </a:prstGeom>
              <a:blipFill>
                <a:blip r:embed="rId4"/>
                <a:stretch>
                  <a:fillRect/>
                </a:stretch>
              </a:blipFill>
            </p:spPr>
            <p:txBody>
              <a:bodyPr/>
              <a:lstStyle/>
              <a:p>
                <a:r>
                  <a:rPr lang="en-US">
                    <a:noFill/>
                  </a:rPr>
                  <a:t> </a:t>
                </a:r>
              </a:p>
            </p:txBody>
          </p:sp>
        </mc:Fallback>
      </mc:AlternateContent>
      <p:cxnSp>
        <p:nvCxnSpPr>
          <p:cNvPr id="15" name="Straight Arrow Connector 14">
            <a:extLst>
              <a:ext uri="{FF2B5EF4-FFF2-40B4-BE49-F238E27FC236}">
                <a16:creationId xmlns:a16="http://schemas.microsoft.com/office/drawing/2014/main" id="{2EDA5C86-D04E-4882-B27A-8385A6F46123}"/>
              </a:ext>
            </a:extLst>
          </p:cNvPr>
          <p:cNvCxnSpPr>
            <a:cxnSpLocks/>
          </p:cNvCxnSpPr>
          <p:nvPr/>
        </p:nvCxnSpPr>
        <p:spPr>
          <a:xfrm flipV="1">
            <a:off x="6740165" y="2562225"/>
            <a:ext cx="0" cy="62403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11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BF57-B07A-42A9-8F87-5B82065A3F60}"/>
              </a:ext>
            </a:extLst>
          </p:cNvPr>
          <p:cNvSpPr>
            <a:spLocks noGrp="1"/>
          </p:cNvSpPr>
          <p:nvPr>
            <p:ph type="title"/>
          </p:nvPr>
        </p:nvSpPr>
        <p:spPr/>
        <p:txBody>
          <a:bodyPr/>
          <a:lstStyle/>
          <a:p>
            <a:r>
              <a:rPr lang="en-US" dirty="0"/>
              <a:t>So what?</a:t>
            </a:r>
          </a:p>
        </p:txBody>
      </p:sp>
      <p:sp>
        <p:nvSpPr>
          <p:cNvPr id="3" name="Content Placeholder 2">
            <a:extLst>
              <a:ext uri="{FF2B5EF4-FFF2-40B4-BE49-F238E27FC236}">
                <a16:creationId xmlns:a16="http://schemas.microsoft.com/office/drawing/2014/main" id="{B73180BB-AE6F-4D3C-BD66-C5BCF63BA2FD}"/>
              </a:ext>
            </a:extLst>
          </p:cNvPr>
          <p:cNvSpPr>
            <a:spLocks noGrp="1"/>
          </p:cNvSpPr>
          <p:nvPr>
            <p:ph idx="1"/>
          </p:nvPr>
        </p:nvSpPr>
        <p:spPr>
          <a:xfrm>
            <a:off x="1062870" y="3590140"/>
            <a:ext cx="7772400" cy="2375561"/>
          </a:xfrm>
        </p:spPr>
        <p:txBody>
          <a:bodyPr/>
          <a:lstStyle/>
          <a:p>
            <a:r>
              <a:rPr lang="en-US" sz="2400" dirty="0"/>
              <a:t>Old problem: cannot know </a:t>
            </a:r>
            <a:r>
              <a:rPr lang="en-US" sz="2400" i="1" dirty="0" err="1"/>
              <a:t>V</a:t>
            </a:r>
            <a:r>
              <a:rPr lang="en-US" sz="2400" baseline="-25000" dirty="0" err="1"/>
              <a:t>mem,middle</a:t>
            </a:r>
            <a:endParaRPr lang="en-US" sz="2400" dirty="0"/>
          </a:p>
          <a:p>
            <a:pPr lvl="1"/>
            <a:r>
              <a:rPr lang="en-US" sz="2000" dirty="0"/>
              <a:t>There’s a fixed total amount of </a:t>
            </a:r>
            <a:r>
              <a:rPr lang="en-US" sz="2000" i="1" dirty="0"/>
              <a:t>M</a:t>
            </a:r>
            <a:r>
              <a:rPr lang="en-US" sz="2000" dirty="0"/>
              <a:t>, and it redistributes itself according to the global </a:t>
            </a:r>
            <a:r>
              <a:rPr lang="en-US" sz="2000" i="1" dirty="0" err="1"/>
              <a:t>V</a:t>
            </a:r>
            <a:r>
              <a:rPr lang="en-US" sz="2000" baseline="-25000" dirty="0" err="1"/>
              <a:t>mem</a:t>
            </a:r>
            <a:r>
              <a:rPr lang="en-US" sz="2000" dirty="0"/>
              <a:t> profile</a:t>
            </a:r>
          </a:p>
          <a:p>
            <a:pPr lvl="1"/>
            <a:r>
              <a:rPr lang="en-US" sz="2000" dirty="0"/>
              <a:t>Your own local [</a:t>
            </a:r>
            <a:r>
              <a:rPr lang="en-US" sz="2000" i="1" dirty="0"/>
              <a:t>M</a:t>
            </a:r>
            <a:r>
              <a:rPr lang="en-US" sz="2000" dirty="0"/>
              <a:t>] reflects the </a:t>
            </a:r>
            <a:r>
              <a:rPr lang="en-US" sz="2000" i="1" dirty="0" err="1"/>
              <a:t>V</a:t>
            </a:r>
            <a:r>
              <a:rPr lang="en-US" sz="2000" baseline="-25000" dirty="0" err="1"/>
              <a:t>mem</a:t>
            </a:r>
            <a:r>
              <a:rPr lang="en-US" sz="2000" dirty="0"/>
              <a:t> profile</a:t>
            </a:r>
          </a:p>
          <a:p>
            <a:pPr lvl="1"/>
            <a:r>
              <a:rPr lang="en-US" sz="2000" dirty="0"/>
              <a:t>And so we can use it for our positive feedback </a:t>
            </a:r>
          </a:p>
        </p:txBody>
      </p:sp>
      <p:sp>
        <p:nvSpPr>
          <p:cNvPr id="4" name="Footer Placeholder 3">
            <a:extLst>
              <a:ext uri="{FF2B5EF4-FFF2-40B4-BE49-F238E27FC236}">
                <a16:creationId xmlns:a16="http://schemas.microsoft.com/office/drawing/2014/main" id="{98CA9FC0-F471-4C72-BF36-AF9F609311CE}"/>
              </a:ext>
            </a:extLst>
          </p:cNvPr>
          <p:cNvSpPr>
            <a:spLocks noGrp="1"/>
          </p:cNvSpPr>
          <p:nvPr>
            <p:ph type="ftr" sz="quarter" idx="11"/>
          </p:nvPr>
        </p:nvSpPr>
        <p:spPr>
          <a:xfrm>
            <a:off x="4949070" y="6399311"/>
            <a:ext cx="2895600" cy="307777"/>
          </a:xfrm>
        </p:spPr>
        <p:txBody>
          <a:bodyPr/>
          <a:lstStyle/>
          <a:p>
            <a:pPr>
              <a:defRPr/>
            </a:pPr>
            <a:r>
              <a:rPr lang="en-US" dirty="0"/>
              <a:t>EE 123 Joel </a:t>
            </a:r>
            <a:r>
              <a:rPr lang="en-US" dirty="0" err="1"/>
              <a:t>Grodstein</a:t>
            </a:r>
            <a:endParaRPr lang="en-US" dirty="0"/>
          </a:p>
        </p:txBody>
      </p:sp>
      <p:sp>
        <p:nvSpPr>
          <p:cNvPr id="7" name="TextBox 6">
            <a:extLst>
              <a:ext uri="{FF2B5EF4-FFF2-40B4-BE49-F238E27FC236}">
                <a16:creationId xmlns:a16="http://schemas.microsoft.com/office/drawing/2014/main" id="{879034D2-EB44-4085-848F-3DA42F09C352}"/>
              </a:ext>
            </a:extLst>
          </p:cNvPr>
          <p:cNvSpPr txBox="1"/>
          <p:nvPr/>
        </p:nvSpPr>
        <p:spPr>
          <a:xfrm flipH="1">
            <a:off x="1850493" y="1667038"/>
            <a:ext cx="5492988" cy="719667"/>
          </a:xfrm>
          <a:prstGeom prst="rect">
            <a:avLst/>
          </a:prstGeom>
          <a:gradFill flip="none" rotWithShape="1">
            <a:gsLst>
              <a:gs pos="0">
                <a:schemeClr val="accent2"/>
              </a:gs>
              <a:gs pos="100000">
                <a:schemeClr val="accent5">
                  <a:lumMod val="0"/>
                  <a:lumOff val="100000"/>
                </a:schemeClr>
              </a:gs>
              <a:gs pos="100000">
                <a:schemeClr val="accent5">
                  <a:lumMod val="100000"/>
                  <a:alpha val="0"/>
                </a:schemeClr>
              </a:gs>
            </a:gsLst>
            <a:lin ang="0" scaled="1"/>
            <a:tileRect/>
          </a:gradFill>
          <a:ln>
            <a:solidFill>
              <a:schemeClr val="tx1"/>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5204ACDC-C09B-426B-B743-534F87D95452}"/>
              </a:ext>
            </a:extLst>
          </p:cNvPr>
          <p:cNvSpPr txBox="1"/>
          <p:nvPr/>
        </p:nvSpPr>
        <p:spPr>
          <a:xfrm>
            <a:off x="1701626" y="1280554"/>
            <a:ext cx="5591881" cy="400110"/>
          </a:xfrm>
          <a:prstGeom prst="rect">
            <a:avLst/>
          </a:prstGeom>
          <a:noFill/>
        </p:spPr>
        <p:txBody>
          <a:bodyPr wrap="square" rtlCol="0">
            <a:spAutoFit/>
          </a:bodyPr>
          <a:lstStyle/>
          <a:p>
            <a:r>
              <a:rPr lang="en-US" sz="2000" dirty="0"/>
              <a:t>-60mV     -40mV       -20mV         0mV          +20mV </a:t>
            </a:r>
          </a:p>
        </p:txBody>
      </p:sp>
      <p:sp>
        <p:nvSpPr>
          <p:cNvPr id="11" name="TextBox 10">
            <a:extLst>
              <a:ext uri="{FF2B5EF4-FFF2-40B4-BE49-F238E27FC236}">
                <a16:creationId xmlns:a16="http://schemas.microsoft.com/office/drawing/2014/main" id="{A8AA85A2-E202-419F-88C6-64B9BB626E17}"/>
              </a:ext>
            </a:extLst>
          </p:cNvPr>
          <p:cNvSpPr txBox="1"/>
          <p:nvPr/>
        </p:nvSpPr>
        <p:spPr>
          <a:xfrm>
            <a:off x="1527142" y="2450963"/>
            <a:ext cx="829559" cy="400110"/>
          </a:xfrm>
          <a:prstGeom prst="rect">
            <a:avLst/>
          </a:prstGeom>
          <a:noFill/>
        </p:spPr>
        <p:txBody>
          <a:bodyPr wrap="square" rtlCol="0">
            <a:spAutoFit/>
          </a:bodyPr>
          <a:lstStyle/>
          <a:p>
            <a:r>
              <a:rPr lang="en-US" sz="2000" dirty="0"/>
              <a:t>[</a:t>
            </a:r>
            <a:r>
              <a:rPr lang="en-US" sz="2000" i="1" dirty="0"/>
              <a:t>M</a:t>
            </a:r>
            <a:r>
              <a:rPr lang="en-US" sz="2000" dirty="0"/>
              <a:t>]</a:t>
            </a:r>
            <a:r>
              <a:rPr lang="en-US" sz="2000" baseline="-25000" dirty="0"/>
              <a:t>0</a:t>
            </a:r>
            <a:endParaRPr lang="en-US" sz="2000" dirty="0"/>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6C5695C4-002B-47AA-8A14-324DA1BA353E}"/>
                  </a:ext>
                </a:extLst>
              </p:cNvPr>
              <p:cNvSpPr txBox="1"/>
              <p:nvPr/>
            </p:nvSpPr>
            <p:spPr>
              <a:xfrm>
                <a:off x="6072432" y="2923874"/>
                <a:ext cx="2215299" cy="4957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r>
                            <a:rPr lang="en-US" sz="1800" i="1">
                              <a:latin typeface="Cambria Math" panose="02040503050406030204" pitchFamily="18" charset="0"/>
                            </a:rPr>
                            <m:t>𝑀</m:t>
                          </m:r>
                        </m:e>
                      </m:d>
                      <m:r>
                        <a:rPr lang="en-US" sz="1800" i="1">
                          <a:latin typeface="Cambria Math" panose="02040503050406030204" pitchFamily="18" charset="0"/>
                        </a:rPr>
                        <m:t>=</m:t>
                      </m:r>
                      <m:sSub>
                        <m:sSubPr>
                          <m:ctrlPr>
                            <a:rPr lang="en-US" sz="1800" i="1">
                              <a:latin typeface="Cambria Math" panose="02040503050406030204" pitchFamily="18" charset="0"/>
                            </a:rPr>
                          </m:ctrlPr>
                        </m:sSubPr>
                        <m:e>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𝑀</m:t>
                              </m:r>
                            </m:e>
                          </m:d>
                        </m:e>
                        <m:sub>
                          <m:r>
                            <a:rPr lang="en-US" sz="1800" b="0" i="1" smtClean="0">
                              <a:latin typeface="Cambria Math" panose="02040503050406030204" pitchFamily="18" charset="0"/>
                            </a:rPr>
                            <m:t>0</m:t>
                          </m:r>
                        </m:sub>
                      </m:sSub>
                      <m:sSup>
                        <m:sSupPr>
                          <m:ctrlPr>
                            <a:rPr lang="en-US" sz="1800" i="1">
                              <a:latin typeface="Cambria Math" panose="02040503050406030204" pitchFamily="18" charset="0"/>
                            </a:rPr>
                          </m:ctrlPr>
                        </m:sSupPr>
                        <m:e>
                          <m:r>
                            <a:rPr lang="en-US" sz="1800" i="1">
                              <a:latin typeface="Cambria Math" panose="02040503050406030204" pitchFamily="18" charset="0"/>
                            </a:rPr>
                            <m:t>𝑒</m:t>
                          </m:r>
                        </m:e>
                        <m:sup>
                          <m:f>
                            <m:fPr>
                              <m:ctrlPr>
                                <a:rPr lang="en-US" sz="1800" i="1">
                                  <a:latin typeface="Cambria Math" panose="02040503050406030204" pitchFamily="18" charset="0"/>
                                </a:rPr>
                              </m:ctrlPr>
                            </m:fPr>
                            <m:num>
                              <m:r>
                                <a:rPr lang="en-US" sz="1800" b="0" i="1" smtClean="0">
                                  <a:latin typeface="Cambria Math" panose="02040503050406030204" pitchFamily="18" charset="0"/>
                                </a:rPr>
                                <m:t>80</m:t>
                              </m:r>
                              <m:r>
                                <a:rPr lang="en-US" sz="1800" b="0" i="1" smtClean="0">
                                  <a:latin typeface="Cambria Math" panose="02040503050406030204" pitchFamily="18" charset="0"/>
                                </a:rPr>
                                <m:t>𝑚𝑉</m:t>
                              </m:r>
                            </m:num>
                            <m:den>
                              <m:r>
                                <a:rPr lang="en-US" sz="1800" i="1">
                                  <a:latin typeface="Cambria Math" panose="02040503050406030204" pitchFamily="18" charset="0"/>
                                </a:rPr>
                                <m:t>26</m:t>
                              </m:r>
                              <m:r>
                                <a:rPr lang="en-US" sz="1800" i="1">
                                  <a:latin typeface="Cambria Math" panose="02040503050406030204" pitchFamily="18" charset="0"/>
                                </a:rPr>
                                <m:t>𝑚𝑉</m:t>
                              </m:r>
                            </m:den>
                          </m:f>
                        </m:sup>
                      </m:sSup>
                    </m:oMath>
                  </m:oMathPara>
                </a14:m>
                <a:endParaRPr lang="en-US" dirty="0"/>
              </a:p>
            </p:txBody>
          </p:sp>
        </mc:Choice>
        <mc:Fallback xmlns="">
          <p:sp>
            <p:nvSpPr>
              <p:cNvPr id="13" name="TextBox 12">
                <a:extLst>
                  <a:ext uri="{FF2B5EF4-FFF2-40B4-BE49-F238E27FC236}">
                    <a16:creationId xmlns:a16="http://schemas.microsoft.com/office/drawing/2014/main" id="{6C5695C4-002B-47AA-8A14-324DA1BA353E}"/>
                  </a:ext>
                </a:extLst>
              </p:cNvPr>
              <p:cNvSpPr txBox="1">
                <a:spLocks noRot="1" noChangeAspect="1" noMove="1" noResize="1" noEditPoints="1" noAdjustHandles="1" noChangeArrowheads="1" noChangeShapeType="1" noTextEdit="1"/>
              </p:cNvSpPr>
              <p:nvPr/>
            </p:nvSpPr>
            <p:spPr>
              <a:xfrm>
                <a:off x="6072432" y="2923874"/>
                <a:ext cx="2215299" cy="495713"/>
              </a:xfrm>
              <a:prstGeom prst="rect">
                <a:avLst/>
              </a:prstGeom>
              <a:blipFill>
                <a:blip r:embed="rId2"/>
                <a:stretch>
                  <a:fillRect/>
                </a:stretch>
              </a:blipFill>
            </p:spPr>
            <p:txBody>
              <a:bodyPr/>
              <a:lstStyle/>
              <a:p>
                <a:r>
                  <a:rPr lang="en-US">
                    <a:noFill/>
                  </a:rPr>
                  <a:t> </a:t>
                </a:r>
              </a:p>
            </p:txBody>
          </p:sp>
        </mc:Fallback>
      </mc:AlternateContent>
      <p:cxnSp>
        <p:nvCxnSpPr>
          <p:cNvPr id="15" name="Straight Arrow Connector 14">
            <a:extLst>
              <a:ext uri="{FF2B5EF4-FFF2-40B4-BE49-F238E27FC236}">
                <a16:creationId xmlns:a16="http://schemas.microsoft.com/office/drawing/2014/main" id="{2EDA5C86-D04E-4882-B27A-8385A6F46123}"/>
              </a:ext>
            </a:extLst>
          </p:cNvPr>
          <p:cNvCxnSpPr>
            <a:cxnSpLocks/>
          </p:cNvCxnSpPr>
          <p:nvPr/>
        </p:nvCxnSpPr>
        <p:spPr>
          <a:xfrm flipV="1">
            <a:off x="6740165" y="2562225"/>
            <a:ext cx="0" cy="62403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85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err="1"/>
              <a:t>Morphagen</a:t>
            </a:r>
            <a:r>
              <a:rPr lang="en-US" dirty="0"/>
              <a:t> feedback</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466725" y="4131332"/>
            <a:ext cx="6010173" cy="2021867"/>
          </a:xfrm>
        </p:spPr>
        <p:txBody>
          <a:bodyPr/>
          <a:lstStyle/>
          <a:p>
            <a:r>
              <a:rPr lang="en-US" dirty="0"/>
              <a:t>Higher [M] </a:t>
            </a:r>
            <a:r>
              <a:rPr lang="en-US" dirty="0">
                <a:latin typeface="Times New Roman" panose="02020603050405020304" pitchFamily="18" charset="0"/>
                <a:cs typeface="Times New Roman" panose="02020603050405020304" pitchFamily="18" charset="0"/>
              </a:rPr>
              <a:t>→ higher </a:t>
            </a:r>
            <a:r>
              <a:rPr lang="en-US" i="1"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mem</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Higher </a:t>
            </a:r>
            <a:r>
              <a:rPr lang="en-US" i="1"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mem</a:t>
            </a:r>
            <a:r>
              <a:rPr lang="en-US" dirty="0">
                <a:latin typeface="Times New Roman" panose="02020603050405020304" pitchFamily="18" charset="0"/>
                <a:cs typeface="Times New Roman" panose="02020603050405020304" pitchFamily="18" charset="0"/>
              </a:rPr>
              <a:t> → attracts more M</a:t>
            </a:r>
          </a:p>
          <a:p>
            <a:r>
              <a:rPr lang="en-US" dirty="0">
                <a:latin typeface="Times New Roman" panose="02020603050405020304" pitchFamily="18" charset="0"/>
                <a:cs typeface="Times New Roman" panose="02020603050405020304" pitchFamily="18" charset="0"/>
              </a:rPr>
              <a:t>Positive feedback!</a:t>
            </a:r>
          </a:p>
          <a:p>
            <a:r>
              <a:rPr lang="en-US" dirty="0">
                <a:latin typeface="Times New Roman" panose="02020603050405020304" pitchFamily="18" charset="0"/>
                <a:cs typeface="Times New Roman" panose="02020603050405020304" pitchFamily="18" charset="0"/>
              </a:rPr>
              <a:t>No need to sense </a:t>
            </a:r>
            <a:r>
              <a:rPr lang="en-US" i="1"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mem,middle</a:t>
            </a:r>
            <a:endParaRPr lang="en-US" dirty="0"/>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E1F57562-A4B4-4FCD-A68F-C69464BAC38E}"/>
              </a:ext>
            </a:extLst>
          </p:cNvPr>
          <p:cNvSpPr/>
          <p:nvPr/>
        </p:nvSpPr>
        <p:spPr>
          <a:xfrm>
            <a:off x="113876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698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1631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25654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34988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44323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5086248" y="2033051"/>
            <a:ext cx="6540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38570" y="2033051"/>
            <a:ext cx="6540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110490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6483525-B621-41D9-8D97-06E317DA1FA1}"/>
              </a:ext>
            </a:extLst>
          </p:cNvPr>
          <p:cNvSpPr txBox="1"/>
          <p:nvPr/>
        </p:nvSpPr>
        <p:spPr>
          <a:xfrm>
            <a:off x="6202768" y="1866402"/>
            <a:ext cx="2569633" cy="461665"/>
          </a:xfrm>
          <a:prstGeom prst="rect">
            <a:avLst/>
          </a:prstGeom>
          <a:noFill/>
          <a:ln w="12700">
            <a:noFill/>
          </a:ln>
        </p:spPr>
        <p:txBody>
          <a:bodyPr wrap="square" rtlCol="0">
            <a:spAutoFit/>
          </a:bodyPr>
          <a:lstStyle/>
          <a:p>
            <a:r>
              <a:rPr lang="en-US" i="1" dirty="0" err="1">
                <a:solidFill>
                  <a:schemeClr val="accent2"/>
                </a:solidFill>
              </a:rPr>
              <a:t>V</a:t>
            </a:r>
            <a:r>
              <a:rPr lang="en-US" baseline="-25000" dirty="0" err="1">
                <a:solidFill>
                  <a:schemeClr val="accent2"/>
                </a:solidFill>
              </a:rPr>
              <a:t>mem,me</a:t>
            </a:r>
            <a:r>
              <a:rPr lang="en-US" dirty="0">
                <a:solidFill>
                  <a:schemeClr val="accent2"/>
                </a:solidFill>
              </a:rPr>
              <a:t> = f([</a:t>
            </a:r>
            <a:r>
              <a:rPr lang="en-US" i="1" dirty="0">
                <a:solidFill>
                  <a:schemeClr val="accent2"/>
                </a:solidFill>
              </a:rPr>
              <a:t>M</a:t>
            </a:r>
            <a:r>
              <a:rPr lang="en-US" dirty="0">
                <a:solidFill>
                  <a:schemeClr val="accent2"/>
                </a:solidFill>
              </a:rPr>
              <a:t>]</a:t>
            </a:r>
            <a:r>
              <a:rPr lang="en-US" baseline="-25000" dirty="0">
                <a:solidFill>
                  <a:schemeClr val="accent2"/>
                </a:solidFill>
              </a:rPr>
              <a:t>me</a:t>
            </a:r>
            <a:r>
              <a:rPr lang="en-US" dirty="0">
                <a:solidFill>
                  <a:schemeClr val="accent2"/>
                </a:solidFill>
              </a:rPr>
              <a:t>)</a:t>
            </a:r>
          </a:p>
        </p:txBody>
      </p:sp>
      <p:cxnSp>
        <p:nvCxnSpPr>
          <p:cNvPr id="18" name="Straight Connector 17">
            <a:extLst>
              <a:ext uri="{FF2B5EF4-FFF2-40B4-BE49-F238E27FC236}">
                <a16:creationId xmlns:a16="http://schemas.microsoft.com/office/drawing/2014/main" id="{DF024816-36FF-4598-BA78-157F5156CC79}"/>
              </a:ext>
            </a:extLst>
          </p:cNvPr>
          <p:cNvCxnSpPr/>
          <p:nvPr/>
        </p:nvCxnSpPr>
        <p:spPr>
          <a:xfrm>
            <a:off x="6257925" y="2354239"/>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FB91F37-3018-4002-8564-F216CDA034EE}"/>
              </a:ext>
            </a:extLst>
          </p:cNvPr>
          <p:cNvCxnSpPr>
            <a:cxnSpLocks/>
          </p:cNvCxnSpPr>
          <p:nvPr/>
        </p:nvCxnSpPr>
        <p:spPr>
          <a:xfrm>
            <a:off x="6248400" y="3476625"/>
            <a:ext cx="227647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C3A8B29-D518-4974-A4DE-8DB2EB972BDE}"/>
              </a:ext>
            </a:extLst>
          </p:cNvPr>
          <p:cNvSpPr txBox="1"/>
          <p:nvPr/>
        </p:nvSpPr>
        <p:spPr>
          <a:xfrm>
            <a:off x="7961099" y="3124200"/>
            <a:ext cx="626534" cy="400110"/>
          </a:xfrm>
          <a:prstGeom prst="rect">
            <a:avLst/>
          </a:prstGeom>
          <a:noFill/>
        </p:spPr>
        <p:txBody>
          <a:bodyPr wrap="square" rtlCol="0">
            <a:spAutoFit/>
          </a:bodyPr>
          <a:lstStyle/>
          <a:p>
            <a:r>
              <a:rPr lang="en-US" sz="2000" dirty="0"/>
              <a:t>[</a:t>
            </a:r>
            <a:r>
              <a:rPr lang="en-US" sz="2000" i="1" dirty="0"/>
              <a:t>M</a:t>
            </a:r>
            <a:r>
              <a:rPr lang="en-US" sz="2000" dirty="0"/>
              <a:t>]</a:t>
            </a:r>
          </a:p>
        </p:txBody>
      </p:sp>
      <p:sp>
        <p:nvSpPr>
          <p:cNvPr id="23" name="TextBox 22">
            <a:extLst>
              <a:ext uri="{FF2B5EF4-FFF2-40B4-BE49-F238E27FC236}">
                <a16:creationId xmlns:a16="http://schemas.microsoft.com/office/drawing/2014/main" id="{D94191C5-F2FB-4EC7-8C6D-82DCDFBD7FEE}"/>
              </a:ext>
            </a:extLst>
          </p:cNvPr>
          <p:cNvSpPr txBox="1"/>
          <p:nvPr/>
        </p:nvSpPr>
        <p:spPr>
          <a:xfrm>
            <a:off x="5640917" y="2339689"/>
            <a:ext cx="716074" cy="400110"/>
          </a:xfrm>
          <a:prstGeom prst="rect">
            <a:avLst/>
          </a:prstGeom>
          <a:noFill/>
        </p:spPr>
        <p:txBody>
          <a:bodyPr wrap="square" rtlCol="0">
            <a:spAutoFit/>
          </a:bodyPr>
          <a:lstStyle/>
          <a:p>
            <a:r>
              <a:rPr lang="en-US" sz="2000" i="1" dirty="0" err="1"/>
              <a:t>V</a:t>
            </a:r>
            <a:r>
              <a:rPr lang="en-US" sz="2000" baseline="-25000" dirty="0" err="1"/>
              <a:t>mem</a:t>
            </a:r>
            <a:endParaRPr lang="en-US" sz="2000" i="1" dirty="0"/>
          </a:p>
        </p:txBody>
      </p:sp>
      <p:sp>
        <p:nvSpPr>
          <p:cNvPr id="26" name="Freeform: Shape 25">
            <a:extLst>
              <a:ext uri="{FF2B5EF4-FFF2-40B4-BE49-F238E27FC236}">
                <a16:creationId xmlns:a16="http://schemas.microsoft.com/office/drawing/2014/main" id="{80BC3F62-AFEB-407F-95CA-0E501642D41F}"/>
              </a:ext>
            </a:extLst>
          </p:cNvPr>
          <p:cNvSpPr/>
          <p:nvPr/>
        </p:nvSpPr>
        <p:spPr>
          <a:xfrm>
            <a:off x="6286500" y="2413294"/>
            <a:ext cx="2238375"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Curved Down 28">
            <a:extLst>
              <a:ext uri="{FF2B5EF4-FFF2-40B4-BE49-F238E27FC236}">
                <a16:creationId xmlns:a16="http://schemas.microsoft.com/office/drawing/2014/main" id="{FA810634-EE9A-4760-A337-3B21FBAFA6E1}"/>
              </a:ext>
            </a:extLst>
          </p:cNvPr>
          <p:cNvSpPr/>
          <p:nvPr/>
        </p:nvSpPr>
        <p:spPr>
          <a:xfrm rot="5400000" flipH="1">
            <a:off x="5384418" y="4409224"/>
            <a:ext cx="723900" cy="460669"/>
          </a:xfrm>
          <a:prstGeom prst="curvedDownArrow">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43FE4963-0AE5-4E1D-893D-903FC3DEAB15}"/>
              </a:ext>
            </a:extLst>
          </p:cNvPr>
          <p:cNvSpPr/>
          <p:nvPr/>
        </p:nvSpPr>
        <p:spPr>
          <a:xfrm>
            <a:off x="752475" y="5612196"/>
            <a:ext cx="4619625" cy="636204"/>
          </a:xfrm>
          <a:prstGeom prst="rect">
            <a:avLst/>
          </a:pr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miley Face 14">
            <a:extLst>
              <a:ext uri="{FF2B5EF4-FFF2-40B4-BE49-F238E27FC236}">
                <a16:creationId xmlns:a16="http://schemas.microsoft.com/office/drawing/2014/main" id="{D3AE9EB5-C49A-46C9-B0DE-6423D92F0AE5}"/>
              </a:ext>
            </a:extLst>
          </p:cNvPr>
          <p:cNvSpPr/>
          <p:nvPr/>
        </p:nvSpPr>
        <p:spPr>
          <a:xfrm>
            <a:off x="4496997" y="1190441"/>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containing shape&#10;&#10;Description automatically generated">
            <a:extLst>
              <a:ext uri="{FF2B5EF4-FFF2-40B4-BE49-F238E27FC236}">
                <a16:creationId xmlns:a16="http://schemas.microsoft.com/office/drawing/2014/main" id="{4E8DB8F4-6646-4348-A2FD-6088476C3E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52382" y="945357"/>
            <a:ext cx="968435" cy="968435"/>
          </a:xfrm>
          <a:prstGeom prst="rect">
            <a:avLst/>
          </a:prstGeom>
        </p:spPr>
      </p:pic>
      <p:sp>
        <p:nvSpPr>
          <p:cNvPr id="22" name="TextBox 21">
            <a:extLst>
              <a:ext uri="{FF2B5EF4-FFF2-40B4-BE49-F238E27FC236}">
                <a16:creationId xmlns:a16="http://schemas.microsoft.com/office/drawing/2014/main" id="{E68A893A-D559-41CF-9C35-14CFD9B437E6}"/>
              </a:ext>
            </a:extLst>
          </p:cNvPr>
          <p:cNvSpPr txBox="1"/>
          <p:nvPr/>
        </p:nvSpPr>
        <p:spPr>
          <a:xfrm>
            <a:off x="4505546" y="2343443"/>
            <a:ext cx="553288" cy="461665"/>
          </a:xfrm>
          <a:prstGeom prst="rect">
            <a:avLst/>
          </a:prstGeom>
          <a:noFill/>
        </p:spPr>
        <p:txBody>
          <a:bodyPr wrap="square" rtlCol="0">
            <a:spAutoFit/>
          </a:bodyPr>
          <a:lstStyle/>
          <a:p>
            <a:r>
              <a:rPr lang="en-US" dirty="0">
                <a:solidFill>
                  <a:schemeClr val="accent2"/>
                </a:solidFill>
              </a:rPr>
              <a:t>IC</a:t>
            </a:r>
          </a:p>
        </p:txBody>
      </p:sp>
      <p:sp>
        <p:nvSpPr>
          <p:cNvPr id="25" name="TextBox 24">
            <a:extLst>
              <a:ext uri="{FF2B5EF4-FFF2-40B4-BE49-F238E27FC236}">
                <a16:creationId xmlns:a16="http://schemas.microsoft.com/office/drawing/2014/main" id="{5B586903-98F7-4D3B-8319-1FECA83C78F3}"/>
              </a:ext>
            </a:extLst>
          </p:cNvPr>
          <p:cNvSpPr txBox="1"/>
          <p:nvPr/>
        </p:nvSpPr>
        <p:spPr>
          <a:xfrm>
            <a:off x="714375" y="2343150"/>
            <a:ext cx="553288" cy="461665"/>
          </a:xfrm>
          <a:prstGeom prst="rect">
            <a:avLst/>
          </a:prstGeom>
          <a:noFill/>
        </p:spPr>
        <p:txBody>
          <a:bodyPr wrap="square" rtlCol="0">
            <a:spAutoFit/>
          </a:bodyPr>
          <a:lstStyle/>
          <a:p>
            <a:r>
              <a:rPr lang="en-US" dirty="0">
                <a:solidFill>
                  <a:schemeClr val="accent2"/>
                </a:solidFill>
              </a:rPr>
              <a:t>IC</a:t>
            </a:r>
          </a:p>
        </p:txBody>
      </p:sp>
      <p:cxnSp>
        <p:nvCxnSpPr>
          <p:cNvPr id="33" name="Straight Connector 32">
            <a:extLst>
              <a:ext uri="{FF2B5EF4-FFF2-40B4-BE49-F238E27FC236}">
                <a16:creationId xmlns:a16="http://schemas.microsoft.com/office/drawing/2014/main" id="{00A879E2-DA91-4C0A-8B98-20A9F63C4DC7}"/>
              </a:ext>
            </a:extLst>
          </p:cNvPr>
          <p:cNvCxnSpPr>
            <a:cxnSpLocks/>
          </p:cNvCxnSpPr>
          <p:nvPr/>
        </p:nvCxnSpPr>
        <p:spPr>
          <a:xfrm>
            <a:off x="500532" y="26685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29E97D8-5141-486C-9AC5-8959C1C14676}"/>
              </a:ext>
            </a:extLst>
          </p:cNvPr>
          <p:cNvCxnSpPr>
            <a:cxnSpLocks/>
          </p:cNvCxnSpPr>
          <p:nvPr/>
        </p:nvCxnSpPr>
        <p:spPr>
          <a:xfrm>
            <a:off x="491007" y="3790950"/>
            <a:ext cx="469059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8F6FE8E-7B93-48B2-B9CA-E735AED53522}"/>
              </a:ext>
            </a:extLst>
          </p:cNvPr>
          <p:cNvSpPr txBox="1"/>
          <p:nvPr/>
        </p:nvSpPr>
        <p:spPr>
          <a:xfrm>
            <a:off x="-85255" y="2888100"/>
            <a:ext cx="626534" cy="400110"/>
          </a:xfrm>
          <a:prstGeom prst="rect">
            <a:avLst/>
          </a:prstGeom>
          <a:noFill/>
        </p:spPr>
        <p:txBody>
          <a:bodyPr wrap="square" rtlCol="0">
            <a:spAutoFit/>
          </a:bodyPr>
          <a:lstStyle/>
          <a:p>
            <a:r>
              <a:rPr lang="en-US" sz="2000" dirty="0"/>
              <a:t>[M]</a:t>
            </a:r>
          </a:p>
        </p:txBody>
      </p:sp>
      <p:cxnSp>
        <p:nvCxnSpPr>
          <p:cNvPr id="39" name="Straight Connector 38">
            <a:extLst>
              <a:ext uri="{FF2B5EF4-FFF2-40B4-BE49-F238E27FC236}">
                <a16:creationId xmlns:a16="http://schemas.microsoft.com/office/drawing/2014/main" id="{7D26F0C4-0C11-45B7-9974-53BBEB0960DB}"/>
              </a:ext>
            </a:extLst>
          </p:cNvPr>
          <p:cNvCxnSpPr/>
          <p:nvPr/>
        </p:nvCxnSpPr>
        <p:spPr>
          <a:xfrm flipV="1">
            <a:off x="568770" y="3088155"/>
            <a:ext cx="4365180" cy="20005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436C3C15-2127-463A-9852-34CA830C0597}"/>
              </a:ext>
            </a:extLst>
          </p:cNvPr>
          <p:cNvSpPr>
            <a:spLocks noChangeAspect="1"/>
          </p:cNvSpPr>
          <p:nvPr/>
        </p:nvSpPr>
        <p:spPr>
          <a:xfrm>
            <a:off x="7200968" y="2847911"/>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1A0AB810-CD7C-4459-8518-53D77F95F25C}"/>
              </a:ext>
            </a:extLst>
          </p:cNvPr>
          <p:cNvSpPr>
            <a:spLocks noChangeAspect="1"/>
          </p:cNvSpPr>
          <p:nvPr/>
        </p:nvSpPr>
        <p:spPr>
          <a:xfrm>
            <a:off x="7305896" y="2721076"/>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9D58442-7248-486C-AD20-2BCA8F8380E6}"/>
              </a:ext>
            </a:extLst>
          </p:cNvPr>
          <p:cNvSpPr txBox="1"/>
          <p:nvPr/>
        </p:nvSpPr>
        <p:spPr>
          <a:xfrm>
            <a:off x="5038623" y="2033051"/>
            <a:ext cx="706925" cy="276999"/>
          </a:xfrm>
          <a:prstGeom prst="rect">
            <a:avLst/>
          </a:prstGeom>
          <a:noFill/>
        </p:spPr>
        <p:txBody>
          <a:bodyPr wrap="none" lIns="0" tIns="0" rIns="0" bIns="0" rtlCol="0" anchor="ctr" anchorCtr="1">
            <a:spAutoFit/>
          </a:bodyPr>
          <a:lstStyle/>
          <a:p>
            <a:r>
              <a:rPr lang="en-US" sz="1800" dirty="0"/>
              <a:t>+10mV</a:t>
            </a:r>
            <a:endParaRPr lang="en-US" dirty="0"/>
          </a:p>
        </p:txBody>
      </p:sp>
      <p:sp>
        <p:nvSpPr>
          <p:cNvPr id="45" name="TextBox 44">
            <a:extLst>
              <a:ext uri="{FF2B5EF4-FFF2-40B4-BE49-F238E27FC236}">
                <a16:creationId xmlns:a16="http://schemas.microsoft.com/office/drawing/2014/main" id="{29B841AF-1282-4A80-BCF5-111BFC9B70E7}"/>
              </a:ext>
            </a:extLst>
          </p:cNvPr>
          <p:cNvSpPr txBox="1"/>
          <p:nvPr/>
        </p:nvSpPr>
        <p:spPr>
          <a:xfrm>
            <a:off x="48095" y="2033051"/>
            <a:ext cx="654025" cy="276999"/>
          </a:xfrm>
          <a:prstGeom prst="rect">
            <a:avLst/>
          </a:prstGeom>
          <a:noFill/>
        </p:spPr>
        <p:txBody>
          <a:bodyPr wrap="none" lIns="0" tIns="0" rIns="0" bIns="0" rtlCol="0" anchor="ctr" anchorCtr="1">
            <a:spAutoFit/>
          </a:bodyPr>
          <a:lstStyle/>
          <a:p>
            <a:r>
              <a:rPr lang="en-US" sz="1800" dirty="0"/>
              <a:t>-40mV</a:t>
            </a:r>
            <a:endParaRPr lang="en-US" dirty="0"/>
          </a:p>
        </p:txBody>
      </p:sp>
      <p:cxnSp>
        <p:nvCxnSpPr>
          <p:cNvPr id="48" name="Straight Connector 47">
            <a:extLst>
              <a:ext uri="{FF2B5EF4-FFF2-40B4-BE49-F238E27FC236}">
                <a16:creationId xmlns:a16="http://schemas.microsoft.com/office/drawing/2014/main" id="{2FBE12D8-120A-4793-85F6-E038F262C87A}"/>
              </a:ext>
            </a:extLst>
          </p:cNvPr>
          <p:cNvCxnSpPr>
            <a:cxnSpLocks/>
          </p:cNvCxnSpPr>
          <p:nvPr/>
        </p:nvCxnSpPr>
        <p:spPr>
          <a:xfrm flipV="1">
            <a:off x="540196" y="2872065"/>
            <a:ext cx="4421245" cy="633353"/>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0A85CD77-E3B7-4317-BF1A-9CE6632DBB46}"/>
              </a:ext>
            </a:extLst>
          </p:cNvPr>
          <p:cNvSpPr>
            <a:spLocks noChangeAspect="1"/>
          </p:cNvSpPr>
          <p:nvPr/>
        </p:nvSpPr>
        <p:spPr>
          <a:xfrm>
            <a:off x="7047548" y="3067250"/>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882C3AD3-C7DA-4662-85B5-2C9E2FA4DD3F}"/>
              </a:ext>
            </a:extLst>
          </p:cNvPr>
          <p:cNvSpPr>
            <a:spLocks noChangeAspect="1"/>
          </p:cNvSpPr>
          <p:nvPr/>
        </p:nvSpPr>
        <p:spPr>
          <a:xfrm>
            <a:off x="7487584" y="2512057"/>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A57964A-63E3-4018-AABA-AF8F34EE51F0}"/>
              </a:ext>
            </a:extLst>
          </p:cNvPr>
          <p:cNvSpPr>
            <a:spLocks noChangeAspect="1"/>
          </p:cNvSpPr>
          <p:nvPr/>
        </p:nvSpPr>
        <p:spPr>
          <a:xfrm>
            <a:off x="6739014" y="3345202"/>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EC9E03F8-42FD-41F7-989A-BD74B7E20194}"/>
              </a:ext>
            </a:extLst>
          </p:cNvPr>
          <p:cNvSpPr>
            <a:spLocks noChangeAspect="1"/>
          </p:cNvSpPr>
          <p:nvPr/>
        </p:nvSpPr>
        <p:spPr>
          <a:xfrm>
            <a:off x="7961099" y="2363726"/>
            <a:ext cx="76251" cy="83739"/>
          </a:xfrm>
          <a:prstGeom prst="ellipse">
            <a:avLst/>
          </a:prstGeom>
          <a:solidFill>
            <a:srgbClr val="FF0000"/>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id="{B5354FF4-80EE-4B47-90EA-E038B1CEC6B6}"/>
              </a:ext>
            </a:extLst>
          </p:cNvPr>
          <p:cNvCxnSpPr>
            <a:cxnSpLocks/>
          </p:cNvCxnSpPr>
          <p:nvPr/>
        </p:nvCxnSpPr>
        <p:spPr>
          <a:xfrm flipV="1">
            <a:off x="596436" y="2716165"/>
            <a:ext cx="4374530" cy="979584"/>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3322221-25BD-4208-B0EC-93D9D240E759}"/>
              </a:ext>
            </a:extLst>
          </p:cNvPr>
          <p:cNvSpPr txBox="1"/>
          <p:nvPr/>
        </p:nvSpPr>
        <p:spPr>
          <a:xfrm>
            <a:off x="5029098" y="2023526"/>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61" name="TextBox 60">
            <a:extLst>
              <a:ext uri="{FF2B5EF4-FFF2-40B4-BE49-F238E27FC236}">
                <a16:creationId xmlns:a16="http://schemas.microsoft.com/office/drawing/2014/main" id="{93D6F137-37A5-49AD-BCF9-43FDC7AB45CA}"/>
              </a:ext>
            </a:extLst>
          </p:cNvPr>
          <p:cNvSpPr txBox="1"/>
          <p:nvPr/>
        </p:nvSpPr>
        <p:spPr>
          <a:xfrm>
            <a:off x="480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Tree>
    <p:extLst>
      <p:ext uri="{BB962C8B-B14F-4D97-AF65-F5344CB8AC3E}">
        <p14:creationId xmlns:p14="http://schemas.microsoft.com/office/powerpoint/2010/main" val="282996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39"/>
                                        </p:tgtEl>
                                      </p:cBhvr>
                                    </p:animEffect>
                                    <p:set>
                                      <p:cBhvr>
                                        <p:cTn id="31" dur="1" fill="hold">
                                          <p:stCondLst>
                                            <p:cond delay="499"/>
                                          </p:stCondLst>
                                        </p:cTn>
                                        <p:tgtEl>
                                          <p:spTgt spid="39"/>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500"/>
                                        <p:tgtEl>
                                          <p:spTgt spid="40"/>
                                        </p:tgtEl>
                                      </p:cBhvr>
                                    </p:animEffect>
                                    <p:set>
                                      <p:cBhvr>
                                        <p:cTn id="39" dur="1" fill="hold">
                                          <p:stCondLst>
                                            <p:cond delay="499"/>
                                          </p:stCondLst>
                                        </p:cTn>
                                        <p:tgtEl>
                                          <p:spTgt spid="40"/>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41"/>
                                        </p:tgtEl>
                                      </p:cBhvr>
                                    </p:animEffect>
                                    <p:set>
                                      <p:cBhvr>
                                        <p:cTn id="42" dur="1" fill="hold">
                                          <p:stCondLst>
                                            <p:cond delay="499"/>
                                          </p:stCondLst>
                                        </p:cTn>
                                        <p:tgtEl>
                                          <p:spTgt spid="41"/>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fade">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45"/>
                                        </p:tgtEl>
                                      </p:cBhvr>
                                    </p:animEffect>
                                    <p:set>
                                      <p:cBhvr>
                                        <p:cTn id="58" dur="1" fill="hold">
                                          <p:stCondLst>
                                            <p:cond delay="499"/>
                                          </p:stCondLst>
                                        </p:cTn>
                                        <p:tgtEl>
                                          <p:spTgt spid="45"/>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43"/>
                                        </p:tgtEl>
                                      </p:cBhvr>
                                    </p:animEffect>
                                    <p:set>
                                      <p:cBhvr>
                                        <p:cTn id="61" dur="1" fill="hold">
                                          <p:stCondLst>
                                            <p:cond delay="499"/>
                                          </p:stCondLst>
                                        </p:cTn>
                                        <p:tgtEl>
                                          <p:spTgt spid="43"/>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500"/>
                                        <p:tgtEl>
                                          <p:spTgt spid="6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fade">
                                      <p:cBhvr>
                                        <p:cTn id="72" dur="500"/>
                                        <p:tgtEl>
                                          <p:spTgt spid="57"/>
                                        </p:tgtEl>
                                      </p:cBhvr>
                                    </p:animEffect>
                                  </p:childTnLst>
                                </p:cTn>
                              </p:par>
                              <p:par>
                                <p:cTn id="73" presetID="10" presetClass="exit" presetSubtype="0" fill="hold" nodeType="withEffect">
                                  <p:stCondLst>
                                    <p:cond delay="0"/>
                                  </p:stCondLst>
                                  <p:childTnLst>
                                    <p:animEffect transition="out" filter="fade">
                                      <p:cBhvr>
                                        <p:cTn id="74" dur="500"/>
                                        <p:tgtEl>
                                          <p:spTgt spid="48"/>
                                        </p:tgtEl>
                                      </p:cBhvr>
                                    </p:animEffect>
                                    <p:set>
                                      <p:cBhvr>
                                        <p:cTn id="75" dur="1" fill="hold">
                                          <p:stCondLst>
                                            <p:cond delay="499"/>
                                          </p:stCondLst>
                                        </p:cTn>
                                        <p:tgtEl>
                                          <p:spTgt spid="48"/>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50"/>
                                        </p:tgtEl>
                                      </p:cBhvr>
                                    </p:animEffect>
                                    <p:set>
                                      <p:cBhvr>
                                        <p:cTn id="80" dur="1" fill="hold">
                                          <p:stCondLst>
                                            <p:cond delay="499"/>
                                          </p:stCondLst>
                                        </p:cTn>
                                        <p:tgtEl>
                                          <p:spTgt spid="50"/>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52"/>
                                        </p:tgtEl>
                                      </p:cBhvr>
                                    </p:animEffect>
                                    <p:set>
                                      <p:cBhvr>
                                        <p:cTn id="83" dur="1" fill="hold">
                                          <p:stCondLst>
                                            <p:cond delay="499"/>
                                          </p:stCondLst>
                                        </p:cTn>
                                        <p:tgtEl>
                                          <p:spTgt spid="52"/>
                                        </p:tgtEl>
                                        <p:attrNameLst>
                                          <p:attrName>style.visibility</p:attrName>
                                        </p:attrNameLst>
                                      </p:cBhvr>
                                      <p:to>
                                        <p:strVal val="hidden"/>
                                      </p:to>
                                    </p:set>
                                  </p:childTnLst>
                                </p:cTn>
                              </p:par>
                              <p:par>
                                <p:cTn id="84" presetID="10" presetClass="entr" presetSubtype="0" fill="hold" grpId="0" nodeType="with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fade">
                                      <p:cBhvr>
                                        <p:cTn id="86" dur="500"/>
                                        <p:tgtEl>
                                          <p:spTgt spid="55"/>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500"/>
                                        <p:tgtEl>
                                          <p:spTgt spid="5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
                                            <p:txEl>
                                              <p:pRg st="2" end="2"/>
                                            </p:txEl>
                                          </p:spTgt>
                                        </p:tgtEl>
                                        <p:attrNameLst>
                                          <p:attrName>style.visibility</p:attrName>
                                        </p:attrNameLst>
                                      </p:cBhvr>
                                      <p:to>
                                        <p:strVal val="visible"/>
                                      </p:to>
                                    </p:set>
                                    <p:animEffect transition="in" filter="fade">
                                      <p:cBhvr>
                                        <p:cTn id="94" dur="500"/>
                                        <p:tgtEl>
                                          <p:spTgt spid="3">
                                            <p:txEl>
                                              <p:pRg st="2" end="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fade">
                                      <p:cBhvr>
                                        <p:cTn id="99" dur="500"/>
                                        <p:tgtEl>
                                          <p:spTgt spid="15"/>
                                        </p:tgtEl>
                                      </p:cBhvr>
                                    </p:animEffect>
                                  </p:childTnLst>
                                </p:cTn>
                              </p:par>
                              <p:par>
                                <p:cTn id="100" presetID="10" presetClass="entr" presetSubtype="0" fill="hold" nodeType="with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
                                            <p:txEl>
                                              <p:pRg st="3" end="3"/>
                                            </p:txEl>
                                          </p:spTgt>
                                        </p:tgtEl>
                                        <p:attrNameLst>
                                          <p:attrName>style.visibility</p:attrName>
                                        </p:attrNameLst>
                                      </p:cBhvr>
                                      <p:to>
                                        <p:strVal val="visible"/>
                                      </p:to>
                                    </p:set>
                                    <p:animEffect transition="in" filter="fade">
                                      <p:cBhvr>
                                        <p:cTn id="107" dur="500"/>
                                        <p:tgtEl>
                                          <p:spTgt spid="3">
                                            <p:txEl>
                                              <p:pRg st="3" end="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fade">
                                      <p:cBhvr>
                                        <p:cTn id="1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9" grpId="0" animBg="1"/>
      <p:bldP spid="30" grpId="0" animBg="1"/>
      <p:bldP spid="15" grpId="0" animBg="1"/>
      <p:bldP spid="40" grpId="0" animBg="1"/>
      <p:bldP spid="41" grpId="0" animBg="1"/>
      <p:bldP spid="43" grpId="0"/>
      <p:bldP spid="43" grpId="1"/>
      <p:bldP spid="45" grpId="0"/>
      <p:bldP spid="45" grpId="1"/>
      <p:bldP spid="50" grpId="0" animBg="1"/>
      <p:bldP spid="50" grpId="1" animBg="1"/>
      <p:bldP spid="52" grpId="0" animBg="1"/>
      <p:bldP spid="52" grpId="1" animBg="1"/>
      <p:bldP spid="55" grpId="0" animBg="1"/>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1EA2-E5A1-440A-BBF7-FB047BEE8DC4}"/>
              </a:ext>
            </a:extLst>
          </p:cNvPr>
          <p:cNvSpPr>
            <a:spLocks noGrp="1"/>
          </p:cNvSpPr>
          <p:nvPr>
            <p:ph type="title"/>
          </p:nvPr>
        </p:nvSpPr>
        <p:spPr/>
        <p:txBody>
          <a:bodyPr/>
          <a:lstStyle/>
          <a:p>
            <a:r>
              <a:rPr lang="en-US" dirty="0"/>
              <a:t>Big picture of the course</a:t>
            </a:r>
          </a:p>
        </p:txBody>
      </p:sp>
      <p:sp>
        <p:nvSpPr>
          <p:cNvPr id="3" name="Content Placeholder 2">
            <a:extLst>
              <a:ext uri="{FF2B5EF4-FFF2-40B4-BE49-F238E27FC236}">
                <a16:creationId xmlns:a16="http://schemas.microsoft.com/office/drawing/2014/main" id="{EBFCE431-A316-4FC0-8AF3-D404C161E888}"/>
              </a:ext>
            </a:extLst>
          </p:cNvPr>
          <p:cNvSpPr>
            <a:spLocks noGrp="1"/>
          </p:cNvSpPr>
          <p:nvPr>
            <p:ph idx="1"/>
          </p:nvPr>
        </p:nvSpPr>
        <p:spPr/>
        <p:txBody>
          <a:bodyPr/>
          <a:lstStyle/>
          <a:p>
            <a:r>
              <a:rPr lang="en-US" dirty="0"/>
              <a:t>Where does bioelectricity come from?</a:t>
            </a:r>
          </a:p>
          <a:p>
            <a:r>
              <a:rPr lang="en-US" dirty="0"/>
              <a:t>Neurons and working with the nervous system</a:t>
            </a:r>
          </a:p>
          <a:p>
            <a:r>
              <a:rPr lang="en-US" dirty="0"/>
              <a:t>Cardiac bioelectricity</a:t>
            </a:r>
          </a:p>
          <a:p>
            <a:r>
              <a:rPr lang="en-US" dirty="0"/>
              <a:t>Worms</a:t>
            </a:r>
          </a:p>
        </p:txBody>
      </p:sp>
      <p:sp>
        <p:nvSpPr>
          <p:cNvPr id="4" name="Footer Placeholder 3">
            <a:extLst>
              <a:ext uri="{FF2B5EF4-FFF2-40B4-BE49-F238E27FC236}">
                <a16:creationId xmlns:a16="http://schemas.microsoft.com/office/drawing/2014/main" id="{14E3BD7B-8458-45C8-871C-FBDAA3E4015E}"/>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041E2B69-E4B6-4750-B290-80ED5391C427}"/>
              </a:ext>
            </a:extLst>
          </p:cNvPr>
          <p:cNvSpPr/>
          <p:nvPr/>
        </p:nvSpPr>
        <p:spPr>
          <a:xfrm>
            <a:off x="566928" y="3242735"/>
            <a:ext cx="1863005" cy="554736"/>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C5779E-FD33-4B42-81BC-22D9AC4472F0}"/>
              </a:ext>
            </a:extLst>
          </p:cNvPr>
          <p:cNvSpPr txBox="1"/>
          <p:nvPr/>
        </p:nvSpPr>
        <p:spPr>
          <a:xfrm>
            <a:off x="2715490" y="3797471"/>
            <a:ext cx="4294909" cy="1200329"/>
          </a:xfrm>
          <a:prstGeom prst="rect">
            <a:avLst/>
          </a:prstGeom>
          <a:noFill/>
        </p:spPr>
        <p:txBody>
          <a:bodyPr wrap="square" rtlCol="0">
            <a:spAutoFit/>
          </a:bodyPr>
          <a:lstStyle/>
          <a:p>
            <a:pPr marL="342900" indent="-342900">
              <a:buFont typeface="Arial" panose="020B0604020202020204" pitchFamily="34" charset="0"/>
              <a:buChar char="•"/>
            </a:pPr>
            <a:r>
              <a:rPr lang="en-US" dirty="0"/>
              <a:t>Bio backgrounder</a:t>
            </a:r>
          </a:p>
          <a:p>
            <a:pPr marL="342900" indent="-342900">
              <a:buFont typeface="Arial" panose="020B0604020202020204" pitchFamily="34" charset="0"/>
              <a:buChar char="•"/>
            </a:pPr>
            <a:r>
              <a:rPr lang="en-US" dirty="0"/>
              <a:t>Morphogenesis</a:t>
            </a:r>
          </a:p>
          <a:p>
            <a:pPr marL="342900" indent="-342900">
              <a:buFont typeface="Arial" panose="020B0604020202020204" pitchFamily="34" charset="0"/>
              <a:buChar char="•"/>
            </a:pPr>
            <a:r>
              <a:rPr lang="en-US" dirty="0"/>
              <a:t>Building a worm </a:t>
            </a:r>
            <a:r>
              <a:rPr lang="en-US" i="1" dirty="0" err="1"/>
              <a:t>V</a:t>
            </a:r>
            <a:r>
              <a:rPr lang="en-US" baseline="-25000" dirty="0" err="1"/>
              <a:t>mem</a:t>
            </a:r>
            <a:r>
              <a:rPr lang="en-US" dirty="0"/>
              <a:t> pattern</a:t>
            </a:r>
          </a:p>
        </p:txBody>
      </p:sp>
      <p:sp>
        <p:nvSpPr>
          <p:cNvPr id="7" name="Rectangle 6">
            <a:extLst>
              <a:ext uri="{FF2B5EF4-FFF2-40B4-BE49-F238E27FC236}">
                <a16:creationId xmlns:a16="http://schemas.microsoft.com/office/drawing/2014/main" id="{267F89B9-C304-477C-A998-73454F9D4D1A}"/>
              </a:ext>
            </a:extLst>
          </p:cNvPr>
          <p:cNvSpPr/>
          <p:nvPr/>
        </p:nvSpPr>
        <p:spPr>
          <a:xfrm>
            <a:off x="3102316" y="4535920"/>
            <a:ext cx="3908083" cy="430813"/>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36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Remaining problems</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85800" y="4166836"/>
            <a:ext cx="7772400" cy="1929163"/>
          </a:xfrm>
        </p:spPr>
        <p:txBody>
          <a:bodyPr/>
          <a:lstStyle/>
          <a:p>
            <a:r>
              <a:rPr lang="en-US" dirty="0"/>
              <a:t>Middle segment has no ion channels or feedback </a:t>
            </a:r>
            <a:r>
              <a:rPr lang="en-US" dirty="0">
                <a:latin typeface="Times New Roman" panose="02020603050405020304" pitchFamily="18" charset="0"/>
                <a:cs typeface="Times New Roman" panose="02020603050405020304" pitchFamily="18" charset="0"/>
              </a:rPr>
              <a:t>→ cannot regrow</a:t>
            </a:r>
            <a:endParaRPr lang="en-US" dirty="0"/>
          </a:p>
          <a:p>
            <a:pPr>
              <a:spcBef>
                <a:spcPts val="0"/>
              </a:spcBef>
            </a:pPr>
            <a:r>
              <a:rPr lang="en-US" dirty="0"/>
              <a:t>Long-distance transmission needs “repeater” stations</a:t>
            </a:r>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11585" cy="276999"/>
          </a:xfrm>
          <a:prstGeom prst="rect">
            <a:avLst/>
          </a:prstGeom>
          <a:noFill/>
        </p:spPr>
        <p:txBody>
          <a:bodyPr wrap="none" lIns="0" tIns="0" rIns="0" bIns="0" rtlCol="0" anchor="ctr" anchorCtr="1">
            <a:spAutoFit/>
          </a:bodyPr>
          <a:lstStyle/>
          <a:p>
            <a:r>
              <a:rPr lang="en-US" sz="1800" dirty="0"/>
              <a:t>-40mV      -20mV       0mV</a:t>
            </a:r>
            <a:endParaRPr lang="en-US" dirty="0"/>
          </a:p>
        </p:txBody>
      </p:sp>
      <p:sp>
        <p:nvSpPr>
          <p:cNvPr id="17" name="TextBox 16">
            <a:extLst>
              <a:ext uri="{FF2B5EF4-FFF2-40B4-BE49-F238E27FC236}">
                <a16:creationId xmlns:a16="http://schemas.microsoft.com/office/drawing/2014/main" id="{DBDC5F45-A2F3-4E09-AC47-F0ED9B724974}"/>
              </a:ext>
            </a:extLst>
          </p:cNvPr>
          <p:cNvSpPr txBox="1"/>
          <p:nvPr/>
        </p:nvSpPr>
        <p:spPr>
          <a:xfrm>
            <a:off x="685800" y="2969566"/>
            <a:ext cx="2569633" cy="461665"/>
          </a:xfrm>
          <a:prstGeom prst="rect">
            <a:avLst/>
          </a:prstGeom>
          <a:noFill/>
          <a:ln w="12700">
            <a:solidFill>
              <a:schemeClr val="accent2"/>
            </a:solidFill>
          </a:ln>
        </p:spPr>
        <p:txBody>
          <a:bodyPr wrap="square" rtlCol="0">
            <a:spAutoFit/>
          </a:bodyPr>
          <a:lstStyle/>
          <a:p>
            <a:r>
              <a:rPr lang="en-US" i="1" dirty="0" err="1">
                <a:solidFill>
                  <a:schemeClr val="accent2"/>
                </a:solidFill>
              </a:rPr>
              <a:t>V</a:t>
            </a:r>
            <a:r>
              <a:rPr lang="en-US" baseline="-25000" dirty="0" err="1">
                <a:solidFill>
                  <a:schemeClr val="accent2"/>
                </a:solidFill>
              </a:rPr>
              <a:t>mem,me</a:t>
            </a:r>
            <a:r>
              <a:rPr lang="en-US" dirty="0">
                <a:solidFill>
                  <a:schemeClr val="accent2"/>
                </a:solidFill>
              </a:rPr>
              <a:t> = f([</a:t>
            </a:r>
            <a:r>
              <a:rPr lang="en-US" i="1" dirty="0">
                <a:solidFill>
                  <a:schemeClr val="accent2"/>
                </a:solidFill>
              </a:rPr>
              <a:t>M</a:t>
            </a:r>
            <a:r>
              <a:rPr lang="en-US" dirty="0">
                <a:solidFill>
                  <a:schemeClr val="accent2"/>
                </a:solidFill>
              </a:rPr>
              <a:t>]</a:t>
            </a:r>
            <a:r>
              <a:rPr lang="en-US" baseline="-25000" dirty="0">
                <a:solidFill>
                  <a:schemeClr val="accent2"/>
                </a:solidFill>
              </a:rPr>
              <a:t>me</a:t>
            </a:r>
            <a:r>
              <a:rPr lang="en-US" dirty="0">
                <a:solidFill>
                  <a:schemeClr val="accent2"/>
                </a:solidFill>
              </a:rPr>
              <a:t>)</a:t>
            </a:r>
          </a:p>
        </p:txBody>
      </p:sp>
      <p:grpSp>
        <p:nvGrpSpPr>
          <p:cNvPr id="25" name="Group 24">
            <a:extLst>
              <a:ext uri="{FF2B5EF4-FFF2-40B4-BE49-F238E27FC236}">
                <a16:creationId xmlns:a16="http://schemas.microsoft.com/office/drawing/2014/main" id="{9E05380F-9DCE-47C7-8981-CC44281CA7D7}"/>
              </a:ext>
            </a:extLst>
          </p:cNvPr>
          <p:cNvGrpSpPr/>
          <p:nvPr/>
        </p:nvGrpSpPr>
        <p:grpSpPr>
          <a:xfrm>
            <a:off x="3631142" y="2654014"/>
            <a:ext cx="3022916" cy="1337021"/>
            <a:chOff x="3631142" y="2654014"/>
            <a:chExt cx="3022916" cy="1337021"/>
          </a:xfrm>
        </p:grpSpPr>
        <p:cxnSp>
          <p:nvCxnSpPr>
            <p:cNvPr id="18" name="Straight Connector 17">
              <a:extLst>
                <a:ext uri="{FF2B5EF4-FFF2-40B4-BE49-F238E27FC236}">
                  <a16:creationId xmlns:a16="http://schemas.microsoft.com/office/drawing/2014/main" id="{DF51DA01-51BE-4EA2-A442-4B8557483E1B}"/>
                </a:ext>
              </a:extLst>
            </p:cNvPr>
            <p:cNvCxnSpPr/>
            <p:nvPr/>
          </p:nvCxnSpPr>
          <p:spPr>
            <a:xfrm>
              <a:off x="4324350" y="28209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A37AEE9-7891-48D3-850D-D0C66937FEAF}"/>
                </a:ext>
              </a:extLst>
            </p:cNvPr>
            <p:cNvCxnSpPr>
              <a:cxnSpLocks/>
            </p:cNvCxnSpPr>
            <p:nvPr/>
          </p:nvCxnSpPr>
          <p:spPr>
            <a:xfrm>
              <a:off x="4314825" y="3943350"/>
              <a:ext cx="227647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0403BA2-A721-4DFC-BA0B-78EDE34694F3}"/>
                </a:ext>
              </a:extLst>
            </p:cNvPr>
            <p:cNvSpPr txBox="1"/>
            <p:nvPr/>
          </p:nvSpPr>
          <p:spPr>
            <a:xfrm>
              <a:off x="6027524" y="3590925"/>
              <a:ext cx="626534" cy="400110"/>
            </a:xfrm>
            <a:prstGeom prst="rect">
              <a:avLst/>
            </a:prstGeom>
            <a:noFill/>
          </p:spPr>
          <p:txBody>
            <a:bodyPr wrap="square" rtlCol="0">
              <a:spAutoFit/>
            </a:bodyPr>
            <a:lstStyle/>
            <a:p>
              <a:r>
                <a:rPr lang="en-US" sz="2000" dirty="0"/>
                <a:t>[</a:t>
              </a:r>
              <a:r>
                <a:rPr lang="en-US" sz="2000" i="1" dirty="0"/>
                <a:t>M</a:t>
              </a:r>
              <a:r>
                <a:rPr lang="en-US" sz="2000" dirty="0"/>
                <a:t>]</a:t>
              </a:r>
            </a:p>
          </p:txBody>
        </p:sp>
        <p:sp>
          <p:nvSpPr>
            <p:cNvPr id="21" name="TextBox 20">
              <a:extLst>
                <a:ext uri="{FF2B5EF4-FFF2-40B4-BE49-F238E27FC236}">
                  <a16:creationId xmlns:a16="http://schemas.microsoft.com/office/drawing/2014/main" id="{27ADAA89-5186-44AA-8005-5B4618F73D07}"/>
                </a:ext>
              </a:extLst>
            </p:cNvPr>
            <p:cNvSpPr txBox="1"/>
            <p:nvPr/>
          </p:nvSpPr>
          <p:spPr>
            <a:xfrm>
              <a:off x="3631142" y="2654014"/>
              <a:ext cx="716074" cy="400110"/>
            </a:xfrm>
            <a:prstGeom prst="rect">
              <a:avLst/>
            </a:prstGeom>
            <a:noFill/>
          </p:spPr>
          <p:txBody>
            <a:bodyPr wrap="square" rtlCol="0">
              <a:spAutoFit/>
            </a:bodyPr>
            <a:lstStyle/>
            <a:p>
              <a:r>
                <a:rPr lang="en-US" sz="2000" i="1" dirty="0" err="1"/>
                <a:t>V</a:t>
              </a:r>
              <a:r>
                <a:rPr lang="en-US" sz="2000" baseline="-25000" dirty="0" err="1"/>
                <a:t>mem</a:t>
              </a:r>
              <a:endParaRPr lang="en-US" sz="2000" i="1" dirty="0"/>
            </a:p>
          </p:txBody>
        </p:sp>
        <p:sp>
          <p:nvSpPr>
            <p:cNvPr id="22" name="Freeform: Shape 21">
              <a:extLst>
                <a:ext uri="{FF2B5EF4-FFF2-40B4-BE49-F238E27FC236}">
                  <a16:creationId xmlns:a16="http://schemas.microsoft.com/office/drawing/2014/main" id="{5E526783-7C7A-488D-B065-7EA927E86910}"/>
                </a:ext>
              </a:extLst>
            </p:cNvPr>
            <p:cNvSpPr/>
            <p:nvPr/>
          </p:nvSpPr>
          <p:spPr>
            <a:xfrm>
              <a:off x="4352925" y="2880019"/>
              <a:ext cx="2238375"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85C1DE48-59BD-4E20-8A6B-57E4897E438E}"/>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16" name="TextBox 15">
            <a:extLst>
              <a:ext uri="{FF2B5EF4-FFF2-40B4-BE49-F238E27FC236}">
                <a16:creationId xmlns:a16="http://schemas.microsoft.com/office/drawing/2014/main" id="{054BDF94-44F5-46B3-A110-5E713CAEA8A2}"/>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365929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Remaining problems</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85800" y="3800798"/>
            <a:ext cx="7772400" cy="2295201"/>
          </a:xfrm>
        </p:spPr>
        <p:txBody>
          <a:bodyPr/>
          <a:lstStyle/>
          <a:p>
            <a:r>
              <a:rPr lang="en-US" dirty="0"/>
              <a:t>Middle segment has no ion channels or feedback </a:t>
            </a:r>
            <a:r>
              <a:rPr lang="en-US" dirty="0">
                <a:latin typeface="Times New Roman" panose="02020603050405020304" pitchFamily="18" charset="0"/>
                <a:cs typeface="Times New Roman" panose="02020603050405020304" pitchFamily="18" charset="0"/>
              </a:rPr>
              <a:t>→ cannot regrow</a:t>
            </a:r>
            <a:endParaRPr lang="en-US" dirty="0"/>
          </a:p>
          <a:p>
            <a:pPr>
              <a:spcBef>
                <a:spcPts val="0"/>
              </a:spcBef>
            </a:pPr>
            <a:r>
              <a:rPr lang="en-US" dirty="0"/>
              <a:t>Long-distance transmission needs “repeater” stations</a:t>
            </a:r>
          </a:p>
          <a:p>
            <a:pPr>
              <a:spcBef>
                <a:spcPts val="0"/>
              </a:spcBef>
            </a:pPr>
            <a:r>
              <a:rPr lang="en-US" dirty="0"/>
              <a:t>What happens?</a:t>
            </a:r>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11585" cy="276999"/>
          </a:xfrm>
          <a:prstGeom prst="rect">
            <a:avLst/>
          </a:prstGeom>
          <a:noFill/>
        </p:spPr>
        <p:txBody>
          <a:bodyPr wrap="none" lIns="0" tIns="0" rIns="0" bIns="0" rtlCol="0" anchor="ctr" anchorCtr="1">
            <a:spAutoFit/>
          </a:bodyPr>
          <a:lstStyle/>
          <a:p>
            <a:r>
              <a:rPr lang="en-US" sz="1800" dirty="0"/>
              <a:t>-40mV      -20mV       0mV</a:t>
            </a:r>
            <a:endParaRPr lang="en-US" dirty="0"/>
          </a:p>
        </p:txBody>
      </p:sp>
      <p:sp>
        <p:nvSpPr>
          <p:cNvPr id="16" name="TextBox 15">
            <a:extLst>
              <a:ext uri="{FF2B5EF4-FFF2-40B4-BE49-F238E27FC236}">
                <a16:creationId xmlns:a16="http://schemas.microsoft.com/office/drawing/2014/main" id="{56483525-B621-41D9-8D97-06E317DA1FA1}"/>
              </a:ext>
            </a:extLst>
          </p:cNvPr>
          <p:cNvSpPr txBox="1"/>
          <p:nvPr/>
        </p:nvSpPr>
        <p:spPr>
          <a:xfrm>
            <a:off x="3621515" y="2969566"/>
            <a:ext cx="2864908" cy="461665"/>
          </a:xfrm>
          <a:prstGeom prst="rect">
            <a:avLst/>
          </a:prstGeom>
          <a:noFill/>
          <a:ln>
            <a:noFill/>
          </a:ln>
        </p:spPr>
        <p:txBody>
          <a:bodyPr wrap="square" rtlCol="0">
            <a:spAutoFit/>
          </a:bodyPr>
          <a:lstStyle/>
          <a:p>
            <a:r>
              <a:rPr lang="en-US" b="1" dirty="0">
                <a:solidFill>
                  <a:schemeClr val="accent2"/>
                </a:solidFill>
              </a:rPr>
              <a:t>Put this </a:t>
            </a:r>
            <a:r>
              <a:rPr lang="en-US" b="1" i="1" dirty="0">
                <a:solidFill>
                  <a:schemeClr val="accent2"/>
                </a:solidFill>
              </a:rPr>
              <a:t>in every cell</a:t>
            </a:r>
          </a:p>
        </p:txBody>
      </p:sp>
      <p:sp>
        <p:nvSpPr>
          <p:cNvPr id="15" name="TextBox 14">
            <a:extLst>
              <a:ext uri="{FF2B5EF4-FFF2-40B4-BE49-F238E27FC236}">
                <a16:creationId xmlns:a16="http://schemas.microsoft.com/office/drawing/2014/main" id="{C98FCEA8-E6BF-4A94-B0D1-DB9B634A3147}"/>
              </a:ext>
            </a:extLst>
          </p:cNvPr>
          <p:cNvSpPr txBox="1"/>
          <p:nvPr/>
        </p:nvSpPr>
        <p:spPr>
          <a:xfrm>
            <a:off x="685800" y="2969566"/>
            <a:ext cx="2569633" cy="461665"/>
          </a:xfrm>
          <a:prstGeom prst="rect">
            <a:avLst/>
          </a:prstGeom>
          <a:noFill/>
          <a:ln w="12700">
            <a:solidFill>
              <a:schemeClr val="accent2"/>
            </a:solidFill>
          </a:ln>
        </p:spPr>
        <p:txBody>
          <a:bodyPr wrap="square" rtlCol="0">
            <a:spAutoFit/>
          </a:bodyPr>
          <a:lstStyle/>
          <a:p>
            <a:r>
              <a:rPr lang="en-US" i="1" dirty="0" err="1">
                <a:solidFill>
                  <a:schemeClr val="accent2"/>
                </a:solidFill>
              </a:rPr>
              <a:t>V</a:t>
            </a:r>
            <a:r>
              <a:rPr lang="en-US" baseline="-25000" dirty="0" err="1">
                <a:solidFill>
                  <a:schemeClr val="accent2"/>
                </a:solidFill>
              </a:rPr>
              <a:t>mem,me</a:t>
            </a:r>
            <a:r>
              <a:rPr lang="en-US" dirty="0">
                <a:solidFill>
                  <a:schemeClr val="accent2"/>
                </a:solidFill>
              </a:rPr>
              <a:t> = f([</a:t>
            </a:r>
            <a:r>
              <a:rPr lang="en-US" i="1" dirty="0">
                <a:solidFill>
                  <a:schemeClr val="accent2"/>
                </a:solidFill>
              </a:rPr>
              <a:t>M</a:t>
            </a:r>
            <a:r>
              <a:rPr lang="en-US" dirty="0">
                <a:solidFill>
                  <a:schemeClr val="accent2"/>
                </a:solidFill>
              </a:rPr>
              <a:t>]</a:t>
            </a:r>
            <a:r>
              <a:rPr lang="en-US" baseline="-25000" dirty="0">
                <a:solidFill>
                  <a:schemeClr val="accent2"/>
                </a:solidFill>
              </a:rPr>
              <a:t>me</a:t>
            </a:r>
            <a:r>
              <a:rPr lang="en-US" dirty="0">
                <a:solidFill>
                  <a:schemeClr val="accent2"/>
                </a:solidFill>
              </a:rPr>
              <a:t>)</a:t>
            </a:r>
          </a:p>
        </p:txBody>
      </p:sp>
      <p:sp>
        <p:nvSpPr>
          <p:cNvPr id="18" name="TextBox 17">
            <a:extLst>
              <a:ext uri="{FF2B5EF4-FFF2-40B4-BE49-F238E27FC236}">
                <a16:creationId xmlns:a16="http://schemas.microsoft.com/office/drawing/2014/main" id="{F3A22F22-97DA-42DC-8E6C-065B3C103651}"/>
              </a:ext>
            </a:extLst>
          </p:cNvPr>
          <p:cNvSpPr txBox="1"/>
          <p:nvPr/>
        </p:nvSpPr>
        <p:spPr>
          <a:xfrm>
            <a:off x="5895975" y="2333625"/>
            <a:ext cx="553288" cy="461665"/>
          </a:xfrm>
          <a:prstGeom prst="rect">
            <a:avLst/>
          </a:prstGeom>
          <a:noFill/>
        </p:spPr>
        <p:txBody>
          <a:bodyPr wrap="square" rtlCol="0">
            <a:spAutoFit/>
          </a:bodyPr>
          <a:lstStyle/>
          <a:p>
            <a:r>
              <a:rPr lang="en-US" dirty="0">
                <a:solidFill>
                  <a:schemeClr val="accent2"/>
                </a:solidFill>
              </a:rPr>
              <a:t>IC</a:t>
            </a:r>
          </a:p>
        </p:txBody>
      </p:sp>
      <p:sp>
        <p:nvSpPr>
          <p:cNvPr id="20" name="TextBox 19">
            <a:extLst>
              <a:ext uri="{FF2B5EF4-FFF2-40B4-BE49-F238E27FC236}">
                <a16:creationId xmlns:a16="http://schemas.microsoft.com/office/drawing/2014/main" id="{039146AD-FE2B-44FF-A062-126B68EB3638}"/>
              </a:ext>
            </a:extLst>
          </p:cNvPr>
          <p:cNvSpPr txBox="1"/>
          <p:nvPr/>
        </p:nvSpPr>
        <p:spPr>
          <a:xfrm>
            <a:off x="2162175" y="2333625"/>
            <a:ext cx="553288" cy="461665"/>
          </a:xfrm>
          <a:prstGeom prst="rect">
            <a:avLst/>
          </a:prstGeom>
          <a:noFill/>
        </p:spPr>
        <p:txBody>
          <a:bodyPr wrap="square" rtlCol="0">
            <a:spAutoFit/>
          </a:bodyPr>
          <a:lstStyle/>
          <a:p>
            <a:r>
              <a:rPr lang="en-US" dirty="0">
                <a:solidFill>
                  <a:schemeClr val="accent2"/>
                </a:solidFill>
              </a:rPr>
              <a:t>IC</a:t>
            </a:r>
          </a:p>
        </p:txBody>
      </p:sp>
      <p:sp>
        <p:nvSpPr>
          <p:cNvPr id="22" name="TextBox 21">
            <a:extLst>
              <a:ext uri="{FF2B5EF4-FFF2-40B4-BE49-F238E27FC236}">
                <a16:creationId xmlns:a16="http://schemas.microsoft.com/office/drawing/2014/main" id="{9AD76685-F1DD-4FAC-B3F5-C1BF5B367D7A}"/>
              </a:ext>
            </a:extLst>
          </p:cNvPr>
          <p:cNvSpPr txBox="1"/>
          <p:nvPr/>
        </p:nvSpPr>
        <p:spPr>
          <a:xfrm>
            <a:off x="4953000" y="2333625"/>
            <a:ext cx="553288" cy="461665"/>
          </a:xfrm>
          <a:prstGeom prst="rect">
            <a:avLst/>
          </a:prstGeom>
          <a:noFill/>
        </p:spPr>
        <p:txBody>
          <a:bodyPr wrap="square" rtlCol="0">
            <a:spAutoFit/>
          </a:bodyPr>
          <a:lstStyle/>
          <a:p>
            <a:r>
              <a:rPr lang="en-US" dirty="0">
                <a:solidFill>
                  <a:schemeClr val="accent2"/>
                </a:solidFill>
              </a:rPr>
              <a:t>IC</a:t>
            </a:r>
          </a:p>
        </p:txBody>
      </p:sp>
      <p:sp>
        <p:nvSpPr>
          <p:cNvPr id="24" name="TextBox 23">
            <a:extLst>
              <a:ext uri="{FF2B5EF4-FFF2-40B4-BE49-F238E27FC236}">
                <a16:creationId xmlns:a16="http://schemas.microsoft.com/office/drawing/2014/main" id="{1C0746CE-16DD-4694-955D-18DA21B2F3BD}"/>
              </a:ext>
            </a:extLst>
          </p:cNvPr>
          <p:cNvSpPr txBox="1"/>
          <p:nvPr/>
        </p:nvSpPr>
        <p:spPr>
          <a:xfrm>
            <a:off x="3114675" y="2333625"/>
            <a:ext cx="553288" cy="461665"/>
          </a:xfrm>
          <a:prstGeom prst="rect">
            <a:avLst/>
          </a:prstGeom>
          <a:noFill/>
        </p:spPr>
        <p:txBody>
          <a:bodyPr wrap="square" rtlCol="0">
            <a:spAutoFit/>
          </a:bodyPr>
          <a:lstStyle/>
          <a:p>
            <a:r>
              <a:rPr lang="en-US" dirty="0">
                <a:solidFill>
                  <a:schemeClr val="accent2"/>
                </a:solidFill>
              </a:rPr>
              <a:t>IC</a:t>
            </a:r>
          </a:p>
        </p:txBody>
      </p:sp>
      <p:sp>
        <p:nvSpPr>
          <p:cNvPr id="26" name="TextBox 25">
            <a:extLst>
              <a:ext uri="{FF2B5EF4-FFF2-40B4-BE49-F238E27FC236}">
                <a16:creationId xmlns:a16="http://schemas.microsoft.com/office/drawing/2014/main" id="{9CD3423D-65FB-47A6-BE64-0ACEE66B1E56}"/>
              </a:ext>
            </a:extLst>
          </p:cNvPr>
          <p:cNvSpPr txBox="1"/>
          <p:nvPr/>
        </p:nvSpPr>
        <p:spPr>
          <a:xfrm>
            <a:off x="4019550" y="2333625"/>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9274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p:bldP spid="24"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All works fine?</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19125" y="4176069"/>
            <a:ext cx="8001000" cy="2062797"/>
          </a:xfrm>
        </p:spPr>
        <p:txBody>
          <a:bodyPr/>
          <a:lstStyle/>
          <a:p>
            <a:r>
              <a:rPr lang="en-US" sz="2400" dirty="0"/>
              <a:t>Both </a:t>
            </a:r>
            <a:r>
              <a:rPr lang="en-US" sz="2400" i="1" dirty="0" err="1"/>
              <a:t>V</a:t>
            </a:r>
            <a:r>
              <a:rPr lang="en-US" sz="2400" baseline="-25000" dirty="0" err="1"/>
              <a:t>mem</a:t>
            </a:r>
            <a:r>
              <a:rPr lang="en-US" sz="2400" dirty="0"/>
              <a:t> and [</a:t>
            </a:r>
            <a:r>
              <a:rPr lang="en-US" sz="2400" i="1" dirty="0"/>
              <a:t>M</a:t>
            </a:r>
            <a:r>
              <a:rPr lang="en-US" sz="2400" dirty="0"/>
              <a:t>] gradually increase from tail to head</a:t>
            </a:r>
          </a:p>
          <a:p>
            <a:pPr lvl="1">
              <a:spcBef>
                <a:spcPts val="0"/>
              </a:spcBef>
            </a:pPr>
            <a:r>
              <a:rPr lang="en-US" sz="2000" dirty="0"/>
              <a:t>They will have somewhat different shapes, since </a:t>
            </a:r>
            <a:r>
              <a:rPr lang="en-US" sz="2000" i="1" dirty="0"/>
              <a:t>f</a:t>
            </a:r>
            <a:r>
              <a:rPr lang="en-US" sz="2000" dirty="0"/>
              <a:t>() is not linear</a:t>
            </a:r>
          </a:p>
          <a:p>
            <a:pPr lvl="1">
              <a:spcBef>
                <a:spcPts val="0"/>
              </a:spcBef>
            </a:pPr>
            <a:r>
              <a:rPr lang="en-US" sz="2000" dirty="0"/>
              <a:t>Global </a:t>
            </a:r>
            <a:r>
              <a:rPr lang="en-US" sz="2000" i="1" dirty="0" err="1"/>
              <a:t>V</a:t>
            </a:r>
            <a:r>
              <a:rPr lang="en-US" sz="2000" baseline="-25000" dirty="0" err="1"/>
              <a:t>mem</a:t>
            </a:r>
            <a:r>
              <a:rPr lang="en-US" sz="2000" dirty="0"/>
              <a:t> pattern determines [</a:t>
            </a:r>
            <a:r>
              <a:rPr lang="en-US" sz="2000" i="1" dirty="0"/>
              <a:t>M</a:t>
            </a:r>
            <a:r>
              <a:rPr lang="en-US" sz="2000" dirty="0"/>
              <a:t>] profile</a:t>
            </a:r>
          </a:p>
          <a:p>
            <a:r>
              <a:rPr lang="en-US" sz="2400" dirty="0"/>
              <a:t>Each cell is mostly locally consistent with </a:t>
            </a:r>
            <a:r>
              <a:rPr lang="en-US" sz="2400" i="1" dirty="0" err="1"/>
              <a:t>V</a:t>
            </a:r>
            <a:r>
              <a:rPr lang="en-US" sz="2400" baseline="-25000" dirty="0" err="1"/>
              <a:t>mem,me</a:t>
            </a:r>
            <a:r>
              <a:rPr lang="en-US" sz="2400" dirty="0"/>
              <a:t> = f([</a:t>
            </a:r>
            <a:r>
              <a:rPr lang="en-US" sz="2400" i="1" dirty="0"/>
              <a:t>M</a:t>
            </a:r>
            <a:r>
              <a:rPr lang="en-US" sz="2400" dirty="0"/>
              <a:t>]</a:t>
            </a:r>
            <a:r>
              <a:rPr lang="en-US" sz="2400" baseline="-25000" dirty="0"/>
              <a:t>me</a:t>
            </a:r>
            <a:r>
              <a:rPr lang="en-US" sz="2400" dirty="0"/>
              <a:t>)</a:t>
            </a:r>
          </a:p>
          <a:p>
            <a:pPr lvl="1">
              <a:spcBef>
                <a:spcPts val="0"/>
              </a:spcBef>
            </a:pPr>
            <a:r>
              <a:rPr lang="en-US" dirty="0"/>
              <a:t> </a:t>
            </a:r>
            <a:r>
              <a:rPr lang="en-US" sz="2000" dirty="0"/>
              <a:t>Not fully; </a:t>
            </a:r>
            <a:r>
              <a:rPr lang="en-US" sz="2000" i="1" dirty="0"/>
              <a:t>f</a:t>
            </a:r>
            <a:r>
              <a:rPr lang="en-US" sz="2000" dirty="0"/>
              <a:t>() actually sets </a:t>
            </a:r>
            <a:r>
              <a:rPr lang="en-US" sz="2000" i="1" dirty="0" err="1"/>
              <a:t>G</a:t>
            </a:r>
            <a:r>
              <a:rPr lang="en-US" sz="2000" baseline="-25000" dirty="0" err="1"/>
              <a:t>Na</a:t>
            </a:r>
            <a:r>
              <a:rPr lang="en-US" sz="2000" dirty="0"/>
              <a:t>, </a:t>
            </a:r>
            <a:r>
              <a:rPr lang="en-US" sz="2000" i="1" dirty="0"/>
              <a:t>G</a:t>
            </a:r>
            <a:r>
              <a:rPr lang="en-US" sz="2000" baseline="-25000" dirty="0"/>
              <a:t>K</a:t>
            </a:r>
            <a:r>
              <a:rPr lang="en-US" sz="2000" dirty="0"/>
              <a:t> and not </a:t>
            </a:r>
            <a:r>
              <a:rPr lang="en-US" sz="2000" i="1" dirty="0" err="1"/>
              <a:t>V</a:t>
            </a:r>
            <a:r>
              <a:rPr lang="en-US" sz="2000" baseline="-25000" dirty="0" err="1"/>
              <a:t>mem</a:t>
            </a:r>
            <a:endParaRPr lang="en-US" dirty="0"/>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88529" cy="276999"/>
          </a:xfrm>
          <a:prstGeom prst="rect">
            <a:avLst/>
          </a:prstGeom>
          <a:noFill/>
        </p:spPr>
        <p:txBody>
          <a:bodyPr wrap="square" lIns="0" tIns="0" rIns="0" bIns="0" rtlCol="0" anchor="ctr" anchorCtr="1">
            <a:spAutoFit/>
          </a:bodyPr>
          <a:lstStyle/>
          <a:p>
            <a:r>
              <a:rPr lang="en-US" sz="1800" dirty="0"/>
              <a:t>-40mV      -20mV       0mV</a:t>
            </a:r>
            <a:endParaRPr lang="en-US" dirty="0"/>
          </a:p>
        </p:txBody>
      </p:sp>
      <p:cxnSp>
        <p:nvCxnSpPr>
          <p:cNvPr id="17" name="Straight Connector 16">
            <a:extLst>
              <a:ext uri="{FF2B5EF4-FFF2-40B4-BE49-F238E27FC236}">
                <a16:creationId xmlns:a16="http://schemas.microsoft.com/office/drawing/2014/main" id="{55E78950-FFC8-495F-9D38-57B4AB190E35}"/>
              </a:ext>
            </a:extLst>
          </p:cNvPr>
          <p:cNvCxnSpPr/>
          <p:nvPr/>
        </p:nvCxnSpPr>
        <p:spPr>
          <a:xfrm>
            <a:off x="1790700" y="26685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59F7893-28B4-4E9F-ABA4-26A7FF79B06F}"/>
              </a:ext>
            </a:extLst>
          </p:cNvPr>
          <p:cNvCxnSpPr>
            <a:cxnSpLocks/>
          </p:cNvCxnSpPr>
          <p:nvPr/>
        </p:nvCxnSpPr>
        <p:spPr>
          <a:xfrm>
            <a:off x="1771650" y="3790950"/>
            <a:ext cx="504918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551FC89F-572D-4C91-9603-32FB478B82E2}"/>
              </a:ext>
            </a:extLst>
          </p:cNvPr>
          <p:cNvSpPr/>
          <p:nvPr/>
        </p:nvSpPr>
        <p:spPr>
          <a:xfrm>
            <a:off x="1819275" y="2727619"/>
            <a:ext cx="4798797"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DFA6E73-7987-4EA7-B9CE-A760C7F6DBE8}"/>
              </a:ext>
            </a:extLst>
          </p:cNvPr>
          <p:cNvSpPr txBox="1"/>
          <p:nvPr/>
        </p:nvSpPr>
        <p:spPr>
          <a:xfrm>
            <a:off x="409577" y="2970217"/>
            <a:ext cx="1259650" cy="400110"/>
          </a:xfrm>
          <a:prstGeom prst="rect">
            <a:avLst/>
          </a:prstGeom>
          <a:noFill/>
        </p:spPr>
        <p:txBody>
          <a:bodyPr wrap="square" rtlCol="0">
            <a:spAutoFit/>
          </a:bodyPr>
          <a:lstStyle/>
          <a:p>
            <a:r>
              <a:rPr lang="en-US" sz="2000" i="1" dirty="0" err="1"/>
              <a:t>V</a:t>
            </a:r>
            <a:r>
              <a:rPr lang="en-US" sz="2000" baseline="-25000" dirty="0" err="1"/>
              <a:t>mem</a:t>
            </a:r>
            <a:r>
              <a:rPr lang="en-US" sz="2000" dirty="0"/>
              <a:t>, [</a:t>
            </a:r>
            <a:r>
              <a:rPr lang="en-US" sz="2000" i="1" dirty="0"/>
              <a:t>M</a:t>
            </a:r>
            <a:r>
              <a:rPr lang="en-US" sz="2000" dirty="0"/>
              <a:t>]</a:t>
            </a:r>
            <a:endParaRPr lang="en-US" sz="2000" i="1" dirty="0"/>
          </a:p>
        </p:txBody>
      </p:sp>
      <p:sp>
        <p:nvSpPr>
          <p:cNvPr id="25" name="TextBox 24">
            <a:extLst>
              <a:ext uri="{FF2B5EF4-FFF2-40B4-BE49-F238E27FC236}">
                <a16:creationId xmlns:a16="http://schemas.microsoft.com/office/drawing/2014/main" id="{890C5F07-4675-4A9D-9406-1D9C7CA659C0}"/>
              </a:ext>
            </a:extLst>
          </p:cNvPr>
          <p:cNvSpPr txBox="1"/>
          <p:nvPr/>
        </p:nvSpPr>
        <p:spPr>
          <a:xfrm>
            <a:off x="1089051" y="3642925"/>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27" name="TextBox 26">
            <a:extLst>
              <a:ext uri="{FF2B5EF4-FFF2-40B4-BE49-F238E27FC236}">
                <a16:creationId xmlns:a16="http://schemas.microsoft.com/office/drawing/2014/main" id="{17BCF4B6-0A80-47BF-95F9-6BE9519882CA}"/>
              </a:ext>
            </a:extLst>
          </p:cNvPr>
          <p:cNvSpPr txBox="1"/>
          <p:nvPr/>
        </p:nvSpPr>
        <p:spPr>
          <a:xfrm>
            <a:off x="1112350" y="2549276"/>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6" name="Smiley Face 15">
            <a:extLst>
              <a:ext uri="{FF2B5EF4-FFF2-40B4-BE49-F238E27FC236}">
                <a16:creationId xmlns:a16="http://schemas.microsoft.com/office/drawing/2014/main" id="{5193EF16-D042-46CE-989E-EA04402DC091}"/>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shape&#10;&#10;Description automatically generated">
            <a:extLst>
              <a:ext uri="{FF2B5EF4-FFF2-40B4-BE49-F238E27FC236}">
                <a16:creationId xmlns:a16="http://schemas.microsoft.com/office/drawing/2014/main" id="{6528673A-9B3F-43F8-B94A-749C60A32A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26" name="TextBox 25">
            <a:extLst>
              <a:ext uri="{FF2B5EF4-FFF2-40B4-BE49-F238E27FC236}">
                <a16:creationId xmlns:a16="http://schemas.microsoft.com/office/drawing/2014/main" id="{72A20568-5E92-433F-A22E-2C66125D991C}"/>
              </a:ext>
            </a:extLst>
          </p:cNvPr>
          <p:cNvSpPr txBox="1"/>
          <p:nvPr/>
        </p:nvSpPr>
        <p:spPr>
          <a:xfrm>
            <a:off x="5895975" y="2333625"/>
            <a:ext cx="553288" cy="461665"/>
          </a:xfrm>
          <a:prstGeom prst="rect">
            <a:avLst/>
          </a:prstGeom>
          <a:noFill/>
        </p:spPr>
        <p:txBody>
          <a:bodyPr wrap="square" rtlCol="0">
            <a:spAutoFit/>
          </a:bodyPr>
          <a:lstStyle/>
          <a:p>
            <a:r>
              <a:rPr lang="en-US" dirty="0">
                <a:solidFill>
                  <a:schemeClr val="accent2"/>
                </a:solidFill>
              </a:rPr>
              <a:t>IC</a:t>
            </a:r>
          </a:p>
        </p:txBody>
      </p:sp>
      <p:sp>
        <p:nvSpPr>
          <p:cNvPr id="28" name="TextBox 27">
            <a:extLst>
              <a:ext uri="{FF2B5EF4-FFF2-40B4-BE49-F238E27FC236}">
                <a16:creationId xmlns:a16="http://schemas.microsoft.com/office/drawing/2014/main" id="{DFCDE45A-929C-4520-BB68-E942D86F7361}"/>
              </a:ext>
            </a:extLst>
          </p:cNvPr>
          <p:cNvSpPr txBox="1"/>
          <p:nvPr/>
        </p:nvSpPr>
        <p:spPr>
          <a:xfrm>
            <a:off x="2162175" y="2333625"/>
            <a:ext cx="553288" cy="461665"/>
          </a:xfrm>
          <a:prstGeom prst="rect">
            <a:avLst/>
          </a:prstGeom>
          <a:noFill/>
        </p:spPr>
        <p:txBody>
          <a:bodyPr wrap="square" rtlCol="0">
            <a:spAutoFit/>
          </a:bodyPr>
          <a:lstStyle/>
          <a:p>
            <a:r>
              <a:rPr lang="en-US" dirty="0">
                <a:solidFill>
                  <a:schemeClr val="accent2"/>
                </a:solidFill>
              </a:rPr>
              <a:t>IC</a:t>
            </a:r>
          </a:p>
        </p:txBody>
      </p:sp>
      <p:sp>
        <p:nvSpPr>
          <p:cNvPr id="29" name="TextBox 28">
            <a:extLst>
              <a:ext uri="{FF2B5EF4-FFF2-40B4-BE49-F238E27FC236}">
                <a16:creationId xmlns:a16="http://schemas.microsoft.com/office/drawing/2014/main" id="{11C82EB2-C962-4679-8A25-252945674167}"/>
              </a:ext>
            </a:extLst>
          </p:cNvPr>
          <p:cNvSpPr txBox="1"/>
          <p:nvPr/>
        </p:nvSpPr>
        <p:spPr>
          <a:xfrm>
            <a:off x="4953000" y="2333625"/>
            <a:ext cx="553288" cy="461665"/>
          </a:xfrm>
          <a:prstGeom prst="rect">
            <a:avLst/>
          </a:prstGeom>
          <a:noFill/>
        </p:spPr>
        <p:txBody>
          <a:bodyPr wrap="square" rtlCol="0">
            <a:spAutoFit/>
          </a:bodyPr>
          <a:lstStyle/>
          <a:p>
            <a:r>
              <a:rPr lang="en-US" dirty="0">
                <a:solidFill>
                  <a:schemeClr val="accent2"/>
                </a:solidFill>
              </a:rPr>
              <a:t>IC</a:t>
            </a:r>
          </a:p>
        </p:txBody>
      </p:sp>
      <p:sp>
        <p:nvSpPr>
          <p:cNvPr id="30" name="TextBox 29">
            <a:extLst>
              <a:ext uri="{FF2B5EF4-FFF2-40B4-BE49-F238E27FC236}">
                <a16:creationId xmlns:a16="http://schemas.microsoft.com/office/drawing/2014/main" id="{568F1E1E-30CA-4770-840F-E3B825A252C4}"/>
              </a:ext>
            </a:extLst>
          </p:cNvPr>
          <p:cNvSpPr txBox="1"/>
          <p:nvPr/>
        </p:nvSpPr>
        <p:spPr>
          <a:xfrm>
            <a:off x="3114675" y="2333625"/>
            <a:ext cx="553288" cy="461665"/>
          </a:xfrm>
          <a:prstGeom prst="rect">
            <a:avLst/>
          </a:prstGeom>
          <a:noFill/>
        </p:spPr>
        <p:txBody>
          <a:bodyPr wrap="square" rtlCol="0">
            <a:spAutoFit/>
          </a:bodyPr>
          <a:lstStyle/>
          <a:p>
            <a:r>
              <a:rPr lang="en-US" dirty="0">
                <a:solidFill>
                  <a:schemeClr val="accent2"/>
                </a:solidFill>
              </a:rPr>
              <a:t>IC</a:t>
            </a:r>
          </a:p>
        </p:txBody>
      </p:sp>
      <p:sp>
        <p:nvSpPr>
          <p:cNvPr id="31" name="TextBox 30">
            <a:extLst>
              <a:ext uri="{FF2B5EF4-FFF2-40B4-BE49-F238E27FC236}">
                <a16:creationId xmlns:a16="http://schemas.microsoft.com/office/drawing/2014/main" id="{C83CFF3E-CF89-4113-8681-035D0624D001}"/>
              </a:ext>
            </a:extLst>
          </p:cNvPr>
          <p:cNvSpPr txBox="1"/>
          <p:nvPr/>
        </p:nvSpPr>
        <p:spPr>
          <a:xfrm>
            <a:off x="4019550" y="2333625"/>
            <a:ext cx="553288" cy="461665"/>
          </a:xfrm>
          <a:prstGeom prst="rect">
            <a:avLst/>
          </a:prstGeom>
          <a:noFill/>
        </p:spPr>
        <p:txBody>
          <a:bodyPr wrap="square" rtlCol="0">
            <a:spAutoFit/>
          </a:bodyPr>
          <a:lstStyle/>
          <a:p>
            <a:r>
              <a:rPr lang="en-US" dirty="0">
                <a:solidFill>
                  <a:schemeClr val="accent2"/>
                </a:solidFill>
              </a:rPr>
              <a:t>IC</a:t>
            </a:r>
          </a:p>
        </p:txBody>
      </p:sp>
      <p:grpSp>
        <p:nvGrpSpPr>
          <p:cNvPr id="22" name="Group 21">
            <a:extLst>
              <a:ext uri="{FF2B5EF4-FFF2-40B4-BE49-F238E27FC236}">
                <a16:creationId xmlns:a16="http://schemas.microsoft.com/office/drawing/2014/main" id="{68F5E4D6-26F8-4A22-B8C7-1BB9AF993B29}"/>
              </a:ext>
            </a:extLst>
          </p:cNvPr>
          <p:cNvGrpSpPr/>
          <p:nvPr/>
        </p:nvGrpSpPr>
        <p:grpSpPr>
          <a:xfrm>
            <a:off x="7100038" y="2893987"/>
            <a:ext cx="1917120" cy="1350574"/>
            <a:chOff x="7100038" y="2893987"/>
            <a:chExt cx="1917120" cy="1350574"/>
          </a:xfrm>
        </p:grpSpPr>
        <p:cxnSp>
          <p:nvCxnSpPr>
            <p:cNvPr id="33" name="Straight Connector 32">
              <a:extLst>
                <a:ext uri="{FF2B5EF4-FFF2-40B4-BE49-F238E27FC236}">
                  <a16:creationId xmlns:a16="http://schemas.microsoft.com/office/drawing/2014/main" id="{6C4142B4-6FC1-444A-B27C-C26E160D2054}"/>
                </a:ext>
              </a:extLst>
            </p:cNvPr>
            <p:cNvCxnSpPr/>
            <p:nvPr/>
          </p:nvCxnSpPr>
          <p:spPr>
            <a:xfrm>
              <a:off x="7125600" y="3074490"/>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F8BE184-C39C-4BCC-B055-C54518FD3F8F}"/>
                </a:ext>
              </a:extLst>
            </p:cNvPr>
            <p:cNvCxnSpPr>
              <a:cxnSpLocks/>
            </p:cNvCxnSpPr>
            <p:nvPr/>
          </p:nvCxnSpPr>
          <p:spPr>
            <a:xfrm>
              <a:off x="7125600" y="4196876"/>
              <a:ext cx="18288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E6DA647-15F4-4698-91AA-B21849435143}"/>
                </a:ext>
              </a:extLst>
            </p:cNvPr>
            <p:cNvSpPr txBox="1"/>
            <p:nvPr/>
          </p:nvSpPr>
          <p:spPr>
            <a:xfrm>
              <a:off x="8390624" y="3844451"/>
              <a:ext cx="626534" cy="400110"/>
            </a:xfrm>
            <a:prstGeom prst="rect">
              <a:avLst/>
            </a:prstGeom>
            <a:noFill/>
          </p:spPr>
          <p:txBody>
            <a:bodyPr wrap="square" rtlCol="0">
              <a:spAutoFit/>
            </a:bodyPr>
            <a:lstStyle/>
            <a:p>
              <a:r>
                <a:rPr lang="en-US" sz="2000" dirty="0"/>
                <a:t>[</a:t>
              </a:r>
              <a:r>
                <a:rPr lang="en-US" sz="2000" i="1" dirty="0"/>
                <a:t>M</a:t>
              </a:r>
              <a:r>
                <a:rPr lang="en-US" sz="2000" dirty="0"/>
                <a:t>]</a:t>
              </a:r>
            </a:p>
          </p:txBody>
        </p:sp>
        <p:sp>
          <p:nvSpPr>
            <p:cNvPr id="36" name="TextBox 35">
              <a:extLst>
                <a:ext uri="{FF2B5EF4-FFF2-40B4-BE49-F238E27FC236}">
                  <a16:creationId xmlns:a16="http://schemas.microsoft.com/office/drawing/2014/main" id="{22FF1FCE-891D-4B5F-B118-62DBC47E3845}"/>
                </a:ext>
              </a:extLst>
            </p:cNvPr>
            <p:cNvSpPr txBox="1"/>
            <p:nvPr/>
          </p:nvSpPr>
          <p:spPr>
            <a:xfrm>
              <a:off x="7100038" y="2893987"/>
              <a:ext cx="716074" cy="400110"/>
            </a:xfrm>
            <a:prstGeom prst="rect">
              <a:avLst/>
            </a:prstGeom>
            <a:noFill/>
          </p:spPr>
          <p:txBody>
            <a:bodyPr wrap="square" rtlCol="0">
              <a:spAutoFit/>
            </a:bodyPr>
            <a:lstStyle/>
            <a:p>
              <a:r>
                <a:rPr lang="en-US" sz="2000" i="1" dirty="0" err="1"/>
                <a:t>V</a:t>
              </a:r>
              <a:r>
                <a:rPr lang="en-US" sz="2000" baseline="-25000" dirty="0" err="1"/>
                <a:t>mem</a:t>
              </a:r>
              <a:endParaRPr lang="en-US" sz="2000" i="1" dirty="0"/>
            </a:p>
          </p:txBody>
        </p:sp>
        <p:sp>
          <p:nvSpPr>
            <p:cNvPr id="37" name="Freeform: Shape 36">
              <a:extLst>
                <a:ext uri="{FF2B5EF4-FFF2-40B4-BE49-F238E27FC236}">
                  <a16:creationId xmlns:a16="http://schemas.microsoft.com/office/drawing/2014/main" id="{FF690E63-24C4-496B-AC2D-3DED8F515B66}"/>
                </a:ext>
              </a:extLst>
            </p:cNvPr>
            <p:cNvSpPr/>
            <p:nvPr/>
          </p:nvSpPr>
          <p:spPr>
            <a:xfrm>
              <a:off x="7183822" y="3133545"/>
              <a:ext cx="1770577"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533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All works fine?</a:t>
            </a:r>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88529" cy="276999"/>
          </a:xfrm>
          <a:prstGeom prst="rect">
            <a:avLst/>
          </a:prstGeom>
          <a:noFill/>
        </p:spPr>
        <p:txBody>
          <a:bodyPr wrap="square" lIns="0" tIns="0" rIns="0" bIns="0" rtlCol="0" anchor="ctr" anchorCtr="1">
            <a:spAutoFit/>
          </a:bodyPr>
          <a:lstStyle/>
          <a:p>
            <a:r>
              <a:rPr lang="en-US" sz="1800" dirty="0"/>
              <a:t>-40mV      -20mV       0mV</a:t>
            </a:r>
            <a:endParaRPr lang="en-US" dirty="0"/>
          </a:p>
        </p:txBody>
      </p:sp>
      <p:cxnSp>
        <p:nvCxnSpPr>
          <p:cNvPr id="17" name="Straight Connector 16">
            <a:extLst>
              <a:ext uri="{FF2B5EF4-FFF2-40B4-BE49-F238E27FC236}">
                <a16:creationId xmlns:a16="http://schemas.microsoft.com/office/drawing/2014/main" id="{55E78950-FFC8-495F-9D38-57B4AB190E35}"/>
              </a:ext>
            </a:extLst>
          </p:cNvPr>
          <p:cNvCxnSpPr/>
          <p:nvPr/>
        </p:nvCxnSpPr>
        <p:spPr>
          <a:xfrm>
            <a:off x="1790700" y="26685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59F7893-28B4-4E9F-ABA4-26A7FF79B06F}"/>
              </a:ext>
            </a:extLst>
          </p:cNvPr>
          <p:cNvCxnSpPr>
            <a:cxnSpLocks/>
          </p:cNvCxnSpPr>
          <p:nvPr/>
        </p:nvCxnSpPr>
        <p:spPr>
          <a:xfrm>
            <a:off x="1771650" y="3790950"/>
            <a:ext cx="504918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551FC89F-572D-4C91-9603-32FB478B82E2}"/>
              </a:ext>
            </a:extLst>
          </p:cNvPr>
          <p:cNvSpPr/>
          <p:nvPr/>
        </p:nvSpPr>
        <p:spPr>
          <a:xfrm>
            <a:off x="1819275" y="2727619"/>
            <a:ext cx="4798797"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DFA6E73-7987-4EA7-B9CE-A760C7F6DBE8}"/>
              </a:ext>
            </a:extLst>
          </p:cNvPr>
          <p:cNvSpPr txBox="1"/>
          <p:nvPr/>
        </p:nvSpPr>
        <p:spPr>
          <a:xfrm>
            <a:off x="409577" y="2970217"/>
            <a:ext cx="1259650" cy="400110"/>
          </a:xfrm>
          <a:prstGeom prst="rect">
            <a:avLst/>
          </a:prstGeom>
          <a:noFill/>
        </p:spPr>
        <p:txBody>
          <a:bodyPr wrap="square" rtlCol="0">
            <a:spAutoFit/>
          </a:bodyPr>
          <a:lstStyle/>
          <a:p>
            <a:r>
              <a:rPr lang="en-US" sz="2000" i="1" dirty="0" err="1"/>
              <a:t>V</a:t>
            </a:r>
            <a:r>
              <a:rPr lang="en-US" sz="2000" baseline="-25000" dirty="0" err="1"/>
              <a:t>mem</a:t>
            </a:r>
            <a:r>
              <a:rPr lang="en-US" sz="2000" dirty="0"/>
              <a:t>, [</a:t>
            </a:r>
            <a:r>
              <a:rPr lang="en-US" sz="2000" i="1" dirty="0"/>
              <a:t>M</a:t>
            </a:r>
            <a:r>
              <a:rPr lang="en-US" sz="2000" dirty="0"/>
              <a:t>]</a:t>
            </a:r>
            <a:endParaRPr lang="en-US" sz="2000" i="1" dirty="0"/>
          </a:p>
        </p:txBody>
      </p:sp>
      <p:sp>
        <p:nvSpPr>
          <p:cNvPr id="25" name="TextBox 24">
            <a:extLst>
              <a:ext uri="{FF2B5EF4-FFF2-40B4-BE49-F238E27FC236}">
                <a16:creationId xmlns:a16="http://schemas.microsoft.com/office/drawing/2014/main" id="{890C5F07-4675-4A9D-9406-1D9C7CA659C0}"/>
              </a:ext>
            </a:extLst>
          </p:cNvPr>
          <p:cNvSpPr txBox="1"/>
          <p:nvPr/>
        </p:nvSpPr>
        <p:spPr>
          <a:xfrm>
            <a:off x="1089051" y="3642925"/>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27" name="TextBox 26">
            <a:extLst>
              <a:ext uri="{FF2B5EF4-FFF2-40B4-BE49-F238E27FC236}">
                <a16:creationId xmlns:a16="http://schemas.microsoft.com/office/drawing/2014/main" id="{17BCF4B6-0A80-47BF-95F9-6BE9519882CA}"/>
              </a:ext>
            </a:extLst>
          </p:cNvPr>
          <p:cNvSpPr txBox="1"/>
          <p:nvPr/>
        </p:nvSpPr>
        <p:spPr>
          <a:xfrm>
            <a:off x="1112350" y="2549276"/>
            <a:ext cx="706925" cy="276999"/>
          </a:xfrm>
          <a:prstGeom prst="rect">
            <a:avLst/>
          </a:prstGeom>
          <a:noFill/>
        </p:spPr>
        <p:txBody>
          <a:bodyPr wrap="none" lIns="0" tIns="0" rIns="0" bIns="0" rtlCol="0" anchor="ctr" anchorCtr="1">
            <a:spAutoFit/>
          </a:bodyPr>
          <a:lstStyle/>
          <a:p>
            <a:r>
              <a:rPr lang="en-US" sz="1800" dirty="0"/>
              <a:t>+20mV</a:t>
            </a:r>
            <a:endParaRPr lang="en-US" dirty="0"/>
          </a:p>
        </p:txBody>
      </p:sp>
      <p:pic>
        <p:nvPicPr>
          <p:cNvPr id="29" name="Picture 28">
            <a:extLst>
              <a:ext uri="{FF2B5EF4-FFF2-40B4-BE49-F238E27FC236}">
                <a16:creationId xmlns:a16="http://schemas.microsoft.com/office/drawing/2014/main" id="{243EEB81-E6FB-4CA0-84DE-9AECAE42D4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5684" y="3959768"/>
            <a:ext cx="3883077" cy="1789380"/>
          </a:xfrm>
          <a:prstGeom prst="rect">
            <a:avLst/>
          </a:prstGeom>
        </p:spPr>
      </p:pic>
      <p:sp>
        <p:nvSpPr>
          <p:cNvPr id="31" name="Content Placeholder 2">
            <a:extLst>
              <a:ext uri="{FF2B5EF4-FFF2-40B4-BE49-F238E27FC236}">
                <a16:creationId xmlns:a16="http://schemas.microsoft.com/office/drawing/2014/main" id="{6E84EA6A-8FD9-4E67-A635-4995EAB8920A}"/>
              </a:ext>
            </a:extLst>
          </p:cNvPr>
          <p:cNvSpPr txBox="1">
            <a:spLocks/>
          </p:cNvSpPr>
          <p:nvPr/>
        </p:nvSpPr>
        <p:spPr bwMode="auto">
          <a:xfrm>
            <a:off x="2455333" y="5667206"/>
            <a:ext cx="4897967" cy="49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a:t>From </a:t>
            </a:r>
            <a:r>
              <a:rPr lang="en-US" sz="1800" dirty="0">
                <a:hlinkClick r:id="rId3"/>
              </a:rPr>
              <a:t>https://vimeo.com/184365295</a:t>
            </a:r>
            <a:r>
              <a:rPr lang="en-US" sz="1800" dirty="0"/>
              <a:t> , time 27:00</a:t>
            </a:r>
            <a:endParaRPr lang="en-US" sz="1800" kern="0" dirty="0"/>
          </a:p>
        </p:txBody>
      </p:sp>
      <p:sp>
        <p:nvSpPr>
          <p:cNvPr id="3" name="Smiley Face 2">
            <a:extLst>
              <a:ext uri="{FF2B5EF4-FFF2-40B4-BE49-F238E27FC236}">
                <a16:creationId xmlns:a16="http://schemas.microsoft.com/office/drawing/2014/main" id="{6C38CC3C-1E64-4206-86E1-CB97514ED5BD}"/>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shape&#10;&#10;Description automatically generated">
            <a:extLst>
              <a:ext uri="{FF2B5EF4-FFF2-40B4-BE49-F238E27FC236}">
                <a16:creationId xmlns:a16="http://schemas.microsoft.com/office/drawing/2014/main" id="{9B7F52E4-4DB8-47BD-B416-65A068E02B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19" name="TextBox 18">
            <a:extLst>
              <a:ext uri="{FF2B5EF4-FFF2-40B4-BE49-F238E27FC236}">
                <a16:creationId xmlns:a16="http://schemas.microsoft.com/office/drawing/2014/main" id="{16DD9324-3E4E-4987-9AC6-5AC1438201A0}"/>
              </a:ext>
            </a:extLst>
          </p:cNvPr>
          <p:cNvSpPr txBox="1"/>
          <p:nvPr/>
        </p:nvSpPr>
        <p:spPr>
          <a:xfrm>
            <a:off x="5895975" y="2333625"/>
            <a:ext cx="553288" cy="461665"/>
          </a:xfrm>
          <a:prstGeom prst="rect">
            <a:avLst/>
          </a:prstGeom>
          <a:noFill/>
        </p:spPr>
        <p:txBody>
          <a:bodyPr wrap="square" rtlCol="0">
            <a:spAutoFit/>
          </a:bodyPr>
          <a:lstStyle/>
          <a:p>
            <a:r>
              <a:rPr lang="en-US" dirty="0">
                <a:solidFill>
                  <a:schemeClr val="accent2"/>
                </a:solidFill>
              </a:rPr>
              <a:t>IC</a:t>
            </a:r>
          </a:p>
        </p:txBody>
      </p:sp>
      <p:sp>
        <p:nvSpPr>
          <p:cNvPr id="21" name="TextBox 20">
            <a:extLst>
              <a:ext uri="{FF2B5EF4-FFF2-40B4-BE49-F238E27FC236}">
                <a16:creationId xmlns:a16="http://schemas.microsoft.com/office/drawing/2014/main" id="{E33BF180-1767-47B3-B794-13C1C56BD92F}"/>
              </a:ext>
            </a:extLst>
          </p:cNvPr>
          <p:cNvSpPr txBox="1"/>
          <p:nvPr/>
        </p:nvSpPr>
        <p:spPr>
          <a:xfrm>
            <a:off x="2162175" y="2333625"/>
            <a:ext cx="553288" cy="461665"/>
          </a:xfrm>
          <a:prstGeom prst="rect">
            <a:avLst/>
          </a:prstGeom>
          <a:noFill/>
        </p:spPr>
        <p:txBody>
          <a:bodyPr wrap="square" rtlCol="0">
            <a:spAutoFit/>
          </a:bodyPr>
          <a:lstStyle/>
          <a:p>
            <a:r>
              <a:rPr lang="en-US" dirty="0">
                <a:solidFill>
                  <a:schemeClr val="accent2"/>
                </a:solidFill>
              </a:rPr>
              <a:t>IC</a:t>
            </a:r>
          </a:p>
        </p:txBody>
      </p:sp>
      <p:sp>
        <p:nvSpPr>
          <p:cNvPr id="22" name="TextBox 21">
            <a:extLst>
              <a:ext uri="{FF2B5EF4-FFF2-40B4-BE49-F238E27FC236}">
                <a16:creationId xmlns:a16="http://schemas.microsoft.com/office/drawing/2014/main" id="{6DC2B0A9-E2DC-46F1-8575-2130BFE588F3}"/>
              </a:ext>
            </a:extLst>
          </p:cNvPr>
          <p:cNvSpPr txBox="1"/>
          <p:nvPr/>
        </p:nvSpPr>
        <p:spPr>
          <a:xfrm>
            <a:off x="4953000" y="2333625"/>
            <a:ext cx="553288" cy="461665"/>
          </a:xfrm>
          <a:prstGeom prst="rect">
            <a:avLst/>
          </a:prstGeom>
          <a:noFill/>
        </p:spPr>
        <p:txBody>
          <a:bodyPr wrap="square" rtlCol="0">
            <a:spAutoFit/>
          </a:bodyPr>
          <a:lstStyle/>
          <a:p>
            <a:r>
              <a:rPr lang="en-US" dirty="0">
                <a:solidFill>
                  <a:schemeClr val="accent2"/>
                </a:solidFill>
              </a:rPr>
              <a:t>IC</a:t>
            </a:r>
          </a:p>
        </p:txBody>
      </p:sp>
      <p:sp>
        <p:nvSpPr>
          <p:cNvPr id="34" name="TextBox 33">
            <a:extLst>
              <a:ext uri="{FF2B5EF4-FFF2-40B4-BE49-F238E27FC236}">
                <a16:creationId xmlns:a16="http://schemas.microsoft.com/office/drawing/2014/main" id="{200998CA-961B-4737-81B7-F629E0F68147}"/>
              </a:ext>
            </a:extLst>
          </p:cNvPr>
          <p:cNvSpPr txBox="1"/>
          <p:nvPr/>
        </p:nvSpPr>
        <p:spPr>
          <a:xfrm>
            <a:off x="3114675" y="2333625"/>
            <a:ext cx="553288" cy="461665"/>
          </a:xfrm>
          <a:prstGeom prst="rect">
            <a:avLst/>
          </a:prstGeom>
          <a:noFill/>
        </p:spPr>
        <p:txBody>
          <a:bodyPr wrap="square" rtlCol="0">
            <a:spAutoFit/>
          </a:bodyPr>
          <a:lstStyle/>
          <a:p>
            <a:r>
              <a:rPr lang="en-US" dirty="0">
                <a:solidFill>
                  <a:schemeClr val="accent2"/>
                </a:solidFill>
              </a:rPr>
              <a:t>IC</a:t>
            </a:r>
          </a:p>
        </p:txBody>
      </p:sp>
      <p:sp>
        <p:nvSpPr>
          <p:cNvPr id="36" name="TextBox 35">
            <a:extLst>
              <a:ext uri="{FF2B5EF4-FFF2-40B4-BE49-F238E27FC236}">
                <a16:creationId xmlns:a16="http://schemas.microsoft.com/office/drawing/2014/main" id="{FE5D24E1-901C-4159-97CD-C2091DD073F3}"/>
              </a:ext>
            </a:extLst>
          </p:cNvPr>
          <p:cNvSpPr txBox="1"/>
          <p:nvPr/>
        </p:nvSpPr>
        <p:spPr>
          <a:xfrm>
            <a:off x="4019550" y="2333625"/>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181207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9F45E-CF76-4E48-AA9C-18081DBAABCA}"/>
              </a:ext>
            </a:extLst>
          </p:cNvPr>
          <p:cNvSpPr>
            <a:spLocks noGrp="1"/>
          </p:cNvSpPr>
          <p:nvPr>
            <p:ph type="title"/>
          </p:nvPr>
        </p:nvSpPr>
        <p:spPr/>
        <p:txBody>
          <a:bodyPr/>
          <a:lstStyle/>
          <a:p>
            <a:r>
              <a:rPr lang="en-US" dirty="0"/>
              <a:t>Mini-quiz</a:t>
            </a:r>
          </a:p>
        </p:txBody>
      </p:sp>
      <p:sp>
        <p:nvSpPr>
          <p:cNvPr id="3" name="Content Placeholder 2">
            <a:extLst>
              <a:ext uri="{FF2B5EF4-FFF2-40B4-BE49-F238E27FC236}">
                <a16:creationId xmlns:a16="http://schemas.microsoft.com/office/drawing/2014/main" id="{0D3116B3-3A98-4A64-8B29-E8813CD45962}"/>
              </a:ext>
            </a:extLst>
          </p:cNvPr>
          <p:cNvSpPr>
            <a:spLocks noGrp="1"/>
          </p:cNvSpPr>
          <p:nvPr>
            <p:ph idx="1"/>
          </p:nvPr>
        </p:nvSpPr>
        <p:spPr/>
        <p:txBody>
          <a:bodyPr/>
          <a:lstStyle/>
          <a:p>
            <a:r>
              <a:rPr lang="en-US" dirty="0"/>
              <a:t>In a few sentences, what problem did our </a:t>
            </a:r>
            <a:r>
              <a:rPr lang="en-US" dirty="0" err="1"/>
              <a:t>morphagen</a:t>
            </a:r>
            <a:r>
              <a:rPr lang="en-US" dirty="0"/>
              <a:t> solve &amp; how?</a:t>
            </a:r>
          </a:p>
          <a:p>
            <a:r>
              <a:rPr lang="en-US" dirty="0"/>
              <a:t>Ditto for adding multiple feedback points</a:t>
            </a:r>
          </a:p>
        </p:txBody>
      </p:sp>
      <p:sp>
        <p:nvSpPr>
          <p:cNvPr id="4" name="Footer Placeholder 3">
            <a:extLst>
              <a:ext uri="{FF2B5EF4-FFF2-40B4-BE49-F238E27FC236}">
                <a16:creationId xmlns:a16="http://schemas.microsoft.com/office/drawing/2014/main" id="{194B1659-CF65-4FE4-8EDE-9CA3C01E2569}"/>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2441384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F09D-242F-4531-91D5-32CBC1445CBC}"/>
              </a:ext>
            </a:extLst>
          </p:cNvPr>
          <p:cNvSpPr>
            <a:spLocks noGrp="1"/>
          </p:cNvSpPr>
          <p:nvPr>
            <p:ph type="title"/>
          </p:nvPr>
        </p:nvSpPr>
        <p:spPr/>
        <p:txBody>
          <a:bodyPr/>
          <a:lstStyle/>
          <a:p>
            <a:r>
              <a:rPr lang="en-US" dirty="0"/>
              <a:t>Contents for this unit</a:t>
            </a:r>
          </a:p>
        </p:txBody>
      </p:sp>
      <p:sp>
        <p:nvSpPr>
          <p:cNvPr id="3" name="Content Placeholder 2">
            <a:extLst>
              <a:ext uri="{FF2B5EF4-FFF2-40B4-BE49-F238E27FC236}">
                <a16:creationId xmlns:a16="http://schemas.microsoft.com/office/drawing/2014/main" id="{4787288F-CFB5-4403-A7D3-2A47886E15B9}"/>
              </a:ext>
            </a:extLst>
          </p:cNvPr>
          <p:cNvSpPr>
            <a:spLocks noGrp="1"/>
          </p:cNvSpPr>
          <p:nvPr>
            <p:ph idx="1"/>
          </p:nvPr>
        </p:nvSpPr>
        <p:spPr/>
        <p:txBody>
          <a:bodyPr/>
          <a:lstStyle/>
          <a:p>
            <a:r>
              <a:rPr lang="en-US" dirty="0"/>
              <a:t>Patterning a 5-cell worm – our first try</a:t>
            </a:r>
          </a:p>
          <a:p>
            <a:r>
              <a:rPr lang="en-US" dirty="0" err="1"/>
              <a:t>Morphagens</a:t>
            </a:r>
            <a:r>
              <a:rPr lang="en-US" dirty="0"/>
              <a:t> + lots of feedback – our second try</a:t>
            </a:r>
          </a:p>
          <a:p>
            <a:r>
              <a:rPr lang="en-US" dirty="0"/>
              <a:t>GJ connectivity range –archipelagos, 2 heads and collapse</a:t>
            </a:r>
          </a:p>
          <a:p>
            <a:r>
              <a:rPr lang="en-US" dirty="0" err="1"/>
              <a:t>Wrapup</a:t>
            </a:r>
            <a:endParaRPr lang="en-US" dirty="0"/>
          </a:p>
        </p:txBody>
      </p:sp>
      <p:sp>
        <p:nvSpPr>
          <p:cNvPr id="4" name="Footer Placeholder 3">
            <a:extLst>
              <a:ext uri="{FF2B5EF4-FFF2-40B4-BE49-F238E27FC236}">
                <a16:creationId xmlns:a16="http://schemas.microsoft.com/office/drawing/2014/main" id="{7FB23EDC-54CD-47C2-9604-A5F0FEBB8753}"/>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40D65007-7881-41EB-8F43-4895D88D3BF6}"/>
              </a:ext>
            </a:extLst>
          </p:cNvPr>
          <p:cNvSpPr/>
          <p:nvPr/>
        </p:nvSpPr>
        <p:spPr>
          <a:xfrm>
            <a:off x="542924" y="2752725"/>
            <a:ext cx="7915275" cy="866775"/>
          </a:xfrm>
          <a:prstGeom prst="rect">
            <a:avLst/>
          </a:pr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9408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Islands?</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19125" y="4176069"/>
            <a:ext cx="8134350" cy="2062797"/>
          </a:xfrm>
        </p:spPr>
        <p:txBody>
          <a:bodyPr/>
          <a:lstStyle/>
          <a:p>
            <a:r>
              <a:rPr lang="en-US" sz="2400" dirty="0"/>
              <a:t>Each cell is mostly locally consistent with </a:t>
            </a:r>
            <a:r>
              <a:rPr lang="en-US" sz="2400" i="1" dirty="0" err="1"/>
              <a:t>V</a:t>
            </a:r>
            <a:r>
              <a:rPr lang="en-US" sz="2400" baseline="-25000" dirty="0" err="1"/>
              <a:t>mem,me</a:t>
            </a:r>
            <a:r>
              <a:rPr lang="en-US" sz="2400" dirty="0"/>
              <a:t> = f([</a:t>
            </a:r>
            <a:r>
              <a:rPr lang="en-US" sz="2400" i="1" dirty="0"/>
              <a:t>M</a:t>
            </a:r>
            <a:r>
              <a:rPr lang="en-US" sz="2400" dirty="0"/>
              <a:t>]</a:t>
            </a:r>
            <a:r>
              <a:rPr lang="en-US" sz="2400" baseline="-25000" dirty="0"/>
              <a:t>me</a:t>
            </a:r>
            <a:r>
              <a:rPr lang="en-US" sz="2400" dirty="0"/>
              <a:t>)!</a:t>
            </a:r>
          </a:p>
          <a:p>
            <a:r>
              <a:rPr lang="en-US" sz="2400" dirty="0"/>
              <a:t>Unfortunate by-product of local repeaters </a:t>
            </a:r>
            <a:r>
              <a:rPr lang="en-US" sz="2400" dirty="0">
                <a:sym typeface="Wingdings" panose="05000000000000000000" pitchFamily="2" charset="2"/>
              </a:rPr>
              <a:t></a:t>
            </a:r>
          </a:p>
          <a:p>
            <a:pPr>
              <a:spcBef>
                <a:spcPts val="0"/>
              </a:spcBef>
            </a:pPr>
            <a:r>
              <a:rPr lang="en-US" sz="2400" dirty="0">
                <a:sym typeface="Wingdings" panose="05000000000000000000" pitchFamily="2" charset="2"/>
              </a:rPr>
              <a:t>Does this explain a two-headed worm?</a:t>
            </a:r>
          </a:p>
          <a:p>
            <a:pPr>
              <a:spcBef>
                <a:spcPts val="0"/>
              </a:spcBef>
            </a:pPr>
            <a:r>
              <a:rPr lang="en-US" sz="2400" dirty="0">
                <a:sym typeface="Wingdings" panose="05000000000000000000" pitchFamily="2" charset="2"/>
              </a:rPr>
              <a:t>Why doesn’t this happen frequently?</a:t>
            </a:r>
            <a:endParaRPr lang="en-US" sz="2400" dirty="0"/>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88529" cy="276999"/>
          </a:xfrm>
          <a:prstGeom prst="rect">
            <a:avLst/>
          </a:prstGeom>
          <a:noFill/>
        </p:spPr>
        <p:txBody>
          <a:bodyPr wrap="square" lIns="0" tIns="0" rIns="0" bIns="0" rtlCol="0" anchor="ctr" anchorCtr="1">
            <a:spAutoFit/>
          </a:bodyPr>
          <a:lstStyle/>
          <a:p>
            <a:r>
              <a:rPr lang="en-US" sz="1800" dirty="0"/>
              <a:t>-20mV      -40mV     -20mV</a:t>
            </a:r>
            <a:endParaRPr lang="en-US" dirty="0"/>
          </a:p>
        </p:txBody>
      </p:sp>
      <p:cxnSp>
        <p:nvCxnSpPr>
          <p:cNvPr id="17" name="Straight Connector 16">
            <a:extLst>
              <a:ext uri="{FF2B5EF4-FFF2-40B4-BE49-F238E27FC236}">
                <a16:creationId xmlns:a16="http://schemas.microsoft.com/office/drawing/2014/main" id="{55E78950-FFC8-495F-9D38-57B4AB190E35}"/>
              </a:ext>
            </a:extLst>
          </p:cNvPr>
          <p:cNvCxnSpPr/>
          <p:nvPr/>
        </p:nvCxnSpPr>
        <p:spPr>
          <a:xfrm>
            <a:off x="1790700" y="26685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59F7893-28B4-4E9F-ABA4-26A7FF79B06F}"/>
              </a:ext>
            </a:extLst>
          </p:cNvPr>
          <p:cNvCxnSpPr>
            <a:cxnSpLocks/>
          </p:cNvCxnSpPr>
          <p:nvPr/>
        </p:nvCxnSpPr>
        <p:spPr>
          <a:xfrm>
            <a:off x="1771650" y="3790950"/>
            <a:ext cx="504918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551FC89F-572D-4C91-9603-32FB478B82E2}"/>
              </a:ext>
            </a:extLst>
          </p:cNvPr>
          <p:cNvSpPr/>
          <p:nvPr/>
        </p:nvSpPr>
        <p:spPr>
          <a:xfrm flipV="1">
            <a:off x="1866900" y="2727619"/>
            <a:ext cx="2371717"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DFA6E73-7987-4EA7-B9CE-A760C7F6DBE8}"/>
              </a:ext>
            </a:extLst>
          </p:cNvPr>
          <p:cNvSpPr txBox="1"/>
          <p:nvPr/>
        </p:nvSpPr>
        <p:spPr>
          <a:xfrm>
            <a:off x="409577" y="2970217"/>
            <a:ext cx="1259650" cy="400110"/>
          </a:xfrm>
          <a:prstGeom prst="rect">
            <a:avLst/>
          </a:prstGeom>
          <a:noFill/>
        </p:spPr>
        <p:txBody>
          <a:bodyPr wrap="square" rtlCol="0">
            <a:spAutoFit/>
          </a:bodyPr>
          <a:lstStyle/>
          <a:p>
            <a:r>
              <a:rPr lang="en-US" sz="2000" i="1" dirty="0" err="1"/>
              <a:t>V</a:t>
            </a:r>
            <a:r>
              <a:rPr lang="en-US" sz="2000" baseline="-25000" dirty="0" err="1"/>
              <a:t>mem</a:t>
            </a:r>
            <a:r>
              <a:rPr lang="en-US" sz="2000" dirty="0"/>
              <a:t>, [M]</a:t>
            </a:r>
            <a:endParaRPr lang="en-US" sz="2000" i="1" dirty="0"/>
          </a:p>
        </p:txBody>
      </p:sp>
      <p:sp>
        <p:nvSpPr>
          <p:cNvPr id="25" name="TextBox 24">
            <a:extLst>
              <a:ext uri="{FF2B5EF4-FFF2-40B4-BE49-F238E27FC236}">
                <a16:creationId xmlns:a16="http://schemas.microsoft.com/office/drawing/2014/main" id="{890C5F07-4675-4A9D-9406-1D9C7CA659C0}"/>
              </a:ext>
            </a:extLst>
          </p:cNvPr>
          <p:cNvSpPr txBox="1"/>
          <p:nvPr/>
        </p:nvSpPr>
        <p:spPr>
          <a:xfrm>
            <a:off x="1089051" y="3642925"/>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27" name="TextBox 26">
            <a:extLst>
              <a:ext uri="{FF2B5EF4-FFF2-40B4-BE49-F238E27FC236}">
                <a16:creationId xmlns:a16="http://schemas.microsoft.com/office/drawing/2014/main" id="{17BCF4B6-0A80-47BF-95F9-6BE9519882CA}"/>
              </a:ext>
            </a:extLst>
          </p:cNvPr>
          <p:cNvSpPr txBox="1"/>
          <p:nvPr/>
        </p:nvSpPr>
        <p:spPr>
          <a:xfrm>
            <a:off x="1112350" y="2549276"/>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6" name="Freeform: Shape 15">
            <a:extLst>
              <a:ext uri="{FF2B5EF4-FFF2-40B4-BE49-F238E27FC236}">
                <a16:creationId xmlns:a16="http://schemas.microsoft.com/office/drawing/2014/main" id="{4E802B39-5BE4-4CF7-94AA-2512A3059512}"/>
              </a:ext>
            </a:extLst>
          </p:cNvPr>
          <p:cNvSpPr/>
          <p:nvPr/>
        </p:nvSpPr>
        <p:spPr>
          <a:xfrm flipH="1" flipV="1">
            <a:off x="3943350" y="2727619"/>
            <a:ext cx="2371715"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miley Face 18">
            <a:extLst>
              <a:ext uri="{FF2B5EF4-FFF2-40B4-BE49-F238E27FC236}">
                <a16:creationId xmlns:a16="http://schemas.microsoft.com/office/drawing/2014/main" id="{9EFD3F0D-0079-4808-98A1-F61EBCFA0E7F}"/>
              </a:ext>
            </a:extLst>
          </p:cNvPr>
          <p:cNvSpPr/>
          <p:nvPr/>
        </p:nvSpPr>
        <p:spPr>
          <a:xfrm>
            <a:off x="5897212" y="126682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A picture containing shape&#10;&#10;Description automatically generated">
            <a:extLst>
              <a:ext uri="{FF2B5EF4-FFF2-40B4-BE49-F238E27FC236}">
                <a16:creationId xmlns:a16="http://schemas.microsoft.com/office/drawing/2014/main" id="{9D5CCD69-24B9-49F0-A793-1953C621DA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768035" y="2012412"/>
            <a:ext cx="968435" cy="968435"/>
          </a:xfrm>
          <a:prstGeom prst="rect">
            <a:avLst/>
          </a:prstGeom>
        </p:spPr>
      </p:pic>
      <p:sp>
        <p:nvSpPr>
          <p:cNvPr id="22" name="Smiley Face 21">
            <a:extLst>
              <a:ext uri="{FF2B5EF4-FFF2-40B4-BE49-F238E27FC236}">
                <a16:creationId xmlns:a16="http://schemas.microsoft.com/office/drawing/2014/main" id="{A42C0240-76F9-4FD7-94AF-A2F9BFC5DC6B}"/>
              </a:ext>
            </a:extLst>
          </p:cNvPr>
          <p:cNvSpPr/>
          <p:nvPr/>
        </p:nvSpPr>
        <p:spPr>
          <a:xfrm>
            <a:off x="20014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5567472-849D-47D3-9E93-28DBFCD382E8}"/>
              </a:ext>
            </a:extLst>
          </p:cNvPr>
          <p:cNvSpPr txBox="1"/>
          <p:nvPr/>
        </p:nvSpPr>
        <p:spPr>
          <a:xfrm>
            <a:off x="5895975" y="2333625"/>
            <a:ext cx="553288" cy="461665"/>
          </a:xfrm>
          <a:prstGeom prst="rect">
            <a:avLst/>
          </a:prstGeom>
          <a:noFill/>
        </p:spPr>
        <p:txBody>
          <a:bodyPr wrap="square" rtlCol="0">
            <a:spAutoFit/>
          </a:bodyPr>
          <a:lstStyle/>
          <a:p>
            <a:r>
              <a:rPr lang="en-US" dirty="0">
                <a:solidFill>
                  <a:schemeClr val="accent2"/>
                </a:solidFill>
              </a:rPr>
              <a:t>IC</a:t>
            </a:r>
          </a:p>
        </p:txBody>
      </p:sp>
      <p:sp>
        <p:nvSpPr>
          <p:cNvPr id="32" name="TextBox 31">
            <a:extLst>
              <a:ext uri="{FF2B5EF4-FFF2-40B4-BE49-F238E27FC236}">
                <a16:creationId xmlns:a16="http://schemas.microsoft.com/office/drawing/2014/main" id="{6FEE67C8-3D7C-43EA-B90A-758A60B87D93}"/>
              </a:ext>
            </a:extLst>
          </p:cNvPr>
          <p:cNvSpPr txBox="1"/>
          <p:nvPr/>
        </p:nvSpPr>
        <p:spPr>
          <a:xfrm>
            <a:off x="2162175" y="2333625"/>
            <a:ext cx="553288" cy="461665"/>
          </a:xfrm>
          <a:prstGeom prst="rect">
            <a:avLst/>
          </a:prstGeom>
          <a:noFill/>
        </p:spPr>
        <p:txBody>
          <a:bodyPr wrap="square" rtlCol="0">
            <a:spAutoFit/>
          </a:bodyPr>
          <a:lstStyle/>
          <a:p>
            <a:r>
              <a:rPr lang="en-US" dirty="0">
                <a:solidFill>
                  <a:schemeClr val="accent2"/>
                </a:solidFill>
              </a:rPr>
              <a:t>IC</a:t>
            </a:r>
          </a:p>
        </p:txBody>
      </p:sp>
      <p:sp>
        <p:nvSpPr>
          <p:cNvPr id="34" name="TextBox 33">
            <a:extLst>
              <a:ext uri="{FF2B5EF4-FFF2-40B4-BE49-F238E27FC236}">
                <a16:creationId xmlns:a16="http://schemas.microsoft.com/office/drawing/2014/main" id="{B62B2DD4-E6FF-43C8-B885-14AC9FE4B0E1}"/>
              </a:ext>
            </a:extLst>
          </p:cNvPr>
          <p:cNvSpPr txBox="1"/>
          <p:nvPr/>
        </p:nvSpPr>
        <p:spPr>
          <a:xfrm>
            <a:off x="4953000" y="2333625"/>
            <a:ext cx="553288" cy="461665"/>
          </a:xfrm>
          <a:prstGeom prst="rect">
            <a:avLst/>
          </a:prstGeom>
          <a:noFill/>
        </p:spPr>
        <p:txBody>
          <a:bodyPr wrap="square" rtlCol="0">
            <a:spAutoFit/>
          </a:bodyPr>
          <a:lstStyle/>
          <a:p>
            <a:r>
              <a:rPr lang="en-US" dirty="0">
                <a:solidFill>
                  <a:schemeClr val="accent2"/>
                </a:solidFill>
              </a:rPr>
              <a:t>IC</a:t>
            </a:r>
          </a:p>
        </p:txBody>
      </p:sp>
      <p:sp>
        <p:nvSpPr>
          <p:cNvPr id="36" name="TextBox 35">
            <a:extLst>
              <a:ext uri="{FF2B5EF4-FFF2-40B4-BE49-F238E27FC236}">
                <a16:creationId xmlns:a16="http://schemas.microsoft.com/office/drawing/2014/main" id="{6E19C663-DD7F-4E19-9504-CA0970F870D1}"/>
              </a:ext>
            </a:extLst>
          </p:cNvPr>
          <p:cNvSpPr txBox="1"/>
          <p:nvPr/>
        </p:nvSpPr>
        <p:spPr>
          <a:xfrm>
            <a:off x="3114675" y="2333625"/>
            <a:ext cx="553288" cy="461665"/>
          </a:xfrm>
          <a:prstGeom prst="rect">
            <a:avLst/>
          </a:prstGeom>
          <a:noFill/>
        </p:spPr>
        <p:txBody>
          <a:bodyPr wrap="square" rtlCol="0">
            <a:spAutoFit/>
          </a:bodyPr>
          <a:lstStyle/>
          <a:p>
            <a:r>
              <a:rPr lang="en-US" dirty="0">
                <a:solidFill>
                  <a:schemeClr val="accent2"/>
                </a:solidFill>
              </a:rPr>
              <a:t>IC</a:t>
            </a:r>
          </a:p>
        </p:txBody>
      </p:sp>
      <p:sp>
        <p:nvSpPr>
          <p:cNvPr id="38" name="TextBox 37">
            <a:extLst>
              <a:ext uri="{FF2B5EF4-FFF2-40B4-BE49-F238E27FC236}">
                <a16:creationId xmlns:a16="http://schemas.microsoft.com/office/drawing/2014/main" id="{3E2B772B-FDD9-4E7E-B995-695A80D6F8DD}"/>
              </a:ext>
            </a:extLst>
          </p:cNvPr>
          <p:cNvSpPr txBox="1"/>
          <p:nvPr/>
        </p:nvSpPr>
        <p:spPr>
          <a:xfrm>
            <a:off x="4019550" y="2333625"/>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309616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A82-1BEE-4F52-B9E6-9496E40B3DF3}"/>
              </a:ext>
            </a:extLst>
          </p:cNvPr>
          <p:cNvSpPr>
            <a:spLocks noGrp="1"/>
          </p:cNvSpPr>
          <p:nvPr>
            <p:ph type="title"/>
          </p:nvPr>
        </p:nvSpPr>
        <p:spPr/>
        <p:txBody>
          <a:bodyPr/>
          <a:lstStyle/>
          <a:p>
            <a:r>
              <a:rPr lang="en-US" dirty="0"/>
              <a:t>Archipelago?</a:t>
            </a:r>
          </a:p>
        </p:txBody>
      </p:sp>
      <p:sp>
        <p:nvSpPr>
          <p:cNvPr id="3" name="Content Placeholder 2">
            <a:extLst>
              <a:ext uri="{FF2B5EF4-FFF2-40B4-BE49-F238E27FC236}">
                <a16:creationId xmlns:a16="http://schemas.microsoft.com/office/drawing/2014/main" id="{78B690BC-35FE-482E-BDCD-FE3C1D9A101B}"/>
              </a:ext>
            </a:extLst>
          </p:cNvPr>
          <p:cNvSpPr>
            <a:spLocks noGrp="1"/>
          </p:cNvSpPr>
          <p:nvPr>
            <p:ph idx="1"/>
          </p:nvPr>
        </p:nvSpPr>
        <p:spPr>
          <a:xfrm>
            <a:off x="619125" y="4176069"/>
            <a:ext cx="8134350" cy="1367479"/>
          </a:xfrm>
        </p:spPr>
        <p:txBody>
          <a:bodyPr/>
          <a:lstStyle/>
          <a:p>
            <a:r>
              <a:rPr lang="en-US" dirty="0"/>
              <a:t>Can this happen?</a:t>
            </a:r>
          </a:p>
          <a:p>
            <a:pPr lvl="1"/>
            <a:r>
              <a:rPr lang="en-US" dirty="0"/>
              <a:t>Seems plausible, but not present in nature</a:t>
            </a:r>
          </a:p>
          <a:p>
            <a:pPr lvl="1"/>
            <a:r>
              <a:rPr lang="en-US" dirty="0"/>
              <a:t>Any idea why not?</a:t>
            </a:r>
            <a:endParaRPr lang="en-US" sz="2000" dirty="0"/>
          </a:p>
        </p:txBody>
      </p:sp>
      <p:sp>
        <p:nvSpPr>
          <p:cNvPr id="4" name="Footer Placeholder 3">
            <a:extLst>
              <a:ext uri="{FF2B5EF4-FFF2-40B4-BE49-F238E27FC236}">
                <a16:creationId xmlns:a16="http://schemas.microsoft.com/office/drawing/2014/main" id="{C21C57A3-FB00-4199-90C5-6333BAC3AE6B}"/>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E1F57562-A4B4-4FCD-A68F-C69464BAC38E}"/>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6DBCEFE-AC3C-40DD-8A1E-EAEDD538A045}"/>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7940D3-3957-4300-8E6B-B1B2D7E6735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0D78FE-5535-4193-A566-DD8D5C0D0B5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7C46B7-C28F-40CD-8E12-D0B9CC0DBF5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79C516-1C93-4899-A34C-B2F5906DAF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7EE419C-C36C-4796-B806-7C2A702344F3}"/>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2" name="TextBox 11">
            <a:extLst>
              <a:ext uri="{FF2B5EF4-FFF2-40B4-BE49-F238E27FC236}">
                <a16:creationId xmlns:a16="http://schemas.microsoft.com/office/drawing/2014/main" id="{AF3C4E31-9BC2-4FFE-A534-C755C0F4B559}"/>
              </a:ext>
            </a:extLst>
          </p:cNvPr>
          <p:cNvSpPr txBox="1"/>
          <p:nvPr/>
        </p:nvSpPr>
        <p:spPr>
          <a:xfrm>
            <a:off x="1305395" y="203305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3" name="Rectangle 12">
            <a:extLst>
              <a:ext uri="{FF2B5EF4-FFF2-40B4-BE49-F238E27FC236}">
                <a16:creationId xmlns:a16="http://schemas.microsoft.com/office/drawing/2014/main" id="{A516B691-D96D-4928-85F6-1E7752E0C11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A0A013-210B-49F2-BE4E-3E545541920D}"/>
              </a:ext>
            </a:extLst>
          </p:cNvPr>
          <p:cNvSpPr txBox="1"/>
          <p:nvPr/>
        </p:nvSpPr>
        <p:spPr>
          <a:xfrm>
            <a:off x="3019895" y="1453324"/>
            <a:ext cx="2588529" cy="276999"/>
          </a:xfrm>
          <a:prstGeom prst="rect">
            <a:avLst/>
          </a:prstGeom>
          <a:noFill/>
        </p:spPr>
        <p:txBody>
          <a:bodyPr wrap="square" lIns="0" tIns="0" rIns="0" bIns="0" rtlCol="0" anchor="ctr" anchorCtr="1">
            <a:spAutoFit/>
          </a:bodyPr>
          <a:lstStyle/>
          <a:p>
            <a:r>
              <a:rPr lang="en-US" sz="1800" dirty="0"/>
              <a:t>-60mV     +20mV     -60mV</a:t>
            </a:r>
            <a:endParaRPr lang="en-US" dirty="0"/>
          </a:p>
        </p:txBody>
      </p:sp>
      <p:cxnSp>
        <p:nvCxnSpPr>
          <p:cNvPr id="17" name="Straight Connector 16">
            <a:extLst>
              <a:ext uri="{FF2B5EF4-FFF2-40B4-BE49-F238E27FC236}">
                <a16:creationId xmlns:a16="http://schemas.microsoft.com/office/drawing/2014/main" id="{55E78950-FFC8-495F-9D38-57B4AB190E35}"/>
              </a:ext>
            </a:extLst>
          </p:cNvPr>
          <p:cNvCxnSpPr/>
          <p:nvPr/>
        </p:nvCxnSpPr>
        <p:spPr>
          <a:xfrm>
            <a:off x="1790700" y="2668564"/>
            <a:ext cx="0" cy="1119867"/>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59F7893-28B4-4E9F-ABA4-26A7FF79B06F}"/>
              </a:ext>
            </a:extLst>
          </p:cNvPr>
          <p:cNvCxnSpPr>
            <a:cxnSpLocks/>
          </p:cNvCxnSpPr>
          <p:nvPr/>
        </p:nvCxnSpPr>
        <p:spPr>
          <a:xfrm>
            <a:off x="1771650" y="3790950"/>
            <a:ext cx="504918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551FC89F-572D-4C91-9603-32FB478B82E2}"/>
              </a:ext>
            </a:extLst>
          </p:cNvPr>
          <p:cNvSpPr/>
          <p:nvPr/>
        </p:nvSpPr>
        <p:spPr>
          <a:xfrm flipV="1">
            <a:off x="1866901" y="2727619"/>
            <a:ext cx="1571624"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DFA6E73-7987-4EA7-B9CE-A760C7F6DBE8}"/>
              </a:ext>
            </a:extLst>
          </p:cNvPr>
          <p:cNvSpPr txBox="1"/>
          <p:nvPr/>
        </p:nvSpPr>
        <p:spPr>
          <a:xfrm>
            <a:off x="409577" y="2970217"/>
            <a:ext cx="1259650" cy="400110"/>
          </a:xfrm>
          <a:prstGeom prst="rect">
            <a:avLst/>
          </a:prstGeom>
          <a:noFill/>
        </p:spPr>
        <p:txBody>
          <a:bodyPr wrap="square" rtlCol="0">
            <a:spAutoFit/>
          </a:bodyPr>
          <a:lstStyle/>
          <a:p>
            <a:r>
              <a:rPr lang="en-US" sz="2000" i="1" dirty="0" err="1"/>
              <a:t>V</a:t>
            </a:r>
            <a:r>
              <a:rPr lang="en-US" sz="2000" baseline="-25000" dirty="0" err="1"/>
              <a:t>mem</a:t>
            </a:r>
            <a:r>
              <a:rPr lang="en-US" sz="2000" dirty="0"/>
              <a:t>, [M]</a:t>
            </a:r>
            <a:endParaRPr lang="en-US" sz="2000" i="1" dirty="0"/>
          </a:p>
        </p:txBody>
      </p:sp>
      <p:sp>
        <p:nvSpPr>
          <p:cNvPr id="25" name="TextBox 24">
            <a:extLst>
              <a:ext uri="{FF2B5EF4-FFF2-40B4-BE49-F238E27FC236}">
                <a16:creationId xmlns:a16="http://schemas.microsoft.com/office/drawing/2014/main" id="{890C5F07-4675-4A9D-9406-1D9C7CA659C0}"/>
              </a:ext>
            </a:extLst>
          </p:cNvPr>
          <p:cNvSpPr txBox="1"/>
          <p:nvPr/>
        </p:nvSpPr>
        <p:spPr>
          <a:xfrm>
            <a:off x="1089051" y="3642925"/>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27" name="TextBox 26">
            <a:extLst>
              <a:ext uri="{FF2B5EF4-FFF2-40B4-BE49-F238E27FC236}">
                <a16:creationId xmlns:a16="http://schemas.microsoft.com/office/drawing/2014/main" id="{17BCF4B6-0A80-47BF-95F9-6BE9519882CA}"/>
              </a:ext>
            </a:extLst>
          </p:cNvPr>
          <p:cNvSpPr txBox="1"/>
          <p:nvPr/>
        </p:nvSpPr>
        <p:spPr>
          <a:xfrm>
            <a:off x="1112350" y="2549276"/>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6" name="Freeform: Shape 15">
            <a:extLst>
              <a:ext uri="{FF2B5EF4-FFF2-40B4-BE49-F238E27FC236}">
                <a16:creationId xmlns:a16="http://schemas.microsoft.com/office/drawing/2014/main" id="{4E802B39-5BE4-4CF7-94AA-2512A3059512}"/>
              </a:ext>
            </a:extLst>
          </p:cNvPr>
          <p:cNvSpPr/>
          <p:nvPr/>
        </p:nvSpPr>
        <p:spPr>
          <a:xfrm flipH="1" flipV="1">
            <a:off x="2990849" y="2727619"/>
            <a:ext cx="1381125"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852CE21-CC0E-4D3D-98C0-49540DCECC52}"/>
              </a:ext>
            </a:extLst>
          </p:cNvPr>
          <p:cNvSpPr/>
          <p:nvPr/>
        </p:nvSpPr>
        <p:spPr>
          <a:xfrm flipV="1">
            <a:off x="4267201" y="2727619"/>
            <a:ext cx="1571624"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CD62E5B-545B-460C-A819-89C1026C7DBB}"/>
              </a:ext>
            </a:extLst>
          </p:cNvPr>
          <p:cNvSpPr/>
          <p:nvPr/>
        </p:nvSpPr>
        <p:spPr>
          <a:xfrm flipH="1" flipV="1">
            <a:off x="5314949" y="2727619"/>
            <a:ext cx="1381125" cy="1053806"/>
          </a:xfrm>
          <a:custGeom>
            <a:avLst/>
            <a:gdLst>
              <a:gd name="connsiteX0" fmla="*/ 0 w 2238375"/>
              <a:gd name="connsiteY0" fmla="*/ 1053806 h 1053806"/>
              <a:gd name="connsiteX1" fmla="*/ 514350 w 2238375"/>
              <a:gd name="connsiteY1" fmla="*/ 987131 h 1053806"/>
              <a:gd name="connsiteX2" fmla="*/ 790575 w 2238375"/>
              <a:gd name="connsiteY2" fmla="*/ 729956 h 1053806"/>
              <a:gd name="connsiteX3" fmla="*/ 1181100 w 2238375"/>
              <a:gd name="connsiteY3" fmla="*/ 177506 h 1053806"/>
              <a:gd name="connsiteX4" fmla="*/ 1581150 w 2238375"/>
              <a:gd name="connsiteY4" fmla="*/ 15581 h 1053806"/>
              <a:gd name="connsiteX5" fmla="*/ 2238375 w 2238375"/>
              <a:gd name="connsiteY5" fmla="*/ 15581 h 10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1053806">
                <a:moveTo>
                  <a:pt x="0" y="1053806"/>
                </a:moveTo>
                <a:cubicBezTo>
                  <a:pt x="191294" y="1047456"/>
                  <a:pt x="382588" y="1041106"/>
                  <a:pt x="514350" y="987131"/>
                </a:cubicBezTo>
                <a:cubicBezTo>
                  <a:pt x="646113" y="933156"/>
                  <a:pt x="679450" y="864893"/>
                  <a:pt x="790575" y="729956"/>
                </a:cubicBezTo>
                <a:cubicBezTo>
                  <a:pt x="901700" y="595018"/>
                  <a:pt x="1049338" y="296568"/>
                  <a:pt x="1181100" y="177506"/>
                </a:cubicBezTo>
                <a:cubicBezTo>
                  <a:pt x="1312862" y="58444"/>
                  <a:pt x="1404938" y="42568"/>
                  <a:pt x="1581150" y="15581"/>
                </a:cubicBezTo>
                <a:cubicBezTo>
                  <a:pt x="1757362" y="-11406"/>
                  <a:pt x="1997868" y="2087"/>
                  <a:pt x="2238375" y="15581"/>
                </a:cubicBez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miley Face 14">
            <a:extLst>
              <a:ext uri="{FF2B5EF4-FFF2-40B4-BE49-F238E27FC236}">
                <a16:creationId xmlns:a16="http://schemas.microsoft.com/office/drawing/2014/main" id="{9AF61C0B-7AEE-49FE-A2A2-12AC9490791B}"/>
              </a:ext>
            </a:extLst>
          </p:cNvPr>
          <p:cNvSpPr/>
          <p:nvPr/>
        </p:nvSpPr>
        <p:spPr>
          <a:xfrm>
            <a:off x="6390857" y="2792632"/>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miley Face 18">
            <a:extLst>
              <a:ext uri="{FF2B5EF4-FFF2-40B4-BE49-F238E27FC236}">
                <a16:creationId xmlns:a16="http://schemas.microsoft.com/office/drawing/2014/main" id="{3DAD7BB2-6015-4483-94DA-4E139A8BDA44}"/>
              </a:ext>
            </a:extLst>
          </p:cNvPr>
          <p:cNvSpPr/>
          <p:nvPr/>
        </p:nvSpPr>
        <p:spPr>
          <a:xfrm>
            <a:off x="1768820" y="2791083"/>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miley Face 20">
            <a:extLst>
              <a:ext uri="{FF2B5EF4-FFF2-40B4-BE49-F238E27FC236}">
                <a16:creationId xmlns:a16="http://schemas.microsoft.com/office/drawing/2014/main" id="{C08C6054-1441-42F6-B0C9-AA104AF6A547}"/>
              </a:ext>
            </a:extLst>
          </p:cNvPr>
          <p:cNvSpPr/>
          <p:nvPr/>
        </p:nvSpPr>
        <p:spPr>
          <a:xfrm>
            <a:off x="4009186" y="2792119"/>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A picture containing shape&#10;&#10;Description automatically generated">
            <a:extLst>
              <a:ext uri="{FF2B5EF4-FFF2-40B4-BE49-F238E27FC236}">
                <a16:creationId xmlns:a16="http://schemas.microsoft.com/office/drawing/2014/main" id="{27CE4D7D-BCA4-4B7A-8599-59DDCE3373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2729810" y="2698212"/>
            <a:ext cx="968435" cy="968435"/>
          </a:xfrm>
          <a:prstGeom prst="rect">
            <a:avLst/>
          </a:prstGeom>
        </p:spPr>
      </p:pic>
      <p:pic>
        <p:nvPicPr>
          <p:cNvPr id="33" name="Picture 32" descr="A picture containing shape&#10;&#10;Description automatically generated">
            <a:extLst>
              <a:ext uri="{FF2B5EF4-FFF2-40B4-BE49-F238E27FC236}">
                <a16:creationId xmlns:a16="http://schemas.microsoft.com/office/drawing/2014/main" id="{391DDB2C-4BAC-40B9-8759-05D00E527A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063435" y="2755362"/>
            <a:ext cx="968435" cy="968435"/>
          </a:xfrm>
          <a:prstGeom prst="rect">
            <a:avLst/>
          </a:prstGeom>
        </p:spPr>
      </p:pic>
      <p:sp>
        <p:nvSpPr>
          <p:cNvPr id="35" name="TextBox 34">
            <a:extLst>
              <a:ext uri="{FF2B5EF4-FFF2-40B4-BE49-F238E27FC236}">
                <a16:creationId xmlns:a16="http://schemas.microsoft.com/office/drawing/2014/main" id="{751D7E84-E984-4B24-B156-20D7BC722A57}"/>
              </a:ext>
            </a:extLst>
          </p:cNvPr>
          <p:cNvSpPr txBox="1"/>
          <p:nvPr/>
        </p:nvSpPr>
        <p:spPr>
          <a:xfrm>
            <a:off x="5895975" y="2333625"/>
            <a:ext cx="553288" cy="461665"/>
          </a:xfrm>
          <a:prstGeom prst="rect">
            <a:avLst/>
          </a:prstGeom>
          <a:noFill/>
        </p:spPr>
        <p:txBody>
          <a:bodyPr wrap="square" rtlCol="0">
            <a:spAutoFit/>
          </a:bodyPr>
          <a:lstStyle/>
          <a:p>
            <a:r>
              <a:rPr lang="en-US" dirty="0">
                <a:solidFill>
                  <a:schemeClr val="accent2"/>
                </a:solidFill>
              </a:rPr>
              <a:t>IC</a:t>
            </a:r>
          </a:p>
        </p:txBody>
      </p:sp>
      <p:sp>
        <p:nvSpPr>
          <p:cNvPr id="37" name="TextBox 36">
            <a:extLst>
              <a:ext uri="{FF2B5EF4-FFF2-40B4-BE49-F238E27FC236}">
                <a16:creationId xmlns:a16="http://schemas.microsoft.com/office/drawing/2014/main" id="{7D7F0267-B8F6-4B30-9069-B29DB5F0FA4A}"/>
              </a:ext>
            </a:extLst>
          </p:cNvPr>
          <p:cNvSpPr txBox="1"/>
          <p:nvPr/>
        </p:nvSpPr>
        <p:spPr>
          <a:xfrm>
            <a:off x="2162175" y="2333625"/>
            <a:ext cx="553288" cy="461665"/>
          </a:xfrm>
          <a:prstGeom prst="rect">
            <a:avLst/>
          </a:prstGeom>
          <a:noFill/>
        </p:spPr>
        <p:txBody>
          <a:bodyPr wrap="square" rtlCol="0">
            <a:spAutoFit/>
          </a:bodyPr>
          <a:lstStyle/>
          <a:p>
            <a:r>
              <a:rPr lang="en-US" dirty="0">
                <a:solidFill>
                  <a:schemeClr val="accent2"/>
                </a:solidFill>
              </a:rPr>
              <a:t>IC</a:t>
            </a:r>
          </a:p>
        </p:txBody>
      </p:sp>
      <p:sp>
        <p:nvSpPr>
          <p:cNvPr id="39" name="TextBox 38">
            <a:extLst>
              <a:ext uri="{FF2B5EF4-FFF2-40B4-BE49-F238E27FC236}">
                <a16:creationId xmlns:a16="http://schemas.microsoft.com/office/drawing/2014/main" id="{4934C2D2-5328-463B-8A58-41A8015C563F}"/>
              </a:ext>
            </a:extLst>
          </p:cNvPr>
          <p:cNvSpPr txBox="1"/>
          <p:nvPr/>
        </p:nvSpPr>
        <p:spPr>
          <a:xfrm>
            <a:off x="4953000" y="2333625"/>
            <a:ext cx="553288" cy="461665"/>
          </a:xfrm>
          <a:prstGeom prst="rect">
            <a:avLst/>
          </a:prstGeom>
          <a:noFill/>
        </p:spPr>
        <p:txBody>
          <a:bodyPr wrap="square" rtlCol="0">
            <a:spAutoFit/>
          </a:bodyPr>
          <a:lstStyle/>
          <a:p>
            <a:r>
              <a:rPr lang="en-US" dirty="0">
                <a:solidFill>
                  <a:schemeClr val="accent2"/>
                </a:solidFill>
              </a:rPr>
              <a:t>IC</a:t>
            </a:r>
          </a:p>
        </p:txBody>
      </p:sp>
      <p:sp>
        <p:nvSpPr>
          <p:cNvPr id="41" name="TextBox 40">
            <a:extLst>
              <a:ext uri="{FF2B5EF4-FFF2-40B4-BE49-F238E27FC236}">
                <a16:creationId xmlns:a16="http://schemas.microsoft.com/office/drawing/2014/main" id="{E67A715B-F4D9-4A4D-8681-7B473E921C83}"/>
              </a:ext>
            </a:extLst>
          </p:cNvPr>
          <p:cNvSpPr txBox="1"/>
          <p:nvPr/>
        </p:nvSpPr>
        <p:spPr>
          <a:xfrm>
            <a:off x="3114675" y="2333625"/>
            <a:ext cx="553288" cy="461665"/>
          </a:xfrm>
          <a:prstGeom prst="rect">
            <a:avLst/>
          </a:prstGeom>
          <a:noFill/>
        </p:spPr>
        <p:txBody>
          <a:bodyPr wrap="square" rtlCol="0">
            <a:spAutoFit/>
          </a:bodyPr>
          <a:lstStyle/>
          <a:p>
            <a:r>
              <a:rPr lang="en-US" dirty="0">
                <a:solidFill>
                  <a:schemeClr val="accent2"/>
                </a:solidFill>
              </a:rPr>
              <a:t>IC</a:t>
            </a:r>
          </a:p>
        </p:txBody>
      </p:sp>
      <p:sp>
        <p:nvSpPr>
          <p:cNvPr id="43" name="TextBox 42">
            <a:extLst>
              <a:ext uri="{FF2B5EF4-FFF2-40B4-BE49-F238E27FC236}">
                <a16:creationId xmlns:a16="http://schemas.microsoft.com/office/drawing/2014/main" id="{B49FB3FC-59AE-4CDE-A4A2-010290BC474F}"/>
              </a:ext>
            </a:extLst>
          </p:cNvPr>
          <p:cNvSpPr txBox="1"/>
          <p:nvPr/>
        </p:nvSpPr>
        <p:spPr>
          <a:xfrm>
            <a:off x="4019550" y="2333625"/>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19487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C602-B553-4F5D-B8BF-CCA50C7DA20F}"/>
              </a:ext>
            </a:extLst>
          </p:cNvPr>
          <p:cNvSpPr>
            <a:spLocks noGrp="1"/>
          </p:cNvSpPr>
          <p:nvPr>
            <p:ph type="title"/>
          </p:nvPr>
        </p:nvSpPr>
        <p:spPr/>
        <p:txBody>
          <a:bodyPr/>
          <a:lstStyle/>
          <a:p>
            <a:r>
              <a:rPr lang="en-US" dirty="0"/>
              <a:t>Islands</a:t>
            </a:r>
          </a:p>
        </p:txBody>
      </p:sp>
      <p:sp>
        <p:nvSpPr>
          <p:cNvPr id="3" name="Content Placeholder 2">
            <a:extLst>
              <a:ext uri="{FF2B5EF4-FFF2-40B4-BE49-F238E27FC236}">
                <a16:creationId xmlns:a16="http://schemas.microsoft.com/office/drawing/2014/main" id="{3BCEDC89-6F88-43C4-84FC-3DCC782A9BBF}"/>
              </a:ext>
            </a:extLst>
          </p:cNvPr>
          <p:cNvSpPr>
            <a:spLocks noGrp="1"/>
          </p:cNvSpPr>
          <p:nvPr>
            <p:ph idx="1"/>
          </p:nvPr>
        </p:nvSpPr>
        <p:spPr>
          <a:xfrm>
            <a:off x="832182" y="4781882"/>
            <a:ext cx="7916750" cy="1247437"/>
          </a:xfrm>
        </p:spPr>
        <p:txBody>
          <a:bodyPr/>
          <a:lstStyle/>
          <a:p>
            <a:r>
              <a:rPr lang="en-US" dirty="0"/>
              <a:t>What happens when </a:t>
            </a:r>
            <a:r>
              <a:rPr lang="en-US" i="1" dirty="0"/>
              <a:t>R</a:t>
            </a:r>
            <a:r>
              <a:rPr lang="en-US" baseline="-25000" dirty="0"/>
              <a:t>GJ</a:t>
            </a:r>
            <a:r>
              <a:rPr lang="en-US" dirty="0">
                <a:latin typeface="Times New Roman" panose="02020603050405020304" pitchFamily="18" charset="0"/>
                <a:cs typeface="Times New Roman" panose="02020603050405020304" pitchFamily="18" charset="0"/>
              </a:rPr>
              <a:t>≈∞?</a:t>
            </a:r>
          </a:p>
          <a:p>
            <a:pPr lvl="1">
              <a:spcBef>
                <a:spcPts val="0"/>
              </a:spcBef>
            </a:pPr>
            <a:r>
              <a:rPr lang="en-US" dirty="0">
                <a:latin typeface="Times New Roman" panose="02020603050405020304" pitchFamily="18" charset="0"/>
                <a:cs typeface="Times New Roman" panose="02020603050405020304" pitchFamily="18" charset="0"/>
              </a:rPr>
              <a:t>All cells are isolated from each other</a:t>
            </a:r>
          </a:p>
          <a:p>
            <a:pPr lvl="1">
              <a:spcBef>
                <a:spcPts val="0"/>
              </a:spcBef>
            </a:pPr>
            <a:r>
              <a:rPr lang="en-US" dirty="0">
                <a:latin typeface="Times New Roman" panose="02020603050405020304" pitchFamily="18" charset="0"/>
                <a:cs typeface="Times New Roman" panose="02020603050405020304" pitchFamily="18" charset="0"/>
              </a:rPr>
              <a:t>Archipelago is quite possible</a:t>
            </a:r>
            <a:endParaRPr lang="en-US" dirty="0"/>
          </a:p>
        </p:txBody>
      </p:sp>
      <p:sp>
        <p:nvSpPr>
          <p:cNvPr id="4" name="Footer Placeholder 3">
            <a:extLst>
              <a:ext uri="{FF2B5EF4-FFF2-40B4-BE49-F238E27FC236}">
                <a16:creationId xmlns:a16="http://schemas.microsoft.com/office/drawing/2014/main" id="{3CB4C8EA-A2D2-47A4-B2E3-19E22B385607}"/>
              </a:ext>
            </a:extLst>
          </p:cNvPr>
          <p:cNvSpPr>
            <a:spLocks noGrp="1"/>
          </p:cNvSpPr>
          <p:nvPr>
            <p:ph type="ftr" sz="quarter" idx="11"/>
          </p:nvPr>
        </p:nvSpPr>
        <p:spPr/>
        <p:txBody>
          <a:bodyPr/>
          <a:lstStyle/>
          <a:p>
            <a:pPr>
              <a:defRPr/>
            </a:pPr>
            <a:r>
              <a:rPr lang="en-US"/>
              <a:t>EE 123 Joel Grodstein</a:t>
            </a:r>
            <a:endParaRPr lang="en-US" dirty="0"/>
          </a:p>
        </p:txBody>
      </p:sp>
      <p:cxnSp>
        <p:nvCxnSpPr>
          <p:cNvPr id="19" name="Straight Connector 18">
            <a:extLst>
              <a:ext uri="{FF2B5EF4-FFF2-40B4-BE49-F238E27FC236}">
                <a16:creationId xmlns:a16="http://schemas.microsoft.com/office/drawing/2014/main" id="{21F5A356-852E-45E9-B4DD-A68E081BBC90}"/>
              </a:ext>
            </a:extLst>
          </p:cNvPr>
          <p:cNvCxnSpPr>
            <a:cxnSpLocks/>
          </p:cNvCxnSpPr>
          <p:nvPr/>
        </p:nvCxnSpPr>
        <p:spPr>
          <a:xfrm>
            <a:off x="800486" y="4406859"/>
            <a:ext cx="727671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C4E5B04-76C1-4096-9C61-A291CFB92CAB}"/>
              </a:ext>
            </a:extLst>
          </p:cNvPr>
          <p:cNvCxnSpPr>
            <a:cxnSpLocks/>
          </p:cNvCxnSpPr>
          <p:nvPr/>
        </p:nvCxnSpPr>
        <p:spPr>
          <a:xfrm>
            <a:off x="2415755" y="2860635"/>
            <a:ext cx="27432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7EBD9A05-3695-436C-81BF-C009EB8BA95E}"/>
              </a:ext>
            </a:extLst>
          </p:cNvPr>
          <p:cNvSpPr/>
          <p:nvPr/>
        </p:nvSpPr>
        <p:spPr>
          <a:xfrm>
            <a:off x="1511097" y="3899829"/>
            <a:ext cx="6514071" cy="400110"/>
          </a:xfrm>
          <a:prstGeom prst="rect">
            <a:avLst/>
          </a:prstGeom>
        </p:spPr>
        <p:txBody>
          <a:bodyPr wrap="square">
            <a:spAutoFit/>
          </a:bodyPr>
          <a:lstStyle/>
          <a:p>
            <a:r>
              <a:rPr lang="en-US" sz="2000" dirty="0"/>
              <a:t>  +25mV        -65           +25       - 65                   +25mV</a:t>
            </a:r>
            <a:endParaRPr lang="en-US" dirty="0"/>
          </a:p>
        </p:txBody>
      </p:sp>
      <p:sp>
        <p:nvSpPr>
          <p:cNvPr id="36" name="TextBox 35">
            <a:extLst>
              <a:ext uri="{FF2B5EF4-FFF2-40B4-BE49-F238E27FC236}">
                <a16:creationId xmlns:a16="http://schemas.microsoft.com/office/drawing/2014/main" id="{979DF0D1-BE36-4706-9C34-A281134ED6B5}"/>
              </a:ext>
            </a:extLst>
          </p:cNvPr>
          <p:cNvSpPr txBox="1"/>
          <p:nvPr/>
        </p:nvSpPr>
        <p:spPr>
          <a:xfrm>
            <a:off x="3448689" y="4036213"/>
            <a:ext cx="795866" cy="461665"/>
          </a:xfrm>
          <a:prstGeom prst="rect">
            <a:avLst/>
          </a:prstGeom>
          <a:noFill/>
        </p:spPr>
        <p:txBody>
          <a:bodyPr wrap="square" rtlCol="0">
            <a:spAutoFit/>
          </a:bodyPr>
          <a:lstStyle/>
          <a:p>
            <a:r>
              <a:rPr lang="en-US" dirty="0"/>
              <a:t>ECF</a:t>
            </a:r>
          </a:p>
        </p:txBody>
      </p:sp>
      <p:grpSp>
        <p:nvGrpSpPr>
          <p:cNvPr id="48" name="Group 47">
            <a:extLst>
              <a:ext uri="{FF2B5EF4-FFF2-40B4-BE49-F238E27FC236}">
                <a16:creationId xmlns:a16="http://schemas.microsoft.com/office/drawing/2014/main" id="{A735164F-F5A7-4F6A-B8DA-D634E675B3C6}"/>
              </a:ext>
            </a:extLst>
          </p:cNvPr>
          <p:cNvGrpSpPr/>
          <p:nvPr/>
        </p:nvGrpSpPr>
        <p:grpSpPr>
          <a:xfrm>
            <a:off x="2682555" y="2674856"/>
            <a:ext cx="340044" cy="381000"/>
            <a:chOff x="2912964" y="3702510"/>
            <a:chExt cx="609600" cy="381000"/>
          </a:xfrm>
        </p:grpSpPr>
        <p:cxnSp>
          <p:nvCxnSpPr>
            <p:cNvPr id="39" name="Straight Connector 38">
              <a:extLst>
                <a:ext uri="{FF2B5EF4-FFF2-40B4-BE49-F238E27FC236}">
                  <a16:creationId xmlns:a16="http://schemas.microsoft.com/office/drawing/2014/main" id="{ADAFBBF6-2EB8-46C8-9D55-94FC4292DF84}"/>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7379D00-7039-4203-9893-89852496C9CA}"/>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87F53-02AB-4E4C-AD0A-7CC9FE804C7A}"/>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F70ED4-935B-4061-AD24-A0C3415904C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60CF995-2620-43EF-BE0F-6354EE4668C1}"/>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5A763588-A706-4170-A52A-7CB16BA42E64}"/>
              </a:ext>
            </a:extLst>
          </p:cNvPr>
          <p:cNvGrpSpPr/>
          <p:nvPr/>
        </p:nvGrpSpPr>
        <p:grpSpPr>
          <a:xfrm>
            <a:off x="3644580" y="2674856"/>
            <a:ext cx="340044" cy="381000"/>
            <a:chOff x="2912964" y="3702510"/>
            <a:chExt cx="609600" cy="381000"/>
          </a:xfrm>
        </p:grpSpPr>
        <p:cxnSp>
          <p:nvCxnSpPr>
            <p:cNvPr id="53" name="Straight Connector 52">
              <a:extLst>
                <a:ext uri="{FF2B5EF4-FFF2-40B4-BE49-F238E27FC236}">
                  <a16:creationId xmlns:a16="http://schemas.microsoft.com/office/drawing/2014/main" id="{B9356DAA-0B42-431B-9BA5-396796A93290}"/>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31B4848-43F5-409C-9035-5B184216481C}"/>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4DF57D-1E2E-44B9-BEAC-2D828CE58F71}"/>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4132843-CDCA-4DDE-B3DF-0E350CA26655}"/>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DF1D9-41C6-41A9-A90D-306AC5DA1F7D}"/>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B99F790F-20C2-4E32-A875-05C154F9FEA7}"/>
              </a:ext>
            </a:extLst>
          </p:cNvPr>
          <p:cNvGrpSpPr/>
          <p:nvPr/>
        </p:nvGrpSpPr>
        <p:grpSpPr>
          <a:xfrm>
            <a:off x="4578030" y="2674856"/>
            <a:ext cx="340044" cy="381000"/>
            <a:chOff x="2912964" y="3702510"/>
            <a:chExt cx="609600" cy="381000"/>
          </a:xfrm>
        </p:grpSpPr>
        <p:cxnSp>
          <p:nvCxnSpPr>
            <p:cNvPr id="59" name="Straight Connector 58">
              <a:extLst>
                <a:ext uri="{FF2B5EF4-FFF2-40B4-BE49-F238E27FC236}">
                  <a16:creationId xmlns:a16="http://schemas.microsoft.com/office/drawing/2014/main" id="{7F600DAB-DA52-486C-822D-2234DE27110F}"/>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0C49E15-57AB-4DB5-922D-E97BE4C8EE66}"/>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7B9375E-CB42-4389-A2AE-9FD4A9BAB87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8219E9C-C0D7-4B5F-BC29-0703B6E09CAE}"/>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1ECE4E1-9915-4DE5-BEB9-1879E9B0A2E8}"/>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9A7AAFB0-3840-4DE5-835D-57EF8248BBFD}"/>
              </a:ext>
            </a:extLst>
          </p:cNvPr>
          <p:cNvGrpSpPr/>
          <p:nvPr/>
        </p:nvGrpSpPr>
        <p:grpSpPr>
          <a:xfrm>
            <a:off x="5473380" y="2674856"/>
            <a:ext cx="340044" cy="381000"/>
            <a:chOff x="2912964" y="3702510"/>
            <a:chExt cx="609600" cy="381000"/>
          </a:xfrm>
        </p:grpSpPr>
        <p:cxnSp>
          <p:nvCxnSpPr>
            <p:cNvPr id="65" name="Straight Connector 64">
              <a:extLst>
                <a:ext uri="{FF2B5EF4-FFF2-40B4-BE49-F238E27FC236}">
                  <a16:creationId xmlns:a16="http://schemas.microsoft.com/office/drawing/2014/main" id="{CB721E4F-370E-475F-B673-C758627C90F5}"/>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8095585-6F87-4943-B1E4-03F0DD7296AB}"/>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448EAA4-3D03-4C80-99E0-3D8FACB1D1A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2829DC5-8488-42FF-B5B1-09D62FAEA5D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9A125C-C328-4A4F-913B-525CE3095A17}"/>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0" name="Straight Connector 79">
            <a:extLst>
              <a:ext uri="{FF2B5EF4-FFF2-40B4-BE49-F238E27FC236}">
                <a16:creationId xmlns:a16="http://schemas.microsoft.com/office/drawing/2014/main" id="{ECA8C131-3F8A-4887-94A9-D782396ED374}"/>
              </a:ext>
            </a:extLst>
          </p:cNvPr>
          <p:cNvCxnSpPr>
            <a:cxnSpLocks/>
          </p:cNvCxnSpPr>
          <p:nvPr/>
        </p:nvCxnSpPr>
        <p:spPr>
          <a:xfrm>
            <a:off x="5797130" y="2817731"/>
            <a:ext cx="36576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B612E5C-BD9C-4D35-92F0-AE415870C42F}"/>
              </a:ext>
            </a:extLst>
          </p:cNvPr>
          <p:cNvCxnSpPr>
            <a:cxnSpLocks/>
          </p:cNvCxnSpPr>
          <p:nvPr/>
        </p:nvCxnSpPr>
        <p:spPr>
          <a:xfrm>
            <a:off x="4930355" y="2841543"/>
            <a:ext cx="54302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139377-B90F-40E3-B894-74EA6D047CE3}"/>
              </a:ext>
            </a:extLst>
          </p:cNvPr>
          <p:cNvCxnSpPr>
            <a:cxnSpLocks/>
          </p:cNvCxnSpPr>
          <p:nvPr/>
        </p:nvCxnSpPr>
        <p:spPr>
          <a:xfrm>
            <a:off x="3996905" y="2851068"/>
            <a:ext cx="5666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087FC99-0320-4558-B70C-F82A863B662B}"/>
              </a:ext>
            </a:extLst>
          </p:cNvPr>
          <p:cNvCxnSpPr>
            <a:cxnSpLocks/>
          </p:cNvCxnSpPr>
          <p:nvPr/>
        </p:nvCxnSpPr>
        <p:spPr>
          <a:xfrm>
            <a:off x="3034880" y="2841543"/>
            <a:ext cx="6097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2B37D843-73BE-442C-8937-663BD87204BE}"/>
              </a:ext>
            </a:extLst>
          </p:cNvPr>
          <p:cNvSpPr txBox="1"/>
          <p:nvPr/>
        </p:nvSpPr>
        <p:spPr>
          <a:xfrm>
            <a:off x="6238773" y="2712791"/>
            <a:ext cx="706925" cy="276999"/>
          </a:xfrm>
          <a:prstGeom prst="rect">
            <a:avLst/>
          </a:prstGeom>
          <a:noFill/>
        </p:spPr>
        <p:txBody>
          <a:bodyPr wrap="none" lIns="0" tIns="0" rIns="0" bIns="0" rtlCol="0" anchor="ctr" anchorCtr="1">
            <a:spAutoFit/>
          </a:bodyPr>
          <a:lstStyle/>
          <a:p>
            <a:r>
              <a:rPr lang="en-US" sz="1800" dirty="0"/>
              <a:t>+20mV</a:t>
            </a:r>
            <a:endParaRPr lang="en-US" dirty="0"/>
          </a:p>
        </p:txBody>
      </p:sp>
      <p:grpSp>
        <p:nvGrpSpPr>
          <p:cNvPr id="14" name="Group 13">
            <a:extLst>
              <a:ext uri="{FF2B5EF4-FFF2-40B4-BE49-F238E27FC236}">
                <a16:creationId xmlns:a16="http://schemas.microsoft.com/office/drawing/2014/main" id="{CF776FBB-6D3C-420A-89B4-BA42C3F8BEC8}"/>
              </a:ext>
            </a:extLst>
          </p:cNvPr>
          <p:cNvGrpSpPr/>
          <p:nvPr/>
        </p:nvGrpSpPr>
        <p:grpSpPr>
          <a:xfrm>
            <a:off x="2253899" y="2831537"/>
            <a:ext cx="618066" cy="1566328"/>
            <a:chOff x="7770824" y="2343904"/>
            <a:chExt cx="618066" cy="1566328"/>
          </a:xfrm>
        </p:grpSpPr>
        <p:cxnSp>
          <p:nvCxnSpPr>
            <p:cNvPr id="113" name="Straight Connector 112">
              <a:extLst>
                <a:ext uri="{FF2B5EF4-FFF2-40B4-BE49-F238E27FC236}">
                  <a16:creationId xmlns:a16="http://schemas.microsoft.com/office/drawing/2014/main" id="{1985FF95-1EDB-41A0-BDBA-7933B24733ED}"/>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D630B717-3492-4725-ABA3-C660D3800D50}"/>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B00D337-D8C1-4981-A355-865659CB5EA9}"/>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810F594B-28F8-41A2-ADF1-7A65FB9EDB24}"/>
                </a:ext>
              </a:extLst>
            </p:cNvPr>
            <p:cNvGrpSpPr/>
            <p:nvPr/>
          </p:nvGrpSpPr>
          <p:grpSpPr>
            <a:xfrm>
              <a:off x="7770824" y="2538636"/>
              <a:ext cx="381000" cy="685800"/>
              <a:chOff x="5562600" y="3429000"/>
              <a:chExt cx="381000" cy="685800"/>
            </a:xfrm>
          </p:grpSpPr>
          <p:cxnSp>
            <p:nvCxnSpPr>
              <p:cNvPr id="117" name="Straight Connector 116">
                <a:extLst>
                  <a:ext uri="{FF2B5EF4-FFF2-40B4-BE49-F238E27FC236}">
                    <a16:creationId xmlns:a16="http://schemas.microsoft.com/office/drawing/2014/main" id="{6431BCB9-2E83-4B89-AE88-BD0B520EB9E5}"/>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1539333-8666-4F5A-BE66-3FE01DA90E4F}"/>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D66F718-4AB6-45FF-8B39-BD454D0C9E79}"/>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C0BAEC1-81D9-461F-99BA-2786FF09B68B}"/>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54E5DA8-160F-4747-A838-8F0DC76AEDBA}"/>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2" name="Straight Connector 121">
              <a:extLst>
                <a:ext uri="{FF2B5EF4-FFF2-40B4-BE49-F238E27FC236}">
                  <a16:creationId xmlns:a16="http://schemas.microsoft.com/office/drawing/2014/main" id="{03C0B588-2FE9-4AD7-95E9-ECDB4F7109F9}"/>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B04FFA4-3F54-416F-94D4-41F7AE4BA20E}"/>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5" name="Group 124">
            <a:extLst>
              <a:ext uri="{FF2B5EF4-FFF2-40B4-BE49-F238E27FC236}">
                <a16:creationId xmlns:a16="http://schemas.microsoft.com/office/drawing/2014/main" id="{3F8EC199-639D-44A7-BD03-8CD459E64751}"/>
              </a:ext>
            </a:extLst>
          </p:cNvPr>
          <p:cNvGrpSpPr/>
          <p:nvPr/>
        </p:nvGrpSpPr>
        <p:grpSpPr>
          <a:xfrm>
            <a:off x="3082574" y="2831537"/>
            <a:ext cx="618066" cy="1566328"/>
            <a:chOff x="7770824" y="2343904"/>
            <a:chExt cx="618066" cy="1566328"/>
          </a:xfrm>
        </p:grpSpPr>
        <p:cxnSp>
          <p:nvCxnSpPr>
            <p:cNvPr id="126" name="Straight Connector 125">
              <a:extLst>
                <a:ext uri="{FF2B5EF4-FFF2-40B4-BE49-F238E27FC236}">
                  <a16:creationId xmlns:a16="http://schemas.microsoft.com/office/drawing/2014/main" id="{8DD39495-B923-4454-AFE8-282A2B59F79F}"/>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0C4D4ADA-2556-4A97-AD49-8A2251BB07F5}"/>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E862FA9-265E-430D-8E50-DFA79FA9D23C}"/>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29" name="Group 128">
              <a:extLst>
                <a:ext uri="{FF2B5EF4-FFF2-40B4-BE49-F238E27FC236}">
                  <a16:creationId xmlns:a16="http://schemas.microsoft.com/office/drawing/2014/main" id="{22A2D57A-2501-4994-9A6F-707EFFFC0CD5}"/>
                </a:ext>
              </a:extLst>
            </p:cNvPr>
            <p:cNvGrpSpPr/>
            <p:nvPr/>
          </p:nvGrpSpPr>
          <p:grpSpPr>
            <a:xfrm>
              <a:off x="7770824" y="2538636"/>
              <a:ext cx="381000" cy="685800"/>
              <a:chOff x="5562600" y="3429000"/>
              <a:chExt cx="381000" cy="685800"/>
            </a:xfrm>
          </p:grpSpPr>
          <p:cxnSp>
            <p:nvCxnSpPr>
              <p:cNvPr id="132" name="Straight Connector 131">
                <a:extLst>
                  <a:ext uri="{FF2B5EF4-FFF2-40B4-BE49-F238E27FC236}">
                    <a16:creationId xmlns:a16="http://schemas.microsoft.com/office/drawing/2014/main" id="{C484C9BD-0BE5-4987-974C-E54302AD23ED}"/>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CC405D07-A3BC-4FC0-A189-700F258D182C}"/>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2901E0C7-4F28-4BFE-B897-EF4418F8F80C}"/>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A98E19E-9557-46EE-8E68-610AA56E3224}"/>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472B1C6-06C5-4A9D-B79F-7815792171C6}"/>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6FD36C4A-25B6-4B31-A19A-17A8A9CA90EC}"/>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8C220D0-3A90-4F57-A339-4AC9F5DA6ACB}"/>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FC188D1F-BE93-4C21-8177-2626404A2EFD}"/>
              </a:ext>
            </a:extLst>
          </p:cNvPr>
          <p:cNvGrpSpPr/>
          <p:nvPr/>
        </p:nvGrpSpPr>
        <p:grpSpPr>
          <a:xfrm>
            <a:off x="4139849" y="2831537"/>
            <a:ext cx="618066" cy="1566328"/>
            <a:chOff x="7770824" y="2343904"/>
            <a:chExt cx="618066" cy="1566328"/>
          </a:xfrm>
        </p:grpSpPr>
        <p:cxnSp>
          <p:nvCxnSpPr>
            <p:cNvPr id="138" name="Straight Connector 137">
              <a:extLst>
                <a:ext uri="{FF2B5EF4-FFF2-40B4-BE49-F238E27FC236}">
                  <a16:creationId xmlns:a16="http://schemas.microsoft.com/office/drawing/2014/main" id="{C2F979C1-4DF0-45EA-BCEA-F9099646B8C4}"/>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7811A59B-1E8C-4D58-94A9-F2BE16059A01}"/>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9A3DFE0-9FDC-45E2-8AE8-E2CA20ED8F2A}"/>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41" name="Group 140">
              <a:extLst>
                <a:ext uri="{FF2B5EF4-FFF2-40B4-BE49-F238E27FC236}">
                  <a16:creationId xmlns:a16="http://schemas.microsoft.com/office/drawing/2014/main" id="{AC701920-C15E-4D52-9A5D-A55B53AF628F}"/>
                </a:ext>
              </a:extLst>
            </p:cNvPr>
            <p:cNvGrpSpPr/>
            <p:nvPr/>
          </p:nvGrpSpPr>
          <p:grpSpPr>
            <a:xfrm>
              <a:off x="7770824" y="2538636"/>
              <a:ext cx="381000" cy="685800"/>
              <a:chOff x="5562600" y="3429000"/>
              <a:chExt cx="381000" cy="685800"/>
            </a:xfrm>
          </p:grpSpPr>
          <p:cxnSp>
            <p:nvCxnSpPr>
              <p:cNvPr id="144" name="Straight Connector 143">
                <a:extLst>
                  <a:ext uri="{FF2B5EF4-FFF2-40B4-BE49-F238E27FC236}">
                    <a16:creationId xmlns:a16="http://schemas.microsoft.com/office/drawing/2014/main" id="{A0783B0B-D394-4984-A9DD-B6AF22F8DA62}"/>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A21C59A6-F042-4C86-961E-7AB0FB54EBD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67C30456-35F4-4FA4-8465-2F08D5D42FA1}"/>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D76E8929-1D57-4D26-83D1-9409A02B578F}"/>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BCEC6C84-9C99-4290-88AB-7E2FFD30FB08}"/>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2" name="Straight Connector 141">
              <a:extLst>
                <a:ext uri="{FF2B5EF4-FFF2-40B4-BE49-F238E27FC236}">
                  <a16:creationId xmlns:a16="http://schemas.microsoft.com/office/drawing/2014/main" id="{99E23201-A6F6-4019-B4FA-B5FE7F96D682}"/>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31B8DDF-C3F3-49D5-9E33-33029BF3E1E4}"/>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49" name="Group 148">
            <a:extLst>
              <a:ext uri="{FF2B5EF4-FFF2-40B4-BE49-F238E27FC236}">
                <a16:creationId xmlns:a16="http://schemas.microsoft.com/office/drawing/2014/main" id="{090F69C6-894C-4A94-AB20-F84CF3350F5B}"/>
              </a:ext>
            </a:extLst>
          </p:cNvPr>
          <p:cNvGrpSpPr/>
          <p:nvPr/>
        </p:nvGrpSpPr>
        <p:grpSpPr>
          <a:xfrm>
            <a:off x="5035199" y="2831537"/>
            <a:ext cx="618066" cy="1566328"/>
            <a:chOff x="7770824" y="2343904"/>
            <a:chExt cx="618066" cy="1566328"/>
          </a:xfrm>
        </p:grpSpPr>
        <p:cxnSp>
          <p:nvCxnSpPr>
            <p:cNvPr id="150" name="Straight Connector 149">
              <a:extLst>
                <a:ext uri="{FF2B5EF4-FFF2-40B4-BE49-F238E27FC236}">
                  <a16:creationId xmlns:a16="http://schemas.microsoft.com/office/drawing/2014/main" id="{CC47BAF4-B410-49AC-98C1-4C931707372F}"/>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C10A715C-0111-4B05-9130-A93266A9DB4A}"/>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49D68D-D88F-430D-A364-D3C3E65D2EDB}"/>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3" name="Group 152">
              <a:extLst>
                <a:ext uri="{FF2B5EF4-FFF2-40B4-BE49-F238E27FC236}">
                  <a16:creationId xmlns:a16="http://schemas.microsoft.com/office/drawing/2014/main" id="{4A9E6779-DB88-4900-B0ED-06ED3BBF3D26}"/>
                </a:ext>
              </a:extLst>
            </p:cNvPr>
            <p:cNvGrpSpPr/>
            <p:nvPr/>
          </p:nvGrpSpPr>
          <p:grpSpPr>
            <a:xfrm>
              <a:off x="7770824" y="2538636"/>
              <a:ext cx="381000" cy="685800"/>
              <a:chOff x="5562600" y="3429000"/>
              <a:chExt cx="381000" cy="685800"/>
            </a:xfrm>
          </p:grpSpPr>
          <p:cxnSp>
            <p:nvCxnSpPr>
              <p:cNvPr id="156" name="Straight Connector 155">
                <a:extLst>
                  <a:ext uri="{FF2B5EF4-FFF2-40B4-BE49-F238E27FC236}">
                    <a16:creationId xmlns:a16="http://schemas.microsoft.com/office/drawing/2014/main" id="{7BC51E5D-E9D5-4EBE-AEC1-2C614493B5E4}"/>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00D1C920-F35A-453A-8E76-585F95B5E794}"/>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E9FA4F0E-7822-4419-B52E-B952ED34A5FE}"/>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E9B56149-0885-41A9-9D30-A647FC2053C3}"/>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C24E6C47-A67B-4E13-94D0-BD1ED6CE43BD}"/>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Straight Connector 153">
              <a:extLst>
                <a:ext uri="{FF2B5EF4-FFF2-40B4-BE49-F238E27FC236}">
                  <a16:creationId xmlns:a16="http://schemas.microsoft.com/office/drawing/2014/main" id="{123CF3BF-1675-4750-BD8A-E3CB1153D04E}"/>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E145AEA3-50A6-4D12-8D1A-3DBFFE3F0CDD}"/>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71F207FD-78C8-491C-8A97-C6723EF6A1E3}"/>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8E71EB5-8DF9-4821-8760-6B381214D254}"/>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11D996A-78D9-4E1E-9662-4EA8C5199C0A}"/>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9B48F13E-F281-4821-9B61-8E0EDBA5858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EAA99B3-DA08-41D2-8E2D-76139434E49C}"/>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B3468B1-6BEF-45FC-A1E3-02F78F9241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E0E49AD6-9A79-4E6C-B5E0-D66454B23F4B}"/>
              </a:ext>
            </a:extLst>
          </p:cNvPr>
          <p:cNvSpPr txBox="1"/>
          <p:nvPr/>
        </p:nvSpPr>
        <p:spPr>
          <a:xfrm>
            <a:off x="6476898" y="2033051"/>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45" name="TextBox 44">
            <a:extLst>
              <a:ext uri="{FF2B5EF4-FFF2-40B4-BE49-F238E27FC236}">
                <a16:creationId xmlns:a16="http://schemas.microsoft.com/office/drawing/2014/main" id="{CB6C8319-7A13-4BE5-8B4E-FCE2FE69A265}"/>
              </a:ext>
            </a:extLst>
          </p:cNvPr>
          <p:cNvSpPr txBox="1"/>
          <p:nvPr/>
        </p:nvSpPr>
        <p:spPr>
          <a:xfrm>
            <a:off x="1305395" y="2033051"/>
            <a:ext cx="706925" cy="276999"/>
          </a:xfrm>
          <a:prstGeom prst="rect">
            <a:avLst/>
          </a:prstGeom>
          <a:noFill/>
        </p:spPr>
        <p:txBody>
          <a:bodyPr wrap="square" lIns="0" tIns="0" rIns="0" bIns="0" rtlCol="0" anchor="ctr" anchorCtr="1">
            <a:spAutoFit/>
          </a:bodyPr>
          <a:lstStyle/>
          <a:p>
            <a:r>
              <a:rPr lang="en-US" sz="1800" dirty="0"/>
              <a:t>+25mV</a:t>
            </a:r>
            <a:endParaRPr lang="en-US" dirty="0"/>
          </a:p>
        </p:txBody>
      </p:sp>
      <p:sp>
        <p:nvSpPr>
          <p:cNvPr id="46" name="Rectangle 45">
            <a:extLst>
              <a:ext uri="{FF2B5EF4-FFF2-40B4-BE49-F238E27FC236}">
                <a16:creationId xmlns:a16="http://schemas.microsoft.com/office/drawing/2014/main" id="{5FD0C873-812A-44E5-B9E0-9E52EC0DF43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29EC8E5-37CC-4C6B-B7E9-A75B77CEFAF5}"/>
              </a:ext>
            </a:extLst>
          </p:cNvPr>
          <p:cNvSpPr txBox="1"/>
          <p:nvPr/>
        </p:nvSpPr>
        <p:spPr>
          <a:xfrm>
            <a:off x="3019895" y="1453324"/>
            <a:ext cx="2588529" cy="276999"/>
          </a:xfrm>
          <a:prstGeom prst="rect">
            <a:avLst/>
          </a:prstGeom>
          <a:noFill/>
        </p:spPr>
        <p:txBody>
          <a:bodyPr wrap="square" lIns="0" tIns="0" rIns="0" bIns="0" rtlCol="0" anchor="ctr" anchorCtr="1">
            <a:spAutoFit/>
          </a:bodyPr>
          <a:lstStyle/>
          <a:p>
            <a:r>
              <a:rPr lang="en-US" sz="1800" dirty="0"/>
              <a:t>-65mV     +25mV     -65mV</a:t>
            </a:r>
            <a:endParaRPr lang="en-US" dirty="0"/>
          </a:p>
        </p:txBody>
      </p:sp>
      <p:grpSp>
        <p:nvGrpSpPr>
          <p:cNvPr id="171" name="Group 170">
            <a:extLst>
              <a:ext uri="{FF2B5EF4-FFF2-40B4-BE49-F238E27FC236}">
                <a16:creationId xmlns:a16="http://schemas.microsoft.com/office/drawing/2014/main" id="{8C1100FD-6141-4743-B502-88F7716D3802}"/>
              </a:ext>
            </a:extLst>
          </p:cNvPr>
          <p:cNvGrpSpPr/>
          <p:nvPr/>
        </p:nvGrpSpPr>
        <p:grpSpPr>
          <a:xfrm>
            <a:off x="5978174" y="2831537"/>
            <a:ext cx="618066" cy="1566328"/>
            <a:chOff x="7770824" y="2343904"/>
            <a:chExt cx="618066" cy="1566328"/>
          </a:xfrm>
        </p:grpSpPr>
        <p:cxnSp>
          <p:nvCxnSpPr>
            <p:cNvPr id="172" name="Straight Connector 171">
              <a:extLst>
                <a:ext uri="{FF2B5EF4-FFF2-40B4-BE49-F238E27FC236}">
                  <a16:creationId xmlns:a16="http://schemas.microsoft.com/office/drawing/2014/main" id="{D4CEB8D8-4C6C-492B-A5EB-65CEBABD8D16}"/>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5AC14A41-5995-462B-8F00-A133FDA533B9}"/>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B151BB31-E407-43B7-95FF-0397222CF858}"/>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75" name="Group 174">
              <a:extLst>
                <a:ext uri="{FF2B5EF4-FFF2-40B4-BE49-F238E27FC236}">
                  <a16:creationId xmlns:a16="http://schemas.microsoft.com/office/drawing/2014/main" id="{182C24FD-8D33-498A-9E5A-46BF73DD810B}"/>
                </a:ext>
              </a:extLst>
            </p:cNvPr>
            <p:cNvGrpSpPr/>
            <p:nvPr/>
          </p:nvGrpSpPr>
          <p:grpSpPr>
            <a:xfrm>
              <a:off x="7770824" y="2538636"/>
              <a:ext cx="381000" cy="685800"/>
              <a:chOff x="5562600" y="3429000"/>
              <a:chExt cx="381000" cy="685800"/>
            </a:xfrm>
          </p:grpSpPr>
          <p:cxnSp>
            <p:nvCxnSpPr>
              <p:cNvPr id="178" name="Straight Connector 177">
                <a:extLst>
                  <a:ext uri="{FF2B5EF4-FFF2-40B4-BE49-F238E27FC236}">
                    <a16:creationId xmlns:a16="http://schemas.microsoft.com/office/drawing/2014/main" id="{E51D868C-CE18-43CD-8CDD-D05E293017D4}"/>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3FE6E083-CEB1-4743-8FEC-C3F9D7DA2F81}"/>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87D78F9C-25A9-4FF2-9F64-6B58A5BF3020}"/>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37C42068-2DDA-4735-A221-B624B5CA1398}"/>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D87497EB-3D3A-4E30-BAC8-871340164245}"/>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6" name="Straight Connector 175">
              <a:extLst>
                <a:ext uri="{FF2B5EF4-FFF2-40B4-BE49-F238E27FC236}">
                  <a16:creationId xmlns:a16="http://schemas.microsoft.com/office/drawing/2014/main" id="{453F9D45-C8EE-45DB-81A0-D577F513200F}"/>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4A3979DD-64ED-4116-A80E-9E78B51A0051}"/>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9" name="Rectangle 48">
            <a:extLst>
              <a:ext uri="{FF2B5EF4-FFF2-40B4-BE49-F238E27FC236}">
                <a16:creationId xmlns:a16="http://schemas.microsoft.com/office/drawing/2014/main" id="{52746BDB-6678-4D9C-BEFC-D90C2DCFEEF5}"/>
              </a:ext>
            </a:extLst>
          </p:cNvPr>
          <p:cNvSpPr/>
          <p:nvPr/>
        </p:nvSpPr>
        <p:spPr>
          <a:xfrm>
            <a:off x="1663497" y="2461554"/>
            <a:ext cx="6514071" cy="400110"/>
          </a:xfrm>
          <a:prstGeom prst="rect">
            <a:avLst/>
          </a:prstGeom>
        </p:spPr>
        <p:txBody>
          <a:bodyPr wrap="square">
            <a:spAutoFit/>
          </a:bodyPr>
          <a:lstStyle/>
          <a:p>
            <a:r>
              <a:rPr lang="en-US" sz="2000" dirty="0"/>
              <a:t>  +25mV        -65           +25       - 65                   +25mV</a:t>
            </a:r>
            <a:endParaRPr lang="en-US" dirty="0"/>
          </a:p>
        </p:txBody>
      </p:sp>
      <p:sp>
        <p:nvSpPr>
          <p:cNvPr id="5" name="TextBox 4">
            <a:extLst>
              <a:ext uri="{FF2B5EF4-FFF2-40B4-BE49-F238E27FC236}">
                <a16:creationId xmlns:a16="http://schemas.microsoft.com/office/drawing/2014/main" id="{004B91E3-1D8F-47E1-9B8C-DB543B0A04C5}"/>
              </a:ext>
            </a:extLst>
          </p:cNvPr>
          <p:cNvSpPr txBox="1"/>
          <p:nvPr/>
        </p:nvSpPr>
        <p:spPr>
          <a:xfrm>
            <a:off x="2638247" y="2920930"/>
            <a:ext cx="3957993" cy="461665"/>
          </a:xfrm>
          <a:prstGeom prst="rect">
            <a:avLst/>
          </a:prstGeom>
          <a:noFill/>
        </p:spPr>
        <p:txBody>
          <a:bodyPr wrap="square" rtlCol="0">
            <a:spAutoFit/>
          </a:bodyPr>
          <a:lstStyle/>
          <a:p>
            <a:r>
              <a:rPr lang="en-US" i="1" dirty="0"/>
              <a:t>R</a:t>
            </a:r>
            <a:r>
              <a:rPr lang="en-US" baseline="-25000" dirty="0"/>
              <a:t>GJ</a:t>
            </a:r>
            <a:r>
              <a:rPr lang="en-US" dirty="0"/>
              <a:t>      </a:t>
            </a:r>
            <a:r>
              <a:rPr lang="en-US" i="1" dirty="0" err="1"/>
              <a:t>R</a:t>
            </a:r>
            <a:r>
              <a:rPr lang="en-US" baseline="-25000" dirty="0" err="1"/>
              <a:t>GJ</a:t>
            </a:r>
            <a:r>
              <a:rPr lang="en-US" i="1" dirty="0"/>
              <a:t>        </a:t>
            </a:r>
            <a:r>
              <a:rPr lang="en-US" i="1" dirty="0" err="1"/>
              <a:t>R</a:t>
            </a:r>
            <a:r>
              <a:rPr lang="en-US" baseline="-25000" dirty="0" err="1"/>
              <a:t>GJ</a:t>
            </a:r>
            <a:r>
              <a:rPr lang="en-US" i="1" baseline="-25000" dirty="0"/>
              <a:t>         </a:t>
            </a:r>
            <a:r>
              <a:rPr lang="en-US" i="1" dirty="0" err="1"/>
              <a:t>R</a:t>
            </a:r>
            <a:r>
              <a:rPr lang="en-US" baseline="-25000" dirty="0" err="1"/>
              <a:t>GJ</a:t>
            </a:r>
            <a:endParaRPr lang="en-US" i="1" dirty="0"/>
          </a:p>
        </p:txBody>
      </p:sp>
    </p:spTree>
    <p:extLst>
      <p:ext uri="{BB962C8B-B14F-4D97-AF65-F5344CB8AC3E}">
        <p14:creationId xmlns:p14="http://schemas.microsoft.com/office/powerpoint/2010/main" val="315383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8"/>
                                        </p:tgtEl>
                                      </p:cBhvr>
                                    </p:animEffect>
                                    <p:set>
                                      <p:cBhvr>
                                        <p:cTn id="17" dur="1" fill="hold">
                                          <p:stCondLst>
                                            <p:cond delay="499"/>
                                          </p:stCondLst>
                                        </p:cTn>
                                        <p:tgtEl>
                                          <p:spTgt spid="48"/>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52"/>
                                        </p:tgtEl>
                                      </p:cBhvr>
                                    </p:animEffect>
                                    <p:set>
                                      <p:cBhvr>
                                        <p:cTn id="20" dur="1" fill="hold">
                                          <p:stCondLst>
                                            <p:cond delay="499"/>
                                          </p:stCondLst>
                                        </p:cTn>
                                        <p:tgtEl>
                                          <p:spTgt spid="52"/>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58"/>
                                        </p:tgtEl>
                                      </p:cBhvr>
                                    </p:animEffect>
                                    <p:set>
                                      <p:cBhvr>
                                        <p:cTn id="23" dur="1" fill="hold">
                                          <p:stCondLst>
                                            <p:cond delay="499"/>
                                          </p:stCondLst>
                                        </p:cTn>
                                        <p:tgtEl>
                                          <p:spTgt spid="58"/>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64"/>
                                        </p:tgtEl>
                                      </p:cBhvr>
                                    </p:animEffect>
                                    <p:set>
                                      <p:cBhvr>
                                        <p:cTn id="26" dur="1" fill="hold">
                                          <p:stCondLst>
                                            <p:cond delay="499"/>
                                          </p:stCondLst>
                                        </p:cTn>
                                        <p:tgtEl>
                                          <p:spTgt spid="64"/>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fade">
                                      <p:cBhvr>
                                        <p:cTn id="39" dur="500"/>
                                        <p:tgtEl>
                                          <p:spTgt spid="4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500"/>
                                        <p:tgtEl>
                                          <p:spTgt spid="4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7" grpId="0"/>
      <p:bldP spid="49"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C602-B553-4F5D-B8BF-CCA50C7DA20F}"/>
              </a:ext>
            </a:extLst>
          </p:cNvPr>
          <p:cNvSpPr>
            <a:spLocks noGrp="1"/>
          </p:cNvSpPr>
          <p:nvPr>
            <p:ph type="title"/>
          </p:nvPr>
        </p:nvSpPr>
        <p:spPr/>
        <p:txBody>
          <a:bodyPr/>
          <a:lstStyle/>
          <a:p>
            <a:r>
              <a:rPr lang="en-US" dirty="0"/>
              <a:t>Short circuits</a:t>
            </a:r>
          </a:p>
        </p:txBody>
      </p:sp>
      <p:sp>
        <p:nvSpPr>
          <p:cNvPr id="4" name="Footer Placeholder 3">
            <a:extLst>
              <a:ext uri="{FF2B5EF4-FFF2-40B4-BE49-F238E27FC236}">
                <a16:creationId xmlns:a16="http://schemas.microsoft.com/office/drawing/2014/main" id="{3CB4C8EA-A2D2-47A4-B2E3-19E22B385607}"/>
              </a:ext>
            </a:extLst>
          </p:cNvPr>
          <p:cNvSpPr>
            <a:spLocks noGrp="1"/>
          </p:cNvSpPr>
          <p:nvPr>
            <p:ph type="ftr" sz="quarter" idx="11"/>
          </p:nvPr>
        </p:nvSpPr>
        <p:spPr/>
        <p:txBody>
          <a:bodyPr/>
          <a:lstStyle/>
          <a:p>
            <a:pPr>
              <a:defRPr/>
            </a:pPr>
            <a:r>
              <a:rPr lang="en-US"/>
              <a:t>EE 123 Joel Grodstein</a:t>
            </a:r>
            <a:endParaRPr lang="en-US" dirty="0"/>
          </a:p>
        </p:txBody>
      </p:sp>
      <p:cxnSp>
        <p:nvCxnSpPr>
          <p:cNvPr id="19" name="Straight Connector 18">
            <a:extLst>
              <a:ext uri="{FF2B5EF4-FFF2-40B4-BE49-F238E27FC236}">
                <a16:creationId xmlns:a16="http://schemas.microsoft.com/office/drawing/2014/main" id="{21F5A356-852E-45E9-B4DD-A68E081BBC90}"/>
              </a:ext>
            </a:extLst>
          </p:cNvPr>
          <p:cNvCxnSpPr>
            <a:cxnSpLocks/>
          </p:cNvCxnSpPr>
          <p:nvPr/>
        </p:nvCxnSpPr>
        <p:spPr>
          <a:xfrm>
            <a:off x="800486" y="4406859"/>
            <a:ext cx="727671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7EBD9A05-3695-436C-81BF-C009EB8BA95E}"/>
              </a:ext>
            </a:extLst>
          </p:cNvPr>
          <p:cNvSpPr/>
          <p:nvPr/>
        </p:nvSpPr>
        <p:spPr>
          <a:xfrm>
            <a:off x="1511097" y="3899829"/>
            <a:ext cx="6514071" cy="400110"/>
          </a:xfrm>
          <a:prstGeom prst="rect">
            <a:avLst/>
          </a:prstGeom>
        </p:spPr>
        <p:txBody>
          <a:bodyPr wrap="square">
            <a:spAutoFit/>
          </a:bodyPr>
          <a:lstStyle/>
          <a:p>
            <a:r>
              <a:rPr lang="en-US" sz="2000" dirty="0"/>
              <a:t>  +25mV        -65           +25       - 65                   +25mV</a:t>
            </a:r>
            <a:endParaRPr lang="en-US" dirty="0"/>
          </a:p>
        </p:txBody>
      </p:sp>
      <p:sp>
        <p:nvSpPr>
          <p:cNvPr id="36" name="TextBox 35">
            <a:extLst>
              <a:ext uri="{FF2B5EF4-FFF2-40B4-BE49-F238E27FC236}">
                <a16:creationId xmlns:a16="http://schemas.microsoft.com/office/drawing/2014/main" id="{979DF0D1-BE36-4706-9C34-A281134ED6B5}"/>
              </a:ext>
            </a:extLst>
          </p:cNvPr>
          <p:cNvSpPr txBox="1"/>
          <p:nvPr/>
        </p:nvSpPr>
        <p:spPr>
          <a:xfrm>
            <a:off x="3448689" y="4036213"/>
            <a:ext cx="795866" cy="461665"/>
          </a:xfrm>
          <a:prstGeom prst="rect">
            <a:avLst/>
          </a:prstGeom>
          <a:noFill/>
        </p:spPr>
        <p:txBody>
          <a:bodyPr wrap="square" rtlCol="0">
            <a:spAutoFit/>
          </a:bodyPr>
          <a:lstStyle/>
          <a:p>
            <a:r>
              <a:rPr lang="en-US" dirty="0"/>
              <a:t>ECF</a:t>
            </a:r>
          </a:p>
        </p:txBody>
      </p:sp>
      <p:grpSp>
        <p:nvGrpSpPr>
          <p:cNvPr id="7" name="Group 6">
            <a:extLst>
              <a:ext uri="{FF2B5EF4-FFF2-40B4-BE49-F238E27FC236}">
                <a16:creationId xmlns:a16="http://schemas.microsoft.com/office/drawing/2014/main" id="{5B5D0625-5711-4CF0-B393-8664A9B6079A}"/>
              </a:ext>
            </a:extLst>
          </p:cNvPr>
          <p:cNvGrpSpPr/>
          <p:nvPr/>
        </p:nvGrpSpPr>
        <p:grpSpPr>
          <a:xfrm>
            <a:off x="2415755" y="2674856"/>
            <a:ext cx="3747135" cy="381000"/>
            <a:chOff x="2415755" y="2674856"/>
            <a:chExt cx="3747135" cy="381000"/>
          </a:xfrm>
        </p:grpSpPr>
        <p:cxnSp>
          <p:nvCxnSpPr>
            <p:cNvPr id="30" name="Straight Connector 29">
              <a:extLst>
                <a:ext uri="{FF2B5EF4-FFF2-40B4-BE49-F238E27FC236}">
                  <a16:creationId xmlns:a16="http://schemas.microsoft.com/office/drawing/2014/main" id="{DC4E5B04-76C1-4096-9C61-A291CFB92CAB}"/>
                </a:ext>
              </a:extLst>
            </p:cNvPr>
            <p:cNvCxnSpPr>
              <a:cxnSpLocks/>
            </p:cNvCxnSpPr>
            <p:nvPr/>
          </p:nvCxnSpPr>
          <p:spPr>
            <a:xfrm>
              <a:off x="2415755" y="2860635"/>
              <a:ext cx="27432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A735164F-F5A7-4F6A-B8DA-D634E675B3C6}"/>
                </a:ext>
              </a:extLst>
            </p:cNvPr>
            <p:cNvGrpSpPr/>
            <p:nvPr/>
          </p:nvGrpSpPr>
          <p:grpSpPr>
            <a:xfrm>
              <a:off x="2682555" y="2674856"/>
              <a:ext cx="340044" cy="381000"/>
              <a:chOff x="2912964" y="3702510"/>
              <a:chExt cx="609600" cy="381000"/>
            </a:xfrm>
          </p:grpSpPr>
          <p:cxnSp>
            <p:nvCxnSpPr>
              <p:cNvPr id="39" name="Straight Connector 38">
                <a:extLst>
                  <a:ext uri="{FF2B5EF4-FFF2-40B4-BE49-F238E27FC236}">
                    <a16:creationId xmlns:a16="http://schemas.microsoft.com/office/drawing/2014/main" id="{ADAFBBF6-2EB8-46C8-9D55-94FC4292DF84}"/>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7379D00-7039-4203-9893-89852496C9CA}"/>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87F53-02AB-4E4C-AD0A-7CC9FE804C7A}"/>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F70ED4-935B-4061-AD24-A0C3415904C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60CF995-2620-43EF-BE0F-6354EE4668C1}"/>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5A763588-A706-4170-A52A-7CB16BA42E64}"/>
                </a:ext>
              </a:extLst>
            </p:cNvPr>
            <p:cNvGrpSpPr/>
            <p:nvPr/>
          </p:nvGrpSpPr>
          <p:grpSpPr>
            <a:xfrm>
              <a:off x="3644580" y="2674856"/>
              <a:ext cx="340044" cy="381000"/>
              <a:chOff x="2912964" y="3702510"/>
              <a:chExt cx="609600" cy="381000"/>
            </a:xfrm>
          </p:grpSpPr>
          <p:cxnSp>
            <p:nvCxnSpPr>
              <p:cNvPr id="53" name="Straight Connector 52">
                <a:extLst>
                  <a:ext uri="{FF2B5EF4-FFF2-40B4-BE49-F238E27FC236}">
                    <a16:creationId xmlns:a16="http://schemas.microsoft.com/office/drawing/2014/main" id="{B9356DAA-0B42-431B-9BA5-396796A93290}"/>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31B4848-43F5-409C-9035-5B184216481C}"/>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4DF57D-1E2E-44B9-BEAC-2D828CE58F71}"/>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4132843-CDCA-4DDE-B3DF-0E350CA26655}"/>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DF1D9-41C6-41A9-A90D-306AC5DA1F7D}"/>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B99F790F-20C2-4E32-A875-05C154F9FEA7}"/>
                </a:ext>
              </a:extLst>
            </p:cNvPr>
            <p:cNvGrpSpPr/>
            <p:nvPr/>
          </p:nvGrpSpPr>
          <p:grpSpPr>
            <a:xfrm>
              <a:off x="4578030" y="2674856"/>
              <a:ext cx="340044" cy="381000"/>
              <a:chOff x="2912964" y="3702510"/>
              <a:chExt cx="609600" cy="381000"/>
            </a:xfrm>
          </p:grpSpPr>
          <p:cxnSp>
            <p:nvCxnSpPr>
              <p:cNvPr id="59" name="Straight Connector 58">
                <a:extLst>
                  <a:ext uri="{FF2B5EF4-FFF2-40B4-BE49-F238E27FC236}">
                    <a16:creationId xmlns:a16="http://schemas.microsoft.com/office/drawing/2014/main" id="{7F600DAB-DA52-486C-822D-2234DE27110F}"/>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0C49E15-57AB-4DB5-922D-E97BE4C8EE66}"/>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7B9375E-CB42-4389-A2AE-9FD4A9BAB87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8219E9C-C0D7-4B5F-BC29-0703B6E09CAE}"/>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1ECE4E1-9915-4DE5-BEB9-1879E9B0A2E8}"/>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9A7AAFB0-3840-4DE5-835D-57EF8248BBFD}"/>
                </a:ext>
              </a:extLst>
            </p:cNvPr>
            <p:cNvGrpSpPr/>
            <p:nvPr/>
          </p:nvGrpSpPr>
          <p:grpSpPr>
            <a:xfrm>
              <a:off x="5473380" y="2674856"/>
              <a:ext cx="340044" cy="381000"/>
              <a:chOff x="2912964" y="3702510"/>
              <a:chExt cx="609600" cy="381000"/>
            </a:xfrm>
          </p:grpSpPr>
          <p:cxnSp>
            <p:nvCxnSpPr>
              <p:cNvPr id="65" name="Straight Connector 64">
                <a:extLst>
                  <a:ext uri="{FF2B5EF4-FFF2-40B4-BE49-F238E27FC236}">
                    <a16:creationId xmlns:a16="http://schemas.microsoft.com/office/drawing/2014/main" id="{CB721E4F-370E-475F-B673-C758627C90F5}"/>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8095585-6F87-4943-B1E4-03F0DD7296AB}"/>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448EAA4-3D03-4C80-99E0-3D8FACB1D1A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2829DC5-8488-42FF-B5B1-09D62FAEA5D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9A125C-C328-4A4F-913B-525CE3095A17}"/>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0" name="Straight Connector 79">
              <a:extLst>
                <a:ext uri="{FF2B5EF4-FFF2-40B4-BE49-F238E27FC236}">
                  <a16:creationId xmlns:a16="http://schemas.microsoft.com/office/drawing/2014/main" id="{ECA8C131-3F8A-4887-94A9-D782396ED374}"/>
                </a:ext>
              </a:extLst>
            </p:cNvPr>
            <p:cNvCxnSpPr>
              <a:cxnSpLocks/>
            </p:cNvCxnSpPr>
            <p:nvPr/>
          </p:nvCxnSpPr>
          <p:spPr>
            <a:xfrm>
              <a:off x="5797130" y="2817731"/>
              <a:ext cx="36576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B612E5C-BD9C-4D35-92F0-AE415870C42F}"/>
                </a:ext>
              </a:extLst>
            </p:cNvPr>
            <p:cNvCxnSpPr>
              <a:cxnSpLocks/>
            </p:cNvCxnSpPr>
            <p:nvPr/>
          </p:nvCxnSpPr>
          <p:spPr>
            <a:xfrm>
              <a:off x="4930355" y="2841543"/>
              <a:ext cx="54302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139377-B90F-40E3-B894-74EA6D047CE3}"/>
                </a:ext>
              </a:extLst>
            </p:cNvPr>
            <p:cNvCxnSpPr>
              <a:cxnSpLocks/>
            </p:cNvCxnSpPr>
            <p:nvPr/>
          </p:nvCxnSpPr>
          <p:spPr>
            <a:xfrm>
              <a:off x="3996905" y="2851068"/>
              <a:ext cx="5666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087FC99-0320-4558-B70C-F82A863B662B}"/>
                </a:ext>
              </a:extLst>
            </p:cNvPr>
            <p:cNvCxnSpPr>
              <a:cxnSpLocks/>
            </p:cNvCxnSpPr>
            <p:nvPr/>
          </p:nvCxnSpPr>
          <p:spPr>
            <a:xfrm>
              <a:off x="3034880" y="2841543"/>
              <a:ext cx="6097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CF776FBB-6D3C-420A-89B4-BA42C3F8BEC8}"/>
              </a:ext>
            </a:extLst>
          </p:cNvPr>
          <p:cNvGrpSpPr/>
          <p:nvPr/>
        </p:nvGrpSpPr>
        <p:grpSpPr>
          <a:xfrm>
            <a:off x="2253899" y="2831537"/>
            <a:ext cx="618066" cy="1566328"/>
            <a:chOff x="7770824" y="2343904"/>
            <a:chExt cx="618066" cy="1566328"/>
          </a:xfrm>
        </p:grpSpPr>
        <p:cxnSp>
          <p:nvCxnSpPr>
            <p:cNvPr id="113" name="Straight Connector 112">
              <a:extLst>
                <a:ext uri="{FF2B5EF4-FFF2-40B4-BE49-F238E27FC236}">
                  <a16:creationId xmlns:a16="http://schemas.microsoft.com/office/drawing/2014/main" id="{1985FF95-1EDB-41A0-BDBA-7933B24733ED}"/>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D630B717-3492-4725-ABA3-C660D3800D50}"/>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B00D337-D8C1-4981-A355-865659CB5EA9}"/>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810F594B-28F8-41A2-ADF1-7A65FB9EDB24}"/>
                </a:ext>
              </a:extLst>
            </p:cNvPr>
            <p:cNvGrpSpPr/>
            <p:nvPr/>
          </p:nvGrpSpPr>
          <p:grpSpPr>
            <a:xfrm>
              <a:off x="7770824" y="2538636"/>
              <a:ext cx="381000" cy="685800"/>
              <a:chOff x="5562600" y="3429000"/>
              <a:chExt cx="381000" cy="685800"/>
            </a:xfrm>
          </p:grpSpPr>
          <p:cxnSp>
            <p:nvCxnSpPr>
              <p:cNvPr id="117" name="Straight Connector 116">
                <a:extLst>
                  <a:ext uri="{FF2B5EF4-FFF2-40B4-BE49-F238E27FC236}">
                    <a16:creationId xmlns:a16="http://schemas.microsoft.com/office/drawing/2014/main" id="{6431BCB9-2E83-4B89-AE88-BD0B520EB9E5}"/>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1539333-8666-4F5A-BE66-3FE01DA90E4F}"/>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D66F718-4AB6-45FF-8B39-BD454D0C9E79}"/>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AC0BAEC1-81D9-461F-99BA-2786FF09B68B}"/>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54E5DA8-160F-4747-A838-8F0DC76AEDBA}"/>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2" name="Straight Connector 121">
              <a:extLst>
                <a:ext uri="{FF2B5EF4-FFF2-40B4-BE49-F238E27FC236}">
                  <a16:creationId xmlns:a16="http://schemas.microsoft.com/office/drawing/2014/main" id="{03C0B588-2FE9-4AD7-95E9-ECDB4F7109F9}"/>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B04FFA4-3F54-416F-94D4-41F7AE4BA20E}"/>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5" name="Group 124">
            <a:extLst>
              <a:ext uri="{FF2B5EF4-FFF2-40B4-BE49-F238E27FC236}">
                <a16:creationId xmlns:a16="http://schemas.microsoft.com/office/drawing/2014/main" id="{3F8EC199-639D-44A7-BD03-8CD459E64751}"/>
              </a:ext>
            </a:extLst>
          </p:cNvPr>
          <p:cNvGrpSpPr/>
          <p:nvPr/>
        </p:nvGrpSpPr>
        <p:grpSpPr>
          <a:xfrm>
            <a:off x="3082574" y="2831537"/>
            <a:ext cx="618066" cy="1566328"/>
            <a:chOff x="7770824" y="2343904"/>
            <a:chExt cx="618066" cy="1566328"/>
          </a:xfrm>
        </p:grpSpPr>
        <p:cxnSp>
          <p:nvCxnSpPr>
            <p:cNvPr id="126" name="Straight Connector 125">
              <a:extLst>
                <a:ext uri="{FF2B5EF4-FFF2-40B4-BE49-F238E27FC236}">
                  <a16:creationId xmlns:a16="http://schemas.microsoft.com/office/drawing/2014/main" id="{8DD39495-B923-4454-AFE8-282A2B59F79F}"/>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0C4D4ADA-2556-4A97-AD49-8A2251BB07F5}"/>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E862FA9-265E-430D-8E50-DFA79FA9D23C}"/>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29" name="Group 128">
              <a:extLst>
                <a:ext uri="{FF2B5EF4-FFF2-40B4-BE49-F238E27FC236}">
                  <a16:creationId xmlns:a16="http://schemas.microsoft.com/office/drawing/2014/main" id="{22A2D57A-2501-4994-9A6F-707EFFFC0CD5}"/>
                </a:ext>
              </a:extLst>
            </p:cNvPr>
            <p:cNvGrpSpPr/>
            <p:nvPr/>
          </p:nvGrpSpPr>
          <p:grpSpPr>
            <a:xfrm>
              <a:off x="7770824" y="2538636"/>
              <a:ext cx="381000" cy="685800"/>
              <a:chOff x="5562600" y="3429000"/>
              <a:chExt cx="381000" cy="685800"/>
            </a:xfrm>
          </p:grpSpPr>
          <p:cxnSp>
            <p:nvCxnSpPr>
              <p:cNvPr id="132" name="Straight Connector 131">
                <a:extLst>
                  <a:ext uri="{FF2B5EF4-FFF2-40B4-BE49-F238E27FC236}">
                    <a16:creationId xmlns:a16="http://schemas.microsoft.com/office/drawing/2014/main" id="{C484C9BD-0BE5-4987-974C-E54302AD23ED}"/>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CC405D07-A3BC-4FC0-A189-700F258D182C}"/>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2901E0C7-4F28-4BFE-B897-EF4418F8F80C}"/>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A98E19E-9557-46EE-8E68-610AA56E3224}"/>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472B1C6-06C5-4A9D-B79F-7815792171C6}"/>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6FD36C4A-25B6-4B31-A19A-17A8A9CA90EC}"/>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8C220D0-3A90-4F57-A339-4AC9F5DA6ACB}"/>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FC188D1F-BE93-4C21-8177-2626404A2EFD}"/>
              </a:ext>
            </a:extLst>
          </p:cNvPr>
          <p:cNvGrpSpPr/>
          <p:nvPr/>
        </p:nvGrpSpPr>
        <p:grpSpPr>
          <a:xfrm>
            <a:off x="4139849" y="2831537"/>
            <a:ext cx="618066" cy="1566328"/>
            <a:chOff x="7770824" y="2343904"/>
            <a:chExt cx="618066" cy="1566328"/>
          </a:xfrm>
        </p:grpSpPr>
        <p:cxnSp>
          <p:nvCxnSpPr>
            <p:cNvPr id="138" name="Straight Connector 137">
              <a:extLst>
                <a:ext uri="{FF2B5EF4-FFF2-40B4-BE49-F238E27FC236}">
                  <a16:creationId xmlns:a16="http://schemas.microsoft.com/office/drawing/2014/main" id="{C2F979C1-4DF0-45EA-BCEA-F9099646B8C4}"/>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7811A59B-1E8C-4D58-94A9-F2BE16059A01}"/>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9A3DFE0-9FDC-45E2-8AE8-E2CA20ED8F2A}"/>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41" name="Group 140">
              <a:extLst>
                <a:ext uri="{FF2B5EF4-FFF2-40B4-BE49-F238E27FC236}">
                  <a16:creationId xmlns:a16="http://schemas.microsoft.com/office/drawing/2014/main" id="{AC701920-C15E-4D52-9A5D-A55B53AF628F}"/>
                </a:ext>
              </a:extLst>
            </p:cNvPr>
            <p:cNvGrpSpPr/>
            <p:nvPr/>
          </p:nvGrpSpPr>
          <p:grpSpPr>
            <a:xfrm>
              <a:off x="7770824" y="2538636"/>
              <a:ext cx="381000" cy="685800"/>
              <a:chOff x="5562600" y="3429000"/>
              <a:chExt cx="381000" cy="685800"/>
            </a:xfrm>
          </p:grpSpPr>
          <p:cxnSp>
            <p:nvCxnSpPr>
              <p:cNvPr id="144" name="Straight Connector 143">
                <a:extLst>
                  <a:ext uri="{FF2B5EF4-FFF2-40B4-BE49-F238E27FC236}">
                    <a16:creationId xmlns:a16="http://schemas.microsoft.com/office/drawing/2014/main" id="{A0783B0B-D394-4984-A9DD-B6AF22F8DA62}"/>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A21C59A6-F042-4C86-961E-7AB0FB54EBD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67C30456-35F4-4FA4-8465-2F08D5D42FA1}"/>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D76E8929-1D57-4D26-83D1-9409A02B578F}"/>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BCEC6C84-9C99-4290-88AB-7E2FFD30FB08}"/>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2" name="Straight Connector 141">
              <a:extLst>
                <a:ext uri="{FF2B5EF4-FFF2-40B4-BE49-F238E27FC236}">
                  <a16:creationId xmlns:a16="http://schemas.microsoft.com/office/drawing/2014/main" id="{99E23201-A6F6-4019-B4FA-B5FE7F96D682}"/>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31B8DDF-C3F3-49D5-9E33-33029BF3E1E4}"/>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49" name="Group 148">
            <a:extLst>
              <a:ext uri="{FF2B5EF4-FFF2-40B4-BE49-F238E27FC236}">
                <a16:creationId xmlns:a16="http://schemas.microsoft.com/office/drawing/2014/main" id="{090F69C6-894C-4A94-AB20-F84CF3350F5B}"/>
              </a:ext>
            </a:extLst>
          </p:cNvPr>
          <p:cNvGrpSpPr/>
          <p:nvPr/>
        </p:nvGrpSpPr>
        <p:grpSpPr>
          <a:xfrm>
            <a:off x="5035199" y="2831537"/>
            <a:ext cx="618066" cy="1566328"/>
            <a:chOff x="7770824" y="2343904"/>
            <a:chExt cx="618066" cy="1566328"/>
          </a:xfrm>
        </p:grpSpPr>
        <p:cxnSp>
          <p:nvCxnSpPr>
            <p:cNvPr id="150" name="Straight Connector 149">
              <a:extLst>
                <a:ext uri="{FF2B5EF4-FFF2-40B4-BE49-F238E27FC236}">
                  <a16:creationId xmlns:a16="http://schemas.microsoft.com/office/drawing/2014/main" id="{CC47BAF4-B410-49AC-98C1-4C931707372F}"/>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C10A715C-0111-4B05-9130-A93266A9DB4A}"/>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F49D68D-D88F-430D-A364-D3C3E65D2EDB}"/>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3" name="Group 152">
              <a:extLst>
                <a:ext uri="{FF2B5EF4-FFF2-40B4-BE49-F238E27FC236}">
                  <a16:creationId xmlns:a16="http://schemas.microsoft.com/office/drawing/2014/main" id="{4A9E6779-DB88-4900-B0ED-06ED3BBF3D26}"/>
                </a:ext>
              </a:extLst>
            </p:cNvPr>
            <p:cNvGrpSpPr/>
            <p:nvPr/>
          </p:nvGrpSpPr>
          <p:grpSpPr>
            <a:xfrm>
              <a:off x="7770824" y="2538636"/>
              <a:ext cx="381000" cy="685800"/>
              <a:chOff x="5562600" y="3429000"/>
              <a:chExt cx="381000" cy="685800"/>
            </a:xfrm>
          </p:grpSpPr>
          <p:cxnSp>
            <p:nvCxnSpPr>
              <p:cNvPr id="156" name="Straight Connector 155">
                <a:extLst>
                  <a:ext uri="{FF2B5EF4-FFF2-40B4-BE49-F238E27FC236}">
                    <a16:creationId xmlns:a16="http://schemas.microsoft.com/office/drawing/2014/main" id="{7BC51E5D-E9D5-4EBE-AEC1-2C614493B5E4}"/>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00D1C920-F35A-453A-8E76-585F95B5E794}"/>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E9FA4F0E-7822-4419-B52E-B952ED34A5FE}"/>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E9B56149-0885-41A9-9D30-A647FC2053C3}"/>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C24E6C47-A67B-4E13-94D0-BD1ED6CE43BD}"/>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Straight Connector 153">
              <a:extLst>
                <a:ext uri="{FF2B5EF4-FFF2-40B4-BE49-F238E27FC236}">
                  <a16:creationId xmlns:a16="http://schemas.microsoft.com/office/drawing/2014/main" id="{123CF3BF-1675-4750-BD8A-E3CB1153D04E}"/>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E145AEA3-50A6-4D12-8D1A-3DBFFE3F0CDD}"/>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71F207FD-78C8-491C-8A97-C6723EF6A1E3}"/>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8E71EB5-8DF9-4821-8760-6B381214D254}"/>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11D996A-78D9-4E1E-9662-4EA8C5199C0A}"/>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9B48F13E-F281-4821-9B61-8E0EDBA58582}"/>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EAA99B3-DA08-41D2-8E2D-76139434E49C}"/>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B3468B1-6BEF-45FC-A1E3-02F78F92418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FD0C873-812A-44E5-B9E0-9E52EC0DF43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a:extLst>
              <a:ext uri="{FF2B5EF4-FFF2-40B4-BE49-F238E27FC236}">
                <a16:creationId xmlns:a16="http://schemas.microsoft.com/office/drawing/2014/main" id="{8C1100FD-6141-4743-B502-88F7716D3802}"/>
              </a:ext>
            </a:extLst>
          </p:cNvPr>
          <p:cNvGrpSpPr/>
          <p:nvPr/>
        </p:nvGrpSpPr>
        <p:grpSpPr>
          <a:xfrm>
            <a:off x="5978174" y="2831537"/>
            <a:ext cx="618066" cy="1566328"/>
            <a:chOff x="7770824" y="2343904"/>
            <a:chExt cx="618066" cy="1566328"/>
          </a:xfrm>
        </p:grpSpPr>
        <p:cxnSp>
          <p:nvCxnSpPr>
            <p:cNvPr id="172" name="Straight Connector 171">
              <a:extLst>
                <a:ext uri="{FF2B5EF4-FFF2-40B4-BE49-F238E27FC236}">
                  <a16:creationId xmlns:a16="http://schemas.microsoft.com/office/drawing/2014/main" id="{D4CEB8D8-4C6C-492B-A5EB-65CEBABD8D16}"/>
                </a:ext>
              </a:extLst>
            </p:cNvPr>
            <p:cNvCxnSpPr/>
            <p:nvPr/>
          </p:nvCxnSpPr>
          <p:spPr>
            <a:xfrm>
              <a:off x="7931690" y="3419170"/>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5AC14A41-5995-462B-8F00-A133FDA533B9}"/>
                </a:ext>
              </a:extLst>
            </p:cNvPr>
            <p:cNvCxnSpPr>
              <a:cxnSpLocks/>
            </p:cNvCxnSpPr>
            <p:nvPr/>
          </p:nvCxnSpPr>
          <p:spPr>
            <a:xfrm>
              <a:off x="8033289" y="3520769"/>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B151BB31-E407-43B7-95FF-0397222CF858}"/>
                </a:ext>
              </a:extLst>
            </p:cNvPr>
            <p:cNvCxnSpPr>
              <a:cxnSpLocks/>
            </p:cNvCxnSpPr>
            <p:nvPr/>
          </p:nvCxnSpPr>
          <p:spPr>
            <a:xfrm>
              <a:off x="8160295" y="352923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75" name="Group 174">
              <a:extLst>
                <a:ext uri="{FF2B5EF4-FFF2-40B4-BE49-F238E27FC236}">
                  <a16:creationId xmlns:a16="http://schemas.microsoft.com/office/drawing/2014/main" id="{182C24FD-8D33-498A-9E5A-46BF73DD810B}"/>
                </a:ext>
              </a:extLst>
            </p:cNvPr>
            <p:cNvGrpSpPr/>
            <p:nvPr/>
          </p:nvGrpSpPr>
          <p:grpSpPr>
            <a:xfrm>
              <a:off x="7770824" y="2538636"/>
              <a:ext cx="381000" cy="685800"/>
              <a:chOff x="5562600" y="3429000"/>
              <a:chExt cx="381000" cy="685800"/>
            </a:xfrm>
          </p:grpSpPr>
          <p:cxnSp>
            <p:nvCxnSpPr>
              <p:cNvPr id="178" name="Straight Connector 177">
                <a:extLst>
                  <a:ext uri="{FF2B5EF4-FFF2-40B4-BE49-F238E27FC236}">
                    <a16:creationId xmlns:a16="http://schemas.microsoft.com/office/drawing/2014/main" id="{E51D868C-CE18-43CD-8CDD-D05E293017D4}"/>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3FE6E083-CEB1-4743-8FEC-C3F9D7DA2F81}"/>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87D78F9C-25A9-4FF2-9F64-6B58A5BF3020}"/>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37C42068-2DDA-4735-A221-B624B5CA1398}"/>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D87497EB-3D3A-4E30-BAC8-871340164245}"/>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6" name="Straight Connector 175">
              <a:extLst>
                <a:ext uri="{FF2B5EF4-FFF2-40B4-BE49-F238E27FC236}">
                  <a16:creationId xmlns:a16="http://schemas.microsoft.com/office/drawing/2014/main" id="{453F9D45-C8EE-45DB-81A0-D577F513200F}"/>
                </a:ext>
              </a:extLst>
            </p:cNvPr>
            <p:cNvCxnSpPr>
              <a:cxnSpLocks/>
            </p:cNvCxnSpPr>
            <p:nvPr/>
          </p:nvCxnSpPr>
          <p:spPr>
            <a:xfrm>
              <a:off x="8143357" y="32075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4A3979DD-64ED-4116-A80E-9E78B51A0051}"/>
                </a:ext>
              </a:extLst>
            </p:cNvPr>
            <p:cNvCxnSpPr>
              <a:cxnSpLocks/>
            </p:cNvCxnSpPr>
            <p:nvPr/>
          </p:nvCxnSpPr>
          <p:spPr>
            <a:xfrm>
              <a:off x="7949677" y="234390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9" name="Content Placeholder 2">
            <a:extLst>
              <a:ext uri="{FF2B5EF4-FFF2-40B4-BE49-F238E27FC236}">
                <a16:creationId xmlns:a16="http://schemas.microsoft.com/office/drawing/2014/main" id="{6C382DFF-3B89-48C3-951E-211B1859FBF0}"/>
              </a:ext>
            </a:extLst>
          </p:cNvPr>
          <p:cNvSpPr>
            <a:spLocks noGrp="1"/>
          </p:cNvSpPr>
          <p:nvPr>
            <p:ph idx="1"/>
          </p:nvPr>
        </p:nvSpPr>
        <p:spPr>
          <a:xfrm>
            <a:off x="832182" y="4781882"/>
            <a:ext cx="7916750" cy="1657017"/>
          </a:xfrm>
        </p:spPr>
        <p:txBody>
          <a:bodyPr/>
          <a:lstStyle/>
          <a:p>
            <a:r>
              <a:rPr lang="en-US" sz="2400" dirty="0"/>
              <a:t>What happens when </a:t>
            </a:r>
            <a:r>
              <a:rPr lang="en-US" sz="2400" i="1" dirty="0"/>
              <a:t>R</a:t>
            </a:r>
            <a:r>
              <a:rPr lang="en-US" sz="2400" baseline="-25000" dirty="0"/>
              <a:t>GJ</a:t>
            </a:r>
            <a:r>
              <a:rPr lang="en-US" sz="2400" dirty="0">
                <a:latin typeface="Times New Roman" panose="02020603050405020304" pitchFamily="18" charset="0"/>
                <a:cs typeface="Times New Roman" panose="02020603050405020304" pitchFamily="18" charset="0"/>
              </a:rPr>
              <a:t>→0?</a:t>
            </a:r>
          </a:p>
          <a:p>
            <a:pPr lvl="1">
              <a:spcBef>
                <a:spcPts val="0"/>
              </a:spcBef>
            </a:pPr>
            <a:r>
              <a:rPr lang="en-US" sz="2000" dirty="0">
                <a:latin typeface="Times New Roman" panose="02020603050405020304" pitchFamily="18" charset="0"/>
                <a:cs typeface="Times New Roman" panose="02020603050405020304" pitchFamily="18" charset="0"/>
              </a:rPr>
              <a:t>Cells are short circuited</a:t>
            </a:r>
          </a:p>
          <a:p>
            <a:pPr lvl="1">
              <a:spcBef>
                <a:spcPts val="0"/>
              </a:spcBef>
            </a:pPr>
            <a:r>
              <a:rPr lang="en-US" sz="2000" dirty="0">
                <a:latin typeface="Times New Roman" panose="02020603050405020304" pitchFamily="18" charset="0"/>
                <a:cs typeface="Times New Roman" panose="02020603050405020304" pitchFamily="18" charset="0"/>
              </a:rPr>
              <a:t>Worm cannot create a head or tail</a:t>
            </a:r>
          </a:p>
          <a:p>
            <a:pPr lvl="1">
              <a:spcBef>
                <a:spcPts val="0"/>
              </a:spcBef>
            </a:pPr>
            <a:r>
              <a:rPr lang="en-US" sz="2000" dirty="0">
                <a:latin typeface="Times New Roman" panose="02020603050405020304" pitchFamily="18" charset="0"/>
                <a:cs typeface="Times New Roman" panose="02020603050405020304" pitchFamily="18" charset="0"/>
              </a:rPr>
              <a:t>There is an intermediate </a:t>
            </a:r>
            <a:r>
              <a:rPr lang="en-US" sz="2000" i="1" dirty="0">
                <a:latin typeface="Times New Roman" panose="02020603050405020304" pitchFamily="18" charset="0"/>
                <a:cs typeface="Times New Roman" panose="02020603050405020304" pitchFamily="18" charset="0"/>
              </a:rPr>
              <a:t>R</a:t>
            </a:r>
            <a:r>
              <a:rPr lang="en-US" sz="2000" baseline="-25000" dirty="0">
                <a:latin typeface="Times New Roman" panose="02020603050405020304" pitchFamily="18" charset="0"/>
                <a:cs typeface="Times New Roman" panose="02020603050405020304" pitchFamily="18" charset="0"/>
              </a:rPr>
              <a:t>GJ</a:t>
            </a:r>
            <a:r>
              <a:rPr lang="en-US" sz="2000" dirty="0">
                <a:latin typeface="Times New Roman" panose="02020603050405020304" pitchFamily="18" charset="0"/>
                <a:cs typeface="Times New Roman" panose="02020603050405020304" pitchFamily="18" charset="0"/>
              </a:rPr>
              <a:t> where 2H is possible, but not archipelago </a:t>
            </a:r>
            <a:endParaRPr lang="en-US" sz="2000" dirty="0"/>
          </a:p>
        </p:txBody>
      </p:sp>
      <p:cxnSp>
        <p:nvCxnSpPr>
          <p:cNvPr id="110" name="Straight Connector 109">
            <a:extLst>
              <a:ext uri="{FF2B5EF4-FFF2-40B4-BE49-F238E27FC236}">
                <a16:creationId xmlns:a16="http://schemas.microsoft.com/office/drawing/2014/main" id="{F8CA0BF6-4E43-4B2C-90AA-60C8DC9EAD69}"/>
              </a:ext>
            </a:extLst>
          </p:cNvPr>
          <p:cNvCxnSpPr>
            <a:cxnSpLocks/>
          </p:cNvCxnSpPr>
          <p:nvPr/>
        </p:nvCxnSpPr>
        <p:spPr>
          <a:xfrm>
            <a:off x="2432752" y="2817731"/>
            <a:ext cx="373013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A31D504C-8EF4-4375-AFDC-618BC085F700}"/>
              </a:ext>
            </a:extLst>
          </p:cNvPr>
          <p:cNvSpPr/>
          <p:nvPr/>
        </p:nvSpPr>
        <p:spPr>
          <a:xfrm>
            <a:off x="1882573" y="2461554"/>
            <a:ext cx="5071388" cy="400110"/>
          </a:xfrm>
          <a:prstGeom prst="rect">
            <a:avLst/>
          </a:prstGeom>
        </p:spPr>
        <p:txBody>
          <a:bodyPr wrap="square">
            <a:spAutoFit/>
          </a:bodyPr>
          <a:lstStyle/>
          <a:p>
            <a:r>
              <a:rPr lang="en-US" sz="2000" dirty="0"/>
              <a:t>  -20mV     -20           -20       -20          -20mV</a:t>
            </a:r>
            <a:endParaRPr lang="en-US" dirty="0"/>
          </a:p>
        </p:txBody>
      </p:sp>
      <p:sp>
        <p:nvSpPr>
          <p:cNvPr id="3" name="TextBox 2">
            <a:extLst>
              <a:ext uri="{FF2B5EF4-FFF2-40B4-BE49-F238E27FC236}">
                <a16:creationId xmlns:a16="http://schemas.microsoft.com/office/drawing/2014/main" id="{48C2055E-9C47-4087-851F-DB44EF8CB5C4}"/>
              </a:ext>
            </a:extLst>
          </p:cNvPr>
          <p:cNvSpPr txBox="1"/>
          <p:nvPr/>
        </p:nvSpPr>
        <p:spPr>
          <a:xfrm>
            <a:off x="2638247" y="2920930"/>
            <a:ext cx="3957993" cy="461665"/>
          </a:xfrm>
          <a:prstGeom prst="rect">
            <a:avLst/>
          </a:prstGeom>
          <a:noFill/>
        </p:spPr>
        <p:txBody>
          <a:bodyPr wrap="square" rtlCol="0">
            <a:spAutoFit/>
          </a:bodyPr>
          <a:lstStyle/>
          <a:p>
            <a:r>
              <a:rPr lang="en-US" i="1" dirty="0"/>
              <a:t>R</a:t>
            </a:r>
            <a:r>
              <a:rPr lang="en-US" baseline="-25000" dirty="0"/>
              <a:t>GJ</a:t>
            </a:r>
            <a:r>
              <a:rPr lang="en-US" dirty="0"/>
              <a:t>      </a:t>
            </a:r>
            <a:r>
              <a:rPr lang="en-US" i="1" dirty="0" err="1"/>
              <a:t>R</a:t>
            </a:r>
            <a:r>
              <a:rPr lang="en-US" baseline="-25000" dirty="0" err="1"/>
              <a:t>GJ</a:t>
            </a:r>
            <a:r>
              <a:rPr lang="en-US" i="1" dirty="0"/>
              <a:t>        </a:t>
            </a:r>
            <a:r>
              <a:rPr lang="en-US" i="1" dirty="0" err="1"/>
              <a:t>R</a:t>
            </a:r>
            <a:r>
              <a:rPr lang="en-US" baseline="-25000" dirty="0" err="1"/>
              <a:t>GJ</a:t>
            </a:r>
            <a:r>
              <a:rPr lang="en-US" i="1" baseline="-25000" dirty="0"/>
              <a:t>         </a:t>
            </a:r>
            <a:r>
              <a:rPr lang="en-US" i="1" dirty="0" err="1"/>
              <a:t>R</a:t>
            </a:r>
            <a:r>
              <a:rPr lang="en-US" baseline="-25000" dirty="0" err="1"/>
              <a:t>GJ</a:t>
            </a:r>
            <a:endParaRPr lang="en-US" i="1" dirty="0"/>
          </a:p>
        </p:txBody>
      </p:sp>
    </p:spTree>
    <p:extLst>
      <p:ext uri="{BB962C8B-B14F-4D97-AF65-F5344CB8AC3E}">
        <p14:creationId xmlns:p14="http://schemas.microsoft.com/office/powerpoint/2010/main" val="38255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5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10"/>
                                        </p:tgtEl>
                                        <p:attrNameLst>
                                          <p:attrName>style.visibility</p:attrName>
                                        </p:attrNameLst>
                                      </p:cBhvr>
                                      <p:to>
                                        <p:strVal val="visible"/>
                                      </p:to>
                                    </p:set>
                                    <p:animEffect transition="in" filter="fade">
                                      <p:cBhvr>
                                        <p:cTn id="18" dur="500"/>
                                        <p:tgtEl>
                                          <p:spTgt spid="1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9">
                                            <p:txEl>
                                              <p:pRg st="1" end="1"/>
                                            </p:txEl>
                                          </p:spTgt>
                                        </p:tgtEl>
                                        <p:attrNameLst>
                                          <p:attrName>style.visibility</p:attrName>
                                        </p:attrNameLst>
                                      </p:cBhvr>
                                      <p:to>
                                        <p:strVal val="visible"/>
                                      </p:to>
                                    </p:set>
                                    <p:animEffect transition="in" filter="fade">
                                      <p:cBhvr>
                                        <p:cTn id="23" dur="500"/>
                                        <p:tgtEl>
                                          <p:spTgt spid="10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3"/>
                                        </p:tgtEl>
                                        <p:attrNameLst>
                                          <p:attrName>style.visibility</p:attrName>
                                        </p:attrNameLst>
                                      </p:cBhvr>
                                      <p:to>
                                        <p:strVal val="visible"/>
                                      </p:to>
                                    </p:set>
                                    <p:animEffect transition="in" filter="fade">
                                      <p:cBhvr>
                                        <p:cTn id="28" dur="500"/>
                                        <p:tgtEl>
                                          <p:spTgt spid="1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9">
                                            <p:txEl>
                                              <p:pRg st="2" end="2"/>
                                            </p:txEl>
                                          </p:spTgt>
                                        </p:tgtEl>
                                        <p:attrNameLst>
                                          <p:attrName>style.visibility</p:attrName>
                                        </p:attrNameLst>
                                      </p:cBhvr>
                                      <p:to>
                                        <p:strVal val="visible"/>
                                      </p:to>
                                    </p:set>
                                    <p:animEffect transition="in" filter="fade">
                                      <p:cBhvr>
                                        <p:cTn id="33" dur="500"/>
                                        <p:tgtEl>
                                          <p:spTgt spid="10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9">
                                            <p:txEl>
                                              <p:pRg st="3" end="3"/>
                                            </p:txEl>
                                          </p:spTgt>
                                        </p:tgtEl>
                                        <p:attrNameLst>
                                          <p:attrName>style.visibility</p:attrName>
                                        </p:attrNameLst>
                                      </p:cBhvr>
                                      <p:to>
                                        <p:strVal val="visible"/>
                                      </p:to>
                                    </p:set>
                                    <p:animEffect transition="in" filter="fade">
                                      <p:cBhvr>
                                        <p:cTn id="38" dur="500"/>
                                        <p:tgtEl>
                                          <p:spTgt spid="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E1A99-0089-4D35-8B98-CC045FA762EF}"/>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375DDAED-AD3B-488C-A1C4-EFA2FCBD6F10}"/>
              </a:ext>
            </a:extLst>
          </p:cNvPr>
          <p:cNvSpPr>
            <a:spLocks noGrp="1"/>
          </p:cNvSpPr>
          <p:nvPr>
            <p:ph idx="1"/>
          </p:nvPr>
        </p:nvSpPr>
        <p:spPr>
          <a:xfrm>
            <a:off x="685799" y="1676400"/>
            <a:ext cx="8271934" cy="4199467"/>
          </a:xfrm>
        </p:spPr>
        <p:txBody>
          <a:bodyPr/>
          <a:lstStyle/>
          <a:p>
            <a:r>
              <a:rPr lang="en-US" sz="2400" dirty="0"/>
              <a:t>Remember the morphogenesis problem?</a:t>
            </a:r>
          </a:p>
          <a:p>
            <a:pPr lvl="1"/>
            <a:r>
              <a:rPr lang="en-US" sz="2000" dirty="0"/>
              <a:t>37 trillion cells, same software but some are eyes, ears, toes, …</a:t>
            </a:r>
          </a:p>
          <a:p>
            <a:pPr lvl="1"/>
            <a:r>
              <a:rPr lang="en-US" sz="2000" dirty="0"/>
              <a:t>Our hypothesis: a </a:t>
            </a:r>
            <a:r>
              <a:rPr lang="en-US" sz="2000" i="1" dirty="0" err="1"/>
              <a:t>V</a:t>
            </a:r>
            <a:r>
              <a:rPr lang="en-US" sz="2000" baseline="-25000" dirty="0" err="1"/>
              <a:t>mem</a:t>
            </a:r>
            <a:r>
              <a:rPr lang="en-US" sz="2000" dirty="0"/>
              <a:t> pattern is the API that decides which cells become what</a:t>
            </a:r>
          </a:p>
          <a:p>
            <a:pPr lvl="1"/>
            <a:r>
              <a:rPr lang="en-US" sz="2000" dirty="0"/>
              <a:t>A machine compares current shape vs. the goal &amp; decides what to do</a:t>
            </a:r>
          </a:p>
          <a:p>
            <a:pPr lvl="1"/>
            <a:endParaRPr lang="en-US" sz="2000" dirty="0"/>
          </a:p>
        </p:txBody>
      </p:sp>
      <p:sp>
        <p:nvSpPr>
          <p:cNvPr id="4" name="Footer Placeholder 3">
            <a:extLst>
              <a:ext uri="{FF2B5EF4-FFF2-40B4-BE49-F238E27FC236}">
                <a16:creationId xmlns:a16="http://schemas.microsoft.com/office/drawing/2014/main" id="{8F9333DD-3556-4973-965A-7F11E261C248}"/>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58BA8CB1-C37C-4E29-B084-CDD792975D8B}"/>
              </a:ext>
            </a:extLst>
          </p:cNvPr>
          <p:cNvSpPr/>
          <p:nvPr/>
        </p:nvSpPr>
        <p:spPr>
          <a:xfrm>
            <a:off x="1371600" y="2535766"/>
            <a:ext cx="7162800" cy="569384"/>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702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9F45E-CF76-4E48-AA9C-18081DBAABCA}"/>
              </a:ext>
            </a:extLst>
          </p:cNvPr>
          <p:cNvSpPr>
            <a:spLocks noGrp="1"/>
          </p:cNvSpPr>
          <p:nvPr>
            <p:ph type="title"/>
          </p:nvPr>
        </p:nvSpPr>
        <p:spPr/>
        <p:txBody>
          <a:bodyPr/>
          <a:lstStyle/>
          <a:p>
            <a:r>
              <a:rPr lang="en-US" dirty="0"/>
              <a:t>Mini-quiz</a:t>
            </a:r>
          </a:p>
        </p:txBody>
      </p:sp>
      <p:sp>
        <p:nvSpPr>
          <p:cNvPr id="3" name="Content Placeholder 2">
            <a:extLst>
              <a:ext uri="{FF2B5EF4-FFF2-40B4-BE49-F238E27FC236}">
                <a16:creationId xmlns:a16="http://schemas.microsoft.com/office/drawing/2014/main" id="{0D3116B3-3A98-4A64-8B29-E8813CD45962}"/>
              </a:ext>
            </a:extLst>
          </p:cNvPr>
          <p:cNvSpPr>
            <a:spLocks noGrp="1"/>
          </p:cNvSpPr>
          <p:nvPr>
            <p:ph idx="1"/>
          </p:nvPr>
        </p:nvSpPr>
        <p:spPr/>
        <p:txBody>
          <a:bodyPr/>
          <a:lstStyle/>
          <a:p>
            <a:r>
              <a:rPr lang="en-US" dirty="0"/>
              <a:t>In a few sentences, what happens as we interconnect worm cells with more and more gap junctions?</a:t>
            </a:r>
          </a:p>
        </p:txBody>
      </p:sp>
      <p:sp>
        <p:nvSpPr>
          <p:cNvPr id="4" name="Footer Placeholder 3">
            <a:extLst>
              <a:ext uri="{FF2B5EF4-FFF2-40B4-BE49-F238E27FC236}">
                <a16:creationId xmlns:a16="http://schemas.microsoft.com/office/drawing/2014/main" id="{194B1659-CF65-4FE4-8EDE-9CA3C01E2569}"/>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248786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F09D-242F-4531-91D5-32CBC1445CBC}"/>
              </a:ext>
            </a:extLst>
          </p:cNvPr>
          <p:cNvSpPr>
            <a:spLocks noGrp="1"/>
          </p:cNvSpPr>
          <p:nvPr>
            <p:ph type="title"/>
          </p:nvPr>
        </p:nvSpPr>
        <p:spPr/>
        <p:txBody>
          <a:bodyPr/>
          <a:lstStyle/>
          <a:p>
            <a:r>
              <a:rPr lang="en-US" dirty="0"/>
              <a:t>Contents for this unit</a:t>
            </a:r>
          </a:p>
        </p:txBody>
      </p:sp>
      <p:sp>
        <p:nvSpPr>
          <p:cNvPr id="3" name="Content Placeholder 2">
            <a:extLst>
              <a:ext uri="{FF2B5EF4-FFF2-40B4-BE49-F238E27FC236}">
                <a16:creationId xmlns:a16="http://schemas.microsoft.com/office/drawing/2014/main" id="{4787288F-CFB5-4403-A7D3-2A47886E15B9}"/>
              </a:ext>
            </a:extLst>
          </p:cNvPr>
          <p:cNvSpPr>
            <a:spLocks noGrp="1"/>
          </p:cNvSpPr>
          <p:nvPr>
            <p:ph idx="1"/>
          </p:nvPr>
        </p:nvSpPr>
        <p:spPr/>
        <p:txBody>
          <a:bodyPr/>
          <a:lstStyle/>
          <a:p>
            <a:r>
              <a:rPr lang="en-US" dirty="0"/>
              <a:t>Patterning a 5-cell worm – our first try</a:t>
            </a:r>
          </a:p>
          <a:p>
            <a:r>
              <a:rPr lang="en-US" dirty="0" err="1"/>
              <a:t>Morphagens</a:t>
            </a:r>
            <a:r>
              <a:rPr lang="en-US" dirty="0"/>
              <a:t> + lots of feedback – our second try</a:t>
            </a:r>
          </a:p>
          <a:p>
            <a:r>
              <a:rPr lang="en-US" dirty="0"/>
              <a:t>GJ connectivity range –archipelagos, 2 heads and collapse</a:t>
            </a:r>
          </a:p>
          <a:p>
            <a:r>
              <a:rPr lang="en-US" dirty="0" err="1"/>
              <a:t>Wrapup</a:t>
            </a:r>
            <a:endParaRPr lang="en-US" dirty="0"/>
          </a:p>
        </p:txBody>
      </p:sp>
      <p:sp>
        <p:nvSpPr>
          <p:cNvPr id="4" name="Footer Placeholder 3">
            <a:extLst>
              <a:ext uri="{FF2B5EF4-FFF2-40B4-BE49-F238E27FC236}">
                <a16:creationId xmlns:a16="http://schemas.microsoft.com/office/drawing/2014/main" id="{7FB23EDC-54CD-47C2-9604-A5F0FEBB8753}"/>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ED78477D-5026-49C9-84F5-F72F32D7CE3D}"/>
              </a:ext>
            </a:extLst>
          </p:cNvPr>
          <p:cNvSpPr/>
          <p:nvPr/>
        </p:nvSpPr>
        <p:spPr>
          <a:xfrm>
            <a:off x="542925" y="3714750"/>
            <a:ext cx="2305050" cy="485775"/>
          </a:xfrm>
          <a:prstGeom prst="rect">
            <a:avLst/>
          </a:pr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6594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9836-27D7-4070-9FF9-365536C9D297}"/>
              </a:ext>
            </a:extLst>
          </p:cNvPr>
          <p:cNvSpPr>
            <a:spLocks noGrp="1"/>
          </p:cNvSpPr>
          <p:nvPr>
            <p:ph type="title"/>
          </p:nvPr>
        </p:nvSpPr>
        <p:spPr/>
        <p:txBody>
          <a:bodyPr/>
          <a:lstStyle/>
          <a:p>
            <a:r>
              <a:rPr lang="en-US" dirty="0"/>
              <a:t>What comes next?</a:t>
            </a:r>
          </a:p>
        </p:txBody>
      </p:sp>
      <p:sp>
        <p:nvSpPr>
          <p:cNvPr id="3" name="Content Placeholder 2">
            <a:extLst>
              <a:ext uri="{FF2B5EF4-FFF2-40B4-BE49-F238E27FC236}">
                <a16:creationId xmlns:a16="http://schemas.microsoft.com/office/drawing/2014/main" id="{D45B714A-B4FE-4109-B20A-F71EA55CA6BD}"/>
              </a:ext>
            </a:extLst>
          </p:cNvPr>
          <p:cNvSpPr>
            <a:spLocks noGrp="1"/>
          </p:cNvSpPr>
          <p:nvPr>
            <p:ph idx="1"/>
          </p:nvPr>
        </p:nvSpPr>
        <p:spPr/>
        <p:txBody>
          <a:bodyPr/>
          <a:lstStyle/>
          <a:p>
            <a:r>
              <a:rPr lang="en-US" dirty="0"/>
              <a:t>Build and analyze a simple worm (virtual-lab #4)</a:t>
            </a:r>
          </a:p>
          <a:p>
            <a:r>
              <a:rPr lang="en-US" dirty="0"/>
              <a:t>We will see correct formation, 2H and failure for various GJ densities</a:t>
            </a:r>
          </a:p>
        </p:txBody>
      </p:sp>
      <p:sp>
        <p:nvSpPr>
          <p:cNvPr id="4" name="Footer Placeholder 3">
            <a:extLst>
              <a:ext uri="{FF2B5EF4-FFF2-40B4-BE49-F238E27FC236}">
                <a16:creationId xmlns:a16="http://schemas.microsoft.com/office/drawing/2014/main" id="{6B80DC50-3313-4FA6-B66E-954CE3D76620}"/>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3759520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DD668-FABC-4D73-9C6E-4E4053D831D8}"/>
              </a:ext>
            </a:extLst>
          </p:cNvPr>
          <p:cNvSpPr>
            <a:spLocks noGrp="1"/>
          </p:cNvSpPr>
          <p:nvPr>
            <p:ph type="title"/>
          </p:nvPr>
        </p:nvSpPr>
        <p:spPr/>
        <p:txBody>
          <a:bodyPr/>
          <a:lstStyle/>
          <a:p>
            <a:r>
              <a:rPr lang="en-US" dirty="0"/>
              <a:t>Why did we care, again?</a:t>
            </a:r>
          </a:p>
        </p:txBody>
      </p:sp>
      <p:sp>
        <p:nvSpPr>
          <p:cNvPr id="3" name="Content Placeholder 2">
            <a:extLst>
              <a:ext uri="{FF2B5EF4-FFF2-40B4-BE49-F238E27FC236}">
                <a16:creationId xmlns:a16="http://schemas.microsoft.com/office/drawing/2014/main" id="{4D3F93C7-CDF0-46FC-BADA-165E89C8EFFC}"/>
              </a:ext>
            </a:extLst>
          </p:cNvPr>
          <p:cNvSpPr>
            <a:spLocks noGrp="1"/>
          </p:cNvSpPr>
          <p:nvPr>
            <p:ph idx="1"/>
          </p:nvPr>
        </p:nvSpPr>
        <p:spPr>
          <a:xfrm>
            <a:off x="685800" y="1676400"/>
            <a:ext cx="7772400" cy="2785533"/>
          </a:xfrm>
        </p:spPr>
        <p:txBody>
          <a:bodyPr/>
          <a:lstStyle/>
          <a:p>
            <a:r>
              <a:rPr lang="en-US" dirty="0"/>
              <a:t>Let’s remind ourselves what connection this has with our initial mysteries.</a:t>
            </a:r>
          </a:p>
          <a:p>
            <a:r>
              <a:rPr lang="en-US" dirty="0"/>
              <a:t>Hypothesis: morphogenesis is a layered system</a:t>
            </a:r>
          </a:p>
          <a:p>
            <a:pPr lvl="1"/>
            <a:r>
              <a:rPr lang="en-US" dirty="0"/>
              <a:t>A higher layer builds a </a:t>
            </a:r>
            <a:r>
              <a:rPr lang="en-US" i="1" dirty="0" err="1"/>
              <a:t>V</a:t>
            </a:r>
            <a:r>
              <a:rPr lang="en-US" baseline="-25000" dirty="0" err="1"/>
              <a:t>mem</a:t>
            </a:r>
            <a:r>
              <a:rPr lang="en-US" dirty="0"/>
              <a:t> pattern</a:t>
            </a:r>
          </a:p>
          <a:p>
            <a:pPr lvl="1"/>
            <a:r>
              <a:rPr lang="en-US" dirty="0"/>
              <a:t>A lower layer implements cell development accordingly</a:t>
            </a:r>
          </a:p>
          <a:p>
            <a:pPr marL="0" indent="0">
              <a:buNone/>
            </a:pPr>
            <a:br>
              <a:rPr lang="en-US" dirty="0"/>
            </a:br>
            <a:endParaRPr lang="en-US" dirty="0"/>
          </a:p>
        </p:txBody>
      </p:sp>
      <p:sp>
        <p:nvSpPr>
          <p:cNvPr id="4" name="Footer Placeholder 3">
            <a:extLst>
              <a:ext uri="{FF2B5EF4-FFF2-40B4-BE49-F238E27FC236}">
                <a16:creationId xmlns:a16="http://schemas.microsoft.com/office/drawing/2014/main" id="{7782E2EE-E6C1-4B95-AA1F-1525B645F388}"/>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ACCECCBF-42D0-47BA-8E0C-4B1B9D5C1B62}"/>
              </a:ext>
            </a:extLst>
          </p:cNvPr>
          <p:cNvSpPr txBox="1"/>
          <p:nvPr/>
        </p:nvSpPr>
        <p:spPr>
          <a:xfrm>
            <a:off x="5791201" y="4402663"/>
            <a:ext cx="2803526" cy="400110"/>
          </a:xfrm>
          <a:prstGeom prst="rect">
            <a:avLst/>
          </a:prstGeom>
          <a:noFill/>
          <a:ln>
            <a:solidFill>
              <a:schemeClr val="tx1"/>
            </a:solidFill>
          </a:ln>
        </p:spPr>
        <p:txBody>
          <a:bodyPr wrap="square" rtlCol="0">
            <a:spAutoFit/>
          </a:bodyPr>
          <a:lstStyle/>
          <a:p>
            <a:r>
              <a:rPr lang="en-US" sz="2000" dirty="0">
                <a:solidFill>
                  <a:schemeClr val="accent2"/>
                </a:solidFill>
              </a:rPr>
              <a:t>What we’ve just finished</a:t>
            </a:r>
          </a:p>
        </p:txBody>
      </p:sp>
      <p:sp>
        <p:nvSpPr>
          <p:cNvPr id="6" name="TextBox 5">
            <a:extLst>
              <a:ext uri="{FF2B5EF4-FFF2-40B4-BE49-F238E27FC236}">
                <a16:creationId xmlns:a16="http://schemas.microsoft.com/office/drawing/2014/main" id="{C8A9C2D5-2519-4C69-9BC0-EC00AA9F1810}"/>
              </a:ext>
            </a:extLst>
          </p:cNvPr>
          <p:cNvSpPr txBox="1"/>
          <p:nvPr/>
        </p:nvSpPr>
        <p:spPr>
          <a:xfrm>
            <a:off x="186266" y="4817533"/>
            <a:ext cx="4975669" cy="1015663"/>
          </a:xfrm>
          <a:prstGeom prst="rect">
            <a:avLst/>
          </a:prstGeom>
          <a:noFill/>
          <a:ln>
            <a:solidFill>
              <a:schemeClr val="tx1"/>
            </a:solidFill>
          </a:ln>
        </p:spPr>
        <p:txBody>
          <a:bodyPr wrap="square" rtlCol="0">
            <a:spAutoFit/>
          </a:bodyPr>
          <a:lstStyle/>
          <a:p>
            <a:pPr marL="342900" indent="-342900">
              <a:buFont typeface="Arial" panose="020B0604020202020204" pitchFamily="34" charset="0"/>
              <a:buChar char="•"/>
            </a:pPr>
            <a:r>
              <a:rPr lang="en-US" sz="2000" dirty="0">
                <a:solidFill>
                  <a:schemeClr val="accent2"/>
                </a:solidFill>
              </a:rPr>
              <a:t>Compares current body shape to desired body shape</a:t>
            </a:r>
          </a:p>
          <a:p>
            <a:pPr marL="342900" indent="-342900">
              <a:buFont typeface="Arial" panose="020B0604020202020204" pitchFamily="34" charset="0"/>
              <a:buChar char="•"/>
            </a:pPr>
            <a:r>
              <a:rPr lang="en-US" sz="2000" dirty="0">
                <a:solidFill>
                  <a:schemeClr val="accent2"/>
                </a:solidFill>
              </a:rPr>
              <a:t>Outputs instructions on what to do next</a:t>
            </a:r>
          </a:p>
        </p:txBody>
      </p:sp>
      <p:sp>
        <p:nvSpPr>
          <p:cNvPr id="7" name="Freeform: Shape 6">
            <a:extLst>
              <a:ext uri="{FF2B5EF4-FFF2-40B4-BE49-F238E27FC236}">
                <a16:creationId xmlns:a16="http://schemas.microsoft.com/office/drawing/2014/main" id="{201D56A8-5FA9-4106-ACB0-3A3832882166}"/>
              </a:ext>
            </a:extLst>
          </p:cNvPr>
          <p:cNvSpPr/>
          <p:nvPr/>
        </p:nvSpPr>
        <p:spPr>
          <a:xfrm>
            <a:off x="6273800" y="3232501"/>
            <a:ext cx="1710521" cy="1271766"/>
          </a:xfrm>
          <a:custGeom>
            <a:avLst/>
            <a:gdLst>
              <a:gd name="connsiteX0" fmla="*/ 1515533 w 1710521"/>
              <a:gd name="connsiteY0" fmla="*/ 1271766 h 1271766"/>
              <a:gd name="connsiteX1" fmla="*/ 1667933 w 1710521"/>
              <a:gd name="connsiteY1" fmla="*/ 696032 h 1271766"/>
              <a:gd name="connsiteX2" fmla="*/ 838200 w 1710521"/>
              <a:gd name="connsiteY2" fmla="*/ 44099 h 1271766"/>
              <a:gd name="connsiteX3" fmla="*/ 0 w 1710521"/>
              <a:gd name="connsiteY3" fmla="*/ 111832 h 1271766"/>
            </a:gdLst>
            <a:ahLst/>
            <a:cxnLst>
              <a:cxn ang="0">
                <a:pos x="connsiteX0" y="connsiteY0"/>
              </a:cxn>
              <a:cxn ang="0">
                <a:pos x="connsiteX1" y="connsiteY1"/>
              </a:cxn>
              <a:cxn ang="0">
                <a:pos x="connsiteX2" y="connsiteY2"/>
              </a:cxn>
              <a:cxn ang="0">
                <a:pos x="connsiteX3" y="connsiteY3"/>
              </a:cxn>
            </a:cxnLst>
            <a:rect l="l" t="t" r="r" b="b"/>
            <a:pathLst>
              <a:path w="1710521" h="1271766">
                <a:moveTo>
                  <a:pt x="1515533" y="1271766"/>
                </a:moveTo>
                <a:cubicBezTo>
                  <a:pt x="1648177" y="1086204"/>
                  <a:pt x="1780822" y="900643"/>
                  <a:pt x="1667933" y="696032"/>
                </a:cubicBezTo>
                <a:cubicBezTo>
                  <a:pt x="1555044" y="491421"/>
                  <a:pt x="1116189" y="141466"/>
                  <a:pt x="838200" y="44099"/>
                </a:cubicBezTo>
                <a:cubicBezTo>
                  <a:pt x="560211" y="-53268"/>
                  <a:pt x="280105" y="29282"/>
                  <a:pt x="0" y="111832"/>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AE201B14-87BB-4695-BD9A-E442C645AF4B}"/>
              </a:ext>
            </a:extLst>
          </p:cNvPr>
          <p:cNvCxnSpPr>
            <a:cxnSpLocks/>
          </p:cNvCxnSpPr>
          <p:nvPr/>
        </p:nvCxnSpPr>
        <p:spPr>
          <a:xfrm flipV="1">
            <a:off x="2565401" y="4029075"/>
            <a:ext cx="92074" cy="9916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95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9E6DE-3EF7-49F0-9ABA-8D50212773D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115413D-2E17-48D7-AA2A-1894D7CD0D1C}"/>
              </a:ext>
            </a:extLst>
          </p:cNvPr>
          <p:cNvSpPr>
            <a:spLocks noGrp="1"/>
          </p:cNvSpPr>
          <p:nvPr>
            <p:ph idx="1"/>
          </p:nvPr>
        </p:nvSpPr>
        <p:spPr/>
        <p:txBody>
          <a:bodyPr/>
          <a:lstStyle/>
          <a:p>
            <a:r>
              <a:rPr lang="en-US" dirty="0"/>
              <a:t>We’re about done with worms!</a:t>
            </a:r>
          </a:p>
          <a:p>
            <a:r>
              <a:rPr lang="en-US" dirty="0"/>
              <a:t>What have we learned?</a:t>
            </a:r>
          </a:p>
          <a:p>
            <a:pPr lvl="1"/>
            <a:r>
              <a:rPr lang="en-US" dirty="0"/>
              <a:t>Hopefully some interesting weird nature</a:t>
            </a:r>
          </a:p>
          <a:p>
            <a:pPr lvl="1"/>
            <a:r>
              <a:rPr lang="en-US" dirty="0"/>
              <a:t>Some long-range insight into regenerative medicine</a:t>
            </a:r>
          </a:p>
          <a:p>
            <a:pPr lvl="1"/>
            <a:r>
              <a:rPr lang="en-US" dirty="0"/>
              <a:t>If we set </a:t>
            </a:r>
            <a:r>
              <a:rPr lang="en-US" i="1" dirty="0" err="1"/>
              <a:t>V</a:t>
            </a:r>
            <a:r>
              <a:rPr lang="en-US" baseline="-25000" dirty="0" err="1"/>
              <a:t>mem</a:t>
            </a:r>
            <a:r>
              <a:rPr lang="en-US" dirty="0"/>
              <a:t> correctly, can we turn stem cell </a:t>
            </a:r>
            <a:r>
              <a:rPr lang="en-US" dirty="0">
                <a:latin typeface="Times New Roman" panose="02020603050405020304" pitchFamily="18" charset="0"/>
                <a:cs typeface="Times New Roman" panose="02020603050405020304" pitchFamily="18" charset="0"/>
              </a:rPr>
              <a:t>→ kidney?</a:t>
            </a:r>
            <a:endParaRPr lang="en-US" dirty="0"/>
          </a:p>
        </p:txBody>
      </p:sp>
      <p:sp>
        <p:nvSpPr>
          <p:cNvPr id="4" name="Footer Placeholder 3">
            <a:extLst>
              <a:ext uri="{FF2B5EF4-FFF2-40B4-BE49-F238E27FC236}">
                <a16:creationId xmlns:a16="http://schemas.microsoft.com/office/drawing/2014/main" id="{83A904BB-2AFF-4195-A718-FBAE5475A5F5}"/>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3578452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0A3F-0EFD-457D-89DB-B222F14E7FF6}"/>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2FF9183-5908-4094-8AD3-8EE08D3C13AF}"/>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7D24109C-2754-4576-8BB4-083459D810D4}"/>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Tree>
    <p:extLst>
      <p:ext uri="{BB962C8B-B14F-4D97-AF65-F5344CB8AC3E}">
        <p14:creationId xmlns:p14="http://schemas.microsoft.com/office/powerpoint/2010/main" val="1027480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6738-B72D-40BB-98AC-38D9F14F38ED}"/>
              </a:ext>
            </a:extLst>
          </p:cNvPr>
          <p:cNvSpPr>
            <a:spLocks noGrp="1"/>
          </p:cNvSpPr>
          <p:nvPr>
            <p:ph type="title"/>
          </p:nvPr>
        </p:nvSpPr>
        <p:spPr/>
        <p:txBody>
          <a:bodyPr/>
          <a:lstStyle/>
          <a:p>
            <a:r>
              <a:rPr lang="en-US" dirty="0"/>
              <a:t>The </a:t>
            </a:r>
            <a:r>
              <a:rPr lang="en-US" dirty="0" err="1"/>
              <a:t>Bitsey</a:t>
            </a:r>
            <a:r>
              <a:rPr lang="en-US" dirty="0"/>
              <a:t> gating system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170A00B-DF11-44A6-BA9F-545C49602CF4}"/>
                  </a:ext>
                </a:extLst>
              </p:cNvPr>
              <p:cNvSpPr>
                <a:spLocks noGrp="1"/>
              </p:cNvSpPr>
              <p:nvPr>
                <p:ph idx="1"/>
              </p:nvPr>
            </p:nvSpPr>
            <p:spPr>
              <a:xfrm>
                <a:off x="685800" y="1336763"/>
                <a:ext cx="7772400" cy="2164080"/>
              </a:xfrm>
            </p:spPr>
            <p:txBody>
              <a:bodyPr/>
              <a:lstStyle/>
              <a:p>
                <a:r>
                  <a:rPr lang="en-US" sz="2400" dirty="0"/>
                  <a:t>Bitsey lets you control any ion-channel conductance with any </a:t>
                </a:r>
                <a:r>
                  <a:rPr lang="en-US" sz="2400" i="1" dirty="0" err="1"/>
                  <a:t>V</a:t>
                </a:r>
                <a:r>
                  <a:rPr lang="en-US" sz="2400" i="1" baseline="-25000" dirty="0" err="1"/>
                  <a:t>mem</a:t>
                </a:r>
                <a:r>
                  <a:rPr lang="en-US" sz="2400" dirty="0"/>
                  <a:t> or [</a:t>
                </a:r>
                <a:r>
                  <a:rPr lang="en-US" sz="2400" i="1" dirty="0"/>
                  <a:t>ion</a:t>
                </a:r>
                <a:r>
                  <a:rPr lang="en-US" sz="2400" dirty="0"/>
                  <a:t>]</a:t>
                </a:r>
              </a:p>
              <a:p>
                <a:pPr lvl="1"/>
                <a:r>
                  <a:rPr lang="en-US" sz="2000" i="1" dirty="0" err="1"/>
                  <a:t>V</a:t>
                </a:r>
                <a:r>
                  <a:rPr lang="en-US" sz="2000" baseline="-25000" dirty="0" err="1"/>
                  <a:t>mem</a:t>
                </a:r>
                <a:r>
                  <a:rPr lang="en-US" sz="2000" dirty="0"/>
                  <a:t> in a cell could control its </a:t>
                </a:r>
                <a:r>
                  <a:rPr lang="en-US" sz="2000" i="1" dirty="0" err="1"/>
                  <a:t>G</a:t>
                </a:r>
                <a:r>
                  <a:rPr lang="en-US" sz="2000" baseline="-25000" dirty="0" err="1"/>
                  <a:t>Na</a:t>
                </a:r>
                <a:r>
                  <a:rPr lang="en-US" sz="2000" dirty="0"/>
                  <a:t> and/or </a:t>
                </a:r>
                <a:r>
                  <a:rPr lang="en-US" sz="2000" i="1" dirty="0"/>
                  <a:t>G</a:t>
                </a:r>
                <a:r>
                  <a:rPr lang="en-US" sz="2000" baseline="-25000" dirty="0"/>
                  <a:t>K</a:t>
                </a:r>
                <a:r>
                  <a:rPr lang="en-US" sz="2000" dirty="0"/>
                  <a:t> (neuron)</a:t>
                </a:r>
              </a:p>
              <a:p>
                <a:pPr lvl="1"/>
                <a:r>
                  <a:rPr lang="en-US" sz="2000" dirty="0"/>
                  <a:t>[</a:t>
                </a:r>
                <a:r>
                  <a:rPr lang="en-US" sz="2000" i="1" dirty="0"/>
                  <a:t>M</a:t>
                </a:r>
                <a:r>
                  <a:rPr lang="en-US" sz="2000" dirty="0"/>
                  <a:t>] in the head can control the head’s </a:t>
                </a:r>
                <a:r>
                  <a:rPr lang="en-US" sz="2000" i="1" dirty="0" err="1"/>
                  <a:t>G</a:t>
                </a:r>
                <a:r>
                  <a:rPr lang="en-US" sz="2000" baseline="-25000" dirty="0" err="1"/>
                  <a:t>Na</a:t>
                </a:r>
                <a:r>
                  <a:rPr lang="en-US" sz="2000" dirty="0"/>
                  <a:t> and/or </a:t>
                </a:r>
                <a:r>
                  <a:rPr lang="en-US" sz="2000" i="1" dirty="0"/>
                  <a:t>G</a:t>
                </a:r>
                <a:r>
                  <a:rPr lang="en-US" sz="2000" baseline="-25000" dirty="0"/>
                  <a:t>K</a:t>
                </a:r>
                <a:endParaRPr lang="en-US" sz="2000" dirty="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𝐺</m:t>
                        </m:r>
                      </m:e>
                      <m:sub>
                        <m:r>
                          <a:rPr lang="en-US" sz="2400" i="1">
                            <a:latin typeface="Cambria Math" panose="02040503050406030204" pitchFamily="18" charset="0"/>
                          </a:rPr>
                          <m:t>𝐾</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𝐺</m:t>
                        </m:r>
                      </m:e>
                      <m:sub>
                        <m:r>
                          <a:rPr lang="en-US" sz="2400" i="1">
                            <a:latin typeface="Cambria Math" panose="02040503050406030204" pitchFamily="18" charset="0"/>
                          </a:rPr>
                          <m:t>𝐾</m:t>
                        </m:r>
                      </m:sub>
                    </m:sSub>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𝑖𝑜𝑛</m:t>
                                        </m:r>
                                      </m:e>
                                    </m:d>
                                  </m:num>
                                  <m:den>
                                    <m:sSub>
                                      <m:sSubPr>
                                        <m:ctrlPr>
                                          <a:rPr lang="en-US" sz="2400" i="1">
                                            <a:latin typeface="Cambria Math" panose="02040503050406030204" pitchFamily="18" charset="0"/>
                                          </a:rPr>
                                        </m:ctrlPr>
                                      </m:sSubPr>
                                      <m:e>
                                        <m:r>
                                          <a:rPr lang="en-US" sz="2400" i="1">
                                            <a:latin typeface="Cambria Math" panose="02040503050406030204" pitchFamily="18" charset="0"/>
                                          </a:rPr>
                                          <m:t>𝑘</m:t>
                                        </m:r>
                                      </m:e>
                                      <m:sub>
                                        <m:r>
                                          <a:rPr lang="en-US" sz="2400" i="1">
                                            <a:latin typeface="Cambria Math" panose="02040503050406030204" pitchFamily="18" charset="0"/>
                                          </a:rPr>
                                          <m:t>𝑀</m:t>
                                        </m:r>
                                      </m:sub>
                                    </m:sSub>
                                  </m:den>
                                </m:f>
                              </m:e>
                            </m:d>
                          </m:e>
                          <m:sup>
                            <m:r>
                              <a:rPr lang="en-US" sz="2400" i="1">
                                <a:latin typeface="Cambria Math" panose="02040503050406030204" pitchFamily="18" charset="0"/>
                              </a:rPr>
                              <m:t>𝑁</m:t>
                            </m:r>
                          </m:sup>
                        </m:sSup>
                      </m:den>
                    </m:f>
                    <m:r>
                      <a:rPr lang="en-US" sz="2400" i="1">
                        <a:latin typeface="Cambria Math" panose="02040503050406030204" pitchFamily="18" charset="0"/>
                      </a:rPr>
                      <m:t> </m:t>
                    </m:r>
                  </m:oMath>
                </a14:m>
                <a:endParaRPr lang="en-US" sz="2400" dirty="0"/>
              </a:p>
            </p:txBody>
          </p:sp>
        </mc:Choice>
        <mc:Fallback xmlns="">
          <p:sp>
            <p:nvSpPr>
              <p:cNvPr id="3" name="Content Placeholder 2">
                <a:extLst>
                  <a:ext uri="{FF2B5EF4-FFF2-40B4-BE49-F238E27FC236}">
                    <a16:creationId xmlns:a16="http://schemas.microsoft.com/office/drawing/2014/main" id="{C170A00B-DF11-44A6-BA9F-545C49602CF4}"/>
                  </a:ext>
                </a:extLst>
              </p:cNvPr>
              <p:cNvSpPr>
                <a:spLocks noGrp="1" noRot="1" noChangeAspect="1" noMove="1" noResize="1" noEditPoints="1" noAdjustHandles="1" noChangeArrowheads="1" noChangeShapeType="1" noTextEdit="1"/>
              </p:cNvSpPr>
              <p:nvPr>
                <p:ph idx="1"/>
              </p:nvPr>
            </p:nvSpPr>
            <p:spPr>
              <a:xfrm>
                <a:off x="685800" y="1336763"/>
                <a:ext cx="7772400" cy="2164080"/>
              </a:xfrm>
              <a:blipFill>
                <a:blip r:embed="rId2"/>
                <a:stretch>
                  <a:fillRect l="-1098" t="-2254" b="-15493"/>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C24C5356-3A9A-47A2-990F-1967FFBF9136}"/>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7" name="Content Placeholder 2">
            <a:extLst>
              <a:ext uri="{FF2B5EF4-FFF2-40B4-BE49-F238E27FC236}">
                <a16:creationId xmlns:a16="http://schemas.microsoft.com/office/drawing/2014/main" id="{360C8322-D192-4AC1-87B0-F9A27537539C}"/>
              </a:ext>
            </a:extLst>
          </p:cNvPr>
          <p:cNvSpPr txBox="1">
            <a:spLocks/>
          </p:cNvSpPr>
          <p:nvPr/>
        </p:nvSpPr>
        <p:spPr bwMode="auto">
          <a:xfrm>
            <a:off x="690154" y="3896101"/>
            <a:ext cx="3881846" cy="1226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dirty="0"/>
              <a:t>Known as an inverting </a:t>
            </a:r>
            <a:r>
              <a:rPr lang="en-US" i="1" dirty="0"/>
              <a:t>Hill equation</a:t>
            </a:r>
            <a:endParaRPr lang="en-US" i="1" kern="0" dirty="0"/>
          </a:p>
        </p:txBody>
      </p:sp>
      <p:graphicFrame>
        <p:nvGraphicFramePr>
          <p:cNvPr id="9" name="Chart 8">
            <a:extLst>
              <a:ext uri="{FF2B5EF4-FFF2-40B4-BE49-F238E27FC236}">
                <a16:creationId xmlns:a16="http://schemas.microsoft.com/office/drawing/2014/main" id="{40F3B9A1-8EC1-4061-B6B6-9530C5919BE1}"/>
              </a:ext>
            </a:extLst>
          </p:cNvPr>
          <p:cNvGraphicFramePr>
            <a:graphicFrameLocks/>
          </p:cNvGraphicFramePr>
          <p:nvPr/>
        </p:nvGraphicFramePr>
        <p:xfrm>
          <a:off x="4424543" y="3172097"/>
          <a:ext cx="4549775" cy="277621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C3E9E99-C09F-471E-9C16-4C94CD323C03}"/>
              </a:ext>
            </a:extLst>
          </p:cNvPr>
          <p:cNvSpPr txBox="1"/>
          <p:nvPr/>
        </p:nvSpPr>
        <p:spPr>
          <a:xfrm>
            <a:off x="3778266" y="5767948"/>
            <a:ext cx="2847703" cy="461665"/>
          </a:xfrm>
          <a:prstGeom prst="rect">
            <a:avLst/>
          </a:prstGeom>
          <a:noFill/>
        </p:spPr>
        <p:txBody>
          <a:bodyPr wrap="square" rtlCol="0">
            <a:spAutoFit/>
          </a:bodyPr>
          <a:lstStyle/>
          <a:p>
            <a:r>
              <a:rPr lang="en-US" dirty="0">
                <a:solidFill>
                  <a:schemeClr val="accent2"/>
                </a:solidFill>
              </a:rPr>
              <a:t>[</a:t>
            </a:r>
            <a:r>
              <a:rPr lang="en-US" i="1" dirty="0">
                <a:solidFill>
                  <a:schemeClr val="accent2"/>
                </a:solidFill>
              </a:rPr>
              <a:t>ion</a:t>
            </a:r>
            <a:r>
              <a:rPr lang="en-US" dirty="0">
                <a:solidFill>
                  <a:schemeClr val="accent2"/>
                </a:solidFill>
              </a:rPr>
              <a:t>]=</a:t>
            </a:r>
            <a:r>
              <a:rPr lang="en-US" i="1" dirty="0" err="1">
                <a:solidFill>
                  <a:schemeClr val="accent2"/>
                </a:solidFill>
              </a:rPr>
              <a:t>k</a:t>
            </a:r>
            <a:r>
              <a:rPr lang="en-US" baseline="-25000" dirty="0" err="1">
                <a:solidFill>
                  <a:schemeClr val="accent2"/>
                </a:solidFill>
              </a:rPr>
              <a:t>M</a:t>
            </a:r>
            <a:r>
              <a:rPr lang="en-US" dirty="0">
                <a:solidFill>
                  <a:schemeClr val="accent2"/>
                </a:solidFill>
              </a:rPr>
              <a:t> </a:t>
            </a:r>
            <a:r>
              <a:rPr lang="en-US" dirty="0">
                <a:solidFill>
                  <a:schemeClr val="accent2"/>
                </a:solidFill>
                <a:sym typeface="Symbol" panose="05050102010706020507" pitchFamily="18" charset="2"/>
              </a:rPr>
              <a:t> scale=½ </a:t>
            </a:r>
            <a:endParaRPr lang="en-US" dirty="0">
              <a:solidFill>
                <a:schemeClr val="accent2"/>
              </a:solidFill>
            </a:endParaRPr>
          </a:p>
        </p:txBody>
      </p:sp>
      <p:cxnSp>
        <p:nvCxnSpPr>
          <p:cNvPr id="11" name="Straight Arrow Connector 10">
            <a:extLst>
              <a:ext uri="{FF2B5EF4-FFF2-40B4-BE49-F238E27FC236}">
                <a16:creationId xmlns:a16="http://schemas.microsoft.com/office/drawing/2014/main" id="{60E30CFA-849C-4591-B014-A6B80274A71B}"/>
              </a:ext>
            </a:extLst>
          </p:cNvPr>
          <p:cNvCxnSpPr>
            <a:cxnSpLocks/>
          </p:cNvCxnSpPr>
          <p:nvPr/>
        </p:nvCxnSpPr>
        <p:spPr>
          <a:xfrm flipV="1">
            <a:off x="5554455" y="4528457"/>
            <a:ext cx="722811" cy="1358539"/>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50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6738-B72D-40BB-98AC-38D9F14F38ED}"/>
              </a:ext>
            </a:extLst>
          </p:cNvPr>
          <p:cNvSpPr>
            <a:spLocks noGrp="1"/>
          </p:cNvSpPr>
          <p:nvPr>
            <p:ph type="title"/>
          </p:nvPr>
        </p:nvSpPr>
        <p:spPr/>
        <p:txBody>
          <a:bodyPr/>
          <a:lstStyle/>
          <a:p>
            <a:r>
              <a:rPr lang="en-US" dirty="0"/>
              <a:t>The </a:t>
            </a:r>
            <a:r>
              <a:rPr lang="en-US" dirty="0" err="1"/>
              <a:t>Bitsey</a:t>
            </a:r>
            <a:r>
              <a:rPr lang="en-US" dirty="0"/>
              <a:t> gating system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170A00B-DF11-44A6-BA9F-545C49602CF4}"/>
                  </a:ext>
                </a:extLst>
              </p:cNvPr>
              <p:cNvSpPr>
                <a:spLocks noGrp="1"/>
              </p:cNvSpPr>
              <p:nvPr>
                <p:ph idx="1"/>
              </p:nvPr>
            </p:nvSpPr>
            <p:spPr>
              <a:xfrm>
                <a:off x="685800" y="1336763"/>
                <a:ext cx="7772400" cy="1441449"/>
              </a:xfrm>
            </p:spPr>
            <p:txBody>
              <a:bodyPr/>
              <a:lstStyle/>
              <a:p>
                <a:r>
                  <a:rPr lang="en-US" dirty="0"/>
                  <a:t>Remember: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𝑁𝑎</m:t>
                        </m:r>
                      </m:sub>
                      <m:sup>
                        <m:r>
                          <a:rPr lang="en-US" b="0" i="1" smtClean="0">
                            <a:latin typeface="Cambria Math" panose="02040503050406030204" pitchFamily="18" charset="0"/>
                          </a:rPr>
                          <m:t>𝑁𝑒𝑟𝑛𝑠𝑡</m:t>
                        </m:r>
                      </m:sup>
                    </m:sSubSup>
                  </m:oMath>
                </a14:m>
                <a:r>
                  <a:rPr lang="en-US" dirty="0">
                    <a:sym typeface="Symbol" panose="05050102010706020507" pitchFamily="18" charset="2"/>
                  </a:rPr>
                  <a:t>+60mV,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𝑁𝑒𝑟𝑛𝑠𝑡</m:t>
                        </m:r>
                      </m:sup>
                    </m:sSubSup>
                  </m:oMath>
                </a14:m>
                <a:r>
                  <a:rPr lang="en-US" dirty="0">
                    <a:sym typeface="Symbol" panose="05050102010706020507" pitchFamily="18" charset="2"/>
                  </a:rPr>
                  <a:t>-80mV</a:t>
                </a:r>
              </a:p>
              <a:p>
                <a:r>
                  <a:rPr lang="en-US" dirty="0">
                    <a:sym typeface="Symbol" panose="05050102010706020507" pitchFamily="18" charset="2"/>
                  </a:rPr>
                  <a:t>If we want high [</a:t>
                </a:r>
                <a:r>
                  <a:rPr lang="en-US" i="1" dirty="0">
                    <a:sym typeface="Symbol" panose="05050102010706020507" pitchFamily="18" charset="2"/>
                  </a:rPr>
                  <a:t>M</a:t>
                </a:r>
                <a:r>
                  <a:rPr lang="en-US" dirty="0">
                    <a:sym typeface="Symbol" panose="05050102010706020507" pitchFamily="18" charset="2"/>
                  </a:rPr>
                  <a:t>]  high </a:t>
                </a:r>
                <a:r>
                  <a:rPr lang="en-US" i="1" dirty="0" err="1">
                    <a:sym typeface="Symbol" panose="05050102010706020507" pitchFamily="18" charset="2"/>
                  </a:rPr>
                  <a:t>V</a:t>
                </a:r>
                <a:r>
                  <a:rPr lang="en-US" baseline="-25000" dirty="0" err="1">
                    <a:sym typeface="Symbol" panose="05050102010706020507" pitchFamily="18" charset="2"/>
                  </a:rPr>
                  <a:t>mem</a:t>
                </a:r>
                <a:r>
                  <a:rPr lang="en-US" dirty="0">
                    <a:sym typeface="Symbol" panose="05050102010706020507" pitchFamily="18" charset="2"/>
                  </a:rPr>
                  <a:t> with a Hill inverter, which ion channel should [</a:t>
                </a:r>
                <a:r>
                  <a:rPr lang="en-US" i="1" dirty="0">
                    <a:sym typeface="Symbol" panose="05050102010706020507" pitchFamily="18" charset="2"/>
                  </a:rPr>
                  <a:t>M</a:t>
                </a:r>
                <a:r>
                  <a:rPr lang="en-US" dirty="0">
                    <a:sym typeface="Symbol" panose="05050102010706020507" pitchFamily="18" charset="2"/>
                  </a:rPr>
                  <a:t>] control?</a:t>
                </a:r>
              </a:p>
            </p:txBody>
          </p:sp>
        </mc:Choice>
        <mc:Fallback xmlns="">
          <p:sp>
            <p:nvSpPr>
              <p:cNvPr id="3" name="Content Placeholder 2">
                <a:extLst>
                  <a:ext uri="{FF2B5EF4-FFF2-40B4-BE49-F238E27FC236}">
                    <a16:creationId xmlns:a16="http://schemas.microsoft.com/office/drawing/2014/main" id="{C170A00B-DF11-44A6-BA9F-545C49602CF4}"/>
                  </a:ext>
                </a:extLst>
              </p:cNvPr>
              <p:cNvSpPr>
                <a:spLocks noGrp="1" noRot="1" noChangeAspect="1" noMove="1" noResize="1" noEditPoints="1" noAdjustHandles="1" noChangeArrowheads="1" noChangeShapeType="1" noTextEdit="1"/>
              </p:cNvSpPr>
              <p:nvPr>
                <p:ph idx="1"/>
              </p:nvPr>
            </p:nvSpPr>
            <p:spPr>
              <a:xfrm>
                <a:off x="685800" y="1336763"/>
                <a:ext cx="7772400" cy="1441449"/>
              </a:xfrm>
              <a:blipFill>
                <a:blip r:embed="rId2"/>
                <a:stretch>
                  <a:fillRect l="-1412" t="-3797" b="-1350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C24C5356-3A9A-47A2-990F-1967FFBF9136}"/>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819BE16E-C8D2-4877-BF12-44824265AED4}"/>
                  </a:ext>
                </a:extLst>
              </p:cNvPr>
              <p:cNvSpPr txBox="1">
                <a:spLocks/>
              </p:cNvSpPr>
              <p:nvPr/>
            </p:nvSpPr>
            <p:spPr bwMode="auto">
              <a:xfrm>
                <a:off x="603316" y="2778212"/>
                <a:ext cx="3940404" cy="19917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r>
                  <a:rPr lang="en-US" kern="0" dirty="0">
                    <a:sym typeface="Symbol" panose="05050102010706020507" pitchFamily="18" charset="2"/>
                  </a:rPr>
                  <a:t>K</a:t>
                </a:r>
              </a:p>
              <a:p>
                <a:pPr lvl="1"/>
                <a:r>
                  <a:rPr lang="en-US" kern="0" dirty="0">
                    <a:sym typeface="Symbol" panose="05050102010706020507" pitchFamily="18" charset="2"/>
                  </a:rPr>
                  <a:t>Higher [</a:t>
                </a:r>
                <a:r>
                  <a:rPr lang="en-US" i="1" kern="0" dirty="0">
                    <a:sym typeface="Symbol" panose="05050102010706020507" pitchFamily="18" charset="2"/>
                  </a:rPr>
                  <a:t>M</a:t>
                </a:r>
                <a:r>
                  <a:rPr lang="en-US" kern="0" dirty="0">
                    <a:sym typeface="Symbol" panose="05050102010706020507" pitchFamily="18" charset="2"/>
                  </a:rPr>
                  <a:t>]  lower </a:t>
                </a:r>
                <a:r>
                  <a:rPr lang="en-US" i="1" kern="0" dirty="0">
                    <a:sym typeface="Symbol" panose="05050102010706020507" pitchFamily="18" charset="2"/>
                  </a:rPr>
                  <a:t>G</a:t>
                </a:r>
                <a:r>
                  <a:rPr lang="en-US" kern="0" baseline="-25000" dirty="0">
                    <a:sym typeface="Symbol" panose="05050102010706020507" pitchFamily="18" charset="2"/>
                  </a:rPr>
                  <a:t>K</a:t>
                </a:r>
                <a:endParaRPr lang="en-US" kern="0" dirty="0">
                  <a:sym typeface="Symbol" panose="05050102010706020507" pitchFamily="18" charset="2"/>
                </a:endParaRPr>
              </a:p>
              <a:p>
                <a:pPr lvl="1"/>
                <a:r>
                  <a:rPr lang="en-US" kern="0" dirty="0">
                    <a:sym typeface="Symbol" panose="05050102010706020507" pitchFamily="18" charset="2"/>
                  </a:rPr>
                  <a:t>moves </a:t>
                </a:r>
                <a:r>
                  <a:rPr lang="en-US" i="1" kern="0" dirty="0" err="1">
                    <a:sym typeface="Symbol" panose="05050102010706020507" pitchFamily="18" charset="2"/>
                  </a:rPr>
                  <a:t>V</a:t>
                </a:r>
                <a:r>
                  <a:rPr lang="en-US" kern="0" baseline="-25000" dirty="0" err="1">
                    <a:sym typeface="Symbol" panose="05050102010706020507" pitchFamily="18" charset="2"/>
                  </a:rPr>
                  <a:t>mem</a:t>
                </a:r>
                <a:r>
                  <a:rPr lang="en-US" kern="0" dirty="0">
                    <a:sym typeface="Symbol" panose="05050102010706020507" pitchFamily="18" charset="2"/>
                  </a:rPr>
                  <a:t> closer to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𝑁𝑒𝑟𝑛𝑠𝑡</m:t>
                        </m:r>
                      </m:sup>
                    </m:sSubSup>
                  </m:oMath>
                </a14:m>
                <a:r>
                  <a:rPr lang="en-US" dirty="0"/>
                  <a:t>(</a:t>
                </a:r>
                <a:r>
                  <a:rPr lang="en-US" kern="0" dirty="0">
                    <a:sym typeface="Symbol" panose="05050102010706020507" pitchFamily="18" charset="2"/>
                  </a:rPr>
                  <a:t>+60mV)</a:t>
                </a:r>
              </a:p>
            </p:txBody>
          </p:sp>
        </mc:Choice>
        <mc:Fallback xmlns="">
          <p:sp>
            <p:nvSpPr>
              <p:cNvPr id="8" name="Content Placeholder 2">
                <a:extLst>
                  <a:ext uri="{FF2B5EF4-FFF2-40B4-BE49-F238E27FC236}">
                    <a16:creationId xmlns:a16="http://schemas.microsoft.com/office/drawing/2014/main" id="{819BE16E-C8D2-4877-BF12-44824265AED4}"/>
                  </a:ext>
                </a:extLst>
              </p:cNvPr>
              <p:cNvSpPr txBox="1">
                <a:spLocks noRot="1" noChangeAspect="1" noMove="1" noResize="1" noEditPoints="1" noAdjustHandles="1" noChangeArrowheads="1" noChangeShapeType="1" noTextEdit="1"/>
              </p:cNvSpPr>
              <p:nvPr/>
            </p:nvSpPr>
            <p:spPr bwMode="auto">
              <a:xfrm>
                <a:off x="603316" y="2778212"/>
                <a:ext cx="3940404" cy="1991752"/>
              </a:xfrm>
              <a:prstGeom prst="rect">
                <a:avLst/>
              </a:prstGeom>
              <a:blipFill>
                <a:blip r:embed="rId3"/>
                <a:stretch>
                  <a:fillRect t="-245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aphicFrame>
        <p:nvGraphicFramePr>
          <p:cNvPr id="14" name="Chart 13">
            <a:extLst>
              <a:ext uri="{FF2B5EF4-FFF2-40B4-BE49-F238E27FC236}">
                <a16:creationId xmlns:a16="http://schemas.microsoft.com/office/drawing/2014/main" id="{BCA5A6FE-F8C6-4AFE-B8FC-3E0BB8554F04}"/>
              </a:ext>
            </a:extLst>
          </p:cNvPr>
          <p:cNvGraphicFramePr>
            <a:graphicFrameLocks/>
          </p:cNvGraphicFramePr>
          <p:nvPr/>
        </p:nvGraphicFramePr>
        <p:xfrm>
          <a:off x="4424543" y="3172097"/>
          <a:ext cx="4549775" cy="27762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342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65B54-E6AF-4168-868B-7F93EE4ADD18}"/>
              </a:ext>
            </a:extLst>
          </p:cNvPr>
          <p:cNvSpPr>
            <a:spLocks noGrp="1"/>
          </p:cNvSpPr>
          <p:nvPr>
            <p:ph idx="1"/>
          </p:nvPr>
        </p:nvSpPr>
        <p:spPr>
          <a:xfrm>
            <a:off x="651932" y="3538299"/>
            <a:ext cx="8083506" cy="2334600"/>
          </a:xfrm>
        </p:spPr>
        <p:txBody>
          <a:bodyPr/>
          <a:lstStyle/>
          <a:p>
            <a:r>
              <a:rPr lang="en-US" sz="2400" dirty="0"/>
              <a:t>High </a:t>
            </a:r>
            <a:r>
              <a:rPr lang="en-US" sz="2400" i="1" dirty="0" err="1"/>
              <a:t>V</a:t>
            </a:r>
            <a:r>
              <a:rPr lang="en-US" sz="2400" baseline="-25000" dirty="0" err="1"/>
              <a:t>mem</a:t>
            </a:r>
            <a:r>
              <a:rPr lang="en-US" sz="2400" dirty="0"/>
              <a:t> </a:t>
            </a:r>
            <a:r>
              <a:rPr lang="en-US" sz="2400" dirty="0">
                <a:sym typeface="Symbol" panose="05050102010706020507" pitchFamily="18" charset="2"/>
              </a:rPr>
              <a:t> high [</a:t>
            </a:r>
            <a:r>
              <a:rPr lang="en-US" sz="2400" i="1" dirty="0">
                <a:sym typeface="Symbol" panose="05050102010706020507" pitchFamily="18" charset="2"/>
              </a:rPr>
              <a:t>M</a:t>
            </a:r>
            <a:r>
              <a:rPr lang="en-US" sz="2400" dirty="0">
                <a:sym typeface="Symbol" panose="05050102010706020507" pitchFamily="18" charset="2"/>
              </a:rPr>
              <a:t>]  low </a:t>
            </a:r>
            <a:r>
              <a:rPr lang="en-US" sz="2400" i="1" dirty="0">
                <a:sym typeface="Symbol" panose="05050102010706020507" pitchFamily="18" charset="2"/>
              </a:rPr>
              <a:t>G</a:t>
            </a:r>
            <a:r>
              <a:rPr lang="en-US" sz="2400" baseline="-25000" dirty="0">
                <a:sym typeface="Symbol" panose="05050102010706020507" pitchFamily="18" charset="2"/>
              </a:rPr>
              <a:t>K</a:t>
            </a:r>
            <a:r>
              <a:rPr lang="en-US" sz="2400" dirty="0">
                <a:sym typeface="Symbol" panose="05050102010706020507" pitchFamily="18" charset="2"/>
              </a:rPr>
              <a:t>  higher </a:t>
            </a:r>
            <a:r>
              <a:rPr lang="en-US" sz="2400" i="1" dirty="0" err="1"/>
              <a:t>V</a:t>
            </a:r>
            <a:r>
              <a:rPr lang="en-US" sz="2400" baseline="-25000" dirty="0" err="1"/>
              <a:t>mem</a:t>
            </a:r>
            <a:endParaRPr lang="en-US" sz="2400" dirty="0"/>
          </a:p>
          <a:p>
            <a:r>
              <a:rPr lang="en-US" sz="2400" dirty="0"/>
              <a:t>Low </a:t>
            </a:r>
            <a:r>
              <a:rPr lang="en-US" sz="2400" i="1" dirty="0" err="1"/>
              <a:t>V</a:t>
            </a:r>
            <a:r>
              <a:rPr lang="en-US" sz="2400" baseline="-25000" dirty="0" err="1"/>
              <a:t>mem</a:t>
            </a:r>
            <a:r>
              <a:rPr lang="en-US" sz="2400" dirty="0"/>
              <a:t> </a:t>
            </a:r>
            <a:r>
              <a:rPr lang="en-US" sz="2400" dirty="0">
                <a:sym typeface="Symbol" panose="05050102010706020507" pitchFamily="18" charset="2"/>
              </a:rPr>
              <a:t> low [</a:t>
            </a:r>
            <a:r>
              <a:rPr lang="en-US" sz="2400" i="1" dirty="0">
                <a:sym typeface="Symbol" panose="05050102010706020507" pitchFamily="18" charset="2"/>
              </a:rPr>
              <a:t>M</a:t>
            </a:r>
            <a:r>
              <a:rPr lang="en-US" sz="2400" dirty="0">
                <a:sym typeface="Symbol" panose="05050102010706020507" pitchFamily="18" charset="2"/>
              </a:rPr>
              <a:t>]  high </a:t>
            </a:r>
            <a:r>
              <a:rPr lang="en-US" sz="2400" i="1" dirty="0">
                <a:sym typeface="Symbol" panose="05050102010706020507" pitchFamily="18" charset="2"/>
              </a:rPr>
              <a:t>G</a:t>
            </a:r>
            <a:r>
              <a:rPr lang="en-US" sz="2400" baseline="-25000" dirty="0">
                <a:sym typeface="Symbol" panose="05050102010706020507" pitchFamily="18" charset="2"/>
              </a:rPr>
              <a:t>K</a:t>
            </a:r>
            <a:r>
              <a:rPr lang="en-US" sz="2400" dirty="0">
                <a:sym typeface="Symbol" panose="05050102010706020507" pitchFamily="18" charset="2"/>
              </a:rPr>
              <a:t>  lower </a:t>
            </a:r>
            <a:r>
              <a:rPr lang="en-US" sz="2400" i="1" dirty="0" err="1"/>
              <a:t>V</a:t>
            </a:r>
            <a:r>
              <a:rPr lang="en-US" sz="2400" baseline="-25000" dirty="0" err="1"/>
              <a:t>mem</a:t>
            </a: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A6492B50-0A85-4689-BEB9-EE36A72BE9D8}"/>
              </a:ext>
            </a:extLst>
          </p:cNvPr>
          <p:cNvSpPr>
            <a:spLocks noGrp="1"/>
          </p:cNvSpPr>
          <p:nvPr>
            <p:ph type="ftr" sz="quarter" idx="11"/>
          </p:nvPr>
        </p:nvSpPr>
        <p:spPr/>
        <p:txBody>
          <a:bodyPr/>
          <a:lstStyle/>
          <a:p>
            <a:pPr>
              <a:defRPr/>
            </a:pPr>
            <a:r>
              <a:rPr lang="en-US" dirty="0"/>
              <a:t>EE 123 Joel Grodstein</a:t>
            </a:r>
          </a:p>
        </p:txBody>
      </p:sp>
      <p:sp>
        <p:nvSpPr>
          <p:cNvPr id="32" name="TextBox 31">
            <a:extLst>
              <a:ext uri="{FF2B5EF4-FFF2-40B4-BE49-F238E27FC236}">
                <a16:creationId xmlns:a16="http://schemas.microsoft.com/office/drawing/2014/main" id="{43BF23EF-4DF2-4C49-ADD4-355AD15C2A37}"/>
              </a:ext>
            </a:extLst>
          </p:cNvPr>
          <p:cNvSpPr txBox="1"/>
          <p:nvPr/>
        </p:nvSpPr>
        <p:spPr>
          <a:xfrm>
            <a:off x="4307082" y="541609"/>
            <a:ext cx="4038598" cy="707886"/>
          </a:xfrm>
          <a:prstGeom prst="rect">
            <a:avLst/>
          </a:prstGeom>
          <a:noFill/>
        </p:spPr>
        <p:txBody>
          <a:bodyPr wrap="square" rtlCol="0">
            <a:spAutoFit/>
          </a:bodyPr>
          <a:lstStyle/>
          <a:p>
            <a:pPr indent="-114300">
              <a:spcBef>
                <a:spcPts val="0"/>
              </a:spcBef>
            </a:pPr>
            <a:r>
              <a:rPr lang="en-US" sz="2000" dirty="0"/>
              <a:t>if (I’m at an end of the worm)</a:t>
            </a:r>
          </a:p>
          <a:p>
            <a:pPr marL="342900" lvl="1">
              <a:spcBef>
                <a:spcPts val="0"/>
              </a:spcBef>
            </a:pPr>
            <a:r>
              <a:rPr lang="en-US" sz="2000" i="1" dirty="0"/>
              <a:t>G</a:t>
            </a:r>
            <a:r>
              <a:rPr lang="en-US" sz="2000" baseline="-25000" dirty="0"/>
              <a:t>K</a:t>
            </a:r>
            <a:r>
              <a:rPr lang="en-US" sz="2000" dirty="0"/>
              <a:t> = Hill inverter ([</a:t>
            </a:r>
            <a:r>
              <a:rPr lang="en-US" sz="2000" i="1" dirty="0"/>
              <a:t>M</a:t>
            </a:r>
            <a:r>
              <a:rPr lang="en-US" sz="2000" dirty="0"/>
              <a:t>])</a:t>
            </a:r>
          </a:p>
        </p:txBody>
      </p:sp>
      <p:sp>
        <p:nvSpPr>
          <p:cNvPr id="31" name="TextBox 30">
            <a:extLst>
              <a:ext uri="{FF2B5EF4-FFF2-40B4-BE49-F238E27FC236}">
                <a16:creationId xmlns:a16="http://schemas.microsoft.com/office/drawing/2014/main" id="{959F87FF-3A82-49C7-8BF6-589EC5585328}"/>
              </a:ext>
            </a:extLst>
          </p:cNvPr>
          <p:cNvSpPr txBox="1"/>
          <p:nvPr/>
        </p:nvSpPr>
        <p:spPr>
          <a:xfrm>
            <a:off x="314317" y="149120"/>
            <a:ext cx="4038598" cy="1631216"/>
          </a:xfrm>
          <a:prstGeom prst="rect">
            <a:avLst/>
          </a:prstGeom>
          <a:noFill/>
        </p:spPr>
        <p:txBody>
          <a:bodyPr wrap="square" rtlCol="0">
            <a:spAutoFit/>
          </a:bodyPr>
          <a:lstStyle/>
          <a:p>
            <a:pPr indent="-114300">
              <a:spcBef>
                <a:spcPts val="0"/>
              </a:spcBef>
            </a:pPr>
            <a:r>
              <a:rPr lang="en-US" sz="2000" dirty="0"/>
              <a:t>if (I’m at an end of the worm)</a:t>
            </a:r>
          </a:p>
          <a:p>
            <a:pPr marL="342900" lvl="1">
              <a:spcBef>
                <a:spcPts val="0"/>
              </a:spcBef>
            </a:pPr>
            <a:r>
              <a:rPr lang="en-US" sz="2000" dirty="0"/>
              <a:t>if my [</a:t>
            </a:r>
            <a:r>
              <a:rPr lang="en-US" sz="2000" i="1" dirty="0"/>
              <a:t>M</a:t>
            </a:r>
            <a:r>
              <a:rPr lang="en-US" sz="2000" dirty="0"/>
              <a:t>] is bigger than average:</a:t>
            </a:r>
          </a:p>
          <a:p>
            <a:pPr marL="800100" lvl="2">
              <a:spcBef>
                <a:spcPts val="0"/>
              </a:spcBef>
            </a:pPr>
            <a:r>
              <a:rPr lang="en-US" sz="2000" dirty="0"/>
              <a:t>raise my </a:t>
            </a:r>
            <a:r>
              <a:rPr lang="en-US" sz="2000" i="1" dirty="0" err="1"/>
              <a:t>V</a:t>
            </a:r>
            <a:r>
              <a:rPr lang="en-US" sz="2000" baseline="-25000" dirty="0" err="1"/>
              <a:t>mem</a:t>
            </a:r>
            <a:endParaRPr lang="en-US" sz="2000" dirty="0"/>
          </a:p>
          <a:p>
            <a:pPr marL="342900" lvl="1">
              <a:spcBef>
                <a:spcPts val="0"/>
              </a:spcBef>
            </a:pPr>
            <a:r>
              <a:rPr lang="en-US" sz="2000" dirty="0"/>
              <a:t>else:</a:t>
            </a:r>
          </a:p>
          <a:p>
            <a:pPr marL="800100" lvl="2">
              <a:spcBef>
                <a:spcPts val="0"/>
              </a:spcBef>
            </a:pPr>
            <a:r>
              <a:rPr lang="en-US" sz="2000" dirty="0"/>
              <a:t>lower my </a:t>
            </a:r>
            <a:r>
              <a:rPr lang="en-US" sz="2000" i="1" dirty="0" err="1"/>
              <a:t>V</a:t>
            </a:r>
            <a:r>
              <a:rPr lang="en-US" sz="2000" baseline="-25000" dirty="0" err="1"/>
              <a:t>mem</a:t>
            </a:r>
            <a:endParaRPr lang="en-US" sz="2000" dirty="0"/>
          </a:p>
        </p:txBody>
      </p:sp>
      <p:sp>
        <p:nvSpPr>
          <p:cNvPr id="61" name="Rectangle 60">
            <a:extLst>
              <a:ext uri="{FF2B5EF4-FFF2-40B4-BE49-F238E27FC236}">
                <a16:creationId xmlns:a16="http://schemas.microsoft.com/office/drawing/2014/main" id="{30840D69-7D30-4588-91CC-6AC027368723}"/>
              </a:ext>
            </a:extLst>
          </p:cNvPr>
          <p:cNvSpPr/>
          <p:nvPr/>
        </p:nvSpPr>
        <p:spPr>
          <a:xfrm>
            <a:off x="2908061" y="2315538"/>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08415B1B-5296-4F56-95C7-CD598232660E}"/>
              </a:ext>
            </a:extLst>
          </p:cNvPr>
          <p:cNvSpPr/>
          <p:nvPr/>
        </p:nvSpPr>
        <p:spPr>
          <a:xfrm>
            <a:off x="2467795" y="2129437"/>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3056C664-DE7B-4D79-B0DD-667EA128FAF1}"/>
              </a:ext>
            </a:extLst>
          </p:cNvPr>
          <p:cNvSpPr/>
          <p:nvPr/>
        </p:nvSpPr>
        <p:spPr>
          <a:xfrm>
            <a:off x="3401245" y="2129437"/>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0C9C0F30-7604-43E7-9340-B7EB9BF5EA57}"/>
              </a:ext>
            </a:extLst>
          </p:cNvPr>
          <p:cNvSpPr/>
          <p:nvPr/>
        </p:nvSpPr>
        <p:spPr>
          <a:xfrm>
            <a:off x="4334695" y="2129437"/>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A062F31A-2B9E-464D-A62E-17DF806EC7BC}"/>
              </a:ext>
            </a:extLst>
          </p:cNvPr>
          <p:cNvSpPr/>
          <p:nvPr/>
        </p:nvSpPr>
        <p:spPr>
          <a:xfrm>
            <a:off x="5268145" y="2129437"/>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C60764F-E61E-4B34-BFC6-EE50247D9B7B}"/>
              </a:ext>
            </a:extLst>
          </p:cNvPr>
          <p:cNvSpPr/>
          <p:nvPr/>
        </p:nvSpPr>
        <p:spPr>
          <a:xfrm>
            <a:off x="6201595" y="2129437"/>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E019C671-9A39-40D6-A4C2-3C69DDC1860E}"/>
              </a:ext>
            </a:extLst>
          </p:cNvPr>
          <p:cNvSpPr/>
          <p:nvPr/>
        </p:nvSpPr>
        <p:spPr>
          <a:xfrm>
            <a:off x="2874195" y="2349570"/>
            <a:ext cx="3699934" cy="1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5CAB4AD6-FE01-4CBC-9D0B-9E653D799619}"/>
              </a:ext>
            </a:extLst>
          </p:cNvPr>
          <p:cNvSpPr txBox="1"/>
          <p:nvPr/>
        </p:nvSpPr>
        <p:spPr>
          <a:xfrm>
            <a:off x="6223789" y="2331276"/>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69" name="TextBox 68">
            <a:extLst>
              <a:ext uri="{FF2B5EF4-FFF2-40B4-BE49-F238E27FC236}">
                <a16:creationId xmlns:a16="http://schemas.microsoft.com/office/drawing/2014/main" id="{CD4BCCCA-9BC4-4385-90E8-BE2B22B73855}"/>
              </a:ext>
            </a:extLst>
          </p:cNvPr>
          <p:cNvSpPr txBox="1"/>
          <p:nvPr/>
        </p:nvSpPr>
        <p:spPr>
          <a:xfrm>
            <a:off x="6539476" y="2232382"/>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0" name="TextBox 69">
            <a:extLst>
              <a:ext uri="{FF2B5EF4-FFF2-40B4-BE49-F238E27FC236}">
                <a16:creationId xmlns:a16="http://schemas.microsoft.com/office/drawing/2014/main" id="{3D51F8F4-2314-4C8B-8841-4AD0704C9E3B}"/>
              </a:ext>
            </a:extLst>
          </p:cNvPr>
          <p:cNvSpPr txBox="1"/>
          <p:nvPr/>
        </p:nvSpPr>
        <p:spPr>
          <a:xfrm>
            <a:off x="4694529" y="2205237"/>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1" name="TextBox 70">
            <a:extLst>
              <a:ext uri="{FF2B5EF4-FFF2-40B4-BE49-F238E27FC236}">
                <a16:creationId xmlns:a16="http://schemas.microsoft.com/office/drawing/2014/main" id="{E556D174-DB47-4B9F-80EB-006075D1A63C}"/>
              </a:ext>
            </a:extLst>
          </p:cNvPr>
          <p:cNvSpPr txBox="1"/>
          <p:nvPr/>
        </p:nvSpPr>
        <p:spPr>
          <a:xfrm>
            <a:off x="3703919" y="2230638"/>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2" name="TextBox 71">
            <a:extLst>
              <a:ext uri="{FF2B5EF4-FFF2-40B4-BE49-F238E27FC236}">
                <a16:creationId xmlns:a16="http://schemas.microsoft.com/office/drawing/2014/main" id="{6E3484B3-E6DB-4258-A159-AF019264EE99}"/>
              </a:ext>
            </a:extLst>
          </p:cNvPr>
          <p:cNvSpPr txBox="1"/>
          <p:nvPr/>
        </p:nvSpPr>
        <p:spPr>
          <a:xfrm>
            <a:off x="5359039" y="2199301"/>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3" name="TextBox 72">
            <a:extLst>
              <a:ext uri="{FF2B5EF4-FFF2-40B4-BE49-F238E27FC236}">
                <a16:creationId xmlns:a16="http://schemas.microsoft.com/office/drawing/2014/main" id="{6CDF844E-46C6-4F92-A540-0ED673BC0FDD}"/>
              </a:ext>
            </a:extLst>
          </p:cNvPr>
          <p:cNvSpPr txBox="1"/>
          <p:nvPr/>
        </p:nvSpPr>
        <p:spPr>
          <a:xfrm>
            <a:off x="2552462" y="2162901"/>
            <a:ext cx="282129" cy="276999"/>
          </a:xfrm>
          <a:prstGeom prst="rect">
            <a:avLst/>
          </a:prstGeom>
          <a:noFill/>
        </p:spPr>
        <p:txBody>
          <a:bodyPr wrap="none" lIns="0" tIns="0" rIns="0" bIns="0" rtlCol="0" anchor="ctr" anchorCtr="1">
            <a:spAutoFit/>
          </a:bodyPr>
          <a:lstStyle/>
          <a:p>
            <a:r>
              <a:rPr lang="en-US" sz="1800" dirty="0"/>
              <a:t>0V</a:t>
            </a:r>
            <a:endParaRPr lang="en-US" dirty="0"/>
          </a:p>
        </p:txBody>
      </p:sp>
      <p:sp>
        <p:nvSpPr>
          <p:cNvPr id="74" name="TextBox 73">
            <a:extLst>
              <a:ext uri="{FF2B5EF4-FFF2-40B4-BE49-F238E27FC236}">
                <a16:creationId xmlns:a16="http://schemas.microsoft.com/office/drawing/2014/main" id="{43F8290E-4B51-4A5E-9921-5DCA787F5D61}"/>
              </a:ext>
            </a:extLst>
          </p:cNvPr>
          <p:cNvSpPr txBox="1"/>
          <p:nvPr/>
        </p:nvSpPr>
        <p:spPr>
          <a:xfrm>
            <a:off x="6328604" y="2112101"/>
            <a:ext cx="282129" cy="276999"/>
          </a:xfrm>
          <a:prstGeom prst="rect">
            <a:avLst/>
          </a:prstGeom>
          <a:noFill/>
        </p:spPr>
        <p:txBody>
          <a:bodyPr wrap="none" lIns="0" tIns="0" rIns="0" bIns="0" rtlCol="0" anchor="ctr" anchorCtr="1">
            <a:spAutoFit/>
          </a:bodyPr>
          <a:lstStyle/>
          <a:p>
            <a:r>
              <a:rPr lang="en-US" sz="1800" dirty="0"/>
              <a:t>1V</a:t>
            </a:r>
            <a:endParaRPr lang="en-US" dirty="0"/>
          </a:p>
        </p:txBody>
      </p:sp>
      <p:sp>
        <p:nvSpPr>
          <p:cNvPr id="75" name="TextBox 74">
            <a:extLst>
              <a:ext uri="{FF2B5EF4-FFF2-40B4-BE49-F238E27FC236}">
                <a16:creationId xmlns:a16="http://schemas.microsoft.com/office/drawing/2014/main" id="{0AAF20A9-6058-429C-8B93-70A95F8DDF56}"/>
              </a:ext>
            </a:extLst>
          </p:cNvPr>
          <p:cNvSpPr txBox="1"/>
          <p:nvPr/>
        </p:nvSpPr>
        <p:spPr>
          <a:xfrm>
            <a:off x="6558110" y="2475919"/>
            <a:ext cx="134789" cy="276999"/>
          </a:xfrm>
          <a:prstGeom prst="rect">
            <a:avLst/>
          </a:prstGeom>
          <a:noFill/>
        </p:spPr>
        <p:txBody>
          <a:bodyPr wrap="squar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6" name="TextBox 75">
            <a:extLst>
              <a:ext uri="{FF2B5EF4-FFF2-40B4-BE49-F238E27FC236}">
                <a16:creationId xmlns:a16="http://schemas.microsoft.com/office/drawing/2014/main" id="{FB8BA4CC-5EBD-4850-A64A-0DD3E13AC7F3}"/>
              </a:ext>
            </a:extLst>
          </p:cNvPr>
          <p:cNvSpPr txBox="1"/>
          <p:nvPr/>
        </p:nvSpPr>
        <p:spPr>
          <a:xfrm>
            <a:off x="6351167" y="2455810"/>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7" name="TextBox 76">
            <a:extLst>
              <a:ext uri="{FF2B5EF4-FFF2-40B4-BE49-F238E27FC236}">
                <a16:creationId xmlns:a16="http://schemas.microsoft.com/office/drawing/2014/main" id="{C58F528C-F220-4DAA-B217-AB781D4B4038}"/>
              </a:ext>
            </a:extLst>
          </p:cNvPr>
          <p:cNvSpPr txBox="1"/>
          <p:nvPr/>
        </p:nvSpPr>
        <p:spPr>
          <a:xfrm>
            <a:off x="5335610" y="2428096"/>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8" name="TextBox 77">
            <a:extLst>
              <a:ext uri="{FF2B5EF4-FFF2-40B4-BE49-F238E27FC236}">
                <a16:creationId xmlns:a16="http://schemas.microsoft.com/office/drawing/2014/main" id="{F9002583-0523-4E2F-81AC-294091BBB713}"/>
              </a:ext>
            </a:extLst>
          </p:cNvPr>
          <p:cNvSpPr txBox="1"/>
          <p:nvPr/>
        </p:nvSpPr>
        <p:spPr>
          <a:xfrm>
            <a:off x="4610197" y="2310485"/>
            <a:ext cx="157011" cy="276999"/>
          </a:xfrm>
          <a:prstGeom prst="rect">
            <a:avLst/>
          </a:prstGeom>
          <a:noFill/>
        </p:spPr>
        <p:txBody>
          <a:bodyPr wrap="squar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79" name="TextBox 78">
            <a:extLst>
              <a:ext uri="{FF2B5EF4-FFF2-40B4-BE49-F238E27FC236}">
                <a16:creationId xmlns:a16="http://schemas.microsoft.com/office/drawing/2014/main" id="{6CCBF697-6535-42E2-9732-C0DDF4DFA07E}"/>
              </a:ext>
            </a:extLst>
          </p:cNvPr>
          <p:cNvSpPr txBox="1"/>
          <p:nvPr/>
        </p:nvSpPr>
        <p:spPr>
          <a:xfrm>
            <a:off x="2383604" y="2878735"/>
            <a:ext cx="4376792" cy="461665"/>
          </a:xfrm>
          <a:prstGeom prst="rect">
            <a:avLst/>
          </a:prstGeom>
          <a:gradFill flip="none" rotWithShape="1">
            <a:gsLst>
              <a:gs pos="0">
                <a:schemeClr val="accent2"/>
              </a:gs>
              <a:gs pos="100000">
                <a:schemeClr val="accent5">
                  <a:lumMod val="0"/>
                  <a:lumOff val="100000"/>
                </a:schemeClr>
              </a:gs>
              <a:gs pos="100000">
                <a:schemeClr val="accent5">
                  <a:lumMod val="100000"/>
                  <a:alpha val="0"/>
                </a:schemeClr>
              </a:gs>
            </a:gsLst>
            <a:lin ang="0" scaled="1"/>
            <a:tileRect/>
          </a:gradFill>
          <a:ln>
            <a:solidFill>
              <a:schemeClr val="tx1"/>
            </a:solidFill>
          </a:ln>
        </p:spPr>
        <p:txBody>
          <a:bodyPr wrap="square" rtlCol="0">
            <a:spAutoFit/>
          </a:bodyPr>
          <a:lstStyle/>
          <a:p>
            <a:r>
              <a:rPr lang="en-US" dirty="0"/>
              <a:t>T            K         B           S         H</a:t>
            </a:r>
          </a:p>
        </p:txBody>
      </p:sp>
      <p:sp>
        <p:nvSpPr>
          <p:cNvPr id="80" name="TextBox 79">
            <a:extLst>
              <a:ext uri="{FF2B5EF4-FFF2-40B4-BE49-F238E27FC236}">
                <a16:creationId xmlns:a16="http://schemas.microsoft.com/office/drawing/2014/main" id="{53DAE2B0-BF8E-4218-983A-5B986A4EBCBB}"/>
              </a:ext>
            </a:extLst>
          </p:cNvPr>
          <p:cNvSpPr txBox="1"/>
          <p:nvPr/>
        </p:nvSpPr>
        <p:spPr>
          <a:xfrm>
            <a:off x="5578996" y="2320257"/>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grpSp>
        <p:nvGrpSpPr>
          <p:cNvPr id="17" name="Group 16">
            <a:extLst>
              <a:ext uri="{FF2B5EF4-FFF2-40B4-BE49-F238E27FC236}">
                <a16:creationId xmlns:a16="http://schemas.microsoft.com/office/drawing/2014/main" id="{0020C5F2-03AE-4F95-8258-06E7208A6508}"/>
              </a:ext>
            </a:extLst>
          </p:cNvPr>
          <p:cNvGrpSpPr/>
          <p:nvPr/>
        </p:nvGrpSpPr>
        <p:grpSpPr>
          <a:xfrm>
            <a:off x="551213" y="257219"/>
            <a:ext cx="3434090" cy="1462323"/>
            <a:chOff x="551213" y="257219"/>
            <a:chExt cx="3434090" cy="1462323"/>
          </a:xfrm>
        </p:grpSpPr>
        <p:cxnSp>
          <p:nvCxnSpPr>
            <p:cNvPr id="13" name="Straight Connector 12">
              <a:extLst>
                <a:ext uri="{FF2B5EF4-FFF2-40B4-BE49-F238E27FC236}">
                  <a16:creationId xmlns:a16="http://schemas.microsoft.com/office/drawing/2014/main" id="{E2215C21-BFC0-467A-A0C7-AB25C73CF68D}"/>
                </a:ext>
              </a:extLst>
            </p:cNvPr>
            <p:cNvCxnSpPr/>
            <p:nvPr/>
          </p:nvCxnSpPr>
          <p:spPr>
            <a:xfrm>
              <a:off x="551213" y="257219"/>
              <a:ext cx="3434090" cy="146232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D66D3A9F-C376-40D0-B69B-C3617F24C967}"/>
                </a:ext>
              </a:extLst>
            </p:cNvPr>
            <p:cNvCxnSpPr>
              <a:cxnSpLocks/>
            </p:cNvCxnSpPr>
            <p:nvPr/>
          </p:nvCxnSpPr>
          <p:spPr>
            <a:xfrm flipV="1">
              <a:off x="551213" y="257219"/>
              <a:ext cx="3434090" cy="1462323"/>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273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6738-B72D-40BB-98AC-38D9F14F38ED}"/>
              </a:ext>
            </a:extLst>
          </p:cNvPr>
          <p:cNvSpPr>
            <a:spLocks noGrp="1"/>
          </p:cNvSpPr>
          <p:nvPr>
            <p:ph type="title"/>
          </p:nvPr>
        </p:nvSpPr>
        <p:spPr/>
        <p:txBody>
          <a:bodyPr/>
          <a:lstStyle/>
          <a:p>
            <a:r>
              <a:rPr lang="en-US" dirty="0"/>
              <a:t>Hill buffer</a:t>
            </a:r>
          </a:p>
        </p:txBody>
      </p:sp>
      <p:sp>
        <p:nvSpPr>
          <p:cNvPr id="3" name="Content Placeholder 2">
            <a:extLst>
              <a:ext uri="{FF2B5EF4-FFF2-40B4-BE49-F238E27FC236}">
                <a16:creationId xmlns:a16="http://schemas.microsoft.com/office/drawing/2014/main" id="{C170A00B-DF11-44A6-BA9F-545C49602CF4}"/>
              </a:ext>
            </a:extLst>
          </p:cNvPr>
          <p:cNvSpPr>
            <a:spLocks noGrp="1"/>
          </p:cNvSpPr>
          <p:nvPr>
            <p:ph idx="1"/>
          </p:nvPr>
        </p:nvSpPr>
        <p:spPr>
          <a:xfrm>
            <a:off x="685800" y="1336763"/>
            <a:ext cx="7772400" cy="1702528"/>
          </a:xfrm>
        </p:spPr>
        <p:txBody>
          <a:bodyPr/>
          <a:lstStyle/>
          <a:p>
            <a:r>
              <a:rPr lang="en-US" dirty="0" err="1"/>
              <a:t>Bitsey</a:t>
            </a:r>
            <a:r>
              <a:rPr lang="en-US" dirty="0"/>
              <a:t> also provides a Hill buffer</a:t>
            </a:r>
          </a:p>
        </p:txBody>
      </p:sp>
      <p:sp>
        <p:nvSpPr>
          <p:cNvPr id="4" name="Footer Placeholder 3">
            <a:extLst>
              <a:ext uri="{FF2B5EF4-FFF2-40B4-BE49-F238E27FC236}">
                <a16:creationId xmlns:a16="http://schemas.microsoft.com/office/drawing/2014/main" id="{C24C5356-3A9A-47A2-990F-1967FFBF9136}"/>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8" name="Content Placeholder 2">
            <a:extLst>
              <a:ext uri="{FF2B5EF4-FFF2-40B4-BE49-F238E27FC236}">
                <a16:creationId xmlns:a16="http://schemas.microsoft.com/office/drawing/2014/main" id="{819BE16E-C8D2-4877-BF12-44824265AED4}"/>
              </a:ext>
            </a:extLst>
          </p:cNvPr>
          <p:cNvSpPr txBox="1">
            <a:spLocks/>
          </p:cNvSpPr>
          <p:nvPr/>
        </p:nvSpPr>
        <p:spPr bwMode="auto">
          <a:xfrm>
            <a:off x="693745" y="2127761"/>
            <a:ext cx="3472543" cy="281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Any idea what we might use it for?</a:t>
            </a:r>
          </a:p>
          <a:p>
            <a:pPr lvl="1"/>
            <a:r>
              <a:rPr lang="en-US" kern="0" dirty="0"/>
              <a:t>Control </a:t>
            </a:r>
            <a:r>
              <a:rPr lang="en-US" i="1" kern="0" dirty="0" err="1"/>
              <a:t>G</a:t>
            </a:r>
            <a:r>
              <a:rPr lang="en-US" kern="0" baseline="-25000" dirty="0" err="1"/>
              <a:t>Na</a:t>
            </a:r>
            <a:endParaRPr lang="en-US" kern="0" dirty="0"/>
          </a:p>
          <a:p>
            <a:pPr lvl="1"/>
            <a:r>
              <a:rPr lang="en-US" kern="0" dirty="0"/>
              <a:t>But why bother controlling both of them?</a:t>
            </a:r>
          </a:p>
        </p:txBody>
      </p:sp>
      <p:sp>
        <p:nvSpPr>
          <p:cNvPr id="5" name="TextBox 4">
            <a:extLst>
              <a:ext uri="{FF2B5EF4-FFF2-40B4-BE49-F238E27FC236}">
                <a16:creationId xmlns:a16="http://schemas.microsoft.com/office/drawing/2014/main" id="{DC3F49A7-7D91-42D5-912B-143767690D6A}"/>
              </a:ext>
            </a:extLst>
          </p:cNvPr>
          <p:cNvSpPr txBox="1"/>
          <p:nvPr/>
        </p:nvSpPr>
        <p:spPr>
          <a:xfrm>
            <a:off x="3866144" y="5722709"/>
            <a:ext cx="2847703" cy="461665"/>
          </a:xfrm>
          <a:prstGeom prst="rect">
            <a:avLst/>
          </a:prstGeom>
          <a:noFill/>
        </p:spPr>
        <p:txBody>
          <a:bodyPr wrap="square" rtlCol="0">
            <a:spAutoFit/>
          </a:bodyPr>
          <a:lstStyle/>
          <a:p>
            <a:r>
              <a:rPr lang="en-US" dirty="0">
                <a:solidFill>
                  <a:schemeClr val="accent2"/>
                </a:solidFill>
              </a:rPr>
              <a:t>[</a:t>
            </a:r>
            <a:r>
              <a:rPr lang="en-US" i="1" dirty="0">
                <a:solidFill>
                  <a:schemeClr val="accent2"/>
                </a:solidFill>
              </a:rPr>
              <a:t>ion</a:t>
            </a:r>
            <a:r>
              <a:rPr lang="en-US" dirty="0">
                <a:solidFill>
                  <a:schemeClr val="accent2"/>
                </a:solidFill>
              </a:rPr>
              <a:t>]=</a:t>
            </a:r>
            <a:r>
              <a:rPr lang="en-US" i="1" dirty="0" err="1">
                <a:solidFill>
                  <a:schemeClr val="accent2"/>
                </a:solidFill>
              </a:rPr>
              <a:t>k</a:t>
            </a:r>
            <a:r>
              <a:rPr lang="en-US" baseline="-25000" dirty="0" err="1">
                <a:solidFill>
                  <a:schemeClr val="accent2"/>
                </a:solidFill>
              </a:rPr>
              <a:t>M</a:t>
            </a:r>
            <a:r>
              <a:rPr lang="en-US" dirty="0">
                <a:solidFill>
                  <a:schemeClr val="accent2"/>
                </a:solidFill>
              </a:rPr>
              <a:t> </a:t>
            </a:r>
            <a:r>
              <a:rPr lang="en-US" dirty="0">
                <a:solidFill>
                  <a:schemeClr val="accent2"/>
                </a:solidFill>
                <a:sym typeface="Symbol" panose="05050102010706020507" pitchFamily="18" charset="2"/>
              </a:rPr>
              <a:t> scale=½ </a:t>
            </a:r>
            <a:endParaRPr lang="en-US" dirty="0">
              <a:solidFill>
                <a:schemeClr val="accent2"/>
              </a:solidFill>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EB364E4-11F1-4C72-A44A-693181127A96}"/>
                  </a:ext>
                </a:extLst>
              </p:cNvPr>
              <p:cNvSpPr txBox="1"/>
              <p:nvPr/>
            </p:nvSpPr>
            <p:spPr>
              <a:xfrm>
                <a:off x="7160997" y="4218131"/>
                <a:ext cx="1614866" cy="125643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f>
                        <m:fPr>
                          <m:ctrlPr>
                            <a:rPr lang="en-US" sz="1800" i="1" kern="0" smtClean="0">
                              <a:latin typeface="Cambria Math" panose="02040503050406030204" pitchFamily="18" charset="0"/>
                            </a:rPr>
                          </m:ctrlPr>
                        </m:fPr>
                        <m:num>
                          <m:sSup>
                            <m:sSupPr>
                              <m:ctrlPr>
                                <a:rPr lang="en-US" sz="1800" i="1" kern="0">
                                  <a:latin typeface="Cambria Math" panose="02040503050406030204" pitchFamily="18" charset="0"/>
                                </a:rPr>
                              </m:ctrlPr>
                            </m:sSupPr>
                            <m:e>
                              <m:d>
                                <m:dPr>
                                  <m:ctrlPr>
                                    <a:rPr lang="en-US" sz="1800" i="1" kern="0">
                                      <a:latin typeface="Cambria Math" panose="02040503050406030204" pitchFamily="18" charset="0"/>
                                    </a:rPr>
                                  </m:ctrlPr>
                                </m:dPr>
                                <m:e>
                                  <m:f>
                                    <m:fPr>
                                      <m:ctrlPr>
                                        <a:rPr lang="en-US" sz="1800" i="1" kern="0">
                                          <a:latin typeface="Cambria Math" panose="02040503050406030204" pitchFamily="18" charset="0"/>
                                        </a:rPr>
                                      </m:ctrlPr>
                                    </m:fPr>
                                    <m:num>
                                      <m:d>
                                        <m:dPr>
                                          <m:begChr m:val="["/>
                                          <m:endChr m:val="]"/>
                                          <m:ctrlPr>
                                            <a:rPr lang="en-US" sz="1800" i="1" kern="0">
                                              <a:latin typeface="Cambria Math" panose="02040503050406030204" pitchFamily="18" charset="0"/>
                                            </a:rPr>
                                          </m:ctrlPr>
                                        </m:dPr>
                                        <m:e>
                                          <m:r>
                                            <a:rPr lang="en-US" sz="1800" b="0" i="1" kern="0" smtClean="0">
                                              <a:latin typeface="Cambria Math" panose="02040503050406030204" pitchFamily="18" charset="0"/>
                                            </a:rPr>
                                            <m:t>𝑖𝑜𝑛</m:t>
                                          </m:r>
                                        </m:e>
                                      </m:d>
                                    </m:num>
                                    <m:den>
                                      <m:sSub>
                                        <m:sSubPr>
                                          <m:ctrlPr>
                                            <a:rPr lang="en-US" sz="1800" i="1" kern="0">
                                              <a:latin typeface="Cambria Math" panose="02040503050406030204" pitchFamily="18" charset="0"/>
                                            </a:rPr>
                                          </m:ctrlPr>
                                        </m:sSubPr>
                                        <m:e>
                                          <m:r>
                                            <a:rPr lang="en-US" sz="1800" i="1" kern="0">
                                              <a:latin typeface="Cambria Math" panose="02040503050406030204" pitchFamily="18" charset="0"/>
                                            </a:rPr>
                                            <m:t>𝑘</m:t>
                                          </m:r>
                                        </m:e>
                                        <m:sub>
                                          <m:r>
                                            <a:rPr lang="en-US" sz="1800" i="1" kern="0">
                                              <a:latin typeface="Cambria Math" panose="02040503050406030204" pitchFamily="18" charset="0"/>
                                            </a:rPr>
                                            <m:t>𝑀</m:t>
                                          </m:r>
                                        </m:sub>
                                      </m:sSub>
                                    </m:den>
                                  </m:f>
                                </m:e>
                              </m:d>
                            </m:e>
                            <m:sup>
                              <m:r>
                                <a:rPr lang="en-US" sz="1800" i="1" kern="0">
                                  <a:latin typeface="Cambria Math" panose="02040503050406030204" pitchFamily="18" charset="0"/>
                                </a:rPr>
                                <m:t>𝑁</m:t>
                              </m:r>
                            </m:sup>
                          </m:sSup>
                        </m:num>
                        <m:den>
                          <m:r>
                            <a:rPr lang="en-US" sz="1800" i="1" kern="0">
                              <a:latin typeface="Cambria Math" panose="02040503050406030204" pitchFamily="18" charset="0"/>
                            </a:rPr>
                            <m:t>1+</m:t>
                          </m:r>
                          <m:sSup>
                            <m:sSupPr>
                              <m:ctrlPr>
                                <a:rPr lang="en-US" sz="1800" i="1" kern="0">
                                  <a:latin typeface="Cambria Math" panose="02040503050406030204" pitchFamily="18" charset="0"/>
                                </a:rPr>
                              </m:ctrlPr>
                            </m:sSupPr>
                            <m:e>
                              <m:d>
                                <m:dPr>
                                  <m:ctrlPr>
                                    <a:rPr lang="en-US" sz="1800" i="1" kern="0">
                                      <a:latin typeface="Cambria Math" panose="02040503050406030204" pitchFamily="18" charset="0"/>
                                    </a:rPr>
                                  </m:ctrlPr>
                                </m:dPr>
                                <m:e>
                                  <m:f>
                                    <m:fPr>
                                      <m:ctrlPr>
                                        <a:rPr lang="en-US" sz="1800" i="1" kern="0">
                                          <a:latin typeface="Cambria Math" panose="02040503050406030204" pitchFamily="18" charset="0"/>
                                        </a:rPr>
                                      </m:ctrlPr>
                                    </m:fPr>
                                    <m:num>
                                      <m:d>
                                        <m:dPr>
                                          <m:begChr m:val="["/>
                                          <m:endChr m:val="]"/>
                                          <m:ctrlPr>
                                            <a:rPr lang="en-US" sz="1800" i="1" kern="0">
                                              <a:latin typeface="Cambria Math" panose="02040503050406030204" pitchFamily="18" charset="0"/>
                                            </a:rPr>
                                          </m:ctrlPr>
                                        </m:dPr>
                                        <m:e>
                                          <m:r>
                                            <a:rPr lang="en-US" sz="1800" b="0" i="1" kern="0" smtClean="0">
                                              <a:latin typeface="Cambria Math" panose="02040503050406030204" pitchFamily="18" charset="0"/>
                                            </a:rPr>
                                            <m:t>𝑖𝑜𝑛</m:t>
                                          </m:r>
                                        </m:e>
                                      </m:d>
                                    </m:num>
                                    <m:den>
                                      <m:sSub>
                                        <m:sSubPr>
                                          <m:ctrlPr>
                                            <a:rPr lang="en-US" sz="1800" i="1" kern="0">
                                              <a:latin typeface="Cambria Math" panose="02040503050406030204" pitchFamily="18" charset="0"/>
                                            </a:rPr>
                                          </m:ctrlPr>
                                        </m:sSubPr>
                                        <m:e>
                                          <m:r>
                                            <a:rPr lang="en-US" sz="1800" i="1" kern="0">
                                              <a:latin typeface="Cambria Math" panose="02040503050406030204" pitchFamily="18" charset="0"/>
                                            </a:rPr>
                                            <m:t>𝑘</m:t>
                                          </m:r>
                                        </m:e>
                                        <m:sub>
                                          <m:r>
                                            <a:rPr lang="en-US" sz="1800" i="1" kern="0">
                                              <a:latin typeface="Cambria Math" panose="02040503050406030204" pitchFamily="18" charset="0"/>
                                            </a:rPr>
                                            <m:t>𝑀</m:t>
                                          </m:r>
                                        </m:sub>
                                      </m:sSub>
                                    </m:den>
                                  </m:f>
                                </m:e>
                              </m:d>
                            </m:e>
                            <m:sup>
                              <m:r>
                                <a:rPr lang="en-US" sz="1800" i="1" kern="0">
                                  <a:latin typeface="Cambria Math" panose="02040503050406030204" pitchFamily="18" charset="0"/>
                                </a:rPr>
                                <m:t>𝑁</m:t>
                              </m:r>
                            </m:sup>
                          </m:sSup>
                        </m:den>
                      </m:f>
                    </m:oMath>
                  </m:oMathPara>
                </a14:m>
                <a:endParaRPr lang="en-US" dirty="0"/>
              </a:p>
            </p:txBody>
          </p:sp>
        </mc:Choice>
        <mc:Fallback xmlns="">
          <p:sp>
            <p:nvSpPr>
              <p:cNvPr id="10" name="TextBox 9">
                <a:extLst>
                  <a:ext uri="{FF2B5EF4-FFF2-40B4-BE49-F238E27FC236}">
                    <a16:creationId xmlns:a16="http://schemas.microsoft.com/office/drawing/2014/main" id="{3EB364E4-11F1-4C72-A44A-693181127A96}"/>
                  </a:ext>
                </a:extLst>
              </p:cNvPr>
              <p:cNvSpPr txBox="1">
                <a:spLocks noRot="1" noChangeAspect="1" noMove="1" noResize="1" noEditPoints="1" noAdjustHandles="1" noChangeArrowheads="1" noChangeShapeType="1" noTextEdit="1"/>
              </p:cNvSpPr>
              <p:nvPr/>
            </p:nvSpPr>
            <p:spPr>
              <a:xfrm>
                <a:off x="7160997" y="4218131"/>
                <a:ext cx="1614866" cy="1256434"/>
              </a:xfrm>
              <a:prstGeom prst="rect">
                <a:avLst/>
              </a:prstGeom>
              <a:blipFill>
                <a:blip r:embed="rId2"/>
                <a:stretch>
                  <a:fillRect/>
                </a:stretch>
              </a:blipFill>
            </p:spPr>
            <p:txBody>
              <a:bodyPr/>
              <a:lstStyle/>
              <a:p>
                <a:r>
                  <a:rPr lang="en-US">
                    <a:noFill/>
                  </a:rPr>
                  <a:t> </a:t>
                </a:r>
              </a:p>
            </p:txBody>
          </p:sp>
        </mc:Fallback>
      </mc:AlternateContent>
      <p:cxnSp>
        <p:nvCxnSpPr>
          <p:cNvPr id="12" name="Straight Arrow Connector 11">
            <a:extLst>
              <a:ext uri="{FF2B5EF4-FFF2-40B4-BE49-F238E27FC236}">
                <a16:creationId xmlns:a16="http://schemas.microsoft.com/office/drawing/2014/main" id="{1957FC21-CA88-4E3B-9B4D-41E40D27F7EA}"/>
              </a:ext>
            </a:extLst>
          </p:cNvPr>
          <p:cNvCxnSpPr>
            <a:cxnSpLocks/>
          </p:cNvCxnSpPr>
          <p:nvPr/>
        </p:nvCxnSpPr>
        <p:spPr>
          <a:xfrm flipV="1">
            <a:off x="5752730" y="4616388"/>
            <a:ext cx="514905" cy="120736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Chart 15">
            <a:extLst>
              <a:ext uri="{FF2B5EF4-FFF2-40B4-BE49-F238E27FC236}">
                <a16:creationId xmlns:a16="http://schemas.microsoft.com/office/drawing/2014/main" id="{5FDBB9C5-E98B-4884-8A90-776ABA01B862}"/>
              </a:ext>
            </a:extLst>
          </p:cNvPr>
          <p:cNvGraphicFramePr>
            <a:graphicFrameLocks/>
          </p:cNvGraphicFramePr>
          <p:nvPr/>
        </p:nvGraphicFramePr>
        <p:xfrm>
          <a:off x="4425083" y="3249401"/>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2ED049F-84EE-440C-ABB2-737256BA8463}"/>
              </a:ext>
            </a:extLst>
          </p:cNvPr>
          <p:cNvSpPr txBox="1"/>
          <p:nvPr/>
        </p:nvSpPr>
        <p:spPr>
          <a:xfrm>
            <a:off x="693745" y="442452"/>
            <a:ext cx="2344423" cy="461665"/>
          </a:xfrm>
          <a:prstGeom prst="rect">
            <a:avLst/>
          </a:prstGeom>
          <a:noFill/>
          <a:ln w="28575">
            <a:solidFill>
              <a:srgbClr val="FF0000"/>
            </a:solidFill>
          </a:ln>
        </p:spPr>
        <p:txBody>
          <a:bodyPr wrap="square" rtlCol="0">
            <a:spAutoFit/>
          </a:bodyPr>
          <a:lstStyle/>
          <a:p>
            <a:r>
              <a:rPr lang="en-US" b="1" dirty="0">
                <a:solidFill>
                  <a:srgbClr val="FF0000"/>
                </a:solidFill>
              </a:rPr>
              <a:t>BACKUP</a:t>
            </a:r>
          </a:p>
        </p:txBody>
      </p:sp>
    </p:spTree>
    <p:extLst>
      <p:ext uri="{BB962C8B-B14F-4D97-AF65-F5344CB8AC3E}">
        <p14:creationId xmlns:p14="http://schemas.microsoft.com/office/powerpoint/2010/main" val="343673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328"/>
            <a:ext cx="7772400" cy="929802"/>
          </a:xfrm>
        </p:spPr>
        <p:txBody>
          <a:bodyPr/>
          <a:lstStyle/>
          <a:p>
            <a:r>
              <a:rPr lang="en-US" dirty="0"/>
              <a:t>Using the </a:t>
            </a:r>
            <a:r>
              <a:rPr lang="en-US" i="1" dirty="0" err="1"/>
              <a:t>V</a:t>
            </a:r>
            <a:r>
              <a:rPr lang="en-US" baseline="-25000" dirty="0" err="1"/>
              <a:t>mem</a:t>
            </a:r>
            <a:r>
              <a:rPr lang="en-US" dirty="0"/>
              <a:t> pattern</a:t>
            </a:r>
          </a:p>
        </p:txBody>
      </p:sp>
      <p:sp>
        <p:nvSpPr>
          <p:cNvPr id="3" name="Content Placeholder 2"/>
          <p:cNvSpPr>
            <a:spLocks noGrp="1"/>
          </p:cNvSpPr>
          <p:nvPr>
            <p:ph idx="1"/>
          </p:nvPr>
        </p:nvSpPr>
        <p:spPr>
          <a:xfrm>
            <a:off x="373627" y="3754437"/>
            <a:ext cx="8367250" cy="2243759"/>
          </a:xfrm>
        </p:spPr>
        <p:txBody>
          <a:bodyPr/>
          <a:lstStyle/>
          <a:p>
            <a:pPr>
              <a:buFont typeface="Arial" panose="020B0604020202020204" pitchFamily="34" charset="0"/>
              <a:buChar char="•"/>
            </a:pPr>
            <a:r>
              <a:rPr lang="en-US" sz="2400" dirty="0"/>
              <a:t>Some  cells set </a:t>
            </a:r>
            <a:r>
              <a:rPr lang="en-US" sz="2400" dirty="0" err="1"/>
              <a:t>I_am_head</a:t>
            </a:r>
            <a:r>
              <a:rPr lang="en-US" sz="2400" dirty="0"/>
              <a:t>=True (whatever that means)</a:t>
            </a:r>
          </a:p>
          <a:p>
            <a:pPr lvl="1">
              <a:spcBef>
                <a:spcPts val="0"/>
              </a:spcBef>
              <a:buFont typeface="Arial" panose="020B0604020202020204" pitchFamily="34" charset="0"/>
              <a:buChar char="•"/>
            </a:pPr>
            <a:r>
              <a:rPr lang="en-US" sz="2000" dirty="0"/>
              <a:t>That triggers their DNA if-then code to build head proteins</a:t>
            </a:r>
          </a:p>
          <a:p>
            <a:r>
              <a:rPr lang="en-US" sz="2400" dirty="0"/>
              <a:t>Objection: something needs to deal with 3D</a:t>
            </a:r>
          </a:p>
          <a:p>
            <a:pPr lvl="1">
              <a:spcBef>
                <a:spcPts val="0"/>
              </a:spcBef>
            </a:pPr>
            <a:r>
              <a:rPr lang="en-US" sz="2000" dirty="0"/>
              <a:t>Could do per-region subdivision</a:t>
            </a:r>
          </a:p>
          <a:p>
            <a:r>
              <a:rPr lang="en-US" sz="2400" dirty="0"/>
              <a:t>Next up – how can we build this </a:t>
            </a:r>
            <a:r>
              <a:rPr lang="en-US" sz="2400" i="1" dirty="0" err="1"/>
              <a:t>V</a:t>
            </a:r>
            <a:r>
              <a:rPr lang="en-US" sz="2400" baseline="-25000" dirty="0" err="1"/>
              <a:t>mem</a:t>
            </a:r>
            <a:r>
              <a:rPr lang="en-US" sz="2400" dirty="0"/>
              <a:t> pattern?</a:t>
            </a:r>
          </a:p>
        </p:txBody>
      </p:sp>
      <p:sp>
        <p:nvSpPr>
          <p:cNvPr id="4" name="Footer Placeholder 3"/>
          <p:cNvSpPr>
            <a:spLocks noGrp="1"/>
          </p:cNvSpPr>
          <p:nvPr>
            <p:ph type="ftr" sz="quarter" idx="11"/>
          </p:nvPr>
        </p:nvSpPr>
        <p:spPr>
          <a:xfrm>
            <a:off x="3124200" y="6356555"/>
            <a:ext cx="2895600" cy="307777"/>
          </a:xfrm>
        </p:spPr>
        <p:txBody>
          <a:bodyPr/>
          <a:lstStyle/>
          <a:p>
            <a:pPr>
              <a:defRPr/>
            </a:pPr>
            <a:r>
              <a:rPr lang="en-US" dirty="0"/>
              <a:t>EE 123 Joel Grodstein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1" y="1193443"/>
            <a:ext cx="1926225" cy="2415607"/>
          </a:xfrm>
          <a:prstGeom prst="rect">
            <a:avLst/>
          </a:prstGeom>
        </p:spPr>
      </p:pic>
      <p:sp>
        <p:nvSpPr>
          <p:cNvPr id="7" name="TextBox 6"/>
          <p:cNvSpPr txBox="1"/>
          <p:nvPr/>
        </p:nvSpPr>
        <p:spPr>
          <a:xfrm>
            <a:off x="3095625" y="2047303"/>
            <a:ext cx="2025445" cy="707886"/>
          </a:xfrm>
          <a:prstGeom prst="rect">
            <a:avLst/>
          </a:prstGeom>
          <a:noFill/>
        </p:spPr>
        <p:txBody>
          <a:bodyPr wrap="square" rtlCol="0">
            <a:spAutoFit/>
          </a:bodyPr>
          <a:lstStyle/>
          <a:p>
            <a:r>
              <a:rPr lang="en-US" sz="2000" i="1" dirty="0"/>
              <a:t>Human embryo, 9-10 weeks</a:t>
            </a:r>
          </a:p>
        </p:txBody>
      </p:sp>
      <p:sp>
        <p:nvSpPr>
          <p:cNvPr id="10" name="TextBox 9">
            <a:extLst>
              <a:ext uri="{FF2B5EF4-FFF2-40B4-BE49-F238E27FC236}">
                <a16:creationId xmlns:a16="http://schemas.microsoft.com/office/drawing/2014/main" id="{B64E1428-C7BD-4656-A5BA-A6D7341FC9EA}"/>
              </a:ext>
            </a:extLst>
          </p:cNvPr>
          <p:cNvSpPr txBox="1"/>
          <p:nvPr/>
        </p:nvSpPr>
        <p:spPr>
          <a:xfrm>
            <a:off x="1619250" y="1116176"/>
            <a:ext cx="344699" cy="461665"/>
          </a:xfrm>
          <a:prstGeom prst="rect">
            <a:avLst/>
          </a:prstGeom>
          <a:noFill/>
        </p:spPr>
        <p:txBody>
          <a:bodyPr wrap="square" rtlCol="0">
            <a:spAutoFit/>
          </a:bodyPr>
          <a:lstStyle/>
          <a:p>
            <a:r>
              <a:rPr lang="en-US" dirty="0">
                <a:solidFill>
                  <a:srgbClr val="FFFF00"/>
                </a:solidFill>
              </a:rPr>
              <a:t>0</a:t>
            </a:r>
          </a:p>
        </p:txBody>
      </p:sp>
      <p:sp>
        <p:nvSpPr>
          <p:cNvPr id="11" name="TextBox 10">
            <a:extLst>
              <a:ext uri="{FF2B5EF4-FFF2-40B4-BE49-F238E27FC236}">
                <a16:creationId xmlns:a16="http://schemas.microsoft.com/office/drawing/2014/main" id="{1B46CDF6-BDEE-4639-A041-309669DD9AE5}"/>
              </a:ext>
            </a:extLst>
          </p:cNvPr>
          <p:cNvSpPr txBox="1"/>
          <p:nvPr/>
        </p:nvSpPr>
        <p:spPr>
          <a:xfrm>
            <a:off x="1095375" y="3180689"/>
            <a:ext cx="344699" cy="461665"/>
          </a:xfrm>
          <a:prstGeom prst="rect">
            <a:avLst/>
          </a:prstGeom>
          <a:noFill/>
        </p:spPr>
        <p:txBody>
          <a:bodyPr wrap="square" rtlCol="0">
            <a:spAutoFit/>
          </a:bodyPr>
          <a:lstStyle/>
          <a:p>
            <a:r>
              <a:rPr lang="en-US" dirty="0">
                <a:solidFill>
                  <a:srgbClr val="FFFF00"/>
                </a:solidFill>
              </a:rPr>
              <a:t>1</a:t>
            </a:r>
          </a:p>
        </p:txBody>
      </p:sp>
      <p:sp>
        <p:nvSpPr>
          <p:cNvPr id="13" name="TextBox 12">
            <a:extLst>
              <a:ext uri="{FF2B5EF4-FFF2-40B4-BE49-F238E27FC236}">
                <a16:creationId xmlns:a16="http://schemas.microsoft.com/office/drawing/2014/main" id="{A0642712-C760-4CCC-B3DE-8D12EAA933CE}"/>
              </a:ext>
            </a:extLst>
          </p:cNvPr>
          <p:cNvSpPr txBox="1"/>
          <p:nvPr/>
        </p:nvSpPr>
        <p:spPr>
          <a:xfrm>
            <a:off x="1877587" y="1562458"/>
            <a:ext cx="428625" cy="461665"/>
          </a:xfrm>
          <a:prstGeom prst="rect">
            <a:avLst/>
          </a:prstGeom>
          <a:noFill/>
        </p:spPr>
        <p:txBody>
          <a:bodyPr wrap="square" rtlCol="0">
            <a:spAutoFit/>
          </a:bodyPr>
          <a:lstStyle/>
          <a:p>
            <a:r>
              <a:rPr lang="en-US" dirty="0">
                <a:solidFill>
                  <a:srgbClr val="FFFF00"/>
                </a:solidFill>
              </a:rPr>
              <a:t>.2</a:t>
            </a:r>
          </a:p>
        </p:txBody>
      </p:sp>
      <p:sp>
        <p:nvSpPr>
          <p:cNvPr id="22" name="TextBox 21">
            <a:extLst>
              <a:ext uri="{FF2B5EF4-FFF2-40B4-BE49-F238E27FC236}">
                <a16:creationId xmlns:a16="http://schemas.microsoft.com/office/drawing/2014/main" id="{D493666D-0E7A-4002-9718-865A779FA2AB}"/>
              </a:ext>
            </a:extLst>
          </p:cNvPr>
          <p:cNvSpPr txBox="1"/>
          <p:nvPr/>
        </p:nvSpPr>
        <p:spPr>
          <a:xfrm>
            <a:off x="1877588" y="2382482"/>
            <a:ext cx="428625" cy="461665"/>
          </a:xfrm>
          <a:prstGeom prst="rect">
            <a:avLst/>
          </a:prstGeom>
          <a:noFill/>
        </p:spPr>
        <p:txBody>
          <a:bodyPr wrap="square" rtlCol="0">
            <a:spAutoFit/>
          </a:bodyPr>
          <a:lstStyle/>
          <a:p>
            <a:r>
              <a:rPr lang="en-US" dirty="0">
                <a:solidFill>
                  <a:srgbClr val="FFFF00"/>
                </a:solidFill>
              </a:rPr>
              <a:t>.5</a:t>
            </a:r>
          </a:p>
        </p:txBody>
      </p:sp>
      <p:sp>
        <p:nvSpPr>
          <p:cNvPr id="23" name="TextBox 22">
            <a:extLst>
              <a:ext uri="{FF2B5EF4-FFF2-40B4-BE49-F238E27FC236}">
                <a16:creationId xmlns:a16="http://schemas.microsoft.com/office/drawing/2014/main" id="{69C2BF46-64EA-40F2-8DC4-08097D92EE0A}"/>
              </a:ext>
            </a:extLst>
          </p:cNvPr>
          <p:cNvSpPr txBox="1"/>
          <p:nvPr/>
        </p:nvSpPr>
        <p:spPr>
          <a:xfrm>
            <a:off x="1651489" y="2837627"/>
            <a:ext cx="428625" cy="461665"/>
          </a:xfrm>
          <a:prstGeom prst="rect">
            <a:avLst/>
          </a:prstGeom>
          <a:noFill/>
        </p:spPr>
        <p:txBody>
          <a:bodyPr wrap="square" rtlCol="0">
            <a:spAutoFit/>
          </a:bodyPr>
          <a:lstStyle/>
          <a:p>
            <a:r>
              <a:rPr lang="en-US" dirty="0">
                <a:solidFill>
                  <a:srgbClr val="FFFF00"/>
                </a:solidFill>
              </a:rPr>
              <a:t>.7</a:t>
            </a:r>
          </a:p>
        </p:txBody>
      </p:sp>
      <p:sp>
        <p:nvSpPr>
          <p:cNvPr id="14" name="TextBox 13">
            <a:extLst>
              <a:ext uri="{FF2B5EF4-FFF2-40B4-BE49-F238E27FC236}">
                <a16:creationId xmlns:a16="http://schemas.microsoft.com/office/drawing/2014/main" id="{4416ED29-284B-427D-A478-EA185E862F5F}"/>
              </a:ext>
            </a:extLst>
          </p:cNvPr>
          <p:cNvSpPr txBox="1"/>
          <p:nvPr/>
        </p:nvSpPr>
        <p:spPr>
          <a:xfrm>
            <a:off x="4945827" y="1620723"/>
            <a:ext cx="3893373" cy="2092881"/>
          </a:xfrm>
          <a:prstGeom prst="rect">
            <a:avLst/>
          </a:prstGeom>
          <a:noFill/>
        </p:spPr>
        <p:txBody>
          <a:bodyPr wrap="square" rtlCol="0">
            <a:spAutoFit/>
          </a:bodyPr>
          <a:lstStyle/>
          <a:p>
            <a:r>
              <a:rPr lang="en-US" sz="2000" dirty="0">
                <a:solidFill>
                  <a:schemeClr val="accent2"/>
                </a:solidFill>
              </a:rPr>
              <a:t>Per-cell software:</a:t>
            </a:r>
          </a:p>
          <a:p>
            <a:pPr marL="857250" lvl="2" indent="0">
              <a:spcBef>
                <a:spcPts val="600"/>
              </a:spcBef>
              <a:buNone/>
            </a:pPr>
            <a:r>
              <a:rPr lang="en-US" sz="2000" dirty="0">
                <a:solidFill>
                  <a:schemeClr val="accent2"/>
                </a:solidFill>
              </a:rPr>
              <a:t>if (0</a:t>
            </a:r>
            <a:r>
              <a:rPr lang="en-US" sz="2000" dirty="0">
                <a:solidFill>
                  <a:schemeClr val="accent2"/>
                </a:solidFill>
                <a:cs typeface="Times New Roman" panose="02020603050405020304" pitchFamily="18" charset="0"/>
              </a:rPr>
              <a:t>≤</a:t>
            </a:r>
            <a:r>
              <a:rPr lang="en-US" sz="2000" i="1" dirty="0">
                <a:solidFill>
                  <a:schemeClr val="accent2"/>
                </a:solidFill>
              </a:rPr>
              <a:t>V</a:t>
            </a:r>
            <a:r>
              <a:rPr lang="en-US" sz="2000" baseline="-25000" dirty="0">
                <a:solidFill>
                  <a:schemeClr val="accent2"/>
                </a:solidFill>
              </a:rPr>
              <a:t>mem</a:t>
            </a:r>
            <a:r>
              <a:rPr lang="en-US" sz="2000" dirty="0">
                <a:solidFill>
                  <a:schemeClr val="accent2"/>
                </a:solidFill>
                <a:cs typeface="Times New Roman" panose="02020603050405020304" pitchFamily="18" charset="0"/>
              </a:rPr>
              <a:t> ≤ .2)</a:t>
            </a:r>
            <a:r>
              <a:rPr lang="en-US" sz="2000" dirty="0">
                <a:solidFill>
                  <a:schemeClr val="accent2"/>
                </a:solidFill>
              </a:rPr>
              <a:t>:</a:t>
            </a:r>
          </a:p>
          <a:p>
            <a:pPr marL="1314450" lvl="3" indent="0">
              <a:spcBef>
                <a:spcPts val="0"/>
              </a:spcBef>
              <a:buNone/>
            </a:pPr>
            <a:r>
              <a:rPr lang="en-US" sz="2000" dirty="0" err="1">
                <a:solidFill>
                  <a:schemeClr val="accent2"/>
                </a:solidFill>
              </a:rPr>
              <a:t>I_am_head</a:t>
            </a:r>
            <a:r>
              <a:rPr lang="en-US" sz="2000" dirty="0">
                <a:solidFill>
                  <a:schemeClr val="accent2"/>
                </a:solidFill>
              </a:rPr>
              <a:t>=True</a:t>
            </a:r>
          </a:p>
          <a:p>
            <a:pPr marL="857250" lvl="2" indent="0">
              <a:spcBef>
                <a:spcPts val="600"/>
              </a:spcBef>
              <a:buNone/>
            </a:pPr>
            <a:r>
              <a:rPr lang="en-US" sz="2000" dirty="0">
                <a:solidFill>
                  <a:schemeClr val="accent2"/>
                </a:solidFill>
              </a:rPr>
              <a:t>if (.4</a:t>
            </a:r>
            <a:r>
              <a:rPr lang="en-US" sz="2000" dirty="0">
                <a:solidFill>
                  <a:schemeClr val="accent2"/>
                </a:solidFill>
                <a:cs typeface="Times New Roman" panose="02020603050405020304" pitchFamily="18" charset="0"/>
              </a:rPr>
              <a:t>≤</a:t>
            </a:r>
            <a:r>
              <a:rPr lang="en-US" sz="2000" i="1" dirty="0">
                <a:solidFill>
                  <a:schemeClr val="accent2"/>
                </a:solidFill>
              </a:rPr>
              <a:t>V</a:t>
            </a:r>
            <a:r>
              <a:rPr lang="en-US" sz="2000" baseline="-25000" dirty="0">
                <a:solidFill>
                  <a:schemeClr val="accent2"/>
                </a:solidFill>
              </a:rPr>
              <a:t>mem</a:t>
            </a:r>
            <a:r>
              <a:rPr lang="en-US" sz="2000" dirty="0">
                <a:solidFill>
                  <a:schemeClr val="accent2"/>
                </a:solidFill>
                <a:cs typeface="Times New Roman" panose="02020603050405020304" pitchFamily="18" charset="0"/>
              </a:rPr>
              <a:t> ≤ .6)</a:t>
            </a:r>
            <a:r>
              <a:rPr lang="en-US" sz="2000" dirty="0">
                <a:solidFill>
                  <a:schemeClr val="accent2"/>
                </a:solidFill>
              </a:rPr>
              <a:t>:</a:t>
            </a:r>
          </a:p>
          <a:p>
            <a:pPr marL="1314450" lvl="3" indent="0">
              <a:spcBef>
                <a:spcPts val="0"/>
              </a:spcBef>
              <a:buNone/>
            </a:pPr>
            <a:r>
              <a:rPr lang="en-US" sz="2000" dirty="0" err="1">
                <a:solidFill>
                  <a:schemeClr val="accent2"/>
                </a:solidFill>
              </a:rPr>
              <a:t>I_am_chest</a:t>
            </a:r>
            <a:r>
              <a:rPr lang="en-US" sz="2000" dirty="0">
                <a:solidFill>
                  <a:schemeClr val="accent2"/>
                </a:solidFill>
              </a:rPr>
              <a:t>=True</a:t>
            </a:r>
          </a:p>
          <a:p>
            <a:endParaRPr lang="en-US" sz="2000" dirty="0">
              <a:solidFill>
                <a:schemeClr val="accent2"/>
              </a:solidFill>
            </a:endParaRPr>
          </a:p>
        </p:txBody>
      </p:sp>
    </p:spTree>
    <p:extLst>
      <p:ext uri="{BB962C8B-B14F-4D97-AF65-F5344CB8AC3E}">
        <p14:creationId xmlns:p14="http://schemas.microsoft.com/office/powerpoint/2010/main" val="339318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22" grpId="0"/>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B7704-3181-4839-890B-A048A4814789}"/>
              </a:ext>
            </a:extLst>
          </p:cNvPr>
          <p:cNvSpPr>
            <a:spLocks noGrp="1"/>
          </p:cNvSpPr>
          <p:nvPr>
            <p:ph type="title"/>
          </p:nvPr>
        </p:nvSpPr>
        <p:spPr/>
        <p:txBody>
          <a:bodyPr/>
          <a:lstStyle/>
          <a:p>
            <a:r>
              <a:rPr lang="en-US" dirty="0"/>
              <a:t>What about </a:t>
            </a:r>
            <a:r>
              <a:rPr lang="en-US" i="1" dirty="0"/>
              <a:t>N</a:t>
            </a:r>
            <a:r>
              <a:rPr lang="en-US" dirty="0"/>
              <a:t>&gt;1?</a:t>
            </a:r>
          </a:p>
        </p:txBody>
      </p:sp>
      <p:sp>
        <p:nvSpPr>
          <p:cNvPr id="3" name="Content Placeholder 2">
            <a:extLst>
              <a:ext uri="{FF2B5EF4-FFF2-40B4-BE49-F238E27FC236}">
                <a16:creationId xmlns:a16="http://schemas.microsoft.com/office/drawing/2014/main" id="{C2C8A6CF-DBEB-4EF1-A04E-057F657A7EB6}"/>
              </a:ext>
            </a:extLst>
          </p:cNvPr>
          <p:cNvSpPr>
            <a:spLocks noGrp="1"/>
          </p:cNvSpPr>
          <p:nvPr>
            <p:ph idx="1"/>
          </p:nvPr>
        </p:nvSpPr>
        <p:spPr>
          <a:xfrm>
            <a:off x="339634" y="1676400"/>
            <a:ext cx="3683726" cy="4419600"/>
          </a:xfrm>
        </p:spPr>
        <p:txBody>
          <a:bodyPr/>
          <a:lstStyle/>
          <a:p>
            <a:r>
              <a:rPr lang="en-US" sz="2400" dirty="0"/>
              <a:t>As </a:t>
            </a:r>
            <a:r>
              <a:rPr lang="en-US" sz="2400" i="1" dirty="0"/>
              <a:t>N</a:t>
            </a:r>
            <a:r>
              <a:rPr lang="en-US" sz="2400" dirty="0"/>
              <a:t> gets larger, is </a:t>
            </a:r>
            <a:r>
              <a:rPr lang="en-US" sz="2400" i="1" dirty="0" err="1"/>
              <a:t>k</a:t>
            </a:r>
            <a:r>
              <a:rPr lang="en-US" sz="2400" baseline="-25000" dirty="0" err="1"/>
              <a:t>M</a:t>
            </a:r>
            <a:r>
              <a:rPr lang="en-US" sz="2400" dirty="0"/>
              <a:t> still the scale=½ point?</a:t>
            </a:r>
          </a:p>
          <a:p>
            <a:pPr lvl="1"/>
            <a:r>
              <a:rPr lang="en-US" sz="2000" dirty="0"/>
              <a:t>[</a:t>
            </a:r>
            <a:r>
              <a:rPr lang="en-US" sz="2000" i="1" dirty="0"/>
              <a:t>ion</a:t>
            </a:r>
            <a:r>
              <a:rPr lang="en-US" sz="2000" dirty="0"/>
              <a:t>]=</a:t>
            </a:r>
            <a:r>
              <a:rPr lang="en-US" sz="2000" i="1" dirty="0" err="1"/>
              <a:t>k</a:t>
            </a:r>
            <a:r>
              <a:rPr lang="en-US" sz="2000" baseline="-25000" dirty="0" err="1"/>
              <a:t>M</a:t>
            </a:r>
            <a:r>
              <a:rPr lang="en-US" sz="2000" dirty="0"/>
              <a:t> </a:t>
            </a:r>
            <a:r>
              <a:rPr lang="en-US" sz="2000" dirty="0">
                <a:sym typeface="Symbol" panose="05050102010706020507" pitchFamily="18" charset="2"/>
              </a:rPr>
              <a:t> scale=½ still</a:t>
            </a:r>
          </a:p>
          <a:p>
            <a:pPr lvl="1"/>
            <a:r>
              <a:rPr lang="en-US" sz="2000" dirty="0">
                <a:sym typeface="Symbol" panose="05050102010706020507" pitchFamily="18" charset="2"/>
              </a:rPr>
              <a:t>higher </a:t>
            </a:r>
            <a:r>
              <a:rPr lang="en-US" sz="2000" i="1" dirty="0">
                <a:sym typeface="Symbol" panose="05050102010706020507" pitchFamily="18" charset="2"/>
              </a:rPr>
              <a:t>gain</a:t>
            </a:r>
            <a:r>
              <a:rPr lang="en-US" sz="2000" dirty="0">
                <a:sym typeface="Symbol" panose="05050102010706020507" pitchFamily="18" charset="2"/>
              </a:rPr>
              <a:t> near </a:t>
            </a:r>
            <a:r>
              <a:rPr lang="en-US" sz="2000" dirty="0"/>
              <a:t>[</a:t>
            </a:r>
            <a:r>
              <a:rPr lang="en-US" sz="2000" i="1" dirty="0"/>
              <a:t>ion</a:t>
            </a:r>
            <a:r>
              <a:rPr lang="en-US" sz="2000" dirty="0"/>
              <a:t>]=</a:t>
            </a:r>
            <a:r>
              <a:rPr lang="en-US" sz="2000" i="1" dirty="0" err="1"/>
              <a:t>k</a:t>
            </a:r>
            <a:r>
              <a:rPr lang="en-US" sz="2000" baseline="-25000" dirty="0" err="1"/>
              <a:t>M</a:t>
            </a:r>
            <a:r>
              <a:rPr lang="en-US" sz="2000" dirty="0"/>
              <a:t> </a:t>
            </a:r>
          </a:p>
          <a:p>
            <a:r>
              <a:rPr lang="en-US" sz="2400" dirty="0"/>
              <a:t>But why is gain useful?</a:t>
            </a:r>
          </a:p>
        </p:txBody>
      </p:sp>
      <p:sp>
        <p:nvSpPr>
          <p:cNvPr id="4" name="Footer Placeholder 3">
            <a:extLst>
              <a:ext uri="{FF2B5EF4-FFF2-40B4-BE49-F238E27FC236}">
                <a16:creationId xmlns:a16="http://schemas.microsoft.com/office/drawing/2014/main" id="{9A6F08C8-26BA-4ED0-BE43-505C50946F88}"/>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graphicFrame>
        <p:nvGraphicFramePr>
          <p:cNvPr id="6" name="Chart 5">
            <a:extLst>
              <a:ext uri="{FF2B5EF4-FFF2-40B4-BE49-F238E27FC236}">
                <a16:creationId xmlns:a16="http://schemas.microsoft.com/office/drawing/2014/main" id="{F5C5929A-CB8B-441A-8F49-D73ABD381E15}"/>
              </a:ext>
            </a:extLst>
          </p:cNvPr>
          <p:cNvGraphicFramePr>
            <a:graphicFrameLocks/>
          </p:cNvGraphicFramePr>
          <p:nvPr/>
        </p:nvGraphicFramePr>
        <p:xfrm>
          <a:off x="4175761" y="1587137"/>
          <a:ext cx="4572000" cy="27432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7EE7820-8A50-43DA-ADAA-F602E7BF6A09}"/>
                  </a:ext>
                </a:extLst>
              </p:cNvPr>
              <p:cNvSpPr txBox="1"/>
              <p:nvPr/>
            </p:nvSpPr>
            <p:spPr>
              <a:xfrm>
                <a:off x="5442857" y="4380411"/>
                <a:ext cx="2551611" cy="927370"/>
              </a:xfrm>
              <a:prstGeom prst="rect">
                <a:avLst/>
              </a:prstGeom>
              <a:noFill/>
            </p:spPr>
            <p:txBody>
              <a:bodyPr wrap="square" rtlCol="0">
                <a:spAutoFit/>
              </a:bodyPr>
              <a:lstStyle/>
              <a:p>
                <a:r>
                  <a:rPr lang="en-US" dirty="0"/>
                  <a:t>scale=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1+</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b="0" i="1" smtClean="0">
                                            <a:latin typeface="Cambria Math" panose="02040503050406030204" pitchFamily="18" charset="0"/>
                                          </a:rPr>
                                          <m:t>𝑖𝑜𝑛</m:t>
                                        </m:r>
                                      </m:e>
                                    </m:d>
                                  </m:num>
                                  <m:den>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𝑀</m:t>
                                        </m:r>
                                      </m:sub>
                                    </m:sSub>
                                  </m:den>
                                </m:f>
                              </m:e>
                            </m:d>
                          </m:e>
                          <m:sup>
                            <m:r>
                              <a:rPr lang="en-US" i="1">
                                <a:latin typeface="Cambria Math" panose="02040503050406030204" pitchFamily="18" charset="0"/>
                              </a:rPr>
                              <m:t>𝑁</m:t>
                            </m:r>
                          </m:sup>
                        </m:sSup>
                      </m:den>
                    </m:f>
                  </m:oMath>
                </a14:m>
                <a:endParaRPr lang="en-US" dirty="0"/>
              </a:p>
            </p:txBody>
          </p:sp>
        </mc:Choice>
        <mc:Fallback xmlns="">
          <p:sp>
            <p:nvSpPr>
              <p:cNvPr id="7" name="TextBox 6">
                <a:extLst>
                  <a:ext uri="{FF2B5EF4-FFF2-40B4-BE49-F238E27FC236}">
                    <a16:creationId xmlns:a16="http://schemas.microsoft.com/office/drawing/2014/main" id="{D7EE7820-8A50-43DA-ADAA-F602E7BF6A09}"/>
                  </a:ext>
                </a:extLst>
              </p:cNvPr>
              <p:cNvSpPr txBox="1">
                <a:spLocks noRot="1" noChangeAspect="1" noMove="1" noResize="1" noEditPoints="1" noAdjustHandles="1" noChangeArrowheads="1" noChangeShapeType="1" noTextEdit="1"/>
              </p:cNvSpPr>
              <p:nvPr/>
            </p:nvSpPr>
            <p:spPr>
              <a:xfrm>
                <a:off x="5442857" y="4380411"/>
                <a:ext cx="2551611" cy="927370"/>
              </a:xfrm>
              <a:prstGeom prst="rect">
                <a:avLst/>
              </a:prstGeom>
              <a:blipFill>
                <a:blip r:embed="rId3"/>
                <a:stretch>
                  <a:fillRect l="-3828"/>
                </a:stretch>
              </a:blipFill>
            </p:spPr>
            <p:txBody>
              <a:bodyPr/>
              <a:lstStyle/>
              <a:p>
                <a:r>
                  <a:rPr lang="en-US">
                    <a:noFill/>
                  </a:rPr>
                  <a:t> </a:t>
                </a:r>
              </a:p>
            </p:txBody>
          </p:sp>
        </mc:Fallback>
      </mc:AlternateContent>
    </p:spTree>
    <p:extLst>
      <p:ext uri="{BB962C8B-B14F-4D97-AF65-F5344CB8AC3E}">
        <p14:creationId xmlns:p14="http://schemas.microsoft.com/office/powerpoint/2010/main" val="15566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EDFBC2-B9A3-4C53-BA99-CD2F4785D628}"/>
              </a:ext>
            </a:extLst>
          </p:cNvPr>
          <p:cNvSpPr/>
          <p:nvPr/>
        </p:nvSpPr>
        <p:spPr>
          <a:xfrm>
            <a:off x="2548466" y="1959863"/>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3D65B54-E6AF-4168-868B-7F93EE4ADD18}"/>
              </a:ext>
            </a:extLst>
          </p:cNvPr>
          <p:cNvSpPr>
            <a:spLocks noGrp="1"/>
          </p:cNvSpPr>
          <p:nvPr>
            <p:ph idx="1"/>
          </p:nvPr>
        </p:nvSpPr>
        <p:spPr>
          <a:xfrm>
            <a:off x="651932" y="3254236"/>
            <a:ext cx="8083506" cy="2618663"/>
          </a:xfrm>
        </p:spPr>
        <p:txBody>
          <a:bodyPr/>
          <a:lstStyle/>
          <a:p>
            <a:r>
              <a:rPr lang="en-US" sz="2400" dirty="0"/>
              <a:t>Consider the following sequence</a:t>
            </a:r>
          </a:p>
          <a:p>
            <a:pPr lvl="1">
              <a:spcBef>
                <a:spcPts val="0"/>
              </a:spcBef>
            </a:pPr>
            <a:r>
              <a:rPr lang="en-US" sz="2000" dirty="0"/>
              <a:t>Head-to-tail voltage difference increases by </a:t>
            </a:r>
            <a:r>
              <a:rPr lang="el-GR" sz="2000" dirty="0"/>
              <a:t>Δ</a:t>
            </a:r>
            <a:r>
              <a:rPr lang="en-US" sz="2000" i="1" dirty="0"/>
              <a:t>V</a:t>
            </a:r>
            <a:r>
              <a:rPr lang="en-US" sz="2000" baseline="-25000" dirty="0"/>
              <a:t>0</a:t>
            </a:r>
            <a:endParaRPr lang="en-US" sz="2000" dirty="0"/>
          </a:p>
          <a:p>
            <a:pPr lvl="1">
              <a:spcBef>
                <a:spcPts val="0"/>
              </a:spcBef>
            </a:pPr>
            <a:r>
              <a:rPr lang="en-US" sz="2000" dirty="0"/>
              <a:t>Nernst equation: the ratio [</a:t>
            </a:r>
            <a:r>
              <a:rPr lang="en-US" sz="2000" i="1" dirty="0"/>
              <a:t>M</a:t>
            </a:r>
            <a:r>
              <a:rPr lang="en-US" sz="2000" dirty="0"/>
              <a:t>]</a:t>
            </a:r>
            <a:r>
              <a:rPr lang="en-US" sz="2000" baseline="-25000" dirty="0"/>
              <a:t>head</a:t>
            </a:r>
            <a:r>
              <a:rPr lang="en-US" sz="2000" dirty="0"/>
              <a:t>/ [</a:t>
            </a:r>
            <a:r>
              <a:rPr lang="en-US" sz="2000" i="1" dirty="0"/>
              <a:t>M</a:t>
            </a:r>
            <a:r>
              <a:rPr lang="en-US" sz="2000" dirty="0"/>
              <a:t>]</a:t>
            </a:r>
            <a:r>
              <a:rPr lang="en-US" sz="2000" baseline="-25000" dirty="0"/>
              <a:t>tail</a:t>
            </a:r>
            <a:r>
              <a:rPr lang="en-US" sz="2000" dirty="0"/>
              <a:t> increases by some </a:t>
            </a:r>
            <a:r>
              <a:rPr lang="el-GR" sz="2000" dirty="0"/>
              <a:t>Δ</a:t>
            </a:r>
            <a:r>
              <a:rPr lang="en-US" sz="2000" i="1" dirty="0"/>
              <a:t>M</a:t>
            </a:r>
            <a:r>
              <a:rPr lang="en-US" sz="2000" baseline="-25000" dirty="0"/>
              <a:t>1</a:t>
            </a:r>
            <a:r>
              <a:rPr lang="en-US" sz="2000" dirty="0"/>
              <a:t> </a:t>
            </a:r>
          </a:p>
          <a:p>
            <a:pPr lvl="1">
              <a:spcBef>
                <a:spcPts val="0"/>
              </a:spcBef>
            </a:pPr>
            <a:r>
              <a:rPr lang="en-US" sz="2000" dirty="0"/>
              <a:t>Ion-channel gating: resulting head-to-tail voltage difference </a:t>
            </a:r>
            <a:r>
              <a:rPr lang="el-GR" sz="2000" dirty="0"/>
              <a:t>Δ</a:t>
            </a:r>
            <a:r>
              <a:rPr lang="en-US" sz="2000" i="1" dirty="0"/>
              <a:t>V</a:t>
            </a:r>
            <a:r>
              <a:rPr lang="en-US" sz="2000" baseline="-25000" dirty="0"/>
              <a:t>2</a:t>
            </a:r>
            <a:endParaRPr lang="en-US" sz="2000" dirty="0"/>
          </a:p>
          <a:p>
            <a:r>
              <a:rPr lang="en-US" sz="2400" dirty="0"/>
              <a:t>If </a:t>
            </a:r>
            <a:r>
              <a:rPr lang="el-GR" sz="2400" dirty="0"/>
              <a:t>Δ</a:t>
            </a:r>
            <a:r>
              <a:rPr lang="en-US" sz="2400" i="1" dirty="0"/>
              <a:t>V</a:t>
            </a:r>
            <a:r>
              <a:rPr lang="en-US" sz="2400" baseline="-25000" dirty="0"/>
              <a:t>2</a:t>
            </a:r>
            <a:r>
              <a:rPr lang="en-US" sz="2400" dirty="0"/>
              <a:t> &gt; </a:t>
            </a:r>
            <a:r>
              <a:rPr lang="el-GR" sz="2400" dirty="0"/>
              <a:t>Δ</a:t>
            </a:r>
            <a:r>
              <a:rPr lang="en-US" sz="2400" i="1" dirty="0"/>
              <a:t>V</a:t>
            </a:r>
            <a:r>
              <a:rPr lang="en-US" sz="2400" baseline="-25000" dirty="0"/>
              <a:t>1</a:t>
            </a:r>
            <a:r>
              <a:rPr lang="en-US" sz="2400" dirty="0"/>
              <a:t> then we have positive feedback, and the disturbance grows</a:t>
            </a:r>
          </a:p>
        </p:txBody>
      </p:sp>
      <p:sp>
        <p:nvSpPr>
          <p:cNvPr id="4" name="Footer Placeholder 3">
            <a:extLst>
              <a:ext uri="{FF2B5EF4-FFF2-40B4-BE49-F238E27FC236}">
                <a16:creationId xmlns:a16="http://schemas.microsoft.com/office/drawing/2014/main" id="{A6492B50-0A85-4689-BEB9-EE36A72BE9D8}"/>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36FB77F0-2DFD-4900-856D-D2DD624EB2B0}"/>
              </a:ext>
            </a:extLst>
          </p:cNvPr>
          <p:cNvSpPr/>
          <p:nvPr/>
        </p:nvSpPr>
        <p:spPr>
          <a:xfrm>
            <a:off x="2108200" y="1773762"/>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D0B3B7F-75CC-42F0-A9A2-2BB38ABDF493}"/>
              </a:ext>
            </a:extLst>
          </p:cNvPr>
          <p:cNvSpPr/>
          <p:nvPr/>
        </p:nvSpPr>
        <p:spPr>
          <a:xfrm>
            <a:off x="3041650" y="1773762"/>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7AA2212-B047-449B-8006-79FE21639268}"/>
              </a:ext>
            </a:extLst>
          </p:cNvPr>
          <p:cNvSpPr/>
          <p:nvPr/>
        </p:nvSpPr>
        <p:spPr>
          <a:xfrm>
            <a:off x="3975100" y="1773762"/>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CB9F6F9-F52F-4565-A27F-6CE379170BB9}"/>
              </a:ext>
            </a:extLst>
          </p:cNvPr>
          <p:cNvSpPr/>
          <p:nvPr/>
        </p:nvSpPr>
        <p:spPr>
          <a:xfrm>
            <a:off x="4908550" y="1773762"/>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4EC5DE1-842C-40AC-9B5D-36E812581B72}"/>
              </a:ext>
            </a:extLst>
          </p:cNvPr>
          <p:cNvSpPr/>
          <p:nvPr/>
        </p:nvSpPr>
        <p:spPr>
          <a:xfrm>
            <a:off x="5842000" y="1773762"/>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F8F82E-21C6-40FA-9561-0EC565AC1DB8}"/>
              </a:ext>
            </a:extLst>
          </p:cNvPr>
          <p:cNvSpPr/>
          <p:nvPr/>
        </p:nvSpPr>
        <p:spPr>
          <a:xfrm>
            <a:off x="2514600" y="1993895"/>
            <a:ext cx="3699934" cy="1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871E863-6A4A-4923-B77E-0D893D0A6D53}"/>
              </a:ext>
            </a:extLst>
          </p:cNvPr>
          <p:cNvSpPr txBox="1"/>
          <p:nvPr/>
        </p:nvSpPr>
        <p:spPr>
          <a:xfrm>
            <a:off x="6194133" y="2060443"/>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14" name="TextBox 13">
            <a:extLst>
              <a:ext uri="{FF2B5EF4-FFF2-40B4-BE49-F238E27FC236}">
                <a16:creationId xmlns:a16="http://schemas.microsoft.com/office/drawing/2014/main" id="{CDF12164-8CA7-40AF-9C3C-E38FD7DD7668}"/>
              </a:ext>
            </a:extLst>
          </p:cNvPr>
          <p:cNvSpPr txBox="1"/>
          <p:nvPr/>
        </p:nvSpPr>
        <p:spPr>
          <a:xfrm>
            <a:off x="4334934" y="1849562"/>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15" name="TextBox 14">
            <a:extLst>
              <a:ext uri="{FF2B5EF4-FFF2-40B4-BE49-F238E27FC236}">
                <a16:creationId xmlns:a16="http://schemas.microsoft.com/office/drawing/2014/main" id="{684887AB-8007-4FDA-8248-A5B06907509B}"/>
              </a:ext>
            </a:extLst>
          </p:cNvPr>
          <p:cNvSpPr txBox="1"/>
          <p:nvPr/>
        </p:nvSpPr>
        <p:spPr>
          <a:xfrm>
            <a:off x="3344324" y="1874963"/>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16" name="TextBox 15">
            <a:extLst>
              <a:ext uri="{FF2B5EF4-FFF2-40B4-BE49-F238E27FC236}">
                <a16:creationId xmlns:a16="http://schemas.microsoft.com/office/drawing/2014/main" id="{D48B057B-FC49-4BA8-98C6-60B02DB1478A}"/>
              </a:ext>
            </a:extLst>
          </p:cNvPr>
          <p:cNvSpPr txBox="1"/>
          <p:nvPr/>
        </p:nvSpPr>
        <p:spPr>
          <a:xfrm>
            <a:off x="3142363" y="1985028"/>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18" name="TextBox 17">
            <a:extLst>
              <a:ext uri="{FF2B5EF4-FFF2-40B4-BE49-F238E27FC236}">
                <a16:creationId xmlns:a16="http://schemas.microsoft.com/office/drawing/2014/main" id="{3F5E952F-D138-4A05-9C2C-8AAC00EE6200}"/>
              </a:ext>
            </a:extLst>
          </p:cNvPr>
          <p:cNvSpPr txBox="1"/>
          <p:nvPr/>
        </p:nvSpPr>
        <p:spPr>
          <a:xfrm>
            <a:off x="2192867" y="1807226"/>
            <a:ext cx="339837" cy="276999"/>
          </a:xfrm>
          <a:prstGeom prst="rect">
            <a:avLst/>
          </a:prstGeom>
          <a:noFill/>
        </p:spPr>
        <p:txBody>
          <a:bodyPr wrap="none" lIns="0" tIns="0" rIns="0" bIns="0" rtlCol="0" anchor="ctr" anchorCtr="1">
            <a:spAutoFit/>
          </a:bodyPr>
          <a:lstStyle/>
          <a:p>
            <a:r>
              <a:rPr lang="en-US" sz="1800" dirty="0"/>
              <a:t>.5V</a:t>
            </a:r>
            <a:endParaRPr lang="en-US" dirty="0"/>
          </a:p>
        </p:txBody>
      </p:sp>
      <p:sp>
        <p:nvSpPr>
          <p:cNvPr id="22" name="TextBox 21">
            <a:extLst>
              <a:ext uri="{FF2B5EF4-FFF2-40B4-BE49-F238E27FC236}">
                <a16:creationId xmlns:a16="http://schemas.microsoft.com/office/drawing/2014/main" id="{6FA76FCB-9C32-492D-8165-99838496E62C}"/>
              </a:ext>
            </a:extLst>
          </p:cNvPr>
          <p:cNvSpPr txBox="1"/>
          <p:nvPr/>
        </p:nvSpPr>
        <p:spPr>
          <a:xfrm>
            <a:off x="5969009" y="1756426"/>
            <a:ext cx="339837" cy="276999"/>
          </a:xfrm>
          <a:prstGeom prst="rect">
            <a:avLst/>
          </a:prstGeom>
          <a:noFill/>
        </p:spPr>
        <p:txBody>
          <a:bodyPr wrap="none" lIns="0" tIns="0" rIns="0" bIns="0" rtlCol="0" anchor="ctr" anchorCtr="1">
            <a:spAutoFit/>
          </a:bodyPr>
          <a:lstStyle/>
          <a:p>
            <a:r>
              <a:rPr lang="en-US" sz="1800" dirty="0"/>
              <a:t>.6V</a:t>
            </a:r>
            <a:endParaRPr lang="en-US" dirty="0"/>
          </a:p>
        </p:txBody>
      </p:sp>
      <p:sp>
        <p:nvSpPr>
          <p:cNvPr id="23" name="TextBox 22">
            <a:extLst>
              <a:ext uri="{FF2B5EF4-FFF2-40B4-BE49-F238E27FC236}">
                <a16:creationId xmlns:a16="http://schemas.microsoft.com/office/drawing/2014/main" id="{CF847BF1-8DBE-427F-BEB3-2C97C024396C}"/>
              </a:ext>
            </a:extLst>
          </p:cNvPr>
          <p:cNvSpPr txBox="1"/>
          <p:nvPr/>
        </p:nvSpPr>
        <p:spPr>
          <a:xfrm>
            <a:off x="2352379" y="1912854"/>
            <a:ext cx="134789" cy="276999"/>
          </a:xfrm>
          <a:prstGeom prst="rect">
            <a:avLst/>
          </a:prstGeom>
          <a:noFill/>
        </p:spPr>
        <p:txBody>
          <a:bodyPr wrap="squar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25" name="TextBox 24">
            <a:extLst>
              <a:ext uri="{FF2B5EF4-FFF2-40B4-BE49-F238E27FC236}">
                <a16:creationId xmlns:a16="http://schemas.microsoft.com/office/drawing/2014/main" id="{5D95B409-D1C0-4A5F-A9E1-5BFB5754C010}"/>
              </a:ext>
            </a:extLst>
          </p:cNvPr>
          <p:cNvSpPr txBox="1"/>
          <p:nvPr/>
        </p:nvSpPr>
        <p:spPr>
          <a:xfrm>
            <a:off x="5035559" y="1897352"/>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26" name="TextBox 25">
            <a:extLst>
              <a:ext uri="{FF2B5EF4-FFF2-40B4-BE49-F238E27FC236}">
                <a16:creationId xmlns:a16="http://schemas.microsoft.com/office/drawing/2014/main" id="{EFAADBFE-0745-4117-BD69-5D58074CBA07}"/>
              </a:ext>
            </a:extLst>
          </p:cNvPr>
          <p:cNvSpPr txBox="1"/>
          <p:nvPr/>
        </p:nvSpPr>
        <p:spPr>
          <a:xfrm>
            <a:off x="4250602" y="1954810"/>
            <a:ext cx="157011" cy="276999"/>
          </a:xfrm>
          <a:prstGeom prst="rect">
            <a:avLst/>
          </a:prstGeom>
          <a:noFill/>
        </p:spPr>
        <p:txBody>
          <a:bodyPr wrap="squar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27" name="TextBox 26">
            <a:extLst>
              <a:ext uri="{FF2B5EF4-FFF2-40B4-BE49-F238E27FC236}">
                <a16:creationId xmlns:a16="http://schemas.microsoft.com/office/drawing/2014/main" id="{B5C5A560-6BA0-4E0E-AB3C-0E22A7A37CDD}"/>
              </a:ext>
            </a:extLst>
          </p:cNvPr>
          <p:cNvSpPr txBox="1"/>
          <p:nvPr/>
        </p:nvSpPr>
        <p:spPr>
          <a:xfrm>
            <a:off x="2019295" y="2540594"/>
            <a:ext cx="4376792" cy="461665"/>
          </a:xfrm>
          <a:prstGeom prst="rect">
            <a:avLst/>
          </a:prstGeom>
          <a:gradFill flip="none" rotWithShape="1">
            <a:gsLst>
              <a:gs pos="0">
                <a:schemeClr val="accent6">
                  <a:lumMod val="60000"/>
                  <a:lumOff val="40000"/>
                </a:schemeClr>
              </a:gs>
              <a:gs pos="100000">
                <a:schemeClr val="accent5">
                  <a:lumMod val="0"/>
                  <a:lumOff val="100000"/>
                </a:schemeClr>
              </a:gs>
              <a:gs pos="99000">
                <a:schemeClr val="accent6">
                  <a:lumMod val="40000"/>
                  <a:lumOff val="60000"/>
                </a:schemeClr>
              </a:gs>
            </a:gsLst>
            <a:lin ang="0" scaled="1"/>
            <a:tileRect/>
          </a:gradFill>
          <a:ln>
            <a:solidFill>
              <a:schemeClr val="tx1"/>
            </a:solidFill>
          </a:ln>
        </p:spPr>
        <p:txBody>
          <a:bodyPr wrap="square" rtlCol="0">
            <a:spAutoFit/>
          </a:bodyPr>
          <a:lstStyle/>
          <a:p>
            <a:r>
              <a:rPr lang="en-US" dirty="0"/>
              <a:t>S            S          </a:t>
            </a:r>
            <a:r>
              <a:rPr lang="en-US" dirty="0" err="1"/>
              <a:t>S</a:t>
            </a:r>
            <a:r>
              <a:rPr lang="en-US" dirty="0"/>
              <a:t>           </a:t>
            </a:r>
            <a:r>
              <a:rPr lang="en-US" dirty="0" err="1"/>
              <a:t>S</a:t>
            </a:r>
            <a:r>
              <a:rPr lang="en-US" dirty="0"/>
              <a:t>         S</a:t>
            </a:r>
          </a:p>
        </p:txBody>
      </p:sp>
      <p:sp>
        <p:nvSpPr>
          <p:cNvPr id="29" name="TextBox 28">
            <a:extLst>
              <a:ext uri="{FF2B5EF4-FFF2-40B4-BE49-F238E27FC236}">
                <a16:creationId xmlns:a16="http://schemas.microsoft.com/office/drawing/2014/main" id="{BD7E431B-92A6-4295-84D3-99F0434095A9}"/>
              </a:ext>
            </a:extLst>
          </p:cNvPr>
          <p:cNvSpPr txBox="1"/>
          <p:nvPr/>
        </p:nvSpPr>
        <p:spPr>
          <a:xfrm>
            <a:off x="5162840" y="1926875"/>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28" name="TextBox 27">
            <a:extLst>
              <a:ext uri="{FF2B5EF4-FFF2-40B4-BE49-F238E27FC236}">
                <a16:creationId xmlns:a16="http://schemas.microsoft.com/office/drawing/2014/main" id="{5D95B409-D1C0-4A5F-A9E1-5BFB5754C010}"/>
              </a:ext>
            </a:extLst>
          </p:cNvPr>
          <p:cNvSpPr txBox="1"/>
          <p:nvPr/>
        </p:nvSpPr>
        <p:spPr>
          <a:xfrm>
            <a:off x="6203949" y="1886788"/>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30" name="TextBox 29">
            <a:extLst>
              <a:ext uri="{FF2B5EF4-FFF2-40B4-BE49-F238E27FC236}">
                <a16:creationId xmlns:a16="http://schemas.microsoft.com/office/drawing/2014/main" id="{BD7E431B-92A6-4295-84D3-99F0434095A9}"/>
              </a:ext>
            </a:extLst>
          </p:cNvPr>
          <p:cNvSpPr txBox="1"/>
          <p:nvPr/>
        </p:nvSpPr>
        <p:spPr>
          <a:xfrm>
            <a:off x="2503948" y="2068484"/>
            <a:ext cx="205184" cy="276999"/>
          </a:xfrm>
          <a:prstGeom prst="rect">
            <a:avLst/>
          </a:prstGeom>
          <a:noFill/>
        </p:spPr>
        <p:txBody>
          <a:bodyPr wrap="none" lIns="0" tIns="0" rIns="0" bIns="0" rtlCol="0" anchor="ctr" anchorCtr="1">
            <a:spAutoFit/>
          </a:bodyPr>
          <a:lstStyle/>
          <a:p>
            <a:r>
              <a:rPr lang="en-US" sz="1800" dirty="0">
                <a:solidFill>
                  <a:schemeClr val="accent2"/>
                </a:solidFill>
              </a:rPr>
              <a:t>M</a:t>
            </a:r>
            <a:endParaRPr lang="en-US" dirty="0">
              <a:solidFill>
                <a:schemeClr val="accent2"/>
              </a:solidFill>
            </a:endParaRPr>
          </a:p>
        </p:txBody>
      </p:sp>
      <p:sp>
        <p:nvSpPr>
          <p:cNvPr id="33" name="TextBox 32">
            <a:extLst>
              <a:ext uri="{FF2B5EF4-FFF2-40B4-BE49-F238E27FC236}">
                <a16:creationId xmlns:a16="http://schemas.microsoft.com/office/drawing/2014/main" id="{3F5E952F-D138-4A05-9C2C-8AAC00EE6200}"/>
              </a:ext>
            </a:extLst>
          </p:cNvPr>
          <p:cNvSpPr txBox="1"/>
          <p:nvPr/>
        </p:nvSpPr>
        <p:spPr>
          <a:xfrm>
            <a:off x="2197313" y="1799234"/>
            <a:ext cx="339837" cy="276999"/>
          </a:xfrm>
          <a:prstGeom prst="rect">
            <a:avLst/>
          </a:prstGeom>
          <a:noFill/>
        </p:spPr>
        <p:txBody>
          <a:bodyPr wrap="none" lIns="0" tIns="0" rIns="0" bIns="0" rtlCol="0" anchor="ctr" anchorCtr="1">
            <a:spAutoFit/>
          </a:bodyPr>
          <a:lstStyle/>
          <a:p>
            <a:r>
              <a:rPr lang="en-US" sz="1800" dirty="0"/>
              <a:t>.2V</a:t>
            </a:r>
            <a:endParaRPr lang="en-US" dirty="0"/>
          </a:p>
        </p:txBody>
      </p:sp>
      <p:sp>
        <p:nvSpPr>
          <p:cNvPr id="34" name="TextBox 33">
            <a:extLst>
              <a:ext uri="{FF2B5EF4-FFF2-40B4-BE49-F238E27FC236}">
                <a16:creationId xmlns:a16="http://schemas.microsoft.com/office/drawing/2014/main" id="{6FA76FCB-9C32-492D-8165-99838496E62C}"/>
              </a:ext>
            </a:extLst>
          </p:cNvPr>
          <p:cNvSpPr txBox="1"/>
          <p:nvPr/>
        </p:nvSpPr>
        <p:spPr>
          <a:xfrm>
            <a:off x="5969729" y="1764948"/>
            <a:ext cx="339837" cy="276999"/>
          </a:xfrm>
          <a:prstGeom prst="rect">
            <a:avLst/>
          </a:prstGeom>
          <a:noFill/>
        </p:spPr>
        <p:txBody>
          <a:bodyPr wrap="none" lIns="0" tIns="0" rIns="0" bIns="0" rtlCol="0" anchor="ctr" anchorCtr="1">
            <a:spAutoFit/>
          </a:bodyPr>
          <a:lstStyle/>
          <a:p>
            <a:r>
              <a:rPr lang="en-US" sz="1800" dirty="0"/>
              <a:t>.8V</a:t>
            </a:r>
            <a:endParaRPr lang="en-US" dirty="0"/>
          </a:p>
        </p:txBody>
      </p:sp>
      <p:sp>
        <p:nvSpPr>
          <p:cNvPr id="35" name="TextBox 34">
            <a:extLst>
              <a:ext uri="{FF2B5EF4-FFF2-40B4-BE49-F238E27FC236}">
                <a16:creationId xmlns:a16="http://schemas.microsoft.com/office/drawing/2014/main" id="{B5C5A560-6BA0-4E0E-AB3C-0E22A7A37CDD}"/>
              </a:ext>
            </a:extLst>
          </p:cNvPr>
          <p:cNvSpPr txBox="1"/>
          <p:nvPr/>
        </p:nvSpPr>
        <p:spPr>
          <a:xfrm>
            <a:off x="2019295" y="2540594"/>
            <a:ext cx="4376792" cy="461665"/>
          </a:xfrm>
          <a:prstGeom prst="rect">
            <a:avLst/>
          </a:prstGeom>
          <a:gradFill flip="none" rotWithShape="1">
            <a:gsLst>
              <a:gs pos="0">
                <a:schemeClr val="accent2"/>
              </a:gs>
              <a:gs pos="100000">
                <a:schemeClr val="accent5">
                  <a:lumMod val="0"/>
                  <a:lumOff val="100000"/>
                </a:schemeClr>
              </a:gs>
              <a:gs pos="100000">
                <a:schemeClr val="accent5">
                  <a:lumMod val="100000"/>
                  <a:alpha val="0"/>
                </a:schemeClr>
              </a:gs>
            </a:gsLst>
            <a:lin ang="0" scaled="1"/>
            <a:tileRect/>
          </a:gradFill>
          <a:ln>
            <a:solidFill>
              <a:schemeClr val="tx1"/>
            </a:solidFill>
          </a:ln>
        </p:spPr>
        <p:txBody>
          <a:bodyPr wrap="square" rtlCol="0">
            <a:spAutoFit/>
          </a:bodyPr>
          <a:lstStyle/>
          <a:p>
            <a:r>
              <a:rPr lang="en-US" dirty="0"/>
              <a:t>K            B          S           </a:t>
            </a:r>
            <a:r>
              <a:rPr lang="en-US" dirty="0" err="1"/>
              <a:t>S</a:t>
            </a:r>
            <a:r>
              <a:rPr lang="en-US" dirty="0"/>
              <a:t>         H</a:t>
            </a:r>
          </a:p>
        </p:txBody>
      </p:sp>
      <p:sp>
        <p:nvSpPr>
          <p:cNvPr id="31" name="TextBox 30">
            <a:extLst>
              <a:ext uri="{FF2B5EF4-FFF2-40B4-BE49-F238E27FC236}">
                <a16:creationId xmlns:a16="http://schemas.microsoft.com/office/drawing/2014/main" id="{BDB11E99-7CAB-4664-A0D1-9023BB773384}"/>
              </a:ext>
            </a:extLst>
          </p:cNvPr>
          <p:cNvSpPr txBox="1"/>
          <p:nvPr/>
        </p:nvSpPr>
        <p:spPr>
          <a:xfrm>
            <a:off x="467869" y="546533"/>
            <a:ext cx="4038598" cy="707886"/>
          </a:xfrm>
          <a:prstGeom prst="rect">
            <a:avLst/>
          </a:prstGeom>
          <a:noFill/>
        </p:spPr>
        <p:txBody>
          <a:bodyPr wrap="square" rtlCol="0">
            <a:spAutoFit/>
          </a:bodyPr>
          <a:lstStyle/>
          <a:p>
            <a:pPr indent="-114300">
              <a:spcBef>
                <a:spcPts val="0"/>
              </a:spcBef>
            </a:pPr>
            <a:r>
              <a:rPr lang="en-US" sz="2000" dirty="0"/>
              <a:t>if (I’m at an end of the worm)</a:t>
            </a:r>
          </a:p>
          <a:p>
            <a:pPr marL="342900" lvl="1">
              <a:spcBef>
                <a:spcPts val="0"/>
              </a:spcBef>
            </a:pPr>
            <a:r>
              <a:rPr lang="en-US" sz="2000" i="1" dirty="0"/>
              <a:t>G</a:t>
            </a:r>
            <a:r>
              <a:rPr lang="en-US" sz="2000" baseline="-25000" dirty="0"/>
              <a:t>K</a:t>
            </a:r>
            <a:r>
              <a:rPr lang="en-US" sz="2000" dirty="0"/>
              <a:t> = Hill inverter ([</a:t>
            </a:r>
            <a:r>
              <a:rPr lang="en-US" sz="2000" i="1" dirty="0"/>
              <a:t>M</a:t>
            </a:r>
            <a:r>
              <a:rPr lang="en-US" sz="2000" dirty="0"/>
              <a:t>])</a:t>
            </a:r>
          </a:p>
        </p:txBody>
      </p:sp>
    </p:spTree>
    <p:extLst>
      <p:ext uri="{BB962C8B-B14F-4D97-AF65-F5344CB8AC3E}">
        <p14:creationId xmlns:p14="http://schemas.microsoft.com/office/powerpoint/2010/main" val="411557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xit" presetSubtype="0" fill="hold" grpId="0" nodeType="withEffect">
                                  <p:stCondLst>
                                    <p:cond delay="0"/>
                                  </p:stCondLst>
                                  <p:childTnLst>
                                    <p:animEffect transition="out" filter="fade">
                                      <p:cBhvr>
                                        <p:cTn id="12" dur="500"/>
                                        <p:tgtEl>
                                          <p:spTgt spid="18"/>
                                        </p:tgtEl>
                                      </p:cBhvr>
                                    </p:animEffect>
                                    <p:set>
                                      <p:cBhvr>
                                        <p:cTn id="13" dur="1" fill="hold">
                                          <p:stCondLst>
                                            <p:cond delay="499"/>
                                          </p:stCondLst>
                                        </p:cTn>
                                        <p:tgtEl>
                                          <p:spTgt spid="18"/>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2"/>
                                        </p:tgtEl>
                                      </p:cBhvr>
                                    </p:animEffect>
                                    <p:set>
                                      <p:cBhvr>
                                        <p:cTn id="16" dur="1" fill="hold">
                                          <p:stCondLst>
                                            <p:cond delay="499"/>
                                          </p:stCondLst>
                                        </p:cTn>
                                        <p:tgtEl>
                                          <p:spTgt spid="2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0" nodeType="clickEffect">
                                  <p:stCondLst>
                                    <p:cond delay="0"/>
                                  </p:stCondLst>
                                  <p:childTnLst>
                                    <p:animMotion origin="layout" path="M 5.55556E-7 7.40741E-7 L 0.37674 -0.00417 " pathEditMode="relative" rAng="0" ptsTypes="AA">
                                      <p:cBhvr>
                                        <p:cTn id="25" dur="2000" fill="hold"/>
                                        <p:tgtEl>
                                          <p:spTgt spid="30"/>
                                        </p:tgtEl>
                                        <p:attrNameLst>
                                          <p:attrName>ppt_x</p:attrName>
                                          <p:attrName>ppt_y</p:attrName>
                                        </p:attrNameLst>
                                      </p:cBhvr>
                                      <p:rCtr x="18837" y="-208"/>
                                    </p:animMotion>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27"/>
                                        </p:tgtEl>
                                      </p:cBhvr>
                                    </p:animEffect>
                                    <p:set>
                                      <p:cBhvr>
                                        <p:cTn id="30" dur="1" fill="hold">
                                          <p:stCondLst>
                                            <p:cond delay="499"/>
                                          </p:stCondLst>
                                        </p:cTn>
                                        <p:tgtEl>
                                          <p:spTgt spid="27"/>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7" grpId="0" animBg="1"/>
      <p:bldP spid="30" grpId="0"/>
      <p:bldP spid="33" grpId="0"/>
      <p:bldP spid="34" grpId="0"/>
      <p:bldP spid="3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260278A5-5739-4B9D-AA6F-04F7E3DF4A21}"/>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.8</a:t>
            </a:r>
            <a:endParaRPr lang="en-US" dirty="0">
              <a:solidFill>
                <a:schemeClr val="tx1"/>
              </a:solidFill>
            </a:endParaRPr>
          </a:p>
        </p:txBody>
      </p:sp>
      <p:sp>
        <p:nvSpPr>
          <p:cNvPr id="6" name="Oval 5">
            <a:extLst>
              <a:ext uri="{FF2B5EF4-FFF2-40B4-BE49-F238E27FC236}">
                <a16:creationId xmlns:a16="http://schemas.microsoft.com/office/drawing/2014/main" id="{71E1FCDA-8A34-496C-A3ED-B9EFB19C2B90}"/>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.9</a:t>
            </a:r>
          </a:p>
        </p:txBody>
      </p:sp>
      <p:sp>
        <p:nvSpPr>
          <p:cNvPr id="7" name="Oval 6">
            <a:extLst>
              <a:ext uri="{FF2B5EF4-FFF2-40B4-BE49-F238E27FC236}">
                <a16:creationId xmlns:a16="http://schemas.microsoft.com/office/drawing/2014/main" id="{097605BF-4E16-4BBE-8C6A-89C1F658D665}"/>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4252B25F-4859-4937-80BE-318FCD12BAEA}"/>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1.1</a:t>
            </a:r>
          </a:p>
        </p:txBody>
      </p:sp>
      <p:sp>
        <p:nvSpPr>
          <p:cNvPr id="9" name="Oval 8">
            <a:extLst>
              <a:ext uri="{FF2B5EF4-FFF2-40B4-BE49-F238E27FC236}">
                <a16:creationId xmlns:a16="http://schemas.microsoft.com/office/drawing/2014/main" id="{59364B25-67D6-457C-8D31-C63B5AB49BA5}"/>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1.2</a:t>
            </a:r>
          </a:p>
        </p:txBody>
      </p:sp>
      <p:sp>
        <p:nvSpPr>
          <p:cNvPr id="15" name="Rectangle 14">
            <a:extLst>
              <a:ext uri="{FF2B5EF4-FFF2-40B4-BE49-F238E27FC236}">
                <a16:creationId xmlns:a16="http://schemas.microsoft.com/office/drawing/2014/main" id="{D9E5CD85-C038-4A9C-94F9-98200D18964A}"/>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27CBFE-1AF4-4027-8E2C-FE9E8A93A5BD}"/>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577A446-C1B4-4804-AE4C-FC378CB922AA}"/>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2CBED5-A546-4346-8BB8-F23477D8A40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7B2AFD-4BF1-4636-BC5E-D4BC0EBCBA84}"/>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9FC823-2956-4251-B0E5-B60CB0647A1F}"/>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2A43B-1492-4D04-8B1A-D0CBCDBD7D41}"/>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B5352D-3CDA-4CBE-BEDC-7BB30DFFA05C}"/>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5C7A7F9-6BA4-4BCE-A40D-B4154011C2E0}"/>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734E98-50BD-4BC5-BFB8-7F8A869742D4}"/>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684634B-1452-4132-AD8C-609B605611B7}"/>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C67E83-2078-4C99-8EC6-D8E5D8E8EAA0}"/>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pic>
        <p:nvPicPr>
          <p:cNvPr id="31" name="Picture 30">
            <a:extLst>
              <a:ext uri="{FF2B5EF4-FFF2-40B4-BE49-F238E27FC236}">
                <a16:creationId xmlns:a16="http://schemas.microsoft.com/office/drawing/2014/main" id="{CB31FF02-A0A5-439E-BF8C-F418E7DAA980}"/>
              </a:ext>
            </a:extLst>
          </p:cNvPr>
          <p:cNvPicPr>
            <a:picLocks noChangeAspect="1"/>
          </p:cNvPicPr>
          <p:nvPr/>
        </p:nvPicPr>
        <p:blipFill>
          <a:blip r:embed="rId2"/>
          <a:stretch>
            <a:fillRect/>
          </a:stretch>
        </p:blipFill>
        <p:spPr>
          <a:xfrm>
            <a:off x="195266" y="2110178"/>
            <a:ext cx="5379624" cy="3233498"/>
          </a:xfrm>
          <a:prstGeom prst="rect">
            <a:avLst/>
          </a:prstGeom>
        </p:spPr>
      </p:pic>
      <p:sp>
        <p:nvSpPr>
          <p:cNvPr id="32" name="Oval 31">
            <a:extLst>
              <a:ext uri="{FF2B5EF4-FFF2-40B4-BE49-F238E27FC236}">
                <a16:creationId xmlns:a16="http://schemas.microsoft.com/office/drawing/2014/main" id="{B69AD7F1-4452-4D48-80F5-05FF88C16C50}"/>
              </a:ext>
            </a:extLst>
          </p:cNvPr>
          <p:cNvSpPr/>
          <p:nvPr/>
        </p:nvSpPr>
        <p:spPr>
          <a:xfrm>
            <a:off x="2861186" y="2989007"/>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B996E2AB-40F8-4536-8175-F923AA8E551E}"/>
              </a:ext>
            </a:extLst>
          </p:cNvPr>
          <p:cNvCxnSpPr>
            <a:cxnSpLocks/>
          </p:cNvCxnSpPr>
          <p:nvPr/>
        </p:nvCxnSpPr>
        <p:spPr>
          <a:xfrm flipH="1" flipV="1">
            <a:off x="1297858" y="1927123"/>
            <a:ext cx="1524001" cy="1022555"/>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DF675881-C4EA-4FCD-B396-D8F7BB0F4544}"/>
              </a:ext>
            </a:extLst>
          </p:cNvPr>
          <p:cNvSpPr/>
          <p:nvPr/>
        </p:nvSpPr>
        <p:spPr>
          <a:xfrm>
            <a:off x="3485534" y="422295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5B62C151-731E-421D-8652-787FDA2F4724}"/>
              </a:ext>
            </a:extLst>
          </p:cNvPr>
          <p:cNvCxnSpPr>
            <a:cxnSpLocks/>
          </p:cNvCxnSpPr>
          <p:nvPr/>
        </p:nvCxnSpPr>
        <p:spPr>
          <a:xfrm flipV="1">
            <a:off x="3588774" y="1946787"/>
            <a:ext cx="540774" cy="21336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BA04FBA-7453-4AB8-BFFF-663A388974F6}"/>
              </a:ext>
            </a:extLst>
          </p:cNvPr>
          <p:cNvSpPr txBox="1"/>
          <p:nvPr/>
        </p:nvSpPr>
        <p:spPr>
          <a:xfrm>
            <a:off x="117987" y="373627"/>
            <a:ext cx="1789471" cy="1015663"/>
          </a:xfrm>
          <a:prstGeom prst="rect">
            <a:avLst/>
          </a:prstGeom>
          <a:noFill/>
        </p:spPr>
        <p:txBody>
          <a:bodyPr wrap="square" rtlCol="0">
            <a:spAutoFit/>
          </a:bodyPr>
          <a:lstStyle/>
          <a:p>
            <a:r>
              <a:rPr lang="en-US" sz="2000" dirty="0"/>
              <a:t>scale=.8</a:t>
            </a:r>
          </a:p>
          <a:p>
            <a:r>
              <a:rPr lang="en-US" sz="2000" i="1" dirty="0"/>
              <a:t>G</a:t>
            </a:r>
            <a:r>
              <a:rPr lang="en-US" sz="2000" baseline="-25000" dirty="0"/>
              <a:t>K</a:t>
            </a:r>
            <a:r>
              <a:rPr lang="en-US" sz="2000" dirty="0"/>
              <a:t>=.8*1.7e-17</a:t>
            </a:r>
          </a:p>
          <a:p>
            <a:r>
              <a:rPr lang="en-US" sz="2000" i="1" dirty="0">
                <a:sym typeface="Symbol" panose="05050102010706020507" pitchFamily="18" charset="2"/>
              </a:rPr>
              <a:t> </a:t>
            </a:r>
            <a:r>
              <a:rPr lang="en-US" sz="2000" dirty="0">
                <a:sym typeface="Symbol" panose="05050102010706020507" pitchFamily="18" charset="2"/>
              </a:rPr>
              <a:t>1.4e-17</a:t>
            </a:r>
            <a:endParaRPr lang="en-US" sz="2000" i="1" dirty="0"/>
          </a:p>
        </p:txBody>
      </p:sp>
      <p:sp>
        <p:nvSpPr>
          <p:cNvPr id="39" name="TextBox 38">
            <a:extLst>
              <a:ext uri="{FF2B5EF4-FFF2-40B4-BE49-F238E27FC236}">
                <a16:creationId xmlns:a16="http://schemas.microsoft.com/office/drawing/2014/main" id="{48878BF1-2144-4DAD-8921-90C252BA5B39}"/>
              </a:ext>
            </a:extLst>
          </p:cNvPr>
          <p:cNvSpPr txBox="1"/>
          <p:nvPr/>
        </p:nvSpPr>
        <p:spPr>
          <a:xfrm>
            <a:off x="3800168" y="653846"/>
            <a:ext cx="1484671" cy="707886"/>
          </a:xfrm>
          <a:prstGeom prst="rect">
            <a:avLst/>
          </a:prstGeom>
          <a:noFill/>
        </p:spPr>
        <p:txBody>
          <a:bodyPr wrap="square" rtlCol="0">
            <a:spAutoFit/>
          </a:bodyPr>
          <a:lstStyle/>
          <a:p>
            <a:r>
              <a:rPr lang="en-US" sz="2000" dirty="0"/>
              <a:t>scale=.2</a:t>
            </a:r>
          </a:p>
          <a:p>
            <a:r>
              <a:rPr lang="en-US" sz="2000" i="1" dirty="0"/>
              <a:t>G</a:t>
            </a:r>
            <a:r>
              <a:rPr lang="en-US" sz="2000" baseline="-25000" dirty="0"/>
              <a:t>K</a:t>
            </a:r>
            <a:r>
              <a:rPr lang="en-US" sz="2000" dirty="0"/>
              <a:t>=.34e-17</a:t>
            </a:r>
            <a:endParaRPr lang="en-US" sz="2000" i="1" dirty="0"/>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279924"/>
            <a:ext cx="7772400" cy="1022555"/>
          </a:xfrm>
        </p:spPr>
        <p:txBody>
          <a:bodyPr/>
          <a:lstStyle/>
          <a:p>
            <a:r>
              <a:rPr lang="en-US" sz="2400" dirty="0"/>
              <a:t>Look at the </a:t>
            </a:r>
            <a:r>
              <a:rPr lang="en-US" sz="2400" i="1" dirty="0"/>
              <a:t>N</a:t>
            </a:r>
            <a:r>
              <a:rPr lang="en-US" sz="2400" dirty="0"/>
              <a:t>=10 case</a:t>
            </a:r>
          </a:p>
          <a:p>
            <a:r>
              <a:rPr lang="en-US" sz="2400" dirty="0"/>
              <a:t>We build a substantial head-to-tail </a:t>
            </a:r>
            <a:r>
              <a:rPr lang="el-GR" sz="2400" dirty="0"/>
              <a:t>Δ</a:t>
            </a:r>
            <a:r>
              <a:rPr lang="en-US" sz="2400" i="1" dirty="0"/>
              <a:t>V</a:t>
            </a:r>
            <a:r>
              <a:rPr lang="en-US" sz="2400" dirty="0"/>
              <a:t> quite quickly</a:t>
            </a:r>
          </a:p>
          <a:p>
            <a:endParaRPr lang="en-US" dirty="0"/>
          </a:p>
        </p:txBody>
      </p:sp>
    </p:spTree>
    <p:extLst>
      <p:ext uri="{BB962C8B-B14F-4D97-AF65-F5344CB8AC3E}">
        <p14:creationId xmlns:p14="http://schemas.microsoft.com/office/powerpoint/2010/main" val="82023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0">
                                            <p:txEl>
                                              <p:pRg st="1" end="1"/>
                                            </p:txEl>
                                          </p:spTgt>
                                        </p:tgtEl>
                                        <p:attrNameLst>
                                          <p:attrName>style.visibility</p:attrName>
                                        </p:attrNameLst>
                                      </p:cBhvr>
                                      <p:to>
                                        <p:strVal val="visible"/>
                                      </p:to>
                                    </p:set>
                                    <p:animEffect transition="in" filter="fade">
                                      <p:cBhvr>
                                        <p:cTn id="38" dur="500"/>
                                        <p:tgtEl>
                                          <p:spTgt spid="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8" grpId="0"/>
      <p:bldP spid="39" grpId="0"/>
      <p:bldP spid="40"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260278A5-5739-4B9D-AA6F-04F7E3DF4A21}"/>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.8</a:t>
            </a:r>
            <a:endParaRPr lang="en-US" dirty="0">
              <a:solidFill>
                <a:schemeClr val="tx1"/>
              </a:solidFill>
            </a:endParaRPr>
          </a:p>
        </p:txBody>
      </p:sp>
      <p:sp>
        <p:nvSpPr>
          <p:cNvPr id="6" name="Oval 5">
            <a:extLst>
              <a:ext uri="{FF2B5EF4-FFF2-40B4-BE49-F238E27FC236}">
                <a16:creationId xmlns:a16="http://schemas.microsoft.com/office/drawing/2014/main" id="{71E1FCDA-8A34-496C-A3ED-B9EFB19C2B90}"/>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.9</a:t>
            </a:r>
          </a:p>
        </p:txBody>
      </p:sp>
      <p:sp>
        <p:nvSpPr>
          <p:cNvPr id="7" name="Oval 6">
            <a:extLst>
              <a:ext uri="{FF2B5EF4-FFF2-40B4-BE49-F238E27FC236}">
                <a16:creationId xmlns:a16="http://schemas.microsoft.com/office/drawing/2014/main" id="{097605BF-4E16-4BBE-8C6A-89C1F658D665}"/>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4252B25F-4859-4937-80BE-318FCD12BAEA}"/>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1.1</a:t>
            </a:r>
          </a:p>
        </p:txBody>
      </p:sp>
      <p:sp>
        <p:nvSpPr>
          <p:cNvPr id="9" name="Oval 8">
            <a:extLst>
              <a:ext uri="{FF2B5EF4-FFF2-40B4-BE49-F238E27FC236}">
                <a16:creationId xmlns:a16="http://schemas.microsoft.com/office/drawing/2014/main" id="{59364B25-67D6-457C-8D31-C63B5AB49BA5}"/>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1.2</a:t>
            </a:r>
          </a:p>
        </p:txBody>
      </p:sp>
      <p:sp>
        <p:nvSpPr>
          <p:cNvPr id="15" name="Rectangle 14">
            <a:extLst>
              <a:ext uri="{FF2B5EF4-FFF2-40B4-BE49-F238E27FC236}">
                <a16:creationId xmlns:a16="http://schemas.microsoft.com/office/drawing/2014/main" id="{D9E5CD85-C038-4A9C-94F9-98200D18964A}"/>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27CBFE-1AF4-4027-8E2C-FE9E8A93A5BD}"/>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577A446-C1B4-4804-AE4C-FC378CB922AA}"/>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2CBED5-A546-4346-8BB8-F23477D8A40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7B2AFD-4BF1-4636-BC5E-D4BC0EBCBA84}"/>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9FC823-2956-4251-B0E5-B60CB0647A1F}"/>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2A43B-1492-4D04-8B1A-D0CBCDBD7D41}"/>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B5352D-3CDA-4CBE-BEDC-7BB30DFFA05C}"/>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5C7A7F9-6BA4-4BCE-A40D-B4154011C2E0}"/>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734E98-50BD-4BC5-BFB8-7F8A869742D4}"/>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684634B-1452-4132-AD8C-609B605611B7}"/>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C67E83-2078-4C99-8EC6-D8E5D8E8EAA0}"/>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pic>
        <p:nvPicPr>
          <p:cNvPr id="31" name="Picture 30">
            <a:extLst>
              <a:ext uri="{FF2B5EF4-FFF2-40B4-BE49-F238E27FC236}">
                <a16:creationId xmlns:a16="http://schemas.microsoft.com/office/drawing/2014/main" id="{CB31FF02-A0A5-439E-BF8C-F418E7DAA980}"/>
              </a:ext>
            </a:extLst>
          </p:cNvPr>
          <p:cNvPicPr>
            <a:picLocks noChangeAspect="1"/>
          </p:cNvPicPr>
          <p:nvPr/>
        </p:nvPicPr>
        <p:blipFill>
          <a:blip r:embed="rId2"/>
          <a:stretch>
            <a:fillRect/>
          </a:stretch>
        </p:blipFill>
        <p:spPr>
          <a:xfrm>
            <a:off x="195266" y="2110178"/>
            <a:ext cx="5379624" cy="3233498"/>
          </a:xfrm>
          <a:prstGeom prst="rect">
            <a:avLst/>
          </a:prstGeom>
        </p:spPr>
      </p:pic>
      <p:sp>
        <p:nvSpPr>
          <p:cNvPr id="32" name="Oval 31">
            <a:extLst>
              <a:ext uri="{FF2B5EF4-FFF2-40B4-BE49-F238E27FC236}">
                <a16:creationId xmlns:a16="http://schemas.microsoft.com/office/drawing/2014/main" id="{B69AD7F1-4452-4D48-80F5-05FF88C16C50}"/>
              </a:ext>
            </a:extLst>
          </p:cNvPr>
          <p:cNvSpPr/>
          <p:nvPr/>
        </p:nvSpPr>
        <p:spPr>
          <a:xfrm>
            <a:off x="2861186" y="2989007"/>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B996E2AB-40F8-4536-8175-F923AA8E551E}"/>
              </a:ext>
            </a:extLst>
          </p:cNvPr>
          <p:cNvCxnSpPr>
            <a:cxnSpLocks/>
          </p:cNvCxnSpPr>
          <p:nvPr/>
        </p:nvCxnSpPr>
        <p:spPr>
          <a:xfrm flipH="1" flipV="1">
            <a:off x="1327354" y="1936955"/>
            <a:ext cx="1524001" cy="1022555"/>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DF675881-C4EA-4FCD-B396-D8F7BB0F4544}"/>
              </a:ext>
            </a:extLst>
          </p:cNvPr>
          <p:cNvSpPr/>
          <p:nvPr/>
        </p:nvSpPr>
        <p:spPr>
          <a:xfrm>
            <a:off x="3485534" y="422295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5B62C151-731E-421D-8652-787FDA2F4724}"/>
              </a:ext>
            </a:extLst>
          </p:cNvPr>
          <p:cNvCxnSpPr>
            <a:cxnSpLocks/>
          </p:cNvCxnSpPr>
          <p:nvPr/>
        </p:nvCxnSpPr>
        <p:spPr>
          <a:xfrm flipV="1">
            <a:off x="3588774" y="1946787"/>
            <a:ext cx="540774" cy="21336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BA04FBA-7453-4AB8-BFFF-663A388974F6}"/>
              </a:ext>
            </a:extLst>
          </p:cNvPr>
          <p:cNvSpPr txBox="1"/>
          <p:nvPr/>
        </p:nvSpPr>
        <p:spPr>
          <a:xfrm>
            <a:off x="117987" y="373627"/>
            <a:ext cx="1789471" cy="1015663"/>
          </a:xfrm>
          <a:prstGeom prst="rect">
            <a:avLst/>
          </a:prstGeom>
          <a:noFill/>
        </p:spPr>
        <p:txBody>
          <a:bodyPr wrap="square" rtlCol="0">
            <a:spAutoFit/>
          </a:bodyPr>
          <a:lstStyle/>
          <a:p>
            <a:r>
              <a:rPr lang="en-US" sz="2000" dirty="0"/>
              <a:t>scale=.8</a:t>
            </a:r>
          </a:p>
          <a:p>
            <a:r>
              <a:rPr lang="en-US" sz="2000" i="1" dirty="0"/>
              <a:t>G</a:t>
            </a:r>
            <a:r>
              <a:rPr lang="en-US" sz="2000" baseline="-25000" dirty="0"/>
              <a:t>K</a:t>
            </a:r>
            <a:r>
              <a:rPr lang="en-US" sz="2000" dirty="0"/>
              <a:t>=.8*1.7e-17</a:t>
            </a:r>
          </a:p>
          <a:p>
            <a:r>
              <a:rPr lang="en-US" sz="2000" i="1" dirty="0">
                <a:sym typeface="Symbol" panose="05050102010706020507" pitchFamily="18" charset="2"/>
              </a:rPr>
              <a:t> </a:t>
            </a:r>
            <a:r>
              <a:rPr lang="en-US" sz="2000" dirty="0">
                <a:sym typeface="Symbol" panose="05050102010706020507" pitchFamily="18" charset="2"/>
              </a:rPr>
              <a:t>1.4e-17</a:t>
            </a:r>
            <a:endParaRPr lang="en-US" sz="2000" i="1" dirty="0"/>
          </a:p>
        </p:txBody>
      </p:sp>
      <p:sp>
        <p:nvSpPr>
          <p:cNvPr id="39" name="TextBox 38">
            <a:extLst>
              <a:ext uri="{FF2B5EF4-FFF2-40B4-BE49-F238E27FC236}">
                <a16:creationId xmlns:a16="http://schemas.microsoft.com/office/drawing/2014/main" id="{48878BF1-2144-4DAD-8921-90C252BA5B39}"/>
              </a:ext>
            </a:extLst>
          </p:cNvPr>
          <p:cNvSpPr txBox="1"/>
          <p:nvPr/>
        </p:nvSpPr>
        <p:spPr>
          <a:xfrm>
            <a:off x="3800168" y="653846"/>
            <a:ext cx="1484671" cy="707886"/>
          </a:xfrm>
          <a:prstGeom prst="rect">
            <a:avLst/>
          </a:prstGeom>
          <a:noFill/>
        </p:spPr>
        <p:txBody>
          <a:bodyPr wrap="square" rtlCol="0">
            <a:spAutoFit/>
          </a:bodyPr>
          <a:lstStyle/>
          <a:p>
            <a:r>
              <a:rPr lang="en-US" sz="2000" dirty="0"/>
              <a:t>scale=.2</a:t>
            </a:r>
          </a:p>
          <a:p>
            <a:r>
              <a:rPr lang="en-US" sz="2000" i="1" dirty="0"/>
              <a:t>G</a:t>
            </a:r>
            <a:r>
              <a:rPr lang="en-US" sz="2000" baseline="-25000" dirty="0"/>
              <a:t>K</a:t>
            </a:r>
            <a:r>
              <a:rPr lang="en-US" sz="2000" dirty="0"/>
              <a:t>=.34e-17</a:t>
            </a:r>
            <a:endParaRPr lang="en-US" sz="2000" i="1" dirty="0"/>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083284"/>
            <a:ext cx="7772400" cy="1209361"/>
          </a:xfrm>
        </p:spPr>
        <p:txBody>
          <a:bodyPr/>
          <a:lstStyle/>
          <a:p>
            <a:r>
              <a:rPr lang="en-US" sz="2400" dirty="0"/>
              <a:t>But what if </a:t>
            </a:r>
            <a:r>
              <a:rPr lang="en-US" sz="2400" i="1" dirty="0"/>
              <a:t>N</a:t>
            </a:r>
            <a:r>
              <a:rPr lang="en-US" sz="2400" dirty="0"/>
              <a:t>=2?</a:t>
            </a:r>
          </a:p>
          <a:p>
            <a:r>
              <a:rPr lang="en-US" sz="2400" dirty="0"/>
              <a:t>We do not build </a:t>
            </a:r>
            <a:r>
              <a:rPr lang="el-GR" sz="2400" dirty="0"/>
              <a:t>Δ</a:t>
            </a:r>
            <a:r>
              <a:rPr lang="en-US" sz="2400" i="1" dirty="0"/>
              <a:t>V</a:t>
            </a:r>
            <a:r>
              <a:rPr lang="en-US" sz="2400" dirty="0"/>
              <a:t> as well</a:t>
            </a:r>
          </a:p>
          <a:p>
            <a:pPr lvl="1">
              <a:spcBef>
                <a:spcPts val="0"/>
              </a:spcBef>
            </a:pPr>
            <a:r>
              <a:rPr lang="en-US" sz="2000" dirty="0"/>
              <a:t>Less gain to amplify a small </a:t>
            </a:r>
            <a:r>
              <a:rPr lang="el-GR" sz="2000" dirty="0"/>
              <a:t>Δ</a:t>
            </a:r>
            <a:r>
              <a:rPr lang="en-US" sz="2000" dirty="0"/>
              <a:t>[</a:t>
            </a:r>
            <a:r>
              <a:rPr lang="en-US" sz="2000" i="1" dirty="0"/>
              <a:t>M</a:t>
            </a:r>
            <a:r>
              <a:rPr lang="en-US" sz="2000" dirty="0"/>
              <a:t>]</a:t>
            </a:r>
          </a:p>
          <a:p>
            <a:endParaRPr lang="en-US" dirty="0"/>
          </a:p>
        </p:txBody>
      </p:sp>
      <p:sp>
        <p:nvSpPr>
          <p:cNvPr id="29" name="TextBox 28">
            <a:extLst>
              <a:ext uri="{FF2B5EF4-FFF2-40B4-BE49-F238E27FC236}">
                <a16:creationId xmlns:a16="http://schemas.microsoft.com/office/drawing/2014/main" id="{B3B762E1-ED12-4DD1-BAB2-9F5E06EF1D14}"/>
              </a:ext>
            </a:extLst>
          </p:cNvPr>
          <p:cNvSpPr txBox="1"/>
          <p:nvPr/>
        </p:nvSpPr>
        <p:spPr>
          <a:xfrm>
            <a:off x="113072" y="378543"/>
            <a:ext cx="1789471" cy="707886"/>
          </a:xfrm>
          <a:prstGeom prst="rect">
            <a:avLst/>
          </a:prstGeom>
          <a:noFill/>
        </p:spPr>
        <p:txBody>
          <a:bodyPr wrap="square" rtlCol="0">
            <a:spAutoFit/>
          </a:bodyPr>
          <a:lstStyle/>
          <a:p>
            <a:r>
              <a:rPr lang="en-US" sz="2000" dirty="0"/>
              <a:t>scale=.6</a:t>
            </a:r>
          </a:p>
          <a:p>
            <a:r>
              <a:rPr lang="en-US" sz="2000" i="1" dirty="0"/>
              <a:t>G</a:t>
            </a:r>
            <a:r>
              <a:rPr lang="en-US" sz="2000" baseline="-25000" dirty="0"/>
              <a:t>K</a:t>
            </a:r>
            <a:r>
              <a:rPr lang="en-US" sz="2000" i="1" dirty="0">
                <a:sym typeface="Symbol" panose="05050102010706020507" pitchFamily="18" charset="2"/>
              </a:rPr>
              <a:t> </a:t>
            </a:r>
            <a:r>
              <a:rPr lang="en-US" sz="2000" dirty="0">
                <a:sym typeface="Symbol" panose="05050102010706020507" pitchFamily="18" charset="2"/>
              </a:rPr>
              <a:t>1e-17</a:t>
            </a:r>
            <a:endParaRPr lang="en-US" sz="2000" i="1" dirty="0"/>
          </a:p>
        </p:txBody>
      </p:sp>
      <p:sp>
        <p:nvSpPr>
          <p:cNvPr id="30" name="TextBox 29">
            <a:extLst>
              <a:ext uri="{FF2B5EF4-FFF2-40B4-BE49-F238E27FC236}">
                <a16:creationId xmlns:a16="http://schemas.microsoft.com/office/drawing/2014/main" id="{212A32A4-F937-496B-9260-4E58940999D3}"/>
              </a:ext>
            </a:extLst>
          </p:cNvPr>
          <p:cNvSpPr txBox="1"/>
          <p:nvPr/>
        </p:nvSpPr>
        <p:spPr>
          <a:xfrm>
            <a:off x="3805084" y="648930"/>
            <a:ext cx="1484671" cy="707886"/>
          </a:xfrm>
          <a:prstGeom prst="rect">
            <a:avLst/>
          </a:prstGeom>
          <a:noFill/>
        </p:spPr>
        <p:txBody>
          <a:bodyPr wrap="square" rtlCol="0">
            <a:spAutoFit/>
          </a:bodyPr>
          <a:lstStyle/>
          <a:p>
            <a:r>
              <a:rPr lang="en-US" sz="2000" dirty="0"/>
              <a:t>scale=.45</a:t>
            </a:r>
          </a:p>
          <a:p>
            <a:r>
              <a:rPr lang="en-US" sz="2000" i="1" dirty="0"/>
              <a:t>G</a:t>
            </a:r>
            <a:r>
              <a:rPr lang="en-US" sz="2000" baseline="-25000" dirty="0"/>
              <a:t>K</a:t>
            </a:r>
            <a:r>
              <a:rPr lang="en-US" sz="2000" dirty="0">
                <a:sym typeface="Symbol" panose="05050102010706020507" pitchFamily="18" charset="2"/>
              </a:rPr>
              <a:t></a:t>
            </a:r>
            <a:r>
              <a:rPr lang="en-US" sz="2000" dirty="0"/>
              <a:t>.8e-17</a:t>
            </a:r>
            <a:endParaRPr lang="en-US" sz="2000" i="1" dirty="0"/>
          </a:p>
        </p:txBody>
      </p:sp>
      <p:cxnSp>
        <p:nvCxnSpPr>
          <p:cNvPr id="33" name="Straight Arrow Connector 32">
            <a:extLst>
              <a:ext uri="{FF2B5EF4-FFF2-40B4-BE49-F238E27FC236}">
                <a16:creationId xmlns:a16="http://schemas.microsoft.com/office/drawing/2014/main" id="{89D51058-BD9C-4F2E-82C0-D72CCAB85EB9}"/>
              </a:ext>
            </a:extLst>
          </p:cNvPr>
          <p:cNvCxnSpPr>
            <a:cxnSpLocks/>
          </p:cNvCxnSpPr>
          <p:nvPr/>
        </p:nvCxnSpPr>
        <p:spPr>
          <a:xfrm flipV="1">
            <a:off x="3524864" y="1966452"/>
            <a:ext cx="535859" cy="1784554"/>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48C3472-5BA1-426B-9550-A5F36C54CE44}"/>
              </a:ext>
            </a:extLst>
          </p:cNvPr>
          <p:cNvCxnSpPr>
            <a:cxnSpLocks/>
          </p:cNvCxnSpPr>
          <p:nvPr/>
        </p:nvCxnSpPr>
        <p:spPr>
          <a:xfrm flipH="1" flipV="1">
            <a:off x="1337188" y="1966453"/>
            <a:ext cx="1435509" cy="1406012"/>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32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3.33333E-6 L -1.66667E-6 0.07037 " pathEditMode="relative" rAng="0" ptsTypes="AA">
                                      <p:cBhvr>
                                        <p:cTn id="6" dur="2000" fill="hold"/>
                                        <p:tgtEl>
                                          <p:spTgt spid="32"/>
                                        </p:tgtEl>
                                        <p:attrNameLst>
                                          <p:attrName>ppt_x</p:attrName>
                                          <p:attrName>ppt_y</p:attrName>
                                        </p:attrNameLst>
                                      </p:cBhvr>
                                      <p:rCtr x="0" y="3519"/>
                                    </p:animMotion>
                                  </p:childTnLst>
                                </p:cTn>
                              </p:par>
                              <p:par>
                                <p:cTn id="7" presetID="42" presetClass="path" presetSubtype="0" accel="50000" decel="50000" fill="hold" grpId="0" nodeType="withEffect">
                                  <p:stCondLst>
                                    <p:cond delay="0"/>
                                  </p:stCondLst>
                                  <p:childTnLst>
                                    <p:animMotion origin="layout" path="M -4.44444E-6 -4.44444E-6 L -4.44444E-6 -0.07222 " pathEditMode="relative" rAng="0" ptsTypes="AA">
                                      <p:cBhvr>
                                        <p:cTn id="8" dur="2000" fill="hold"/>
                                        <p:tgtEl>
                                          <p:spTgt spid="35"/>
                                        </p:tgtEl>
                                        <p:attrNameLst>
                                          <p:attrName>ppt_x</p:attrName>
                                          <p:attrName>ppt_y</p:attrName>
                                        </p:attrNameLst>
                                      </p:cBhvr>
                                      <p:rCtr x="0" y="-3611"/>
                                    </p:animMotion>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8"/>
                                        </p:tgtEl>
                                      </p:cBhvr>
                                    </p:animEffect>
                                    <p:set>
                                      <p:cBhvr>
                                        <p:cTn id="13" dur="1" fill="hold">
                                          <p:stCondLst>
                                            <p:cond delay="499"/>
                                          </p:stCondLst>
                                        </p:cTn>
                                        <p:tgtEl>
                                          <p:spTgt spid="38"/>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par>
                                <p:cTn id="17" presetID="10" presetClass="exit" presetSubtype="0" fill="hold" nodeType="with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9"/>
                                        </p:tgtEl>
                                      </p:cBhvr>
                                    </p:animEffect>
                                    <p:set>
                                      <p:cBhvr>
                                        <p:cTn id="27" dur="1" fill="hold">
                                          <p:stCondLst>
                                            <p:cond delay="499"/>
                                          </p:stCondLst>
                                        </p:cTn>
                                        <p:tgtEl>
                                          <p:spTgt spid="39"/>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xit" presetSubtype="0" fill="hold" nodeType="withEffect">
                                  <p:stCondLst>
                                    <p:cond delay="0"/>
                                  </p:stCondLst>
                                  <p:childTnLst>
                                    <p:animEffect transition="out" filter="fade">
                                      <p:cBhvr>
                                        <p:cTn id="32" dur="500"/>
                                        <p:tgtEl>
                                          <p:spTgt spid="36"/>
                                        </p:tgtEl>
                                      </p:cBhvr>
                                    </p:animEffect>
                                    <p:set>
                                      <p:cBhvr>
                                        <p:cTn id="33" dur="1" fill="hold">
                                          <p:stCondLst>
                                            <p:cond delay="499"/>
                                          </p:stCondLst>
                                        </p:cTn>
                                        <p:tgtEl>
                                          <p:spTgt spid="36"/>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0">
                                            <p:txEl>
                                              <p:pRg st="1" end="1"/>
                                            </p:txEl>
                                          </p:spTgt>
                                        </p:tgtEl>
                                        <p:attrNameLst>
                                          <p:attrName>style.visibility</p:attrName>
                                        </p:attrNameLst>
                                      </p:cBhvr>
                                      <p:to>
                                        <p:strVal val="visible"/>
                                      </p:to>
                                    </p:set>
                                    <p:animEffect transition="in" filter="fade">
                                      <p:cBhvr>
                                        <p:cTn id="41" dur="500"/>
                                        <p:tgtEl>
                                          <p:spTgt spid="40">
                                            <p:txEl>
                                              <p:pRg st="1" end="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0">
                                            <p:txEl>
                                              <p:pRg st="2" end="2"/>
                                            </p:txEl>
                                          </p:spTgt>
                                        </p:tgtEl>
                                        <p:attrNameLst>
                                          <p:attrName>style.visibility</p:attrName>
                                        </p:attrNameLst>
                                      </p:cBhvr>
                                      <p:to>
                                        <p:strVal val="visible"/>
                                      </p:to>
                                    </p:set>
                                    <p:animEffect transition="in" filter="fade">
                                      <p:cBhvr>
                                        <p:cTn id="44" dur="500"/>
                                        <p:tgtEl>
                                          <p:spTgt spid="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8" grpId="0"/>
      <p:bldP spid="39" grpId="0"/>
      <p:bldP spid="29" grpId="0"/>
      <p:bldP spid="3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2723536"/>
            <a:ext cx="7772400" cy="3578944"/>
          </a:xfrm>
        </p:spPr>
        <p:txBody>
          <a:bodyPr/>
          <a:lstStyle/>
          <a:p>
            <a:r>
              <a:rPr lang="en-US" sz="2400" dirty="0"/>
              <a:t>Assume this is the final [</a:t>
            </a:r>
            <a:r>
              <a:rPr lang="en-US" sz="2400" i="1" dirty="0"/>
              <a:t>M</a:t>
            </a:r>
            <a:r>
              <a:rPr lang="en-US" sz="2400" dirty="0"/>
              <a:t>] for a full-grown worm</a:t>
            </a:r>
          </a:p>
          <a:p>
            <a:r>
              <a:rPr lang="en-US" sz="2400" dirty="0"/>
              <a:t>[</a:t>
            </a:r>
            <a:r>
              <a:rPr lang="en-US" sz="2400" i="1" dirty="0"/>
              <a:t>M</a:t>
            </a:r>
            <a:r>
              <a:rPr lang="en-US" sz="2400" dirty="0"/>
              <a:t>]</a:t>
            </a:r>
            <a:r>
              <a:rPr lang="en-US" sz="2400" baseline="-25000" dirty="0"/>
              <a:t>average</a:t>
            </a:r>
            <a:r>
              <a:rPr lang="en-US" sz="2400" dirty="0"/>
              <a:t> = 1</a:t>
            </a:r>
          </a:p>
          <a:p>
            <a:r>
              <a:rPr lang="en-US" sz="2400" dirty="0"/>
              <a:t>Now try to regrow a slice from the belly</a:t>
            </a:r>
            <a:endParaRPr lang="en-US" dirty="0"/>
          </a:p>
        </p:txBody>
      </p:sp>
      <p:grpSp>
        <p:nvGrpSpPr>
          <p:cNvPr id="48" name="Group 47">
            <a:extLst>
              <a:ext uri="{FF2B5EF4-FFF2-40B4-BE49-F238E27FC236}">
                <a16:creationId xmlns:a16="http://schemas.microsoft.com/office/drawing/2014/main" id="{DFB5671C-B495-42EF-A3EE-58DD52415081}"/>
              </a:ext>
            </a:extLst>
          </p:cNvPr>
          <p:cNvGrpSpPr/>
          <p:nvPr/>
        </p:nvGrpSpPr>
        <p:grpSpPr>
          <a:xfrm>
            <a:off x="5678129" y="3684639"/>
            <a:ext cx="363794" cy="393290"/>
            <a:chOff x="5678129" y="3684639"/>
            <a:chExt cx="363794" cy="393290"/>
          </a:xfrm>
        </p:grpSpPr>
        <p:cxnSp>
          <p:nvCxnSpPr>
            <p:cNvPr id="46" name="Straight Connector 45">
              <a:extLst>
                <a:ext uri="{FF2B5EF4-FFF2-40B4-BE49-F238E27FC236}">
                  <a16:creationId xmlns:a16="http://schemas.microsoft.com/office/drawing/2014/main" id="{F624B05B-6BCC-45A0-8987-17C27970D082}"/>
                </a:ext>
              </a:extLst>
            </p:cNvPr>
            <p:cNvCxnSpPr/>
            <p:nvPr/>
          </p:nvCxnSpPr>
          <p:spPr>
            <a:xfrm flipH="1">
              <a:off x="5678129" y="3684639"/>
              <a:ext cx="363794" cy="39329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A090912-AC5B-4F0A-8AB2-4EF30F4E9709}"/>
                </a:ext>
              </a:extLst>
            </p:cNvPr>
            <p:cNvCxnSpPr>
              <a:cxnSpLocks/>
            </p:cNvCxnSpPr>
            <p:nvPr/>
          </p:nvCxnSpPr>
          <p:spPr>
            <a:xfrm>
              <a:off x="5678129" y="3684639"/>
              <a:ext cx="363794" cy="39329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C229F5BA-F2FE-492E-9102-0484DD38B342}"/>
              </a:ext>
            </a:extLst>
          </p:cNvPr>
          <p:cNvSpPr txBox="1"/>
          <p:nvPr/>
        </p:nvSpPr>
        <p:spPr>
          <a:xfrm>
            <a:off x="5663380" y="3982065"/>
            <a:ext cx="1494503" cy="461665"/>
          </a:xfrm>
          <a:prstGeom prst="rect">
            <a:avLst/>
          </a:prstGeom>
          <a:noFill/>
        </p:spPr>
        <p:txBody>
          <a:bodyPr wrap="square" rtlCol="0">
            <a:spAutoFit/>
          </a:bodyPr>
          <a:lstStyle/>
          <a:p>
            <a:r>
              <a:rPr lang="en-US" dirty="0"/>
              <a:t>knees</a:t>
            </a:r>
          </a:p>
        </p:txBody>
      </p:sp>
      <p:sp>
        <p:nvSpPr>
          <p:cNvPr id="27" name="Oval 26">
            <a:extLst>
              <a:ext uri="{FF2B5EF4-FFF2-40B4-BE49-F238E27FC236}">
                <a16:creationId xmlns:a16="http://schemas.microsoft.com/office/drawing/2014/main" id="{1A8BF09E-8A37-47A8-82BA-486149D3DD30}"/>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0</a:t>
            </a:r>
            <a:endParaRPr lang="en-US" dirty="0">
              <a:solidFill>
                <a:schemeClr val="tx1"/>
              </a:solidFill>
            </a:endParaRPr>
          </a:p>
        </p:txBody>
      </p:sp>
      <p:sp>
        <p:nvSpPr>
          <p:cNvPr id="28" name="Oval 27">
            <a:extLst>
              <a:ext uri="{FF2B5EF4-FFF2-40B4-BE49-F238E27FC236}">
                <a16:creationId xmlns:a16="http://schemas.microsoft.com/office/drawing/2014/main" id="{13975A27-84DB-4FD0-84FC-371072A16089}"/>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.5</a:t>
            </a:r>
          </a:p>
        </p:txBody>
      </p:sp>
      <p:sp>
        <p:nvSpPr>
          <p:cNvPr id="29" name="Oval 28">
            <a:extLst>
              <a:ext uri="{FF2B5EF4-FFF2-40B4-BE49-F238E27FC236}">
                <a16:creationId xmlns:a16="http://schemas.microsoft.com/office/drawing/2014/main" id="{8BFB2C2E-8BD8-4464-BF08-B1EFCF85216A}"/>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30" name="Oval 29">
            <a:extLst>
              <a:ext uri="{FF2B5EF4-FFF2-40B4-BE49-F238E27FC236}">
                <a16:creationId xmlns:a16="http://schemas.microsoft.com/office/drawing/2014/main" id="{8DF4ECD3-C8CB-491F-89B1-4AC5B94C093C}"/>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1.5</a:t>
            </a:r>
          </a:p>
        </p:txBody>
      </p:sp>
      <p:sp>
        <p:nvSpPr>
          <p:cNvPr id="31" name="Oval 30">
            <a:extLst>
              <a:ext uri="{FF2B5EF4-FFF2-40B4-BE49-F238E27FC236}">
                <a16:creationId xmlns:a16="http://schemas.microsoft.com/office/drawing/2014/main" id="{DD67AE86-5485-475F-A3DA-B10E7411D694}"/>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2</a:t>
            </a:r>
          </a:p>
        </p:txBody>
      </p:sp>
      <p:sp>
        <p:nvSpPr>
          <p:cNvPr id="32" name="Rectangle 31">
            <a:extLst>
              <a:ext uri="{FF2B5EF4-FFF2-40B4-BE49-F238E27FC236}">
                <a16:creationId xmlns:a16="http://schemas.microsoft.com/office/drawing/2014/main" id="{CBB25967-0A33-4D4C-8E22-F9490A07B5C4}"/>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1F02A50-6057-4ED3-A368-EA4E827372C3}"/>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76D3E70-D40B-4D97-BC06-A7CC1081CC10}"/>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32BC9C3-5ABD-4691-9C26-A3D2DCA7257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6E050D6D-4F45-45F4-B77F-F9FC5217C39E}"/>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BDFF260-8B51-474D-9E1F-726E856A0D2B}"/>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341AFC8-B795-4481-80A6-12446A817BCB}"/>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3A1C1F9-9BFC-49F3-BBCF-857D1D9AE788}"/>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EC8494AA-48AB-4FA1-85ED-86845D86C919}"/>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44B024F-5E5E-4B34-B6F9-35860CB8ADF8}"/>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F6CA7D-CE1C-444F-BA2F-61EEC5A641CB}"/>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40118F2E-B9DD-4EFC-90A8-DC7484FB98D0}"/>
              </a:ext>
            </a:extLst>
          </p:cNvPr>
          <p:cNvSpPr/>
          <p:nvPr/>
        </p:nvSpPr>
        <p:spPr>
          <a:xfrm flipH="1">
            <a:off x="3996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78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pic>
        <p:nvPicPr>
          <p:cNvPr id="31" name="Picture 30">
            <a:extLst>
              <a:ext uri="{FF2B5EF4-FFF2-40B4-BE49-F238E27FC236}">
                <a16:creationId xmlns:a16="http://schemas.microsoft.com/office/drawing/2014/main" id="{CB31FF02-A0A5-439E-BF8C-F418E7DAA980}"/>
              </a:ext>
            </a:extLst>
          </p:cNvPr>
          <p:cNvPicPr>
            <a:picLocks noChangeAspect="1"/>
          </p:cNvPicPr>
          <p:nvPr/>
        </p:nvPicPr>
        <p:blipFill>
          <a:blip r:embed="rId2"/>
          <a:stretch>
            <a:fillRect/>
          </a:stretch>
        </p:blipFill>
        <p:spPr>
          <a:xfrm>
            <a:off x="195266" y="2110178"/>
            <a:ext cx="5379624" cy="3233498"/>
          </a:xfrm>
          <a:prstGeom prst="rect">
            <a:avLst/>
          </a:prstGeom>
        </p:spPr>
      </p:pic>
      <p:sp>
        <p:nvSpPr>
          <p:cNvPr id="32" name="Oval 31">
            <a:extLst>
              <a:ext uri="{FF2B5EF4-FFF2-40B4-BE49-F238E27FC236}">
                <a16:creationId xmlns:a16="http://schemas.microsoft.com/office/drawing/2014/main" id="{B69AD7F1-4452-4D48-80F5-05FF88C16C50}"/>
              </a:ext>
            </a:extLst>
          </p:cNvPr>
          <p:cNvSpPr/>
          <p:nvPr/>
        </p:nvSpPr>
        <p:spPr>
          <a:xfrm>
            <a:off x="1356851" y="2605549"/>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DF675881-C4EA-4FCD-B396-D8F7BB0F4544}"/>
              </a:ext>
            </a:extLst>
          </p:cNvPr>
          <p:cNvSpPr/>
          <p:nvPr/>
        </p:nvSpPr>
        <p:spPr>
          <a:xfrm>
            <a:off x="2305663" y="262029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279924"/>
            <a:ext cx="7772400" cy="1022555"/>
          </a:xfrm>
        </p:spPr>
        <p:txBody>
          <a:bodyPr/>
          <a:lstStyle/>
          <a:p>
            <a:r>
              <a:rPr lang="en-US" sz="2400" dirty="0"/>
              <a:t>Look at the </a:t>
            </a:r>
            <a:r>
              <a:rPr lang="en-US" sz="2400" i="1" dirty="0"/>
              <a:t>N</a:t>
            </a:r>
            <a:r>
              <a:rPr lang="en-US" sz="2400" dirty="0"/>
              <a:t>=10 case</a:t>
            </a:r>
          </a:p>
          <a:p>
            <a:endParaRPr lang="en-US" dirty="0"/>
          </a:p>
        </p:txBody>
      </p:sp>
      <p:sp>
        <p:nvSpPr>
          <p:cNvPr id="29" name="Oval 28">
            <a:extLst>
              <a:ext uri="{FF2B5EF4-FFF2-40B4-BE49-F238E27FC236}">
                <a16:creationId xmlns:a16="http://schemas.microsoft.com/office/drawing/2014/main" id="{3C5FADC1-6286-4396-B878-99EDFC7A992F}"/>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.2</a:t>
            </a:r>
            <a:endParaRPr lang="en-US" sz="2000" dirty="0">
              <a:solidFill>
                <a:schemeClr val="tx1"/>
              </a:solidFill>
            </a:endParaRPr>
          </a:p>
        </p:txBody>
      </p:sp>
      <p:sp>
        <p:nvSpPr>
          <p:cNvPr id="30" name="Oval 29">
            <a:extLst>
              <a:ext uri="{FF2B5EF4-FFF2-40B4-BE49-F238E27FC236}">
                <a16:creationId xmlns:a16="http://schemas.microsoft.com/office/drawing/2014/main" id="{DEE20AA7-2114-4A09-A22B-E6806940FCE2}"/>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.3</a:t>
            </a:r>
          </a:p>
        </p:txBody>
      </p:sp>
      <p:sp>
        <p:nvSpPr>
          <p:cNvPr id="33" name="Oval 32">
            <a:extLst>
              <a:ext uri="{FF2B5EF4-FFF2-40B4-BE49-F238E27FC236}">
                <a16:creationId xmlns:a16="http://schemas.microsoft.com/office/drawing/2014/main" id="{D5DC1ADE-656C-40C1-9FC3-4E9C20CA092E}"/>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.4</a:t>
            </a:r>
          </a:p>
        </p:txBody>
      </p:sp>
      <p:sp>
        <p:nvSpPr>
          <p:cNvPr id="37" name="Oval 36">
            <a:extLst>
              <a:ext uri="{FF2B5EF4-FFF2-40B4-BE49-F238E27FC236}">
                <a16:creationId xmlns:a16="http://schemas.microsoft.com/office/drawing/2014/main" id="{FBC8712B-8737-4C0D-BC59-014C6402206B}"/>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.5</a:t>
            </a:r>
          </a:p>
        </p:txBody>
      </p:sp>
      <p:sp>
        <p:nvSpPr>
          <p:cNvPr id="41" name="Oval 40">
            <a:extLst>
              <a:ext uri="{FF2B5EF4-FFF2-40B4-BE49-F238E27FC236}">
                <a16:creationId xmlns:a16="http://schemas.microsoft.com/office/drawing/2014/main" id="{AB7915EB-30A1-4717-B29C-4D5F4E703D80}"/>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.6</a:t>
            </a:r>
          </a:p>
        </p:txBody>
      </p:sp>
      <p:sp>
        <p:nvSpPr>
          <p:cNvPr id="42" name="Rectangle 41">
            <a:extLst>
              <a:ext uri="{FF2B5EF4-FFF2-40B4-BE49-F238E27FC236}">
                <a16:creationId xmlns:a16="http://schemas.microsoft.com/office/drawing/2014/main" id="{4B96F6D9-2E24-4B76-ACFC-0E1242075A73}"/>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7A9F2749-1AFA-48B8-8C9F-FE84272B420F}"/>
              </a:ext>
            </a:extLst>
          </p:cNvPr>
          <p:cNvSpPr/>
          <p:nvPr/>
        </p:nvSpPr>
        <p:spPr>
          <a:xfrm>
            <a:off x="1095272"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344B765-B5EA-4583-ABC7-09A7E768C4B7}"/>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F1E8036-7813-49BC-8105-1825614E7D62}"/>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0EDF20A-A71D-4A45-984A-3FF2C95B97C5}"/>
              </a:ext>
            </a:extLst>
          </p:cNvPr>
          <p:cNvSpPr/>
          <p:nvPr/>
        </p:nvSpPr>
        <p:spPr>
          <a:xfrm>
            <a:off x="1892504"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D74CBD13-EA7B-4CF7-99B2-63DF7552CFAC}"/>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705DDD4-4A4D-418F-A898-498EA448597F}"/>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072DAAD-A0D2-4F85-826D-3087D1E8B984}"/>
              </a:ext>
            </a:extLst>
          </p:cNvPr>
          <p:cNvSpPr/>
          <p:nvPr/>
        </p:nvSpPr>
        <p:spPr>
          <a:xfrm>
            <a:off x="2695472"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0B53C947-A253-4B82-B389-21436BF6CF37}"/>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96F774E8-F1B6-4B7C-9D3F-5BF77C928072}"/>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F219AECF-31BD-4037-B8C8-5D0EA8CC4CC4}"/>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DDD1F3B-6594-4E13-8900-650546A2678D}"/>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ontent Placeholder 2">
            <a:extLst>
              <a:ext uri="{FF2B5EF4-FFF2-40B4-BE49-F238E27FC236}">
                <a16:creationId xmlns:a16="http://schemas.microsoft.com/office/drawing/2014/main" id="{28FD95B7-2FE1-4DFC-A823-B9FCC6E5C938}"/>
              </a:ext>
            </a:extLst>
          </p:cNvPr>
          <p:cNvSpPr txBox="1">
            <a:spLocks/>
          </p:cNvSpPr>
          <p:nvPr/>
        </p:nvSpPr>
        <p:spPr bwMode="auto">
          <a:xfrm>
            <a:off x="5624054" y="2295833"/>
            <a:ext cx="3352798" cy="317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Ouch!</a:t>
            </a:r>
          </a:p>
          <a:p>
            <a:r>
              <a:rPr lang="en-US" kern="0" dirty="0"/>
              <a:t>Now almost nothing happens</a:t>
            </a:r>
          </a:p>
          <a:p>
            <a:r>
              <a:rPr lang="en-US" kern="0" dirty="0"/>
              <a:t>Any ideas on how to make a knee regrow well?</a:t>
            </a:r>
          </a:p>
        </p:txBody>
      </p:sp>
      <p:cxnSp>
        <p:nvCxnSpPr>
          <p:cNvPr id="55" name="Straight Arrow Connector 54">
            <a:extLst>
              <a:ext uri="{FF2B5EF4-FFF2-40B4-BE49-F238E27FC236}">
                <a16:creationId xmlns:a16="http://schemas.microsoft.com/office/drawing/2014/main" id="{4A0F6B36-70C7-4419-91F3-4DAD1A9F713F}"/>
              </a:ext>
            </a:extLst>
          </p:cNvPr>
          <p:cNvCxnSpPr>
            <a:cxnSpLocks/>
          </p:cNvCxnSpPr>
          <p:nvPr/>
        </p:nvCxnSpPr>
        <p:spPr>
          <a:xfrm flipH="1" flipV="1">
            <a:off x="1199535" y="1927124"/>
            <a:ext cx="127820" cy="52110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3809F46-B86A-490A-A640-0090E5FE8ABD}"/>
              </a:ext>
            </a:extLst>
          </p:cNvPr>
          <p:cNvCxnSpPr>
            <a:cxnSpLocks/>
          </p:cNvCxnSpPr>
          <p:nvPr/>
        </p:nvCxnSpPr>
        <p:spPr>
          <a:xfrm flipV="1">
            <a:off x="2477729" y="1917290"/>
            <a:ext cx="1524000" cy="58993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41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4">
                                            <p:txEl>
                                              <p:pRg st="0" end="0"/>
                                            </p:txEl>
                                          </p:spTgt>
                                        </p:tgtEl>
                                        <p:attrNameLst>
                                          <p:attrName>style.visibility</p:attrName>
                                        </p:attrNameLst>
                                      </p:cBhvr>
                                      <p:to>
                                        <p:strVal val="visible"/>
                                      </p:to>
                                    </p:set>
                                    <p:animEffect transition="in" filter="fade">
                                      <p:cBhvr>
                                        <p:cTn id="23" dur="500"/>
                                        <p:tgtEl>
                                          <p:spTgt spid="54">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4">
                                            <p:txEl>
                                              <p:pRg st="1" end="1"/>
                                            </p:txEl>
                                          </p:spTgt>
                                        </p:tgtEl>
                                        <p:attrNameLst>
                                          <p:attrName>style.visibility</p:attrName>
                                        </p:attrNameLst>
                                      </p:cBhvr>
                                      <p:to>
                                        <p:strVal val="visible"/>
                                      </p:to>
                                    </p:set>
                                    <p:animEffect transition="in" filter="fade">
                                      <p:cBhvr>
                                        <p:cTn id="26" dur="500"/>
                                        <p:tgtEl>
                                          <p:spTgt spid="5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4">
                                            <p:txEl>
                                              <p:pRg st="2" end="2"/>
                                            </p:txEl>
                                          </p:spTgt>
                                        </p:tgtEl>
                                        <p:attrNameLst>
                                          <p:attrName>style.visibility</p:attrName>
                                        </p:attrNameLst>
                                      </p:cBhvr>
                                      <p:to>
                                        <p:strVal val="visible"/>
                                      </p:to>
                                    </p:set>
                                    <p:animEffect transition="in" filter="fade">
                                      <p:cBhvr>
                                        <p:cTn id="31" dur="500"/>
                                        <p:tgtEl>
                                          <p:spTgt spid="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54"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CB31FF02-A0A5-439E-BF8C-F418E7DAA980}"/>
              </a:ext>
            </a:extLst>
          </p:cNvPr>
          <p:cNvPicPr>
            <a:picLocks noChangeAspect="1"/>
          </p:cNvPicPr>
          <p:nvPr/>
        </p:nvPicPr>
        <p:blipFill>
          <a:blip r:embed="rId3"/>
          <a:stretch>
            <a:fillRect/>
          </a:stretch>
        </p:blipFill>
        <p:spPr>
          <a:xfrm>
            <a:off x="195266" y="2110178"/>
            <a:ext cx="5379624" cy="3233498"/>
          </a:xfrm>
          <a:prstGeom prst="rect">
            <a:avLst/>
          </a:prstGeom>
        </p:spPr>
      </p:pic>
      <p:pic>
        <p:nvPicPr>
          <p:cNvPr id="2" name="Picture 1">
            <a:extLst>
              <a:ext uri="{FF2B5EF4-FFF2-40B4-BE49-F238E27FC236}">
                <a16:creationId xmlns:a16="http://schemas.microsoft.com/office/drawing/2014/main" id="{E780D3EC-07E8-4978-9560-ED6015708B2A}"/>
              </a:ext>
            </a:extLst>
          </p:cNvPr>
          <p:cNvPicPr>
            <a:picLocks noChangeAspect="1"/>
          </p:cNvPicPr>
          <p:nvPr/>
        </p:nvPicPr>
        <p:blipFill>
          <a:blip r:embed="rId4"/>
          <a:stretch>
            <a:fillRect/>
          </a:stretch>
        </p:blipFill>
        <p:spPr>
          <a:xfrm>
            <a:off x="186812" y="2109071"/>
            <a:ext cx="5368414" cy="3226760"/>
          </a:xfrm>
          <a:prstGeom prst="rect">
            <a:avLst/>
          </a:prstGeom>
        </p:spPr>
      </p:pic>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279924"/>
            <a:ext cx="7772400" cy="1022555"/>
          </a:xfrm>
        </p:spPr>
        <p:txBody>
          <a:bodyPr/>
          <a:lstStyle/>
          <a:p>
            <a:r>
              <a:rPr lang="en-US" sz="2400" dirty="0"/>
              <a:t>Look at the </a:t>
            </a:r>
            <a:r>
              <a:rPr lang="en-US" sz="2400" i="1" dirty="0"/>
              <a:t>N</a:t>
            </a:r>
            <a:r>
              <a:rPr lang="en-US" sz="2400" dirty="0"/>
              <a:t>=10 case</a:t>
            </a:r>
          </a:p>
          <a:p>
            <a:endParaRPr lang="en-US" dirty="0"/>
          </a:p>
        </p:txBody>
      </p:sp>
      <p:sp>
        <p:nvSpPr>
          <p:cNvPr id="29" name="Oval 28">
            <a:extLst>
              <a:ext uri="{FF2B5EF4-FFF2-40B4-BE49-F238E27FC236}">
                <a16:creationId xmlns:a16="http://schemas.microsoft.com/office/drawing/2014/main" id="{3C5FADC1-6286-4396-B878-99EDFC7A992F}"/>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.2</a:t>
            </a:r>
            <a:endParaRPr lang="en-US" sz="2000" dirty="0">
              <a:solidFill>
                <a:schemeClr val="tx1"/>
              </a:solidFill>
            </a:endParaRPr>
          </a:p>
        </p:txBody>
      </p:sp>
      <p:sp>
        <p:nvSpPr>
          <p:cNvPr id="30" name="Oval 29">
            <a:extLst>
              <a:ext uri="{FF2B5EF4-FFF2-40B4-BE49-F238E27FC236}">
                <a16:creationId xmlns:a16="http://schemas.microsoft.com/office/drawing/2014/main" id="{DEE20AA7-2114-4A09-A22B-E6806940FCE2}"/>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.3</a:t>
            </a:r>
          </a:p>
        </p:txBody>
      </p:sp>
      <p:sp>
        <p:nvSpPr>
          <p:cNvPr id="33" name="Oval 32">
            <a:extLst>
              <a:ext uri="{FF2B5EF4-FFF2-40B4-BE49-F238E27FC236}">
                <a16:creationId xmlns:a16="http://schemas.microsoft.com/office/drawing/2014/main" id="{D5DC1ADE-656C-40C1-9FC3-4E9C20CA092E}"/>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.4</a:t>
            </a:r>
          </a:p>
        </p:txBody>
      </p:sp>
      <p:sp>
        <p:nvSpPr>
          <p:cNvPr id="37" name="Oval 36">
            <a:extLst>
              <a:ext uri="{FF2B5EF4-FFF2-40B4-BE49-F238E27FC236}">
                <a16:creationId xmlns:a16="http://schemas.microsoft.com/office/drawing/2014/main" id="{FBC8712B-8737-4C0D-BC59-014C6402206B}"/>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.5</a:t>
            </a:r>
          </a:p>
        </p:txBody>
      </p:sp>
      <p:sp>
        <p:nvSpPr>
          <p:cNvPr id="41" name="Oval 40">
            <a:extLst>
              <a:ext uri="{FF2B5EF4-FFF2-40B4-BE49-F238E27FC236}">
                <a16:creationId xmlns:a16="http://schemas.microsoft.com/office/drawing/2014/main" id="{AB7915EB-30A1-4717-B29C-4D5F4E703D80}"/>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.6</a:t>
            </a:r>
          </a:p>
        </p:txBody>
      </p:sp>
      <p:sp>
        <p:nvSpPr>
          <p:cNvPr id="42" name="Rectangle 41">
            <a:extLst>
              <a:ext uri="{FF2B5EF4-FFF2-40B4-BE49-F238E27FC236}">
                <a16:creationId xmlns:a16="http://schemas.microsoft.com/office/drawing/2014/main" id="{4B96F6D9-2E24-4B76-ACFC-0E1242075A73}"/>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7A9F2749-1AFA-48B8-8C9F-FE84272B420F}"/>
              </a:ext>
            </a:extLst>
          </p:cNvPr>
          <p:cNvSpPr/>
          <p:nvPr/>
        </p:nvSpPr>
        <p:spPr>
          <a:xfrm>
            <a:off x="1095272"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344B765-B5EA-4583-ABC7-09A7E768C4B7}"/>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F1E8036-7813-49BC-8105-1825614E7D62}"/>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0EDF20A-A71D-4A45-984A-3FF2C95B97C5}"/>
              </a:ext>
            </a:extLst>
          </p:cNvPr>
          <p:cNvSpPr/>
          <p:nvPr/>
        </p:nvSpPr>
        <p:spPr>
          <a:xfrm>
            <a:off x="1892504"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D74CBD13-EA7B-4CF7-99B2-63DF7552CFAC}"/>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705DDD4-4A4D-418F-A898-498EA448597F}"/>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072DAAD-A0D2-4F85-826D-3087D1E8B984}"/>
              </a:ext>
            </a:extLst>
          </p:cNvPr>
          <p:cNvSpPr/>
          <p:nvPr/>
        </p:nvSpPr>
        <p:spPr>
          <a:xfrm>
            <a:off x="2695472"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0B53C947-A253-4B82-B389-21436BF6CF37}"/>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96F774E8-F1B6-4B7C-9D3F-5BF77C928072}"/>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F219AECF-31BD-4037-B8C8-5D0EA8CC4CC4}"/>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DDD1F3B-6594-4E13-8900-650546A2678D}"/>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ontent Placeholder 2">
            <a:extLst>
              <a:ext uri="{FF2B5EF4-FFF2-40B4-BE49-F238E27FC236}">
                <a16:creationId xmlns:a16="http://schemas.microsoft.com/office/drawing/2014/main" id="{28FD95B7-2FE1-4DFC-A823-B9FCC6E5C938}"/>
              </a:ext>
            </a:extLst>
          </p:cNvPr>
          <p:cNvSpPr txBox="1">
            <a:spLocks/>
          </p:cNvSpPr>
          <p:nvPr/>
        </p:nvSpPr>
        <p:spPr bwMode="auto">
          <a:xfrm>
            <a:off x="5624054" y="2295833"/>
            <a:ext cx="3352798" cy="369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Set </a:t>
            </a:r>
            <a:r>
              <a:rPr lang="en-US" sz="2400" i="1" kern="0" dirty="0" err="1"/>
              <a:t>k</a:t>
            </a:r>
            <a:r>
              <a:rPr lang="en-US" sz="2400" kern="0" baseline="-25000" dirty="0" err="1"/>
              <a:t>M</a:t>
            </a:r>
            <a:r>
              <a:rPr lang="en-US" sz="2400" kern="0" dirty="0"/>
              <a:t>=.4</a:t>
            </a:r>
          </a:p>
          <a:p>
            <a:r>
              <a:rPr lang="en-US" sz="2400" kern="0" dirty="0"/>
              <a:t>Sure, but…</a:t>
            </a:r>
          </a:p>
          <a:p>
            <a:pPr lvl="1">
              <a:spcBef>
                <a:spcPts val="0"/>
              </a:spcBef>
            </a:pPr>
            <a:r>
              <a:rPr lang="en-US" sz="2000" kern="0" dirty="0"/>
              <a:t>now the belly and head slices won’t work </a:t>
            </a:r>
            <a:r>
              <a:rPr lang="en-US" sz="2000" kern="0" dirty="0">
                <a:sym typeface="Wingdings" panose="05000000000000000000" pitchFamily="2" charset="2"/>
              </a:rPr>
              <a:t></a:t>
            </a:r>
          </a:p>
          <a:p>
            <a:r>
              <a:rPr lang="en-US" sz="2400" kern="0" dirty="0">
                <a:sym typeface="Wingdings" panose="05000000000000000000" pitchFamily="2" charset="2"/>
              </a:rPr>
              <a:t>Conclusion: try to make </a:t>
            </a:r>
            <a:r>
              <a:rPr lang="en-US" sz="2400" i="1" kern="0" dirty="0">
                <a:sym typeface="Wingdings" panose="05000000000000000000" pitchFamily="2" charset="2"/>
              </a:rPr>
              <a:t>N</a:t>
            </a:r>
            <a:r>
              <a:rPr lang="en-US" sz="2400" kern="0" dirty="0">
                <a:sym typeface="Wingdings" panose="05000000000000000000" pitchFamily="2" charset="2"/>
              </a:rPr>
              <a:t>=2 work (or even </a:t>
            </a:r>
            <a:r>
              <a:rPr lang="en-US" sz="2400" i="1" kern="0" dirty="0">
                <a:sym typeface="Wingdings" panose="05000000000000000000" pitchFamily="2" charset="2"/>
              </a:rPr>
              <a:t>N</a:t>
            </a:r>
            <a:r>
              <a:rPr lang="en-US" sz="2400" kern="0" dirty="0">
                <a:sym typeface="Wingdings" panose="05000000000000000000" pitchFamily="2" charset="2"/>
              </a:rPr>
              <a:t>=1)</a:t>
            </a:r>
          </a:p>
          <a:p>
            <a:pPr lvl="1">
              <a:spcBef>
                <a:spcPts val="0"/>
              </a:spcBef>
            </a:pPr>
            <a:r>
              <a:rPr lang="en-US" sz="2000" kern="0" dirty="0">
                <a:sym typeface="Wingdings" panose="05000000000000000000" pitchFamily="2" charset="2"/>
              </a:rPr>
              <a:t>those have some gain everywhere</a:t>
            </a:r>
            <a:endParaRPr lang="en-US" sz="2000" kern="0" dirty="0"/>
          </a:p>
        </p:txBody>
      </p:sp>
      <p:cxnSp>
        <p:nvCxnSpPr>
          <p:cNvPr id="55" name="Straight Arrow Connector 54">
            <a:extLst>
              <a:ext uri="{FF2B5EF4-FFF2-40B4-BE49-F238E27FC236}">
                <a16:creationId xmlns:a16="http://schemas.microsoft.com/office/drawing/2014/main" id="{4A0F6B36-70C7-4419-91F3-4DAD1A9F713F}"/>
              </a:ext>
            </a:extLst>
          </p:cNvPr>
          <p:cNvCxnSpPr>
            <a:cxnSpLocks/>
          </p:cNvCxnSpPr>
          <p:nvPr/>
        </p:nvCxnSpPr>
        <p:spPr>
          <a:xfrm flipH="1" flipV="1">
            <a:off x="1199535" y="1927124"/>
            <a:ext cx="127820" cy="52110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3809F46-B86A-490A-A640-0090E5FE8ABD}"/>
              </a:ext>
            </a:extLst>
          </p:cNvPr>
          <p:cNvCxnSpPr>
            <a:cxnSpLocks/>
          </p:cNvCxnSpPr>
          <p:nvPr/>
        </p:nvCxnSpPr>
        <p:spPr>
          <a:xfrm flipV="1">
            <a:off x="2477729" y="1917290"/>
            <a:ext cx="1524000" cy="58993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B69AD7F1-4452-4D48-80F5-05FF88C16C50}"/>
              </a:ext>
            </a:extLst>
          </p:cNvPr>
          <p:cNvSpPr/>
          <p:nvPr/>
        </p:nvSpPr>
        <p:spPr>
          <a:xfrm>
            <a:off x="1356851" y="2605549"/>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DF675881-C4EA-4FCD-B396-D8F7BB0F4544}"/>
              </a:ext>
            </a:extLst>
          </p:cNvPr>
          <p:cNvSpPr/>
          <p:nvPr/>
        </p:nvSpPr>
        <p:spPr>
          <a:xfrm>
            <a:off x="2305663" y="262029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D15D4BF6-1EED-467A-935B-C80420746B01}"/>
              </a:ext>
            </a:extLst>
          </p:cNvPr>
          <p:cNvSpPr/>
          <p:nvPr/>
        </p:nvSpPr>
        <p:spPr>
          <a:xfrm>
            <a:off x="2320412" y="460149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523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35"/>
                                        </p:tgtEl>
                                      </p:cBhvr>
                                    </p:animEffect>
                                    <p:set>
                                      <p:cBhvr>
                                        <p:cTn id="15" dur="1" fill="hold">
                                          <p:stCondLst>
                                            <p:cond delay="499"/>
                                          </p:stCondLst>
                                        </p:cTn>
                                        <p:tgtEl>
                                          <p:spTgt spid="35"/>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4">
                                            <p:txEl>
                                              <p:pRg st="1" end="1"/>
                                            </p:txEl>
                                          </p:spTgt>
                                        </p:tgtEl>
                                        <p:attrNameLst>
                                          <p:attrName>style.visibility</p:attrName>
                                        </p:attrNameLst>
                                      </p:cBhvr>
                                      <p:to>
                                        <p:strVal val="visible"/>
                                      </p:to>
                                    </p:set>
                                    <p:animEffect transition="in" filter="fade">
                                      <p:cBhvr>
                                        <p:cTn id="23" dur="500"/>
                                        <p:tgtEl>
                                          <p:spTgt spid="54">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4">
                                            <p:txEl>
                                              <p:pRg st="2" end="2"/>
                                            </p:txEl>
                                          </p:spTgt>
                                        </p:tgtEl>
                                        <p:attrNameLst>
                                          <p:attrName>style.visibility</p:attrName>
                                        </p:attrNameLst>
                                      </p:cBhvr>
                                      <p:to>
                                        <p:strVal val="visible"/>
                                      </p:to>
                                    </p:set>
                                    <p:animEffect transition="in" filter="fade">
                                      <p:cBhvr>
                                        <p:cTn id="26" dur="500"/>
                                        <p:tgtEl>
                                          <p:spTgt spid="5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4">
                                            <p:txEl>
                                              <p:pRg st="3" end="3"/>
                                            </p:txEl>
                                          </p:spTgt>
                                        </p:tgtEl>
                                        <p:attrNameLst>
                                          <p:attrName>style.visibility</p:attrName>
                                        </p:attrNameLst>
                                      </p:cBhvr>
                                      <p:to>
                                        <p:strVal val="visible"/>
                                      </p:to>
                                    </p:set>
                                    <p:animEffect transition="in" filter="fade">
                                      <p:cBhvr>
                                        <p:cTn id="31" dur="500"/>
                                        <p:tgtEl>
                                          <p:spTgt spid="54">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4">
                                            <p:txEl>
                                              <p:pRg st="4" end="4"/>
                                            </p:txEl>
                                          </p:spTgt>
                                        </p:tgtEl>
                                        <p:attrNameLst>
                                          <p:attrName>style.visibility</p:attrName>
                                        </p:attrNameLst>
                                      </p:cBhvr>
                                      <p:to>
                                        <p:strVal val="visible"/>
                                      </p:to>
                                    </p:set>
                                    <p:animEffect transition="in" filter="fade">
                                      <p:cBhvr>
                                        <p:cTn id="34" dur="500"/>
                                        <p:tgtEl>
                                          <p:spTgt spid="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260278A5-5739-4B9D-AA6F-04F7E3DF4A21}"/>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.8</a:t>
            </a:r>
            <a:endParaRPr lang="en-US" dirty="0">
              <a:solidFill>
                <a:schemeClr val="tx1"/>
              </a:solidFill>
            </a:endParaRPr>
          </a:p>
        </p:txBody>
      </p:sp>
      <p:sp>
        <p:nvSpPr>
          <p:cNvPr id="6" name="Oval 5">
            <a:extLst>
              <a:ext uri="{FF2B5EF4-FFF2-40B4-BE49-F238E27FC236}">
                <a16:creationId xmlns:a16="http://schemas.microsoft.com/office/drawing/2014/main" id="{71E1FCDA-8A34-496C-A3ED-B9EFB19C2B90}"/>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.9</a:t>
            </a:r>
          </a:p>
        </p:txBody>
      </p:sp>
      <p:sp>
        <p:nvSpPr>
          <p:cNvPr id="7" name="Oval 6">
            <a:extLst>
              <a:ext uri="{FF2B5EF4-FFF2-40B4-BE49-F238E27FC236}">
                <a16:creationId xmlns:a16="http://schemas.microsoft.com/office/drawing/2014/main" id="{097605BF-4E16-4BBE-8C6A-89C1F658D665}"/>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4252B25F-4859-4937-80BE-318FCD12BAEA}"/>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1.1</a:t>
            </a:r>
          </a:p>
        </p:txBody>
      </p:sp>
      <p:sp>
        <p:nvSpPr>
          <p:cNvPr id="9" name="Oval 8">
            <a:extLst>
              <a:ext uri="{FF2B5EF4-FFF2-40B4-BE49-F238E27FC236}">
                <a16:creationId xmlns:a16="http://schemas.microsoft.com/office/drawing/2014/main" id="{59364B25-67D6-457C-8D31-C63B5AB49BA5}"/>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1.2</a:t>
            </a:r>
          </a:p>
        </p:txBody>
      </p:sp>
      <p:sp>
        <p:nvSpPr>
          <p:cNvPr id="15" name="Rectangle 14">
            <a:extLst>
              <a:ext uri="{FF2B5EF4-FFF2-40B4-BE49-F238E27FC236}">
                <a16:creationId xmlns:a16="http://schemas.microsoft.com/office/drawing/2014/main" id="{D9E5CD85-C038-4A9C-94F9-98200D18964A}"/>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27CBFE-1AF4-4027-8E2C-FE9E8A93A5BD}"/>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577A446-C1B4-4804-AE4C-FC378CB922AA}"/>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2CBED5-A546-4346-8BB8-F23477D8A40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7B2AFD-4BF1-4636-BC5E-D4BC0EBCBA84}"/>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9FC823-2956-4251-B0E5-B60CB0647A1F}"/>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2A43B-1492-4D04-8B1A-D0CBCDBD7D41}"/>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B5352D-3CDA-4CBE-BEDC-7BB30DFFA05C}"/>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5C7A7F9-6BA4-4BCE-A40D-B4154011C2E0}"/>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734E98-50BD-4BC5-BFB8-7F8A869742D4}"/>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684634B-1452-4132-AD8C-609B605611B7}"/>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C67E83-2078-4C99-8EC6-D8E5D8E8EAA0}"/>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grpSp>
        <p:nvGrpSpPr>
          <p:cNvPr id="2" name="Group 1">
            <a:extLst>
              <a:ext uri="{FF2B5EF4-FFF2-40B4-BE49-F238E27FC236}">
                <a16:creationId xmlns:a16="http://schemas.microsoft.com/office/drawing/2014/main" id="{1499BFBE-6D5F-4752-990A-179829E7817F}"/>
              </a:ext>
            </a:extLst>
          </p:cNvPr>
          <p:cNvGrpSpPr/>
          <p:nvPr/>
        </p:nvGrpSpPr>
        <p:grpSpPr>
          <a:xfrm>
            <a:off x="195266" y="1927123"/>
            <a:ext cx="5379624" cy="3416553"/>
            <a:chOff x="195266" y="1927123"/>
            <a:chExt cx="5379624" cy="3416553"/>
          </a:xfrm>
        </p:grpSpPr>
        <p:pic>
          <p:nvPicPr>
            <p:cNvPr id="31" name="Picture 30">
              <a:extLst>
                <a:ext uri="{FF2B5EF4-FFF2-40B4-BE49-F238E27FC236}">
                  <a16:creationId xmlns:a16="http://schemas.microsoft.com/office/drawing/2014/main" id="{CB31FF02-A0A5-439E-BF8C-F418E7DAA980}"/>
                </a:ext>
              </a:extLst>
            </p:cNvPr>
            <p:cNvPicPr>
              <a:picLocks noChangeAspect="1"/>
            </p:cNvPicPr>
            <p:nvPr/>
          </p:nvPicPr>
          <p:blipFill>
            <a:blip r:embed="rId3"/>
            <a:stretch>
              <a:fillRect/>
            </a:stretch>
          </p:blipFill>
          <p:spPr>
            <a:xfrm>
              <a:off x="195266" y="2110178"/>
              <a:ext cx="5379624" cy="3233498"/>
            </a:xfrm>
            <a:prstGeom prst="rect">
              <a:avLst/>
            </a:prstGeom>
          </p:spPr>
        </p:pic>
        <p:sp>
          <p:nvSpPr>
            <p:cNvPr id="32" name="Oval 31">
              <a:extLst>
                <a:ext uri="{FF2B5EF4-FFF2-40B4-BE49-F238E27FC236}">
                  <a16:creationId xmlns:a16="http://schemas.microsoft.com/office/drawing/2014/main" id="{B69AD7F1-4452-4D48-80F5-05FF88C16C50}"/>
                </a:ext>
              </a:extLst>
            </p:cNvPr>
            <p:cNvSpPr/>
            <p:nvPr/>
          </p:nvSpPr>
          <p:spPr>
            <a:xfrm>
              <a:off x="2861186" y="2989007"/>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B996E2AB-40F8-4536-8175-F923AA8E551E}"/>
                </a:ext>
              </a:extLst>
            </p:cNvPr>
            <p:cNvCxnSpPr>
              <a:cxnSpLocks/>
            </p:cNvCxnSpPr>
            <p:nvPr/>
          </p:nvCxnSpPr>
          <p:spPr>
            <a:xfrm flipH="1" flipV="1">
              <a:off x="1297858" y="1927123"/>
              <a:ext cx="1524001" cy="1022555"/>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DF675881-C4EA-4FCD-B396-D8F7BB0F4544}"/>
                </a:ext>
              </a:extLst>
            </p:cNvPr>
            <p:cNvSpPr/>
            <p:nvPr/>
          </p:nvSpPr>
          <p:spPr>
            <a:xfrm>
              <a:off x="3485534" y="4222955"/>
              <a:ext cx="127820" cy="137651"/>
            </a:xfrm>
            <a:prstGeom prst="ellipse">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5B62C151-731E-421D-8652-787FDA2F4724}"/>
                </a:ext>
              </a:extLst>
            </p:cNvPr>
            <p:cNvCxnSpPr>
              <a:cxnSpLocks/>
            </p:cNvCxnSpPr>
            <p:nvPr/>
          </p:nvCxnSpPr>
          <p:spPr>
            <a:xfrm flipV="1">
              <a:off x="3588774" y="1946787"/>
              <a:ext cx="540774" cy="21336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EBA04FBA-7453-4AB8-BFFF-663A388974F6}"/>
              </a:ext>
            </a:extLst>
          </p:cNvPr>
          <p:cNvSpPr txBox="1"/>
          <p:nvPr/>
        </p:nvSpPr>
        <p:spPr>
          <a:xfrm>
            <a:off x="117987" y="373627"/>
            <a:ext cx="1789471" cy="1015663"/>
          </a:xfrm>
          <a:prstGeom prst="rect">
            <a:avLst/>
          </a:prstGeom>
          <a:noFill/>
        </p:spPr>
        <p:txBody>
          <a:bodyPr wrap="square" rtlCol="0">
            <a:spAutoFit/>
          </a:bodyPr>
          <a:lstStyle/>
          <a:p>
            <a:r>
              <a:rPr lang="en-US" sz="2000" dirty="0"/>
              <a:t>scale=.8</a:t>
            </a:r>
          </a:p>
          <a:p>
            <a:r>
              <a:rPr lang="en-US" sz="2000" i="1" dirty="0"/>
              <a:t>G</a:t>
            </a:r>
            <a:r>
              <a:rPr lang="en-US" sz="2000" baseline="-25000" dirty="0"/>
              <a:t>K</a:t>
            </a:r>
            <a:r>
              <a:rPr lang="en-US" sz="2000" dirty="0"/>
              <a:t>=.8*1.7e-17</a:t>
            </a:r>
          </a:p>
          <a:p>
            <a:r>
              <a:rPr lang="en-US" sz="2000" i="1" dirty="0">
                <a:sym typeface="Symbol" panose="05050102010706020507" pitchFamily="18" charset="2"/>
              </a:rPr>
              <a:t> </a:t>
            </a:r>
            <a:r>
              <a:rPr lang="en-US" sz="2000" dirty="0">
                <a:sym typeface="Symbol" panose="05050102010706020507" pitchFamily="18" charset="2"/>
              </a:rPr>
              <a:t>1.4e-17</a:t>
            </a:r>
            <a:endParaRPr lang="en-US" sz="2000" i="1" dirty="0"/>
          </a:p>
        </p:txBody>
      </p:sp>
      <p:sp>
        <p:nvSpPr>
          <p:cNvPr id="39" name="TextBox 38">
            <a:extLst>
              <a:ext uri="{FF2B5EF4-FFF2-40B4-BE49-F238E27FC236}">
                <a16:creationId xmlns:a16="http://schemas.microsoft.com/office/drawing/2014/main" id="{48878BF1-2144-4DAD-8921-90C252BA5B39}"/>
              </a:ext>
            </a:extLst>
          </p:cNvPr>
          <p:cNvSpPr txBox="1"/>
          <p:nvPr/>
        </p:nvSpPr>
        <p:spPr>
          <a:xfrm>
            <a:off x="3800168" y="653846"/>
            <a:ext cx="1484671" cy="707886"/>
          </a:xfrm>
          <a:prstGeom prst="rect">
            <a:avLst/>
          </a:prstGeom>
          <a:noFill/>
        </p:spPr>
        <p:txBody>
          <a:bodyPr wrap="square" rtlCol="0">
            <a:spAutoFit/>
          </a:bodyPr>
          <a:lstStyle/>
          <a:p>
            <a:r>
              <a:rPr lang="en-US" sz="2000" dirty="0"/>
              <a:t>scale=.2</a:t>
            </a:r>
          </a:p>
          <a:p>
            <a:r>
              <a:rPr lang="en-US" sz="2000" i="1" dirty="0"/>
              <a:t>G</a:t>
            </a:r>
            <a:r>
              <a:rPr lang="en-US" sz="2000" baseline="-25000" dirty="0"/>
              <a:t>K</a:t>
            </a:r>
            <a:r>
              <a:rPr lang="en-US" sz="2000" dirty="0"/>
              <a:t>=.34e-17</a:t>
            </a:r>
            <a:endParaRPr lang="en-US" sz="2000" i="1" dirty="0"/>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279924"/>
            <a:ext cx="7772400" cy="1022555"/>
          </a:xfrm>
        </p:spPr>
        <p:txBody>
          <a:bodyPr/>
          <a:lstStyle/>
          <a:p>
            <a:endParaRPr lang="en-US" dirty="0"/>
          </a:p>
        </p:txBody>
      </p:sp>
      <p:sp>
        <p:nvSpPr>
          <p:cNvPr id="30" name="Content Placeholder 2">
            <a:extLst>
              <a:ext uri="{FF2B5EF4-FFF2-40B4-BE49-F238E27FC236}">
                <a16:creationId xmlns:a16="http://schemas.microsoft.com/office/drawing/2014/main" id="{7BF25287-D5BC-44B7-B2A6-13E9C817EF0E}"/>
              </a:ext>
            </a:extLst>
          </p:cNvPr>
          <p:cNvSpPr txBox="1">
            <a:spLocks/>
          </p:cNvSpPr>
          <p:nvPr/>
        </p:nvSpPr>
        <p:spPr bwMode="auto">
          <a:xfrm>
            <a:off x="5624054" y="2295833"/>
            <a:ext cx="3352798" cy="309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Next look at </a:t>
            </a:r>
            <a:r>
              <a:rPr lang="en-US" sz="2400" kern="0" dirty="0" err="1"/>
              <a:t>GJ_scale</a:t>
            </a:r>
            <a:endParaRPr lang="en-US" sz="2000" kern="0" dirty="0"/>
          </a:p>
        </p:txBody>
      </p:sp>
    </p:spTree>
    <p:extLst>
      <p:ext uri="{BB962C8B-B14F-4D97-AF65-F5344CB8AC3E}">
        <p14:creationId xmlns:p14="http://schemas.microsoft.com/office/powerpoint/2010/main" val="36331784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260278A5-5739-4B9D-AA6F-04F7E3DF4A21}"/>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.8</a:t>
            </a:r>
            <a:endParaRPr lang="en-US" dirty="0">
              <a:solidFill>
                <a:schemeClr val="tx1"/>
              </a:solidFill>
            </a:endParaRPr>
          </a:p>
        </p:txBody>
      </p:sp>
      <p:sp>
        <p:nvSpPr>
          <p:cNvPr id="6" name="Oval 5">
            <a:extLst>
              <a:ext uri="{FF2B5EF4-FFF2-40B4-BE49-F238E27FC236}">
                <a16:creationId xmlns:a16="http://schemas.microsoft.com/office/drawing/2014/main" id="{71E1FCDA-8A34-496C-A3ED-B9EFB19C2B90}"/>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.9</a:t>
            </a:r>
          </a:p>
        </p:txBody>
      </p:sp>
      <p:sp>
        <p:nvSpPr>
          <p:cNvPr id="7" name="Oval 6">
            <a:extLst>
              <a:ext uri="{FF2B5EF4-FFF2-40B4-BE49-F238E27FC236}">
                <a16:creationId xmlns:a16="http://schemas.microsoft.com/office/drawing/2014/main" id="{097605BF-4E16-4BBE-8C6A-89C1F658D665}"/>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4252B25F-4859-4937-80BE-318FCD12BAEA}"/>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1.1</a:t>
            </a:r>
          </a:p>
        </p:txBody>
      </p:sp>
      <p:sp>
        <p:nvSpPr>
          <p:cNvPr id="9" name="Oval 8">
            <a:extLst>
              <a:ext uri="{FF2B5EF4-FFF2-40B4-BE49-F238E27FC236}">
                <a16:creationId xmlns:a16="http://schemas.microsoft.com/office/drawing/2014/main" id="{59364B25-67D6-457C-8D31-C63B5AB49BA5}"/>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1.2</a:t>
            </a:r>
          </a:p>
        </p:txBody>
      </p:sp>
      <p:sp>
        <p:nvSpPr>
          <p:cNvPr id="15" name="Rectangle 14">
            <a:extLst>
              <a:ext uri="{FF2B5EF4-FFF2-40B4-BE49-F238E27FC236}">
                <a16:creationId xmlns:a16="http://schemas.microsoft.com/office/drawing/2014/main" id="{D9E5CD85-C038-4A9C-94F9-98200D18964A}"/>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27CBFE-1AF4-4027-8E2C-FE9E8A93A5BD}"/>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577A446-C1B4-4804-AE4C-FC378CB922AA}"/>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2CBED5-A546-4346-8BB8-F23477D8A40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7B2AFD-4BF1-4636-BC5E-D4BC0EBCBA84}"/>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9FC823-2956-4251-B0E5-B60CB0647A1F}"/>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2A43B-1492-4D04-8B1A-D0CBCDBD7D41}"/>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B5352D-3CDA-4CBE-BEDC-7BB30DFFA05C}"/>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5C7A7F9-6BA4-4BCE-A40D-B4154011C2E0}"/>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734E98-50BD-4BC5-BFB8-7F8A869742D4}"/>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684634B-1452-4132-AD8C-609B605611B7}"/>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C67E83-2078-4C99-8EC6-D8E5D8E8EAA0}"/>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sp>
        <p:nvSpPr>
          <p:cNvPr id="38" name="TextBox 37">
            <a:extLst>
              <a:ext uri="{FF2B5EF4-FFF2-40B4-BE49-F238E27FC236}">
                <a16:creationId xmlns:a16="http://schemas.microsoft.com/office/drawing/2014/main" id="{EBA04FBA-7453-4AB8-BFFF-663A388974F6}"/>
              </a:ext>
            </a:extLst>
          </p:cNvPr>
          <p:cNvSpPr txBox="1"/>
          <p:nvPr/>
        </p:nvSpPr>
        <p:spPr>
          <a:xfrm>
            <a:off x="117987" y="373627"/>
            <a:ext cx="1789471" cy="1015663"/>
          </a:xfrm>
          <a:prstGeom prst="rect">
            <a:avLst/>
          </a:prstGeom>
          <a:noFill/>
        </p:spPr>
        <p:txBody>
          <a:bodyPr wrap="square" rtlCol="0">
            <a:spAutoFit/>
          </a:bodyPr>
          <a:lstStyle/>
          <a:p>
            <a:r>
              <a:rPr lang="en-US" sz="2000" dirty="0"/>
              <a:t>scale=.8</a:t>
            </a:r>
          </a:p>
          <a:p>
            <a:r>
              <a:rPr lang="en-US" sz="2000" i="1" dirty="0"/>
              <a:t>G</a:t>
            </a:r>
            <a:r>
              <a:rPr lang="en-US" sz="2000" baseline="-25000" dirty="0"/>
              <a:t>K</a:t>
            </a:r>
            <a:r>
              <a:rPr lang="en-US" sz="2000" dirty="0"/>
              <a:t>=.8*1.7e-17</a:t>
            </a:r>
          </a:p>
          <a:p>
            <a:r>
              <a:rPr lang="en-US" sz="2000" i="1" dirty="0">
                <a:sym typeface="Symbol" panose="05050102010706020507" pitchFamily="18" charset="2"/>
              </a:rPr>
              <a:t> </a:t>
            </a:r>
            <a:r>
              <a:rPr lang="en-US" sz="2000" dirty="0">
                <a:sym typeface="Symbol" panose="05050102010706020507" pitchFamily="18" charset="2"/>
              </a:rPr>
              <a:t>1.4e-17</a:t>
            </a:r>
            <a:endParaRPr lang="en-US" sz="2000" i="1" dirty="0"/>
          </a:p>
        </p:txBody>
      </p:sp>
      <p:sp>
        <p:nvSpPr>
          <p:cNvPr id="39" name="TextBox 38">
            <a:extLst>
              <a:ext uri="{FF2B5EF4-FFF2-40B4-BE49-F238E27FC236}">
                <a16:creationId xmlns:a16="http://schemas.microsoft.com/office/drawing/2014/main" id="{48878BF1-2144-4DAD-8921-90C252BA5B39}"/>
              </a:ext>
            </a:extLst>
          </p:cNvPr>
          <p:cNvSpPr txBox="1"/>
          <p:nvPr/>
        </p:nvSpPr>
        <p:spPr>
          <a:xfrm>
            <a:off x="3800168" y="653846"/>
            <a:ext cx="1484671" cy="707886"/>
          </a:xfrm>
          <a:prstGeom prst="rect">
            <a:avLst/>
          </a:prstGeom>
          <a:noFill/>
        </p:spPr>
        <p:txBody>
          <a:bodyPr wrap="square" rtlCol="0">
            <a:spAutoFit/>
          </a:bodyPr>
          <a:lstStyle/>
          <a:p>
            <a:r>
              <a:rPr lang="en-US" sz="2000" dirty="0"/>
              <a:t>scale=.2</a:t>
            </a:r>
          </a:p>
          <a:p>
            <a:r>
              <a:rPr lang="en-US" sz="2000" i="1" dirty="0"/>
              <a:t>G</a:t>
            </a:r>
            <a:r>
              <a:rPr lang="en-US" sz="2000" baseline="-25000" dirty="0"/>
              <a:t>K</a:t>
            </a:r>
            <a:r>
              <a:rPr lang="en-US" sz="2000" dirty="0"/>
              <a:t>=.34e-17</a:t>
            </a:r>
            <a:endParaRPr lang="en-US" sz="2000" i="1" dirty="0"/>
          </a:p>
        </p:txBody>
      </p:sp>
      <p:sp>
        <p:nvSpPr>
          <p:cNvPr id="40" name="Content Placeholder 2">
            <a:extLst>
              <a:ext uri="{FF2B5EF4-FFF2-40B4-BE49-F238E27FC236}">
                <a16:creationId xmlns:a16="http://schemas.microsoft.com/office/drawing/2014/main" id="{703599E8-E7C0-4469-B501-018919FF63AC}"/>
              </a:ext>
            </a:extLst>
          </p:cNvPr>
          <p:cNvSpPr>
            <a:spLocks noGrp="1"/>
          </p:cNvSpPr>
          <p:nvPr>
            <p:ph idx="1"/>
          </p:nvPr>
        </p:nvSpPr>
        <p:spPr>
          <a:xfrm>
            <a:off x="744794" y="5279924"/>
            <a:ext cx="7772400" cy="1022555"/>
          </a:xfrm>
        </p:spPr>
        <p:txBody>
          <a:bodyPr/>
          <a:lstStyle/>
          <a:p>
            <a:endParaRPr lang="en-US" dirty="0"/>
          </a:p>
        </p:txBody>
      </p:sp>
      <p:sp>
        <p:nvSpPr>
          <p:cNvPr id="30" name="Content Placeholder 2">
            <a:extLst>
              <a:ext uri="{FF2B5EF4-FFF2-40B4-BE49-F238E27FC236}">
                <a16:creationId xmlns:a16="http://schemas.microsoft.com/office/drawing/2014/main" id="{7BF25287-D5BC-44B7-B2A6-13E9C817EF0E}"/>
              </a:ext>
            </a:extLst>
          </p:cNvPr>
          <p:cNvSpPr txBox="1">
            <a:spLocks/>
          </p:cNvSpPr>
          <p:nvPr/>
        </p:nvSpPr>
        <p:spPr bwMode="auto">
          <a:xfrm>
            <a:off x="5565060" y="2344994"/>
            <a:ext cx="3352798" cy="2423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err="1"/>
              <a:t>GJ_scale</a:t>
            </a:r>
            <a:r>
              <a:rPr lang="en-US" sz="2400" kern="0" dirty="0"/>
              <a:t> gets bigger:</a:t>
            </a:r>
          </a:p>
          <a:p>
            <a:pPr lvl="1"/>
            <a:r>
              <a:rPr lang="en-US" sz="2000" kern="0" dirty="0"/>
              <a:t>GJ resistances get lower</a:t>
            </a:r>
          </a:p>
          <a:p>
            <a:pPr lvl="1"/>
            <a:r>
              <a:rPr lang="en-US" sz="2000" kern="0" dirty="0"/>
              <a:t>head and tail short out</a:t>
            </a:r>
          </a:p>
          <a:p>
            <a:pPr lvl="1"/>
            <a:r>
              <a:rPr lang="en-US" sz="2000" i="1" kern="0" dirty="0" err="1"/>
              <a:t>V</a:t>
            </a:r>
            <a:r>
              <a:rPr lang="en-US" sz="2000" kern="0" baseline="-25000" dirty="0" err="1"/>
              <a:t>mem,head</a:t>
            </a:r>
            <a:r>
              <a:rPr lang="en-US" sz="2000" kern="0" dirty="0"/>
              <a:t> and </a:t>
            </a:r>
            <a:r>
              <a:rPr lang="en-US" sz="2000" i="1" kern="0" dirty="0" err="1"/>
              <a:t>V</a:t>
            </a:r>
            <a:r>
              <a:rPr lang="en-US" sz="2000" kern="0" baseline="-25000" dirty="0" err="1"/>
              <a:t>mem,tail</a:t>
            </a:r>
            <a:r>
              <a:rPr lang="en-US" sz="2000" kern="0" dirty="0"/>
              <a:t> both collapse to middle</a:t>
            </a:r>
            <a:endParaRPr lang="en-US" sz="1600" i="1" kern="0" dirty="0"/>
          </a:p>
        </p:txBody>
      </p:sp>
      <p:grpSp>
        <p:nvGrpSpPr>
          <p:cNvPr id="3" name="Group 2">
            <a:extLst>
              <a:ext uri="{FF2B5EF4-FFF2-40B4-BE49-F238E27FC236}">
                <a16:creationId xmlns:a16="http://schemas.microsoft.com/office/drawing/2014/main" id="{2CEAB2C2-71FA-468D-AF51-701152724E77}"/>
              </a:ext>
            </a:extLst>
          </p:cNvPr>
          <p:cNvGrpSpPr/>
          <p:nvPr/>
        </p:nvGrpSpPr>
        <p:grpSpPr>
          <a:xfrm>
            <a:off x="24056" y="2859364"/>
            <a:ext cx="1485885" cy="1686046"/>
            <a:chOff x="24056" y="2910983"/>
            <a:chExt cx="1485885" cy="1686046"/>
          </a:xfrm>
        </p:grpSpPr>
        <p:cxnSp>
          <p:nvCxnSpPr>
            <p:cNvPr id="41" name="Straight Connector 40">
              <a:extLst>
                <a:ext uri="{FF2B5EF4-FFF2-40B4-BE49-F238E27FC236}">
                  <a16:creationId xmlns:a16="http://schemas.microsoft.com/office/drawing/2014/main" id="{9593FE5E-E469-4520-B1BD-5D50E8A04F57}"/>
                </a:ext>
              </a:extLst>
            </p:cNvPr>
            <p:cNvCxnSpPr/>
            <p:nvPr/>
          </p:nvCxnSpPr>
          <p:spPr>
            <a:xfrm>
              <a:off x="633644" y="4052012"/>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4B984A6-70E3-4578-AA05-B17C9BC5E144}"/>
                </a:ext>
              </a:extLst>
            </p:cNvPr>
            <p:cNvCxnSpPr>
              <a:cxnSpLocks/>
            </p:cNvCxnSpPr>
            <p:nvPr/>
          </p:nvCxnSpPr>
          <p:spPr>
            <a:xfrm>
              <a:off x="756366" y="4153935"/>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114">
              <a:extLst>
                <a:ext uri="{FF2B5EF4-FFF2-40B4-BE49-F238E27FC236}">
                  <a16:creationId xmlns:a16="http://schemas.microsoft.com/office/drawing/2014/main" id="{6EB33888-F5E1-4347-A1D9-C48520EF34AA}"/>
                </a:ext>
              </a:extLst>
            </p:cNvPr>
            <p:cNvSpPr txBox="1"/>
            <p:nvPr/>
          </p:nvSpPr>
          <p:spPr>
            <a:xfrm>
              <a:off x="1077130" y="4070872"/>
              <a:ext cx="432811"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err="1"/>
                <a:t>V</a:t>
              </a:r>
              <a:r>
                <a:rPr lang="en-US" sz="2000" baseline="-25000" dirty="0" err="1"/>
                <a:t>cell</a:t>
              </a:r>
              <a:endParaRPr lang="en-US" sz="2000" baseline="-25000" dirty="0"/>
            </a:p>
          </p:txBody>
        </p:sp>
        <p:cxnSp>
          <p:nvCxnSpPr>
            <p:cNvPr id="44" name="Straight Connector 43">
              <a:extLst>
                <a:ext uri="{FF2B5EF4-FFF2-40B4-BE49-F238E27FC236}">
                  <a16:creationId xmlns:a16="http://schemas.microsoft.com/office/drawing/2014/main" id="{7B52F43D-A9D5-4B4C-894F-400AA1F82C47}"/>
                </a:ext>
              </a:extLst>
            </p:cNvPr>
            <p:cNvCxnSpPr>
              <a:cxnSpLocks/>
            </p:cNvCxnSpPr>
            <p:nvPr/>
          </p:nvCxnSpPr>
          <p:spPr>
            <a:xfrm>
              <a:off x="870720" y="416922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FBFB9969-2032-463D-ACEA-CCD5CA340568}"/>
                </a:ext>
              </a:extLst>
            </p:cNvPr>
            <p:cNvGrpSpPr/>
            <p:nvPr/>
          </p:nvGrpSpPr>
          <p:grpSpPr>
            <a:xfrm>
              <a:off x="498185" y="3187096"/>
              <a:ext cx="381000" cy="685800"/>
              <a:chOff x="5562600" y="3429000"/>
              <a:chExt cx="381000" cy="685800"/>
            </a:xfrm>
          </p:grpSpPr>
          <p:cxnSp>
            <p:nvCxnSpPr>
              <p:cNvPr id="52" name="Straight Connector 51">
                <a:extLst>
                  <a:ext uri="{FF2B5EF4-FFF2-40B4-BE49-F238E27FC236}">
                    <a16:creationId xmlns:a16="http://schemas.microsoft.com/office/drawing/2014/main" id="{2A084203-1D23-4235-A3ED-77695CC1A2D3}"/>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3FCE400-6DEC-4EC8-808C-58FCAE72BD12}"/>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10C965A-4AD7-4F2D-AD79-1408869029B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F3ADEE8-7D1E-489B-B86C-D3ED4CFE42CD}"/>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DF670F3-6FFB-40B0-B9DB-DA76C4C08D2E}"/>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CA6F5235-9558-47D8-9113-6DD86409197B}"/>
                </a:ext>
              </a:extLst>
            </p:cNvPr>
            <p:cNvCxnSpPr>
              <a:cxnSpLocks/>
            </p:cNvCxnSpPr>
            <p:nvPr/>
          </p:nvCxnSpPr>
          <p:spPr>
            <a:xfrm>
              <a:off x="870718" y="385596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B46786A-78CE-4DCB-96EC-96DBD60D202A}"/>
                </a:ext>
              </a:extLst>
            </p:cNvPr>
            <p:cNvCxnSpPr>
              <a:cxnSpLocks/>
            </p:cNvCxnSpPr>
            <p:nvPr/>
          </p:nvCxnSpPr>
          <p:spPr>
            <a:xfrm>
              <a:off x="667513" y="29754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80">
              <a:extLst>
                <a:ext uri="{FF2B5EF4-FFF2-40B4-BE49-F238E27FC236}">
                  <a16:creationId xmlns:a16="http://schemas.microsoft.com/office/drawing/2014/main" id="{A199CE23-8E56-47C2-85C8-2B206C424512}"/>
                </a:ext>
              </a:extLst>
            </p:cNvPr>
            <p:cNvSpPr txBox="1"/>
            <p:nvPr/>
          </p:nvSpPr>
          <p:spPr>
            <a:xfrm>
              <a:off x="78225" y="4135364"/>
              <a:ext cx="795866"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ECF</a:t>
              </a:r>
            </a:p>
          </p:txBody>
        </p:sp>
        <p:sp>
          <p:nvSpPr>
            <p:cNvPr id="50" name="TextBox 81">
              <a:extLst>
                <a:ext uri="{FF2B5EF4-FFF2-40B4-BE49-F238E27FC236}">
                  <a16:creationId xmlns:a16="http://schemas.microsoft.com/office/drawing/2014/main" id="{3E76FC2A-F6C7-40A6-8E72-2A672AB24981}"/>
                </a:ext>
              </a:extLst>
            </p:cNvPr>
            <p:cNvSpPr txBox="1"/>
            <p:nvPr/>
          </p:nvSpPr>
          <p:spPr>
            <a:xfrm>
              <a:off x="24056" y="2910983"/>
              <a:ext cx="795866"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ICF</a:t>
              </a:r>
            </a:p>
          </p:txBody>
        </p:sp>
        <p:sp>
          <p:nvSpPr>
            <p:cNvPr id="51" name="TextBox 82">
              <a:extLst>
                <a:ext uri="{FF2B5EF4-FFF2-40B4-BE49-F238E27FC236}">
                  <a16:creationId xmlns:a16="http://schemas.microsoft.com/office/drawing/2014/main" id="{E344257F-2CE2-4576-BCE8-2AF956A11E4E}"/>
                </a:ext>
              </a:extLst>
            </p:cNvPr>
            <p:cNvSpPr txBox="1"/>
            <p:nvPr/>
          </p:nvSpPr>
          <p:spPr>
            <a:xfrm>
              <a:off x="870715" y="3263294"/>
              <a:ext cx="40556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err="1"/>
                <a:t>G</a:t>
              </a:r>
              <a:r>
                <a:rPr lang="en-US" sz="2000" baseline="-25000" dirty="0" err="1"/>
                <a:t>tail</a:t>
              </a:r>
              <a:endParaRPr lang="en-US" sz="2000" dirty="0"/>
            </a:p>
          </p:txBody>
        </p:sp>
      </p:grpSp>
      <p:grpSp>
        <p:nvGrpSpPr>
          <p:cNvPr id="12" name="Group 11">
            <a:extLst>
              <a:ext uri="{FF2B5EF4-FFF2-40B4-BE49-F238E27FC236}">
                <a16:creationId xmlns:a16="http://schemas.microsoft.com/office/drawing/2014/main" id="{5DA3278F-60CD-40A2-897F-798DB4913B78}"/>
              </a:ext>
            </a:extLst>
          </p:cNvPr>
          <p:cNvGrpSpPr/>
          <p:nvPr/>
        </p:nvGrpSpPr>
        <p:grpSpPr>
          <a:xfrm>
            <a:off x="3632587" y="2741377"/>
            <a:ext cx="1431716" cy="1804033"/>
            <a:chOff x="3632587" y="2741377"/>
            <a:chExt cx="1431716" cy="1804033"/>
          </a:xfrm>
        </p:grpSpPr>
        <p:cxnSp>
          <p:nvCxnSpPr>
            <p:cNvPr id="57" name="Straight Connector 56">
              <a:extLst>
                <a:ext uri="{FF2B5EF4-FFF2-40B4-BE49-F238E27FC236}">
                  <a16:creationId xmlns:a16="http://schemas.microsoft.com/office/drawing/2014/main" id="{289A4043-4108-4BC9-8671-CEF97F9A946F}"/>
                </a:ext>
              </a:extLst>
            </p:cNvPr>
            <p:cNvCxnSpPr/>
            <p:nvPr/>
          </p:nvCxnSpPr>
          <p:spPr>
            <a:xfrm>
              <a:off x="4188006" y="4000393"/>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C2B065F-BB0E-43DB-BE8F-B257647E0FEA}"/>
                </a:ext>
              </a:extLst>
            </p:cNvPr>
            <p:cNvCxnSpPr>
              <a:cxnSpLocks/>
            </p:cNvCxnSpPr>
            <p:nvPr/>
          </p:nvCxnSpPr>
          <p:spPr>
            <a:xfrm>
              <a:off x="4310728" y="4102316"/>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TextBox 114">
              <a:extLst>
                <a:ext uri="{FF2B5EF4-FFF2-40B4-BE49-F238E27FC236}">
                  <a16:creationId xmlns:a16="http://schemas.microsoft.com/office/drawing/2014/main" id="{2FF2DE37-E4B4-4972-88EA-C6F95CFB1A84}"/>
                </a:ext>
              </a:extLst>
            </p:cNvPr>
            <p:cNvSpPr txBox="1"/>
            <p:nvPr/>
          </p:nvSpPr>
          <p:spPr>
            <a:xfrm>
              <a:off x="4631492" y="4019253"/>
              <a:ext cx="432811"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err="1"/>
                <a:t>V</a:t>
              </a:r>
              <a:r>
                <a:rPr lang="en-US" sz="2000" baseline="-25000" dirty="0" err="1"/>
                <a:t>cell</a:t>
              </a:r>
              <a:endParaRPr lang="en-US" sz="2000" baseline="-25000" dirty="0"/>
            </a:p>
          </p:txBody>
        </p:sp>
        <p:cxnSp>
          <p:nvCxnSpPr>
            <p:cNvPr id="60" name="Straight Connector 59">
              <a:extLst>
                <a:ext uri="{FF2B5EF4-FFF2-40B4-BE49-F238E27FC236}">
                  <a16:creationId xmlns:a16="http://schemas.microsoft.com/office/drawing/2014/main" id="{F3EA1B3C-D63B-413E-88EA-B73E32585FC5}"/>
                </a:ext>
              </a:extLst>
            </p:cNvPr>
            <p:cNvCxnSpPr>
              <a:cxnSpLocks/>
            </p:cNvCxnSpPr>
            <p:nvPr/>
          </p:nvCxnSpPr>
          <p:spPr>
            <a:xfrm>
              <a:off x="4425082" y="411761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E9D7FC1D-C44D-4505-B156-305933ADC990}"/>
                </a:ext>
              </a:extLst>
            </p:cNvPr>
            <p:cNvGrpSpPr/>
            <p:nvPr/>
          </p:nvGrpSpPr>
          <p:grpSpPr>
            <a:xfrm>
              <a:off x="4052547" y="3135477"/>
              <a:ext cx="381000" cy="685800"/>
              <a:chOff x="5562600" y="3429000"/>
              <a:chExt cx="381000" cy="685800"/>
            </a:xfrm>
          </p:grpSpPr>
          <p:cxnSp>
            <p:nvCxnSpPr>
              <p:cNvPr id="62" name="Straight Connector 61">
                <a:extLst>
                  <a:ext uri="{FF2B5EF4-FFF2-40B4-BE49-F238E27FC236}">
                    <a16:creationId xmlns:a16="http://schemas.microsoft.com/office/drawing/2014/main" id="{6CF8D700-860D-44D1-B6F3-4DC8C7D501DC}"/>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B0D1EA1-DBA6-440F-AF49-B4939C7871D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F176011-D415-4B1D-8131-CEA9C2412A7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A6E788F-F06F-4F1B-8150-A5142CF80C0C}"/>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0DCC112-28D0-4B42-99A9-1429AE2D1F42}"/>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6">
              <a:extLst>
                <a:ext uri="{FF2B5EF4-FFF2-40B4-BE49-F238E27FC236}">
                  <a16:creationId xmlns:a16="http://schemas.microsoft.com/office/drawing/2014/main" id="{E236B104-AEA5-40B9-BEB1-A488F23DEE69}"/>
                </a:ext>
              </a:extLst>
            </p:cNvPr>
            <p:cNvCxnSpPr>
              <a:cxnSpLocks/>
            </p:cNvCxnSpPr>
            <p:nvPr/>
          </p:nvCxnSpPr>
          <p:spPr>
            <a:xfrm>
              <a:off x="4425080" y="380434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8933119-925D-4947-99BB-C36A0ADAC539}"/>
                </a:ext>
              </a:extLst>
            </p:cNvPr>
            <p:cNvCxnSpPr>
              <a:cxnSpLocks/>
            </p:cNvCxnSpPr>
            <p:nvPr/>
          </p:nvCxnSpPr>
          <p:spPr>
            <a:xfrm>
              <a:off x="4221875" y="2923813"/>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TextBox 80">
              <a:extLst>
                <a:ext uri="{FF2B5EF4-FFF2-40B4-BE49-F238E27FC236}">
                  <a16:creationId xmlns:a16="http://schemas.microsoft.com/office/drawing/2014/main" id="{0C54BF87-114E-4209-BE8A-83CD9E6522D5}"/>
                </a:ext>
              </a:extLst>
            </p:cNvPr>
            <p:cNvSpPr txBox="1"/>
            <p:nvPr/>
          </p:nvSpPr>
          <p:spPr>
            <a:xfrm>
              <a:off x="3632587" y="4083745"/>
              <a:ext cx="795866"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ECF</a:t>
              </a:r>
            </a:p>
          </p:txBody>
        </p:sp>
        <p:sp>
          <p:nvSpPr>
            <p:cNvPr id="70" name="TextBox 81">
              <a:extLst>
                <a:ext uri="{FF2B5EF4-FFF2-40B4-BE49-F238E27FC236}">
                  <a16:creationId xmlns:a16="http://schemas.microsoft.com/office/drawing/2014/main" id="{80521C11-C88B-4C3D-BC78-77576E6D808A}"/>
                </a:ext>
              </a:extLst>
            </p:cNvPr>
            <p:cNvSpPr txBox="1"/>
            <p:nvPr/>
          </p:nvSpPr>
          <p:spPr>
            <a:xfrm>
              <a:off x="4207682" y="2741377"/>
              <a:ext cx="795866"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ICF</a:t>
              </a:r>
            </a:p>
          </p:txBody>
        </p:sp>
        <p:sp>
          <p:nvSpPr>
            <p:cNvPr id="71" name="TextBox 82">
              <a:extLst>
                <a:ext uri="{FF2B5EF4-FFF2-40B4-BE49-F238E27FC236}">
                  <a16:creationId xmlns:a16="http://schemas.microsoft.com/office/drawing/2014/main" id="{3F11045B-4F0D-44EC-A998-F36462AA5909}"/>
                </a:ext>
              </a:extLst>
            </p:cNvPr>
            <p:cNvSpPr txBox="1"/>
            <p:nvPr/>
          </p:nvSpPr>
          <p:spPr>
            <a:xfrm>
              <a:off x="4425077" y="3211675"/>
              <a:ext cx="506549"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err="1"/>
                <a:t>G</a:t>
              </a:r>
              <a:r>
                <a:rPr lang="en-US" sz="2000" baseline="-25000" dirty="0" err="1"/>
                <a:t>head</a:t>
              </a:r>
              <a:endParaRPr lang="en-US" sz="2000" dirty="0"/>
            </a:p>
          </p:txBody>
        </p:sp>
      </p:grpSp>
      <p:grpSp>
        <p:nvGrpSpPr>
          <p:cNvPr id="11" name="Group 10">
            <a:extLst>
              <a:ext uri="{FF2B5EF4-FFF2-40B4-BE49-F238E27FC236}">
                <a16:creationId xmlns:a16="http://schemas.microsoft.com/office/drawing/2014/main" id="{17FCFE12-18BF-40CE-8F45-FC2142DDED5A}"/>
              </a:ext>
            </a:extLst>
          </p:cNvPr>
          <p:cNvGrpSpPr/>
          <p:nvPr/>
        </p:nvGrpSpPr>
        <p:grpSpPr>
          <a:xfrm>
            <a:off x="1197465" y="2646509"/>
            <a:ext cx="680494" cy="477692"/>
            <a:chOff x="1492435" y="2639134"/>
            <a:chExt cx="680494" cy="477692"/>
          </a:xfrm>
        </p:grpSpPr>
        <p:cxnSp>
          <p:nvCxnSpPr>
            <p:cNvPr id="73" name="Straight Connector 72">
              <a:extLst>
                <a:ext uri="{FF2B5EF4-FFF2-40B4-BE49-F238E27FC236}">
                  <a16:creationId xmlns:a16="http://schemas.microsoft.com/office/drawing/2014/main" id="{DBCDA959-B70D-4AE7-8351-9578DF4D23AB}"/>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50AF7F5-A238-46FB-902D-BC92A4645DAE}"/>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5995700-A402-4A17-9302-9B187B0B86D8}"/>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DB48C97-6C88-453A-AE24-C0E996B0CF44}"/>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83B9714-B8B3-4D58-ABCA-DAB744C04921}"/>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4BF3394C-943C-4A53-8C70-9C2DE87F4D47}"/>
              </a:ext>
            </a:extLst>
          </p:cNvPr>
          <p:cNvGrpSpPr/>
          <p:nvPr/>
        </p:nvGrpSpPr>
        <p:grpSpPr>
          <a:xfrm>
            <a:off x="2156112" y="2646509"/>
            <a:ext cx="680494" cy="477692"/>
            <a:chOff x="1492435" y="2639134"/>
            <a:chExt cx="680494" cy="477692"/>
          </a:xfrm>
        </p:grpSpPr>
        <p:cxnSp>
          <p:nvCxnSpPr>
            <p:cNvPr id="80" name="Straight Connector 79">
              <a:extLst>
                <a:ext uri="{FF2B5EF4-FFF2-40B4-BE49-F238E27FC236}">
                  <a16:creationId xmlns:a16="http://schemas.microsoft.com/office/drawing/2014/main" id="{DB0A3B9C-34D7-4A6B-A83B-026731B63E1F}"/>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DA0219E-5114-4F40-83BC-817573DF3275}"/>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C907A01-1AED-4968-A56A-78CAD56517AA}"/>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6415C0E-1930-4B6F-B213-6C7A86F59E16}"/>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9F965F7-01D7-4DBA-929F-7B0E885BBF61}"/>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C73E0AC2-A03A-42E6-B167-0170AE495A71}"/>
              </a:ext>
            </a:extLst>
          </p:cNvPr>
          <p:cNvGrpSpPr/>
          <p:nvPr/>
        </p:nvGrpSpPr>
        <p:grpSpPr>
          <a:xfrm>
            <a:off x="3144255" y="2646509"/>
            <a:ext cx="680494" cy="477692"/>
            <a:chOff x="1492435" y="2639134"/>
            <a:chExt cx="680494" cy="477692"/>
          </a:xfrm>
        </p:grpSpPr>
        <p:cxnSp>
          <p:nvCxnSpPr>
            <p:cNvPr id="86" name="Straight Connector 85">
              <a:extLst>
                <a:ext uri="{FF2B5EF4-FFF2-40B4-BE49-F238E27FC236}">
                  <a16:creationId xmlns:a16="http://schemas.microsoft.com/office/drawing/2014/main" id="{14008D26-1AE3-428B-B3AB-CA9EA10BDC63}"/>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ABF79B2-DB2F-4EF2-A87E-99F0B6487A21}"/>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8A359B3-719A-4146-8CF3-976E8D791D11}"/>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0F96E92-8A96-4E0A-A755-65197741AF57}"/>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02C164F-DE47-43FD-AEB2-5C0B10B0715D}"/>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34E370D3-F9E9-4929-9F0F-19730C64C302}"/>
              </a:ext>
            </a:extLst>
          </p:cNvPr>
          <p:cNvCxnSpPr/>
          <p:nvPr/>
        </p:nvCxnSpPr>
        <p:spPr>
          <a:xfrm>
            <a:off x="668593" y="2949678"/>
            <a:ext cx="54077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B3D761F-D5EF-48BF-B599-D1CFE806004A}"/>
              </a:ext>
            </a:extLst>
          </p:cNvPr>
          <p:cNvCxnSpPr>
            <a:cxnSpLocks/>
          </p:cNvCxnSpPr>
          <p:nvPr/>
        </p:nvCxnSpPr>
        <p:spPr>
          <a:xfrm>
            <a:off x="1882875" y="2875935"/>
            <a:ext cx="29005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46899C0-5C60-4E4F-989D-07ECF47F0A8C}"/>
              </a:ext>
            </a:extLst>
          </p:cNvPr>
          <p:cNvCxnSpPr>
            <a:cxnSpLocks/>
          </p:cNvCxnSpPr>
          <p:nvPr/>
        </p:nvCxnSpPr>
        <p:spPr>
          <a:xfrm>
            <a:off x="2841520" y="2900516"/>
            <a:ext cx="29005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C56384-9C88-4E1F-8AC2-032B2B912DB7}"/>
              </a:ext>
            </a:extLst>
          </p:cNvPr>
          <p:cNvCxnSpPr>
            <a:cxnSpLocks/>
          </p:cNvCxnSpPr>
          <p:nvPr/>
        </p:nvCxnSpPr>
        <p:spPr>
          <a:xfrm>
            <a:off x="3814916" y="2925097"/>
            <a:ext cx="40312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44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BE85281-D764-4174-9A91-6A6B32D26FB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260278A5-5739-4B9D-AA6F-04F7E3DF4A21}"/>
              </a:ext>
            </a:extLst>
          </p:cNvPr>
          <p:cNvSpPr/>
          <p:nvPr/>
        </p:nvSpPr>
        <p:spPr>
          <a:xfrm>
            <a:off x="747252" y="138143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.8</a:t>
            </a:r>
            <a:endParaRPr lang="en-US" dirty="0">
              <a:solidFill>
                <a:schemeClr val="tx1"/>
              </a:solidFill>
            </a:endParaRPr>
          </a:p>
        </p:txBody>
      </p:sp>
      <p:sp>
        <p:nvSpPr>
          <p:cNvPr id="6" name="Oval 5">
            <a:extLst>
              <a:ext uri="{FF2B5EF4-FFF2-40B4-BE49-F238E27FC236}">
                <a16:creationId xmlns:a16="http://schemas.microsoft.com/office/drawing/2014/main" id="{71E1FCDA-8A34-496C-A3ED-B9EFB19C2B90}"/>
              </a:ext>
            </a:extLst>
          </p:cNvPr>
          <p:cNvSpPr/>
          <p:nvPr/>
        </p:nvSpPr>
        <p:spPr>
          <a:xfrm>
            <a:off x="1548584"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.9</a:t>
            </a:r>
          </a:p>
        </p:txBody>
      </p:sp>
      <p:sp>
        <p:nvSpPr>
          <p:cNvPr id="7" name="Oval 6">
            <a:extLst>
              <a:ext uri="{FF2B5EF4-FFF2-40B4-BE49-F238E27FC236}">
                <a16:creationId xmlns:a16="http://schemas.microsoft.com/office/drawing/2014/main" id="{097605BF-4E16-4BBE-8C6A-89C1F658D665}"/>
              </a:ext>
            </a:extLst>
          </p:cNvPr>
          <p:cNvSpPr/>
          <p:nvPr/>
        </p:nvSpPr>
        <p:spPr>
          <a:xfrm>
            <a:off x="2359743"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4252B25F-4859-4937-80BE-318FCD12BAEA}"/>
              </a:ext>
            </a:extLst>
          </p:cNvPr>
          <p:cNvSpPr/>
          <p:nvPr/>
        </p:nvSpPr>
        <p:spPr>
          <a:xfrm>
            <a:off x="3175822"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1.1</a:t>
            </a:r>
          </a:p>
        </p:txBody>
      </p:sp>
      <p:sp>
        <p:nvSpPr>
          <p:cNvPr id="9" name="Oval 8">
            <a:extLst>
              <a:ext uri="{FF2B5EF4-FFF2-40B4-BE49-F238E27FC236}">
                <a16:creationId xmlns:a16="http://schemas.microsoft.com/office/drawing/2014/main" id="{59364B25-67D6-457C-8D31-C63B5AB49BA5}"/>
              </a:ext>
            </a:extLst>
          </p:cNvPr>
          <p:cNvSpPr/>
          <p:nvPr/>
        </p:nvSpPr>
        <p:spPr>
          <a:xfrm>
            <a:off x="3982065" y="138143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1.2</a:t>
            </a:r>
          </a:p>
        </p:txBody>
      </p:sp>
      <p:sp>
        <p:nvSpPr>
          <p:cNvPr id="15" name="Rectangle 14">
            <a:extLst>
              <a:ext uri="{FF2B5EF4-FFF2-40B4-BE49-F238E27FC236}">
                <a16:creationId xmlns:a16="http://schemas.microsoft.com/office/drawing/2014/main" id="{D9E5CD85-C038-4A9C-94F9-98200D18964A}"/>
              </a:ext>
            </a:extLst>
          </p:cNvPr>
          <p:cNvSpPr/>
          <p:nvPr/>
        </p:nvSpPr>
        <p:spPr>
          <a:xfrm>
            <a:off x="11264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27CBFE-1AF4-4027-8E2C-FE9E8A93A5BD}"/>
              </a:ext>
            </a:extLst>
          </p:cNvPr>
          <p:cNvSpPr/>
          <p:nvPr/>
        </p:nvSpPr>
        <p:spPr>
          <a:xfrm>
            <a:off x="10756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577A446-C1B4-4804-AE4C-FC378CB922AA}"/>
              </a:ext>
            </a:extLst>
          </p:cNvPr>
          <p:cNvSpPr/>
          <p:nvPr/>
        </p:nvSpPr>
        <p:spPr>
          <a:xfrm flipH="1">
            <a:off x="15455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2CBED5-A546-4346-8BB8-F23477D8A407}"/>
              </a:ext>
            </a:extLst>
          </p:cNvPr>
          <p:cNvSpPr/>
          <p:nvPr/>
        </p:nvSpPr>
        <p:spPr>
          <a:xfrm>
            <a:off x="194555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B7B2AFD-4BF1-4636-BC5E-D4BC0EBCBA84}"/>
              </a:ext>
            </a:extLst>
          </p:cNvPr>
          <p:cNvSpPr/>
          <p:nvPr/>
        </p:nvSpPr>
        <p:spPr>
          <a:xfrm>
            <a:off x="18630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9FC823-2956-4251-B0E5-B60CB0647A1F}"/>
              </a:ext>
            </a:extLst>
          </p:cNvPr>
          <p:cNvSpPr/>
          <p:nvPr/>
        </p:nvSpPr>
        <p:spPr>
          <a:xfrm flipH="1">
            <a:off x="236465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92A43B-1492-4D04-8B1A-D0CBCDBD7D41}"/>
              </a:ext>
            </a:extLst>
          </p:cNvPr>
          <p:cNvSpPr/>
          <p:nvPr/>
        </p:nvSpPr>
        <p:spPr>
          <a:xfrm>
            <a:off x="27520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B5352D-3CDA-4CBE-BEDC-7BB30DFFA05C}"/>
              </a:ext>
            </a:extLst>
          </p:cNvPr>
          <p:cNvSpPr/>
          <p:nvPr/>
        </p:nvSpPr>
        <p:spPr>
          <a:xfrm>
            <a:off x="2675808"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5C7A7F9-6BA4-4BCE-A40D-B4154011C2E0}"/>
              </a:ext>
            </a:extLst>
          </p:cNvPr>
          <p:cNvSpPr/>
          <p:nvPr/>
        </p:nvSpPr>
        <p:spPr>
          <a:xfrm flipH="1">
            <a:off x="3183810" y="15250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734E98-50BD-4BC5-BFB8-7F8A869742D4}"/>
              </a:ext>
            </a:extLst>
          </p:cNvPr>
          <p:cNvSpPr/>
          <p:nvPr/>
        </p:nvSpPr>
        <p:spPr>
          <a:xfrm>
            <a:off x="3577508" y="155677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684634B-1452-4132-AD8C-609B605611B7}"/>
              </a:ext>
            </a:extLst>
          </p:cNvPr>
          <p:cNvSpPr/>
          <p:nvPr/>
        </p:nvSpPr>
        <p:spPr>
          <a:xfrm>
            <a:off x="3514010" y="153772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AC67E83-2078-4C99-8EC6-D8E5D8E8EAA0}"/>
              </a:ext>
            </a:extLst>
          </p:cNvPr>
          <p:cNvSpPr/>
          <p:nvPr/>
        </p:nvSpPr>
        <p:spPr>
          <a:xfrm flipH="1">
            <a:off x="3986776" y="152502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3A7E72-3FFD-4940-BEF0-56173BE66A1D}"/>
              </a:ext>
            </a:extLst>
          </p:cNvPr>
          <p:cNvSpPr txBox="1"/>
          <p:nvPr/>
        </p:nvSpPr>
        <p:spPr>
          <a:xfrm>
            <a:off x="5338916" y="1376516"/>
            <a:ext cx="1553497" cy="461665"/>
          </a:xfrm>
          <a:prstGeom prst="rect">
            <a:avLst/>
          </a:prstGeom>
          <a:noFill/>
        </p:spPr>
        <p:txBody>
          <a:bodyPr wrap="square" rtlCol="0">
            <a:spAutoFit/>
          </a:bodyPr>
          <a:lstStyle/>
          <a:p>
            <a:r>
              <a:rPr lang="en-US" dirty="0"/>
              <a:t>Initial [</a:t>
            </a:r>
            <a:r>
              <a:rPr lang="en-US" i="1" dirty="0"/>
              <a:t>M</a:t>
            </a:r>
            <a:r>
              <a:rPr lang="en-US" dirty="0"/>
              <a:t>]</a:t>
            </a:r>
          </a:p>
        </p:txBody>
      </p:sp>
      <p:sp>
        <p:nvSpPr>
          <p:cNvPr id="38" name="TextBox 37">
            <a:extLst>
              <a:ext uri="{FF2B5EF4-FFF2-40B4-BE49-F238E27FC236}">
                <a16:creationId xmlns:a16="http://schemas.microsoft.com/office/drawing/2014/main" id="{EBA04FBA-7453-4AB8-BFFF-663A388974F6}"/>
              </a:ext>
            </a:extLst>
          </p:cNvPr>
          <p:cNvSpPr txBox="1"/>
          <p:nvPr/>
        </p:nvSpPr>
        <p:spPr>
          <a:xfrm>
            <a:off x="117987" y="373627"/>
            <a:ext cx="1789471" cy="1015663"/>
          </a:xfrm>
          <a:prstGeom prst="rect">
            <a:avLst/>
          </a:prstGeom>
          <a:noFill/>
        </p:spPr>
        <p:txBody>
          <a:bodyPr wrap="square" rtlCol="0">
            <a:spAutoFit/>
          </a:bodyPr>
          <a:lstStyle/>
          <a:p>
            <a:r>
              <a:rPr lang="en-US" sz="2000" dirty="0"/>
              <a:t>scale=.8</a:t>
            </a:r>
          </a:p>
          <a:p>
            <a:r>
              <a:rPr lang="en-US" sz="2000" i="1" dirty="0"/>
              <a:t>G</a:t>
            </a:r>
            <a:r>
              <a:rPr lang="en-US" sz="2000" baseline="-25000" dirty="0"/>
              <a:t>K</a:t>
            </a:r>
            <a:r>
              <a:rPr lang="en-US" sz="2000" dirty="0"/>
              <a:t>=.8*1.7e-17</a:t>
            </a:r>
          </a:p>
          <a:p>
            <a:r>
              <a:rPr lang="en-US" sz="2000" i="1" dirty="0">
                <a:sym typeface="Symbol" panose="05050102010706020507" pitchFamily="18" charset="2"/>
              </a:rPr>
              <a:t> </a:t>
            </a:r>
            <a:r>
              <a:rPr lang="en-US" sz="2000" dirty="0">
                <a:sym typeface="Symbol" panose="05050102010706020507" pitchFamily="18" charset="2"/>
              </a:rPr>
              <a:t>1.4e-17</a:t>
            </a:r>
            <a:endParaRPr lang="en-US" sz="2000" i="1" dirty="0"/>
          </a:p>
        </p:txBody>
      </p:sp>
      <p:sp>
        <p:nvSpPr>
          <p:cNvPr id="39" name="TextBox 38">
            <a:extLst>
              <a:ext uri="{FF2B5EF4-FFF2-40B4-BE49-F238E27FC236}">
                <a16:creationId xmlns:a16="http://schemas.microsoft.com/office/drawing/2014/main" id="{48878BF1-2144-4DAD-8921-90C252BA5B39}"/>
              </a:ext>
            </a:extLst>
          </p:cNvPr>
          <p:cNvSpPr txBox="1"/>
          <p:nvPr/>
        </p:nvSpPr>
        <p:spPr>
          <a:xfrm>
            <a:off x="3800168" y="653846"/>
            <a:ext cx="1484671" cy="707886"/>
          </a:xfrm>
          <a:prstGeom prst="rect">
            <a:avLst/>
          </a:prstGeom>
          <a:noFill/>
        </p:spPr>
        <p:txBody>
          <a:bodyPr wrap="square" rtlCol="0">
            <a:spAutoFit/>
          </a:bodyPr>
          <a:lstStyle/>
          <a:p>
            <a:r>
              <a:rPr lang="en-US" sz="2000" dirty="0"/>
              <a:t>scale=.2</a:t>
            </a:r>
          </a:p>
          <a:p>
            <a:r>
              <a:rPr lang="en-US" sz="2000" i="1" dirty="0"/>
              <a:t>G</a:t>
            </a:r>
            <a:r>
              <a:rPr lang="en-US" sz="2000" baseline="-25000" dirty="0"/>
              <a:t>K</a:t>
            </a:r>
            <a:r>
              <a:rPr lang="en-US" sz="2000" dirty="0"/>
              <a:t>=.34e-17</a:t>
            </a:r>
            <a:endParaRPr lang="en-US" sz="2000" i="1" dirty="0"/>
          </a:p>
        </p:txBody>
      </p:sp>
      <p:grpSp>
        <p:nvGrpSpPr>
          <p:cNvPr id="3" name="Group 2">
            <a:extLst>
              <a:ext uri="{FF2B5EF4-FFF2-40B4-BE49-F238E27FC236}">
                <a16:creationId xmlns:a16="http://schemas.microsoft.com/office/drawing/2014/main" id="{2CEAB2C2-71FA-468D-AF51-701152724E77}"/>
              </a:ext>
            </a:extLst>
          </p:cNvPr>
          <p:cNvGrpSpPr/>
          <p:nvPr/>
        </p:nvGrpSpPr>
        <p:grpSpPr>
          <a:xfrm>
            <a:off x="498185" y="2923813"/>
            <a:ext cx="1096715" cy="1574797"/>
            <a:chOff x="498185" y="2975432"/>
            <a:chExt cx="1096715" cy="1574797"/>
          </a:xfrm>
        </p:grpSpPr>
        <p:cxnSp>
          <p:nvCxnSpPr>
            <p:cNvPr id="41" name="Straight Connector 40">
              <a:extLst>
                <a:ext uri="{FF2B5EF4-FFF2-40B4-BE49-F238E27FC236}">
                  <a16:creationId xmlns:a16="http://schemas.microsoft.com/office/drawing/2014/main" id="{9593FE5E-E469-4520-B1BD-5D50E8A04F57}"/>
                </a:ext>
              </a:extLst>
            </p:cNvPr>
            <p:cNvCxnSpPr/>
            <p:nvPr/>
          </p:nvCxnSpPr>
          <p:spPr>
            <a:xfrm>
              <a:off x="633644" y="4052012"/>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4B984A6-70E3-4578-AA05-B17C9BC5E144}"/>
                </a:ext>
              </a:extLst>
            </p:cNvPr>
            <p:cNvCxnSpPr>
              <a:cxnSpLocks/>
            </p:cNvCxnSpPr>
            <p:nvPr/>
          </p:nvCxnSpPr>
          <p:spPr>
            <a:xfrm>
              <a:off x="756366" y="4153935"/>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114">
              <a:extLst>
                <a:ext uri="{FF2B5EF4-FFF2-40B4-BE49-F238E27FC236}">
                  <a16:creationId xmlns:a16="http://schemas.microsoft.com/office/drawing/2014/main" id="{6EB33888-F5E1-4347-A1D9-C48520EF34AA}"/>
                </a:ext>
              </a:extLst>
            </p:cNvPr>
            <p:cNvSpPr txBox="1"/>
            <p:nvPr/>
          </p:nvSpPr>
          <p:spPr>
            <a:xfrm>
              <a:off x="1077130" y="4070872"/>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V</a:t>
              </a:r>
              <a:r>
                <a:rPr lang="en-US" sz="2000" baseline="-25000" dirty="0"/>
                <a:t>cell0</a:t>
              </a:r>
            </a:p>
          </p:txBody>
        </p:sp>
        <p:cxnSp>
          <p:nvCxnSpPr>
            <p:cNvPr id="44" name="Straight Connector 43">
              <a:extLst>
                <a:ext uri="{FF2B5EF4-FFF2-40B4-BE49-F238E27FC236}">
                  <a16:creationId xmlns:a16="http://schemas.microsoft.com/office/drawing/2014/main" id="{7B52F43D-A9D5-4B4C-894F-400AA1F82C47}"/>
                </a:ext>
              </a:extLst>
            </p:cNvPr>
            <p:cNvCxnSpPr>
              <a:cxnSpLocks/>
            </p:cNvCxnSpPr>
            <p:nvPr/>
          </p:nvCxnSpPr>
          <p:spPr>
            <a:xfrm>
              <a:off x="870720" y="416922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FBFB9969-2032-463D-ACEA-CCD5CA340568}"/>
                </a:ext>
              </a:extLst>
            </p:cNvPr>
            <p:cNvGrpSpPr/>
            <p:nvPr/>
          </p:nvGrpSpPr>
          <p:grpSpPr>
            <a:xfrm>
              <a:off x="498185" y="3187096"/>
              <a:ext cx="381000" cy="685800"/>
              <a:chOff x="5562600" y="3429000"/>
              <a:chExt cx="381000" cy="685800"/>
            </a:xfrm>
          </p:grpSpPr>
          <p:cxnSp>
            <p:nvCxnSpPr>
              <p:cNvPr id="52" name="Straight Connector 51">
                <a:extLst>
                  <a:ext uri="{FF2B5EF4-FFF2-40B4-BE49-F238E27FC236}">
                    <a16:creationId xmlns:a16="http://schemas.microsoft.com/office/drawing/2014/main" id="{2A084203-1D23-4235-A3ED-77695CC1A2D3}"/>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3FCE400-6DEC-4EC8-808C-58FCAE72BD12}"/>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10C965A-4AD7-4F2D-AD79-1408869029B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F3ADEE8-7D1E-489B-B86C-D3ED4CFE42CD}"/>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DF670F3-6FFB-40B0-B9DB-DA76C4C08D2E}"/>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CA6F5235-9558-47D8-9113-6DD86409197B}"/>
                </a:ext>
              </a:extLst>
            </p:cNvPr>
            <p:cNvCxnSpPr>
              <a:cxnSpLocks/>
            </p:cNvCxnSpPr>
            <p:nvPr/>
          </p:nvCxnSpPr>
          <p:spPr>
            <a:xfrm>
              <a:off x="870718" y="385596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B46786A-78CE-4DCB-96EC-96DBD60D202A}"/>
                </a:ext>
              </a:extLst>
            </p:cNvPr>
            <p:cNvCxnSpPr>
              <a:cxnSpLocks/>
            </p:cNvCxnSpPr>
            <p:nvPr/>
          </p:nvCxnSpPr>
          <p:spPr>
            <a:xfrm>
              <a:off x="667513" y="29754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82">
              <a:extLst>
                <a:ext uri="{FF2B5EF4-FFF2-40B4-BE49-F238E27FC236}">
                  <a16:creationId xmlns:a16="http://schemas.microsoft.com/office/drawing/2014/main" id="{E344257F-2CE2-4576-BCE8-2AF956A11E4E}"/>
                </a:ext>
              </a:extLst>
            </p:cNvPr>
            <p:cNvSpPr txBox="1"/>
            <p:nvPr/>
          </p:nvSpPr>
          <p:spPr>
            <a:xfrm>
              <a:off x="870715" y="3263294"/>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cell0</a:t>
              </a:r>
              <a:endParaRPr lang="en-US" sz="2000" dirty="0"/>
            </a:p>
          </p:txBody>
        </p:sp>
      </p:grpSp>
      <p:grpSp>
        <p:nvGrpSpPr>
          <p:cNvPr id="12" name="Group 11">
            <a:extLst>
              <a:ext uri="{FF2B5EF4-FFF2-40B4-BE49-F238E27FC236}">
                <a16:creationId xmlns:a16="http://schemas.microsoft.com/office/drawing/2014/main" id="{5DA3278F-60CD-40A2-897F-798DB4913B78}"/>
              </a:ext>
            </a:extLst>
          </p:cNvPr>
          <p:cNvGrpSpPr/>
          <p:nvPr/>
        </p:nvGrpSpPr>
        <p:grpSpPr>
          <a:xfrm>
            <a:off x="5525747" y="2923813"/>
            <a:ext cx="1096715" cy="1574797"/>
            <a:chOff x="4052547" y="2923813"/>
            <a:chExt cx="1096715" cy="1574797"/>
          </a:xfrm>
        </p:grpSpPr>
        <p:cxnSp>
          <p:nvCxnSpPr>
            <p:cNvPr id="57" name="Straight Connector 56">
              <a:extLst>
                <a:ext uri="{FF2B5EF4-FFF2-40B4-BE49-F238E27FC236}">
                  <a16:creationId xmlns:a16="http://schemas.microsoft.com/office/drawing/2014/main" id="{289A4043-4108-4BC9-8671-CEF97F9A946F}"/>
                </a:ext>
              </a:extLst>
            </p:cNvPr>
            <p:cNvCxnSpPr/>
            <p:nvPr/>
          </p:nvCxnSpPr>
          <p:spPr>
            <a:xfrm>
              <a:off x="4188006" y="4000393"/>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C2B065F-BB0E-43DB-BE8F-B257647E0FEA}"/>
                </a:ext>
              </a:extLst>
            </p:cNvPr>
            <p:cNvCxnSpPr>
              <a:cxnSpLocks/>
            </p:cNvCxnSpPr>
            <p:nvPr/>
          </p:nvCxnSpPr>
          <p:spPr>
            <a:xfrm>
              <a:off x="4310728" y="4102316"/>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TextBox 114">
              <a:extLst>
                <a:ext uri="{FF2B5EF4-FFF2-40B4-BE49-F238E27FC236}">
                  <a16:creationId xmlns:a16="http://schemas.microsoft.com/office/drawing/2014/main" id="{2FF2DE37-E4B4-4972-88EA-C6F95CFB1A84}"/>
                </a:ext>
              </a:extLst>
            </p:cNvPr>
            <p:cNvSpPr txBox="1"/>
            <p:nvPr/>
          </p:nvSpPr>
          <p:spPr>
            <a:xfrm>
              <a:off x="4631492" y="4019253"/>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V</a:t>
              </a:r>
              <a:r>
                <a:rPr lang="en-US" sz="2000" baseline="-25000" dirty="0"/>
                <a:t>cell3</a:t>
              </a:r>
            </a:p>
          </p:txBody>
        </p:sp>
        <p:cxnSp>
          <p:nvCxnSpPr>
            <p:cNvPr id="60" name="Straight Connector 59">
              <a:extLst>
                <a:ext uri="{FF2B5EF4-FFF2-40B4-BE49-F238E27FC236}">
                  <a16:creationId xmlns:a16="http://schemas.microsoft.com/office/drawing/2014/main" id="{F3EA1B3C-D63B-413E-88EA-B73E32585FC5}"/>
                </a:ext>
              </a:extLst>
            </p:cNvPr>
            <p:cNvCxnSpPr>
              <a:cxnSpLocks/>
            </p:cNvCxnSpPr>
            <p:nvPr/>
          </p:nvCxnSpPr>
          <p:spPr>
            <a:xfrm>
              <a:off x="4425082" y="411761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E9D7FC1D-C44D-4505-B156-305933ADC990}"/>
                </a:ext>
              </a:extLst>
            </p:cNvPr>
            <p:cNvGrpSpPr/>
            <p:nvPr/>
          </p:nvGrpSpPr>
          <p:grpSpPr>
            <a:xfrm>
              <a:off x="4052547" y="3135477"/>
              <a:ext cx="381000" cy="685800"/>
              <a:chOff x="5562600" y="3429000"/>
              <a:chExt cx="381000" cy="685800"/>
            </a:xfrm>
          </p:grpSpPr>
          <p:cxnSp>
            <p:nvCxnSpPr>
              <p:cNvPr id="62" name="Straight Connector 61">
                <a:extLst>
                  <a:ext uri="{FF2B5EF4-FFF2-40B4-BE49-F238E27FC236}">
                    <a16:creationId xmlns:a16="http://schemas.microsoft.com/office/drawing/2014/main" id="{6CF8D700-860D-44D1-B6F3-4DC8C7D501DC}"/>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B0D1EA1-DBA6-440F-AF49-B4939C7871D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F176011-D415-4B1D-8131-CEA9C2412A7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A6E788F-F06F-4F1B-8150-A5142CF80C0C}"/>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0DCC112-28D0-4B42-99A9-1429AE2D1F42}"/>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6">
              <a:extLst>
                <a:ext uri="{FF2B5EF4-FFF2-40B4-BE49-F238E27FC236}">
                  <a16:creationId xmlns:a16="http://schemas.microsoft.com/office/drawing/2014/main" id="{E236B104-AEA5-40B9-BEB1-A488F23DEE69}"/>
                </a:ext>
              </a:extLst>
            </p:cNvPr>
            <p:cNvCxnSpPr>
              <a:cxnSpLocks/>
            </p:cNvCxnSpPr>
            <p:nvPr/>
          </p:nvCxnSpPr>
          <p:spPr>
            <a:xfrm>
              <a:off x="4425080" y="380434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8933119-925D-4947-99BB-C36A0ADAC539}"/>
                </a:ext>
              </a:extLst>
            </p:cNvPr>
            <p:cNvCxnSpPr>
              <a:cxnSpLocks/>
            </p:cNvCxnSpPr>
            <p:nvPr/>
          </p:nvCxnSpPr>
          <p:spPr>
            <a:xfrm>
              <a:off x="4221875" y="2923813"/>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TextBox 82">
              <a:extLst>
                <a:ext uri="{FF2B5EF4-FFF2-40B4-BE49-F238E27FC236}">
                  <a16:creationId xmlns:a16="http://schemas.microsoft.com/office/drawing/2014/main" id="{3F11045B-4F0D-44EC-A998-F36462AA5909}"/>
                </a:ext>
              </a:extLst>
            </p:cNvPr>
            <p:cNvSpPr txBox="1"/>
            <p:nvPr/>
          </p:nvSpPr>
          <p:spPr>
            <a:xfrm>
              <a:off x="4425077" y="3211675"/>
              <a:ext cx="552252" cy="307777"/>
            </a:xfrm>
            <a:prstGeom prst="rect">
              <a:avLst/>
            </a:prstGeom>
            <a:noFill/>
          </p:spPr>
          <p:txBody>
            <a:bodyPr wrap="squar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cell3</a:t>
              </a:r>
              <a:endParaRPr lang="en-US" sz="2000" dirty="0"/>
            </a:p>
          </p:txBody>
        </p:sp>
      </p:grpSp>
      <p:grpSp>
        <p:nvGrpSpPr>
          <p:cNvPr id="11" name="Group 10">
            <a:extLst>
              <a:ext uri="{FF2B5EF4-FFF2-40B4-BE49-F238E27FC236}">
                <a16:creationId xmlns:a16="http://schemas.microsoft.com/office/drawing/2014/main" id="{17FCFE12-18BF-40CE-8F45-FC2142DDED5A}"/>
              </a:ext>
            </a:extLst>
          </p:cNvPr>
          <p:cNvGrpSpPr/>
          <p:nvPr/>
        </p:nvGrpSpPr>
        <p:grpSpPr>
          <a:xfrm>
            <a:off x="1197465" y="2646509"/>
            <a:ext cx="680494" cy="477692"/>
            <a:chOff x="1492435" y="2639134"/>
            <a:chExt cx="680494" cy="477692"/>
          </a:xfrm>
        </p:grpSpPr>
        <p:cxnSp>
          <p:nvCxnSpPr>
            <p:cNvPr id="73" name="Straight Connector 72">
              <a:extLst>
                <a:ext uri="{FF2B5EF4-FFF2-40B4-BE49-F238E27FC236}">
                  <a16:creationId xmlns:a16="http://schemas.microsoft.com/office/drawing/2014/main" id="{DBCDA959-B70D-4AE7-8351-9578DF4D23AB}"/>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50AF7F5-A238-46FB-902D-BC92A4645DAE}"/>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5995700-A402-4A17-9302-9B187B0B86D8}"/>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DB48C97-6C88-453A-AE24-C0E996B0CF44}"/>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83B9714-B8B3-4D58-ABCA-DAB744C04921}"/>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4BF3394C-943C-4A53-8C70-9C2DE87F4D47}"/>
              </a:ext>
            </a:extLst>
          </p:cNvPr>
          <p:cNvGrpSpPr/>
          <p:nvPr/>
        </p:nvGrpSpPr>
        <p:grpSpPr>
          <a:xfrm>
            <a:off x="2765712" y="2646509"/>
            <a:ext cx="680494" cy="477692"/>
            <a:chOff x="1492435" y="2639134"/>
            <a:chExt cx="680494" cy="477692"/>
          </a:xfrm>
        </p:grpSpPr>
        <p:cxnSp>
          <p:nvCxnSpPr>
            <p:cNvPr id="80" name="Straight Connector 79">
              <a:extLst>
                <a:ext uri="{FF2B5EF4-FFF2-40B4-BE49-F238E27FC236}">
                  <a16:creationId xmlns:a16="http://schemas.microsoft.com/office/drawing/2014/main" id="{DB0A3B9C-34D7-4A6B-A83B-026731B63E1F}"/>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DA0219E-5114-4F40-83BC-817573DF3275}"/>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C907A01-1AED-4968-A56A-78CAD56517AA}"/>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6415C0E-1930-4B6F-B213-6C7A86F59E16}"/>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9F965F7-01D7-4DBA-929F-7B0E885BBF61}"/>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C73E0AC2-A03A-42E6-B167-0170AE495A71}"/>
              </a:ext>
            </a:extLst>
          </p:cNvPr>
          <p:cNvGrpSpPr/>
          <p:nvPr/>
        </p:nvGrpSpPr>
        <p:grpSpPr>
          <a:xfrm>
            <a:off x="4617455" y="2646509"/>
            <a:ext cx="680494" cy="477692"/>
            <a:chOff x="1492435" y="2639134"/>
            <a:chExt cx="680494" cy="477692"/>
          </a:xfrm>
        </p:grpSpPr>
        <p:cxnSp>
          <p:nvCxnSpPr>
            <p:cNvPr id="86" name="Straight Connector 85">
              <a:extLst>
                <a:ext uri="{FF2B5EF4-FFF2-40B4-BE49-F238E27FC236}">
                  <a16:creationId xmlns:a16="http://schemas.microsoft.com/office/drawing/2014/main" id="{14008D26-1AE3-428B-B3AB-CA9EA10BDC63}"/>
                </a:ext>
              </a:extLst>
            </p:cNvPr>
            <p:cNvCxnSpPr/>
            <p:nvPr/>
          </p:nvCxnSpPr>
          <p:spPr>
            <a:xfrm rot="5400000">
              <a:off x="1986802" y="2930699"/>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DABF79B2-DB2F-4EF2-A87E-99F0B6487A21}"/>
                </a:ext>
              </a:extLst>
            </p:cNvPr>
            <p:cNvCxnSpPr/>
            <p:nvPr/>
          </p:nvCxnSpPr>
          <p:spPr>
            <a:xfrm rot="5400000" flipV="1">
              <a:off x="1762807"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8A359B3-719A-4146-8CF3-976E8D791D11}"/>
                </a:ext>
              </a:extLst>
            </p:cNvPr>
            <p:cNvCxnSpPr/>
            <p:nvPr/>
          </p:nvCxnSpPr>
          <p:spPr>
            <a:xfrm rot="5400000" flipH="1" flipV="1">
              <a:off x="1591531"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0F96E92-8A96-4E0A-A755-65197741AF57}"/>
                </a:ext>
              </a:extLst>
            </p:cNvPr>
            <p:cNvCxnSpPr/>
            <p:nvPr/>
          </p:nvCxnSpPr>
          <p:spPr>
            <a:xfrm rot="5400000" flipV="1">
              <a:off x="1420255" y="2792342"/>
              <a:ext cx="477692" cy="1712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02C164F-DE47-43FD-AEB2-5C0B10B0715D}"/>
                </a:ext>
              </a:extLst>
            </p:cNvPr>
            <p:cNvCxnSpPr/>
            <p:nvPr/>
          </p:nvCxnSpPr>
          <p:spPr>
            <a:xfrm rot="5400000">
              <a:off x="1391946" y="2768468"/>
              <a:ext cx="286615" cy="856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34E370D3-F9E9-4929-9F0F-19730C64C302}"/>
              </a:ext>
            </a:extLst>
          </p:cNvPr>
          <p:cNvCxnSpPr/>
          <p:nvPr/>
        </p:nvCxnSpPr>
        <p:spPr>
          <a:xfrm>
            <a:off x="668593" y="2949678"/>
            <a:ext cx="54077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B3D761F-D5EF-48BF-B599-D1CFE806004A}"/>
              </a:ext>
            </a:extLst>
          </p:cNvPr>
          <p:cNvCxnSpPr>
            <a:cxnSpLocks/>
          </p:cNvCxnSpPr>
          <p:nvPr/>
        </p:nvCxnSpPr>
        <p:spPr>
          <a:xfrm>
            <a:off x="1882875" y="2875935"/>
            <a:ext cx="91358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46899C0-5C60-4E4F-989D-07ECF47F0A8C}"/>
              </a:ext>
            </a:extLst>
          </p:cNvPr>
          <p:cNvCxnSpPr>
            <a:cxnSpLocks/>
          </p:cNvCxnSpPr>
          <p:nvPr/>
        </p:nvCxnSpPr>
        <p:spPr>
          <a:xfrm>
            <a:off x="3451120" y="2900516"/>
            <a:ext cx="116633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C56384-9C88-4E1F-8AC2-032B2B912DB7}"/>
              </a:ext>
            </a:extLst>
          </p:cNvPr>
          <p:cNvCxnSpPr>
            <a:cxnSpLocks/>
          </p:cNvCxnSpPr>
          <p:nvPr/>
        </p:nvCxnSpPr>
        <p:spPr>
          <a:xfrm>
            <a:off x="5288116" y="2925097"/>
            <a:ext cx="40312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54B478D0-66B2-417A-AEE7-A66831A06E71}"/>
              </a:ext>
            </a:extLst>
          </p:cNvPr>
          <p:cNvGrpSpPr/>
          <p:nvPr/>
        </p:nvGrpSpPr>
        <p:grpSpPr>
          <a:xfrm>
            <a:off x="2316825" y="2883173"/>
            <a:ext cx="1096715" cy="1574797"/>
            <a:chOff x="498185" y="2975432"/>
            <a:chExt cx="1096715" cy="1574797"/>
          </a:xfrm>
        </p:grpSpPr>
        <p:cxnSp>
          <p:nvCxnSpPr>
            <p:cNvPr id="95" name="Straight Connector 94">
              <a:extLst>
                <a:ext uri="{FF2B5EF4-FFF2-40B4-BE49-F238E27FC236}">
                  <a16:creationId xmlns:a16="http://schemas.microsoft.com/office/drawing/2014/main" id="{630D51A8-F9F5-42F9-9D3D-8CE915CDBB19}"/>
                </a:ext>
              </a:extLst>
            </p:cNvPr>
            <p:cNvCxnSpPr/>
            <p:nvPr/>
          </p:nvCxnSpPr>
          <p:spPr>
            <a:xfrm>
              <a:off x="633644" y="4052012"/>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DC53C0A-7CFF-4696-AB46-1EEF673C008E}"/>
                </a:ext>
              </a:extLst>
            </p:cNvPr>
            <p:cNvCxnSpPr>
              <a:cxnSpLocks/>
            </p:cNvCxnSpPr>
            <p:nvPr/>
          </p:nvCxnSpPr>
          <p:spPr>
            <a:xfrm>
              <a:off x="756366" y="4153935"/>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7" name="TextBox 114">
              <a:extLst>
                <a:ext uri="{FF2B5EF4-FFF2-40B4-BE49-F238E27FC236}">
                  <a16:creationId xmlns:a16="http://schemas.microsoft.com/office/drawing/2014/main" id="{B28A0D27-DB1A-40A7-B80A-D6DFDE047BDA}"/>
                </a:ext>
              </a:extLst>
            </p:cNvPr>
            <p:cNvSpPr txBox="1"/>
            <p:nvPr/>
          </p:nvSpPr>
          <p:spPr>
            <a:xfrm>
              <a:off x="1077130" y="4070872"/>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V</a:t>
              </a:r>
              <a:r>
                <a:rPr lang="en-US" sz="2000" baseline="-25000" dirty="0"/>
                <a:t>cell1</a:t>
              </a:r>
            </a:p>
          </p:txBody>
        </p:sp>
        <p:cxnSp>
          <p:nvCxnSpPr>
            <p:cNvPr id="98" name="Straight Connector 97">
              <a:extLst>
                <a:ext uri="{FF2B5EF4-FFF2-40B4-BE49-F238E27FC236}">
                  <a16:creationId xmlns:a16="http://schemas.microsoft.com/office/drawing/2014/main" id="{609736B1-7890-4597-A93C-A1235739754A}"/>
                </a:ext>
              </a:extLst>
            </p:cNvPr>
            <p:cNvCxnSpPr>
              <a:cxnSpLocks/>
            </p:cNvCxnSpPr>
            <p:nvPr/>
          </p:nvCxnSpPr>
          <p:spPr>
            <a:xfrm>
              <a:off x="870720" y="416922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0262CF14-416D-49A2-AF78-6138522408B9}"/>
                </a:ext>
              </a:extLst>
            </p:cNvPr>
            <p:cNvGrpSpPr/>
            <p:nvPr/>
          </p:nvGrpSpPr>
          <p:grpSpPr>
            <a:xfrm>
              <a:off x="498185" y="3187096"/>
              <a:ext cx="381000" cy="685800"/>
              <a:chOff x="5562600" y="3429000"/>
              <a:chExt cx="381000" cy="685800"/>
            </a:xfrm>
          </p:grpSpPr>
          <p:cxnSp>
            <p:nvCxnSpPr>
              <p:cNvPr id="105" name="Straight Connector 104">
                <a:extLst>
                  <a:ext uri="{FF2B5EF4-FFF2-40B4-BE49-F238E27FC236}">
                    <a16:creationId xmlns:a16="http://schemas.microsoft.com/office/drawing/2014/main" id="{107BCBFD-B9FC-4EF0-9FF0-7BB6344E73B6}"/>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4DD9E2F-A6E7-40B3-851D-DF7C92C82B0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1EF49EE-6D80-46CA-8D03-0EADD9DF839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8DE72A31-CDCC-41B5-8335-14E63443B565}"/>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70BA8E0-C3F9-4613-B5D5-2BB6A2C42FEB}"/>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 name="Straight Connector 99">
              <a:extLst>
                <a:ext uri="{FF2B5EF4-FFF2-40B4-BE49-F238E27FC236}">
                  <a16:creationId xmlns:a16="http://schemas.microsoft.com/office/drawing/2014/main" id="{1B5A55D1-E1E7-46D9-A738-DC38C65C0808}"/>
                </a:ext>
              </a:extLst>
            </p:cNvPr>
            <p:cNvCxnSpPr>
              <a:cxnSpLocks/>
            </p:cNvCxnSpPr>
            <p:nvPr/>
          </p:nvCxnSpPr>
          <p:spPr>
            <a:xfrm>
              <a:off x="870718" y="385596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F8C9C50-6927-4D61-B1FE-43E8E972B3BD}"/>
                </a:ext>
              </a:extLst>
            </p:cNvPr>
            <p:cNvCxnSpPr>
              <a:cxnSpLocks/>
            </p:cNvCxnSpPr>
            <p:nvPr/>
          </p:nvCxnSpPr>
          <p:spPr>
            <a:xfrm>
              <a:off x="667513" y="29754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TextBox 82">
              <a:extLst>
                <a:ext uri="{FF2B5EF4-FFF2-40B4-BE49-F238E27FC236}">
                  <a16:creationId xmlns:a16="http://schemas.microsoft.com/office/drawing/2014/main" id="{6E7FAC4D-3393-4D0C-89C6-FDDC1D48BA21}"/>
                </a:ext>
              </a:extLst>
            </p:cNvPr>
            <p:cNvSpPr txBox="1"/>
            <p:nvPr/>
          </p:nvSpPr>
          <p:spPr>
            <a:xfrm>
              <a:off x="870715" y="3263294"/>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cell1</a:t>
              </a:r>
              <a:endParaRPr lang="en-US" sz="2000" dirty="0"/>
            </a:p>
          </p:txBody>
        </p:sp>
      </p:grpSp>
      <p:grpSp>
        <p:nvGrpSpPr>
          <p:cNvPr id="110" name="Group 109">
            <a:extLst>
              <a:ext uri="{FF2B5EF4-FFF2-40B4-BE49-F238E27FC236}">
                <a16:creationId xmlns:a16="http://schemas.microsoft.com/office/drawing/2014/main" id="{8912F981-181F-427F-814D-D03B190A4E7E}"/>
              </a:ext>
            </a:extLst>
          </p:cNvPr>
          <p:cNvGrpSpPr/>
          <p:nvPr/>
        </p:nvGrpSpPr>
        <p:grpSpPr>
          <a:xfrm>
            <a:off x="3922105" y="2903493"/>
            <a:ext cx="1096715" cy="1574797"/>
            <a:chOff x="498185" y="2975432"/>
            <a:chExt cx="1096715" cy="1574797"/>
          </a:xfrm>
        </p:grpSpPr>
        <p:cxnSp>
          <p:nvCxnSpPr>
            <p:cNvPr id="111" name="Straight Connector 110">
              <a:extLst>
                <a:ext uri="{FF2B5EF4-FFF2-40B4-BE49-F238E27FC236}">
                  <a16:creationId xmlns:a16="http://schemas.microsoft.com/office/drawing/2014/main" id="{028632A8-433C-4F63-BA22-412FF56189AE}"/>
                </a:ext>
              </a:extLst>
            </p:cNvPr>
            <p:cNvCxnSpPr/>
            <p:nvPr/>
          </p:nvCxnSpPr>
          <p:spPr>
            <a:xfrm>
              <a:off x="633644" y="4052012"/>
              <a:ext cx="55225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CBD4458-CA9B-43A7-A808-BBD43986CBDC}"/>
                </a:ext>
              </a:extLst>
            </p:cNvPr>
            <p:cNvCxnSpPr>
              <a:cxnSpLocks/>
            </p:cNvCxnSpPr>
            <p:nvPr/>
          </p:nvCxnSpPr>
          <p:spPr>
            <a:xfrm>
              <a:off x="756366" y="4153935"/>
              <a:ext cx="30681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TextBox 114">
              <a:extLst>
                <a:ext uri="{FF2B5EF4-FFF2-40B4-BE49-F238E27FC236}">
                  <a16:creationId xmlns:a16="http://schemas.microsoft.com/office/drawing/2014/main" id="{5C9953A8-EABE-4A52-8B4A-DE71599DACDB}"/>
                </a:ext>
              </a:extLst>
            </p:cNvPr>
            <p:cNvSpPr txBox="1"/>
            <p:nvPr/>
          </p:nvSpPr>
          <p:spPr>
            <a:xfrm>
              <a:off x="1077130" y="4070872"/>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V</a:t>
              </a:r>
              <a:r>
                <a:rPr lang="en-US" sz="2000" baseline="-25000" dirty="0"/>
                <a:t>cell2</a:t>
              </a:r>
            </a:p>
          </p:txBody>
        </p:sp>
        <p:cxnSp>
          <p:nvCxnSpPr>
            <p:cNvPr id="114" name="Straight Connector 113">
              <a:extLst>
                <a:ext uri="{FF2B5EF4-FFF2-40B4-BE49-F238E27FC236}">
                  <a16:creationId xmlns:a16="http://schemas.microsoft.com/office/drawing/2014/main" id="{653CCD72-57A2-4F6D-A6FC-F2EE3FF6FC1F}"/>
                </a:ext>
              </a:extLst>
            </p:cNvPr>
            <p:cNvCxnSpPr>
              <a:cxnSpLocks/>
            </p:cNvCxnSpPr>
            <p:nvPr/>
          </p:nvCxnSpPr>
          <p:spPr>
            <a:xfrm>
              <a:off x="870720" y="416922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5" name="Group 114">
              <a:extLst>
                <a:ext uri="{FF2B5EF4-FFF2-40B4-BE49-F238E27FC236}">
                  <a16:creationId xmlns:a16="http://schemas.microsoft.com/office/drawing/2014/main" id="{520E0F86-C6A3-4BA8-9C49-846628697D2F}"/>
                </a:ext>
              </a:extLst>
            </p:cNvPr>
            <p:cNvGrpSpPr/>
            <p:nvPr/>
          </p:nvGrpSpPr>
          <p:grpSpPr>
            <a:xfrm>
              <a:off x="498185" y="3187096"/>
              <a:ext cx="381000" cy="685800"/>
              <a:chOff x="5562600" y="3429000"/>
              <a:chExt cx="381000" cy="685800"/>
            </a:xfrm>
          </p:grpSpPr>
          <p:cxnSp>
            <p:nvCxnSpPr>
              <p:cNvPr id="121" name="Straight Connector 120">
                <a:extLst>
                  <a:ext uri="{FF2B5EF4-FFF2-40B4-BE49-F238E27FC236}">
                    <a16:creationId xmlns:a16="http://schemas.microsoft.com/office/drawing/2014/main" id="{4A6DEC97-7EB2-409F-9955-5E63639040A9}"/>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8ACE98E-3747-42D8-BA10-F2A912CAED7E}"/>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3B4FA34-8C15-4C54-8D47-3492D42962F5}"/>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CCA63DC-A5EE-4C2D-B6E8-03AFE0C13392}"/>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50DAE187-7AD5-4819-BCA5-D8B57C1FA3F3}"/>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6" name="Straight Connector 115">
              <a:extLst>
                <a:ext uri="{FF2B5EF4-FFF2-40B4-BE49-F238E27FC236}">
                  <a16:creationId xmlns:a16="http://schemas.microsoft.com/office/drawing/2014/main" id="{D53B1406-5488-4E85-8ADD-57ED21CEAB64}"/>
                </a:ext>
              </a:extLst>
            </p:cNvPr>
            <p:cNvCxnSpPr>
              <a:cxnSpLocks/>
            </p:cNvCxnSpPr>
            <p:nvPr/>
          </p:nvCxnSpPr>
          <p:spPr>
            <a:xfrm>
              <a:off x="870718" y="385596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217BAE6-8CAC-481C-A879-E47291150950}"/>
                </a:ext>
              </a:extLst>
            </p:cNvPr>
            <p:cNvCxnSpPr>
              <a:cxnSpLocks/>
            </p:cNvCxnSpPr>
            <p:nvPr/>
          </p:nvCxnSpPr>
          <p:spPr>
            <a:xfrm>
              <a:off x="667513" y="29754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TextBox 82">
              <a:extLst>
                <a:ext uri="{FF2B5EF4-FFF2-40B4-BE49-F238E27FC236}">
                  <a16:creationId xmlns:a16="http://schemas.microsoft.com/office/drawing/2014/main" id="{47CBF574-276B-42C3-8C89-102B9F87D276}"/>
                </a:ext>
              </a:extLst>
            </p:cNvPr>
            <p:cNvSpPr txBox="1"/>
            <p:nvPr/>
          </p:nvSpPr>
          <p:spPr>
            <a:xfrm>
              <a:off x="870715" y="3263294"/>
              <a:ext cx="517770" cy="307777"/>
            </a:xfrm>
            <a:prstGeom prst="rect">
              <a:avLst/>
            </a:prstGeom>
            <a:noFill/>
          </p:spPr>
          <p:txBody>
            <a:bodyPr wrap="non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cell2</a:t>
              </a:r>
              <a:endParaRPr lang="en-US" sz="2000" dirty="0"/>
            </a:p>
          </p:txBody>
        </p:sp>
      </p:grpSp>
      <p:sp>
        <p:nvSpPr>
          <p:cNvPr id="126" name="TextBox 80">
            <a:extLst>
              <a:ext uri="{FF2B5EF4-FFF2-40B4-BE49-F238E27FC236}">
                <a16:creationId xmlns:a16="http://schemas.microsoft.com/office/drawing/2014/main" id="{BE238267-1114-4266-B499-38E26B0D68B6}"/>
              </a:ext>
            </a:extLst>
          </p:cNvPr>
          <p:cNvSpPr txBox="1"/>
          <p:nvPr/>
        </p:nvSpPr>
        <p:spPr>
          <a:xfrm>
            <a:off x="2880747" y="4744145"/>
            <a:ext cx="795866"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dirty="0"/>
              <a:t>ECF</a:t>
            </a:r>
          </a:p>
        </p:txBody>
      </p:sp>
      <p:cxnSp>
        <p:nvCxnSpPr>
          <p:cNvPr id="28" name="Straight Connector 27">
            <a:extLst>
              <a:ext uri="{FF2B5EF4-FFF2-40B4-BE49-F238E27FC236}">
                <a16:creationId xmlns:a16="http://schemas.microsoft.com/office/drawing/2014/main" id="{0A70AA31-0889-4AF4-83EA-DB72F143295D}"/>
              </a:ext>
            </a:extLst>
          </p:cNvPr>
          <p:cNvCxnSpPr/>
          <p:nvPr/>
        </p:nvCxnSpPr>
        <p:spPr>
          <a:xfrm>
            <a:off x="879185" y="4498610"/>
            <a:ext cx="502756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8" name="TextBox 82">
            <a:extLst>
              <a:ext uri="{FF2B5EF4-FFF2-40B4-BE49-F238E27FC236}">
                <a16:creationId xmlns:a16="http://schemas.microsoft.com/office/drawing/2014/main" id="{B366131F-F30E-4C33-BDC2-F1FB2D4A7838}"/>
              </a:ext>
            </a:extLst>
          </p:cNvPr>
          <p:cNvSpPr txBox="1"/>
          <p:nvPr/>
        </p:nvSpPr>
        <p:spPr>
          <a:xfrm>
            <a:off x="1214517" y="2266795"/>
            <a:ext cx="502523" cy="307777"/>
          </a:xfrm>
          <a:prstGeom prst="rect">
            <a:avLst/>
          </a:prstGeom>
          <a:noFill/>
        </p:spPr>
        <p:txBody>
          <a:bodyPr wrap="squar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GJ0</a:t>
            </a:r>
            <a:endParaRPr lang="en-US" sz="2000" dirty="0"/>
          </a:p>
        </p:txBody>
      </p:sp>
      <p:sp>
        <p:nvSpPr>
          <p:cNvPr id="129" name="TextBox 82">
            <a:extLst>
              <a:ext uri="{FF2B5EF4-FFF2-40B4-BE49-F238E27FC236}">
                <a16:creationId xmlns:a16="http://schemas.microsoft.com/office/drawing/2014/main" id="{3F25B70D-82D0-41C7-B20F-DDCD36940DFD}"/>
              </a:ext>
            </a:extLst>
          </p:cNvPr>
          <p:cNvSpPr txBox="1"/>
          <p:nvPr/>
        </p:nvSpPr>
        <p:spPr>
          <a:xfrm>
            <a:off x="2880757" y="2266795"/>
            <a:ext cx="502523" cy="307777"/>
          </a:xfrm>
          <a:prstGeom prst="rect">
            <a:avLst/>
          </a:prstGeom>
          <a:noFill/>
        </p:spPr>
        <p:txBody>
          <a:bodyPr wrap="squar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GJ1</a:t>
            </a:r>
            <a:endParaRPr lang="en-US" sz="2000" dirty="0"/>
          </a:p>
        </p:txBody>
      </p:sp>
      <p:sp>
        <p:nvSpPr>
          <p:cNvPr id="130" name="TextBox 82">
            <a:extLst>
              <a:ext uri="{FF2B5EF4-FFF2-40B4-BE49-F238E27FC236}">
                <a16:creationId xmlns:a16="http://schemas.microsoft.com/office/drawing/2014/main" id="{0D0D4320-57B0-49A7-BA36-287EC8054FC9}"/>
              </a:ext>
            </a:extLst>
          </p:cNvPr>
          <p:cNvSpPr txBox="1"/>
          <p:nvPr/>
        </p:nvSpPr>
        <p:spPr>
          <a:xfrm>
            <a:off x="4740037" y="2256635"/>
            <a:ext cx="502523" cy="307777"/>
          </a:xfrm>
          <a:prstGeom prst="rect">
            <a:avLst/>
          </a:prstGeom>
          <a:noFill/>
        </p:spPr>
        <p:txBody>
          <a:bodyPr wrap="square" lIns="0" tIns="0" rIns="0" bIns="0"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r>
              <a:rPr lang="en-US" sz="2000" dirty="0"/>
              <a:t>G</a:t>
            </a:r>
            <a:r>
              <a:rPr lang="en-US" sz="2000" baseline="-25000" dirty="0"/>
              <a:t>GJ2</a:t>
            </a:r>
            <a:endParaRPr lang="en-US" sz="2000" dirty="0"/>
          </a:p>
        </p:txBody>
      </p:sp>
    </p:spTree>
    <p:extLst>
      <p:ext uri="{BB962C8B-B14F-4D97-AF65-F5344CB8AC3E}">
        <p14:creationId xmlns:p14="http://schemas.microsoft.com/office/powerpoint/2010/main" val="1879520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F09D-242F-4531-91D5-32CBC1445CBC}"/>
              </a:ext>
            </a:extLst>
          </p:cNvPr>
          <p:cNvSpPr>
            <a:spLocks noGrp="1"/>
          </p:cNvSpPr>
          <p:nvPr>
            <p:ph type="title"/>
          </p:nvPr>
        </p:nvSpPr>
        <p:spPr/>
        <p:txBody>
          <a:bodyPr/>
          <a:lstStyle/>
          <a:p>
            <a:r>
              <a:rPr lang="en-US" dirty="0"/>
              <a:t>Contents for this unit</a:t>
            </a:r>
          </a:p>
        </p:txBody>
      </p:sp>
      <p:sp>
        <p:nvSpPr>
          <p:cNvPr id="3" name="Content Placeholder 2">
            <a:extLst>
              <a:ext uri="{FF2B5EF4-FFF2-40B4-BE49-F238E27FC236}">
                <a16:creationId xmlns:a16="http://schemas.microsoft.com/office/drawing/2014/main" id="{4787288F-CFB5-4403-A7D3-2A47886E15B9}"/>
              </a:ext>
            </a:extLst>
          </p:cNvPr>
          <p:cNvSpPr>
            <a:spLocks noGrp="1"/>
          </p:cNvSpPr>
          <p:nvPr>
            <p:ph idx="1"/>
          </p:nvPr>
        </p:nvSpPr>
        <p:spPr/>
        <p:txBody>
          <a:bodyPr/>
          <a:lstStyle/>
          <a:p>
            <a:r>
              <a:rPr lang="en-US" dirty="0"/>
              <a:t>Patterning a 5-cell worm – our first try</a:t>
            </a:r>
          </a:p>
          <a:p>
            <a:r>
              <a:rPr lang="en-US" dirty="0" err="1"/>
              <a:t>Morphagens</a:t>
            </a:r>
            <a:r>
              <a:rPr lang="en-US" dirty="0"/>
              <a:t> + lots of feedback – our second try</a:t>
            </a:r>
          </a:p>
          <a:p>
            <a:r>
              <a:rPr lang="en-US" dirty="0"/>
              <a:t>GJ connectivity range –archipelagos, 2 heads and collapse</a:t>
            </a:r>
          </a:p>
          <a:p>
            <a:r>
              <a:rPr lang="en-US" dirty="0" err="1"/>
              <a:t>Wrapup</a:t>
            </a:r>
            <a:endParaRPr lang="en-US" dirty="0"/>
          </a:p>
        </p:txBody>
      </p:sp>
      <p:sp>
        <p:nvSpPr>
          <p:cNvPr id="4" name="Footer Placeholder 3">
            <a:extLst>
              <a:ext uri="{FF2B5EF4-FFF2-40B4-BE49-F238E27FC236}">
                <a16:creationId xmlns:a16="http://schemas.microsoft.com/office/drawing/2014/main" id="{7FB23EDC-54CD-47C2-9604-A5F0FEBB8753}"/>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C32F493B-2C12-48DB-999D-7F2311F5FE44}"/>
              </a:ext>
            </a:extLst>
          </p:cNvPr>
          <p:cNvSpPr/>
          <p:nvPr/>
        </p:nvSpPr>
        <p:spPr>
          <a:xfrm>
            <a:off x="542925" y="1743075"/>
            <a:ext cx="6248400" cy="485775"/>
          </a:xfrm>
          <a:prstGeom prst="rect">
            <a:avLst/>
          </a:pr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409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EE69F-C84A-44E8-A79D-879F4E3AF488}"/>
              </a:ext>
            </a:extLst>
          </p:cNvPr>
          <p:cNvSpPr>
            <a:spLocks noGrp="1"/>
          </p:cNvSpPr>
          <p:nvPr>
            <p:ph type="title"/>
          </p:nvPr>
        </p:nvSpPr>
        <p:spPr/>
        <p:txBody>
          <a:bodyPr/>
          <a:lstStyle/>
          <a:p>
            <a:r>
              <a:rPr lang="en-US" dirty="0"/>
              <a:t>Where does </a:t>
            </a:r>
            <a:r>
              <a:rPr lang="en-US" i="1" dirty="0"/>
              <a:t>M</a:t>
            </a:r>
            <a:r>
              <a:rPr lang="en-US" dirty="0"/>
              <a:t> come from?</a:t>
            </a:r>
          </a:p>
        </p:txBody>
      </p:sp>
      <p:sp>
        <p:nvSpPr>
          <p:cNvPr id="3" name="Content Placeholder 2">
            <a:extLst>
              <a:ext uri="{FF2B5EF4-FFF2-40B4-BE49-F238E27FC236}">
                <a16:creationId xmlns:a16="http://schemas.microsoft.com/office/drawing/2014/main" id="{7E08852E-25A1-4C15-8875-D49992A49EBC}"/>
              </a:ext>
            </a:extLst>
          </p:cNvPr>
          <p:cNvSpPr>
            <a:spLocks noGrp="1"/>
          </p:cNvSpPr>
          <p:nvPr>
            <p:ph idx="1"/>
          </p:nvPr>
        </p:nvSpPr>
        <p:spPr>
          <a:xfrm>
            <a:off x="4788310" y="1676400"/>
            <a:ext cx="4080387" cy="4242619"/>
          </a:xfrm>
        </p:spPr>
        <p:txBody>
          <a:bodyPr/>
          <a:lstStyle/>
          <a:p>
            <a:r>
              <a:rPr lang="en-US" dirty="0"/>
              <a:t>Take a small tail slice</a:t>
            </a:r>
          </a:p>
          <a:p>
            <a:r>
              <a:rPr lang="en-US" dirty="0"/>
              <a:t>2 cells regrow to 5</a:t>
            </a:r>
          </a:p>
          <a:p>
            <a:pPr lvl="1"/>
            <a:r>
              <a:rPr lang="en-US" dirty="0"/>
              <a:t>total [</a:t>
            </a:r>
            <a:r>
              <a:rPr lang="en-US" i="1" dirty="0"/>
              <a:t>M</a:t>
            </a:r>
            <a:r>
              <a:rPr lang="en-US" dirty="0"/>
              <a:t>] stays constant</a:t>
            </a:r>
          </a:p>
          <a:p>
            <a:r>
              <a:rPr lang="en-US" dirty="0"/>
              <a:t>[</a:t>
            </a:r>
            <a:r>
              <a:rPr lang="en-US" i="1" dirty="0"/>
              <a:t>M</a:t>
            </a:r>
            <a:r>
              <a:rPr lang="en-US" dirty="0"/>
              <a:t>] will keep shrinking as the worm divides and regrows </a:t>
            </a:r>
            <a:r>
              <a:rPr lang="en-US" dirty="0">
                <a:sym typeface="Wingdings" panose="05000000000000000000" pitchFamily="2" charset="2"/>
              </a:rPr>
              <a:t></a:t>
            </a:r>
          </a:p>
          <a:p>
            <a:r>
              <a:rPr lang="en-US" dirty="0">
                <a:sym typeface="Wingdings" panose="05000000000000000000" pitchFamily="2" charset="2"/>
              </a:rPr>
              <a:t>Actually </a:t>
            </a:r>
            <a:r>
              <a:rPr lang="en-US" i="1" dirty="0">
                <a:sym typeface="Wingdings" panose="05000000000000000000" pitchFamily="2" charset="2"/>
              </a:rPr>
              <a:t>M</a:t>
            </a:r>
            <a:r>
              <a:rPr lang="en-US" dirty="0">
                <a:sym typeface="Wingdings" panose="05000000000000000000" pitchFamily="2" charset="2"/>
              </a:rPr>
              <a:t> is constantly being produced and decaying</a:t>
            </a:r>
            <a:endParaRPr lang="en-US" dirty="0"/>
          </a:p>
        </p:txBody>
      </p:sp>
      <p:sp>
        <p:nvSpPr>
          <p:cNvPr id="4" name="Footer Placeholder 3">
            <a:extLst>
              <a:ext uri="{FF2B5EF4-FFF2-40B4-BE49-F238E27FC236}">
                <a16:creationId xmlns:a16="http://schemas.microsoft.com/office/drawing/2014/main" id="{59435A99-6372-4E2E-AEBD-FE04F9E8A73C}"/>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
        <p:nvSpPr>
          <p:cNvPr id="5" name="Oval 4">
            <a:extLst>
              <a:ext uri="{FF2B5EF4-FFF2-40B4-BE49-F238E27FC236}">
                <a16:creationId xmlns:a16="http://schemas.microsoft.com/office/drawing/2014/main" id="{7BC132C7-1F5F-4E33-9D7E-63DAB67D93B5}"/>
              </a:ext>
            </a:extLst>
          </p:cNvPr>
          <p:cNvSpPr/>
          <p:nvPr/>
        </p:nvSpPr>
        <p:spPr>
          <a:xfrm>
            <a:off x="422787" y="147975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0</a:t>
            </a:r>
            <a:endParaRPr lang="en-US" dirty="0">
              <a:solidFill>
                <a:schemeClr val="tx1"/>
              </a:solidFill>
            </a:endParaRPr>
          </a:p>
        </p:txBody>
      </p:sp>
      <p:sp>
        <p:nvSpPr>
          <p:cNvPr id="6" name="Oval 5">
            <a:extLst>
              <a:ext uri="{FF2B5EF4-FFF2-40B4-BE49-F238E27FC236}">
                <a16:creationId xmlns:a16="http://schemas.microsoft.com/office/drawing/2014/main" id="{0C7C3969-14FE-44AC-B1E2-D984BA13BF6E}"/>
              </a:ext>
            </a:extLst>
          </p:cNvPr>
          <p:cNvSpPr/>
          <p:nvPr/>
        </p:nvSpPr>
        <p:spPr>
          <a:xfrm>
            <a:off x="1224119" y="147975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.5</a:t>
            </a:r>
          </a:p>
        </p:txBody>
      </p:sp>
      <p:sp>
        <p:nvSpPr>
          <p:cNvPr id="7" name="Oval 6">
            <a:extLst>
              <a:ext uri="{FF2B5EF4-FFF2-40B4-BE49-F238E27FC236}">
                <a16:creationId xmlns:a16="http://schemas.microsoft.com/office/drawing/2014/main" id="{93B4E2A0-524D-4A9A-8112-663186DD8160}"/>
              </a:ext>
            </a:extLst>
          </p:cNvPr>
          <p:cNvSpPr/>
          <p:nvPr/>
        </p:nvSpPr>
        <p:spPr>
          <a:xfrm>
            <a:off x="2035278" y="147975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p>
        </p:txBody>
      </p:sp>
      <p:sp>
        <p:nvSpPr>
          <p:cNvPr id="8" name="Oval 7">
            <a:extLst>
              <a:ext uri="{FF2B5EF4-FFF2-40B4-BE49-F238E27FC236}">
                <a16:creationId xmlns:a16="http://schemas.microsoft.com/office/drawing/2014/main" id="{563A970C-1972-4659-8A51-58A62BC44FF4}"/>
              </a:ext>
            </a:extLst>
          </p:cNvPr>
          <p:cNvSpPr/>
          <p:nvPr/>
        </p:nvSpPr>
        <p:spPr>
          <a:xfrm>
            <a:off x="2851357" y="147975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1.5</a:t>
            </a:r>
          </a:p>
        </p:txBody>
      </p:sp>
      <p:sp>
        <p:nvSpPr>
          <p:cNvPr id="9" name="Oval 8">
            <a:extLst>
              <a:ext uri="{FF2B5EF4-FFF2-40B4-BE49-F238E27FC236}">
                <a16:creationId xmlns:a16="http://schemas.microsoft.com/office/drawing/2014/main" id="{FBEF424C-5A40-4B75-8B8A-EC72557010A3}"/>
              </a:ext>
            </a:extLst>
          </p:cNvPr>
          <p:cNvSpPr/>
          <p:nvPr/>
        </p:nvSpPr>
        <p:spPr>
          <a:xfrm>
            <a:off x="3657600" y="147975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2</a:t>
            </a:r>
          </a:p>
        </p:txBody>
      </p:sp>
      <p:sp>
        <p:nvSpPr>
          <p:cNvPr id="10" name="Rectangle 9">
            <a:extLst>
              <a:ext uri="{FF2B5EF4-FFF2-40B4-BE49-F238E27FC236}">
                <a16:creationId xmlns:a16="http://schemas.microsoft.com/office/drawing/2014/main" id="{6C2F87ED-E923-45A8-A0A2-FA65CCBC2AFF}"/>
              </a:ext>
            </a:extLst>
          </p:cNvPr>
          <p:cNvSpPr/>
          <p:nvPr/>
        </p:nvSpPr>
        <p:spPr>
          <a:xfrm>
            <a:off x="801943" y="165509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36A1D46-7202-452E-9C8D-E0501EBA307F}"/>
              </a:ext>
            </a:extLst>
          </p:cNvPr>
          <p:cNvSpPr/>
          <p:nvPr/>
        </p:nvSpPr>
        <p:spPr>
          <a:xfrm>
            <a:off x="75114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3F29B96-6A62-4CEE-9523-F8C258CE4904}"/>
              </a:ext>
            </a:extLst>
          </p:cNvPr>
          <p:cNvSpPr/>
          <p:nvPr/>
        </p:nvSpPr>
        <p:spPr>
          <a:xfrm flipH="1">
            <a:off x="122104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48E7D-7821-4496-8A3C-415977074A3D}"/>
              </a:ext>
            </a:extLst>
          </p:cNvPr>
          <p:cNvSpPr/>
          <p:nvPr/>
        </p:nvSpPr>
        <p:spPr>
          <a:xfrm>
            <a:off x="1621093" y="165509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C83E225-2A2B-438F-82F5-FB779DD00A9A}"/>
              </a:ext>
            </a:extLst>
          </p:cNvPr>
          <p:cNvSpPr/>
          <p:nvPr/>
        </p:nvSpPr>
        <p:spPr>
          <a:xfrm>
            <a:off x="153854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A03D386-C6FA-4CA2-B92E-FD1E5B2E037C}"/>
              </a:ext>
            </a:extLst>
          </p:cNvPr>
          <p:cNvSpPr/>
          <p:nvPr/>
        </p:nvSpPr>
        <p:spPr>
          <a:xfrm flipH="1">
            <a:off x="204019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30895-F118-4E3D-ACE8-094B6961E9A2}"/>
              </a:ext>
            </a:extLst>
          </p:cNvPr>
          <p:cNvSpPr/>
          <p:nvPr/>
        </p:nvSpPr>
        <p:spPr>
          <a:xfrm>
            <a:off x="2427543" y="165509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6317297-5C85-4A02-AAC8-C767C313CB5F}"/>
              </a:ext>
            </a:extLst>
          </p:cNvPr>
          <p:cNvSpPr/>
          <p:nvPr/>
        </p:nvSpPr>
        <p:spPr>
          <a:xfrm>
            <a:off x="235134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D1CDDFD-4783-4F08-81DE-36F3A409F830}"/>
              </a:ext>
            </a:extLst>
          </p:cNvPr>
          <p:cNvSpPr/>
          <p:nvPr/>
        </p:nvSpPr>
        <p:spPr>
          <a:xfrm flipH="1">
            <a:off x="2859345" y="162334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1B53E84-6600-4C2C-A522-8AEF90149649}"/>
              </a:ext>
            </a:extLst>
          </p:cNvPr>
          <p:cNvSpPr/>
          <p:nvPr/>
        </p:nvSpPr>
        <p:spPr>
          <a:xfrm>
            <a:off x="3253043" y="165509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5BFA8DB-502D-4037-BC9F-E7D2614D3431}"/>
              </a:ext>
            </a:extLst>
          </p:cNvPr>
          <p:cNvSpPr/>
          <p:nvPr/>
        </p:nvSpPr>
        <p:spPr>
          <a:xfrm>
            <a:off x="3189545" y="163604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91FEB5-E044-40B1-8E07-0F762A49FFBD}"/>
              </a:ext>
            </a:extLst>
          </p:cNvPr>
          <p:cNvSpPr/>
          <p:nvPr/>
        </p:nvSpPr>
        <p:spPr>
          <a:xfrm flipH="1">
            <a:off x="3672143" y="162334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56BB5C8-244D-43AD-9F26-FB8234B690E3}"/>
              </a:ext>
            </a:extLst>
          </p:cNvPr>
          <p:cNvSpPr/>
          <p:nvPr/>
        </p:nvSpPr>
        <p:spPr>
          <a:xfrm>
            <a:off x="275302" y="1268361"/>
            <a:ext cx="1582995" cy="845574"/>
          </a:xfrm>
          <a:prstGeom prst="rect">
            <a:avLst/>
          </a:prstGeom>
          <a:noFill/>
          <a:ln>
            <a:solidFill>
              <a:srgbClr val="008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59F8AB48-10E7-439D-8741-B4DAC84B85EB}"/>
              </a:ext>
            </a:extLst>
          </p:cNvPr>
          <p:cNvGrpSpPr/>
          <p:nvPr/>
        </p:nvGrpSpPr>
        <p:grpSpPr>
          <a:xfrm>
            <a:off x="408043" y="2625212"/>
            <a:ext cx="3672348" cy="452284"/>
            <a:chOff x="408043" y="2625212"/>
            <a:chExt cx="3672348" cy="452284"/>
          </a:xfrm>
        </p:grpSpPr>
        <p:sp>
          <p:nvSpPr>
            <p:cNvPr id="23" name="Oval 22">
              <a:extLst>
                <a:ext uri="{FF2B5EF4-FFF2-40B4-BE49-F238E27FC236}">
                  <a16:creationId xmlns:a16="http://schemas.microsoft.com/office/drawing/2014/main" id="{5466F1A4-6F92-42A5-ABCD-5CD3050DB941}"/>
                </a:ext>
              </a:extLst>
            </p:cNvPr>
            <p:cNvSpPr/>
            <p:nvPr/>
          </p:nvSpPr>
          <p:spPr>
            <a:xfrm>
              <a:off x="408043" y="2625212"/>
              <a:ext cx="452283"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0</a:t>
              </a:r>
              <a:endParaRPr lang="en-US" dirty="0">
                <a:solidFill>
                  <a:schemeClr val="tx1"/>
                </a:solidFill>
              </a:endParaRPr>
            </a:p>
          </p:txBody>
        </p:sp>
        <p:sp>
          <p:nvSpPr>
            <p:cNvPr id="24" name="Oval 23">
              <a:extLst>
                <a:ext uri="{FF2B5EF4-FFF2-40B4-BE49-F238E27FC236}">
                  <a16:creationId xmlns:a16="http://schemas.microsoft.com/office/drawing/2014/main" id="{A2A5B3C6-8B40-42C6-A3AD-606A53350FD9}"/>
                </a:ext>
              </a:extLst>
            </p:cNvPr>
            <p:cNvSpPr/>
            <p:nvPr/>
          </p:nvSpPr>
          <p:spPr>
            <a:xfrm>
              <a:off x="1209375" y="262521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.05</a:t>
              </a:r>
            </a:p>
          </p:txBody>
        </p:sp>
        <p:sp>
          <p:nvSpPr>
            <p:cNvPr id="25" name="Oval 24">
              <a:extLst>
                <a:ext uri="{FF2B5EF4-FFF2-40B4-BE49-F238E27FC236}">
                  <a16:creationId xmlns:a16="http://schemas.microsoft.com/office/drawing/2014/main" id="{D5CEC9BE-9B8B-4D43-8C33-EEE505E83521}"/>
                </a:ext>
              </a:extLst>
            </p:cNvPr>
            <p:cNvSpPr/>
            <p:nvPr/>
          </p:nvSpPr>
          <p:spPr>
            <a:xfrm>
              <a:off x="2020534" y="262521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a:t>
              </a:r>
            </a:p>
          </p:txBody>
        </p:sp>
        <p:sp>
          <p:nvSpPr>
            <p:cNvPr id="26" name="Oval 25">
              <a:extLst>
                <a:ext uri="{FF2B5EF4-FFF2-40B4-BE49-F238E27FC236}">
                  <a16:creationId xmlns:a16="http://schemas.microsoft.com/office/drawing/2014/main" id="{1EFD57AA-5BE9-41AD-8FA0-04AD707BC120}"/>
                </a:ext>
              </a:extLst>
            </p:cNvPr>
            <p:cNvSpPr/>
            <p:nvPr/>
          </p:nvSpPr>
          <p:spPr>
            <a:xfrm>
              <a:off x="2836613" y="262521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.15</a:t>
              </a:r>
            </a:p>
          </p:txBody>
        </p:sp>
        <p:sp>
          <p:nvSpPr>
            <p:cNvPr id="27" name="Oval 26">
              <a:extLst>
                <a:ext uri="{FF2B5EF4-FFF2-40B4-BE49-F238E27FC236}">
                  <a16:creationId xmlns:a16="http://schemas.microsoft.com/office/drawing/2014/main" id="{C8855EA8-A97C-4ED0-8B6D-F010ACE3541F}"/>
                </a:ext>
              </a:extLst>
            </p:cNvPr>
            <p:cNvSpPr/>
            <p:nvPr/>
          </p:nvSpPr>
          <p:spPr>
            <a:xfrm>
              <a:off x="3642856" y="2625212"/>
              <a:ext cx="437535" cy="452284"/>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dirty="0">
                  <a:solidFill>
                    <a:schemeClr val="tx1"/>
                  </a:solidFill>
                </a:rPr>
                <a:t>.2</a:t>
              </a:r>
            </a:p>
          </p:txBody>
        </p:sp>
        <p:sp>
          <p:nvSpPr>
            <p:cNvPr id="28" name="Rectangle 27">
              <a:extLst>
                <a:ext uri="{FF2B5EF4-FFF2-40B4-BE49-F238E27FC236}">
                  <a16:creationId xmlns:a16="http://schemas.microsoft.com/office/drawing/2014/main" id="{CDD78200-7A3E-4F6B-B4C0-99C8D6D2AE20}"/>
                </a:ext>
              </a:extLst>
            </p:cNvPr>
            <p:cNvSpPr/>
            <p:nvPr/>
          </p:nvSpPr>
          <p:spPr>
            <a:xfrm>
              <a:off x="787199" y="280055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1022EEA-C54C-4B98-BCFD-0C85BB2178AB}"/>
                </a:ext>
              </a:extLst>
            </p:cNvPr>
            <p:cNvSpPr/>
            <p:nvPr/>
          </p:nvSpPr>
          <p:spPr>
            <a:xfrm>
              <a:off x="736399"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CADAE32-3A3E-47F1-B818-0E4B0448F25C}"/>
                </a:ext>
              </a:extLst>
            </p:cNvPr>
            <p:cNvSpPr/>
            <p:nvPr/>
          </p:nvSpPr>
          <p:spPr>
            <a:xfrm flipH="1">
              <a:off x="1206299"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A19274B-F073-491D-AEDB-EC0DC6DB17B8}"/>
                </a:ext>
              </a:extLst>
            </p:cNvPr>
            <p:cNvSpPr/>
            <p:nvPr/>
          </p:nvSpPr>
          <p:spPr>
            <a:xfrm>
              <a:off x="1606349" y="280055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0E3E6FD-FB51-42C7-BB3E-67FAC9830995}"/>
                </a:ext>
              </a:extLst>
            </p:cNvPr>
            <p:cNvSpPr/>
            <p:nvPr/>
          </p:nvSpPr>
          <p:spPr>
            <a:xfrm>
              <a:off x="1543463"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3DCA5EB-0966-43F4-BFA9-20B0A322D5EB}"/>
                </a:ext>
              </a:extLst>
            </p:cNvPr>
            <p:cNvSpPr/>
            <p:nvPr/>
          </p:nvSpPr>
          <p:spPr>
            <a:xfrm flipH="1">
              <a:off x="2025449"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577F081-CAAB-4350-BE60-BE518012DC18}"/>
                </a:ext>
              </a:extLst>
            </p:cNvPr>
            <p:cNvSpPr/>
            <p:nvPr/>
          </p:nvSpPr>
          <p:spPr>
            <a:xfrm>
              <a:off x="2412799" y="280055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EF64372-1B4D-4F77-AE2A-D48BC159A0A8}"/>
                </a:ext>
              </a:extLst>
            </p:cNvPr>
            <p:cNvSpPr/>
            <p:nvPr/>
          </p:nvSpPr>
          <p:spPr>
            <a:xfrm>
              <a:off x="2346431"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102A9970-6D38-4F3B-BBAB-49B115165614}"/>
                </a:ext>
              </a:extLst>
            </p:cNvPr>
            <p:cNvSpPr/>
            <p:nvPr/>
          </p:nvSpPr>
          <p:spPr>
            <a:xfrm flipH="1">
              <a:off x="2844601" y="276880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83FF7AB-BBD6-4F76-844D-274EBD10FF30}"/>
                </a:ext>
              </a:extLst>
            </p:cNvPr>
            <p:cNvSpPr/>
            <p:nvPr/>
          </p:nvSpPr>
          <p:spPr>
            <a:xfrm>
              <a:off x="3238299" y="2800554"/>
              <a:ext cx="476250" cy="101600"/>
            </a:xfrm>
            <a:prstGeom prst="rect">
              <a:avLst/>
            </a:prstGeom>
            <a:solidFill>
              <a:schemeClr val="bg1"/>
            </a:solid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56175F9-214A-48BE-B1CE-116C550B3C16}"/>
                </a:ext>
              </a:extLst>
            </p:cNvPr>
            <p:cNvSpPr/>
            <p:nvPr/>
          </p:nvSpPr>
          <p:spPr>
            <a:xfrm>
              <a:off x="3174801" y="2781508"/>
              <a:ext cx="108585" cy="14859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B9B6051-7C35-4498-8E79-2B4B40D36783}"/>
                </a:ext>
              </a:extLst>
            </p:cNvPr>
            <p:cNvSpPr/>
            <p:nvPr/>
          </p:nvSpPr>
          <p:spPr>
            <a:xfrm flipH="1">
              <a:off x="3657399" y="2768804"/>
              <a:ext cx="120650" cy="165100"/>
            </a:xfrm>
            <a:prstGeom prst="ellipse">
              <a:avLst/>
            </a:prstGeom>
            <a:solidFill>
              <a:schemeClr val="bg1"/>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0837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2BE97-E4A8-4CCE-858C-8282170D0B35}"/>
              </a:ext>
            </a:extLst>
          </p:cNvPr>
          <p:cNvSpPr>
            <a:spLocks noGrp="1"/>
          </p:cNvSpPr>
          <p:nvPr>
            <p:ph type="title"/>
          </p:nvPr>
        </p:nvSpPr>
        <p:spPr/>
        <p:txBody>
          <a:bodyPr/>
          <a:lstStyle/>
          <a:p>
            <a:r>
              <a:rPr lang="en-US" dirty="0"/>
              <a:t>Generation and decay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7A54276-D110-48DF-85B8-110F612A6FFF}"/>
                  </a:ext>
                </a:extLst>
              </p:cNvPr>
              <p:cNvSpPr>
                <a:spLocks noGrp="1"/>
              </p:cNvSpPr>
              <p:nvPr>
                <p:ph idx="1"/>
              </p:nvPr>
            </p:nvSpPr>
            <p:spPr>
              <a:xfrm>
                <a:off x="685800" y="1676400"/>
                <a:ext cx="7772400" cy="4059382"/>
              </a:xfrm>
            </p:spPr>
            <p:txBody>
              <a:bodyPr/>
              <a:lstStyle/>
              <a:p>
                <a:r>
                  <a:rPr lang="en-US" dirty="0"/>
                  <a:t>Generation: each cell creates </a:t>
                </a:r>
                <a:r>
                  <a:rPr lang="en-US" i="1" dirty="0"/>
                  <a:t>M</a:t>
                </a:r>
                <a:r>
                  <a:rPr lang="en-US" dirty="0"/>
                  <a:t>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𝑔𝑒𝑛</m:t>
                        </m:r>
                      </m:e>
                      <m:sub>
                        <m:r>
                          <a:rPr lang="en-US" b="0" i="1" smtClean="0">
                            <a:latin typeface="Cambria Math" panose="02040503050406030204" pitchFamily="18" charset="0"/>
                          </a:rPr>
                          <m:t>𝑀</m:t>
                        </m:r>
                      </m:sub>
                    </m:sSub>
                    <m:f>
                      <m:fPr>
                        <m:ctrlPr>
                          <a:rPr lang="en-US" i="1" smtClean="0">
                            <a:latin typeface="Cambria Math" panose="02040503050406030204" pitchFamily="18" charset="0"/>
                          </a:rPr>
                        </m:ctrlPr>
                      </m:fPr>
                      <m:num>
                        <m:r>
                          <a:rPr lang="en-US" i="1">
                            <a:latin typeface="Cambria Math" panose="02040503050406030204" pitchFamily="18" charset="0"/>
                          </a:rPr>
                          <m:t>𝑚𝑜𝑙𝑒𝑠</m:t>
                        </m:r>
                      </m:num>
                      <m:den>
                        <m:r>
                          <a:rPr lang="en-US" b="0" i="1" smtClean="0">
                            <a:latin typeface="Cambria Math" panose="02040503050406030204" pitchFamily="18" charset="0"/>
                          </a:rPr>
                          <m:t>𝑠𝑒𝑐</m:t>
                        </m:r>
                      </m:den>
                    </m:f>
                  </m:oMath>
                </a14:m>
                <a:endParaRPr lang="en-US" dirty="0"/>
              </a:p>
              <a:p>
                <a:pPr lvl="1"/>
                <a:r>
                  <a:rPr lang="en-US" dirty="0"/>
                  <a:t>Total generation rate is </a:t>
                </a:r>
                <a:r>
                  <a:rPr lang="en-US" i="1" dirty="0" err="1"/>
                  <a:t>gen</a:t>
                </a:r>
                <a:r>
                  <a:rPr lang="en-US" baseline="-25000" dirty="0" err="1"/>
                  <a:t>M</a:t>
                </a:r>
                <a:r>
                  <a:rPr lang="en-US" dirty="0"/>
                  <a:t> * </a:t>
                </a:r>
                <a:r>
                  <a:rPr lang="en-US" i="1" dirty="0" err="1"/>
                  <a:t>n_cells</a:t>
                </a:r>
                <a:endParaRPr lang="en-US" dirty="0"/>
              </a:p>
              <a:p>
                <a:r>
                  <a:rPr lang="en-US" i="1" dirty="0"/>
                  <a:t>M</a:t>
                </a:r>
                <a:r>
                  <a:rPr lang="en-US" dirty="0"/>
                  <a:t> decays at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𝑑𝑒𝑐</m:t>
                        </m:r>
                      </m:e>
                      <m:sub>
                        <m:r>
                          <a:rPr lang="en-US" i="1">
                            <a:latin typeface="Cambria Math" panose="02040503050406030204" pitchFamily="18" charset="0"/>
                          </a:rPr>
                          <m:t>𝑀</m:t>
                        </m:r>
                      </m:sub>
                    </m:sSub>
                    <m:f>
                      <m:fPr>
                        <m:type m:val="skw"/>
                        <m:ctrlPr>
                          <a:rPr lang="en-US" i="1" smtClean="0">
                            <a:latin typeface="Cambria Math" panose="02040503050406030204" pitchFamily="18" charset="0"/>
                          </a:rPr>
                        </m:ctrlPr>
                      </m:fPr>
                      <m:num>
                        <m:f>
                          <m:fPr>
                            <m:ctrlPr>
                              <a:rPr lang="en-US" i="1">
                                <a:latin typeface="Cambria Math" panose="02040503050406030204" pitchFamily="18" charset="0"/>
                              </a:rPr>
                            </m:ctrlPr>
                          </m:fPr>
                          <m:num>
                            <m:r>
                              <a:rPr lang="en-US" i="1">
                                <a:latin typeface="Cambria Math" panose="02040503050406030204" pitchFamily="18" charset="0"/>
                              </a:rPr>
                              <m:t>𝑚𝑜𝑙𝑒𝑠</m:t>
                            </m:r>
                          </m:num>
                          <m:den>
                            <m:r>
                              <a:rPr lang="en-US" i="1">
                                <a:latin typeface="Cambria Math" panose="02040503050406030204" pitchFamily="18" charset="0"/>
                              </a:rPr>
                              <m:t>𝑠𝑒𝑐</m:t>
                            </m:r>
                          </m:den>
                        </m:f>
                      </m:num>
                      <m:den>
                        <m:r>
                          <a:rPr lang="en-US" b="0" i="1" smtClean="0">
                            <a:latin typeface="Cambria Math" panose="02040503050406030204" pitchFamily="18" charset="0"/>
                          </a:rPr>
                          <m:t>𝑚𝑜𝑙𝑒</m:t>
                        </m:r>
                      </m:den>
                    </m:f>
                  </m:oMath>
                </a14:m>
                <a:r>
                  <a:rPr lang="en-US" i="1" dirty="0"/>
                  <a:t> </a:t>
                </a:r>
                <a:r>
                  <a:rPr lang="en-US" dirty="0"/>
                  <a:t>(i.e., at </a:t>
                </a:r>
                <a:r>
                  <a:rPr lang="en-US" i="1" dirty="0" err="1"/>
                  <a:t>dec</a:t>
                </a:r>
                <a:r>
                  <a:rPr lang="en-US" baseline="-25000" dirty="0" err="1"/>
                  <a:t>M</a:t>
                </a:r>
                <a:r>
                  <a:rPr lang="en-US" dirty="0"/>
                  <a:t> /sec)</a:t>
                </a:r>
              </a:p>
              <a:p>
                <a:r>
                  <a:rPr lang="en-US" dirty="0"/>
                  <a:t>Steady state: we have </a:t>
                </a:r>
                <a:r>
                  <a:rPr lang="en-US" i="1" dirty="0" err="1"/>
                  <a:t>n</a:t>
                </a:r>
                <a:r>
                  <a:rPr lang="en-US" baseline="-25000" dirty="0" err="1"/>
                  <a:t>cells</a:t>
                </a:r>
                <a:r>
                  <a:rPr lang="en-US" i="1" dirty="0"/>
                  <a:t> </a:t>
                </a:r>
                <a14:m>
                  <m:oMath xmlns:m="http://schemas.openxmlformats.org/officeDocument/2006/math">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𝑔𝑒𝑛</m:t>
                            </m:r>
                          </m:e>
                          <m:sub>
                            <m:r>
                              <a:rPr lang="en-US" i="1">
                                <a:latin typeface="Cambria Math" panose="02040503050406030204" pitchFamily="18" charset="0"/>
                              </a:rPr>
                              <m:t>𝑀</m:t>
                            </m:r>
                          </m:sub>
                        </m:sSub>
                      </m:num>
                      <m:den>
                        <m:sSub>
                          <m:sSubPr>
                            <m:ctrlPr>
                              <a:rPr lang="en-US" i="1">
                                <a:latin typeface="Cambria Math" panose="02040503050406030204" pitchFamily="18" charset="0"/>
                              </a:rPr>
                            </m:ctrlPr>
                          </m:sSubPr>
                          <m:e>
                            <m:r>
                              <a:rPr lang="en-US" b="0" i="1" smtClean="0">
                                <a:latin typeface="Cambria Math" panose="02040503050406030204" pitchFamily="18" charset="0"/>
                              </a:rPr>
                              <m:t>𝑑𝑒𝑐</m:t>
                            </m:r>
                          </m:e>
                          <m:sub>
                            <m:r>
                              <a:rPr lang="en-US" i="1">
                                <a:latin typeface="Cambria Math" panose="02040503050406030204" pitchFamily="18" charset="0"/>
                              </a:rPr>
                              <m:t>𝑀</m:t>
                            </m:r>
                          </m:sub>
                        </m:sSub>
                      </m:den>
                    </m:f>
                  </m:oMath>
                </a14:m>
                <a:r>
                  <a:rPr lang="en-US" dirty="0"/>
                  <a:t> moles of </a:t>
                </a:r>
                <a:r>
                  <a:rPr lang="en-US" i="1" dirty="0"/>
                  <a:t>M</a:t>
                </a:r>
                <a:endParaRPr lang="en-US" dirty="0"/>
              </a:p>
              <a:p>
                <a:pPr lvl="1"/>
                <a:r>
                  <a:rPr lang="en-US" dirty="0"/>
                  <a:t>Generation rate = decay rate = </a:t>
                </a:r>
                <a:r>
                  <a:rPr lang="en-US" i="1" dirty="0" err="1"/>
                  <a:t>gen</a:t>
                </a:r>
                <a:r>
                  <a:rPr lang="en-US" baseline="-25000" dirty="0" err="1"/>
                  <a:t>M</a:t>
                </a:r>
                <a:r>
                  <a:rPr lang="en-US" dirty="0"/>
                  <a:t> * </a:t>
                </a:r>
                <a:r>
                  <a:rPr lang="en-US" i="1" dirty="0" err="1"/>
                  <a:t>n</a:t>
                </a:r>
                <a:r>
                  <a:rPr lang="en-US" baseline="-25000" dirty="0" err="1"/>
                  <a:t>cells</a:t>
                </a:r>
                <a:r>
                  <a:rPr lang="en-US" dirty="0"/>
                  <a:t> moles/s</a:t>
                </a:r>
              </a:p>
              <a:p>
                <a:pPr lvl="1"/>
                <a:r>
                  <a:rPr lang="en-US" dirty="0"/>
                  <a:t>Equivalently: we have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𝑔𝑒𝑛</m:t>
                            </m:r>
                          </m:e>
                          <m:sub>
                            <m:r>
                              <a:rPr lang="en-US" i="1">
                                <a:latin typeface="Cambria Math" panose="02040503050406030204" pitchFamily="18" charset="0"/>
                              </a:rPr>
                              <m:t>𝑀</m:t>
                            </m:r>
                          </m:sub>
                        </m:sSub>
                      </m:num>
                      <m:den>
                        <m:sSub>
                          <m:sSubPr>
                            <m:ctrlPr>
                              <a:rPr lang="en-US" i="1">
                                <a:latin typeface="Cambria Math" panose="02040503050406030204" pitchFamily="18" charset="0"/>
                              </a:rPr>
                            </m:ctrlPr>
                          </m:sSubPr>
                          <m:e>
                            <m:r>
                              <a:rPr lang="en-US" i="1">
                                <a:latin typeface="Cambria Math" panose="02040503050406030204" pitchFamily="18" charset="0"/>
                              </a:rPr>
                              <m:t>𝑑𝑒𝑐</m:t>
                            </m:r>
                          </m:e>
                          <m:sub>
                            <m:r>
                              <a:rPr lang="en-US" i="1">
                                <a:latin typeface="Cambria Math" panose="02040503050406030204" pitchFamily="18" charset="0"/>
                              </a:rPr>
                              <m:t>𝑀</m:t>
                            </m:r>
                          </m:sub>
                        </m:sSub>
                      </m:den>
                    </m:f>
                  </m:oMath>
                </a14:m>
                <a:r>
                  <a:rPr lang="en-US" dirty="0"/>
                  <a:t> moles of </a:t>
                </a:r>
                <a:r>
                  <a:rPr lang="en-US" i="1" dirty="0"/>
                  <a:t>M</a:t>
                </a:r>
                <a:r>
                  <a:rPr lang="en-US" dirty="0"/>
                  <a:t> per cell</a:t>
                </a:r>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B7A54276-D110-48DF-85B8-110F612A6FFF}"/>
                  </a:ext>
                </a:extLst>
              </p:cNvPr>
              <p:cNvSpPr>
                <a:spLocks noGrp="1" noRot="1" noChangeAspect="1" noMove="1" noResize="1" noEditPoints="1" noAdjustHandles="1" noChangeArrowheads="1" noChangeShapeType="1" noTextEdit="1"/>
              </p:cNvSpPr>
              <p:nvPr>
                <p:ph idx="1"/>
              </p:nvPr>
            </p:nvSpPr>
            <p:spPr>
              <a:xfrm>
                <a:off x="685800" y="1676400"/>
                <a:ext cx="7772400" cy="4059382"/>
              </a:xfrm>
              <a:blipFill>
                <a:blip r:embed="rId2"/>
                <a:stretch>
                  <a:fillRect l="-141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D8CDA99-E63B-4786-A436-1B8E8E1B31FB}"/>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Tree>
    <p:extLst>
      <p:ext uri="{BB962C8B-B14F-4D97-AF65-F5344CB8AC3E}">
        <p14:creationId xmlns:p14="http://schemas.microsoft.com/office/powerpoint/2010/main" val="38486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51649-C370-49DA-BF31-77F70F2CCA36}"/>
              </a:ext>
            </a:extLst>
          </p:cNvPr>
          <p:cNvSpPr>
            <a:spLocks noGrp="1"/>
          </p:cNvSpPr>
          <p:nvPr>
            <p:ph type="title"/>
          </p:nvPr>
        </p:nvSpPr>
        <p:spPr/>
        <p:txBody>
          <a:bodyPr/>
          <a:lstStyle/>
          <a:p>
            <a:r>
              <a:rPr lang="en-US" dirty="0"/>
              <a:t>What to vary</a:t>
            </a:r>
          </a:p>
        </p:txBody>
      </p:sp>
      <p:sp>
        <p:nvSpPr>
          <p:cNvPr id="3" name="Content Placeholder 2">
            <a:extLst>
              <a:ext uri="{FF2B5EF4-FFF2-40B4-BE49-F238E27FC236}">
                <a16:creationId xmlns:a16="http://schemas.microsoft.com/office/drawing/2014/main" id="{1D250C64-DB34-4333-A39A-B4B7F9C90DB4}"/>
              </a:ext>
            </a:extLst>
          </p:cNvPr>
          <p:cNvSpPr>
            <a:spLocks noGrp="1"/>
          </p:cNvSpPr>
          <p:nvPr>
            <p:ph idx="1"/>
          </p:nvPr>
        </p:nvSpPr>
        <p:spPr/>
        <p:txBody>
          <a:bodyPr/>
          <a:lstStyle/>
          <a:p>
            <a:r>
              <a:rPr lang="en-US" dirty="0"/>
              <a:t>Our inverter parameters: </a:t>
            </a:r>
            <a:r>
              <a:rPr lang="en-US" i="1" dirty="0" err="1"/>
              <a:t>k</a:t>
            </a:r>
            <a:r>
              <a:rPr lang="en-US" baseline="-25000" dirty="0" err="1"/>
              <a:t>M</a:t>
            </a:r>
            <a:r>
              <a:rPr lang="en-US" dirty="0"/>
              <a:t> and </a:t>
            </a:r>
            <a:r>
              <a:rPr lang="en-US" i="1" dirty="0"/>
              <a:t>N</a:t>
            </a:r>
          </a:p>
          <a:p>
            <a:r>
              <a:rPr lang="en-US" dirty="0" err="1"/>
              <a:t>GJ_scale</a:t>
            </a:r>
            <a:r>
              <a:rPr lang="en-US" dirty="0"/>
              <a:t>, number of cells</a:t>
            </a:r>
          </a:p>
          <a:p>
            <a:r>
              <a:rPr lang="en-US" dirty="0"/>
              <a:t>G</a:t>
            </a:r>
            <a:r>
              <a:rPr lang="en-US" baseline="-25000" dirty="0"/>
              <a:t>K</a:t>
            </a:r>
            <a:r>
              <a:rPr lang="en-US" dirty="0"/>
              <a:t>, </a:t>
            </a:r>
            <a:r>
              <a:rPr lang="en-US" dirty="0" err="1"/>
              <a:t>G</a:t>
            </a:r>
            <a:r>
              <a:rPr lang="en-US" baseline="-25000" dirty="0" err="1"/>
              <a:t>Na</a:t>
            </a:r>
            <a:r>
              <a:rPr lang="en-US" dirty="0"/>
              <a:t>, </a:t>
            </a:r>
            <a:r>
              <a:rPr lang="en-US" dirty="0" err="1"/>
              <a:t>G</a:t>
            </a:r>
            <a:r>
              <a:rPr lang="en-US" baseline="-25000" dirty="0" err="1"/>
              <a:t>Cl</a:t>
            </a:r>
            <a:endParaRPr lang="en-US" dirty="0"/>
          </a:p>
          <a:p>
            <a:r>
              <a:rPr lang="en-US" dirty="0" err="1"/>
              <a:t>GJ_diff</a:t>
            </a:r>
            <a:r>
              <a:rPr lang="en-US" dirty="0"/>
              <a:t> and valence for </a:t>
            </a:r>
            <a:r>
              <a:rPr lang="en-US" i="1" dirty="0"/>
              <a:t>M</a:t>
            </a:r>
          </a:p>
        </p:txBody>
      </p:sp>
      <p:sp>
        <p:nvSpPr>
          <p:cNvPr id="4" name="Footer Placeholder 3">
            <a:extLst>
              <a:ext uri="{FF2B5EF4-FFF2-40B4-BE49-F238E27FC236}">
                <a16:creationId xmlns:a16="http://schemas.microsoft.com/office/drawing/2014/main" id="{A352E09A-6349-4033-802B-70C89F9C45EE}"/>
              </a:ext>
            </a:extLst>
          </p:cNvPr>
          <p:cNvSpPr>
            <a:spLocks noGrp="1"/>
          </p:cNvSpPr>
          <p:nvPr>
            <p:ph type="ftr" sz="quarter" idx="11"/>
          </p:nvPr>
        </p:nvSpPr>
        <p:spPr/>
        <p:txBody>
          <a:bodyPr/>
          <a:lstStyle/>
          <a:p>
            <a:pPr>
              <a:defRPr/>
            </a:pPr>
            <a:r>
              <a:rPr lang="en-US" dirty="0"/>
              <a:t>EE 123 Joel </a:t>
            </a:r>
            <a:r>
              <a:rPr lang="en-US" dirty="0" err="1"/>
              <a:t>Grodstein</a:t>
            </a:r>
            <a:endParaRPr lang="en-US" dirty="0"/>
          </a:p>
        </p:txBody>
      </p:sp>
    </p:spTree>
    <p:extLst>
      <p:ext uri="{BB962C8B-B14F-4D97-AF65-F5344CB8AC3E}">
        <p14:creationId xmlns:p14="http://schemas.microsoft.com/office/powerpoint/2010/main" val="26101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F20927-61C4-47C6-9C53-47E3B5497FAD}"/>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00BD80-2DCD-4ACD-BFED-71B31AF11EA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a:t>
            </a:r>
            <a:r>
              <a:rPr lang="en-US" i="1"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mem</a:t>
            </a:r>
            <a:r>
              <a:rPr lang="en-US" dirty="0">
                <a:latin typeface="Times New Roman" panose="02020603050405020304" pitchFamily="18" charset="0"/>
                <a:cs typeface="Times New Roman" panose="02020603050405020304" pitchFamily="18" charset="0"/>
              </a:rPr>
              <a:t> + GJs</a:t>
            </a:r>
            <a:endParaRPr lang="en-US" dirty="0"/>
          </a:p>
        </p:txBody>
      </p:sp>
      <p:sp>
        <p:nvSpPr>
          <p:cNvPr id="3" name="Content Placeholder 2">
            <a:extLst>
              <a:ext uri="{FF2B5EF4-FFF2-40B4-BE49-F238E27FC236}">
                <a16:creationId xmlns:a16="http://schemas.microsoft.com/office/drawing/2014/main" id="{2385EAD4-18BE-4E25-A7C0-90CFF15FA5F1}"/>
              </a:ext>
            </a:extLst>
          </p:cNvPr>
          <p:cNvSpPr>
            <a:spLocks noGrp="1"/>
          </p:cNvSpPr>
          <p:nvPr>
            <p:ph idx="1"/>
          </p:nvPr>
        </p:nvSpPr>
        <p:spPr>
          <a:xfrm>
            <a:off x="708024" y="3143249"/>
            <a:ext cx="8054975" cy="3044961"/>
          </a:xfrm>
        </p:spPr>
        <p:txBody>
          <a:bodyPr/>
          <a:lstStyle/>
          <a:p>
            <a:r>
              <a:rPr lang="en-US" sz="2400" dirty="0"/>
              <a:t>Start with 5 cells </a:t>
            </a:r>
          </a:p>
          <a:p>
            <a:pPr lvl="1">
              <a:spcBef>
                <a:spcPts val="0"/>
              </a:spcBef>
            </a:pPr>
            <a:r>
              <a:rPr lang="en-US" sz="2000" dirty="0"/>
              <a:t>Two end cells have ion channels; set them to -65mV, +25mV</a:t>
            </a:r>
          </a:p>
          <a:p>
            <a:r>
              <a:rPr lang="en-US" sz="2400" dirty="0"/>
              <a:t>Connect them with GJs</a:t>
            </a:r>
          </a:p>
          <a:p>
            <a:pPr lvl="1">
              <a:spcBef>
                <a:spcPts val="0"/>
              </a:spcBef>
            </a:pPr>
            <a:r>
              <a:rPr lang="en-US" sz="2000" dirty="0"/>
              <a:t>What happens?</a:t>
            </a:r>
          </a:p>
          <a:p>
            <a:pPr lvl="1">
              <a:spcBef>
                <a:spcPts val="0"/>
              </a:spcBef>
            </a:pPr>
            <a:r>
              <a:rPr lang="en-US" sz="2000" dirty="0"/>
              <a:t>Current flows (just like cardiac cells)</a:t>
            </a:r>
          </a:p>
          <a:p>
            <a:r>
              <a:rPr lang="en-US" sz="2400" dirty="0"/>
              <a:t>What </a:t>
            </a:r>
            <a:r>
              <a:rPr lang="en-US" sz="2400" i="1" dirty="0" err="1"/>
              <a:t>V</a:t>
            </a:r>
            <a:r>
              <a:rPr lang="en-US" sz="2400" baseline="-25000" dirty="0" err="1"/>
              <a:t>mem</a:t>
            </a:r>
            <a:r>
              <a:rPr lang="en-US" sz="2400" dirty="0"/>
              <a:t> pattern results?</a:t>
            </a:r>
          </a:p>
          <a:p>
            <a:pPr lvl="1">
              <a:spcBef>
                <a:spcPts val="0"/>
              </a:spcBef>
            </a:pPr>
            <a:r>
              <a:rPr lang="en-US" sz="2000" dirty="0"/>
              <a:t>Intermediate voltages</a:t>
            </a:r>
          </a:p>
          <a:p>
            <a:pPr lvl="1">
              <a:spcBef>
                <a:spcPts val="0"/>
              </a:spcBef>
            </a:pPr>
            <a:r>
              <a:rPr lang="en-US" sz="2000" dirty="0"/>
              <a:t>The ends dip a bit</a:t>
            </a:r>
          </a:p>
        </p:txBody>
      </p:sp>
      <p:sp>
        <p:nvSpPr>
          <p:cNvPr id="4" name="Footer Placeholder 3">
            <a:extLst>
              <a:ext uri="{FF2B5EF4-FFF2-40B4-BE49-F238E27FC236}">
                <a16:creationId xmlns:a16="http://schemas.microsoft.com/office/drawing/2014/main" id="{287502A7-5CB2-4D2D-B2D8-0436FFD9035F}"/>
              </a:ext>
            </a:extLst>
          </p:cNvPr>
          <p:cNvSpPr>
            <a:spLocks noGrp="1"/>
          </p:cNvSpPr>
          <p:nvPr>
            <p:ph type="ftr" sz="quarter" idx="11"/>
          </p:nvPr>
        </p:nvSpPr>
        <p:spPr/>
        <p:txBody>
          <a:bodyPr/>
          <a:lstStyle/>
          <a:p>
            <a:pPr>
              <a:defRPr/>
            </a:pPr>
            <a:r>
              <a:rPr lang="en-US"/>
              <a:t>EE 123 Joel Grodstein</a:t>
            </a:r>
            <a:endParaRPr lang="en-US" dirty="0"/>
          </a:p>
        </p:txBody>
      </p:sp>
      <p:sp>
        <p:nvSpPr>
          <p:cNvPr id="6" name="Oval 5">
            <a:extLst>
              <a:ext uri="{FF2B5EF4-FFF2-40B4-BE49-F238E27FC236}">
                <a16:creationId xmlns:a16="http://schemas.microsoft.com/office/drawing/2014/main" id="{C74C69C2-0171-4CD5-934F-F1A3F4F4E03E}"/>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CEF019-4B8D-4545-AF5B-274CB46BEDF4}"/>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C4C2F16-5511-4532-B20E-362D86320275}"/>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D2E7145-3ED6-42D4-BFF4-0FE5A4599FC8}"/>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727582E-5464-4CC5-AA24-3E83D90AA44D}"/>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82262B2-C757-45A5-921A-AE0C289D6F82}"/>
              </a:ext>
            </a:extLst>
          </p:cNvPr>
          <p:cNvSpPr txBox="1"/>
          <p:nvPr/>
        </p:nvSpPr>
        <p:spPr>
          <a:xfrm>
            <a:off x="6476898" y="2036516"/>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29" name="TextBox 28">
            <a:extLst>
              <a:ext uri="{FF2B5EF4-FFF2-40B4-BE49-F238E27FC236}">
                <a16:creationId xmlns:a16="http://schemas.microsoft.com/office/drawing/2014/main" id="{184CC9F2-EE34-4E5D-9DCC-3C31B052881B}"/>
              </a:ext>
            </a:extLst>
          </p:cNvPr>
          <p:cNvSpPr txBox="1"/>
          <p:nvPr/>
        </p:nvSpPr>
        <p:spPr>
          <a:xfrm>
            <a:off x="1305395" y="2029586"/>
            <a:ext cx="654025" cy="276999"/>
          </a:xfrm>
          <a:prstGeom prst="rect">
            <a:avLst/>
          </a:prstGeom>
          <a:noFill/>
        </p:spPr>
        <p:txBody>
          <a:bodyPr wrap="none" lIns="0" tIns="0" rIns="0" bIns="0" rtlCol="0" anchor="ctr" anchorCtr="1">
            <a:spAutoFit/>
          </a:bodyPr>
          <a:lstStyle/>
          <a:p>
            <a:r>
              <a:rPr lang="en-US" sz="1800" dirty="0"/>
              <a:t>-65mV</a:t>
            </a:r>
            <a:endParaRPr lang="en-US" dirty="0"/>
          </a:p>
        </p:txBody>
      </p:sp>
      <p:sp>
        <p:nvSpPr>
          <p:cNvPr id="11" name="Rectangle 10">
            <a:extLst>
              <a:ext uri="{FF2B5EF4-FFF2-40B4-BE49-F238E27FC236}">
                <a16:creationId xmlns:a16="http://schemas.microsoft.com/office/drawing/2014/main" id="{7FB2F008-8F29-475E-AB63-99B44BCAB95F}"/>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C94F186-BB82-4E72-87E3-08A071580F27}"/>
              </a:ext>
            </a:extLst>
          </p:cNvPr>
          <p:cNvSpPr txBox="1"/>
          <p:nvPr/>
        </p:nvSpPr>
        <p:spPr>
          <a:xfrm>
            <a:off x="6069295" y="2012435"/>
            <a:ext cx="355867" cy="276999"/>
          </a:xfrm>
          <a:prstGeom prst="rect">
            <a:avLst/>
          </a:prstGeom>
          <a:noFill/>
        </p:spPr>
        <p:txBody>
          <a:bodyPr wrap="none" lIns="0" tIns="0" rIns="0" bIns="0" rtlCol="0" anchor="ctr" anchorCtr="1">
            <a:spAutoFit/>
          </a:bodyPr>
          <a:lstStyle/>
          <a:p>
            <a:r>
              <a:rPr lang="en-US" sz="1800" dirty="0">
                <a:solidFill>
                  <a:schemeClr val="accent2"/>
                </a:solidFill>
              </a:rPr>
              <a:t>Na</a:t>
            </a:r>
            <a:r>
              <a:rPr lang="en-US" sz="1800" baseline="30000" dirty="0">
                <a:solidFill>
                  <a:schemeClr val="accent2"/>
                </a:solidFill>
              </a:rPr>
              <a:t>+</a:t>
            </a:r>
            <a:endParaRPr lang="en-US" dirty="0">
              <a:solidFill>
                <a:schemeClr val="accent2"/>
              </a:solidFill>
            </a:endParaRPr>
          </a:p>
        </p:txBody>
      </p:sp>
      <p:sp>
        <p:nvSpPr>
          <p:cNvPr id="33" name="TextBox 32">
            <a:extLst>
              <a:ext uri="{FF2B5EF4-FFF2-40B4-BE49-F238E27FC236}">
                <a16:creationId xmlns:a16="http://schemas.microsoft.com/office/drawing/2014/main" id="{3DB03D05-D575-440D-9D3A-917DCE5CF174}"/>
              </a:ext>
            </a:extLst>
          </p:cNvPr>
          <p:cNvSpPr txBox="1"/>
          <p:nvPr/>
        </p:nvSpPr>
        <p:spPr>
          <a:xfrm>
            <a:off x="5155085" y="1938711"/>
            <a:ext cx="253274" cy="276999"/>
          </a:xfrm>
          <a:prstGeom prst="rect">
            <a:avLst/>
          </a:prstGeom>
          <a:noFill/>
        </p:spPr>
        <p:txBody>
          <a:bodyPr wrap="none" lIns="0" tIns="0" rIns="0" bIns="0" rtlCol="0" anchor="ctr" anchorCtr="1">
            <a:spAutoFit/>
          </a:bodyPr>
          <a:lstStyle/>
          <a:p>
            <a:r>
              <a:rPr lang="en-US" sz="1800" dirty="0">
                <a:solidFill>
                  <a:schemeClr val="accent2"/>
                </a:solidFill>
              </a:rPr>
              <a:t>K</a:t>
            </a:r>
            <a:r>
              <a:rPr lang="en-US" sz="1800" baseline="30000" dirty="0">
                <a:solidFill>
                  <a:schemeClr val="accent2"/>
                </a:solidFill>
              </a:rPr>
              <a:t>+</a:t>
            </a:r>
            <a:endParaRPr lang="en-US" dirty="0">
              <a:solidFill>
                <a:schemeClr val="accent2"/>
              </a:solidFill>
            </a:endParaRPr>
          </a:p>
        </p:txBody>
      </p:sp>
      <p:sp>
        <p:nvSpPr>
          <p:cNvPr id="38" name="TextBox 37">
            <a:extLst>
              <a:ext uri="{FF2B5EF4-FFF2-40B4-BE49-F238E27FC236}">
                <a16:creationId xmlns:a16="http://schemas.microsoft.com/office/drawing/2014/main" id="{DA12CB21-D15D-4B20-A067-706834241881}"/>
              </a:ext>
            </a:extLst>
          </p:cNvPr>
          <p:cNvSpPr txBox="1"/>
          <p:nvPr/>
        </p:nvSpPr>
        <p:spPr>
          <a:xfrm>
            <a:off x="3231035" y="1976811"/>
            <a:ext cx="269304" cy="276999"/>
          </a:xfrm>
          <a:prstGeom prst="rect">
            <a:avLst/>
          </a:prstGeom>
          <a:noFill/>
        </p:spPr>
        <p:txBody>
          <a:bodyPr wrap="none" lIns="0" tIns="0" rIns="0" bIns="0" rtlCol="0" anchor="ctr" anchorCtr="1">
            <a:spAutoFit/>
          </a:bodyPr>
          <a:lstStyle/>
          <a:p>
            <a:r>
              <a:rPr lang="en-US" sz="1800" dirty="0">
                <a:solidFill>
                  <a:schemeClr val="accent2"/>
                </a:solidFill>
              </a:rPr>
              <a:t>Cl</a:t>
            </a:r>
            <a:r>
              <a:rPr lang="en-US" sz="1800" baseline="30000" dirty="0">
                <a:solidFill>
                  <a:schemeClr val="accent2"/>
                </a:solidFill>
              </a:rPr>
              <a:t>-</a:t>
            </a:r>
            <a:endParaRPr lang="en-US" dirty="0">
              <a:solidFill>
                <a:schemeClr val="accent2"/>
              </a:solidFill>
            </a:endParaRPr>
          </a:p>
        </p:txBody>
      </p:sp>
      <p:sp>
        <p:nvSpPr>
          <p:cNvPr id="40" name="TextBox 39">
            <a:extLst>
              <a:ext uri="{FF2B5EF4-FFF2-40B4-BE49-F238E27FC236}">
                <a16:creationId xmlns:a16="http://schemas.microsoft.com/office/drawing/2014/main" id="{5F9C5721-03AE-4737-AF06-9014C92CD8A2}"/>
              </a:ext>
            </a:extLst>
          </p:cNvPr>
          <p:cNvSpPr txBox="1"/>
          <p:nvPr/>
        </p:nvSpPr>
        <p:spPr>
          <a:xfrm>
            <a:off x="3019895" y="1453324"/>
            <a:ext cx="2511585" cy="276999"/>
          </a:xfrm>
          <a:prstGeom prst="rect">
            <a:avLst/>
          </a:prstGeom>
          <a:noFill/>
        </p:spPr>
        <p:txBody>
          <a:bodyPr wrap="none" lIns="0" tIns="0" rIns="0" bIns="0" rtlCol="0" anchor="ctr" anchorCtr="1">
            <a:spAutoFit/>
          </a:bodyPr>
          <a:lstStyle/>
          <a:p>
            <a:r>
              <a:rPr lang="en-US" sz="1800" dirty="0"/>
              <a:t>-40mV      -20mV       0mV</a:t>
            </a:r>
          </a:p>
        </p:txBody>
      </p:sp>
      <p:sp>
        <p:nvSpPr>
          <p:cNvPr id="43" name="TextBox 42">
            <a:extLst>
              <a:ext uri="{FF2B5EF4-FFF2-40B4-BE49-F238E27FC236}">
                <a16:creationId xmlns:a16="http://schemas.microsoft.com/office/drawing/2014/main" id="{F3AFDF7A-19FB-4830-9D69-D87FEE8A1126}"/>
              </a:ext>
            </a:extLst>
          </p:cNvPr>
          <p:cNvSpPr txBox="1"/>
          <p:nvPr/>
        </p:nvSpPr>
        <p:spPr>
          <a:xfrm>
            <a:off x="6476898" y="2036516"/>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44" name="TextBox 43">
            <a:extLst>
              <a:ext uri="{FF2B5EF4-FFF2-40B4-BE49-F238E27FC236}">
                <a16:creationId xmlns:a16="http://schemas.microsoft.com/office/drawing/2014/main" id="{3A76D9CC-6F87-4154-BD88-FFF1E4E8041F}"/>
              </a:ext>
            </a:extLst>
          </p:cNvPr>
          <p:cNvSpPr txBox="1"/>
          <p:nvPr/>
        </p:nvSpPr>
        <p:spPr>
          <a:xfrm>
            <a:off x="1305395" y="2029586"/>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12" name="Smiley Face 11">
            <a:extLst>
              <a:ext uri="{FF2B5EF4-FFF2-40B4-BE49-F238E27FC236}">
                <a16:creationId xmlns:a16="http://schemas.microsoft.com/office/drawing/2014/main" id="{F0522981-EE7F-4677-B615-8F917842453F}"/>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shape&#10;&#10;Description automatically generated">
            <a:extLst>
              <a:ext uri="{FF2B5EF4-FFF2-40B4-BE49-F238E27FC236}">
                <a16:creationId xmlns:a16="http://schemas.microsoft.com/office/drawing/2014/main" id="{CBC4D5E7-5A89-4BAF-AB89-0FD977E78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17" name="TextBox 16">
            <a:extLst>
              <a:ext uri="{FF2B5EF4-FFF2-40B4-BE49-F238E27FC236}">
                <a16:creationId xmlns:a16="http://schemas.microsoft.com/office/drawing/2014/main" id="{FBC324CC-9395-466A-AEF9-5943B7337ED5}"/>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18" name="TextBox 17">
            <a:extLst>
              <a:ext uri="{FF2B5EF4-FFF2-40B4-BE49-F238E27FC236}">
                <a16:creationId xmlns:a16="http://schemas.microsoft.com/office/drawing/2014/main" id="{FFCEC0C4-BDFC-4F78-A303-62C950AEFACF}"/>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
        <p:nvSpPr>
          <p:cNvPr id="13" name="TextBox 12">
            <a:extLst>
              <a:ext uri="{FF2B5EF4-FFF2-40B4-BE49-F238E27FC236}">
                <a16:creationId xmlns:a16="http://schemas.microsoft.com/office/drawing/2014/main" id="{D6516B2F-881B-4937-90DA-80E6BDDB7B68}"/>
              </a:ext>
            </a:extLst>
          </p:cNvPr>
          <p:cNvSpPr txBox="1"/>
          <p:nvPr/>
        </p:nvSpPr>
        <p:spPr>
          <a:xfrm>
            <a:off x="5686425" y="4276725"/>
            <a:ext cx="3076574" cy="1200329"/>
          </a:xfrm>
          <a:prstGeom prst="rect">
            <a:avLst/>
          </a:prstGeom>
          <a:noFill/>
        </p:spPr>
        <p:txBody>
          <a:bodyPr wrap="square" rtlCol="0">
            <a:spAutoFit/>
          </a:bodyPr>
          <a:lstStyle/>
          <a:p>
            <a:r>
              <a:rPr lang="en-US" sz="1800" dirty="0">
                <a:solidFill>
                  <a:schemeClr val="accent2"/>
                </a:solidFill>
              </a:rPr>
              <a:t>Thought question: will drift &amp; diffusion eventually balance along the body? If so, could there be a voltage drop?</a:t>
            </a:r>
          </a:p>
        </p:txBody>
      </p:sp>
    </p:spTree>
    <p:extLst>
      <p:ext uri="{BB962C8B-B14F-4D97-AF65-F5344CB8AC3E}">
        <p14:creationId xmlns:p14="http://schemas.microsoft.com/office/powerpoint/2010/main" val="176221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5" presetClass="path" presetSubtype="0" accel="50000" decel="50000" fill="hold" grpId="1" nodeType="clickEffect">
                                  <p:stCondLst>
                                    <p:cond delay="0"/>
                                  </p:stCondLst>
                                  <p:childTnLst>
                                    <p:animMotion origin="layout" path="M 2.77778E-7 2.59259E-6 L -0.38142 2.59259E-6 " pathEditMode="relative" rAng="0" ptsTypes="AA">
                                      <p:cBhvr>
                                        <p:cTn id="40" dur="2000" fill="hold"/>
                                        <p:tgtEl>
                                          <p:spTgt spid="14"/>
                                        </p:tgtEl>
                                        <p:attrNameLst>
                                          <p:attrName>ppt_x</p:attrName>
                                          <p:attrName>ppt_y</p:attrName>
                                        </p:attrNameLst>
                                      </p:cBhvr>
                                      <p:rCtr x="-19080" y="0"/>
                                    </p:animMotion>
                                  </p:childTnLst>
                                </p:cTn>
                              </p:par>
                              <p:par>
                                <p:cTn id="41" presetID="35" presetClass="path" presetSubtype="0" accel="50000" decel="50000" fill="hold" grpId="1" nodeType="withEffect">
                                  <p:stCondLst>
                                    <p:cond delay="0"/>
                                  </p:stCondLst>
                                  <p:childTnLst>
                                    <p:animMotion origin="layout" path="M -4.16667E-6 2.22222E-6 L -0.31007 2.22222E-6 " pathEditMode="relative" rAng="0" ptsTypes="AA">
                                      <p:cBhvr>
                                        <p:cTn id="42" dur="2000" fill="hold"/>
                                        <p:tgtEl>
                                          <p:spTgt spid="33"/>
                                        </p:tgtEl>
                                        <p:attrNameLst>
                                          <p:attrName>ppt_x</p:attrName>
                                          <p:attrName>ppt_y</p:attrName>
                                        </p:attrNameLst>
                                      </p:cBhvr>
                                      <p:rCtr x="-15503" y="0"/>
                                    </p:animMotion>
                                  </p:childTnLst>
                                </p:cTn>
                              </p:par>
                              <p:par>
                                <p:cTn id="43" presetID="42" presetClass="path" presetSubtype="0" accel="50000" decel="50000" fill="hold" grpId="1" nodeType="withEffect">
                                  <p:stCondLst>
                                    <p:cond delay="0"/>
                                  </p:stCondLst>
                                  <p:childTnLst>
                                    <p:animMotion origin="layout" path="M 4.44444E-6 -3.33333E-6 L 0.31319 0.00533 " pathEditMode="relative" rAng="0" ptsTypes="AA">
                                      <p:cBhvr>
                                        <p:cTn id="44" dur="2000" fill="hold"/>
                                        <p:tgtEl>
                                          <p:spTgt spid="38"/>
                                        </p:tgtEl>
                                        <p:attrNameLst>
                                          <p:attrName>ppt_x</p:attrName>
                                          <p:attrName>ppt_y</p:attrName>
                                        </p:attrNameLst>
                                      </p:cBhvr>
                                      <p:rCtr x="15660" y="255"/>
                                    </p:animMotion>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5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3">
                                            <p:txEl>
                                              <p:pRg st="0" end="0"/>
                                            </p:txEl>
                                          </p:spTgt>
                                        </p:tgtEl>
                                        <p:attrNameLst>
                                          <p:attrName>style.visibility</p:attrName>
                                        </p:attrNameLst>
                                      </p:cBhvr>
                                      <p:to>
                                        <p:strVal val="visible"/>
                                      </p:to>
                                    </p:set>
                                    <p:animEffect transition="in" filter="fade">
                                      <p:cBhvr>
                                        <p:cTn id="64" dur="500"/>
                                        <p:tgtEl>
                                          <p:spTgt spid="13">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Effect transition="in" filter="fade">
                                      <p:cBhvr>
                                        <p:cTn id="69" dur="500"/>
                                        <p:tgtEl>
                                          <p:spTgt spid="3">
                                            <p:txEl>
                                              <p:pRg st="7" end="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500"/>
                                        <p:tgtEl>
                                          <p:spTgt spid="29"/>
                                        </p:tgtEl>
                                      </p:cBhvr>
                                    </p:animEffect>
                                    <p:set>
                                      <p:cBhvr>
                                        <p:cTn id="74" dur="1" fill="hold">
                                          <p:stCondLst>
                                            <p:cond delay="499"/>
                                          </p:stCondLst>
                                        </p:cTn>
                                        <p:tgtEl>
                                          <p:spTgt spid="29"/>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500"/>
                                        <p:tgtEl>
                                          <p:spTgt spid="25"/>
                                        </p:tgtEl>
                                      </p:cBhvr>
                                    </p:animEffect>
                                    <p:set>
                                      <p:cBhvr>
                                        <p:cTn id="77" dur="1" fill="hold">
                                          <p:stCondLst>
                                            <p:cond delay="499"/>
                                          </p:stCondLst>
                                        </p:cTn>
                                        <p:tgtEl>
                                          <p:spTgt spid="25"/>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5" grpId="0"/>
      <p:bldP spid="29" grpId="0"/>
      <p:bldP spid="11" grpId="0" animBg="1"/>
      <p:bldP spid="14" grpId="0"/>
      <p:bldP spid="14" grpId="1"/>
      <p:bldP spid="33" grpId="0"/>
      <p:bldP spid="33" grpId="1"/>
      <p:bldP spid="38" grpId="0"/>
      <p:bldP spid="38" grpId="1"/>
      <p:bldP spid="40" grpId="0"/>
      <p:bldP spid="43" grpId="0"/>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E9D34-3A4B-4871-8386-A3F6EB9C13E3}"/>
              </a:ext>
            </a:extLst>
          </p:cNvPr>
          <p:cNvSpPr>
            <a:spLocks noGrp="1"/>
          </p:cNvSpPr>
          <p:nvPr>
            <p:ph type="title"/>
          </p:nvPr>
        </p:nvSpPr>
        <p:spPr/>
        <p:txBody>
          <a:bodyPr/>
          <a:lstStyle/>
          <a:p>
            <a:r>
              <a:rPr lang="en-US" dirty="0"/>
              <a:t>Why do the ends dip?</a:t>
            </a:r>
          </a:p>
        </p:txBody>
      </p:sp>
      <p:sp>
        <p:nvSpPr>
          <p:cNvPr id="3" name="Content Placeholder 2">
            <a:extLst>
              <a:ext uri="{FF2B5EF4-FFF2-40B4-BE49-F238E27FC236}">
                <a16:creationId xmlns:a16="http://schemas.microsoft.com/office/drawing/2014/main" id="{C9134E82-4CF7-41DF-BA8F-BDDF2D7E8907}"/>
              </a:ext>
            </a:extLst>
          </p:cNvPr>
          <p:cNvSpPr>
            <a:spLocks noGrp="1"/>
          </p:cNvSpPr>
          <p:nvPr>
            <p:ph idx="1"/>
          </p:nvPr>
        </p:nvSpPr>
        <p:spPr>
          <a:xfrm>
            <a:off x="4586279" y="1676400"/>
            <a:ext cx="4291011" cy="733425"/>
          </a:xfrm>
        </p:spPr>
        <p:txBody>
          <a:bodyPr/>
          <a:lstStyle/>
          <a:p>
            <a:r>
              <a:rPr lang="en-US" dirty="0"/>
              <a:t>Remember our cell model</a:t>
            </a:r>
          </a:p>
        </p:txBody>
      </p:sp>
      <p:sp>
        <p:nvSpPr>
          <p:cNvPr id="4" name="Footer Placeholder 3">
            <a:extLst>
              <a:ext uri="{FF2B5EF4-FFF2-40B4-BE49-F238E27FC236}">
                <a16:creationId xmlns:a16="http://schemas.microsoft.com/office/drawing/2014/main" id="{FD573521-25BC-438F-8A68-1760B61F86A6}"/>
              </a:ext>
            </a:extLst>
          </p:cNvPr>
          <p:cNvSpPr>
            <a:spLocks noGrp="1"/>
          </p:cNvSpPr>
          <p:nvPr>
            <p:ph type="ftr" sz="quarter" idx="11"/>
          </p:nvPr>
        </p:nvSpPr>
        <p:spPr/>
        <p:txBody>
          <a:bodyPr/>
          <a:lstStyle/>
          <a:p>
            <a:pPr>
              <a:defRPr/>
            </a:pPr>
            <a:r>
              <a:rPr lang="en-US"/>
              <a:t>EE 123 Joel Grodstein</a:t>
            </a:r>
            <a:endParaRPr lang="en-US" dirty="0"/>
          </a:p>
        </p:txBody>
      </p:sp>
      <p:cxnSp>
        <p:nvCxnSpPr>
          <p:cNvPr id="5" name="Straight Connector 4">
            <a:extLst>
              <a:ext uri="{FF2B5EF4-FFF2-40B4-BE49-F238E27FC236}">
                <a16:creationId xmlns:a16="http://schemas.microsoft.com/office/drawing/2014/main" id="{CC65DDB4-F9D1-4EF3-B8B4-AEBCE902769C}"/>
              </a:ext>
            </a:extLst>
          </p:cNvPr>
          <p:cNvCxnSpPr>
            <a:cxnSpLocks/>
          </p:cNvCxnSpPr>
          <p:nvPr/>
        </p:nvCxnSpPr>
        <p:spPr>
          <a:xfrm>
            <a:off x="1244269" y="1653180"/>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0B0E651F-580A-45DF-B61F-412FF1E11982}"/>
              </a:ext>
            </a:extLst>
          </p:cNvPr>
          <p:cNvSpPr/>
          <p:nvPr/>
        </p:nvSpPr>
        <p:spPr>
          <a:xfrm>
            <a:off x="1100346" y="2068046"/>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1A43B641-6E6A-4F3D-B0B6-D48976239A57}"/>
              </a:ext>
            </a:extLst>
          </p:cNvPr>
          <p:cNvCxnSpPr>
            <a:cxnSpLocks/>
          </p:cNvCxnSpPr>
          <p:nvPr/>
        </p:nvCxnSpPr>
        <p:spPr>
          <a:xfrm>
            <a:off x="935947" y="3244909"/>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DDEBA7C4-2CB7-42FB-822E-F16A147E14EE}"/>
              </a:ext>
            </a:extLst>
          </p:cNvPr>
          <p:cNvGrpSpPr/>
          <p:nvPr/>
        </p:nvGrpSpPr>
        <p:grpSpPr>
          <a:xfrm>
            <a:off x="1676069" y="2792731"/>
            <a:ext cx="927723" cy="387480"/>
            <a:chOff x="5892800" y="3496733"/>
            <a:chExt cx="853048" cy="355676"/>
          </a:xfrm>
        </p:grpSpPr>
        <p:cxnSp>
          <p:nvCxnSpPr>
            <p:cNvPr id="9" name="Straight Connector 8">
              <a:extLst>
                <a:ext uri="{FF2B5EF4-FFF2-40B4-BE49-F238E27FC236}">
                  <a16:creationId xmlns:a16="http://schemas.microsoft.com/office/drawing/2014/main" id="{24B2368A-9957-44C5-8F50-6C2FADDFA90D}"/>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25F4666-CF34-43EF-9D6C-C9AC5B0E672E}"/>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9BFB83B-2796-4F3D-B44B-7B89DD1D31AD}"/>
                </a:ext>
              </a:extLst>
            </p:cNvPr>
            <p:cNvSpPr txBox="1"/>
            <p:nvPr/>
          </p:nvSpPr>
          <p:spPr>
            <a:xfrm>
              <a:off x="6215218" y="3598146"/>
              <a:ext cx="530630" cy="254263"/>
            </a:xfrm>
            <a:prstGeom prst="rect">
              <a:avLst/>
            </a:prstGeom>
            <a:noFill/>
          </p:spPr>
          <p:txBody>
            <a:bodyPr wrap="none" lIns="0" tIns="0" rIns="0" bIns="0" rtlCol="0">
              <a:spAutoFit/>
            </a:bodyPr>
            <a:lstStyle/>
            <a:p>
              <a:r>
                <a:rPr lang="en-US" sz="1800" dirty="0"/>
                <a:t>77mV</a:t>
              </a:r>
            </a:p>
          </p:txBody>
        </p:sp>
      </p:grpSp>
      <p:grpSp>
        <p:nvGrpSpPr>
          <p:cNvPr id="12" name="Group 11">
            <a:extLst>
              <a:ext uri="{FF2B5EF4-FFF2-40B4-BE49-F238E27FC236}">
                <a16:creationId xmlns:a16="http://schemas.microsoft.com/office/drawing/2014/main" id="{65E143DD-66E1-44BE-959A-C31ADA7057C6}"/>
              </a:ext>
            </a:extLst>
          </p:cNvPr>
          <p:cNvGrpSpPr/>
          <p:nvPr/>
        </p:nvGrpSpPr>
        <p:grpSpPr>
          <a:xfrm>
            <a:off x="2903741" y="2770777"/>
            <a:ext cx="988654" cy="312676"/>
            <a:chOff x="5892800" y="3496733"/>
            <a:chExt cx="988654" cy="312676"/>
          </a:xfrm>
        </p:grpSpPr>
        <p:cxnSp>
          <p:nvCxnSpPr>
            <p:cNvPr id="13" name="Straight Connector 12">
              <a:extLst>
                <a:ext uri="{FF2B5EF4-FFF2-40B4-BE49-F238E27FC236}">
                  <a16:creationId xmlns:a16="http://schemas.microsoft.com/office/drawing/2014/main" id="{C0BC696E-5B22-4746-B668-C2CCB97B104D}"/>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A5B411E-7923-40C1-B867-A5AAB6853928}"/>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B590CB7-09F3-4D72-B0B3-1844485E92D4}"/>
                </a:ext>
              </a:extLst>
            </p:cNvPr>
            <p:cNvSpPr txBox="1"/>
            <p:nvPr/>
          </p:nvSpPr>
          <p:spPr>
            <a:xfrm>
              <a:off x="6227429" y="3532410"/>
              <a:ext cx="654025" cy="276999"/>
            </a:xfrm>
            <a:prstGeom prst="rect">
              <a:avLst/>
            </a:prstGeom>
            <a:noFill/>
          </p:spPr>
          <p:txBody>
            <a:bodyPr wrap="none" lIns="0" tIns="0" rIns="0" bIns="0" rtlCol="0">
              <a:spAutoFit/>
            </a:bodyPr>
            <a:lstStyle/>
            <a:p>
              <a:r>
                <a:rPr lang="en-US" sz="1800" dirty="0"/>
                <a:t>-89mV</a:t>
              </a:r>
            </a:p>
          </p:txBody>
        </p:sp>
      </p:grpSp>
      <p:grpSp>
        <p:nvGrpSpPr>
          <p:cNvPr id="16" name="Group 15">
            <a:extLst>
              <a:ext uri="{FF2B5EF4-FFF2-40B4-BE49-F238E27FC236}">
                <a16:creationId xmlns:a16="http://schemas.microsoft.com/office/drawing/2014/main" id="{81636E8C-5197-4917-8D38-49050BB0421A}"/>
              </a:ext>
            </a:extLst>
          </p:cNvPr>
          <p:cNvGrpSpPr/>
          <p:nvPr/>
        </p:nvGrpSpPr>
        <p:grpSpPr>
          <a:xfrm>
            <a:off x="3995940" y="2770777"/>
            <a:ext cx="941578" cy="375039"/>
            <a:chOff x="5892800" y="3496733"/>
            <a:chExt cx="941578" cy="375039"/>
          </a:xfrm>
        </p:grpSpPr>
        <p:cxnSp>
          <p:nvCxnSpPr>
            <p:cNvPr id="17" name="Straight Connector 16">
              <a:extLst>
                <a:ext uri="{FF2B5EF4-FFF2-40B4-BE49-F238E27FC236}">
                  <a16:creationId xmlns:a16="http://schemas.microsoft.com/office/drawing/2014/main" id="{CE000B0A-F4FC-479A-A0BF-AF4C9E2019E2}"/>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8B0016E-B5EE-430F-B9C0-180BC638AEF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1C8149D-F890-4BD0-9677-9D0606853664}"/>
                </a:ext>
              </a:extLst>
            </p:cNvPr>
            <p:cNvSpPr txBox="1"/>
            <p:nvPr/>
          </p:nvSpPr>
          <p:spPr>
            <a:xfrm>
              <a:off x="6180353" y="3594773"/>
              <a:ext cx="654025" cy="276999"/>
            </a:xfrm>
            <a:prstGeom prst="rect">
              <a:avLst/>
            </a:prstGeom>
            <a:noFill/>
          </p:spPr>
          <p:txBody>
            <a:bodyPr wrap="none" lIns="0" tIns="0" rIns="0" bIns="0" rtlCol="0">
              <a:spAutoFit/>
            </a:bodyPr>
            <a:lstStyle/>
            <a:p>
              <a:r>
                <a:rPr lang="en-US" sz="1800" dirty="0"/>
                <a:t>-71mV</a:t>
              </a:r>
            </a:p>
          </p:txBody>
        </p:sp>
      </p:grpSp>
      <p:cxnSp>
        <p:nvCxnSpPr>
          <p:cNvPr id="20" name="Straight Connector 19">
            <a:extLst>
              <a:ext uri="{FF2B5EF4-FFF2-40B4-BE49-F238E27FC236}">
                <a16:creationId xmlns:a16="http://schemas.microsoft.com/office/drawing/2014/main" id="{A7FED352-BBE8-4A94-A7AF-7B048E9FAFB8}"/>
              </a:ext>
            </a:extLst>
          </p:cNvPr>
          <p:cNvCxnSpPr>
            <a:cxnSpLocks/>
          </p:cNvCxnSpPr>
          <p:nvPr/>
        </p:nvCxnSpPr>
        <p:spPr>
          <a:xfrm>
            <a:off x="1913144" y="287237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2300350-32F5-4AF3-AECB-4A48D17E3EB1}"/>
              </a:ext>
            </a:extLst>
          </p:cNvPr>
          <p:cNvCxnSpPr>
            <a:cxnSpLocks/>
          </p:cNvCxnSpPr>
          <p:nvPr/>
        </p:nvCxnSpPr>
        <p:spPr>
          <a:xfrm>
            <a:off x="3132346" y="288083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087517-CDBD-4C00-AC83-D707D29564F8}"/>
              </a:ext>
            </a:extLst>
          </p:cNvPr>
          <p:cNvCxnSpPr>
            <a:cxnSpLocks/>
          </p:cNvCxnSpPr>
          <p:nvPr/>
        </p:nvCxnSpPr>
        <p:spPr>
          <a:xfrm>
            <a:off x="4233011" y="2880844"/>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F6C65FEF-A626-4257-9B14-BD5982B95CFF}"/>
              </a:ext>
            </a:extLst>
          </p:cNvPr>
          <p:cNvGrpSpPr/>
          <p:nvPr/>
        </p:nvGrpSpPr>
        <p:grpSpPr>
          <a:xfrm>
            <a:off x="1540609" y="1890245"/>
            <a:ext cx="381000" cy="685800"/>
            <a:chOff x="5562600" y="3429000"/>
            <a:chExt cx="381000" cy="685800"/>
          </a:xfrm>
        </p:grpSpPr>
        <p:cxnSp>
          <p:nvCxnSpPr>
            <p:cNvPr id="24" name="Straight Connector 23">
              <a:extLst>
                <a:ext uri="{FF2B5EF4-FFF2-40B4-BE49-F238E27FC236}">
                  <a16:creationId xmlns:a16="http://schemas.microsoft.com/office/drawing/2014/main" id="{77EF3C62-CBDE-4505-8927-7E838CD9A924}"/>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B11B38-7205-4240-B842-52B88CFB144F}"/>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3DA5C99-64B3-4C0F-A234-B860091E68AE}"/>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D0B9FA-DBDC-40D3-8D70-4BB670F7B56B}"/>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8F987F7-A283-4C77-BA7A-B1C227166F0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a:extLst>
              <a:ext uri="{FF2B5EF4-FFF2-40B4-BE49-F238E27FC236}">
                <a16:creationId xmlns:a16="http://schemas.microsoft.com/office/drawing/2014/main" id="{0A6DB01F-95E0-4451-9EB7-A3966B6FE3AA}"/>
              </a:ext>
            </a:extLst>
          </p:cNvPr>
          <p:cNvCxnSpPr>
            <a:cxnSpLocks/>
          </p:cNvCxnSpPr>
          <p:nvPr/>
        </p:nvCxnSpPr>
        <p:spPr>
          <a:xfrm>
            <a:off x="1913142" y="2559113"/>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462088E7-D47D-4832-9148-313E5E2FDFA3}"/>
              </a:ext>
            </a:extLst>
          </p:cNvPr>
          <p:cNvGrpSpPr/>
          <p:nvPr/>
        </p:nvGrpSpPr>
        <p:grpSpPr>
          <a:xfrm>
            <a:off x="2742875" y="1890243"/>
            <a:ext cx="381000" cy="685800"/>
            <a:chOff x="5562600" y="3429000"/>
            <a:chExt cx="381000" cy="685800"/>
          </a:xfrm>
        </p:grpSpPr>
        <p:cxnSp>
          <p:nvCxnSpPr>
            <p:cNvPr id="31" name="Straight Connector 30">
              <a:extLst>
                <a:ext uri="{FF2B5EF4-FFF2-40B4-BE49-F238E27FC236}">
                  <a16:creationId xmlns:a16="http://schemas.microsoft.com/office/drawing/2014/main" id="{770B437A-4144-4FBA-8ACC-8C416076C30E}"/>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62784D7-9A3C-457D-A314-DC9F2F0E2724}"/>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E5DC4E4-F0E3-4D8C-B982-075DA67C1C0B}"/>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4E9090-584D-4465-B254-F2B4525F939D}"/>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27DB783-70DF-4A6A-AB22-4C9A14227191}"/>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a:extLst>
              <a:ext uri="{FF2B5EF4-FFF2-40B4-BE49-F238E27FC236}">
                <a16:creationId xmlns:a16="http://schemas.microsoft.com/office/drawing/2014/main" id="{34B4738D-F20E-4EAA-9E1A-B889AC93A8AC}"/>
              </a:ext>
            </a:extLst>
          </p:cNvPr>
          <p:cNvCxnSpPr>
            <a:cxnSpLocks/>
          </p:cNvCxnSpPr>
          <p:nvPr/>
        </p:nvCxnSpPr>
        <p:spPr>
          <a:xfrm>
            <a:off x="3115408" y="255911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340CD3F5-784A-4A09-A04A-1FA5AC51CFD4}"/>
              </a:ext>
            </a:extLst>
          </p:cNvPr>
          <p:cNvGrpSpPr/>
          <p:nvPr/>
        </p:nvGrpSpPr>
        <p:grpSpPr>
          <a:xfrm>
            <a:off x="3860479" y="1890240"/>
            <a:ext cx="381000" cy="685800"/>
            <a:chOff x="5562600" y="3429000"/>
            <a:chExt cx="381000" cy="685800"/>
          </a:xfrm>
        </p:grpSpPr>
        <p:cxnSp>
          <p:nvCxnSpPr>
            <p:cNvPr id="38" name="Straight Connector 37">
              <a:extLst>
                <a:ext uri="{FF2B5EF4-FFF2-40B4-BE49-F238E27FC236}">
                  <a16:creationId xmlns:a16="http://schemas.microsoft.com/office/drawing/2014/main" id="{409120E4-8425-41BE-81FE-A05BDBAEE80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F18FB12-F2D0-4DE9-8D85-9CC7477CC17C}"/>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3872877-01F9-424F-9177-F23976770889}"/>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4A55D03-7F7E-4324-A223-8151EBB66EE6}"/>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58E264F-2522-4006-B50C-311A28AA98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42">
            <a:extLst>
              <a:ext uri="{FF2B5EF4-FFF2-40B4-BE49-F238E27FC236}">
                <a16:creationId xmlns:a16="http://schemas.microsoft.com/office/drawing/2014/main" id="{A496FC02-EC31-4350-B762-DBB59CB94775}"/>
              </a:ext>
            </a:extLst>
          </p:cNvPr>
          <p:cNvCxnSpPr>
            <a:cxnSpLocks/>
          </p:cNvCxnSpPr>
          <p:nvPr/>
        </p:nvCxnSpPr>
        <p:spPr>
          <a:xfrm>
            <a:off x="4233012" y="2559108"/>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AE54460-1B1A-448B-A16A-362298ED0926}"/>
              </a:ext>
            </a:extLst>
          </p:cNvPr>
          <p:cNvCxnSpPr>
            <a:cxnSpLocks/>
          </p:cNvCxnSpPr>
          <p:nvPr/>
        </p:nvCxnSpPr>
        <p:spPr>
          <a:xfrm>
            <a:off x="927480" y="1670110"/>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61F21A7-7245-49CD-8384-D1BCF98D504A}"/>
              </a:ext>
            </a:extLst>
          </p:cNvPr>
          <p:cNvCxnSpPr>
            <a:cxnSpLocks/>
          </p:cNvCxnSpPr>
          <p:nvPr/>
        </p:nvCxnSpPr>
        <p:spPr>
          <a:xfrm>
            <a:off x="1709937" y="167858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FB4363A-BAB2-430D-BDBE-7F3FB0BC9D9F}"/>
              </a:ext>
            </a:extLst>
          </p:cNvPr>
          <p:cNvCxnSpPr>
            <a:cxnSpLocks/>
          </p:cNvCxnSpPr>
          <p:nvPr/>
        </p:nvCxnSpPr>
        <p:spPr>
          <a:xfrm>
            <a:off x="2912203" y="169551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061A92D-8785-48EE-B163-CFF47528A185}"/>
              </a:ext>
            </a:extLst>
          </p:cNvPr>
          <p:cNvCxnSpPr>
            <a:cxnSpLocks/>
          </p:cNvCxnSpPr>
          <p:nvPr/>
        </p:nvCxnSpPr>
        <p:spPr>
          <a:xfrm>
            <a:off x="4021336" y="1687048"/>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88D4506-B74F-4F02-B824-518BC2EAA1A5}"/>
              </a:ext>
            </a:extLst>
          </p:cNvPr>
          <p:cNvSpPr txBox="1"/>
          <p:nvPr/>
        </p:nvSpPr>
        <p:spPr>
          <a:xfrm>
            <a:off x="1120649" y="2838513"/>
            <a:ext cx="795866" cy="461665"/>
          </a:xfrm>
          <a:prstGeom prst="rect">
            <a:avLst/>
          </a:prstGeom>
          <a:noFill/>
        </p:spPr>
        <p:txBody>
          <a:bodyPr wrap="square" rtlCol="0">
            <a:spAutoFit/>
          </a:bodyPr>
          <a:lstStyle/>
          <a:p>
            <a:r>
              <a:rPr lang="en-US" dirty="0"/>
              <a:t>ECF</a:t>
            </a:r>
          </a:p>
        </p:txBody>
      </p:sp>
      <p:sp>
        <p:nvSpPr>
          <p:cNvPr id="49" name="TextBox 48">
            <a:extLst>
              <a:ext uri="{FF2B5EF4-FFF2-40B4-BE49-F238E27FC236}">
                <a16:creationId xmlns:a16="http://schemas.microsoft.com/office/drawing/2014/main" id="{1E9F1AB4-B49C-4337-949E-091A67688D15}"/>
              </a:ext>
            </a:extLst>
          </p:cNvPr>
          <p:cNvSpPr txBox="1"/>
          <p:nvPr/>
        </p:nvSpPr>
        <p:spPr>
          <a:xfrm>
            <a:off x="2438078" y="1246779"/>
            <a:ext cx="795866" cy="461665"/>
          </a:xfrm>
          <a:prstGeom prst="rect">
            <a:avLst/>
          </a:prstGeom>
          <a:noFill/>
        </p:spPr>
        <p:txBody>
          <a:bodyPr wrap="square" rtlCol="0">
            <a:spAutoFit/>
          </a:bodyPr>
          <a:lstStyle/>
          <a:p>
            <a:r>
              <a:rPr lang="en-US" dirty="0"/>
              <a:t>ICF</a:t>
            </a:r>
          </a:p>
        </p:txBody>
      </p:sp>
      <p:cxnSp>
        <p:nvCxnSpPr>
          <p:cNvPr id="50" name="Straight Arrow Connector 49">
            <a:extLst>
              <a:ext uri="{FF2B5EF4-FFF2-40B4-BE49-F238E27FC236}">
                <a16:creationId xmlns:a16="http://schemas.microsoft.com/office/drawing/2014/main" id="{7BBBD8B4-2E36-48A3-A2FA-AECCD1447C22}"/>
              </a:ext>
            </a:extLst>
          </p:cNvPr>
          <p:cNvCxnSpPr>
            <a:cxnSpLocks/>
          </p:cNvCxnSpPr>
          <p:nvPr/>
        </p:nvCxnSpPr>
        <p:spPr>
          <a:xfrm>
            <a:off x="1240046" y="2254313"/>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6C9916A-D75E-4052-A43D-A69CD8A2790A}"/>
              </a:ext>
            </a:extLst>
          </p:cNvPr>
          <p:cNvCxnSpPr>
            <a:cxnSpLocks/>
          </p:cNvCxnSpPr>
          <p:nvPr/>
        </p:nvCxnSpPr>
        <p:spPr>
          <a:xfrm>
            <a:off x="931003" y="1644711"/>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818EF99A-29EE-41D9-BF2F-FD78CB2866D5}"/>
              </a:ext>
            </a:extLst>
          </p:cNvPr>
          <p:cNvSpPr/>
          <p:nvPr/>
        </p:nvSpPr>
        <p:spPr>
          <a:xfrm>
            <a:off x="787080" y="2059577"/>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a:extLst>
              <a:ext uri="{FF2B5EF4-FFF2-40B4-BE49-F238E27FC236}">
                <a16:creationId xmlns:a16="http://schemas.microsoft.com/office/drawing/2014/main" id="{3EABBCA7-0F5D-4FFC-8219-5320CC84D2BE}"/>
              </a:ext>
            </a:extLst>
          </p:cNvPr>
          <p:cNvCxnSpPr>
            <a:cxnSpLocks/>
          </p:cNvCxnSpPr>
          <p:nvPr/>
        </p:nvCxnSpPr>
        <p:spPr>
          <a:xfrm>
            <a:off x="926780" y="2245844"/>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9D09A5C-3DC1-46AC-A0D5-991B8A0CDECB}"/>
              </a:ext>
            </a:extLst>
          </p:cNvPr>
          <p:cNvSpPr txBox="1"/>
          <p:nvPr/>
        </p:nvSpPr>
        <p:spPr>
          <a:xfrm>
            <a:off x="609276" y="1720907"/>
            <a:ext cx="283732" cy="307777"/>
          </a:xfrm>
          <a:prstGeom prst="rect">
            <a:avLst/>
          </a:prstGeom>
          <a:noFill/>
        </p:spPr>
        <p:txBody>
          <a:bodyPr wrap="none" lIns="0" tIns="0" rIns="0" bIns="0" rtlCol="0">
            <a:spAutoFit/>
          </a:bodyPr>
          <a:lstStyle/>
          <a:p>
            <a:r>
              <a:rPr lang="en-US" sz="2000" i="1" dirty="0" err="1"/>
              <a:t>I</a:t>
            </a:r>
            <a:r>
              <a:rPr lang="en-US" sz="2000" baseline="-25000" dirty="0" err="1"/>
              <a:t>Na</a:t>
            </a:r>
            <a:endParaRPr lang="en-US" sz="2000" dirty="0"/>
          </a:p>
        </p:txBody>
      </p:sp>
      <p:sp>
        <p:nvSpPr>
          <p:cNvPr id="55" name="TextBox 54">
            <a:extLst>
              <a:ext uri="{FF2B5EF4-FFF2-40B4-BE49-F238E27FC236}">
                <a16:creationId xmlns:a16="http://schemas.microsoft.com/office/drawing/2014/main" id="{57550088-1A48-4DAF-8A5A-D94EFC3811F3}"/>
              </a:ext>
            </a:extLst>
          </p:cNvPr>
          <p:cNvSpPr txBox="1"/>
          <p:nvPr/>
        </p:nvSpPr>
        <p:spPr>
          <a:xfrm>
            <a:off x="1252742" y="1712442"/>
            <a:ext cx="208390" cy="307777"/>
          </a:xfrm>
          <a:prstGeom prst="rect">
            <a:avLst/>
          </a:prstGeom>
          <a:noFill/>
        </p:spPr>
        <p:txBody>
          <a:bodyPr wrap="none" lIns="0" tIns="0" rIns="0" bIns="0" rtlCol="0">
            <a:spAutoFit/>
          </a:bodyPr>
          <a:lstStyle/>
          <a:p>
            <a:r>
              <a:rPr lang="en-US" sz="2000" i="1" dirty="0"/>
              <a:t>I</a:t>
            </a:r>
            <a:r>
              <a:rPr lang="en-US" sz="2000" baseline="-25000" dirty="0"/>
              <a:t>K</a:t>
            </a:r>
            <a:endParaRPr lang="en-US" sz="2000" dirty="0"/>
          </a:p>
        </p:txBody>
      </p:sp>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1D648556-EE93-496E-8684-1274BA12900A}"/>
                  </a:ext>
                </a:extLst>
              </p:cNvPr>
              <p:cNvSpPr/>
              <p:nvPr/>
            </p:nvSpPr>
            <p:spPr>
              <a:xfrm>
                <a:off x="2063248" y="2493568"/>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xmlns="">
          <p:sp>
            <p:nvSpPr>
              <p:cNvPr id="56" name="Rectangle 55">
                <a:extLst>
                  <a:ext uri="{FF2B5EF4-FFF2-40B4-BE49-F238E27FC236}">
                    <a16:creationId xmlns:a16="http://schemas.microsoft.com/office/drawing/2014/main" id="{1D648556-EE93-496E-8684-1274BA12900A}"/>
                  </a:ext>
                </a:extLst>
              </p:cNvPr>
              <p:cNvSpPr>
                <a:spLocks noRot="1" noChangeAspect="1" noMove="1" noResize="1" noEditPoints="1" noAdjustHandles="1" noChangeArrowheads="1" noChangeShapeType="1" noTextEdit="1"/>
              </p:cNvSpPr>
              <p:nvPr/>
            </p:nvSpPr>
            <p:spPr>
              <a:xfrm>
                <a:off x="2063248" y="2493568"/>
                <a:ext cx="479991" cy="406201"/>
              </a:xfrm>
              <a:prstGeom prst="rect">
                <a:avLst/>
              </a:prstGeom>
              <a:blipFill>
                <a:blip r:embed="rId3"/>
                <a:stretch>
                  <a:fillRect r="-11392"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86B86CCC-1C58-48A7-B470-FD61D7623AAD}"/>
                  </a:ext>
                </a:extLst>
              </p:cNvPr>
              <p:cNvSpPr/>
              <p:nvPr/>
            </p:nvSpPr>
            <p:spPr>
              <a:xfrm>
                <a:off x="3320522" y="2494369"/>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xmlns="">
          <p:sp>
            <p:nvSpPr>
              <p:cNvPr id="57" name="Rectangle 56">
                <a:extLst>
                  <a:ext uri="{FF2B5EF4-FFF2-40B4-BE49-F238E27FC236}">
                    <a16:creationId xmlns:a16="http://schemas.microsoft.com/office/drawing/2014/main" id="{86B86CCC-1C58-48A7-B470-FD61D7623AAD}"/>
                  </a:ext>
                </a:extLst>
              </p:cNvPr>
              <p:cNvSpPr>
                <a:spLocks noRot="1" noChangeAspect="1" noMove="1" noResize="1" noEditPoints="1" noAdjustHandles="1" noChangeArrowheads="1" noChangeShapeType="1" noTextEdit="1"/>
              </p:cNvSpPr>
              <p:nvPr/>
            </p:nvSpPr>
            <p:spPr>
              <a:xfrm>
                <a:off x="3320522" y="2494369"/>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E089CDFA-DAA2-484B-BD26-FE97DC76091E}"/>
                  </a:ext>
                </a:extLst>
              </p:cNvPr>
              <p:cNvSpPr/>
              <p:nvPr/>
            </p:nvSpPr>
            <p:spPr>
              <a:xfrm>
                <a:off x="4457527" y="2559108"/>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xmlns="">
          <p:sp>
            <p:nvSpPr>
              <p:cNvPr id="58" name="Rectangle 57">
                <a:extLst>
                  <a:ext uri="{FF2B5EF4-FFF2-40B4-BE49-F238E27FC236}">
                    <a16:creationId xmlns:a16="http://schemas.microsoft.com/office/drawing/2014/main" id="{E089CDFA-DAA2-484B-BD26-FE97DC76091E}"/>
                  </a:ext>
                </a:extLst>
              </p:cNvPr>
              <p:cNvSpPr>
                <a:spLocks noRot="1" noChangeAspect="1" noMove="1" noResize="1" noEditPoints="1" noAdjustHandles="1" noChangeArrowheads="1" noChangeShapeType="1" noTextEdit="1"/>
              </p:cNvSpPr>
              <p:nvPr/>
            </p:nvSpPr>
            <p:spPr>
              <a:xfrm>
                <a:off x="4457527" y="2559108"/>
                <a:ext cx="479991" cy="412870"/>
              </a:xfrm>
              <a:prstGeom prst="rect">
                <a:avLst/>
              </a:prstGeom>
              <a:blipFill>
                <a:blip r:embed="rId5"/>
                <a:stretch>
                  <a:fillRect b="-2941"/>
                </a:stretch>
              </a:blipFill>
            </p:spPr>
            <p:txBody>
              <a:bodyPr/>
              <a:lstStyle/>
              <a:p>
                <a:r>
                  <a:rPr lang="en-US">
                    <a:noFill/>
                  </a:rPr>
                  <a:t> </a:t>
                </a:r>
              </a:p>
            </p:txBody>
          </p:sp>
        </mc:Fallback>
      </mc:AlternateContent>
      <p:grpSp>
        <p:nvGrpSpPr>
          <p:cNvPr id="59" name="Group 58">
            <a:extLst>
              <a:ext uri="{FF2B5EF4-FFF2-40B4-BE49-F238E27FC236}">
                <a16:creationId xmlns:a16="http://schemas.microsoft.com/office/drawing/2014/main" id="{507A5A1E-0B8E-4D69-A82B-A699345F2814}"/>
              </a:ext>
            </a:extLst>
          </p:cNvPr>
          <p:cNvGrpSpPr/>
          <p:nvPr/>
        </p:nvGrpSpPr>
        <p:grpSpPr>
          <a:xfrm>
            <a:off x="1868480" y="1966083"/>
            <a:ext cx="2529160" cy="324711"/>
            <a:chOff x="4215522" y="1303186"/>
            <a:chExt cx="2529160" cy="324711"/>
          </a:xfrm>
        </p:grpSpPr>
        <p:sp>
          <p:nvSpPr>
            <p:cNvPr id="60" name="TextBox 59">
              <a:extLst>
                <a:ext uri="{FF2B5EF4-FFF2-40B4-BE49-F238E27FC236}">
                  <a16:creationId xmlns:a16="http://schemas.microsoft.com/office/drawing/2014/main" id="{F816D8F1-B2A3-4C5E-9825-39CC0DA3C691}"/>
                </a:ext>
              </a:extLst>
            </p:cNvPr>
            <p:cNvSpPr txBox="1"/>
            <p:nvPr/>
          </p:nvSpPr>
          <p:spPr>
            <a:xfrm>
              <a:off x="4215522" y="1320120"/>
              <a:ext cx="192360" cy="307777"/>
            </a:xfrm>
            <a:prstGeom prst="rect">
              <a:avLst/>
            </a:prstGeom>
            <a:noFill/>
          </p:spPr>
          <p:txBody>
            <a:bodyPr wrap="none" lIns="0" tIns="0" rIns="0" bIns="0" rtlCol="0">
              <a:spAutoFit/>
            </a:bodyPr>
            <a:lstStyle/>
            <a:p>
              <a:r>
                <a:rPr lang="en-US" sz="2000" dirty="0"/>
                <a:t>.4</a:t>
              </a:r>
            </a:p>
          </p:txBody>
        </p:sp>
        <p:sp>
          <p:nvSpPr>
            <p:cNvPr id="61" name="TextBox 60">
              <a:extLst>
                <a:ext uri="{FF2B5EF4-FFF2-40B4-BE49-F238E27FC236}">
                  <a16:creationId xmlns:a16="http://schemas.microsoft.com/office/drawing/2014/main" id="{A9F74DE6-B085-4AA0-A0BC-0FF581665DFF}"/>
                </a:ext>
              </a:extLst>
            </p:cNvPr>
            <p:cNvSpPr txBox="1"/>
            <p:nvPr/>
          </p:nvSpPr>
          <p:spPr>
            <a:xfrm>
              <a:off x="5366989" y="1303186"/>
              <a:ext cx="320601" cy="307777"/>
            </a:xfrm>
            <a:prstGeom prst="rect">
              <a:avLst/>
            </a:prstGeom>
            <a:noFill/>
          </p:spPr>
          <p:txBody>
            <a:bodyPr wrap="none" lIns="0" tIns="0" rIns="0" bIns="0" rtlCol="0">
              <a:spAutoFit/>
            </a:bodyPr>
            <a:lstStyle/>
            <a:p>
              <a:r>
                <a:rPr lang="en-US" sz="2000" dirty="0"/>
                <a:t>2.2</a:t>
              </a:r>
            </a:p>
          </p:txBody>
        </p:sp>
        <p:sp>
          <p:nvSpPr>
            <p:cNvPr id="62" name="TextBox 61">
              <a:extLst>
                <a:ext uri="{FF2B5EF4-FFF2-40B4-BE49-F238E27FC236}">
                  <a16:creationId xmlns:a16="http://schemas.microsoft.com/office/drawing/2014/main" id="{65A382A0-BE33-4A1C-84BD-709B223866DE}"/>
                </a:ext>
              </a:extLst>
            </p:cNvPr>
            <p:cNvSpPr txBox="1"/>
            <p:nvPr/>
          </p:nvSpPr>
          <p:spPr>
            <a:xfrm>
              <a:off x="6552322" y="1320120"/>
              <a:ext cx="192360" cy="307777"/>
            </a:xfrm>
            <a:prstGeom prst="rect">
              <a:avLst/>
            </a:prstGeom>
            <a:noFill/>
          </p:spPr>
          <p:txBody>
            <a:bodyPr wrap="none" lIns="0" tIns="0" rIns="0" bIns="0" rtlCol="0">
              <a:spAutoFit/>
            </a:bodyPr>
            <a:lstStyle/>
            <a:p>
              <a:r>
                <a:rPr lang="en-US" sz="2000" dirty="0"/>
                <a:t>.4</a:t>
              </a:r>
            </a:p>
          </p:txBody>
        </p:sp>
      </p:grpSp>
      <p:sp>
        <p:nvSpPr>
          <p:cNvPr id="63" name="TextBox 62">
            <a:extLst>
              <a:ext uri="{FF2B5EF4-FFF2-40B4-BE49-F238E27FC236}">
                <a16:creationId xmlns:a16="http://schemas.microsoft.com/office/drawing/2014/main" id="{A920411D-7B9D-4D13-A588-1C4AE89CB84F}"/>
              </a:ext>
            </a:extLst>
          </p:cNvPr>
          <p:cNvSpPr txBox="1"/>
          <p:nvPr/>
        </p:nvSpPr>
        <p:spPr>
          <a:xfrm>
            <a:off x="497424" y="2451287"/>
            <a:ext cx="1154162" cy="307777"/>
          </a:xfrm>
          <a:prstGeom prst="rect">
            <a:avLst/>
          </a:prstGeom>
          <a:noFill/>
        </p:spPr>
        <p:txBody>
          <a:bodyPr wrap="none" lIns="0" tIns="0" rIns="0" bIns="0" rtlCol="0">
            <a:spAutoFit/>
          </a:bodyPr>
          <a:lstStyle/>
          <a:p>
            <a:r>
              <a:rPr lang="en-US" sz="2000" dirty="0"/>
              <a:t>60          40</a:t>
            </a:r>
          </a:p>
        </p:txBody>
      </p:sp>
      <p:sp>
        <p:nvSpPr>
          <p:cNvPr id="64" name="TextBox 63">
            <a:extLst>
              <a:ext uri="{FF2B5EF4-FFF2-40B4-BE49-F238E27FC236}">
                <a16:creationId xmlns:a16="http://schemas.microsoft.com/office/drawing/2014/main" id="{77118C96-0C48-4349-B622-0000024C3864}"/>
              </a:ext>
            </a:extLst>
          </p:cNvPr>
          <p:cNvSpPr txBox="1"/>
          <p:nvPr/>
        </p:nvSpPr>
        <p:spPr>
          <a:xfrm>
            <a:off x="3442696" y="1242309"/>
            <a:ext cx="1368965" cy="307777"/>
          </a:xfrm>
          <a:prstGeom prst="rect">
            <a:avLst/>
          </a:prstGeom>
          <a:noFill/>
        </p:spPr>
        <p:txBody>
          <a:bodyPr wrap="none" lIns="0" tIns="0" rIns="0" bIns="0" rtlCol="0">
            <a:spAutoFit/>
          </a:bodyPr>
          <a:lstStyle/>
          <a:p>
            <a:r>
              <a:rPr lang="en-US" sz="2000" i="1" dirty="0" err="1"/>
              <a:t>V</a:t>
            </a:r>
            <a:r>
              <a:rPr lang="en-US" sz="2000" baseline="-25000" dirty="0" err="1"/>
              <a:t>mem</a:t>
            </a:r>
            <a:r>
              <a:rPr lang="en-US" sz="2000" dirty="0"/>
              <a:t>=-71mV</a:t>
            </a:r>
          </a:p>
        </p:txBody>
      </p:sp>
      <p:sp>
        <p:nvSpPr>
          <p:cNvPr id="65" name="Content Placeholder 2">
            <a:extLst>
              <a:ext uri="{FF2B5EF4-FFF2-40B4-BE49-F238E27FC236}">
                <a16:creationId xmlns:a16="http://schemas.microsoft.com/office/drawing/2014/main" id="{D55E9A6F-80F2-49F8-AFE0-811A91A7B1BD}"/>
              </a:ext>
            </a:extLst>
          </p:cNvPr>
          <p:cNvSpPr txBox="1">
            <a:spLocks/>
          </p:cNvSpPr>
          <p:nvPr/>
        </p:nvSpPr>
        <p:spPr bwMode="auto">
          <a:xfrm>
            <a:off x="3687479" y="3803217"/>
            <a:ext cx="5189812" cy="2329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Thevenin equivalent circuit</a:t>
            </a:r>
          </a:p>
          <a:p>
            <a:pPr lvl="1">
              <a:spcBef>
                <a:spcPts val="0"/>
              </a:spcBef>
            </a:pPr>
            <a:r>
              <a:rPr lang="en-US" i="1" kern="0" dirty="0"/>
              <a:t>Any</a:t>
            </a:r>
            <a:r>
              <a:rPr lang="en-US" kern="0" dirty="0"/>
              <a:t> collection of batteries, resistors, current sources </a:t>
            </a:r>
            <a:r>
              <a:rPr lang="en-US" kern="0" dirty="0">
                <a:latin typeface="Times New Roman" panose="02020603050405020304" pitchFamily="18" charset="0"/>
                <a:cs typeface="Times New Roman" panose="02020603050405020304" pitchFamily="18" charset="0"/>
              </a:rPr>
              <a:t>→ V + R</a:t>
            </a:r>
            <a:endParaRPr lang="en-US" kern="0" dirty="0"/>
          </a:p>
        </p:txBody>
      </p:sp>
      <p:grpSp>
        <p:nvGrpSpPr>
          <p:cNvPr id="130" name="Group 129">
            <a:extLst>
              <a:ext uri="{FF2B5EF4-FFF2-40B4-BE49-F238E27FC236}">
                <a16:creationId xmlns:a16="http://schemas.microsoft.com/office/drawing/2014/main" id="{8D3AB5A3-1599-4A76-A427-F4675CDF7BE6}"/>
              </a:ext>
            </a:extLst>
          </p:cNvPr>
          <p:cNvGrpSpPr/>
          <p:nvPr/>
        </p:nvGrpSpPr>
        <p:grpSpPr>
          <a:xfrm>
            <a:off x="792019" y="3632984"/>
            <a:ext cx="2686707" cy="2019530"/>
            <a:chOff x="792019" y="3632984"/>
            <a:chExt cx="2686707" cy="2019530"/>
          </a:xfrm>
        </p:grpSpPr>
        <p:cxnSp>
          <p:nvCxnSpPr>
            <p:cNvPr id="68" name="Straight Connector 67">
              <a:extLst>
                <a:ext uri="{FF2B5EF4-FFF2-40B4-BE49-F238E27FC236}">
                  <a16:creationId xmlns:a16="http://schemas.microsoft.com/office/drawing/2014/main" id="{7054C495-579D-4E7B-A9F3-0FDA652129CE}"/>
                </a:ext>
              </a:extLst>
            </p:cNvPr>
            <p:cNvCxnSpPr>
              <a:cxnSpLocks/>
            </p:cNvCxnSpPr>
            <p:nvPr/>
          </p:nvCxnSpPr>
          <p:spPr>
            <a:xfrm>
              <a:off x="800486" y="5635584"/>
              <a:ext cx="221946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49DF3E8-4862-4979-A268-596FB8CC401A}"/>
                </a:ext>
              </a:extLst>
            </p:cNvPr>
            <p:cNvCxnSpPr/>
            <p:nvPr/>
          </p:nvCxnSpPr>
          <p:spPr>
            <a:xfrm>
              <a:off x="1339530" y="5161452"/>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1DE2D73-3DBE-4C55-915E-ABB5B314A157}"/>
                </a:ext>
              </a:extLst>
            </p:cNvPr>
            <p:cNvCxnSpPr>
              <a:cxnSpLocks/>
            </p:cNvCxnSpPr>
            <p:nvPr/>
          </p:nvCxnSpPr>
          <p:spPr>
            <a:xfrm>
              <a:off x="1441129" y="5263051"/>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9DCD5A2-68D0-4475-B792-5C97F3B6017C}"/>
                </a:ext>
              </a:extLst>
            </p:cNvPr>
            <p:cNvCxnSpPr>
              <a:cxnSpLocks/>
            </p:cNvCxnSpPr>
            <p:nvPr/>
          </p:nvCxnSpPr>
          <p:spPr>
            <a:xfrm>
              <a:off x="1568135" y="5271514"/>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80241211-D908-4885-BA42-FD59F7271271}"/>
                </a:ext>
              </a:extLst>
            </p:cNvPr>
            <p:cNvGrpSpPr/>
            <p:nvPr/>
          </p:nvGrpSpPr>
          <p:grpSpPr>
            <a:xfrm>
              <a:off x="1178664" y="4280918"/>
              <a:ext cx="381000" cy="685800"/>
              <a:chOff x="5562600" y="3429000"/>
              <a:chExt cx="381000" cy="685800"/>
            </a:xfrm>
          </p:grpSpPr>
          <p:cxnSp>
            <p:nvCxnSpPr>
              <p:cNvPr id="92" name="Straight Connector 91">
                <a:extLst>
                  <a:ext uri="{FF2B5EF4-FFF2-40B4-BE49-F238E27FC236}">
                    <a16:creationId xmlns:a16="http://schemas.microsoft.com/office/drawing/2014/main" id="{A8796727-BDB0-4D96-84C0-10CEF64DBE7C}"/>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DF77945-E8BA-403C-B309-E6CDDE6F5F32}"/>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E84A001-08FE-4735-9D4E-8099C9B44C01}"/>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BB74902-4018-45ED-9615-A3A99747C17A}"/>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8FE85A8-7E7C-4E6B-8205-9489A821EA95}"/>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7" name="Straight Connector 96">
              <a:extLst>
                <a:ext uri="{FF2B5EF4-FFF2-40B4-BE49-F238E27FC236}">
                  <a16:creationId xmlns:a16="http://schemas.microsoft.com/office/drawing/2014/main" id="{7205E1EA-6357-4F70-A9B4-84475CD7476D}"/>
                </a:ext>
              </a:extLst>
            </p:cNvPr>
            <p:cNvCxnSpPr>
              <a:cxnSpLocks/>
            </p:cNvCxnSpPr>
            <p:nvPr/>
          </p:nvCxnSpPr>
          <p:spPr>
            <a:xfrm>
              <a:off x="1551197" y="4949786"/>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0438D98-C07E-4D3B-B700-66144F79E575}"/>
                </a:ext>
              </a:extLst>
            </p:cNvPr>
            <p:cNvCxnSpPr>
              <a:cxnSpLocks/>
            </p:cNvCxnSpPr>
            <p:nvPr/>
          </p:nvCxnSpPr>
          <p:spPr>
            <a:xfrm>
              <a:off x="792019" y="4060785"/>
              <a:ext cx="222792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67A0507-EF57-45D9-AD84-7FACD9EF1DA2}"/>
                </a:ext>
              </a:extLst>
            </p:cNvPr>
            <p:cNvCxnSpPr>
              <a:cxnSpLocks/>
            </p:cNvCxnSpPr>
            <p:nvPr/>
          </p:nvCxnSpPr>
          <p:spPr>
            <a:xfrm>
              <a:off x="1347992" y="4086186"/>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153B7D9C-9A94-4A82-A669-A7B3CD5D5113}"/>
                </a:ext>
              </a:extLst>
            </p:cNvPr>
            <p:cNvSpPr txBox="1"/>
            <p:nvPr/>
          </p:nvSpPr>
          <p:spPr>
            <a:xfrm>
              <a:off x="873867" y="3637454"/>
              <a:ext cx="795866" cy="461665"/>
            </a:xfrm>
            <a:prstGeom prst="rect">
              <a:avLst/>
            </a:prstGeom>
            <a:noFill/>
          </p:spPr>
          <p:txBody>
            <a:bodyPr wrap="square" rtlCol="0">
              <a:spAutoFit/>
            </a:bodyPr>
            <a:lstStyle/>
            <a:p>
              <a:r>
                <a:rPr lang="en-US" dirty="0"/>
                <a:t>ICF</a:t>
              </a:r>
            </a:p>
          </p:txBody>
        </p:sp>
        <p:sp>
          <p:nvSpPr>
            <p:cNvPr id="118" name="Rectangle 117">
              <a:extLst>
                <a:ext uri="{FF2B5EF4-FFF2-40B4-BE49-F238E27FC236}">
                  <a16:creationId xmlns:a16="http://schemas.microsoft.com/office/drawing/2014/main" id="{9E2C6ED2-BCB0-48E5-962B-D8A03BF47CC6}"/>
                </a:ext>
              </a:extLst>
            </p:cNvPr>
            <p:cNvSpPr/>
            <p:nvPr/>
          </p:nvSpPr>
          <p:spPr>
            <a:xfrm>
              <a:off x="1642011" y="4980294"/>
              <a:ext cx="1799933" cy="400110"/>
            </a:xfrm>
            <a:prstGeom prst="rect">
              <a:avLst/>
            </a:prstGeom>
          </p:spPr>
          <p:txBody>
            <a:bodyPr wrap="square">
              <a:spAutoFit/>
            </a:bodyPr>
            <a:lstStyle/>
            <a:p>
              <a:r>
                <a:rPr lang="en-US" sz="2000" dirty="0"/>
                <a:t>  -71mV (</a:t>
              </a:r>
              <a:r>
                <a:rPr lang="en-US" sz="2000" i="1" dirty="0" err="1"/>
                <a:t>V</a:t>
              </a:r>
              <a:r>
                <a:rPr lang="en-US" sz="2000" baseline="-25000" dirty="0" err="1"/>
                <a:t>mem</a:t>
              </a:r>
              <a:r>
                <a:rPr lang="en-US" sz="2000" dirty="0"/>
                <a:t>)</a:t>
              </a:r>
              <a:endParaRPr lang="en-US" dirty="0"/>
            </a:p>
          </p:txBody>
        </p:sp>
        <p:sp>
          <p:nvSpPr>
            <p:cNvPr id="122" name="TextBox 121">
              <a:extLst>
                <a:ext uri="{FF2B5EF4-FFF2-40B4-BE49-F238E27FC236}">
                  <a16:creationId xmlns:a16="http://schemas.microsoft.com/office/drawing/2014/main" id="{B32ACAEB-E4BD-4FFD-AEB9-094EB6B88CC3}"/>
                </a:ext>
              </a:extLst>
            </p:cNvPr>
            <p:cNvSpPr txBox="1"/>
            <p:nvPr/>
          </p:nvSpPr>
          <p:spPr>
            <a:xfrm>
              <a:off x="1455736" y="4356758"/>
              <a:ext cx="2022990" cy="307777"/>
            </a:xfrm>
            <a:prstGeom prst="rect">
              <a:avLst/>
            </a:prstGeom>
            <a:noFill/>
          </p:spPr>
          <p:txBody>
            <a:bodyPr wrap="none" lIns="0" tIns="0" rIns="0" bIns="0" rtlCol="0">
              <a:spAutoFit/>
            </a:bodyPr>
            <a:lstStyle/>
            <a:p>
              <a:r>
                <a:rPr lang="en-US" sz="2000" i="1" dirty="0" err="1"/>
                <a:t>G</a:t>
              </a:r>
              <a:r>
                <a:rPr lang="en-US" sz="2000" baseline="-25000" dirty="0" err="1"/>
                <a:t>eq</a:t>
              </a:r>
              <a:r>
                <a:rPr lang="en-US" sz="2000" dirty="0"/>
                <a:t>=</a:t>
              </a:r>
              <a:r>
                <a:rPr lang="en-US" sz="2000" i="1" dirty="0" err="1"/>
                <a:t>G</a:t>
              </a:r>
              <a:r>
                <a:rPr lang="en-US" sz="2000" baseline="-25000" dirty="0" err="1"/>
                <a:t>Na</a:t>
              </a:r>
              <a:r>
                <a:rPr lang="en-US" sz="2000" dirty="0">
                  <a:cs typeface="Times New Roman" panose="02020603050405020304" pitchFamily="18" charset="0"/>
                </a:rPr>
                <a:t> ║ </a:t>
              </a:r>
              <a:r>
                <a:rPr lang="en-US" sz="2000" i="1" dirty="0" err="1">
                  <a:cs typeface="Times New Roman" panose="02020603050405020304" pitchFamily="18" charset="0"/>
                </a:rPr>
                <a:t>G</a:t>
              </a:r>
              <a:r>
                <a:rPr lang="en-US" sz="2000" baseline="-25000" dirty="0" err="1">
                  <a:cs typeface="Times New Roman" panose="02020603050405020304" pitchFamily="18" charset="0"/>
                </a:rPr>
                <a:t>K</a:t>
              </a:r>
              <a:r>
                <a:rPr lang="en-US" sz="2000" dirty="0" err="1">
                  <a:cs typeface="Times New Roman" panose="02020603050405020304" pitchFamily="18" charset="0"/>
                </a:rPr>
                <a:t>║</a:t>
              </a:r>
              <a:r>
                <a:rPr lang="en-US" sz="2000" i="1" dirty="0" err="1">
                  <a:cs typeface="Times New Roman" panose="02020603050405020304" pitchFamily="18" charset="0"/>
                </a:rPr>
                <a:t>G</a:t>
              </a:r>
              <a:r>
                <a:rPr lang="en-US" sz="2000" baseline="-25000" dirty="0" err="1">
                  <a:cs typeface="Times New Roman" panose="02020603050405020304" pitchFamily="18" charset="0"/>
                </a:rPr>
                <a:t>Cl</a:t>
              </a:r>
              <a:endParaRPr lang="en-US" sz="2000" i="1" dirty="0"/>
            </a:p>
          </p:txBody>
        </p:sp>
        <p:sp>
          <p:nvSpPr>
            <p:cNvPr id="125" name="TextBox 124">
              <a:extLst>
                <a:ext uri="{FF2B5EF4-FFF2-40B4-BE49-F238E27FC236}">
                  <a16:creationId xmlns:a16="http://schemas.microsoft.com/office/drawing/2014/main" id="{E35447C9-2B8D-45E4-806F-4A2E644FDCCF}"/>
                </a:ext>
              </a:extLst>
            </p:cNvPr>
            <p:cNvSpPr txBox="1"/>
            <p:nvPr/>
          </p:nvSpPr>
          <p:spPr>
            <a:xfrm>
              <a:off x="1878485" y="3632984"/>
              <a:ext cx="1368965" cy="307777"/>
            </a:xfrm>
            <a:prstGeom prst="rect">
              <a:avLst/>
            </a:prstGeom>
            <a:noFill/>
          </p:spPr>
          <p:txBody>
            <a:bodyPr wrap="none" lIns="0" tIns="0" rIns="0" bIns="0" rtlCol="0">
              <a:spAutoFit/>
            </a:bodyPr>
            <a:lstStyle/>
            <a:p>
              <a:r>
                <a:rPr lang="en-US" sz="2000" i="1" dirty="0" err="1"/>
                <a:t>V</a:t>
              </a:r>
              <a:r>
                <a:rPr lang="en-US" sz="2000" baseline="-25000" dirty="0" err="1"/>
                <a:t>mem</a:t>
              </a:r>
              <a:r>
                <a:rPr lang="en-US" sz="2000" dirty="0"/>
                <a:t>=-71mV</a:t>
              </a:r>
            </a:p>
          </p:txBody>
        </p:sp>
        <p:sp>
          <p:nvSpPr>
            <p:cNvPr id="127" name="TextBox 126">
              <a:extLst>
                <a:ext uri="{FF2B5EF4-FFF2-40B4-BE49-F238E27FC236}">
                  <a16:creationId xmlns:a16="http://schemas.microsoft.com/office/drawing/2014/main" id="{D7476792-70D1-48CE-86A1-BCEEA9F7E5B6}"/>
                </a:ext>
              </a:extLst>
            </p:cNvPr>
            <p:cNvSpPr txBox="1"/>
            <p:nvPr/>
          </p:nvSpPr>
          <p:spPr>
            <a:xfrm>
              <a:off x="857889" y="5169688"/>
              <a:ext cx="795866" cy="461665"/>
            </a:xfrm>
            <a:prstGeom prst="rect">
              <a:avLst/>
            </a:prstGeom>
            <a:noFill/>
          </p:spPr>
          <p:txBody>
            <a:bodyPr wrap="square" rtlCol="0">
              <a:spAutoFit/>
            </a:bodyPr>
            <a:lstStyle/>
            <a:p>
              <a:r>
                <a:rPr lang="en-US" dirty="0"/>
                <a:t>ECF</a:t>
              </a:r>
            </a:p>
          </p:txBody>
        </p:sp>
      </p:grpSp>
    </p:spTree>
    <p:extLst>
      <p:ext uri="{BB962C8B-B14F-4D97-AF65-F5344CB8AC3E}">
        <p14:creationId xmlns:p14="http://schemas.microsoft.com/office/powerpoint/2010/main" val="164751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fade">
                                      <p:cBhvr>
                                        <p:cTn id="7" dur="500"/>
                                        <p:tgtEl>
                                          <p:spTgt spid="6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5">
                                            <p:txEl>
                                              <p:pRg st="1" end="1"/>
                                            </p:txEl>
                                          </p:spTgt>
                                        </p:tgtEl>
                                        <p:attrNameLst>
                                          <p:attrName>style.visibility</p:attrName>
                                        </p:attrNameLst>
                                      </p:cBhvr>
                                      <p:to>
                                        <p:strVal val="visible"/>
                                      </p:to>
                                    </p:set>
                                    <p:animEffect transition="in" filter="fade">
                                      <p:cBhvr>
                                        <p:cTn id="10" dur="500"/>
                                        <p:tgtEl>
                                          <p:spTgt spid="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0"/>
                                        </p:tgtEl>
                                        <p:attrNameLst>
                                          <p:attrName>style.visibility</p:attrName>
                                        </p:attrNameLst>
                                      </p:cBhvr>
                                      <p:to>
                                        <p:strVal val="visible"/>
                                      </p:to>
                                    </p:set>
                                    <p:animEffect transition="in" filter="fade">
                                      <p:cBhvr>
                                        <p:cTn id="15"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C602-B553-4F5D-B8BF-CCA50C7DA20F}"/>
              </a:ext>
            </a:extLst>
          </p:cNvPr>
          <p:cNvSpPr>
            <a:spLocks noGrp="1"/>
          </p:cNvSpPr>
          <p:nvPr>
            <p:ph type="title"/>
          </p:nvPr>
        </p:nvSpPr>
        <p:spPr/>
        <p:txBody>
          <a:bodyPr/>
          <a:lstStyle/>
          <a:p>
            <a:r>
              <a:rPr lang="en-US" dirty="0"/>
              <a:t>Why do the ends dip?</a:t>
            </a:r>
          </a:p>
        </p:txBody>
      </p:sp>
      <p:sp>
        <p:nvSpPr>
          <p:cNvPr id="3" name="Content Placeholder 2">
            <a:extLst>
              <a:ext uri="{FF2B5EF4-FFF2-40B4-BE49-F238E27FC236}">
                <a16:creationId xmlns:a16="http://schemas.microsoft.com/office/drawing/2014/main" id="{3BCEDC89-6F88-43C4-84FC-3DCC782A9BBF}"/>
              </a:ext>
            </a:extLst>
          </p:cNvPr>
          <p:cNvSpPr>
            <a:spLocks noGrp="1"/>
          </p:cNvSpPr>
          <p:nvPr>
            <p:ph idx="1"/>
          </p:nvPr>
        </p:nvSpPr>
        <p:spPr>
          <a:xfrm>
            <a:off x="827197" y="4972383"/>
            <a:ext cx="7916750" cy="819150"/>
          </a:xfrm>
        </p:spPr>
        <p:txBody>
          <a:bodyPr/>
          <a:lstStyle/>
          <a:p>
            <a:r>
              <a:rPr lang="en-US" dirty="0"/>
              <a:t>Basic circuit theory predicts </a:t>
            </a:r>
            <a:r>
              <a:rPr lang="en-US" i="1" dirty="0" err="1"/>
              <a:t>V</a:t>
            </a:r>
            <a:r>
              <a:rPr lang="en-US" baseline="-25000" dirty="0" err="1"/>
              <a:t>mem</a:t>
            </a:r>
            <a:r>
              <a:rPr lang="en-US" dirty="0"/>
              <a:t> dip at the ends</a:t>
            </a:r>
          </a:p>
          <a:p>
            <a:pPr lvl="1"/>
            <a:r>
              <a:rPr lang="en-US" dirty="0"/>
              <a:t>Same theory will make other predictions later</a:t>
            </a:r>
          </a:p>
        </p:txBody>
      </p:sp>
      <p:sp>
        <p:nvSpPr>
          <p:cNvPr id="4" name="Footer Placeholder 3">
            <a:extLst>
              <a:ext uri="{FF2B5EF4-FFF2-40B4-BE49-F238E27FC236}">
                <a16:creationId xmlns:a16="http://schemas.microsoft.com/office/drawing/2014/main" id="{3CB4C8EA-A2D2-47A4-B2E3-19E22B385607}"/>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E065AD35-E127-48DA-A6DD-C82B9C1068FF}"/>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78DDD5F-0B4E-4E9A-BBF0-1DD043ECEEB9}"/>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A81E9F6-1999-423D-9650-F74CEB476E04}"/>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2F2F1DF-3009-4EEF-9188-FCE6A358F215}"/>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79E6DA0-F983-42F0-AA01-F7010388713B}"/>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30917FF-BD0E-45B4-BA25-CCD3EC32524F}"/>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C059DBB-6CA6-4FE2-8D66-F870E2302567}"/>
              </a:ext>
            </a:extLst>
          </p:cNvPr>
          <p:cNvSpPr txBox="1"/>
          <p:nvPr/>
        </p:nvSpPr>
        <p:spPr>
          <a:xfrm>
            <a:off x="6476898" y="2036516"/>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12" name="TextBox 11">
            <a:extLst>
              <a:ext uri="{FF2B5EF4-FFF2-40B4-BE49-F238E27FC236}">
                <a16:creationId xmlns:a16="http://schemas.microsoft.com/office/drawing/2014/main" id="{5FFDB6EF-A195-417C-AE0D-556D89F161D4}"/>
              </a:ext>
            </a:extLst>
          </p:cNvPr>
          <p:cNvSpPr txBox="1"/>
          <p:nvPr/>
        </p:nvSpPr>
        <p:spPr>
          <a:xfrm>
            <a:off x="1305395" y="2029586"/>
            <a:ext cx="654025" cy="276999"/>
          </a:xfrm>
          <a:prstGeom prst="rect">
            <a:avLst/>
          </a:prstGeom>
          <a:noFill/>
        </p:spPr>
        <p:txBody>
          <a:bodyPr wrap="none" lIns="0" tIns="0" rIns="0" bIns="0" rtlCol="0" anchor="ctr" anchorCtr="1">
            <a:spAutoFit/>
          </a:bodyPr>
          <a:lstStyle/>
          <a:p>
            <a:r>
              <a:rPr lang="en-US" sz="1800" dirty="0"/>
              <a:t>-65mV</a:t>
            </a:r>
            <a:endParaRPr lang="en-US" dirty="0"/>
          </a:p>
        </p:txBody>
      </p:sp>
      <p:sp>
        <p:nvSpPr>
          <p:cNvPr id="13" name="Rectangle 12">
            <a:extLst>
              <a:ext uri="{FF2B5EF4-FFF2-40B4-BE49-F238E27FC236}">
                <a16:creationId xmlns:a16="http://schemas.microsoft.com/office/drawing/2014/main" id="{049321C4-0B8A-418F-B3B7-52871F9360C8}"/>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8E96087-7B08-410E-9488-832AC35AF935}"/>
              </a:ext>
            </a:extLst>
          </p:cNvPr>
          <p:cNvSpPr txBox="1"/>
          <p:nvPr/>
        </p:nvSpPr>
        <p:spPr>
          <a:xfrm>
            <a:off x="6476898" y="204604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18" name="TextBox 17">
            <a:extLst>
              <a:ext uri="{FF2B5EF4-FFF2-40B4-BE49-F238E27FC236}">
                <a16:creationId xmlns:a16="http://schemas.microsoft.com/office/drawing/2014/main" id="{943697E4-E3B9-4A58-A8FA-93EA0DAA5727}"/>
              </a:ext>
            </a:extLst>
          </p:cNvPr>
          <p:cNvSpPr txBox="1"/>
          <p:nvPr/>
        </p:nvSpPr>
        <p:spPr>
          <a:xfrm>
            <a:off x="1305395" y="2029586"/>
            <a:ext cx="654025" cy="276999"/>
          </a:xfrm>
          <a:prstGeom prst="rect">
            <a:avLst/>
          </a:prstGeom>
          <a:noFill/>
        </p:spPr>
        <p:txBody>
          <a:bodyPr wrap="none" lIns="0" tIns="0" rIns="0" bIns="0" rtlCol="0" anchor="ctr" anchorCtr="1">
            <a:spAutoFit/>
          </a:bodyPr>
          <a:lstStyle/>
          <a:p>
            <a:r>
              <a:rPr lang="en-US" sz="1800" dirty="0"/>
              <a:t>-60mV</a:t>
            </a:r>
            <a:endParaRPr lang="en-US" dirty="0"/>
          </a:p>
        </p:txBody>
      </p:sp>
      <p:cxnSp>
        <p:nvCxnSpPr>
          <p:cNvPr id="19" name="Straight Connector 18">
            <a:extLst>
              <a:ext uri="{FF2B5EF4-FFF2-40B4-BE49-F238E27FC236}">
                <a16:creationId xmlns:a16="http://schemas.microsoft.com/office/drawing/2014/main" id="{21F5A356-852E-45E9-B4DD-A68E081BBC90}"/>
              </a:ext>
            </a:extLst>
          </p:cNvPr>
          <p:cNvCxnSpPr>
            <a:cxnSpLocks/>
          </p:cNvCxnSpPr>
          <p:nvPr/>
        </p:nvCxnSpPr>
        <p:spPr>
          <a:xfrm>
            <a:off x="800486" y="4673559"/>
            <a:ext cx="7276714"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CDF034-A6C2-4E24-BB23-65F7216475B2}"/>
              </a:ext>
            </a:extLst>
          </p:cNvPr>
          <p:cNvCxnSpPr/>
          <p:nvPr/>
        </p:nvCxnSpPr>
        <p:spPr>
          <a:xfrm>
            <a:off x="2396805" y="4199427"/>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06F9BB2-8BC2-46D8-B06A-7FA62E2C45D2}"/>
              </a:ext>
            </a:extLst>
          </p:cNvPr>
          <p:cNvCxnSpPr>
            <a:cxnSpLocks/>
          </p:cNvCxnSpPr>
          <p:nvPr/>
        </p:nvCxnSpPr>
        <p:spPr>
          <a:xfrm>
            <a:off x="2498404" y="4301026"/>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83F981-528E-4773-9A4E-52D5BFE1711C}"/>
              </a:ext>
            </a:extLst>
          </p:cNvPr>
          <p:cNvCxnSpPr>
            <a:cxnSpLocks/>
          </p:cNvCxnSpPr>
          <p:nvPr/>
        </p:nvCxnSpPr>
        <p:spPr>
          <a:xfrm>
            <a:off x="2625410" y="430948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EA7690BB-1C32-4DBF-8EA0-338FA2176760}"/>
              </a:ext>
            </a:extLst>
          </p:cNvPr>
          <p:cNvGrpSpPr/>
          <p:nvPr/>
        </p:nvGrpSpPr>
        <p:grpSpPr>
          <a:xfrm>
            <a:off x="2235939" y="3318893"/>
            <a:ext cx="381000" cy="685800"/>
            <a:chOff x="5562600" y="3429000"/>
            <a:chExt cx="381000" cy="685800"/>
          </a:xfrm>
        </p:grpSpPr>
        <p:cxnSp>
          <p:nvCxnSpPr>
            <p:cNvPr id="24" name="Straight Connector 23">
              <a:extLst>
                <a:ext uri="{FF2B5EF4-FFF2-40B4-BE49-F238E27FC236}">
                  <a16:creationId xmlns:a16="http://schemas.microsoft.com/office/drawing/2014/main" id="{1879AD1D-283F-4FB6-8242-1C948804294D}"/>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758A74E-FB1D-429D-B921-6A9B362F9222}"/>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D3FFE4E-9269-46FC-B4F4-AA5168D9F287}"/>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D0F8BBC-40C6-4632-9A6D-130B7B47B72B}"/>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5F1164E-D16E-4EB8-A60A-8E9BEA13A6B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a:extLst>
              <a:ext uri="{FF2B5EF4-FFF2-40B4-BE49-F238E27FC236}">
                <a16:creationId xmlns:a16="http://schemas.microsoft.com/office/drawing/2014/main" id="{2EC91E6B-E163-47E0-9A40-F88E6FF310EA}"/>
              </a:ext>
            </a:extLst>
          </p:cNvPr>
          <p:cNvCxnSpPr>
            <a:cxnSpLocks/>
          </p:cNvCxnSpPr>
          <p:nvPr/>
        </p:nvCxnSpPr>
        <p:spPr>
          <a:xfrm>
            <a:off x="2608472" y="398776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C4E5B04-76C1-4096-9C61-A291CFB92CAB}"/>
              </a:ext>
            </a:extLst>
          </p:cNvPr>
          <p:cNvCxnSpPr>
            <a:cxnSpLocks/>
          </p:cNvCxnSpPr>
          <p:nvPr/>
        </p:nvCxnSpPr>
        <p:spPr>
          <a:xfrm>
            <a:off x="2415755" y="3127335"/>
            <a:ext cx="27432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F65AB23-CF83-462B-90FB-529F990DC37B}"/>
              </a:ext>
            </a:extLst>
          </p:cNvPr>
          <p:cNvCxnSpPr>
            <a:cxnSpLocks/>
          </p:cNvCxnSpPr>
          <p:nvPr/>
        </p:nvCxnSpPr>
        <p:spPr>
          <a:xfrm>
            <a:off x="2405267" y="312416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7EBD9A05-3695-436C-81BF-C009EB8BA95E}"/>
              </a:ext>
            </a:extLst>
          </p:cNvPr>
          <p:cNvSpPr/>
          <p:nvPr/>
        </p:nvSpPr>
        <p:spPr>
          <a:xfrm>
            <a:off x="1447812" y="4037319"/>
            <a:ext cx="1167004" cy="400110"/>
          </a:xfrm>
          <a:prstGeom prst="rect">
            <a:avLst/>
          </a:prstGeom>
        </p:spPr>
        <p:txBody>
          <a:bodyPr wrap="square">
            <a:spAutoFit/>
          </a:bodyPr>
          <a:lstStyle/>
          <a:p>
            <a:r>
              <a:rPr lang="en-US" sz="2000" dirty="0"/>
              <a:t>  -65mV</a:t>
            </a:r>
            <a:endParaRPr lang="en-US" dirty="0"/>
          </a:p>
        </p:txBody>
      </p:sp>
      <p:sp>
        <p:nvSpPr>
          <p:cNvPr id="34" name="TextBox 33">
            <a:extLst>
              <a:ext uri="{FF2B5EF4-FFF2-40B4-BE49-F238E27FC236}">
                <a16:creationId xmlns:a16="http://schemas.microsoft.com/office/drawing/2014/main" id="{BE4180CE-C087-463F-83CA-63817D44F8EB}"/>
              </a:ext>
            </a:extLst>
          </p:cNvPr>
          <p:cNvSpPr txBox="1"/>
          <p:nvPr/>
        </p:nvSpPr>
        <p:spPr>
          <a:xfrm>
            <a:off x="2017711" y="3480458"/>
            <a:ext cx="346249" cy="307777"/>
          </a:xfrm>
          <a:prstGeom prst="rect">
            <a:avLst/>
          </a:prstGeom>
          <a:noFill/>
        </p:spPr>
        <p:txBody>
          <a:bodyPr wrap="none" lIns="0" tIns="0" rIns="0" bIns="0" rtlCol="0">
            <a:spAutoFit/>
          </a:bodyPr>
          <a:lstStyle/>
          <a:p>
            <a:r>
              <a:rPr lang="en-US" sz="2000" i="1" dirty="0" err="1"/>
              <a:t>G</a:t>
            </a:r>
            <a:r>
              <a:rPr lang="en-US" sz="2000" baseline="-25000" dirty="0" err="1"/>
              <a:t>eq</a:t>
            </a:r>
            <a:endParaRPr lang="en-US" sz="2000" i="1" dirty="0"/>
          </a:p>
        </p:txBody>
      </p:sp>
      <p:sp>
        <p:nvSpPr>
          <p:cNvPr id="36" name="TextBox 35">
            <a:extLst>
              <a:ext uri="{FF2B5EF4-FFF2-40B4-BE49-F238E27FC236}">
                <a16:creationId xmlns:a16="http://schemas.microsoft.com/office/drawing/2014/main" id="{979DF0D1-BE36-4706-9C34-A281134ED6B5}"/>
              </a:ext>
            </a:extLst>
          </p:cNvPr>
          <p:cNvSpPr txBox="1"/>
          <p:nvPr/>
        </p:nvSpPr>
        <p:spPr>
          <a:xfrm>
            <a:off x="3734439" y="4264813"/>
            <a:ext cx="795866" cy="461665"/>
          </a:xfrm>
          <a:prstGeom prst="rect">
            <a:avLst/>
          </a:prstGeom>
          <a:noFill/>
        </p:spPr>
        <p:txBody>
          <a:bodyPr wrap="square" rtlCol="0">
            <a:spAutoFit/>
          </a:bodyPr>
          <a:lstStyle/>
          <a:p>
            <a:r>
              <a:rPr lang="en-US" dirty="0"/>
              <a:t>ECF</a:t>
            </a:r>
          </a:p>
        </p:txBody>
      </p:sp>
      <p:grpSp>
        <p:nvGrpSpPr>
          <p:cNvPr id="48" name="Group 47">
            <a:extLst>
              <a:ext uri="{FF2B5EF4-FFF2-40B4-BE49-F238E27FC236}">
                <a16:creationId xmlns:a16="http://schemas.microsoft.com/office/drawing/2014/main" id="{A735164F-F5A7-4F6A-B8DA-D634E675B3C6}"/>
              </a:ext>
            </a:extLst>
          </p:cNvPr>
          <p:cNvGrpSpPr/>
          <p:nvPr/>
        </p:nvGrpSpPr>
        <p:grpSpPr>
          <a:xfrm>
            <a:off x="2682555" y="2941556"/>
            <a:ext cx="340044" cy="381000"/>
            <a:chOff x="2912964" y="3702510"/>
            <a:chExt cx="609600" cy="381000"/>
          </a:xfrm>
        </p:grpSpPr>
        <p:cxnSp>
          <p:nvCxnSpPr>
            <p:cNvPr id="39" name="Straight Connector 38">
              <a:extLst>
                <a:ext uri="{FF2B5EF4-FFF2-40B4-BE49-F238E27FC236}">
                  <a16:creationId xmlns:a16="http://schemas.microsoft.com/office/drawing/2014/main" id="{ADAFBBF6-2EB8-46C8-9D55-94FC4292DF84}"/>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7379D00-7039-4203-9893-89852496C9CA}"/>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87F53-02AB-4E4C-AD0A-7CC9FE804C7A}"/>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F70ED4-935B-4061-AD24-A0C3415904C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60CF995-2620-43EF-BE0F-6354EE4668C1}"/>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5A763588-A706-4170-A52A-7CB16BA42E64}"/>
              </a:ext>
            </a:extLst>
          </p:cNvPr>
          <p:cNvGrpSpPr/>
          <p:nvPr/>
        </p:nvGrpSpPr>
        <p:grpSpPr>
          <a:xfrm>
            <a:off x="3644580" y="2941556"/>
            <a:ext cx="340044" cy="381000"/>
            <a:chOff x="2912964" y="3702510"/>
            <a:chExt cx="609600" cy="381000"/>
          </a:xfrm>
        </p:grpSpPr>
        <p:cxnSp>
          <p:nvCxnSpPr>
            <p:cNvPr id="53" name="Straight Connector 52">
              <a:extLst>
                <a:ext uri="{FF2B5EF4-FFF2-40B4-BE49-F238E27FC236}">
                  <a16:creationId xmlns:a16="http://schemas.microsoft.com/office/drawing/2014/main" id="{B9356DAA-0B42-431B-9BA5-396796A93290}"/>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31B4848-43F5-409C-9035-5B184216481C}"/>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4DF57D-1E2E-44B9-BEAC-2D828CE58F71}"/>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4132843-CDCA-4DDE-B3DF-0E350CA26655}"/>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DF1D9-41C6-41A9-A90D-306AC5DA1F7D}"/>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B99F790F-20C2-4E32-A875-05C154F9FEA7}"/>
              </a:ext>
            </a:extLst>
          </p:cNvPr>
          <p:cNvGrpSpPr/>
          <p:nvPr/>
        </p:nvGrpSpPr>
        <p:grpSpPr>
          <a:xfrm>
            <a:off x="4578030" y="2941556"/>
            <a:ext cx="340044" cy="381000"/>
            <a:chOff x="2912964" y="3702510"/>
            <a:chExt cx="609600" cy="381000"/>
          </a:xfrm>
        </p:grpSpPr>
        <p:cxnSp>
          <p:nvCxnSpPr>
            <p:cNvPr id="59" name="Straight Connector 58">
              <a:extLst>
                <a:ext uri="{FF2B5EF4-FFF2-40B4-BE49-F238E27FC236}">
                  <a16:creationId xmlns:a16="http://schemas.microsoft.com/office/drawing/2014/main" id="{7F600DAB-DA52-486C-822D-2234DE27110F}"/>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0C49E15-57AB-4DB5-922D-E97BE4C8EE66}"/>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7B9375E-CB42-4389-A2AE-9FD4A9BAB87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8219E9C-C0D7-4B5F-BC29-0703B6E09CAE}"/>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1ECE4E1-9915-4DE5-BEB9-1879E9B0A2E8}"/>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9A7AAFB0-3840-4DE5-835D-57EF8248BBFD}"/>
              </a:ext>
            </a:extLst>
          </p:cNvPr>
          <p:cNvGrpSpPr/>
          <p:nvPr/>
        </p:nvGrpSpPr>
        <p:grpSpPr>
          <a:xfrm>
            <a:off x="5473380" y="2941556"/>
            <a:ext cx="340044" cy="381000"/>
            <a:chOff x="2912964" y="3702510"/>
            <a:chExt cx="609600" cy="381000"/>
          </a:xfrm>
        </p:grpSpPr>
        <p:cxnSp>
          <p:nvCxnSpPr>
            <p:cNvPr id="65" name="Straight Connector 64">
              <a:extLst>
                <a:ext uri="{FF2B5EF4-FFF2-40B4-BE49-F238E27FC236}">
                  <a16:creationId xmlns:a16="http://schemas.microsoft.com/office/drawing/2014/main" id="{CB721E4F-370E-475F-B673-C758627C90F5}"/>
                </a:ext>
              </a:extLst>
            </p:cNvPr>
            <p:cNvCxnSpPr/>
            <p:nvPr/>
          </p:nvCxnSpPr>
          <p:spPr>
            <a:xfrm rot="5400000">
              <a:off x="3370164" y="393111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8095585-6F87-4943-B1E4-03F0DD7296AB}"/>
                </a:ext>
              </a:extLst>
            </p:cNvPr>
            <p:cNvCxnSpPr/>
            <p:nvPr/>
          </p:nvCxnSpPr>
          <p:spPr>
            <a:xfrm rot="5400000" flipV="1">
              <a:off x="31796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448EAA4-3D03-4C80-99E0-3D8FACB1D1A3}"/>
                </a:ext>
              </a:extLst>
            </p:cNvPr>
            <p:cNvCxnSpPr/>
            <p:nvPr/>
          </p:nvCxnSpPr>
          <p:spPr>
            <a:xfrm rot="5400000" flipH="1" flipV="1">
              <a:off x="30272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2829DC5-8488-42FF-B5B1-09D62FAEA5D1}"/>
                </a:ext>
              </a:extLst>
            </p:cNvPr>
            <p:cNvCxnSpPr/>
            <p:nvPr/>
          </p:nvCxnSpPr>
          <p:spPr>
            <a:xfrm rot="5400000" flipV="1">
              <a:off x="2874864" y="381681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9A125C-C328-4A4F-913B-525CE3095A17}"/>
                </a:ext>
              </a:extLst>
            </p:cNvPr>
            <p:cNvCxnSpPr>
              <a:cxnSpLocks/>
            </p:cNvCxnSpPr>
            <p:nvPr/>
          </p:nvCxnSpPr>
          <p:spPr>
            <a:xfrm flipV="1">
              <a:off x="2912964" y="3702510"/>
              <a:ext cx="76200" cy="1905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a:extLst>
              <a:ext uri="{FF2B5EF4-FFF2-40B4-BE49-F238E27FC236}">
                <a16:creationId xmlns:a16="http://schemas.microsoft.com/office/drawing/2014/main" id="{5522076D-6EB1-4661-B8BE-E6956A37A0A9}"/>
              </a:ext>
            </a:extLst>
          </p:cNvPr>
          <p:cNvCxnSpPr/>
          <p:nvPr/>
        </p:nvCxnSpPr>
        <p:spPr>
          <a:xfrm>
            <a:off x="6130605" y="4161327"/>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8073BDE-FCF9-45F2-833B-75A205222360}"/>
              </a:ext>
            </a:extLst>
          </p:cNvPr>
          <p:cNvCxnSpPr>
            <a:cxnSpLocks/>
          </p:cNvCxnSpPr>
          <p:nvPr/>
        </p:nvCxnSpPr>
        <p:spPr>
          <a:xfrm>
            <a:off x="6232204" y="4262926"/>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4E0DBF6-B3B1-432D-8D94-212B11E20724}"/>
              </a:ext>
            </a:extLst>
          </p:cNvPr>
          <p:cNvCxnSpPr>
            <a:cxnSpLocks/>
          </p:cNvCxnSpPr>
          <p:nvPr/>
        </p:nvCxnSpPr>
        <p:spPr>
          <a:xfrm>
            <a:off x="6359210" y="427138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43B79BBD-0A3F-40B9-A4AB-8CA543B70CE4}"/>
              </a:ext>
            </a:extLst>
          </p:cNvPr>
          <p:cNvGrpSpPr/>
          <p:nvPr/>
        </p:nvGrpSpPr>
        <p:grpSpPr>
          <a:xfrm>
            <a:off x="5969739" y="3280793"/>
            <a:ext cx="381000" cy="685800"/>
            <a:chOff x="5562600" y="3429000"/>
            <a:chExt cx="381000" cy="685800"/>
          </a:xfrm>
        </p:grpSpPr>
        <p:cxnSp>
          <p:nvCxnSpPr>
            <p:cNvPr id="74" name="Straight Connector 73">
              <a:extLst>
                <a:ext uri="{FF2B5EF4-FFF2-40B4-BE49-F238E27FC236}">
                  <a16:creationId xmlns:a16="http://schemas.microsoft.com/office/drawing/2014/main" id="{A6107899-029A-4A5A-B943-FC833C7A52A0}"/>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1271795-9D23-4BA7-9C5D-AF30030968CF}"/>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8A4D60E-A121-4034-A889-B9E1B63FDD2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A850EEC-ED23-4A9F-A393-4FB35132B812}"/>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2FFA7C9-2948-4C85-B1C6-56B992255A70}"/>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9" name="Straight Connector 78">
            <a:extLst>
              <a:ext uri="{FF2B5EF4-FFF2-40B4-BE49-F238E27FC236}">
                <a16:creationId xmlns:a16="http://schemas.microsoft.com/office/drawing/2014/main" id="{581E5DD0-3F82-42E8-AFD9-7839A0434C71}"/>
              </a:ext>
            </a:extLst>
          </p:cNvPr>
          <p:cNvCxnSpPr>
            <a:cxnSpLocks/>
          </p:cNvCxnSpPr>
          <p:nvPr/>
        </p:nvCxnSpPr>
        <p:spPr>
          <a:xfrm>
            <a:off x="6342272" y="394966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CA8C131-3F8A-4887-94A9-D782396ED374}"/>
              </a:ext>
            </a:extLst>
          </p:cNvPr>
          <p:cNvCxnSpPr>
            <a:cxnSpLocks/>
          </p:cNvCxnSpPr>
          <p:nvPr/>
        </p:nvCxnSpPr>
        <p:spPr>
          <a:xfrm>
            <a:off x="5797130" y="3084431"/>
            <a:ext cx="36576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D3A32671-4AFE-4238-A39A-C8C853A00992}"/>
              </a:ext>
            </a:extLst>
          </p:cNvPr>
          <p:cNvCxnSpPr>
            <a:cxnSpLocks/>
          </p:cNvCxnSpPr>
          <p:nvPr/>
        </p:nvCxnSpPr>
        <p:spPr>
          <a:xfrm>
            <a:off x="6139067" y="3086061"/>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9B8D19E-22DE-42AB-906C-FCA1127E15D3}"/>
              </a:ext>
            </a:extLst>
          </p:cNvPr>
          <p:cNvSpPr txBox="1"/>
          <p:nvPr/>
        </p:nvSpPr>
        <p:spPr>
          <a:xfrm>
            <a:off x="6237286" y="3347108"/>
            <a:ext cx="346249" cy="307777"/>
          </a:xfrm>
          <a:prstGeom prst="rect">
            <a:avLst/>
          </a:prstGeom>
          <a:noFill/>
        </p:spPr>
        <p:txBody>
          <a:bodyPr wrap="none" lIns="0" tIns="0" rIns="0" bIns="0" rtlCol="0">
            <a:spAutoFit/>
          </a:bodyPr>
          <a:lstStyle/>
          <a:p>
            <a:r>
              <a:rPr lang="en-US" sz="2000" i="1" dirty="0" err="1"/>
              <a:t>G</a:t>
            </a:r>
            <a:r>
              <a:rPr lang="en-US" sz="2000" baseline="-25000" dirty="0" err="1"/>
              <a:t>eq</a:t>
            </a:r>
            <a:endParaRPr lang="en-US" sz="2000" i="1" dirty="0"/>
          </a:p>
        </p:txBody>
      </p:sp>
      <p:cxnSp>
        <p:nvCxnSpPr>
          <p:cNvPr id="83" name="Straight Connector 82">
            <a:extLst>
              <a:ext uri="{FF2B5EF4-FFF2-40B4-BE49-F238E27FC236}">
                <a16:creationId xmlns:a16="http://schemas.microsoft.com/office/drawing/2014/main" id="{CB612E5C-BD9C-4D35-92F0-AE415870C42F}"/>
              </a:ext>
            </a:extLst>
          </p:cNvPr>
          <p:cNvCxnSpPr>
            <a:cxnSpLocks/>
          </p:cNvCxnSpPr>
          <p:nvPr/>
        </p:nvCxnSpPr>
        <p:spPr>
          <a:xfrm>
            <a:off x="4930355" y="3108243"/>
            <a:ext cx="54302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8139377-B90F-40E3-B894-74EA6D047CE3}"/>
              </a:ext>
            </a:extLst>
          </p:cNvPr>
          <p:cNvCxnSpPr>
            <a:cxnSpLocks/>
          </p:cNvCxnSpPr>
          <p:nvPr/>
        </p:nvCxnSpPr>
        <p:spPr>
          <a:xfrm>
            <a:off x="3996905" y="3117768"/>
            <a:ext cx="5666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087FC99-0320-4558-B70C-F82A863B662B}"/>
              </a:ext>
            </a:extLst>
          </p:cNvPr>
          <p:cNvCxnSpPr>
            <a:cxnSpLocks/>
          </p:cNvCxnSpPr>
          <p:nvPr/>
        </p:nvCxnSpPr>
        <p:spPr>
          <a:xfrm>
            <a:off x="3034880" y="3108243"/>
            <a:ext cx="6097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0FEC30F5-5C26-4F0D-B227-4A194B7E9914}"/>
              </a:ext>
            </a:extLst>
          </p:cNvPr>
          <p:cNvSpPr/>
          <p:nvPr/>
        </p:nvSpPr>
        <p:spPr>
          <a:xfrm>
            <a:off x="6296037" y="4065894"/>
            <a:ext cx="1167004" cy="400110"/>
          </a:xfrm>
          <a:prstGeom prst="rect">
            <a:avLst/>
          </a:prstGeom>
        </p:spPr>
        <p:txBody>
          <a:bodyPr wrap="square">
            <a:spAutoFit/>
          </a:bodyPr>
          <a:lstStyle/>
          <a:p>
            <a:r>
              <a:rPr lang="en-US" sz="2000" dirty="0"/>
              <a:t>  +25mV</a:t>
            </a:r>
            <a:endParaRPr lang="en-US" dirty="0"/>
          </a:p>
        </p:txBody>
      </p:sp>
      <p:sp>
        <p:nvSpPr>
          <p:cNvPr id="91" name="TextBox 90">
            <a:extLst>
              <a:ext uri="{FF2B5EF4-FFF2-40B4-BE49-F238E27FC236}">
                <a16:creationId xmlns:a16="http://schemas.microsoft.com/office/drawing/2014/main" id="{2B37D843-73BE-442C-8937-663BD87204BE}"/>
              </a:ext>
            </a:extLst>
          </p:cNvPr>
          <p:cNvSpPr txBox="1"/>
          <p:nvPr/>
        </p:nvSpPr>
        <p:spPr>
          <a:xfrm>
            <a:off x="6238773" y="2979491"/>
            <a:ext cx="706925" cy="276999"/>
          </a:xfrm>
          <a:prstGeom prst="rect">
            <a:avLst/>
          </a:prstGeom>
          <a:noFill/>
        </p:spPr>
        <p:txBody>
          <a:bodyPr wrap="none" lIns="0" tIns="0" rIns="0" bIns="0" rtlCol="0" anchor="ctr" anchorCtr="1">
            <a:spAutoFit/>
          </a:bodyPr>
          <a:lstStyle/>
          <a:p>
            <a:r>
              <a:rPr lang="en-US" sz="1800" dirty="0"/>
              <a:t>+20mV</a:t>
            </a:r>
            <a:endParaRPr lang="en-US" dirty="0"/>
          </a:p>
        </p:txBody>
      </p:sp>
      <p:sp>
        <p:nvSpPr>
          <p:cNvPr id="92" name="TextBox 91">
            <a:extLst>
              <a:ext uri="{FF2B5EF4-FFF2-40B4-BE49-F238E27FC236}">
                <a16:creationId xmlns:a16="http://schemas.microsoft.com/office/drawing/2014/main" id="{D7990AE3-BD3A-44D0-9BA9-57F994AFAD45}"/>
              </a:ext>
            </a:extLst>
          </p:cNvPr>
          <p:cNvSpPr txBox="1"/>
          <p:nvPr/>
        </p:nvSpPr>
        <p:spPr>
          <a:xfrm>
            <a:off x="1714970" y="2963036"/>
            <a:ext cx="654025" cy="276999"/>
          </a:xfrm>
          <a:prstGeom prst="rect">
            <a:avLst/>
          </a:prstGeom>
          <a:noFill/>
        </p:spPr>
        <p:txBody>
          <a:bodyPr wrap="none" lIns="0" tIns="0" rIns="0" bIns="0" rtlCol="0" anchor="ctr" anchorCtr="1">
            <a:spAutoFit/>
          </a:bodyPr>
          <a:lstStyle/>
          <a:p>
            <a:r>
              <a:rPr lang="en-US" sz="1800" dirty="0"/>
              <a:t>-60mV</a:t>
            </a:r>
            <a:endParaRPr lang="en-US" dirty="0"/>
          </a:p>
        </p:txBody>
      </p:sp>
      <p:sp>
        <p:nvSpPr>
          <p:cNvPr id="94" name="Smiley Face 93">
            <a:extLst>
              <a:ext uri="{FF2B5EF4-FFF2-40B4-BE49-F238E27FC236}">
                <a16:creationId xmlns:a16="http://schemas.microsoft.com/office/drawing/2014/main" id="{67502418-80AE-4FFB-B1C1-1AF4D1EB0E42}"/>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6" name="Picture 95" descr="A picture containing shape&#10;&#10;Description automatically generated">
            <a:extLst>
              <a:ext uri="{FF2B5EF4-FFF2-40B4-BE49-F238E27FC236}">
                <a16:creationId xmlns:a16="http://schemas.microsoft.com/office/drawing/2014/main" id="{AD15FB86-7788-4F82-BD87-433EC7872A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98" name="TextBox 97">
            <a:extLst>
              <a:ext uri="{FF2B5EF4-FFF2-40B4-BE49-F238E27FC236}">
                <a16:creationId xmlns:a16="http://schemas.microsoft.com/office/drawing/2014/main" id="{3D1802AA-7C89-46FD-8F66-C35A4EF762D5}"/>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100" name="TextBox 99">
            <a:extLst>
              <a:ext uri="{FF2B5EF4-FFF2-40B4-BE49-F238E27FC236}">
                <a16:creationId xmlns:a16="http://schemas.microsoft.com/office/drawing/2014/main" id="{1867FCFD-7E42-4A9B-8B03-43740FA72958}"/>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spTree>
    <p:extLst>
      <p:ext uri="{BB962C8B-B14F-4D97-AF65-F5344CB8AC3E}">
        <p14:creationId xmlns:p14="http://schemas.microsoft.com/office/powerpoint/2010/main" val="24591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
                                        </p:tgtEl>
                                        <p:attrNameLst>
                                          <p:attrName>style.visibility</p:attrName>
                                        </p:attrNameLst>
                                      </p:cBhvr>
                                      <p:to>
                                        <p:strVal val="visible"/>
                                      </p:to>
                                    </p:set>
                                    <p:animEffect transition="in" filter="fade">
                                      <p:cBhvr>
                                        <p:cTn id="10" dur="500"/>
                                        <p:tgtEl>
                                          <p:spTgt spid="9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500"/>
                                        <p:tgtEl>
                                          <p:spTgt spid="3">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P spid="18" grpId="0"/>
      <p:bldP spid="91" grpId="0"/>
      <p:bldP spid="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ED5E-694E-4EAA-8949-60407AD14ED2}"/>
              </a:ext>
            </a:extLst>
          </p:cNvPr>
          <p:cNvSpPr>
            <a:spLocks noGrp="1"/>
          </p:cNvSpPr>
          <p:nvPr>
            <p:ph type="title"/>
          </p:nvPr>
        </p:nvSpPr>
        <p:spPr/>
        <p:txBody>
          <a:bodyPr/>
          <a:lstStyle/>
          <a:p>
            <a:r>
              <a:rPr lang="en-US" dirty="0"/>
              <a:t>Head or tail?</a:t>
            </a:r>
          </a:p>
        </p:txBody>
      </p:sp>
      <p:sp>
        <p:nvSpPr>
          <p:cNvPr id="3" name="Content Placeholder 2">
            <a:extLst>
              <a:ext uri="{FF2B5EF4-FFF2-40B4-BE49-F238E27FC236}">
                <a16:creationId xmlns:a16="http://schemas.microsoft.com/office/drawing/2014/main" id="{E839A25B-E321-405E-939E-B185388199EE}"/>
              </a:ext>
            </a:extLst>
          </p:cNvPr>
          <p:cNvSpPr>
            <a:spLocks noGrp="1"/>
          </p:cNvSpPr>
          <p:nvPr>
            <p:ph idx="1"/>
          </p:nvPr>
        </p:nvSpPr>
        <p:spPr>
          <a:xfrm>
            <a:off x="543984" y="2718013"/>
            <a:ext cx="7772400" cy="2028828"/>
          </a:xfrm>
        </p:spPr>
        <p:txBody>
          <a:bodyPr/>
          <a:lstStyle/>
          <a:p>
            <a:r>
              <a:rPr lang="en-US" dirty="0"/>
              <a:t>Good so far; we have a </a:t>
            </a:r>
            <a:r>
              <a:rPr lang="en-US" i="1" dirty="0" err="1"/>
              <a:t>V</a:t>
            </a:r>
            <a:r>
              <a:rPr lang="en-US" baseline="-25000" dirty="0" err="1"/>
              <a:t>mem</a:t>
            </a:r>
            <a:r>
              <a:rPr lang="en-US" dirty="0"/>
              <a:t> pattern</a:t>
            </a:r>
          </a:p>
          <a:p>
            <a:pPr lvl="1">
              <a:spcBef>
                <a:spcPts val="0"/>
              </a:spcBef>
            </a:pPr>
            <a:r>
              <a:rPr lang="en-US" dirty="0"/>
              <a:t>How do the ends know which is which?</a:t>
            </a:r>
          </a:p>
          <a:p>
            <a:pPr lvl="1">
              <a:spcBef>
                <a:spcPts val="0"/>
              </a:spcBef>
            </a:pPr>
            <a:r>
              <a:rPr lang="en-US" dirty="0"/>
              <a:t>Why isn’t the head a tail?</a:t>
            </a:r>
          </a:p>
          <a:p>
            <a:pPr lvl="1">
              <a:spcBef>
                <a:spcPts val="0"/>
              </a:spcBef>
            </a:pPr>
            <a:r>
              <a:rPr lang="en-US" dirty="0"/>
              <a:t>Why aren’t both heads?</a:t>
            </a:r>
          </a:p>
          <a:p>
            <a:pPr lvl="1">
              <a:spcBef>
                <a:spcPts val="0"/>
              </a:spcBef>
            </a:pPr>
            <a:r>
              <a:rPr lang="en-US" dirty="0"/>
              <a:t>Why don’t we try to set front and back to random </a:t>
            </a:r>
            <a:r>
              <a:rPr lang="en-US" i="1" dirty="0" err="1"/>
              <a:t>V</a:t>
            </a:r>
            <a:r>
              <a:rPr lang="en-US" baseline="-25000" dirty="0" err="1"/>
              <a:t>mem</a:t>
            </a:r>
            <a:r>
              <a:rPr lang="en-US" dirty="0"/>
              <a:t>?</a:t>
            </a:r>
          </a:p>
          <a:p>
            <a:endParaRPr lang="en-US" dirty="0"/>
          </a:p>
        </p:txBody>
      </p:sp>
      <p:sp>
        <p:nvSpPr>
          <p:cNvPr id="4" name="Footer Placeholder 3">
            <a:extLst>
              <a:ext uri="{FF2B5EF4-FFF2-40B4-BE49-F238E27FC236}">
                <a16:creationId xmlns:a16="http://schemas.microsoft.com/office/drawing/2014/main" id="{2555F6CB-DD37-40A3-9202-6F49977D25CF}"/>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FE1A7789-7D80-4954-A471-8FFCC83EA4D4}"/>
              </a:ext>
            </a:extLst>
          </p:cNvPr>
          <p:cNvSpPr/>
          <p:nvPr/>
        </p:nvSpPr>
        <p:spPr>
          <a:xfrm>
            <a:off x="2529416" y="2025969"/>
            <a:ext cx="3640665" cy="249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843341D-DFAD-4B30-B548-34BDCBB2B78B}"/>
              </a:ext>
            </a:extLst>
          </p:cNvPr>
          <p:cNvSpPr/>
          <p:nvPr/>
        </p:nvSpPr>
        <p:spPr>
          <a:xfrm>
            <a:off x="20891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08B8E78-BE1C-4A3B-A95F-C785F4682117}"/>
              </a:ext>
            </a:extLst>
          </p:cNvPr>
          <p:cNvSpPr/>
          <p:nvPr/>
        </p:nvSpPr>
        <p:spPr>
          <a:xfrm>
            <a:off x="30226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540981-EE5B-42CC-9ED4-9FAF0091C76A}"/>
              </a:ext>
            </a:extLst>
          </p:cNvPr>
          <p:cNvSpPr/>
          <p:nvPr/>
        </p:nvSpPr>
        <p:spPr>
          <a:xfrm>
            <a:off x="39560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72D19EF-E43B-4B87-BDAB-68F41F302F39}"/>
              </a:ext>
            </a:extLst>
          </p:cNvPr>
          <p:cNvSpPr/>
          <p:nvPr/>
        </p:nvSpPr>
        <p:spPr>
          <a:xfrm>
            <a:off x="488950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A09B05D-1DB1-44A3-8ADB-B904878E3FDA}"/>
              </a:ext>
            </a:extLst>
          </p:cNvPr>
          <p:cNvSpPr/>
          <p:nvPr/>
        </p:nvSpPr>
        <p:spPr>
          <a:xfrm>
            <a:off x="5822950" y="1841901"/>
            <a:ext cx="626534" cy="61806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1C98C0B-49DB-45EF-961C-DE41E9E9AD66}"/>
              </a:ext>
            </a:extLst>
          </p:cNvPr>
          <p:cNvSpPr txBox="1"/>
          <p:nvPr/>
        </p:nvSpPr>
        <p:spPr>
          <a:xfrm>
            <a:off x="6476898" y="2065091"/>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12" name="TextBox 11">
            <a:extLst>
              <a:ext uri="{FF2B5EF4-FFF2-40B4-BE49-F238E27FC236}">
                <a16:creationId xmlns:a16="http://schemas.microsoft.com/office/drawing/2014/main" id="{84EEDD05-18FD-4E64-BF77-AC8A16EF6403}"/>
              </a:ext>
            </a:extLst>
          </p:cNvPr>
          <p:cNvSpPr txBox="1"/>
          <p:nvPr/>
        </p:nvSpPr>
        <p:spPr>
          <a:xfrm>
            <a:off x="1305395" y="2029586"/>
            <a:ext cx="654025" cy="276999"/>
          </a:xfrm>
          <a:prstGeom prst="rect">
            <a:avLst/>
          </a:prstGeom>
          <a:noFill/>
        </p:spPr>
        <p:txBody>
          <a:bodyPr wrap="none" lIns="0" tIns="0" rIns="0" bIns="0" rtlCol="0" anchor="ctr" anchorCtr="1">
            <a:spAutoFit/>
          </a:bodyPr>
          <a:lstStyle/>
          <a:p>
            <a:r>
              <a:rPr lang="en-US" sz="1800" dirty="0"/>
              <a:t>-65mV</a:t>
            </a:r>
            <a:endParaRPr lang="en-US" dirty="0"/>
          </a:p>
        </p:txBody>
      </p:sp>
      <p:sp>
        <p:nvSpPr>
          <p:cNvPr id="13" name="Rectangle 12">
            <a:extLst>
              <a:ext uri="{FF2B5EF4-FFF2-40B4-BE49-F238E27FC236}">
                <a16:creationId xmlns:a16="http://schemas.microsoft.com/office/drawing/2014/main" id="{4F6F2AE0-B006-4506-B949-9C9E90EAB10E}"/>
              </a:ext>
            </a:extLst>
          </p:cNvPr>
          <p:cNvSpPr/>
          <p:nvPr/>
        </p:nvSpPr>
        <p:spPr>
          <a:xfrm>
            <a:off x="2495550" y="2047151"/>
            <a:ext cx="3699934" cy="2075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47AF0AC-DD71-4F6F-AC37-BAF971F85857}"/>
              </a:ext>
            </a:extLst>
          </p:cNvPr>
          <p:cNvSpPr txBox="1"/>
          <p:nvPr/>
        </p:nvSpPr>
        <p:spPr>
          <a:xfrm>
            <a:off x="6529798" y="2061201"/>
            <a:ext cx="654025" cy="276999"/>
          </a:xfrm>
          <a:prstGeom prst="rect">
            <a:avLst/>
          </a:prstGeom>
          <a:noFill/>
        </p:spPr>
        <p:txBody>
          <a:bodyPr wrap="none" lIns="0" tIns="0" rIns="0" bIns="0" rtlCol="0" anchor="ctr" anchorCtr="1">
            <a:spAutoFit/>
          </a:bodyPr>
          <a:lstStyle/>
          <a:p>
            <a:r>
              <a:rPr lang="en-US" sz="1800" dirty="0"/>
              <a:t>-65mV</a:t>
            </a:r>
            <a:endParaRPr lang="en-US" dirty="0"/>
          </a:p>
        </p:txBody>
      </p:sp>
      <p:sp>
        <p:nvSpPr>
          <p:cNvPr id="22" name="TextBox 21">
            <a:extLst>
              <a:ext uri="{FF2B5EF4-FFF2-40B4-BE49-F238E27FC236}">
                <a16:creationId xmlns:a16="http://schemas.microsoft.com/office/drawing/2014/main" id="{EE6850C5-B1F7-4AD4-A21E-A35690E05172}"/>
              </a:ext>
            </a:extLst>
          </p:cNvPr>
          <p:cNvSpPr txBox="1"/>
          <p:nvPr/>
        </p:nvSpPr>
        <p:spPr>
          <a:xfrm>
            <a:off x="1305395" y="2061201"/>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23" name="TextBox 22">
            <a:extLst>
              <a:ext uri="{FF2B5EF4-FFF2-40B4-BE49-F238E27FC236}">
                <a16:creationId xmlns:a16="http://schemas.microsoft.com/office/drawing/2014/main" id="{C6705DCC-EF54-4D51-A9AB-4884F52411E4}"/>
              </a:ext>
            </a:extLst>
          </p:cNvPr>
          <p:cNvSpPr txBox="1"/>
          <p:nvPr/>
        </p:nvSpPr>
        <p:spPr>
          <a:xfrm>
            <a:off x="6472648" y="2061201"/>
            <a:ext cx="706925" cy="276999"/>
          </a:xfrm>
          <a:prstGeom prst="rect">
            <a:avLst/>
          </a:prstGeom>
          <a:noFill/>
        </p:spPr>
        <p:txBody>
          <a:bodyPr wrap="none" lIns="0" tIns="0" rIns="0" bIns="0" rtlCol="0" anchor="ctr" anchorCtr="1">
            <a:spAutoFit/>
          </a:bodyPr>
          <a:lstStyle/>
          <a:p>
            <a:r>
              <a:rPr lang="en-US" sz="1800" dirty="0"/>
              <a:t>+25mV</a:t>
            </a:r>
            <a:endParaRPr lang="en-US" dirty="0"/>
          </a:p>
        </p:txBody>
      </p:sp>
      <p:sp>
        <p:nvSpPr>
          <p:cNvPr id="14" name="Smiley Face 13">
            <a:extLst>
              <a:ext uri="{FF2B5EF4-FFF2-40B4-BE49-F238E27FC236}">
                <a16:creationId xmlns:a16="http://schemas.microsoft.com/office/drawing/2014/main" id="{AEDBAAC9-58F7-44F0-A017-30631369EF00}"/>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shape&#10;&#10;Description automatically generated">
            <a:extLst>
              <a:ext uri="{FF2B5EF4-FFF2-40B4-BE49-F238E27FC236}">
                <a16:creationId xmlns:a16="http://schemas.microsoft.com/office/drawing/2014/main" id="{1759A329-192B-44A0-A51D-45E72E01A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90582" y="945357"/>
            <a:ext cx="968435" cy="968435"/>
          </a:xfrm>
          <a:prstGeom prst="rect">
            <a:avLst/>
          </a:prstGeom>
        </p:spPr>
      </p:pic>
      <p:sp>
        <p:nvSpPr>
          <p:cNvPr id="16" name="Smiley Face 15">
            <a:extLst>
              <a:ext uri="{FF2B5EF4-FFF2-40B4-BE49-F238E27FC236}">
                <a16:creationId xmlns:a16="http://schemas.microsoft.com/office/drawing/2014/main" id="{8D84136F-6D12-4D30-9C22-2F7D53EA6AC4}"/>
              </a:ext>
            </a:extLst>
          </p:cNvPr>
          <p:cNvSpPr/>
          <p:nvPr/>
        </p:nvSpPr>
        <p:spPr>
          <a:xfrm>
            <a:off x="1355763" y="1123649"/>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A picture containing shape&#10;&#10;Description automatically generated">
            <a:extLst>
              <a:ext uri="{FF2B5EF4-FFF2-40B4-BE49-F238E27FC236}">
                <a16:creationId xmlns:a16="http://schemas.microsoft.com/office/drawing/2014/main" id="{497CC972-B6E2-4F02-84C0-E73F4C0FBA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6220283" y="980068"/>
            <a:ext cx="968435" cy="968435"/>
          </a:xfrm>
          <a:prstGeom prst="rect">
            <a:avLst/>
          </a:prstGeom>
        </p:spPr>
      </p:pic>
      <p:sp>
        <p:nvSpPr>
          <p:cNvPr id="20" name="Smiley Face 19">
            <a:extLst>
              <a:ext uri="{FF2B5EF4-FFF2-40B4-BE49-F238E27FC236}">
                <a16:creationId xmlns:a16="http://schemas.microsoft.com/office/drawing/2014/main" id="{52BDDF24-5578-4798-8FE6-125F24872FAD}"/>
              </a:ext>
            </a:extLst>
          </p:cNvPr>
          <p:cNvSpPr/>
          <p:nvPr/>
        </p:nvSpPr>
        <p:spPr>
          <a:xfrm>
            <a:off x="6459187" y="1171575"/>
            <a:ext cx="553288" cy="548835"/>
          </a:xfrm>
          <a:prstGeom prst="smileyFac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010FEE7-02BC-4BC8-A2D7-2D913A0D3E7C}"/>
              </a:ext>
            </a:extLst>
          </p:cNvPr>
          <p:cNvSpPr txBox="1"/>
          <p:nvPr/>
        </p:nvSpPr>
        <p:spPr>
          <a:xfrm>
            <a:off x="5924550" y="2343150"/>
            <a:ext cx="553288" cy="461665"/>
          </a:xfrm>
          <a:prstGeom prst="rect">
            <a:avLst/>
          </a:prstGeom>
          <a:noFill/>
        </p:spPr>
        <p:txBody>
          <a:bodyPr wrap="square" rtlCol="0">
            <a:spAutoFit/>
          </a:bodyPr>
          <a:lstStyle/>
          <a:p>
            <a:r>
              <a:rPr lang="en-US" dirty="0">
                <a:solidFill>
                  <a:schemeClr val="accent2"/>
                </a:solidFill>
              </a:rPr>
              <a:t>IC</a:t>
            </a:r>
          </a:p>
        </p:txBody>
      </p:sp>
      <p:sp>
        <p:nvSpPr>
          <p:cNvPr id="32" name="TextBox 31">
            <a:extLst>
              <a:ext uri="{FF2B5EF4-FFF2-40B4-BE49-F238E27FC236}">
                <a16:creationId xmlns:a16="http://schemas.microsoft.com/office/drawing/2014/main" id="{CE4B15C0-F681-422D-9FA5-41D0AF8235E7}"/>
              </a:ext>
            </a:extLst>
          </p:cNvPr>
          <p:cNvSpPr txBox="1"/>
          <p:nvPr/>
        </p:nvSpPr>
        <p:spPr>
          <a:xfrm>
            <a:off x="2162175" y="2343150"/>
            <a:ext cx="553288" cy="461665"/>
          </a:xfrm>
          <a:prstGeom prst="rect">
            <a:avLst/>
          </a:prstGeom>
          <a:noFill/>
        </p:spPr>
        <p:txBody>
          <a:bodyPr wrap="square" rtlCol="0">
            <a:spAutoFit/>
          </a:bodyPr>
          <a:lstStyle/>
          <a:p>
            <a:r>
              <a:rPr lang="en-US" dirty="0">
                <a:solidFill>
                  <a:schemeClr val="accent2"/>
                </a:solidFill>
              </a:rPr>
              <a:t>IC</a:t>
            </a:r>
          </a:p>
        </p:txBody>
      </p:sp>
      <p:pic>
        <p:nvPicPr>
          <p:cNvPr id="17" name="Picture 16">
            <a:extLst>
              <a:ext uri="{FF2B5EF4-FFF2-40B4-BE49-F238E27FC236}">
                <a16:creationId xmlns:a16="http://schemas.microsoft.com/office/drawing/2014/main" id="{41142CFE-37ED-4439-832E-E9D8DED52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100" y="4716156"/>
            <a:ext cx="5765800" cy="1631950"/>
          </a:xfrm>
          <a:prstGeom prst="rect">
            <a:avLst/>
          </a:prstGeom>
        </p:spPr>
      </p:pic>
    </p:spTree>
    <p:extLst>
      <p:ext uri="{BB962C8B-B14F-4D97-AF65-F5344CB8AC3E}">
        <p14:creationId xmlns:p14="http://schemas.microsoft.com/office/powerpoint/2010/main" val="31909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15"/>
                                        </p:tgtEl>
                                      </p:cBhvr>
                                    </p:animEffect>
                                    <p:set>
                                      <p:cBhvr>
                                        <p:cTn id="31" dur="1" fill="hold">
                                          <p:stCondLst>
                                            <p:cond delay="499"/>
                                          </p:stCondLst>
                                        </p:cTn>
                                        <p:tgtEl>
                                          <p:spTgt spid="15"/>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21"/>
                                        </p:tgtEl>
                                      </p:cBhvr>
                                    </p:animEffect>
                                    <p:set>
                                      <p:cBhvr>
                                        <p:cTn id="53" dur="1" fill="hold">
                                          <p:stCondLst>
                                            <p:cond delay="499"/>
                                          </p:stCondLst>
                                        </p:cTn>
                                        <p:tgtEl>
                                          <p:spTgt spid="21"/>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nodeType="clickEffect">
                                  <p:stCondLst>
                                    <p:cond delay="0"/>
                                  </p:stCondLst>
                                  <p:childTnLst>
                                    <p:animEffect transition="out" filter="fade">
                                      <p:cBhvr>
                                        <p:cTn id="60" dur="500"/>
                                        <p:tgtEl>
                                          <p:spTgt spid="18"/>
                                        </p:tgtEl>
                                      </p:cBhvr>
                                    </p:animEffect>
                                    <p:set>
                                      <p:cBhvr>
                                        <p:cTn id="61" dur="1" fill="hold">
                                          <p:stCondLst>
                                            <p:cond delay="499"/>
                                          </p:stCondLst>
                                        </p:cTn>
                                        <p:tgtEl>
                                          <p:spTgt spid="18"/>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1" grpId="0"/>
      <p:bldP spid="21" grpId="1"/>
      <p:bldP spid="22" grpId="0"/>
      <p:bldP spid="23" grpId="0"/>
      <p:bldP spid="14" grpId="0" animBg="1"/>
      <p:bldP spid="16" grpId="0" animBg="1"/>
      <p:bldP spid="20" grpId="0" animBg="1"/>
    </p:bld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48426</TotalTime>
  <Words>3066</Words>
  <Application>Microsoft Office PowerPoint</Application>
  <PresentationFormat>On-screen Show (4:3)</PresentationFormat>
  <Paragraphs>671</Paragraphs>
  <Slides>52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Cambria Math</vt:lpstr>
      <vt:lpstr>Times New Roman</vt:lpstr>
      <vt:lpstr>Default Design</vt:lpstr>
      <vt:lpstr>EE 123 Bioelectricity</vt:lpstr>
      <vt:lpstr>Big picture of the course</vt:lpstr>
      <vt:lpstr>Review</vt:lpstr>
      <vt:lpstr>Using the Vmem pattern</vt:lpstr>
      <vt:lpstr>Contents for this unit</vt:lpstr>
      <vt:lpstr>ΔVmem + GJs</vt:lpstr>
      <vt:lpstr>Why do the ends dip?</vt:lpstr>
      <vt:lpstr>Why do the ends dip?</vt:lpstr>
      <vt:lpstr>Head or tail?</vt:lpstr>
      <vt:lpstr>Head or tail?</vt:lpstr>
      <vt:lpstr>Explains batteries?</vt:lpstr>
      <vt:lpstr>Regeneration?</vt:lpstr>
      <vt:lpstr>Mini-quiz</vt:lpstr>
      <vt:lpstr>Contents for this unit</vt:lpstr>
      <vt:lpstr>What are we missing?</vt:lpstr>
      <vt:lpstr>Morphagens</vt:lpstr>
      <vt:lpstr>Nernst again</vt:lpstr>
      <vt:lpstr>So what?</vt:lpstr>
      <vt:lpstr>Morphagen feedback</vt:lpstr>
      <vt:lpstr>Remaining problems</vt:lpstr>
      <vt:lpstr>Remaining problems</vt:lpstr>
      <vt:lpstr>All works fine?</vt:lpstr>
      <vt:lpstr>All works fine?</vt:lpstr>
      <vt:lpstr>Mini-quiz</vt:lpstr>
      <vt:lpstr>Contents for this unit</vt:lpstr>
      <vt:lpstr>Islands?</vt:lpstr>
      <vt:lpstr>Archipelago?</vt:lpstr>
      <vt:lpstr>Islands</vt:lpstr>
      <vt:lpstr>Short circuits</vt:lpstr>
      <vt:lpstr>Mini-quiz</vt:lpstr>
      <vt:lpstr>Contents for this unit</vt:lpstr>
      <vt:lpstr>What comes next?</vt:lpstr>
      <vt:lpstr>Why did we care, again?</vt:lpstr>
      <vt:lpstr>Summary</vt:lpstr>
      <vt:lpstr>Backup</vt:lpstr>
      <vt:lpstr>The Bitsey gating system</vt:lpstr>
      <vt:lpstr>The Bitsey gating system</vt:lpstr>
      <vt:lpstr>PowerPoint Presentation</vt:lpstr>
      <vt:lpstr>Hill buffer</vt:lpstr>
      <vt:lpstr>What about N&gt;1?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does M come from?</vt:lpstr>
      <vt:lpstr>Generation and decay</vt:lpstr>
      <vt:lpstr>What to vary</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with Biological Parts</dc:title>
  <dc:creator>JoelG</dc:creator>
  <cp:lastModifiedBy>Grodstein, Joel</cp:lastModifiedBy>
  <cp:revision>1492</cp:revision>
  <cp:lastPrinted>2019-03-29T18:22:05Z</cp:lastPrinted>
  <dcterms:created xsi:type="dcterms:W3CDTF">2002-09-07T18:50:54Z</dcterms:created>
  <dcterms:modified xsi:type="dcterms:W3CDTF">2020-10-27T00:20:01Z</dcterms:modified>
</cp:coreProperties>
</file>