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2" r:id="rId3"/>
    <p:sldId id="257" r:id="rId4"/>
    <p:sldId id="259" r:id="rId5"/>
    <p:sldId id="261" r:id="rId6"/>
    <p:sldId id="260" r:id="rId7"/>
    <p:sldId id="258" r:id="rId8"/>
    <p:sldId id="263" r:id="rId9"/>
    <p:sldId id="264" r:id="rId10"/>
    <p:sldId id="265" r:id="rId11"/>
    <p:sldId id="266" r:id="rId12"/>
    <p:sldId id="268" r:id="rId13"/>
    <p:sldId id="273" r:id="rId14"/>
    <p:sldId id="267" r:id="rId15"/>
    <p:sldId id="272" r:id="rId16"/>
    <p:sldId id="269" r:id="rId17"/>
    <p:sldId id="271" r:id="rId18"/>
    <p:sldId id="270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76" y="-1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84A3C-AC26-47EA-BB98-E9201BF2F989}" type="datetimeFigureOut">
              <a:rPr lang="zh-CN" altLang="en-US" smtClean="0"/>
              <a:pPr/>
              <a:t>2014/12/1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22CA5-A959-4C2C-824F-75E3F202CFD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642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Cellular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</a:t>
            </a:r>
            <a:endParaRPr lang="en-US" altLang="zh-CN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2CA5-A959-4C2C-824F-75E3F202CFD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Long latency</a:t>
            </a:r>
          </a:p>
          <a:p>
            <a:r>
              <a:rPr lang="en-US" altLang="zh-CN" dirty="0" smtClean="0"/>
              <a:t>Expensive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2CA5-A959-4C2C-824F-75E3F202CFD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Long latency</a:t>
            </a:r>
          </a:p>
          <a:p>
            <a:r>
              <a:rPr lang="en-US" altLang="zh-CN" dirty="0" smtClean="0"/>
              <a:t>Expensive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2CA5-A959-4C2C-824F-75E3F202CFD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Neighbor needs two step</a:t>
            </a:r>
          </a:p>
          <a:p>
            <a:r>
              <a:rPr lang="en-US" altLang="zh-CN" dirty="0" smtClean="0"/>
              <a:t>Impossible for the central computer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2CA5-A959-4C2C-824F-75E3F202CFD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r>
              <a:rPr lang="en-US" altLang="zh-CN" dirty="0" smtClean="0"/>
              <a:t>Dragonfly Topology for networks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400800" cy="1752600"/>
          </a:xfrm>
        </p:spPr>
        <p:txBody>
          <a:bodyPr/>
          <a:lstStyle/>
          <a:p>
            <a:r>
              <a:rPr lang="en-US" altLang="zh-CN" dirty="0" smtClean="0"/>
              <a:t>Presented by</a:t>
            </a:r>
            <a:r>
              <a:rPr lang="zh-CN" altLang="en-US" b="1" dirty="0" smtClean="0"/>
              <a:t>：</a:t>
            </a:r>
            <a:r>
              <a:rPr lang="en-US" altLang="zh-CN" sz="3600" b="1" dirty="0" smtClean="0">
                <a:solidFill>
                  <a:schemeClr val="tx1"/>
                </a:solidFill>
                <a:latin typeface="French Script MT" pitchFamily="66" charset="0"/>
              </a:rPr>
              <a:t>Long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French Script MT" pitchFamily="66" charset="0"/>
              </a:rPr>
              <a:t>Bao</a:t>
            </a:r>
            <a:endParaRPr lang="zh-CN" altLang="en-US" sz="3600" b="1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4338" name="AutoShape 2" descr="data:image/jpeg;base64,/9j/4AAQSkZJRgABAQAAAQABAAD/2wCEAAkGBhIREBMSEBMWEhQRFxUSFxgTFxYSFhgWFhgXIBkSExobGyYgGB0jGRYWHy8gJCcpLjgsFh4xNTAqNSYtLSkBCQoKBQUFDQUFDSkYEhgpKSkpKSkpKSkpKSkpKSkpKSkpKSkpKSkpKSkpKSkpKSkpKSkpKSkpKSkpKSkpKSkpKf/AABEIAMIBAwMBIgACEQEDEQH/xAAcAAEAAQUBAQAAAAAAAAAAAAAABQIDBAYHCAH/xABFEAACAQMCBAQDBQILBgcAAAABAgMAERIEIQUTIjEGMkFRB0JhCBQjcZFSgSQlM2JydKGxsrPBFRY0gqPRQ2NzhJKixP/EABQBAQAAAAAAAAAAAAAAAAAAAAD/xAAUEQEAAAAAAAAAAAAAAAAAAAAA/9oADAMBAAIRAxEAPwDuNa1rviFoo3ZEZ53QlWGnjeZVZQSyvIBy1IAJILAi29SPieGR9HMsN8yvZbhitxmqkEEMUyAIINyK0fhU0KqqqIgir6oy3SO+QUqB2DwyKtr4k43AsAqPx94csrRTRauBkOJ5sKix+qhyw99xWzcE+I/DNYQINXEWbYI55Tk+wVwCf3VAargmnkH4+nilkI3CKQzsvU8LMqNKQ+582OwBFiQ0VqfhVwuZ9ogpzKnl5FVFiQiIjq2V9izL3DD2oOsUrlicO1+i0qrwyYSNGrBIX/hBKRk2SQDARsVsptFlkVBkNt5PR/FJkdE12jlhWTpE45fLEm945hzG5R2AClixJtiKDoFKxdFxOKa/LcMRa67q63Fxmpsy7e4FZVApSlApSlApSlAqN1PHUWZYEVppTiXWLE8pGNhLMWYBF7kC+RxbENY2kia8seN/HUo1Gpg0OpPIbUzTmWFnjabmWssjXu6x7ovy2AsOxoPS3GONppQHlR+VuXlUBkiAKgGUXyAN75BSAFJYqKkEcEAg3B3BG4IPqK8a8J8X6zTOHh1EosblS7Mje6yITZgfUEV6a+EvEY5uE6cxyrKVyDhbgROzFvu4U7qqBgqjtiFttag3GlKUClKUClKUClKx9fxGKBDJPIkSDu0jBB+poMilaJx/4ppFMNNpIG1U5BZhnHCsajG7TZsGj8wtmEBuADvUZpZeJ62XOeXk6WRQsXLEaRyHAHmq2bMA12xV0mjIQ7m6lg3HjvjnQaK41WqijYC5TLOS39Bbt/ZWla77RPDUa0ceomH7SoiL+7Jwf7KsxfDLhaMHeIM5MpNiASVJW6o55TEsQAgjUb7AWtU7pOCQacKsECJYMiFUKKCzLeQ8ywuGNgBjkS1u+wV6H4s6d40lk0+pijdc8uWJgFxyycRMzAY9V8bW71t/DuJRaiNZYHWRGvZlNxsbEfQgggjuCK0nU6wYhbXy2xd1YLiy8rpDeWNbsQSbMR2O1Z/w/wBK99RNsIpuUFVVKDmIGDmxF2IBjjLkm/J77UG4UpSgVqPiHwmwd9RpAMnBLxgLdm264iWXewN0LKCbHJCDlt1KDQNFqjJdc3uHjV15gDhmlGaGNlLrcYMykC4cEeYWzZMnQZBWDmMbqwULdSygyNZVKjJQFJ39Da03x7w3HqlO/LkKlBIoBOJPkYeqntsQwBOLKTeoGRJIGtMuLOws20iOxZQLOy3BaPYqQxBBxB2uFqLV+VxZOqWQAPy2McfSUiVokPUQDiOk2bcNvV7U8PWTkpNAH5cxOYAVr4NKrI6M8hB6bi2+4Yne/wAy7iMfLY2C4sSwMay7C4IsFd1s2TXK+t6PTLzEOMeTOzloy0DuyqyhEERc4hST3G3vdjQazqfBTYO/D5Cs08oxa6rJFEdmYRALGMUMjIU5J3S7NkbzOg8Q66Ll3VdTE1iznmKyIyjB3Tl8+IFvleOQAEsZQFsc2IlEQnK8UGKhykgVlxEhY3ElxZTYHLY7XsKvtppBGilWleLJhbNSxs15OoB0yveyv32F7UEjovFEEgW7cvMBlLFTG4YkK0cqkxvlbYBr+4FS9ahqtCYzJPEoVmW8hJIEiADaQ8vlzWW4GRLbkCRbk1GcIjmh5rMG02bgqNLIdRBFGEQbRsRHHcqTiuVsrCg6FStS4b4rlZ2T8Ga1mVQWhnMeIvI0brkxyyFlUDapPReLIHBL5w45ZCVccQjEEyMLrGLg+YigmqVbg1CuoaNldT2KkMD+RFXKCA8falo+F650vkNPNYjYglCMh+V7/urx3XuCWJWUqwDKwKkEXBB7gg9wRXm743+BNHw6WF9ISn3nmEw7sq449SH0F2tib/Tbag5hXavs06sibWxb4skUn0BVmH6nL+z6Vx/helWWeKN2KLJIiMyrmVDMAWCjzEA3t61678IeCdJwyExaVLFrZyNZpJCOxdrDtc2AsBc2G5oJ6lKpkkCgliABuSTYD8zQVUqIbxTpiLxPz77Aw2dS37AkuI8tx05XqG4p4ylETMixad2WRol1JZ5XZAegQJZybjsuVBuFRuu8QQxHAku91XCJTIwLeXmY7RAnbJyq/WtV1kr6qJ05k8nNQhXJ+6IMgQQBbzL3HMRT23vVzhfDppI+VPHCqRnER6cM0N+6thyyhaxUkSM4y3AGzEL3EPE2qlsNKqKhuOYXAAJHSBKUZCxa64xJN27gmoMeE3mlkfUzZxagMqmfmqokW4MSxmTmyIVB6HdVyRmEe4A2uLTMJsyhAXKISXyfqwyQ2LsVyA8rILgiwsL46adwuN2zV0tZWQ5EhzCXZXcqAbZK3lYgDagwuE8Ni0ywNFC9tNDJGHfqdY4woYASBeWclW5VN/XvQN+IFdo3wZ4XAfIgy2ZWYLCSDYhbgjrYhcQbHIn0iMAZI4iGMv8AxBknRonIzJaQALvid9/ltvekjm4LklVEZOZKFU3OMyowHe+PM3yvY9zQWNJqjyw56A0QyyjdbGIm8tgbYhjsRHa5UrcEGrOr1IS5ZillLORybDGQZNI+IMZVb3lPfIsPLV86klljjR2YlTZA5N2Z+ZJfIIAVJBbPEElVOWxl+FeGLFZdU3OlGDBbloo2VbAxggXIN7MQDv2HchA6DwvNq7/eM44LBSGa7yKMumNdhChDst8Q4+QiwkbeoYVRQqAKqgKABYADsAPQVXSgUpSgUpSgVTJGGBDAMD3BFwfzFVUoNd1XhcqSYGyU2HKkPSN+oo1jcsO/MD+VbFbXqHm1WDNHJnG8gUFXUsxxsUk+bn4MOpluMWu7BRYb1VjWaFJlwkUMO/sQfdSNwdzuPeg1uEOoZsiqoCx5YTJQb5HmFcHjOzYxpcMPmJsMqEqpW56QpTIz6gICO6qzbG9j6nyCsabh82nIzy1EQZWWQAGWPHIkuoBO7BN40JJO6gAtVem1SuoYMAGVkyXJjc5F3AUtmMlIJDCxuTtQXWlxjselr4gHUSqxu5Adg1jYnc/S9XjFcqsayAR2LdUct1KuAFMjMQbhT6bVYDkMcAAUsJAp5asBe5BU9OJJ+Zjsy2+YBD8oYEq4exitMSxJdkDX6bPYZKx2ILX6gGFquAaabqkgvG+Em8ejYM7C15FxIc44AEg9voKw+I8EkQScuV0UBm5bRvJEm0gEguspUEAG0RjsRewuRUy8lg4LG0jmM5GMOCRickVDcFlsCO+Q29TWdSQVIyVlWzZc4BQ2/MZnVgB0nuD3O4saDQhqdSLNJoWULyc9ToJeYzRqTvYSJqAt7eaRwFZjbapaDxpIjwpHqczOz4x61cDiFJxRsIpVtbu0Ul77E3FbFJp5GHLUK12JkBDSBVJP4sZxXBja1lBFzlYWa+NJpmeHlw4gYsGH3h2EcYuAcZopFBsuyMg7MD2NBdTxs6barSTIbXyg/hS/uVQJ/wBYhXnP4peI5dbxOd5OYqI2EUcoZCkYAscGAK5efcX6q7nw/hIgHKUNpzi7BDFplWRyDhDPHEOWxZbucVU3VrMACD588d6gvxPWE49M8kfQuC2jYoCFubbKNqCCVrG42Ir1H4V8bznQ6VG0eqecQormcpCGZFAMrNI/McNbK6ox3vXluvRnh+JW4RpQzNIrwwHlcuHk4KtpcsoSsklonxEhN2Cdrk0Elr/GGpMqwvKkJdWJTQr94njYbrmZFZsWUEbaa97AE3uIyaeaSYSafRS6jAt1a6bkqshsLxHUs0qkdQxSOE2a+wIvtXD+EyRIqucBGyoSHYA5DZjFAIU3YgWAYb/Ta7pNOyuzoyLFISJeVE2ZkBCqQwlLWIFthfykW6rhA8J4TqZVkOplZHkdElXSLLCoICgYzlhLIbhFJ5rCx3Ub1OxcDhQKvK5braQgjTKnWes4i4ZjZxkQW6jvuazMiI0FmstiQFcBf2EszLexIAtvcLtvVaO4yUghjkTkZY1UWxU5AsGva/fbf1FBQ8ijqUgIuWVpuWSQQAbL6DqPvsLXr7G+Lm2JUgWI1Ezi9/bG2RJ/PYVWs9gHzZQEIjL8vFr2PSVFhsu199+2xFW9SwTYggKQcd8nJvsVRurqI6gp3uCLA0HxIbhV2V88rWkuoDXIUllNsTbYbgnbuKon0536ieo7nKTuPlhkuWIta4N929LrX1nFiPNvmQN0urLYXUYE7gdS3vv2tWKuepS2l2VgwEj3EaqcccMTc7XNoihuoBZGoMFpQmQxObkRBYy8osgskL4kMxGZkdbF16hd1F6kNF4fmksZbwoL2Fw05Jx6iUtHCbBkKrmpWxHLuQZjhHAo9OLgmSUqFaVwubAEkL0gBVBZiEUBQWJtcm8jQY+i0McK4xqFBJY9yST3Zid2J9ySayKUoFKUoFKUoFKVCeJPGmi4eoOsnWIncLu0jfVUUFiL+trUE3SuP8V+0jpEuNNpZpiPWRlhU/UWzP6ipnhfxK1mp0pmj0MiyFWdIzFOyNby/jMqR2bY3BOx7bUHR6Vx5PibxjUITo9Ppi8btFMk3KiEbr5lDnW3ff1wUGpRvG/EidNy4cueTdSdGjlOUzqUvqzY7A2a2wPrag6bUfquCRsxdLxSHcsmwb/1FPS9xtci9iQCL1puh4/xWUyH7tPZJCi8v/Z/YKtw5bUG5yy8u1ret6uaHinEm04aSPWrNh1YJw9ouaB1KlpC+OYI3sbd6CU1UU8QAljDhVwEkIJUXKb4dTwLctdUysiA8y4ApHrElTmxyZpcyAoQyBlJWUM2WT2GQtfezADawhOO8YmjbbWa9N4MVbQ5LITIeZCGj018igFsXvvcA2NY/FNLpSJHC6iWaZUva0LnA5JzU1kwJUN3Fh3ItvQT2s4rHCkhlkXTx2e18YlZ0xxYK1mjWwG/qfUDAv8AJuOafmKmLzczcPpl1OobD9gOiWCXtc5W6xtvcQESqQo0uii03JIlXmal9KWFgTJCmliYOpDspYbdxvWTqYtW5SWSLToqBsxLFJKbPcAK88qFixQADl/nagytRx2YnFdAxZIysja7UQQJ1Ws465HscWPlH7qwG8Q6+VmVG0I5GIYxSanXsAOq3K08S5npAxJFt9txfHfgOtjaSZdWsUZACx6PRxObAbMZBC4uCT0j0tuDVeu4EpYLMXkedZo7ayWXVO/LawkTRwMEYAd7FQC3p3oLbK8s8j6rUtM0TEMkSpp4FGCE80JKzqDy1us8sCmw2N+rgHiGMLrNSq9hNKBtbYO1tvSvRfhuLe+pH3ZIxE0aWiDxK6jB0jjJigV25iKVUyEgjMGyjz14m0EsWoZpu+oC6pSSTdJxmCb733IN/UHvQRNdx8G8FgPDtMyGSGUR8x5NPdJbMZRnMvLKyJYyKrSR42LATd64dXoDwNph/sWBWZ0nhMp/Fzbl/iSKBAbhopCuUa8plOQbIHFhQSKcb1wiE8erSfpuvN0jSbRZG0mo0UskAub7ttf0uKy/96pAX544dqcGEsiw61GnGKiyhJIUAOSrYEr+tR83h8ySp98ii5kkhVmmTlSMVS+MWv0+IRcsVCvGrtZu+5q+3hrWSho4tdrdMhjV7S48QQiXmdCXu+IIWzMxawIsNjQTkfHAAHn0eoUs7LZlGtBUklcBp2mIIS/oNlYexrKHHNMhWOSdY3ksgErHTGRVUE3WQ5g9R3Hrjc961rUcN1LSRq80E80IaUrPBpZZZGOKh4ogILKM3U3cNcpsL75cv3iNS8kMLSRZR8uNNXogS7KQBJHzVyYBOkE7ta9Bsn31SM1YXxUZLijJmAWaS/S3SFAJGOVhsCSMLRa95/8AhELp0FX3jgICkqcjfK/Scoi3scTetbOjgd5JZ+HPmTGh5bRMFEdyCW1ixG+bN1DcjC3YVci1xOqkii1OuTKBZYljvOGbNhK2crTRjAGHZSi/iet9g3eDgCneducdziRjGO/dbnM2NsnLHv71LAVo8c2sMjhTxDAkYFn4SF2G/oX3PuP0qNWXi2DsJp7AvhlPwxelSQpb+Bnva+x7EUHSqVx/ReOdaPu5m1cCpqFzJl1ugDDouLAaVcRltvl7XFVt4/4ikoPO0bwG+K/eNK+pe3zxdUaMpO49wPc0HXaVyrgHxC4pqAX5UXLLNgIoop5MPTnAa9Wjk9CuBsahm+0JqdPJy9dw0xt3IyeFwPfB0+nvQdupWg+GvjZwzWMEMjaaRjYLqAEBP0cEr+pBrfqBSlKDVfGfip4WTSaQK2rnGQuRaKK9jMQfMxNwiAG7A7EAiudzfCGLU6v7xqZ5G5h6kdw7PIL+eQkYLgoJCmS3o1gBW1cRlx4hq2eO5MkKAyY4snLiwQXG6ly6qL35juOzYtf0MySXOSyCyo7G7MycxgqTnE8t0yxF8iS7YrFZgoYvCvA2jgXKGEoVQwhzy4SJWAs3NAEgVdrMrNfM+ay3lZhEzO6QRdS8ky480o2VlycrZsuYWyubBAerICrcbIASArMqgmSXFzlKZBi87sxCCxUCzMARcG1i1rydTBGuqwsqKpadWViSpkmOWFrXKRm3WRc7UGUuvAeOSSKONUM0AON0UDe63IckiJdsFG9rnYt908ZbGM6dHUTEMDEsas1mkDvk5ZSemTydyB9axNMkaSM4aCLJpXkeXKaZ4WFsZWfFipYDAm4wjQAECq00vR+IdRqGjj0zsZbxoWVmJBXFVe4ULsrE5C96C1ruHaHpebS6EOJZB+IsbtYOwJx5ZOype4ItjftcG+eCadHxXSwFGJY/wNU5YNhZS7ADJgWva1733Ivl6cFBZDFGFMk4CBVj2JEqkk3cqGsGAVQSSb2tWRDJuAhaFJIwVzUtO4G3QjglAoK3VlPmPSu5IYWs8PwKYyYIDIGBVSiyyOAGH4a2VI2AYm9sfcgb1ItFhiHtEpvj2dyw3CqgGAawPlVtgatDLlmNQsJBCte0szFbdSC5s2NmVmLW2uNquoxBldLjAKrNIQ8hsSWCC5UXDbdhkLY2oK4wVuY9hIVa7XllK7An1sALkXJ72t2FWG0cBPWizI2IV9RZlyUX6C99iFBGIC3FxuTbIVChOKEhwGCZg7j5pDfsRYWBI2+tWoluAQxZWYBGFs/Q4xKRZUBU997Dftchjz6WVgEjllj/ABVa3S7MBIH6ObfBcVI3+oAvY1d4bGIheOO6iSS7BzIzyOxsSxJLAFihJ7HbyrevrxFw7MCChLXYjOQI7fh3HlSwsQO+f1OWS1wbhTkrjBL2AGALGw2uVz999vc0EbqoAyq6G7adIgOjmdaiUBSLEm0mIIBvsexFxwr4vcIlvBqfNHHnoSw9HjkkkjvYAEtDIp6Ra6vbYAn0HJfbvdcmOAJU5MrC212xzBt7itD8d8P/AIg4oUC4ySxOuACgiFtMjud9+qF7fzQo3tuHn/gXCm1WpigQEmRgDb0Ubu/5KoZvyFen/D2iGCyG4xeWQYnMfjzRySxjp3ylL/UDEXG4rjvwE0PO12rjuQJNDPHcXFs3hF7jcdz2ruPBtSrxJJibr3QWBBy643AbEvGySq385TbsKCQV2Y9Cgrk8i3NskxxZd+zF2J9rW3F7CJ0fDxGIjHI0cJj5XKjkAjdl8qISgkiYDKyIygY2tUpIbX5tlxEgDKSpyOLWX62JH1wPvYHhJZmxUOqonLvdWyt1Ha4FwAGtccs7HtQWl0yhBEI1LsAWB2lsO5LMTzGtcB8u+/vV+xswjYhGBH4wZgWa91ybqH/MCNwB2tVqNWYKLFGZLHmtzFLJfZSGJDBiTf29Dbp+RnJSq3CFuXmx6r36kmHzA7Kr33y29GYKiguqJdGDYBZMmTYXPLe9x0iwxbb1XvbG1/DUkkQalI7J1pzlWdcxsGSSwZCtxYtuS23l3yJwcXWyKi4kxvZlcghmEZ9Ae247+gtv9jYozMrYqwFlnOStbK6pJclB9De1m6RQYet0lrIYlYMQrdMc+Aayr1Pgb3YebLa/tvRnEk6oUhAjUt1RNpkVxiN3IZWOL7AEWG5vcWybMsYCjlmZgBE1uUQ/yI4BwOIN7fziF3FvrynJjGxRlbBUYqzB36iWu3WpuvTkNhsQbWCzotW+EEiLEEEDNlFJzAUHL91UWFwe/wC8b3spxNgIVkBjcEzMpjSMxuwLYZtIYzs7KVVi1id+5GNNolxcyQ3WNYI+ZCz6eQwqytJI18GVCNiqs9+WQfaqpgVJVZmIEkjuNXp5JFCvG+DkjlkqLBLsWFgR6AqFba5pFPMQFZQuofKFmEYCLuEZg0hBQeQP+7bLH1Gl0uoRkeKOxvMYsyirGFTKOaFgpVipyClNi29vWxEzhHyV4LRQKc3MsYbfMATCN1db3AjwBuhFzcLn6/UOCQyFrHIAAOCwshLrIC4yRxiI+ZbAmxPSwaT4g+EmglYMMtMQ2RVeSBygyZLLGApDEFsSuRI9/WZ4Dxd+FSw6Wcn7nKRDFmxeSFsiqncljCSY1JYJi0i9KBgKlTOmJYNlHE93sQV6ZEUF5D3xC3ITa4xddrGA47qL6aZMMwyuHyyDMpYqxFlLFWMgSIHyggqpBWFw6tSrOjDctOZ58Vy/pWF/7b0oI/j3huLVL1XSQCyutrjvswOzDqbY9sjYg71qOq4BrIsQ8bzgXXPTSW83LyldWZZIySHJwdzYBdwSK6JSg50nGEVwpJRyrqUcGBwksiC5jdFYgPdQq4Z3JUeZqkU1KtcGzBsvWNiyvJ/4Zz6TYKAWyufKcRmdu1ejjlUpKiyKdirqHU/Qg7VFzeEoDfDmRXBFo5GC7hRtGSU7Io8vYW7XoIp2LMRc5KLsASsoMbfytmJWaxxUN6stgAMhR9RdiVsvm5cuaBlmOYK6nO9wu4Asd0fpGCE5k3hNxYRTIFUgqskWagqLJiqOgUIeoBQLEkiqH8P6nuJIWa2F8HjJS0YMZbJ2FwjC4N+skWNBa0nW+JCm7qxilVwTLYEBHfdljW7lsTk7MQVNxUjGuIAAZWHzAZX3YXXY2QXNl+otbuYkR6uIBJNO0qEEOQyToOzNYkrLeR8rnBu69sd6puNQxgCRxFkQgDvybHOyYpIFZQCcUFrDuQbXoJTK/QGZHBYC9lLXNyBbZrgAsw3UdrHcXAepW5e6EWsFHQQ6oE39b3sbWuaxINWkgAUrIhxAAcFwGIxUtfcszWY37RkdXc1829iwb9ksMmKkd5wexuGAUgXAYXFiwULqRA2YDqLYMCbB2BN4z36EGRA+h9zkVwLSlkXJTPcm+K42wHbpNwb382Rtvta1upCKzSYxgJiS1rBFXLMklQNyAVv6XB2rEk8QwsrNE0c12II0+epIuRG38kjHsCxNvQ/nQSDjazENZOVGxtvI4F+2x7rYj2f2ua0nOeRAyZ7L3tZSyFS1ve57DeQD61ipPO20UD7qxvKUijDPufeUHMA+TsT69ry8Ckka+olul2IihBiTqKt+I9y8hDKTsUUhrFTQR6O+pYQxEFFx5kygYxMq4mJDlvNe/byFLtuVU/PiPo1XgmsjjUKqadgoHYKgFgPyAraIIFRQiKEVQFVVAVQB2AA2AqB+IY/inX/1af8Ay2oOM/ZuhJ4hqW+VdPifzaSMj+xWrsvG9BJEzTQKZEkBE0ajKRbi3PgHzdN8o/W+SgsCsnJvs0x/j61vaOIfqz/9q73QQkWrWVOhhIsgkVXQ5C7OFyawstrMBv8AKfXarhlZt7AyEq6EA2sA23fa6q/r8/0Jq7quBIzmSMmCViCzx2GZW1uapBWTYAXYXA7EViNp9VGLYrMFGzRERSbAhVKSXUjcktmO+woLgdGuBKHGRFmxJs4ViwsNiLk77flVQUEqGxOIZQLizhD2k9PKQwHoSawf9psjASQyRqbKoaKSW27r1tFmigIym5be1tu9UDjUTMU50TPaMlQ0atkm6XDMD5ke5P7IA7E0EjFJsLp0qjEXIyKEj3+ZSovc/sm5JIHxnKsC56ibBU2uwHUVG92A6vYqe2xqw+qRidw1yGY2LKu2QVQPMrKLEDbvfc72TxeJbF5IoSxUMXlQsMnsqC53ZXsP2bMLZUGZGbAXDNdRs1il32x22xY3sbbWI2BCnC1iYgbqt1cKqKHlZbnmacXvkw3YGxuRvsCWtQcUjbZSr5WLGNmkubnIWS5sxO6AEDIk73oPvLgCGFlDKpyYrFve4zMgMmS3IJMZvYG+5ACgTY2PQSpyjLdMca5KAXW5tmrKwt/O2GJvbdhsRcAYIC5uzAbj7vHc2yYY2tbJbYuhFrun8MavpJmgjW7MYyuo1Vi4YECVpky88gBKCylQB0g1mHwvI5vJqNySWMUSR5ArYowfO6367H5t/pQYJ1KqR2vkG3YAglz0gk3hCqhDKpOIvde5qKk4uiyxx9NwFcplu74sBjGFIl86FnwuAIrBgwddqh8JQAqzGV2X3kaNT0gXZIyqMbDuV9T7mpHQcMhgXCCJIVHyxoqD9FAoNCXhWsmkUpA64qMZZmTTJkY1XMKDJMjKLYjFezBmbpYbDwLwVHCwlmIllDF1ABWKI7gcpGZiCASMiTuWIC5tfZaUClKUClKUClKUClKUClKUGNPw2F/PFG9v2kVv7xUf/uXw/HH7jpcd9vu8Nt7X2x91X/4j2qZpQR+j8PaWG3J00MWPblxIlvXawFt6kKUoFKUoFa/8Qj/FOv8A6rP/AJbVsFQHj8X4Vr/6rqP8pqDk/wBmf+U1/wDRg/vlru9cI+zOfxNf/Rg/vlru9ApSlAql4we4B/MXqqlBiNwmAm5hjJ98Fv8A3Vdh0kabIiqB+yoX+6r1KBSlKBSlKBSlKBSlKBSlKBSlKBSlKBSlKBSlKBSlKBSlKBSlKBUB8QGtwnX/ANV1A/WNqn6174iH+Kdf/Vp/8DUHKPs0H8XX/wBGD++Wu8VwT7NL/j60e8cR/Rn/AO9d7oFKUoFKUoFKUoFKUoFKUoFKUoFKUoFKUoFKUoFKUoFKUoFKUoFKUoFKUoFKUoFaz8S5MeD68/8AkSD9Rb/WtmrS/jJqTHwPWEdysab+zyxqf7CaDmP2bJgNZq09WgVh+SuAf8Q/WvQVebvs6SW4tKP2tLIP+pCf9K9I0ClKUClKUClKUClKUClKUClKUClKUClKUClKUClKUClKUClKUClKUClKUClKUCuZ/aD1xj4PgBfnzxRH6AB3v9d4gP310yuR/aRnA4fpk9W1GX7ljkB/xCg5p8ENY0fG9MB2lEsbfly3O3/Mq16nrx/8ONe0PF9C62udRFGb79MrBG/fi5t9a9gUClKUClKUClKUClKUClKUClKUClKUClKUClKUClKUClKUClKUClKUClKUClKUCuG/aa78O/8Adf8A567lXE/tMaUmPQSfKjTofe7iIj/LNByPwQt+J6Ae+q0w/wCqleyK8ifDDRCXjGhU32mSTaw/kusd/S6V67oFKUoFKUoFKUoFKUoFKUoFKUoFKUoFKUoFKUoFKUoFKUoFKUoFKUoFKUoFKUoFcp+0dBfhkDAXx1SX27AxS7n23AH766tWm/F3gD6zhGojiXKSPGdFFyTyyCygDckpnYeptQcE+C6X45o/zlP6QSn/AEr1bXnz7OPBc9XqNUQbQRiNT8uUh339SFT/AO1eg6BSlKBSlKBSlKBSlKBSlKBSlKBSlKBSlKBSlKBSlKBSlKBSlKBSlKBSlKBSlKBSlKCiOJV2UBQSTsANz3P51XSlApSlApSlApSlApSlApSlApSlApSlApSl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40" name="AutoShape 4" descr="data:image/jpeg;base64,/9j/4AAQSkZJRgABAQAAAQABAAD/2wCEAAkGBhIREBMSEBMWEhQRFxUSFxgTFxYSFhgWFhgXIBkSExobGyYgGB0jGRYWHy8gJCcpLjgsFh4xNTAqNSYtLSkBCQoKBQUFDQUFDSkYEhgpKSkpKSkpKSkpKSkpKSkpKSkpKSkpKSkpKSkpKSkpKSkpKSkpKSkpKSkpKSkpKSkpKf/AABEIAMIBAwMBIgACEQEDEQH/xAAcAAEAAQUBAQAAAAAAAAAAAAAABQIDBAYHCAH/xABFEAACAQMCBAQDBQILBgcAAAABAgMAERIEIQUTIjEGMkFRB0JhCBQjcZFSgSQlM2JydKGxsrPBFRY0gqPRQ2NzhJKixP/EABQBAQAAAAAAAAAAAAAAAAAAAAD/xAAUEQEAAAAAAAAAAAAAAAAAAAAA/9oADAMBAAIRAxEAPwDuNa1rviFoo3ZEZ53QlWGnjeZVZQSyvIBy1IAJILAi29SPieGR9HMsN8yvZbhitxmqkEEMUyAIINyK0fhU0KqqqIgir6oy3SO+QUqB2DwyKtr4k43AsAqPx94csrRTRauBkOJ5sKix+qhyw99xWzcE+I/DNYQINXEWbYI55Tk+wVwCf3VAargmnkH4+nilkI3CKQzsvU8LMqNKQ+582OwBFiQ0VqfhVwuZ9ogpzKnl5FVFiQiIjq2V9izL3DD2oOsUrlicO1+i0qrwyYSNGrBIX/hBKRk2SQDARsVsptFlkVBkNt5PR/FJkdE12jlhWTpE45fLEm945hzG5R2AClixJtiKDoFKxdFxOKa/LcMRa67q63Fxmpsy7e4FZVApSlApSlApSlAqN1PHUWZYEVppTiXWLE8pGNhLMWYBF7kC+RxbENY2kia8seN/HUo1Gpg0OpPIbUzTmWFnjabmWssjXu6x7ovy2AsOxoPS3GONppQHlR+VuXlUBkiAKgGUXyAN75BSAFJYqKkEcEAg3B3BG4IPqK8a8J8X6zTOHh1EosblS7Mje6yITZgfUEV6a+EvEY5uE6cxyrKVyDhbgROzFvu4U7qqBgqjtiFttag3GlKUClKUClKUClKx9fxGKBDJPIkSDu0jBB+poMilaJx/4ppFMNNpIG1U5BZhnHCsajG7TZsGj8wtmEBuADvUZpZeJ62XOeXk6WRQsXLEaRyHAHmq2bMA12xV0mjIQ7m6lg3HjvjnQaK41WqijYC5TLOS39Bbt/ZWla77RPDUa0ceomH7SoiL+7Jwf7KsxfDLhaMHeIM5MpNiASVJW6o55TEsQAgjUb7AWtU7pOCQacKsECJYMiFUKKCzLeQ8ywuGNgBjkS1u+wV6H4s6d40lk0+pijdc8uWJgFxyycRMzAY9V8bW71t/DuJRaiNZYHWRGvZlNxsbEfQgggjuCK0nU6wYhbXy2xd1YLiy8rpDeWNbsQSbMR2O1Z/w/wBK99RNsIpuUFVVKDmIGDmxF2IBjjLkm/J77UG4UpSgVqPiHwmwd9RpAMnBLxgLdm264iWXewN0LKCbHJCDlt1KDQNFqjJdc3uHjV15gDhmlGaGNlLrcYMykC4cEeYWzZMnQZBWDmMbqwULdSygyNZVKjJQFJ39Da03x7w3HqlO/LkKlBIoBOJPkYeqntsQwBOLKTeoGRJIGtMuLOws20iOxZQLOy3BaPYqQxBBxB2uFqLV+VxZOqWQAPy2McfSUiVokPUQDiOk2bcNvV7U8PWTkpNAH5cxOYAVr4NKrI6M8hB6bi2+4Yne/wAy7iMfLY2C4sSwMay7C4IsFd1s2TXK+t6PTLzEOMeTOzloy0DuyqyhEERc4hST3G3vdjQazqfBTYO/D5Cs08oxa6rJFEdmYRALGMUMjIU5J3S7NkbzOg8Q66Ll3VdTE1iznmKyIyjB3Tl8+IFvleOQAEsZQFsc2IlEQnK8UGKhykgVlxEhY3ElxZTYHLY7XsKvtppBGilWleLJhbNSxs15OoB0yveyv32F7UEjovFEEgW7cvMBlLFTG4YkK0cqkxvlbYBr+4FS9ahqtCYzJPEoVmW8hJIEiADaQ8vlzWW4GRLbkCRbk1GcIjmh5rMG02bgqNLIdRBFGEQbRsRHHcqTiuVsrCg6FStS4b4rlZ2T8Ga1mVQWhnMeIvI0brkxyyFlUDapPReLIHBL5w45ZCVccQjEEyMLrGLg+YigmqVbg1CuoaNldT2KkMD+RFXKCA8falo+F650vkNPNYjYglCMh+V7/urx3XuCWJWUqwDKwKkEXBB7gg9wRXm743+BNHw6WF9ISn3nmEw7sq449SH0F2tib/Tbag5hXavs06sibWxb4skUn0BVmH6nL+z6Vx/helWWeKN2KLJIiMyrmVDMAWCjzEA3t61678IeCdJwyExaVLFrZyNZpJCOxdrDtc2AsBc2G5oJ6lKpkkCgliABuSTYD8zQVUqIbxTpiLxPz77Aw2dS37AkuI8tx05XqG4p4ylETMixad2WRol1JZ5XZAegQJZybjsuVBuFRuu8QQxHAku91XCJTIwLeXmY7RAnbJyq/WtV1kr6qJ05k8nNQhXJ+6IMgQQBbzL3HMRT23vVzhfDppI+VPHCqRnER6cM0N+6thyyhaxUkSM4y3AGzEL3EPE2qlsNKqKhuOYXAAJHSBKUZCxa64xJN27gmoMeE3mlkfUzZxagMqmfmqokW4MSxmTmyIVB6HdVyRmEe4A2uLTMJsyhAXKISXyfqwyQ2LsVyA8rILgiwsL46adwuN2zV0tZWQ5EhzCXZXcqAbZK3lYgDagwuE8Ni0ywNFC9tNDJGHfqdY4woYASBeWclW5VN/XvQN+IFdo3wZ4XAfIgy2ZWYLCSDYhbgjrYhcQbHIn0iMAZI4iGMv8AxBknRonIzJaQALvid9/ltvekjm4LklVEZOZKFU3OMyowHe+PM3yvY9zQWNJqjyw56A0QyyjdbGIm8tgbYhjsRHa5UrcEGrOr1IS5ZillLORybDGQZNI+IMZVb3lPfIsPLV86klljjR2YlTZA5N2Z+ZJfIIAVJBbPEElVOWxl+FeGLFZdU3OlGDBbloo2VbAxggXIN7MQDv2HchA6DwvNq7/eM44LBSGa7yKMumNdhChDst8Q4+QiwkbeoYVRQqAKqgKABYADsAPQVXSgUpSgUpSgVTJGGBDAMD3BFwfzFVUoNd1XhcqSYGyU2HKkPSN+oo1jcsO/MD+VbFbXqHm1WDNHJnG8gUFXUsxxsUk+bn4MOpluMWu7BRYb1VjWaFJlwkUMO/sQfdSNwdzuPeg1uEOoZsiqoCx5YTJQb5HmFcHjOzYxpcMPmJsMqEqpW56QpTIz6gICO6qzbG9j6nyCsabh82nIzy1EQZWWQAGWPHIkuoBO7BN40JJO6gAtVem1SuoYMAGVkyXJjc5F3AUtmMlIJDCxuTtQXWlxjselr4gHUSqxu5Adg1jYnc/S9XjFcqsayAR2LdUct1KuAFMjMQbhT6bVYDkMcAAUsJAp5asBe5BU9OJJ+Zjsy2+YBD8oYEq4exitMSxJdkDX6bPYZKx2ILX6gGFquAaabqkgvG+Em8ejYM7C15FxIc44AEg9voKw+I8EkQScuV0UBm5bRvJEm0gEguspUEAG0RjsRewuRUy8lg4LG0jmM5GMOCRickVDcFlsCO+Q29TWdSQVIyVlWzZc4BQ2/MZnVgB0nuD3O4saDQhqdSLNJoWULyc9ToJeYzRqTvYSJqAt7eaRwFZjbapaDxpIjwpHqczOz4x61cDiFJxRsIpVtbu0Ul77E3FbFJp5GHLUK12JkBDSBVJP4sZxXBja1lBFzlYWa+NJpmeHlw4gYsGH3h2EcYuAcZopFBsuyMg7MD2NBdTxs6barSTIbXyg/hS/uVQJ/wBYhXnP4peI5dbxOd5OYqI2EUcoZCkYAscGAK5efcX6q7nw/hIgHKUNpzi7BDFplWRyDhDPHEOWxZbucVU3VrMACD588d6gvxPWE49M8kfQuC2jYoCFubbKNqCCVrG42Ir1H4V8bznQ6VG0eqecQormcpCGZFAMrNI/McNbK6ox3vXluvRnh+JW4RpQzNIrwwHlcuHk4KtpcsoSsklonxEhN2Cdrk0Elr/GGpMqwvKkJdWJTQr94njYbrmZFZsWUEbaa97AE3uIyaeaSYSafRS6jAt1a6bkqshsLxHUs0qkdQxSOE2a+wIvtXD+EyRIqucBGyoSHYA5DZjFAIU3YgWAYb/Ta7pNOyuzoyLFISJeVE2ZkBCqQwlLWIFthfykW6rhA8J4TqZVkOplZHkdElXSLLCoICgYzlhLIbhFJ5rCx3Ub1OxcDhQKvK5braQgjTKnWes4i4ZjZxkQW6jvuazMiI0FmstiQFcBf2EszLexIAtvcLtvVaO4yUghjkTkZY1UWxU5AsGva/fbf1FBQ8ijqUgIuWVpuWSQQAbL6DqPvsLXr7G+Lm2JUgWI1Ezi9/bG2RJ/PYVWs9gHzZQEIjL8vFr2PSVFhsu199+2xFW9SwTYggKQcd8nJvsVRurqI6gp3uCLA0HxIbhV2V88rWkuoDXIUllNsTbYbgnbuKon0536ieo7nKTuPlhkuWIta4N929LrX1nFiPNvmQN0urLYXUYE7gdS3vv2tWKuepS2l2VgwEj3EaqcccMTc7XNoihuoBZGoMFpQmQxObkRBYy8osgskL4kMxGZkdbF16hd1F6kNF4fmksZbwoL2Fw05Jx6iUtHCbBkKrmpWxHLuQZjhHAo9OLgmSUqFaVwubAEkL0gBVBZiEUBQWJtcm8jQY+i0McK4xqFBJY9yST3Zid2J9ySayKUoFKUoFKUoFKVCeJPGmi4eoOsnWIncLu0jfVUUFiL+trUE3SuP8V+0jpEuNNpZpiPWRlhU/UWzP6ipnhfxK1mp0pmj0MiyFWdIzFOyNby/jMqR2bY3BOx7bUHR6Vx5PibxjUITo9Ppi8btFMk3KiEbr5lDnW3ff1wUGpRvG/EidNy4cueTdSdGjlOUzqUvqzY7A2a2wPrag6bUfquCRsxdLxSHcsmwb/1FPS9xtci9iQCL1puh4/xWUyH7tPZJCi8v/Z/YKtw5bUG5yy8u1ret6uaHinEm04aSPWrNh1YJw9ouaB1KlpC+OYI3sbd6CU1UU8QAljDhVwEkIJUXKb4dTwLctdUysiA8y4ApHrElTmxyZpcyAoQyBlJWUM2WT2GQtfezADawhOO8YmjbbWa9N4MVbQ5LITIeZCGj018igFsXvvcA2NY/FNLpSJHC6iWaZUva0LnA5JzU1kwJUN3Fh3ItvQT2s4rHCkhlkXTx2e18YlZ0xxYK1mjWwG/qfUDAv8AJuOafmKmLzczcPpl1OobD9gOiWCXtc5W6xtvcQESqQo0uii03JIlXmal9KWFgTJCmliYOpDspYbdxvWTqYtW5SWSLToqBsxLFJKbPcAK88qFixQADl/nagytRx2YnFdAxZIysja7UQQJ1Ws465HscWPlH7qwG8Q6+VmVG0I5GIYxSanXsAOq3K08S5npAxJFt9txfHfgOtjaSZdWsUZACx6PRxObAbMZBC4uCT0j0tuDVeu4EpYLMXkedZo7ayWXVO/LawkTRwMEYAd7FQC3p3oLbK8s8j6rUtM0TEMkSpp4FGCE80JKzqDy1us8sCmw2N+rgHiGMLrNSq9hNKBtbYO1tvSvRfhuLe+pH3ZIxE0aWiDxK6jB0jjJigV25iKVUyEgjMGyjz14m0EsWoZpu+oC6pSSTdJxmCb733IN/UHvQRNdx8G8FgPDtMyGSGUR8x5NPdJbMZRnMvLKyJYyKrSR42LATd64dXoDwNph/sWBWZ0nhMp/Fzbl/iSKBAbhopCuUa8plOQbIHFhQSKcb1wiE8erSfpuvN0jSbRZG0mo0UskAub7ttf0uKy/96pAX544dqcGEsiw61GnGKiyhJIUAOSrYEr+tR83h8ySp98ii5kkhVmmTlSMVS+MWv0+IRcsVCvGrtZu+5q+3hrWSho4tdrdMhjV7S48QQiXmdCXu+IIWzMxawIsNjQTkfHAAHn0eoUs7LZlGtBUklcBp2mIIS/oNlYexrKHHNMhWOSdY3ksgErHTGRVUE3WQ5g9R3Hrjc961rUcN1LSRq80E80IaUrPBpZZZGOKh4ogILKM3U3cNcpsL75cv3iNS8kMLSRZR8uNNXogS7KQBJHzVyYBOkE7ta9Bsn31SM1YXxUZLijJmAWaS/S3SFAJGOVhsCSMLRa95/8AhELp0FX3jgICkqcjfK/Scoi3scTetbOjgd5JZ+HPmTGh5bRMFEdyCW1ixG+bN1DcjC3YVci1xOqkii1OuTKBZYljvOGbNhK2crTRjAGHZSi/iet9g3eDgCneducdziRjGO/dbnM2NsnLHv71LAVo8c2sMjhTxDAkYFn4SF2G/oX3PuP0qNWXi2DsJp7AvhlPwxelSQpb+Bnva+x7EUHSqVx/ReOdaPu5m1cCpqFzJl1ugDDouLAaVcRltvl7XFVt4/4ikoPO0bwG+K/eNK+pe3zxdUaMpO49wPc0HXaVyrgHxC4pqAX5UXLLNgIoop5MPTnAa9Wjk9CuBsahm+0JqdPJy9dw0xt3IyeFwPfB0+nvQdupWg+GvjZwzWMEMjaaRjYLqAEBP0cEr+pBrfqBSlKDVfGfip4WTSaQK2rnGQuRaKK9jMQfMxNwiAG7A7EAiudzfCGLU6v7xqZ5G5h6kdw7PIL+eQkYLgoJCmS3o1gBW1cRlx4hq2eO5MkKAyY4snLiwQXG6ly6qL35juOzYtf0MySXOSyCyo7G7MycxgqTnE8t0yxF8iS7YrFZgoYvCvA2jgXKGEoVQwhzy4SJWAs3NAEgVdrMrNfM+ay3lZhEzO6QRdS8ky480o2VlycrZsuYWyubBAerICrcbIASArMqgmSXFzlKZBi87sxCCxUCzMARcG1i1rydTBGuqwsqKpadWViSpkmOWFrXKRm3WRc7UGUuvAeOSSKONUM0AON0UDe63IckiJdsFG9rnYt908ZbGM6dHUTEMDEsas1mkDvk5ZSemTydyB9axNMkaSM4aCLJpXkeXKaZ4WFsZWfFipYDAm4wjQAECq00vR+IdRqGjj0zsZbxoWVmJBXFVe4ULsrE5C96C1ruHaHpebS6EOJZB+IsbtYOwJx5ZOype4ItjftcG+eCadHxXSwFGJY/wNU5YNhZS7ADJgWva1733Ivl6cFBZDFGFMk4CBVj2JEqkk3cqGsGAVQSSb2tWRDJuAhaFJIwVzUtO4G3QjglAoK3VlPmPSu5IYWs8PwKYyYIDIGBVSiyyOAGH4a2VI2AYm9sfcgb1ItFhiHtEpvj2dyw3CqgGAawPlVtgatDLlmNQsJBCte0szFbdSC5s2NmVmLW2uNquoxBldLjAKrNIQ8hsSWCC5UXDbdhkLY2oK4wVuY9hIVa7XllK7An1sALkXJ72t2FWG0cBPWizI2IV9RZlyUX6C99iFBGIC3FxuTbIVChOKEhwGCZg7j5pDfsRYWBI2+tWoluAQxZWYBGFs/Q4xKRZUBU997Dftchjz6WVgEjllj/ABVa3S7MBIH6ObfBcVI3+oAvY1d4bGIheOO6iSS7BzIzyOxsSxJLAFihJ7HbyrevrxFw7MCChLXYjOQI7fh3HlSwsQO+f1OWS1wbhTkrjBL2AGALGw2uVz999vc0EbqoAyq6G7adIgOjmdaiUBSLEm0mIIBvsexFxwr4vcIlvBqfNHHnoSw9HjkkkjvYAEtDIp6Ra6vbYAn0HJfbvdcmOAJU5MrC212xzBt7itD8d8P/AIg4oUC4ySxOuACgiFtMjud9+qF7fzQo3tuHn/gXCm1WpigQEmRgDb0Ubu/5KoZvyFen/D2iGCyG4xeWQYnMfjzRySxjp3ylL/UDEXG4rjvwE0PO12rjuQJNDPHcXFs3hF7jcdz2ruPBtSrxJJibr3QWBBy643AbEvGySq385TbsKCQV2Y9Cgrk8i3NskxxZd+zF2J9rW3F7CJ0fDxGIjHI0cJj5XKjkAjdl8qISgkiYDKyIygY2tUpIbX5tlxEgDKSpyOLWX62JH1wPvYHhJZmxUOqonLvdWyt1Ha4FwAGtccs7HtQWl0yhBEI1LsAWB2lsO5LMTzGtcB8u+/vV+xswjYhGBH4wZgWa91ybqH/MCNwB2tVqNWYKLFGZLHmtzFLJfZSGJDBiTf29Dbp+RnJSq3CFuXmx6r36kmHzA7Kr33y29GYKiguqJdGDYBZMmTYXPLe9x0iwxbb1XvbG1/DUkkQalI7J1pzlWdcxsGSSwZCtxYtuS23l3yJwcXWyKi4kxvZlcghmEZ9Ae247+gtv9jYozMrYqwFlnOStbK6pJclB9De1m6RQYet0lrIYlYMQrdMc+Aayr1Pgb3YebLa/tvRnEk6oUhAjUt1RNpkVxiN3IZWOL7AEWG5vcWybMsYCjlmZgBE1uUQ/yI4BwOIN7fziF3FvrynJjGxRlbBUYqzB36iWu3WpuvTkNhsQbWCzotW+EEiLEEEDNlFJzAUHL91UWFwe/wC8b3spxNgIVkBjcEzMpjSMxuwLYZtIYzs7KVVi1id+5GNNolxcyQ3WNYI+ZCz6eQwqytJI18GVCNiqs9+WQfaqpgVJVZmIEkjuNXp5JFCvG+DkjlkqLBLsWFgR6AqFba5pFPMQFZQuofKFmEYCLuEZg0hBQeQP+7bLH1Gl0uoRkeKOxvMYsyirGFTKOaFgpVipyClNi29vWxEzhHyV4LRQKc3MsYbfMATCN1db3AjwBuhFzcLn6/UOCQyFrHIAAOCwshLrIC4yRxiI+ZbAmxPSwaT4g+EmglYMMtMQ2RVeSBygyZLLGApDEFsSuRI9/WZ4Dxd+FSw6Wcn7nKRDFmxeSFsiqncljCSY1JYJi0i9KBgKlTOmJYNlHE93sQV6ZEUF5D3xC3ITa4xddrGA47qL6aZMMwyuHyyDMpYqxFlLFWMgSIHyggqpBWFw6tSrOjDctOZ58Vy/pWF/7b0oI/j3huLVL1XSQCyutrjvswOzDqbY9sjYg71qOq4BrIsQ8bzgXXPTSW83LyldWZZIySHJwdzYBdwSK6JSg50nGEVwpJRyrqUcGBwksiC5jdFYgPdQq4Z3JUeZqkU1KtcGzBsvWNiyvJ/4Zz6TYKAWyufKcRmdu1ejjlUpKiyKdirqHU/Qg7VFzeEoDfDmRXBFo5GC7hRtGSU7Io8vYW7XoIp2LMRc5KLsASsoMbfytmJWaxxUN6stgAMhR9RdiVsvm5cuaBlmOYK6nO9wu4Asd0fpGCE5k3hNxYRTIFUgqskWagqLJiqOgUIeoBQLEkiqH8P6nuJIWa2F8HjJS0YMZbJ2FwjC4N+skWNBa0nW+JCm7qxilVwTLYEBHfdljW7lsTk7MQVNxUjGuIAAZWHzAZX3YXXY2QXNl+otbuYkR6uIBJNO0qEEOQyToOzNYkrLeR8rnBu69sd6puNQxgCRxFkQgDvybHOyYpIFZQCcUFrDuQbXoJTK/QGZHBYC9lLXNyBbZrgAsw3UdrHcXAepW5e6EWsFHQQ6oE39b3sbWuaxINWkgAUrIhxAAcFwGIxUtfcszWY37RkdXc1829iwb9ksMmKkd5wexuGAUgXAYXFiwULqRA2YDqLYMCbB2BN4z36EGRA+h9zkVwLSlkXJTPcm+K42wHbpNwb382Rtvta1upCKzSYxgJiS1rBFXLMklQNyAVv6XB2rEk8QwsrNE0c12II0+epIuRG38kjHsCxNvQ/nQSDjazENZOVGxtvI4F+2x7rYj2f2ua0nOeRAyZ7L3tZSyFS1ve57DeQD61ipPO20UD7qxvKUijDPufeUHMA+TsT69ry8Ckka+olul2IihBiTqKt+I9y8hDKTsUUhrFTQR6O+pYQxEFFx5kygYxMq4mJDlvNe/byFLtuVU/PiPo1XgmsjjUKqadgoHYKgFgPyAraIIFRQiKEVQFVVAVQB2AA2AqB+IY/inX/1af8Ay2oOM/ZuhJ4hqW+VdPifzaSMj+xWrsvG9BJEzTQKZEkBE0ajKRbi3PgHzdN8o/W+SgsCsnJvs0x/j61vaOIfqz/9q73QQkWrWVOhhIsgkVXQ5C7OFyawstrMBv8AKfXarhlZt7AyEq6EA2sA23fa6q/r8/0Jq7quBIzmSMmCViCzx2GZW1uapBWTYAXYXA7EViNp9VGLYrMFGzRERSbAhVKSXUjcktmO+woLgdGuBKHGRFmxJs4ViwsNiLk77flVQUEqGxOIZQLizhD2k9PKQwHoSawf9psjASQyRqbKoaKSW27r1tFmigIym5be1tu9UDjUTMU50TPaMlQ0atkm6XDMD5ke5P7IA7E0EjFJsLp0qjEXIyKEj3+ZSovc/sm5JIHxnKsC56ibBU2uwHUVG92A6vYqe2xqw+qRidw1yGY2LKu2QVQPMrKLEDbvfc72TxeJbF5IoSxUMXlQsMnsqC53ZXsP2bMLZUGZGbAXDNdRs1il32x22xY3sbbWI2BCnC1iYgbqt1cKqKHlZbnmacXvkw3YGxuRvsCWtQcUjbZSr5WLGNmkubnIWS5sxO6AEDIk73oPvLgCGFlDKpyYrFve4zMgMmS3IJMZvYG+5ACgTY2PQSpyjLdMca5KAXW5tmrKwt/O2GJvbdhsRcAYIC5uzAbj7vHc2yYY2tbJbYuhFrun8MavpJmgjW7MYyuo1Vi4YECVpky88gBKCylQB0g1mHwvI5vJqNySWMUSR5ArYowfO6367H5t/pQYJ1KqR2vkG3YAglz0gk3hCqhDKpOIvde5qKk4uiyxx9NwFcplu74sBjGFIl86FnwuAIrBgwddqh8JQAqzGV2X3kaNT0gXZIyqMbDuV9T7mpHQcMhgXCCJIVHyxoqD9FAoNCXhWsmkUpA64qMZZmTTJkY1XMKDJMjKLYjFezBmbpYbDwLwVHCwlmIllDF1ABWKI7gcpGZiCASMiTuWIC5tfZaUClKUClKUClKUClKUClKUGNPw2F/PFG9v2kVv7xUf/uXw/HH7jpcd9vu8Nt7X2x91X/4j2qZpQR+j8PaWG3J00MWPblxIlvXawFt6kKUoFKUoFa/8Qj/FOv8A6rP/AJbVsFQHj8X4Vr/6rqP8pqDk/wBmf+U1/wDRg/vlru9cI+zOfxNf/Rg/vlru9ApSlAql4we4B/MXqqlBiNwmAm5hjJ98Fv8A3Vdh0kabIiqB+yoX+6r1KBSlKBSlKBSlKBSlKBSlKBSlKBSlKBSlKBSlKBSlKBSlKBSlKBUB8QGtwnX/ANV1A/WNqn6174iH+Kdf/Vp/8DUHKPs0H8XX/wBGD++Wu8VwT7NL/j60e8cR/Rn/AO9d7oFKUoFKUoFKUoFKUoFKUoFKUoFKUoFKUoFKUoFKUoFKUoFKUoFKUoFKUoFKUoFaz8S5MeD68/8AkSD9Rb/WtmrS/jJqTHwPWEdysab+zyxqf7CaDmP2bJgNZq09WgVh+SuAf8Q/WvQVebvs6SW4tKP2tLIP+pCf9K9I0ClKUClKUClKUClKUClKUClKUClKUClKUClKUClKUClKUClKUClKUClKUClKUCuZ/aD1xj4PgBfnzxRH6AB3v9d4gP310yuR/aRnA4fpk9W1GX7ljkB/xCg5p8ENY0fG9MB2lEsbfly3O3/Mq16nrx/8ONe0PF9C62udRFGb79MrBG/fi5t9a9gUClKUClKUClKUClKUClKUClKUClKUClKUClKUClKUClKUClKUClKUClKUClKUCuG/aa78O/8Adf8A567lXE/tMaUmPQSfKjTofe7iIj/LNByPwQt+J6Ae+q0w/wCqleyK8ifDDRCXjGhU32mSTaw/kusd/S6V67oFKUoFKUoFKUoFKUoFKUoFKUoFKUoFKUoFKUoFKUoFKUoFKUoFKUoFKUoFKUoFcp+0dBfhkDAXx1SX27AxS7n23AH766tWm/F3gD6zhGojiXKSPGdFFyTyyCygDckpnYeptQcE+C6X45o/zlP6QSn/AEr1bXnz7OPBc9XqNUQbQRiNT8uUh339SFT/AO1eg6BSlKBSlKBSlKBSlKBSlKBSlKBSlKBSlKBSlKBSlKBSlKBSlKBSlKBSlKBSlKBSlKCiOJV2UBQSTsANz3P51XSlApSlApSlApSlApSlApSlApSlApSlApSl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4342" name="Picture 6" descr="http://visibleimage.co.uk/wp-content/uploads/2014/04/dragonfly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7416"/>
            <a:ext cx="2094112" cy="1570584"/>
          </a:xfrm>
          <a:prstGeom prst="rect">
            <a:avLst/>
          </a:prstGeom>
          <a:noFill/>
        </p:spPr>
      </p:pic>
      <p:pic>
        <p:nvPicPr>
          <p:cNvPr id="7" name="Picture 6" descr="http://visibleimage.co.uk/wp-content/uploads/2014/04/dragonfly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963" y="5287416"/>
            <a:ext cx="2094112" cy="1570584"/>
          </a:xfrm>
          <a:prstGeom prst="rect">
            <a:avLst/>
          </a:prstGeom>
          <a:noFill/>
        </p:spPr>
      </p:pic>
      <p:pic>
        <p:nvPicPr>
          <p:cNvPr id="8" name="Picture 6" descr="http://visibleimage.co.uk/wp-content/uploads/2014/04/dragonfly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926" y="5287416"/>
            <a:ext cx="2094112" cy="1570584"/>
          </a:xfrm>
          <a:prstGeom prst="rect">
            <a:avLst/>
          </a:prstGeom>
          <a:noFill/>
        </p:spPr>
      </p:pic>
      <p:pic>
        <p:nvPicPr>
          <p:cNvPr id="9" name="Picture 6" descr="http://visibleimage.co.uk/wp-content/uploads/2014/04/dragonfly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9888" y="5287416"/>
            <a:ext cx="2094112" cy="1570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Dragonfly Topology Description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(a, p, h) network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r>
              <a:rPr lang="en-US" altLang="zh-CN" dirty="0" smtClean="0"/>
              <a:t>K=p+a+h-1</a:t>
            </a:r>
          </a:p>
          <a:p>
            <a:r>
              <a:rPr lang="en-US" altLang="zh-CN" dirty="0" smtClean="0"/>
              <a:t>K’=a(</a:t>
            </a:r>
            <a:r>
              <a:rPr lang="en-US" altLang="zh-CN" dirty="0" err="1" smtClean="0"/>
              <a:t>p+h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K’&gt;&gt;K</a:t>
            </a:r>
          </a:p>
          <a:p>
            <a:r>
              <a:rPr lang="en-US" altLang="zh-CN" dirty="0" smtClean="0"/>
              <a:t>N=</a:t>
            </a:r>
            <a:r>
              <a:rPr lang="en-US" altLang="zh-CN" dirty="0" err="1" smtClean="0"/>
              <a:t>ap</a:t>
            </a:r>
            <a:r>
              <a:rPr lang="en-US" altLang="zh-CN" dirty="0" smtClean="0"/>
              <a:t>(ah+1)</a:t>
            </a:r>
            <a:endParaRPr lang="zh-CN" altLang="en-US" dirty="0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699792" y="2204864"/>
          <a:ext cx="6069756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Visio" r:id="rId3" imgW="2987040" imgH="1843121" progId="Visio.Drawing.11">
                  <p:embed/>
                </p:oleObj>
              </mc:Choice>
              <mc:Fallback>
                <p:oleObj name="Visio" r:id="rId3" imgW="2987040" imgH="1843121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2204864"/>
                        <a:ext cx="6069756" cy="3744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Dragonfly Topology Description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 simple example—(4,2,2) Network</a:t>
            </a: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796136" y="3933056"/>
          <a:ext cx="3092676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Visio" r:id="rId3" imgW="1597368" imgH="966011" progId="Visio.Drawing.11">
                  <p:embed/>
                </p:oleObj>
              </mc:Choice>
              <mc:Fallback>
                <p:oleObj name="Visio" r:id="rId3" imgW="1597368" imgH="966011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933056"/>
                        <a:ext cx="3092676" cy="1872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827584" y="1988840"/>
          <a:ext cx="5184576" cy="4917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Visio" r:id="rId5" imgW="5421394" imgH="5142149" progId="Visio.Drawing.11">
                  <p:embed/>
                </p:oleObj>
              </mc:Choice>
              <mc:Fallback>
                <p:oleObj name="Visio" r:id="rId5" imgW="5421394" imgH="5142149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988840"/>
                        <a:ext cx="5184576" cy="49173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Dragonfly Topology Description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Topology Variations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915816" y="2492896"/>
          <a:ext cx="3311847" cy="2004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Visio" r:id="rId3" imgW="1597368" imgH="966011" progId="Visio.Drawing.11">
                  <p:embed/>
                </p:oleObj>
              </mc:Choice>
              <mc:Fallback>
                <p:oleObj name="Visio" r:id="rId3" imgW="1597368" imgH="966011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2492896"/>
                        <a:ext cx="3311847" cy="20048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1115616" y="4221088"/>
          <a:ext cx="6984776" cy="237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Visio" r:id="rId5" imgW="2860804" imgH="971145" progId="Visio.Drawing.11">
                  <p:embed/>
                </p:oleObj>
              </mc:Choice>
              <mc:Fallback>
                <p:oleObj name="Visio" r:id="rId5" imgW="2860804" imgH="971145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221088"/>
                        <a:ext cx="6984776" cy="237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Dragonfly Topology Routing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Existing routing algorithm</a:t>
            </a:r>
          </a:p>
          <a:p>
            <a:pPr lvl="1"/>
            <a:r>
              <a:rPr lang="en-US" altLang="zh-CN" dirty="0" smtClean="0"/>
              <a:t>Minimal (Min)</a:t>
            </a:r>
          </a:p>
          <a:p>
            <a:pPr lvl="1"/>
            <a:r>
              <a:rPr lang="en-US" altLang="zh-CN" dirty="0" smtClean="0"/>
              <a:t>Valiant (Max)</a:t>
            </a:r>
          </a:p>
          <a:p>
            <a:pPr lvl="1"/>
            <a:r>
              <a:rPr lang="en-US" altLang="zh-CN" dirty="0" smtClean="0"/>
              <a:t>Universal Globally-Adaptive Load-balanced (UGAL)</a:t>
            </a:r>
          </a:p>
          <a:p>
            <a:pPr lvl="2"/>
            <a:r>
              <a:rPr lang="en-US" altLang="zh-CN" dirty="0" smtClean="0"/>
              <a:t>UGAL-L</a:t>
            </a:r>
          </a:p>
          <a:p>
            <a:pPr lvl="2"/>
            <a:r>
              <a:rPr lang="en-US" altLang="zh-CN" dirty="0" smtClean="0"/>
              <a:t>UGAL-G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Dragonfly Topology Routing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Minimal and Valiant method</a:t>
            </a:r>
            <a:endParaRPr lang="zh-CN" altLang="en-US" dirty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115616" y="2465090"/>
          <a:ext cx="6840760" cy="3658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Visio" r:id="rId3" imgW="3265945" imgH="1745574" progId="Visio.Drawing.11">
                  <p:embed/>
                </p:oleObj>
              </mc:Choice>
              <mc:Fallback>
                <p:oleObj name="Visio" r:id="rId3" imgW="3265945" imgH="1745574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465090"/>
                        <a:ext cx="6840760" cy="3658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Dragonfly Topology Routing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UGAL</a:t>
            </a:r>
          </a:p>
          <a:p>
            <a:pPr lvl="1"/>
            <a:r>
              <a:rPr lang="en-US" altLang="zh-CN" dirty="0" smtClean="0"/>
              <a:t>Problems</a:t>
            </a:r>
          </a:p>
          <a:p>
            <a:pPr lvl="2"/>
            <a:r>
              <a:rPr lang="en-US" altLang="zh-CN" dirty="0" smtClean="0"/>
              <a:t>Limited throughput</a:t>
            </a:r>
            <a:endParaRPr lang="zh-CN" altLang="en-US" dirty="0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691680" y="3068960"/>
          <a:ext cx="5256584" cy="3413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" name="Visio" r:id="rId3" imgW="3381122" imgH="2196019" progId="Visio.Drawing.11">
                  <p:embed/>
                </p:oleObj>
              </mc:Choice>
              <mc:Fallback>
                <p:oleObj name="Visio" r:id="rId3" imgW="3381122" imgH="219601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3068960"/>
                        <a:ext cx="5256584" cy="34130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Dragonfly Topology Routing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UGAL</a:t>
            </a:r>
          </a:p>
          <a:p>
            <a:pPr lvl="1"/>
            <a:r>
              <a:rPr lang="en-US" altLang="zh-CN" dirty="0" smtClean="0"/>
              <a:t>Problems</a:t>
            </a:r>
          </a:p>
          <a:p>
            <a:pPr lvl="2"/>
            <a:r>
              <a:rPr lang="en-US" altLang="zh-CN" dirty="0" smtClean="0"/>
              <a:t>High intermediate latency</a:t>
            </a:r>
            <a:endParaRPr lang="zh-CN" altLang="en-US" dirty="0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475656" y="3129308"/>
          <a:ext cx="6264696" cy="3728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Visio" r:id="rId3" imgW="3235735" imgH="1925536" progId="Visio.Drawing.11">
                  <p:embed/>
                </p:oleObj>
              </mc:Choice>
              <mc:Fallback>
                <p:oleObj name="Visio" r:id="rId3" imgW="3235735" imgH="1925536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129308"/>
                        <a:ext cx="6264696" cy="3728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Cost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(15+15)/(15+15+15+15)=50%</a:t>
            </a:r>
          </a:p>
          <a:p>
            <a:r>
              <a:rPr lang="en-US" altLang="zh-CN" dirty="0" smtClean="0"/>
              <a:t>16/(16+15+15+15)=25%</a:t>
            </a:r>
            <a:endParaRPr lang="zh-CN" altLang="en-US" dirty="0"/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1043607" y="1412776"/>
          <a:ext cx="7193929" cy="3641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Visio" r:id="rId3" imgW="4146629" imgH="2099013" progId="Visio.Drawing.11">
                  <p:embed/>
                </p:oleObj>
              </mc:Choice>
              <mc:Fallback>
                <p:oleObj name="Visio" r:id="rId3" imgW="4146629" imgH="2099013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7" y="1412776"/>
                        <a:ext cx="7193929" cy="3641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altLang="zh-CN" dirty="0" smtClean="0"/>
              <a:t>Less diameter</a:t>
            </a:r>
          </a:p>
          <a:p>
            <a:r>
              <a:rPr lang="en-US" altLang="zh-CN" dirty="0" smtClean="0"/>
              <a:t>Low cost</a:t>
            </a:r>
          </a:p>
          <a:p>
            <a:r>
              <a:rPr lang="en-US" altLang="zh-CN" dirty="0" smtClean="0"/>
              <a:t>Small latency</a:t>
            </a:r>
          </a:p>
          <a:p>
            <a:endParaRPr lang="en-US" altLang="zh-CN" dirty="0" smtClean="0"/>
          </a:p>
          <a:p>
            <a:pPr algn="ctr">
              <a:buNone/>
            </a:pPr>
            <a:r>
              <a:rPr lang="en-US" altLang="zh-CN" sz="4400" dirty="0" smtClean="0">
                <a:latin typeface="+mj-lt"/>
                <a:ea typeface="+mj-ea"/>
                <a:cs typeface="+mj-cs"/>
              </a:rPr>
              <a:t>Future Work</a:t>
            </a:r>
          </a:p>
          <a:p>
            <a:r>
              <a:rPr lang="en-US" altLang="zh-CN" dirty="0" smtClean="0"/>
              <a:t>Routing Strategy Research</a:t>
            </a:r>
          </a:p>
          <a:p>
            <a:r>
              <a:rPr lang="en-US" altLang="zh-CN" dirty="0" smtClean="0"/>
              <a:t>High-radix topology</a:t>
            </a:r>
          </a:p>
          <a:p>
            <a:endParaRPr lang="en-US" altLang="zh-CN" dirty="0" smtClean="0"/>
          </a:p>
          <a:p>
            <a:pPr algn="ctr"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Netwrok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2530" name="Picture 2" descr="https://encrypted-tbn2.gstatic.com/images?q=tbn:ANd9GcQu8mT5Cp6ajPqo69K4OhTYv5pojVEqSD25d2ugJ3lTrR9_F9vh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4077072"/>
            <a:ext cx="3767671" cy="1944216"/>
          </a:xfrm>
          <a:prstGeom prst="rect">
            <a:avLst/>
          </a:prstGeom>
          <a:noFill/>
        </p:spPr>
      </p:pic>
      <p:pic>
        <p:nvPicPr>
          <p:cNvPr id="22532" name="Picture 4" descr="http://www.netpremacy.com/media/107185/network_cover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05064"/>
            <a:ext cx="3817780" cy="2088232"/>
          </a:xfrm>
          <a:prstGeom prst="rect">
            <a:avLst/>
          </a:prstGeom>
          <a:noFill/>
        </p:spPr>
      </p:pic>
      <p:pic>
        <p:nvPicPr>
          <p:cNvPr id="22534" name="Picture 6" descr="https://encrypted-tbn2.gstatic.com/images?q=tbn:ANd9GcTeAxRVZJVWWZraDOjY4i_OkEAYkqw-z_QjcjosfKjKvMgAbzrHo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556792"/>
            <a:ext cx="3384376" cy="2352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Topology</a:t>
            </a:r>
            <a:endParaRPr lang="zh-CN" altLang="en-US" dirty="0"/>
          </a:p>
        </p:txBody>
      </p:sp>
      <p:pic>
        <p:nvPicPr>
          <p:cNvPr id="1026" name="Picture 2" descr="http://www.networkcablingsolutions.net/ComputerNet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64904"/>
            <a:ext cx="3096344" cy="2322258"/>
          </a:xfrm>
          <a:prstGeom prst="rect">
            <a:avLst/>
          </a:prstGeom>
          <a:noFill/>
        </p:spPr>
      </p:pic>
      <p:pic>
        <p:nvPicPr>
          <p:cNvPr id="1030" name="Picture 6" descr="https://encrypted-tbn3.gstatic.com/images?q=tbn:ANd9GcQ4zTubxqi78JQoO7LFm8AukvMTwp1YZjBvi4Dur-NAf8bP4N_Dw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08920"/>
            <a:ext cx="3528392" cy="224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Topology</a:t>
            </a:r>
            <a:endParaRPr lang="zh-CN" altLang="en-US" dirty="0"/>
          </a:p>
        </p:txBody>
      </p:sp>
      <p:pic>
        <p:nvPicPr>
          <p:cNvPr id="1026" name="Picture 2" descr="http://www.networkcablingsolutions.net/ComputerNetwo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564904"/>
            <a:ext cx="3096344" cy="2322258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3059832" y="4725144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08110" y="198884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3131840" y="3717032"/>
            <a:ext cx="1296144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 flipV="1">
            <a:off x="3347864" y="2924944"/>
            <a:ext cx="1008112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3347864" y="2852936"/>
            <a:ext cx="504056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3779912" y="2852936"/>
            <a:ext cx="504056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4211960" y="2852936"/>
            <a:ext cx="792088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5004048" y="2852936"/>
            <a:ext cx="288032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Topology</a:t>
            </a:r>
            <a:endParaRPr lang="zh-CN" altLang="en-US" dirty="0"/>
          </a:p>
        </p:txBody>
      </p:sp>
      <p:pic>
        <p:nvPicPr>
          <p:cNvPr id="1026" name="Picture 2" descr="http://www.networkcablingsolutions.net/ComputerNetwo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564904"/>
            <a:ext cx="3096344" cy="2322258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2884303" y="4725144"/>
            <a:ext cx="955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A1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08110" y="198884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3131840" y="3717032"/>
            <a:ext cx="1296144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 flipV="1">
            <a:off x="3707904" y="4005064"/>
            <a:ext cx="288032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 flipV="1">
            <a:off x="3707904" y="3212976"/>
            <a:ext cx="1008112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4139952" y="4509120"/>
            <a:ext cx="955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A2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76056" y="4005064"/>
            <a:ext cx="955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A3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386" name="Picture 2" descr="https://encrypted-tbn1.gstatic.com/images?q=tbn:ANd9GcSUn7HIYQ_Xjs0ETfiT8TwfRpBcfNLHu2vog2WMit541CAGUg7-C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780928"/>
            <a:ext cx="2352261" cy="1512168"/>
          </a:xfrm>
          <a:prstGeom prst="rect">
            <a:avLst/>
          </a:prstGeom>
          <a:noFill/>
        </p:spPr>
      </p:pic>
      <p:cxnSp>
        <p:nvCxnSpPr>
          <p:cNvPr id="25" name="直接连接符 24"/>
          <p:cNvCxnSpPr/>
          <p:nvPr/>
        </p:nvCxnSpPr>
        <p:spPr>
          <a:xfrm flipV="1">
            <a:off x="3995936" y="2780928"/>
            <a:ext cx="2448272" cy="64807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 flipV="1">
            <a:off x="3923928" y="3429000"/>
            <a:ext cx="2376264" cy="7920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8" name="Picture 12" descr="思考问题的外国女人图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3597781" cy="2996952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Topology</a:t>
            </a:r>
            <a:endParaRPr lang="zh-CN" altLang="en-US" dirty="0"/>
          </a:p>
        </p:txBody>
      </p:sp>
      <p:pic>
        <p:nvPicPr>
          <p:cNvPr id="1030" name="Picture 6" descr="https://encrypted-tbn3.gstatic.com/images?q=tbn:ANd9GcQ4zTubxqi78JQoO7LFm8AukvMTwp1YZjBvi4Dur-NAf8bP4N_Dw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636912"/>
            <a:ext cx="3528392" cy="2247625"/>
          </a:xfrm>
          <a:prstGeom prst="rect">
            <a:avLst/>
          </a:prstGeom>
          <a:noFill/>
        </p:spPr>
      </p:pic>
      <p:sp>
        <p:nvSpPr>
          <p:cNvPr id="23" name="矩形 22"/>
          <p:cNvSpPr/>
          <p:nvPr/>
        </p:nvSpPr>
        <p:spPr>
          <a:xfrm>
            <a:off x="2771800" y="4077072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076056" y="2276872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 flipV="1">
            <a:off x="3635896" y="3284984"/>
            <a:ext cx="1440160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8" name="AutoShape 2" descr="data:image/jpeg;base64,/9j/4AAQSkZJRgABAQAAAQABAAD/2wCEAAkGBxISEBIQEBIPEBAQEBAQFA8QDw8QFA8VFBIXFhUUFRQYHCggGBolGxYVIjEhJSkrLi4uFx8zODMsNygwLisBCgoKDg0OGxAQGzQkICYsLCwtMCw0LSwsNSw0LCwsNC0sLCwsLCwsNCwsLCwsLCwsLCwsLCwsLCwsLCwsLCwsLP/AABEIAOEA4AMBEQACEQEDEQH/xAAcAAEAAQUBAQAAAAAAAAAAAAAAAQMEBQYHAgj/xABDEAABAwIDBAYHBQYEBwAAAAABAAIDBBEFEiEGMUFRBxNhcYGRFCIyUqGxwUJyktHhIzNTYoKiQ7LC8BUXJDRzg/H/xAAbAQEAAgMBAQAAAAAAAAAAAAAAAwQBAgUGB//EADMRAQACAQIEAwYFBAMBAAAAAAABAgMEEQUhMUESUXETYYGRobEiMsHR4QYUUvA0Q/Ej/9oADAMBAAIRAxEAPwDuKAgICAgICAgIKU9QxgzPc1jfec4NHmViZiOratbWnasbsPPtjh7DZ1XT/wBL8/8Aluo5z447rteF6y3THP2+6mzbfDjuq4fEub8wsRqMfm2nhOsj/rlkaLG6ab91PBJ2MlY4+QN1vGSs9JVcmlz4vz0mPWJZBboBAQEBAQEBAQEBAQEBAQEBAQEBAQEFriWIRQRulme2ONu9zjbuA5nsC1taKxvKTDhyZrxTHG8y5ZtJ0oyPJZRN6pmo66QBz3drWnRvjfwVHJq5nlTk9Vo/6epWItqJ3nyjp8Z7tArq6WZ2eaSSV3OR7nW7r7vBVLWm07y9BixUxRtjrER7uS3WqQQEZZjCtqaynI6qolDR9h7usZ+F17eCkpmvXpKln4fps/56R6xyn5w33Z/pWaSGVseTh10ILm/1R7x4E9yt49Z/nDz+r/p20R4tPbf3T+k9Pns6PQ1sczBJE9kkbtz2EOB8Vdi0TG8POZMd8dppeNpjzXCy0EBAQEBAQEBAQEBAQEBAQEBBjsexmKkgdPMbNbuA9p7uDWjiStb3ikbysaXTZNTkjHjjn9vfLgu0+0k1dLnlNmAnq4QfVjH1dzK5OXLbJO8ve6LQYtJTw06957z/AL5MMol0QEBBCAgIMvs5tFPRSdZA71SfXidcskHaOfaNVJjy2xzvCnrNDh1VPDkjn2nvH++TuWym00NdFnjOV7bCSFxGaM9vMHgePwXVxZYyRvDwut0OXSX8N+nae0s4pFMQEBAQEBAQEBAQEBAQEBBb19YyGN8srgxjGlznHgPqexYtaKxvKTFivlvFKRvM9HBNtdpn10+Y3bDGSI4r+yOLj/Mf0XJzZZyTv2e+4doKaPHtHO09Z/3s11QugICAgICAgICDIYFjEtJO2eE2c3QtPsyN4scOR/Vb47zSd4VtVpcepxTjv0+0+cPoPZ/GY6unZURH1XjVp3scPaY7tBXXpeL13h8+1Wmvpss4r9Y+sebJLdXEBAQEBAQEBAQEBAQEAoOL9JW1JqJTBE7/AKeF2XTdLINC7tA3DxPJcvU5vHbwx0h7ngnDo02L214/HaPlH89/k0JV3YEZEYHG2p0ATbnsxNoiN5YyqxW2jB/UfoFapp+9nF1HFtp2xR8ZWLsQk94+FlN7Gnk5tuIamZ38b3Ficg3kOHaPqtZwUlLj4nqK9Z39WXo6xsmg0f7h4/dPHu3qvfBNenN1tNxKmXlflP0XCgdJCMiDc+jDaI01UIXm0FSQw33Mk3Md4+ye8clZ0uTwW2npLicb0Xt8HtK/mrz+HeP1dyXUeIEBAQEBAQEBAQEBAQEGs9IONGlonlhtLMepjPEFwOZ3g0OPfZQanJ4Kcu/J1OD6SNTqoi35a/in4dvjLgs7tw5Lkw9/ad1JbNBYBBuez3RdNWxRzzTingkGdrGMzyyNO5xJIDQdCN+hV/T4OXil5Ti/Fd7zhx9I6+rYP+R1Bb/uK+/PPT/Lqla8EOF/dXYLGugyQAuo6pryN0VQzJf/ANjbj+3xWJp5JK6r/KHMsZwGopJepqonwv3gOF2vHNjho4doKjmNuq5jtW8bw8U1OtZT1hmWuNhfU7r8+9VM2PvDvcP1MzHs7fBKg2dPcRkv/wDeSD6K2Mxb0qigmJu8sDX/AH2eq7zIv4rsYr+OkS+dcQ0/9vqb446b8vSebNqRTEBAQEBAQEBAQEBAKDi/TVjYFTHDe4hivlvvfIbn+1rPNUdRE5MkV7Q9Vwa9dLpLZrdbTtEee36bzO/o5S3FH3u6ztd1rW7AQsThpLanEs9Z3md13FibDvu09uo8worYLR0X8XFcc/njb6rxjwdQQR2G6hmsx1dGmWmTnWd2a2Pwb0ythgPsF2eTsjZq7z0b/Ut8NPHeIVOJar+309rx16R6z+3V9FsaAAAAABaw0suu+fPSAgxe0eAQVsDoKhgc06tdpmidbR7HcCP0OixMb8pb48lsdvFV89bQYE+hqH08upbq14FhIw+y8d/LgQQq1o2nZ3cN4yUi0MNLUKO3OFvFvW0TC8B0VLo9JE7xuXRkQdc6FK28FTAf8OVkg7pG208Y/ir+jnlMPJf1Hj2yUyecTHyn+XSlcecEBAQEBAQEBAQEBAQc7226Koq+Z9UyolhnfluHBssXqgAWboW6AcfBaTjiecLWPV3rWKzziOjlmPdFmJ013CEVUYuc9MesNuF4zZ9+4FRzSYWqaqluvJpksbmuLXtcxzTYtcC1zTyIOoWsrETE9E04eXBsYcXucGtawEuc4mwaANSSeCxtuz4prz32fRfRXsZLRRunqnA1M7WgxjKRAy98hcPacTa/DQAX3mXHiivNR1muyaiIpad4jo35SqAgICDmnTjhIfSR1bR68EoY4845NLeDwzzKhzRy3dLhl9sk08/v/wCORbPYDPWzCGnbmda7nONmRt957uA+PJVoibTtDs5ctMFfFeXadn+jWjha01F6qQAXz3bGD2MB1H3rqammpHOebm5+N6jJHhx/hj3dfn+zaYsHpGjK2mpgOQgj/JTezrHZzbanNad5vPzljMT2Mw+cEOp443H7cI6pwPP1dD4grS2DHbss4eKavFPK8z7p5x9VjsRsm+gqaiz+tgmjZkebBwLXH1XjnZ28du5aYcM47T5LHEeJV1mGm8bWiZ38vg3dWXHEBAQEBAQEBAQEBAQEBBjcZwClq25aqCGcWIBewFzb+6/2m+BCxMRLatprziWG2b6PaChqHVNPG7rCLM6x5kEA49XfUE8SST3XKxFYhvfNe8bTLa1siEBAQEGodLIvhFSLXJNOAN5J9Ij0Cizfkle4b/ya/H7So7E4G2hpGx2HXPtJM73nkbr8m7h3E8VnHTw12R6zUTmyzbt29P5bB1ykVUdagdcg9NnQZCCTMLoKiAgICAgICAgICAgICAgICAgICAgINN26r2unoaK93SVAqHt/kga57b9heB+EqHJb8Va+9f0uOYw5c3lG0es7R9pXXpCmUE+kII69A69B6E6DJYPNcub2AoMogICAgICAgICAgICAgICAgICAgINe2v2shoIrvOeZw/Zwg6vPM+63t8rqLLmjHHPqvaHQZNXfavKsdZ7R/PucawvHJJsTjqZ3XfJIWk20GdjmNa0cGjMAB896o47zOWLWeo1mlpj0F8WOOURv7+UxO/0dJ9IXTeJPSEE+kIJE6CROgzezRu554BoHmf0QZ9AQEBAQEBAQEBAQEBAQEBAQEAlBz7bXpHjp7w0mWafUF97xwn/W7sGnPkquXUxXlXq7nD+DXy7Xzfhr5d5/aPf37ebjtdWyTSOlme6SR5u57jcn8h2KhMzM7y9Xjx1x1itI2iPJRa4ggg2INwRwI3FG0xExtLpmFYqJomyDeRZw91w3j69xC6uK8Xru8BrdLbTZpxz07e+F0ahSKrJUNH1rQRKxrj9gg/EoPFZRyxEZmkgmwey7mk/TxQezRTgZurdbsyuPkDdBtuztIY4QXCz3+uRy5Dy+aDKICAgICAgICAgICAgICAgICClVVLI2OkkcGMYC5z3GwaBxJWJmIjeW1KWvaK1jeZca256QZKjNDTF0VObi+rXzjmfdYfd3njyXPzaib8q9Hr+H8Ipp9smbnftHWI/eXPiVWdiZEBBfYTiboH3GrXaOZz7R2hS4ss45UddoaarHtPKY6S2+mxJkrczDfmNxb3jgulTJW8bw8bqdJl09vDkj08p9JVI6tzDdp8FurNqwvaH1Re9jzQZ+mxBr+SDIYc95c4f4Ybe9/tE7gO6/wQZFAQEBAQEBAQEBAQEBAQEBB5keGgucQAASSTYADeSUIiZ5Q4ft5ti6seWRktpI3eq3UGYjc93ZyHDfv3czPmnJO0dHueF8MrpKe0v+efp7o/X9mjveSbneVAvzO/N5RgQ3EFeho5JpGxQsdLI82axguT+Q7ToFtWs2naEeXNTFXx3naHZdkejuKljdLV2mqHRuBAvkhBGobzd/N5W49HDginPu8hxDid9V+GvKn1n1Un4AC3SzT3Kdy2KqMPljBaWaXuHDcEF/gUUpIuQOO+6Dd6SUR2zbn2F+R4IMogICAgICAgICAgICAgICAg550uY8Y4m0cZs6cZpLbxED7P8AUfg081U1eTaPDHd6HgGki+Sc9o5V6ev8ffZx2pfw8VQh6rJbst1lElYBBmNmNmp6+Xq4BZrbdZM4HJEO3meTRqewaiXFim88lPWa7Hpab25z2h3fZbZWnoI8sLbvcB1kzrF8h7Twb/KNPHVdKmOtI2h47VavLqbeK8+kdoXePVGSL7zgPLX6LdWa62sQXEdYONj3oKsRhBzNsx3G2494QXFTOx7C1p13jvGqC4wWvzAMcdeB+iDLoCAgICAgICAgICAgICCCg+ettsT9Ir6iS92iQxM+7H6ot3kE+K5Oa3ivMvf8Nw+x0tK99t59Z5/w1qQ6laQsW6vKywIwyOz2DyVlTHTRaOkOriLiNo1c49w8zYLelJvbZX1eprp8U5J7dPV9GYFg8VJAyCBuVjRv4vdxe48XFdOtYrG0PDZs1815ved5lkFsjYTa6ImnLhvjc13gfV+oQaC6tcODvwlAGK87+RQehiw5oLyinkfcxtJABNzoDYbhzKDL4bDLYEtLT2kINso5szbH2m2v+aC4QEBAQEBAQEBAQEBAQWWN1nU00838KGST8LCVredqzKXBj9plrTzmIfM2bnv4rjvou/koEraEUyhGBB1XoOw4E1NUQLjJAw23X9d/+hXNLXrLznHsvOmP4/p+7rKuPPCCjWxh0b2nc5jh5hBozKO44AcygpyYazv70FNlC0HQIMjF6oQQ/FcvGyDPbNuc9rpTfK6wb22vcjs1+CDMoCAgICAgICAgICAgINW6TajJhdSeLhHH+ORrT8CVDnnbHLo8Jp4tXT3bz8ofPk87WC7iB8z4LnVrNuj2WXPjxRvedlu2qYdzh46Lacdo7IK6vDbpaFUG+7XuWuyaLRPQWGXeeh+myYYx38aWaTvs7IPgxdHTxtjeQ4xffVTHlER+rdlO5YgtcSlyxOPEjKPHRBp002U2O47j2oPBqBzCClJWNG8hAE7n+zo33j9BxQbFs5QROjLnRxveHkZ3sa47gd570GwgICAgICAgICAgICAgICDDbWbPtrqY07pHxAua7OwNJu3UaO0t+S1vSLxtKfT6i+nv46dXKcR6DJ7kw1schPCaF8Z8XNc75LX2cR0TTrJtO9urWa/oixWP2Yop/wDwzs+T8pWPBLaNTSWu12y1fB+9pKtlvtdTIW/iaCPitfDPklrnr1izbdkui/EarK+YmigNjeYF0rh/LDvH9RHinsYnrDaeJZKcq2mXesAwllJTRU0Zc5kLcoc/LmdckkmwA3kqatYrG0Obly2y3m9ussgsoxBhtpHENj5Fxv320+qDAzQBw1QWD8Ij7fMhAZQRt1ygnmdfmg8z1FtAg2zZL9y485D/AJWoM4gICAgICAgICAgICAgICCnPO1jS97msa0XLnODQ0cyTuWJmIjeWa1m0+Gsby0zE+lLD4nFrXSzkaEwx3b+JxF/BQW1NI6c3VxcG1N43ttX16/Td6wzpPw+Zwa58kBJsDMzK3xeCQO82Wa6ik+5rl4RqccbxEW9Ovynb6NzjeHAFpBBAIIIIIO4gqdy55cnpAQEFhjkQdC7m0hw8Dr8CUGtkoKTygsaubKCTuCDERPLzf4IOlbNxZaaMcwXeZJ+VkGTQEBAQEBAQEBAQEBAQEGnbb7cMov2MQbLUlt8pvkiB3F9tST7o+CrZ9RGPlHV2OGcItq//AKXnan1n0/dxvaPaKoq3ft5XSWN8vssbyDWDQb9+/tVKb2vzs9Pj02HTR4MNdvOe8/H9OjCLDYWR0Hop2ufBO2jmcXU87sseY36iQ7rcmuOluZB53sYMvhnwz0cbi2ijJSctY/FHX3x/H2duCvPLpQEFrin7mT7pQaqSgoSFBhcWkvlZzNz3Dd8fkgmlYg6Zh7LRRjlGwf2hBcICAgICAgICAgICAgIKFfUiKKSV3sxxvkPc1pcfksTO0btqUm9orHednzLX4i+aR8shu+VznuPa43sOzgByC5E7zO8vodJripGOnSOULFxWUczvKEBZYS15aQ5pIc0hwI3gjUEIxMRMbS+q6aTMxrjvc1p8xddWOjwNo2mVRZYEFpiv7mT7qDVHILaYoMFO7NKTy0Hh+t0F7TtQdNYLADkAEHpAQEBAQEBBCBdAugi6BdAugs8apDNTTwDfNBNED99hb9Vi0bxMJMN/Z5K38pifk+XrW0dcEaEEWII3gjgudFXsbZfJHaN25aWjaU+LJFoFhIhBk9msIdWVcNM0E9Y8ZyPsRjV7ieFm38SBxW9KeO2ytq9RGDFN5+Hq+m26Cw3DSy6bxCboF0Fni7v2L+0ADzCDVXFBZ1L9D2IMNA3VBlaFl3tHNzR5lB0a6CboIugm6CLoJugXQLoPF0DMgjMgFyBmQRmQM6DjXSnsLKJX11EwyRyEvmgYLvjedXSNaPaad5A1Budx0hvj57w6mm1u1fBft0lyeKuLSSLEHQtO4/ke1RTSJ5Su11FqTvVcwVge4Ma15e42DGtLy48gBqVFOG3ZerxLFt+Pk3LBOj6vqLOMXo0Zt69SerNuP7PV9+8BZrp7z1RZeMYKx+HeZ+X3de2O2Tgw+Mhh6yZ4HWTuFi632Wj7Lb8PMlW8eOKRyef1Wsyam29unaGx51IqmdAzoMHjlZ62Ubmj4n/YQa7U1VkFBuZ8cj/sxhtz2ucAB8z4IMfCdUGdwCLNPHfcHZvwgn6IN5zIJzIGZAzIJzIF0C6CboKBcggvQQZEEdYg8mVBBlQeTMg8mo7UGHxLA6Gd2eelpZXnfI6Fhee91rlY2htFrR0lWwyhpqYEU0EEF95iiZGXfeIFz4rOzEzM9V76UjCRVBBPpKAKhBJqPhqg1qtluS47ySUGIkBcQBqXEADmTuQbFiFIIaF0Y33YXH3nFwuf98Ag1SEaoNk2bH7YHk1x+n1QbXnQMyD0Cgm6BdBIKCboJugoEIPJCDyQg8kIPBaUFMscgpviceKC2fSvP2kFB9BJ75CCn/w6T+IUEigf/EKCo2kd7xQVRAeaD2GIIe/Utv3oLOqw4u9kjxQTQYQI3iRz2uIBs21gCdL348UFPHqq9o+Gjj2oMNDA26DJ0svVm7DY2tc670F7BWHeXOJ5koMpR1WcHsI+KC6zoJD0HrOgnOgnMgnMgEIIsgiyDyWoIyoILUEZUHktQeS1BBYg8FiDwWIPLgUFJ9+SDG173bwx+YfaZa/cQd4QYh+OyN0fHIO3IUHg7QjmfIoIneakDKXMyk65b3vwQeY8Gn4Tecf6oK7cHquErPFjvzQVWYPVfxYvwu/NBm8LpXxts5wcSbl2ov8AogyDSUFQEoPQJQewUHoIJBQXFkEWQLIIsgWQRlQQWIIyIGRBGRBHVoI6tBHVIIMSCDTjkgj0cckD0Ych5IAphyHkgn0YckE+jhBPUBBPUIJ6pBPVoHVoJ6tBORBIYgqoIQEEFAQCgIIKAgIIQQUEhBCAUAoCAglBKAglBAQSgICCUB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460" name="AutoShape 4" descr="data:image/jpeg;base64,/9j/4AAQSkZJRgABAQAAAQABAAD/2wCEAAkGBxQSEhUUEhIVFhQVFhgWFxgYGBkaGBkWFxQYFxgYFxUYHSggGBolHRYVIjEiJSkvLi4uGB8zODMsNygtLisBCgoKDg0OGxAQGi8kICUtLiwsLCwsLCwvMC41LC8vLCwsLCwsLC0sLTQsLDQ0LCw3LCwsLCwsLDcsLCwsLCwsLP/AABEIAM0A9gMBIgACEQEDEQH/xAAcAAEAAQUBAQAAAAAAAAAAAAAABgIDBAUHAQj/xAA9EAABAwIEAwYCBwcEAwAAAAABAAIRAyEEEjFBBQZREyJhcYGRMrEHFFKhweHwI0JicoKS0VOi0/EVk9L/xAAZAQEAAwEBAAAAAAAAAAAAAAAAAgMEAQX/xAAjEQEAAwACAgIBBQAAAAAAAAAAAQIRAyESMQRBURMjMmGB/9oADAMBAAIRAxEAPwDuKIiAiIgIiICIiAiIgIiICIiAiIgIiICIiAiIgIiICIiAiIgIiICIiAiIgIiICKxUxbGmC4Zh+6Lu/tF1Q7FzZglx2IIgfacCJj5/eAylTUeGgkkADUnQKwMJPxuc4+Za3yyNMR5yfEr0YJgIMGxkDM7LPXLMT6IPBWe74GwOr5B9Ga+5BTsHnWqR/K1oH+4OWSiDG7B40quPm1h+TQmWrpmZ5hpnyDSbecnyWSiDH+ru/wBZ/tT/APheEVG6EVB0MNd6Ed0+UDzWSiDGGMB+Fj3f0x6S+BKfXAPjDmeLhb1cCWj1KyUIQEWG39kYhxpm7YBOTq2BfLuOlxpAV6jiWusDfWCCHR1LXQYQXkREBERAREQEREBERAREQEREBERAWJeqTcimLWMF5GtxcNnpr5fFcxriGOgwSIB6Fxyg+hKu02BoAAgAQB4BAp0w0Q0AAbAQPYKpEQEREBERAREQEREBERAVqvQDxfUXBGrT1B2V1EGJTxcWeHZm2JDHEHo6QCACIPhcbLIpVWuEtII0sZv0VaxMa3KDVFi0S7+JguQetpjofAmQy0REBERAREQEREBERAREQEREFnGUy5jgPiiW/wAwuPvAVdGoHNDhoRI9VWsVzHUyS0Zmky5o1BOrm9Z1I8yL2IZSKijVDmhzdCJGot5FVoCIiAiIgIiICIiAiIgIiICxeIO7obs85CdgDrPQn4R4kLKVNRgcCCJBEEdQUFSKxgnHLBMlpLSdzBgE+JEH1V9AREQEREBERAREQEREBERAVnGNcabw2zi1wb5kGL+avIgt4d7S0FvwxYREbRG0aRtCuLDxbMnfYYJc0EfuuLnBoLh66iD5rMQEREBERAREQEREBERAREQFTUeGgkmABJPQBVLG4kP2Tju0Zx/Mw5m/eAgqwTTlkiC4lxG4k2B8QIHor6IgIiICIiAiIgIiICIiAiIgIiILWJpZmkTB1B6OBlpjeCAV5h8RmsRDx8Tdx4jq03g/mFeVqtQa+Mw00OhHk4XHoguosY4U7VagHTuH73NJPqV52dRtw7ON2uyg+bXNAv4HW1xeQykWN9cA+Jr2nxaSB/U2W/evTjWbSf5Wud8ggyEWNme/Qdm3qYLj5C4HmZ8t0yVfts/9Z/5EGSsepjWNJBcBGpM5QehdoDcWJm68+rud8dQx0YMgPrJcPQhX6dMNENAAGwQegqzUxjAYLhI1i+XxdHwjxKtV8LQbd9OkJOpa259RqrlCvTs1jm+DRA9ggu0qgcJaQR1Bke4VasVcJTcZdTYT1LQT7kLw4Cl/pM/tb/hB7VxbGmC4Zvsi7v7GyT7KgMdUILhlYDIbYuJGhdFgAbwJ200V+lSDRDQAOgED2CrQEReSg9ReSvZQEREBERAREQEREBERAREQEREBERAREQEREBERBhF4ZUc6paYyuOgbAls/umZN9ZGsWvOLKrTdrh1BFj1BGhHXZX1ZqYZjjLmNJ6kAn3KCnB1s1MOcRaQXbHKSMw6AxPrvqrlGu1/wua6OhB+SV6Ic0tOnh4GRrbZUUqEOLi4uMRsLTOwQX1Yr4kNEkgDxVnifEGUWFzz5Dqei5Tx7md2Je5geQAYtoCeg3MbqFrYnWmprxjnOlSnKHPI+yJWgqc+1nn9n2Y/hJl3zUbw/D87C053Ei5ANvUKPvZUw9WHyGyLkWHgR0UPNbHH/AE67w/nVrmTUaG1BbL18YN/RZfCebqdV2RwyuJt0PRcv4rTDmi5vaRq1wEi/3g/gsbAY6oGt7SHFrwwnXU2I6agynlLk8cO/U6kq4uYctc5wQyq6WkwHdD5ro+GrBwBBkESFZFtVWrMMhERSREREBERAREQEREBERAREQEREBERAREQEREHhWPjMUKbS5xhrRJKt8Ux7aNMvdoLAbknQBcq5y5sq4jNSpjK1gL3kHQTETu64AHioWtidKTZq+cuaKmIqOa10CcovYDf2AJK33KvLNM02Pq2LoLWmxI+07eTqon9H3LZxdZ1eoD2FExlv33jvZb/u6Ej06qUVeLvquqNrYBww7XhhrM+JrjdpdFxqNCdROqotWbdQ18eR3P8Aib0sKGQAAB4fn+Ss8V4XTrMIc0T1jQ/Meqo5elrSDVdUbtmuR1E7hbSo0bG/T/B1Vf6eelk2ne3GuOl+GqhrxaQ3zbcT7E/oKlr6baz2zDKwDW9BUyH7yPkprz9wsVMO4lvebce65zUpdrhiZuC2/R7TqPdvsVZxW8o7Q5a53Da4Wh2nQOMggaSCRIGxsCpryTx/JU+rvd3Y7s7Tt5LlXL/HHOqGlVsQZDhqHC0xvtIUqGLFOoHOb3mxMDUEi4G2yn/GVWRaHcGuVa1PAMe2rSaQZMCfzW1V0TrNMY9REXXBERAREQEREBERAREQEREBERAREQFQ90C6rVurTDgQRIIg+SDjnM3Pz6na0nNaIP7ICc0t3PUG+gUO7d9VtnRMA+JzH3uV1j6RuHYWjhXPyBrz3WZR3jOoAGtpXHeH4c4jEYejTBGeoGmARDR3nknrla5U5321UmM6d15S4UMPhKdJuuWXHq913E+pV8YaqWOpmMh8PxV7DPn4dreyobxFjqjqZe0OZGZs3AMwT5wfZVxP2v8AGdnpr6lD6rRcQS4zZQPi/NrHPDHueyo0yCwOJbG5A2XSBUFSpGo6LDq0mYWs+q2g1xcILg3vQdQY1Sub36WW8ojI9o9/58uws1nsqNe0gVG72MBw2JjXqud4HGF2GqU2jvCDOzc7w1ojdxLifABbnj/B6zO3LKZZRqvLwywDZHegTaTeFG8A9zKLyNS5pf8AyNJkeGvySsREyhyb4xGHFMM1mJlm5zDzOaZUvxDAaM7hpZ5gAEfOFFcLTZUqNdMVCYH2Y3nob29VKahAz0ibAa+bblTvPpRWOpb/AOjzHlj2tedZGs289x/hdVXCMBjjSe0m0XB2kbHwXYuXeLNxFIOEZhYhS47fSrlr9tsi8C9VqkREQEREBERAREQEREBERAREQEREBY2PaSww7LuSNQBqslUuFkHCubuLPLqh7zmNuztDLoJgEnRoJkx0Ct/Rw3tcRULjJFHUa3IBI6CCQtlz1Qp0e2ZZzasNDfiytbex2INoWd9FfDadLD1q7Lmocs/w0wbe7neyz26iW7imdiYSCnxh9NxPYl7XOcJDgDYkaHVa7ildmKJ7B4ZU+F7XQyp03vIW2xHD3VKYDHAGBroo/jsDUaf29IFw0qN+KB/ELx4FVVzO3o0jjmZ7yW15X4bXoNiq8uyggE6wTNz9y31XFCO9ChfDOK4gHs3EOYNHGQ4Do7YqxxnibiCGu9VCbZ0rtTZ2WF9I3MoDOzYddfJQTl93aBwcSC7Mydu+2A4jwke4WJxar22IyZr/AIzA+ceq31fhjMPQkGajpjzN5J33k9Y6LRWsRVlvbbdeoRnB0nODYmWm/i46j9dFKeCVHl8PEZYZJ10BUfo1uyLXXzZszjtuNeuv3KTzmpCs8xnIggbgRfcKV1VIZjqoa5wf8JBafCdD4rO5Y4k/Dy5rgQCMzCbEaS3efLRaKpWkC5kmCTYajrte6vUGML6ZcXBsVA8tiM7SAwGdB8RVca7OO+4HEioxrgdQD7hZEqGfR1xd1djmvuabWgu8yYB8YE+qma01nY1jtGTj1ERdcEREBERAREQEREBERAREQEREBUuVSpeyRBQfPP0oV3PxjiSGhziIH2GgAOcd5ubeCnf0Y0QOHMDTLSahnrNR63vPHLeHqYaq91OHBsl7Wy8AXkRexAPovOSeHso4OjTYc0MBJ6l3eNvMlZ+SPps4bdajfA+KYsudTOGrHs3OZmDTldlcRIJ8lt+LcSexg7Wk9gdYF0a9LGx81L2HxPoFgcZdTFMiqMzHkNIdcd4x6ahV2p17aI+R5Wzxc7xOMZlsY6qG8zcxNptLWXeR7ea2/MuB+r1X05lurTuWnSfHb0XO+LDveZUeKkTbtPmvNadLnKNScQHVLkuD5PUNdb/dP9Kk/FJfFRsEWlhNxBIgDe2WCOmii2HwhpQ4/GSLaR5/rdS/B4mg6mRUnObAdAYneAbLTecnYZOKOsloRRLnwLElxB8TotnTa5jRRfJhzSdwYvI66pj2N7MVcjQIIJa4kx4zaVrcHjZcWuBnL+9sDuYXJ7h2I8Zb3F4Zz2Q0wYLT5ybwpd9HfAs5cMQA7MZb6CTP5rneLxZZDaQvAt1JOv60Xb/o2wVenTmvTyy1sE622j1K5WO+0OSeukr4dgGUW5abA1utllheor2UREQEREBERAREQEREBERAREQERUVaoaJcQAOqCteOcAJJgDcqNcV5mi1KPM6+gUYx/EKlX43k+tvbRSisozZKuPcz4ZlN7Ce1zNLS1uhkRBdt5hRnk/iLjTa4k3LgZMmziLncrS1aQKvct1A0lhP70+//AEq/kUymr/i22+T9pbzVx12HwtStTBe5gnKASTsJjQX1212UN5i4xXrYRvatLXPLSR9gTmF9zICnj2MfTLTo4EHyIhQrH4CoMI/tozuewCLjuutHhHyWGZmfb1OOKxWcjtHuYMcMR2bplwphrhGhBO++qhfEszHAglviLeinOG4PGy84xye+szuRPiu0nJOTbR6c8FdpLZm511A/ysulj2NLhBD75Z0HQg7x+tFk8Y5LrYakahMxqB81HjixIk94DX8JWqMt6Yp2ntcZWqPIbJLRsSYW4wFBom3xddT+pWho8RDZ7up21WRT4iXNIiCpTWZ9K4vWG/wOLZ070hreskx+C6TyjzFVoENc4vZYZXEn+2dFzLlLAFxdUfoyw8XazPgprw1kmVdx8cQz8nJ5O14LFNqsD2GQfuPQq+oTyfjstTIT3X29dj+HqpsozGS5E6IiLjoiIgIiICIiAiIgIiICIiAoXzNxIuqFgMNaY9d1NFyniGJPaQbh7ne8zKnSO0bPDWkkGx18x1QCdVjYoEDMDdlx+I8ish5/FWq2OSq+XsKXuqECwi/uqa7N1KeVaQbRtuST5k/9LP8AJtlM/LT8WP3N/CtlAgXMQo9xjG9o/ID3W/OFLcbSBaQZ94UIwwzPcerj815sw9ek62WDZOy3WGbAWJhaQWxY1c1O0tVxTAiq0tIkFc45n5LY1pcxsX+ZXXSwKOc1MH7NuxJJ9IH4lXcGzeIZvkTEccy4y7lo2tdZNHgZGg1XR/qLfYfirZwbTfxj816mQ8bWl4VgTToNbGpcT5recOo91MUAAwAa5j7Af4WXRbDR+tpXXGbgapa5pGxkel10ujUzNDhoQD7hcvpCF0DluqXYdk7SPYqu8J1bNERVp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462" name="AutoShape 6" descr="data:image/jpeg;base64,/9j/4AAQSkZJRgABAQAAAQABAAD/2wCEAAkGBxQSEhUUEhIVFhQVFhgWFxgYGBkaGBkWFxQYFxgYFxUYHSggGBolHRYVIjEiJSkvLi4uGB8zODMsNygtLisBCgoKDg0OGxAQGi8kICUtLiwsLCwsLCwvMC41LC8vLCwsLCwsLC0sLTQsLDQ0LCw3LCwsLCwsLDcsLCwsLCwsLP/AABEIAM0A9gMBIgACEQEDEQH/xAAcAAEAAQUBAQAAAAAAAAAAAAAABgIDBAUHAQj/xAA9EAABAwIEAwYCBwcEAwAAAAABAAIRAyEEEjFBBQZREyJhcYGRMrEHFFKhweHwI0JicoKS0VOi0/EVk9L/xAAZAQEAAwEBAAAAAAAAAAAAAAAAAgMEAQX/xAAjEQEAAwACAgIBBQAAAAAAAAAAAQIRAyESMQRBURMjMmGB/9oADAMBAAIRAxEAPwDuKIiAiIgIiICIiAiIgIiICIiAiIgIiICIiAiIgIiICIiAiIgIiICIiAiIgIiICKxUxbGmC4Zh+6Lu/tF1Q7FzZglx2IIgfacCJj5/eAylTUeGgkkADUnQKwMJPxuc4+Za3yyNMR5yfEr0YJgIMGxkDM7LPXLMT6IPBWe74GwOr5B9Ga+5BTsHnWqR/K1oH+4OWSiDG7B40quPm1h+TQmWrpmZ5hpnyDSbecnyWSiDH+ru/wBZ/tT/APheEVG6EVB0MNd6Ed0+UDzWSiDGGMB+Fj3f0x6S+BKfXAPjDmeLhb1cCWj1KyUIQEWG39kYhxpm7YBOTq2BfLuOlxpAV6jiWusDfWCCHR1LXQYQXkREBERAREQEREBERAREQEREBERAWJeqTcimLWMF5GtxcNnpr5fFcxriGOgwSIB6Fxyg+hKu02BoAAgAQB4BAp0w0Q0AAbAQPYKpEQEREBERAREQEREBERAVqvQDxfUXBGrT1B2V1EGJTxcWeHZm2JDHEHo6QCACIPhcbLIpVWuEtII0sZv0VaxMa3KDVFi0S7+JguQetpjofAmQy0REBERAREQEREBERAREQEREFnGUy5jgPiiW/wAwuPvAVdGoHNDhoRI9VWsVzHUyS0Zmky5o1BOrm9Z1I8yL2IZSKijVDmhzdCJGot5FVoCIiAiIgIiICIiAiIgIiICxeIO7obs85CdgDrPQn4R4kLKVNRgcCCJBEEdQUFSKxgnHLBMlpLSdzBgE+JEH1V9AREQEREBERAREQEREBERAVnGNcabw2zi1wb5kGL+avIgt4d7S0FvwxYREbRG0aRtCuLDxbMnfYYJc0EfuuLnBoLh66iD5rMQEREBERAREQEREBERAREQFTUeGgkmABJPQBVLG4kP2Tju0Zx/Mw5m/eAgqwTTlkiC4lxG4k2B8QIHor6IgIiICIiAiIgIiICIiAiIgIiILWJpZmkTB1B6OBlpjeCAV5h8RmsRDx8Tdx4jq03g/mFeVqtQa+Mw00OhHk4XHoguosY4U7VagHTuH73NJPqV52dRtw7ON2uyg+bXNAv4HW1xeQykWN9cA+Jr2nxaSB/U2W/evTjWbSf5Wud8ggyEWNme/Qdm3qYLj5C4HmZ8t0yVfts/9Z/5EGSsepjWNJBcBGpM5QehdoDcWJm68+rud8dQx0YMgPrJcPQhX6dMNENAAGwQegqzUxjAYLhI1i+XxdHwjxKtV8LQbd9OkJOpa259RqrlCvTs1jm+DRA9ggu0qgcJaQR1Bke4VasVcJTcZdTYT1LQT7kLw4Cl/pM/tb/hB7VxbGmC4Zvsi7v7GyT7KgMdUILhlYDIbYuJGhdFgAbwJ200V+lSDRDQAOgED2CrQEReSg9ReSvZQEREBERAREQEREBERAREQEREBERAREQEREBERBhF4ZUc6paYyuOgbAls/umZN9ZGsWvOLKrTdrh1BFj1BGhHXZX1ZqYZjjLmNJ6kAn3KCnB1s1MOcRaQXbHKSMw6AxPrvqrlGu1/wua6OhB+SV6Ic0tOnh4GRrbZUUqEOLi4uMRsLTOwQX1Yr4kNEkgDxVnifEGUWFzz5Dqei5Tx7md2Je5geQAYtoCeg3MbqFrYnWmprxjnOlSnKHPI+yJWgqc+1nn9n2Y/hJl3zUbw/D87C053Ei5ANvUKPvZUw9WHyGyLkWHgR0UPNbHH/AE67w/nVrmTUaG1BbL18YN/RZfCebqdV2RwyuJt0PRcv4rTDmi5vaRq1wEi/3g/gsbAY6oGt7SHFrwwnXU2I6agynlLk8cO/U6kq4uYctc5wQyq6WkwHdD5ro+GrBwBBkESFZFtVWrMMhERSREREBERAREQEREBERAREQEREBERAREQEREHhWPjMUKbS5xhrRJKt8Ux7aNMvdoLAbknQBcq5y5sq4jNSpjK1gL3kHQTETu64AHioWtidKTZq+cuaKmIqOa10CcovYDf2AJK33KvLNM02Pq2LoLWmxI+07eTqon9H3LZxdZ1eoD2FExlv33jvZb/u6Ej06qUVeLvquqNrYBww7XhhrM+JrjdpdFxqNCdROqotWbdQ18eR3P8Aib0sKGQAAB4fn+Ss8V4XTrMIc0T1jQ/Meqo5elrSDVdUbtmuR1E7hbSo0bG/T/B1Vf6eelk2ne3GuOl+GqhrxaQ3zbcT7E/oKlr6baz2zDKwDW9BUyH7yPkprz9wsVMO4lvebce65zUpdrhiZuC2/R7TqPdvsVZxW8o7Q5a53Da4Wh2nQOMggaSCRIGxsCpryTx/JU+rvd3Y7s7Tt5LlXL/HHOqGlVsQZDhqHC0xvtIUqGLFOoHOb3mxMDUEi4G2yn/GVWRaHcGuVa1PAMe2rSaQZMCfzW1V0TrNMY9REXXBERAREQEREBERAREQEREBERAREQFQ90C6rVurTDgQRIIg+SDjnM3Pz6na0nNaIP7ICc0t3PUG+gUO7d9VtnRMA+JzH3uV1j6RuHYWjhXPyBrz3WZR3jOoAGtpXHeH4c4jEYejTBGeoGmARDR3nknrla5U5321UmM6d15S4UMPhKdJuuWXHq913E+pV8YaqWOpmMh8PxV7DPn4dreyobxFjqjqZe0OZGZs3AMwT5wfZVxP2v8AGdnpr6lD6rRcQS4zZQPi/NrHPDHueyo0yCwOJbG5A2XSBUFSpGo6LDq0mYWs+q2g1xcILg3vQdQY1Sub36WW8ojI9o9/58uws1nsqNe0gVG72MBw2JjXqud4HGF2GqU2jvCDOzc7w1ojdxLifABbnj/B6zO3LKZZRqvLwywDZHegTaTeFG8A9zKLyNS5pf8AyNJkeGvySsREyhyb4xGHFMM1mJlm5zDzOaZUvxDAaM7hpZ5gAEfOFFcLTZUqNdMVCYH2Y3nob29VKahAz0ibAa+bblTvPpRWOpb/AOjzHlj2tedZGs289x/hdVXCMBjjSe0m0XB2kbHwXYuXeLNxFIOEZhYhS47fSrlr9tsi8C9VqkREQEREBERAREQEREBERAREQEREBY2PaSww7LuSNQBqslUuFkHCubuLPLqh7zmNuztDLoJgEnRoJkx0Ct/Rw3tcRULjJFHUa3IBI6CCQtlz1Qp0e2ZZzasNDfiytbex2INoWd9FfDadLD1q7Lmocs/w0wbe7neyz26iW7imdiYSCnxh9NxPYl7XOcJDgDYkaHVa7ildmKJ7B4ZU+F7XQyp03vIW2xHD3VKYDHAGBroo/jsDUaf29IFw0qN+KB/ELx4FVVzO3o0jjmZ7yW15X4bXoNiq8uyggE6wTNz9y31XFCO9ChfDOK4gHs3EOYNHGQ4Do7YqxxnibiCGu9VCbZ0rtTZ2WF9I3MoDOzYddfJQTl93aBwcSC7Mydu+2A4jwke4WJxar22IyZr/AIzA+ceq31fhjMPQkGajpjzN5J33k9Y6LRWsRVlvbbdeoRnB0nODYmWm/i46j9dFKeCVHl8PEZYZJ10BUfo1uyLXXzZszjtuNeuv3KTzmpCs8xnIggbgRfcKV1VIZjqoa5wf8JBafCdD4rO5Y4k/Dy5rgQCMzCbEaS3efLRaKpWkC5kmCTYajrte6vUGML6ZcXBsVA8tiM7SAwGdB8RVca7OO+4HEioxrgdQD7hZEqGfR1xd1djmvuabWgu8yYB8YE+qma01nY1jtGTj1ERdcEREBERAREQEREBERAREQEREBUuVSpeyRBQfPP0oV3PxjiSGhziIH2GgAOcd5ubeCnf0Y0QOHMDTLSahnrNR63vPHLeHqYaq91OHBsl7Wy8AXkRexAPovOSeHso4OjTYc0MBJ6l3eNvMlZ+SPps4bdajfA+KYsudTOGrHs3OZmDTldlcRIJ8lt+LcSexg7Wk9gdYF0a9LGx81L2HxPoFgcZdTFMiqMzHkNIdcd4x6ahV2p17aI+R5Wzxc7xOMZlsY6qG8zcxNptLWXeR7ea2/MuB+r1X05lurTuWnSfHb0XO+LDveZUeKkTbtPmvNadLnKNScQHVLkuD5PUNdb/dP9Kk/FJfFRsEWlhNxBIgDe2WCOmii2HwhpQ4/GSLaR5/rdS/B4mg6mRUnObAdAYneAbLTecnYZOKOsloRRLnwLElxB8TotnTa5jRRfJhzSdwYvI66pj2N7MVcjQIIJa4kx4zaVrcHjZcWuBnL+9sDuYXJ7h2I8Zb3F4Zz2Q0wYLT5ybwpd9HfAs5cMQA7MZb6CTP5rneLxZZDaQvAt1JOv60Xb/o2wVenTmvTyy1sE622j1K5WO+0OSeukr4dgGUW5abA1utllheor2UREQEREBERAREQEREBERAREQERUVaoaJcQAOqCteOcAJJgDcqNcV5mi1KPM6+gUYx/EKlX43k+tvbRSisozZKuPcz4ZlN7Ce1zNLS1uhkRBdt5hRnk/iLjTa4k3LgZMmziLncrS1aQKvct1A0lhP70+//AEq/kUymr/i22+T9pbzVx12HwtStTBe5gnKASTsJjQX1212UN5i4xXrYRvatLXPLSR9gTmF9zICnj2MfTLTo4EHyIhQrH4CoMI/tozuewCLjuutHhHyWGZmfb1OOKxWcjtHuYMcMR2bplwphrhGhBO++qhfEszHAglviLeinOG4PGy84xye+szuRPiu0nJOTbR6c8FdpLZm511A/ysulj2NLhBD75Z0HQg7x+tFk8Y5LrYakahMxqB81HjixIk94DX8JWqMt6Yp2ntcZWqPIbJLRsSYW4wFBom3xddT+pWho8RDZ7up21WRT4iXNIiCpTWZ9K4vWG/wOLZ070hreskx+C6TyjzFVoENc4vZYZXEn+2dFzLlLAFxdUfoyw8XazPgprw1kmVdx8cQz8nJ5O14LFNqsD2GQfuPQq+oTyfjstTIT3X29dj+HqpsozGS5E6IiLjoiIgIiICIiAiIgIiICIiAoXzNxIuqFgMNaY9d1NFyniGJPaQbh7ne8zKnSO0bPDWkkGx18x1QCdVjYoEDMDdlx+I8ish5/FWq2OSq+XsKXuqECwi/uqa7N1KeVaQbRtuST5k/9LP8AJtlM/LT8WP3N/CtlAgXMQo9xjG9o/ID3W/OFLcbSBaQZ94UIwwzPcerj815sw9ek62WDZOy3WGbAWJhaQWxY1c1O0tVxTAiq0tIkFc45n5LY1pcxsX+ZXXSwKOc1MH7NuxJJ9IH4lXcGzeIZvkTEccy4y7lo2tdZNHgZGg1XR/qLfYfirZwbTfxj816mQ8bWl4VgTToNbGpcT5recOo91MUAAwAa5j7Af4WXRbDR+tpXXGbgapa5pGxkel10ujUzNDhoQD7hcvpCF0DluqXYdk7SPYqu8J1bNERVp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464" name="AutoShape 8" descr="data:image/jpeg;base64,/9j/4AAQSkZJRgABAQAAAQABAAD/2wCEAAkGBxQSEhUUEhIVFhQVFhgWFxgYGBkaGBkWFxQYFxgYFxUYHSggGBolHRYVIjEiJSkvLi4uGB8zODMsNygtLisBCgoKDg0OGxAQGi8kICUtLiwsLCwsLCwvMC41LC8vLCwsLCwsLC0sLTQsLDQ0LCw3LCwsLCwsLDcsLCwsLCwsLP/AABEIAM0A9gMBIgACEQEDEQH/xAAcAAEAAQUBAQAAAAAAAAAAAAAABgIDBAUHAQj/xAA9EAABAwIEAwYCBwcEAwAAAAABAAIRAyEEEjFBBQZREyJhcYGRMrEHFFKhweHwI0JicoKS0VOi0/EVk9L/xAAZAQEAAwEBAAAAAAAAAAAAAAAAAgMEAQX/xAAjEQEAAwACAgIBBQAAAAAAAAAAAQIRAyESMQRBURMjMmGB/9oADAMBAAIRAxEAPwDuKIiAiIgIiICIiAiIgIiICIiAiIgIiICIiAiIgIiICIiAiIgIiICIiAiIgIiICKxUxbGmC4Zh+6Lu/tF1Q7FzZglx2IIgfacCJj5/eAylTUeGgkkADUnQKwMJPxuc4+Za3yyNMR5yfEr0YJgIMGxkDM7LPXLMT6IPBWe74GwOr5B9Ga+5BTsHnWqR/K1oH+4OWSiDG7B40quPm1h+TQmWrpmZ5hpnyDSbecnyWSiDH+ru/wBZ/tT/APheEVG6EVB0MNd6Ed0+UDzWSiDGGMB+Fj3f0x6S+BKfXAPjDmeLhb1cCWj1KyUIQEWG39kYhxpm7YBOTq2BfLuOlxpAV6jiWusDfWCCHR1LXQYQXkREBERAREQEREBERAREQEREBERAWJeqTcimLWMF5GtxcNnpr5fFcxriGOgwSIB6Fxyg+hKu02BoAAgAQB4BAp0w0Q0AAbAQPYKpEQEREBERAREQEREBERAVqvQDxfUXBGrT1B2V1EGJTxcWeHZm2JDHEHo6QCACIPhcbLIpVWuEtII0sZv0VaxMa3KDVFi0S7+JguQetpjofAmQy0REBERAREQEREBERAREQEREFnGUy5jgPiiW/wAwuPvAVdGoHNDhoRI9VWsVzHUyS0Zmky5o1BOrm9Z1I8yL2IZSKijVDmhzdCJGot5FVoCIiAiIgIiICIiAiIgIiICxeIO7obs85CdgDrPQn4R4kLKVNRgcCCJBEEdQUFSKxgnHLBMlpLSdzBgE+JEH1V9AREQEREBERAREQEREBERAVnGNcabw2zi1wb5kGL+avIgt4d7S0FvwxYREbRG0aRtCuLDxbMnfYYJc0EfuuLnBoLh66iD5rMQEREBERAREQEREBERAREQFTUeGgkmABJPQBVLG4kP2Tju0Zx/Mw5m/eAgqwTTlkiC4lxG4k2B8QIHor6IgIiICIiAiIgIiICIiAiIgIiILWJpZmkTB1B6OBlpjeCAV5h8RmsRDx8Tdx4jq03g/mFeVqtQa+Mw00OhHk4XHoguosY4U7VagHTuH73NJPqV52dRtw7ON2uyg+bXNAv4HW1xeQykWN9cA+Jr2nxaSB/U2W/evTjWbSf5Wud8ggyEWNme/Qdm3qYLj5C4HmZ8t0yVfts/9Z/5EGSsepjWNJBcBGpM5QehdoDcWJm68+rud8dQx0YMgPrJcPQhX6dMNENAAGwQegqzUxjAYLhI1i+XxdHwjxKtV8LQbd9OkJOpa259RqrlCvTs1jm+DRA9ggu0qgcJaQR1Bke4VasVcJTcZdTYT1LQT7kLw4Cl/pM/tb/hB7VxbGmC4Zvsi7v7GyT7KgMdUILhlYDIbYuJGhdFgAbwJ200V+lSDRDQAOgED2CrQEReSg9ReSvZQEREBERAREQEREBERAREQEREBERAREQEREBERBhF4ZUc6paYyuOgbAls/umZN9ZGsWvOLKrTdrh1BFj1BGhHXZX1ZqYZjjLmNJ6kAn3KCnB1s1MOcRaQXbHKSMw6AxPrvqrlGu1/wua6OhB+SV6Ic0tOnh4GRrbZUUqEOLi4uMRsLTOwQX1Yr4kNEkgDxVnifEGUWFzz5Dqei5Tx7md2Je5geQAYtoCeg3MbqFrYnWmprxjnOlSnKHPI+yJWgqc+1nn9n2Y/hJl3zUbw/D87C053Ei5ANvUKPvZUw9WHyGyLkWHgR0UPNbHH/AE67w/nVrmTUaG1BbL18YN/RZfCebqdV2RwyuJt0PRcv4rTDmi5vaRq1wEi/3g/gsbAY6oGt7SHFrwwnXU2I6agynlLk8cO/U6kq4uYctc5wQyq6WkwHdD5ro+GrBwBBkESFZFtVWrMMhERSREREBERAREQEREBERAREQEREBERAREQEREHhWPjMUKbS5xhrRJKt8Ux7aNMvdoLAbknQBcq5y5sq4jNSpjK1gL3kHQTETu64AHioWtidKTZq+cuaKmIqOa10CcovYDf2AJK33KvLNM02Pq2LoLWmxI+07eTqon9H3LZxdZ1eoD2FExlv33jvZb/u6Ej06qUVeLvquqNrYBww7XhhrM+JrjdpdFxqNCdROqotWbdQ18eR3P8Aib0sKGQAAB4fn+Ss8V4XTrMIc0T1jQ/Meqo5elrSDVdUbtmuR1E7hbSo0bG/T/B1Vf6eelk2ne3GuOl+GqhrxaQ3zbcT7E/oKlr6baz2zDKwDW9BUyH7yPkprz9wsVMO4lvebce65zUpdrhiZuC2/R7TqPdvsVZxW8o7Q5a53Da4Wh2nQOMggaSCRIGxsCpryTx/JU+rvd3Y7s7Tt5LlXL/HHOqGlVsQZDhqHC0xvtIUqGLFOoHOb3mxMDUEi4G2yn/GVWRaHcGuVa1PAMe2rSaQZMCfzW1V0TrNMY9REXXBERAREQEREBERAREQEREBERAREQFQ90C6rVurTDgQRIIg+SDjnM3Pz6na0nNaIP7ICc0t3PUG+gUO7d9VtnRMA+JzH3uV1j6RuHYWjhXPyBrz3WZR3jOoAGtpXHeH4c4jEYejTBGeoGmARDR3nknrla5U5321UmM6d15S4UMPhKdJuuWXHq913E+pV8YaqWOpmMh8PxV7DPn4dreyobxFjqjqZe0OZGZs3AMwT5wfZVxP2v8AGdnpr6lD6rRcQS4zZQPi/NrHPDHueyo0yCwOJbG5A2XSBUFSpGo6LDq0mYWs+q2g1xcILg3vQdQY1Sub36WW8ojI9o9/58uws1nsqNe0gVG72MBw2JjXqud4HGF2GqU2jvCDOzc7w1ojdxLifABbnj/B6zO3LKZZRqvLwywDZHegTaTeFG8A9zKLyNS5pf8AyNJkeGvySsREyhyb4xGHFMM1mJlm5zDzOaZUvxDAaM7hpZ5gAEfOFFcLTZUqNdMVCYH2Y3nob29VKahAz0ibAa+bblTvPpRWOpb/AOjzHlj2tedZGs289x/hdVXCMBjjSe0m0XB2kbHwXYuXeLNxFIOEZhYhS47fSrlr9tsi8C9VqkREQEREBERAREQEREBERAREQEREBY2PaSww7LuSNQBqslUuFkHCubuLPLqh7zmNuztDLoJgEnRoJkx0Ct/Rw3tcRULjJFHUa3IBI6CCQtlz1Qp0e2ZZzasNDfiytbex2INoWd9FfDadLD1q7Lmocs/w0wbe7neyz26iW7imdiYSCnxh9NxPYl7XOcJDgDYkaHVa7ildmKJ7B4ZU+F7XQyp03vIW2xHD3VKYDHAGBroo/jsDUaf29IFw0qN+KB/ELx4FVVzO3o0jjmZ7yW15X4bXoNiq8uyggE6wTNz9y31XFCO9ChfDOK4gHs3EOYNHGQ4Do7YqxxnibiCGu9VCbZ0rtTZ2WF9I3MoDOzYddfJQTl93aBwcSC7Mydu+2A4jwke4WJxar22IyZr/AIzA+ceq31fhjMPQkGajpjzN5J33k9Y6LRWsRVlvbbdeoRnB0nODYmWm/i46j9dFKeCVHl8PEZYZJ10BUfo1uyLXXzZszjtuNeuv3KTzmpCs8xnIggbgRfcKV1VIZjqoa5wf8JBafCdD4rO5Y4k/Dy5rgQCMzCbEaS3efLRaKpWkC5kmCTYajrte6vUGML6ZcXBsVA8tiM7SAwGdB8RVca7OO+4HEioxrgdQD7hZEqGfR1xd1djmvuabWgu8yYB8YE+qma01nY1jtGTj1ERdcEREBERAREQEREBERAREQEREBUuVSpeyRBQfPP0oV3PxjiSGhziIH2GgAOcd5ubeCnf0Y0QOHMDTLSahnrNR63vPHLeHqYaq91OHBsl7Wy8AXkRexAPovOSeHso4OjTYc0MBJ6l3eNvMlZ+SPps4bdajfA+KYsudTOGrHs3OZmDTldlcRIJ8lt+LcSexg7Wk9gdYF0a9LGx81L2HxPoFgcZdTFMiqMzHkNIdcd4x6ahV2p17aI+R5Wzxc7xOMZlsY6qG8zcxNptLWXeR7ea2/MuB+r1X05lurTuWnSfHb0XO+LDveZUeKkTbtPmvNadLnKNScQHVLkuD5PUNdb/dP9Kk/FJfFRsEWlhNxBIgDe2WCOmii2HwhpQ4/GSLaR5/rdS/B4mg6mRUnObAdAYneAbLTecnYZOKOsloRRLnwLElxB8TotnTa5jRRfJhzSdwYvI66pj2N7MVcjQIIJa4kx4zaVrcHjZcWuBnL+9sDuYXJ7h2I8Zb3F4Zz2Q0wYLT5ybwpd9HfAs5cMQA7MZb6CTP5rneLxZZDaQvAt1JOv60Xb/o2wVenTmvTyy1sE622j1K5WO+0OSeukr4dgGUW5abA1utllheor2UREQEREBERAREQEREBERAREQERUVaoaJcQAOqCteOcAJJgDcqNcV5mi1KPM6+gUYx/EKlX43k+tvbRSisozZKuPcz4ZlN7Ce1zNLS1uhkRBdt5hRnk/iLjTa4k3LgZMmziLncrS1aQKvct1A0lhP70+//AEq/kUymr/i22+T9pbzVx12HwtStTBe5gnKASTsJjQX1212UN5i4xXrYRvatLXPLSR9gTmF9zICnj2MfTLTo4EHyIhQrH4CoMI/tozuewCLjuutHhHyWGZmfb1OOKxWcjtHuYMcMR2bplwphrhGhBO++qhfEszHAglviLeinOG4PGy84xye+szuRPiu0nJOTbR6c8FdpLZm511A/ysulj2NLhBD75Z0HQg7x+tFk8Y5LrYakahMxqB81HjixIk94DX8JWqMt6Yp2ntcZWqPIbJLRsSYW4wFBom3xddT+pWho8RDZ7up21WRT4iXNIiCpTWZ9K4vWG/wOLZ070hreskx+C6TyjzFVoENc4vZYZXEn+2dFzLlLAFxdUfoyw8XazPgprw1kmVdx8cQz8nJ5O14LFNqsD2GQfuPQq+oTyfjstTIT3X29dj+HqpsozGS5E6IiLjoiIgIiICIiAiIgIiICIiAoXzNxIuqFgMNaY9d1NFyniGJPaQbh7ne8zKnSO0bPDWkkGx18x1QCdVjYoEDMDdlx+I8ish5/FWq2OSq+XsKXuqECwi/uqa7N1KeVaQbRtuST5k/9LP8AJtlM/LT8WP3N/CtlAgXMQo9xjG9o/ID3W/OFLcbSBaQZ94UIwwzPcerj815sw9ek62WDZOy3WGbAWJhaQWxY1c1O0tVxTAiq0tIkFc45n5LY1pcxsX+ZXXSwKOc1MH7NuxJJ9IH4lXcGzeIZvkTEccy4y7lo2tdZNHgZGg1XR/qLfYfirZwbTfxj816mQ8bWl4VgTToNbGpcT5recOo91MUAAwAa5j7Af4WXRbDR+tpXXGbgapa5pGxkel10ujUzNDhoQD7hcvpCF0DluqXYdk7SPYqu8J1bNERVp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466" name="AutoShape 10" descr="data:image/jpeg;base64,/9j/4AAQSkZJRgABAQAAAQABAAD/2wCEAAkGBxQSEhUUEhIVFhQVFhgWFxgYGBkaGBkWFxQYFxgYFxUYHSggGBolHRYVIjEiJSkvLi4uGB8zODMsNygtLisBCgoKDg0OGxAQGi8kICUtLiwsLCwsLCwvMC41LC8vLCwsLCwsLC0sLTQsLDQ0LCw3LCwsLCwsLDcsLCwsLCwsLP/AABEIAM0A9gMBIgACEQEDEQH/xAAcAAEAAQUBAQAAAAAAAAAAAAAABgIDBAUHAQj/xAA9EAABAwIEAwYCBwcEAwAAAAABAAIRAyEEEjFBBQZREyJhcYGRMrEHFFKhweHwI0JicoKS0VOi0/EVk9L/xAAZAQEAAwEBAAAAAAAAAAAAAAAAAgMEAQX/xAAjEQEAAwACAgIBBQAAAAAAAAAAAQIRAyESMQRBURMjMmGB/9oADAMBAAIRAxEAPwDuKIiAiIgIiICIiAiIgIiICIiAiIgIiICIiAiIgIiICIiAiIgIiICIiAiIgIiICKxUxbGmC4Zh+6Lu/tF1Q7FzZglx2IIgfacCJj5/eAylTUeGgkkADUnQKwMJPxuc4+Za3yyNMR5yfEr0YJgIMGxkDM7LPXLMT6IPBWe74GwOr5B9Ga+5BTsHnWqR/K1oH+4OWSiDG7B40quPm1h+TQmWrpmZ5hpnyDSbecnyWSiDH+ru/wBZ/tT/APheEVG6EVB0MNd6Ed0+UDzWSiDGGMB+Fj3f0x6S+BKfXAPjDmeLhb1cCWj1KyUIQEWG39kYhxpm7YBOTq2BfLuOlxpAV6jiWusDfWCCHR1LXQYQXkREBERAREQEREBERAREQEREBERAWJeqTcimLWMF5GtxcNnpr5fFcxriGOgwSIB6Fxyg+hKu02BoAAgAQB4BAp0w0Q0AAbAQPYKpEQEREBERAREQEREBERAVqvQDxfUXBGrT1B2V1EGJTxcWeHZm2JDHEHo6QCACIPhcbLIpVWuEtII0sZv0VaxMa3KDVFi0S7+JguQetpjofAmQy0REBERAREQEREBERAREQEREFnGUy5jgPiiW/wAwuPvAVdGoHNDhoRI9VWsVzHUyS0Zmky5o1BOrm9Z1I8yL2IZSKijVDmhzdCJGot5FVoCIiAiIgIiICIiAiIgIiICxeIO7obs85CdgDrPQn4R4kLKVNRgcCCJBEEdQUFSKxgnHLBMlpLSdzBgE+JEH1V9AREQEREBERAREQEREBERAVnGNcabw2zi1wb5kGL+avIgt4d7S0FvwxYREbRG0aRtCuLDxbMnfYYJc0EfuuLnBoLh66iD5rMQEREBERAREQEREBERAREQFTUeGgkmABJPQBVLG4kP2Tju0Zx/Mw5m/eAgqwTTlkiC4lxG4k2B8QIHor6IgIiICIiAiIgIiICIiAiIgIiILWJpZmkTB1B6OBlpjeCAV5h8RmsRDx8Tdx4jq03g/mFeVqtQa+Mw00OhHk4XHoguosY4U7VagHTuH73NJPqV52dRtw7ON2uyg+bXNAv4HW1xeQykWN9cA+Jr2nxaSB/U2W/evTjWbSf5Wud8ggyEWNme/Qdm3qYLj5C4HmZ8t0yVfts/9Z/5EGSsepjWNJBcBGpM5QehdoDcWJm68+rud8dQx0YMgPrJcPQhX6dMNENAAGwQegqzUxjAYLhI1i+XxdHwjxKtV8LQbd9OkJOpa259RqrlCvTs1jm+DRA9ggu0qgcJaQR1Bke4VasVcJTcZdTYT1LQT7kLw4Cl/pM/tb/hB7VxbGmC4Zvsi7v7GyT7KgMdUILhlYDIbYuJGhdFgAbwJ200V+lSDRDQAOgED2CrQEReSg9ReSvZQEREBERAREQEREBERAREQEREBERAREQEREBERBhF4ZUc6paYyuOgbAls/umZN9ZGsWvOLKrTdrh1BFj1BGhHXZX1ZqYZjjLmNJ6kAn3KCnB1s1MOcRaQXbHKSMw6AxPrvqrlGu1/wua6OhB+SV6Ic0tOnh4GRrbZUUqEOLi4uMRsLTOwQX1Yr4kNEkgDxVnifEGUWFzz5Dqei5Tx7md2Je5geQAYtoCeg3MbqFrYnWmprxjnOlSnKHPI+yJWgqc+1nn9n2Y/hJl3zUbw/D87C053Ei5ANvUKPvZUw9WHyGyLkWHgR0UPNbHH/AE67w/nVrmTUaG1BbL18YN/RZfCebqdV2RwyuJt0PRcv4rTDmi5vaRq1wEi/3g/gsbAY6oGt7SHFrwwnXU2I6agynlLk8cO/U6kq4uYctc5wQyq6WkwHdD5ro+GrBwBBkESFZFtVWrMMhERSREREBERAREQEREBERAREQEREBERAREQEREHhWPjMUKbS5xhrRJKt8Ux7aNMvdoLAbknQBcq5y5sq4jNSpjK1gL3kHQTETu64AHioWtidKTZq+cuaKmIqOa10CcovYDf2AJK33KvLNM02Pq2LoLWmxI+07eTqon9H3LZxdZ1eoD2FExlv33jvZb/u6Ej06qUVeLvquqNrYBww7XhhrM+JrjdpdFxqNCdROqotWbdQ18eR3P8Aib0sKGQAAB4fn+Ss8V4XTrMIc0T1jQ/Meqo5elrSDVdUbtmuR1E7hbSo0bG/T/B1Vf6eelk2ne3GuOl+GqhrxaQ3zbcT7E/oKlr6baz2zDKwDW9BUyH7yPkprz9wsVMO4lvebce65zUpdrhiZuC2/R7TqPdvsVZxW8o7Q5a53Da4Wh2nQOMggaSCRIGxsCpryTx/JU+rvd3Y7s7Tt5LlXL/HHOqGlVsQZDhqHC0xvtIUqGLFOoHOb3mxMDUEi4G2yn/GVWRaHcGuVa1PAMe2rSaQZMCfzW1V0TrNMY9REXXBERAREQEREBERAREQEREBERAREQFQ90C6rVurTDgQRIIg+SDjnM3Pz6na0nNaIP7ICc0t3PUG+gUO7d9VtnRMA+JzH3uV1j6RuHYWjhXPyBrz3WZR3jOoAGtpXHeH4c4jEYejTBGeoGmARDR3nknrla5U5321UmM6d15S4UMPhKdJuuWXHq913E+pV8YaqWOpmMh8PxV7DPn4dreyobxFjqjqZe0OZGZs3AMwT5wfZVxP2v8AGdnpr6lD6rRcQS4zZQPi/NrHPDHueyo0yCwOJbG5A2XSBUFSpGo6LDq0mYWs+q2g1xcILg3vQdQY1Sub36WW8ojI9o9/58uws1nsqNe0gVG72MBw2JjXqud4HGF2GqU2jvCDOzc7w1ojdxLifABbnj/B6zO3LKZZRqvLwywDZHegTaTeFG8A9zKLyNS5pf8AyNJkeGvySsREyhyb4xGHFMM1mJlm5zDzOaZUvxDAaM7hpZ5gAEfOFFcLTZUqNdMVCYH2Y3nob29VKahAz0ibAa+bblTvPpRWOpb/AOjzHlj2tedZGs289x/hdVXCMBjjSe0m0XB2kbHwXYuXeLNxFIOEZhYhS47fSrlr9tsi8C9VqkREQEREBERAREQEREBERAREQEREBY2PaSww7LuSNQBqslUuFkHCubuLPLqh7zmNuztDLoJgEnRoJkx0Ct/Rw3tcRULjJFHUa3IBI6CCQtlz1Qp0e2ZZzasNDfiytbex2INoWd9FfDadLD1q7Lmocs/w0wbe7neyz26iW7imdiYSCnxh9NxPYl7XOcJDgDYkaHVa7ildmKJ7B4ZU+F7XQyp03vIW2xHD3VKYDHAGBroo/jsDUaf29IFw0qN+KB/ELx4FVVzO3o0jjmZ7yW15X4bXoNiq8uyggE6wTNz9y31XFCO9ChfDOK4gHs3EOYNHGQ4Do7YqxxnibiCGu9VCbZ0rtTZ2WF9I3MoDOzYddfJQTl93aBwcSC7Mydu+2A4jwke4WJxar22IyZr/AIzA+ceq31fhjMPQkGajpjzN5J33k9Y6LRWsRVlvbbdeoRnB0nODYmWm/i46j9dFKeCVHl8PEZYZJ10BUfo1uyLXXzZszjtuNeuv3KTzmpCs8xnIggbgRfcKV1VIZjqoa5wf8JBafCdD4rO5Y4k/Dy5rgQCMzCbEaS3efLRaKpWkC5kmCTYajrte6vUGML6ZcXBsVA8tiM7SAwGdB8RVca7OO+4HEioxrgdQD7hZEqGfR1xd1djmvuabWgu8yYB8YE+qma01nY1jtGTj1ERdcEREBERAREQEREBERAREQEREBUuVSpeyRBQfPP0oV3PxjiSGhziIH2GgAOcd5ubeCnf0Y0QOHMDTLSahnrNR63vPHLeHqYaq91OHBsl7Wy8AXkRexAPovOSeHso4OjTYc0MBJ6l3eNvMlZ+SPps4bdajfA+KYsudTOGrHs3OZmDTldlcRIJ8lt+LcSexg7Wk9gdYF0a9LGx81L2HxPoFgcZdTFMiqMzHkNIdcd4x6ahV2p17aI+R5Wzxc7xOMZlsY6qG8zcxNptLWXeR7ea2/MuB+r1X05lurTuWnSfHb0XO+LDveZUeKkTbtPmvNadLnKNScQHVLkuD5PUNdb/dP9Kk/FJfFRsEWlhNxBIgDe2WCOmii2HwhpQ4/GSLaR5/rdS/B4mg6mRUnObAdAYneAbLTecnYZOKOsloRRLnwLElxB8TotnTa5jRRfJhzSdwYvI66pj2N7MVcjQIIJa4kx4zaVrcHjZcWuBnL+9sDuYXJ7h2I8Zb3F4Zz2Q0wYLT5ybwpd9HfAs5cMQA7MZb6CTP5rneLxZZDaQvAt1JOv60Xb/o2wVenTmvTyy1sE622j1K5WO+0OSeukr4dgGUW5abA1utllheor2UREQEREBERAREQEREBERAREQERUVaoaJcQAOqCteOcAJJgDcqNcV5mi1KPM6+gUYx/EKlX43k+tvbRSisozZKuPcz4ZlN7Ce1zNLS1uhkRBdt5hRnk/iLjTa4k3LgZMmziLncrS1aQKvct1A0lhP70+//AEq/kUymr/i22+T9pbzVx12HwtStTBe5gnKASTsJjQX1212UN5i4xXrYRvatLXPLSR9gTmF9zICnj2MfTLTo4EHyIhQrH4CoMI/tozuewCLjuutHhHyWGZmfb1OOKxWcjtHuYMcMR2bplwphrhGhBO++qhfEszHAglviLeinOG4PGy84xye+szuRPiu0nJOTbR6c8FdpLZm511A/ysulj2NLhBD75Z0HQg7x+tFk8Y5LrYakahMxqB81HjixIk94DX8JWqMt6Yp2ntcZWqPIbJLRsSYW4wFBom3xddT+pWho8RDZ7up21WRT4iXNIiCpTWZ9K4vWG/wOLZ070hreskx+C6TyjzFVoENc4vZYZXEn+2dFzLlLAFxdUfoyw8XazPgprw1kmVdx8cQz8nJ5O14LFNqsD2GQfuPQq+oTyfjstTIT3X29dj+HqpsozGS5E6IiLjoiIgIiICIiAiIgIiICIiAoXzNxIuqFgMNaY9d1NFyniGJPaQbh7ne8zKnSO0bPDWkkGx18x1QCdVjYoEDMDdlx+I8ish5/FWq2OSq+XsKXuqECwi/uqa7N1KeVaQbRtuST5k/9LP8AJtlM/LT8WP3N/CtlAgXMQo9xjG9o/ID3W/OFLcbSBaQZ94UIwwzPcerj815sw9ek62WDZOy3WGbAWJhaQWxY1c1O0tVxTAiq0tIkFc45n5LY1pcxsX+ZXXSwKOc1MH7NuxJJ9IH4lXcGzeIZvkTEccy4y7lo2tdZNHgZGg1XR/qLfYfirZwbTfxj816mQ8bWl4VgTToNbGpcT5recOo91MUAAwAa5j7Af4WXRbDR+tpXXGbgapa5pGxkel10ujUzNDhoQD7hcvpCF0DluqXYdk7SPYqu8J1bNERVp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683568" y="436510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Perfect?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Topology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Bandwidth</a:t>
            </a:r>
          </a:p>
          <a:p>
            <a:r>
              <a:rPr lang="en-US" altLang="zh-CN" dirty="0" smtClean="0"/>
              <a:t>Latency</a:t>
            </a:r>
          </a:p>
          <a:p>
            <a:r>
              <a:rPr lang="en-US" altLang="zh-CN" dirty="0" smtClean="0"/>
              <a:t>Cost</a:t>
            </a:r>
          </a:p>
          <a:p>
            <a:r>
              <a:rPr lang="en-US" altLang="zh-CN" dirty="0" smtClean="0"/>
              <a:t>Scalability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Outlet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Dragonfly Topology Description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Dragonfly Topology Routing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Cost analysis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Dragonfly Topology Description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Hierarchical Network</a:t>
            </a:r>
          </a:p>
          <a:p>
            <a:pPr lvl="1"/>
            <a:r>
              <a:rPr lang="en-US" altLang="zh-CN" dirty="0" smtClean="0"/>
              <a:t>Router, Group and  System</a:t>
            </a:r>
            <a:endParaRPr lang="zh-CN" altLang="en-US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96952"/>
            <a:ext cx="4896544" cy="293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63688" y="616530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Figure 1. High-level block diagram of a dragonfly topology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189</Words>
  <Application>Microsoft Office PowerPoint</Application>
  <PresentationFormat>On-screen Show (4:3)</PresentationFormat>
  <Paragraphs>95</Paragraphs>
  <Slides>18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主题</vt:lpstr>
      <vt:lpstr>Visio</vt:lpstr>
      <vt:lpstr>Dragonfly Topology for networks</vt:lpstr>
      <vt:lpstr>Netwrok</vt:lpstr>
      <vt:lpstr>Topology</vt:lpstr>
      <vt:lpstr>Topology</vt:lpstr>
      <vt:lpstr>Topology</vt:lpstr>
      <vt:lpstr>Topology</vt:lpstr>
      <vt:lpstr>Topology</vt:lpstr>
      <vt:lpstr>Outlet</vt:lpstr>
      <vt:lpstr>Dragonfly Topology Description</vt:lpstr>
      <vt:lpstr>Dragonfly Topology Description</vt:lpstr>
      <vt:lpstr>Dragonfly Topology Description</vt:lpstr>
      <vt:lpstr>Dragonfly Topology Description</vt:lpstr>
      <vt:lpstr>Dragonfly Topology Routing</vt:lpstr>
      <vt:lpstr>Dragonfly Topology Routing</vt:lpstr>
      <vt:lpstr>Dragonfly Topology Routing</vt:lpstr>
      <vt:lpstr>Dragonfly Topology Routing</vt:lpstr>
      <vt:lpstr>Cost analysis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Dragonfly Topology for networks</dc:title>
  <dc:creator>Administrator</dc:creator>
  <cp:lastModifiedBy>Long Bao</cp:lastModifiedBy>
  <cp:revision>51</cp:revision>
  <dcterms:created xsi:type="dcterms:W3CDTF">2014-11-29T20:28:05Z</dcterms:created>
  <dcterms:modified xsi:type="dcterms:W3CDTF">2014-12-01T14:57:56Z</dcterms:modified>
</cp:coreProperties>
</file>