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75" autoAdjust="0"/>
    <p:restoredTop sz="94660"/>
  </p:normalViewPr>
  <p:slideViewPr>
    <p:cSldViewPr>
      <p:cViewPr varScale="1">
        <p:scale>
          <a:sx n="65" d="100"/>
          <a:sy n="65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Tufts University —— School of Engineering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8AF0F-1EE0-4DED-B5F8-C175BA4D54C2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1E1F6-9B5F-4E68-B4FF-D4FD3470F39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Tufts University —— School of Engineering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6EEC3-2596-4D13-8EE7-F08EA2DC932D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94D8E-38D1-4F07-9527-6D170B4A45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4D8E-38D1-4F07-9527-6D170B4A4575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4040-FD0C-48B2-A1FC-CF16E224198A}" type="datetimeFigureOut">
              <a:rPr lang="zh-CN" altLang="en-US" smtClean="0"/>
              <a:pPr/>
              <a:t>2014/12/1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EFDB-0239-4F95-A08C-F1D5DC10B8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00024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/>
              <a:t>SISD—Single Instruction Single Data</a:t>
            </a:r>
            <a:endParaRPr lang="zh-CN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35756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err="1" smtClean="0"/>
              <a:t>Xin</a:t>
            </a:r>
            <a:r>
              <a:rPr lang="en-US" altLang="zh-CN" sz="3200" b="1" dirty="0" smtClean="0"/>
              <a:t> </a:t>
            </a:r>
            <a:r>
              <a:rPr lang="en-US" altLang="zh-CN" sz="3200" b="1" dirty="0" err="1" smtClean="0"/>
              <a:t>Meng</a:t>
            </a:r>
            <a:endParaRPr lang="zh-CN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857364"/>
            <a:ext cx="1357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SISD</a:t>
            </a:r>
          </a:p>
          <a:p>
            <a:r>
              <a:rPr lang="en-US" altLang="zh-CN" sz="2800" b="1" dirty="0" smtClean="0"/>
              <a:t>MISD</a:t>
            </a:r>
          </a:p>
          <a:p>
            <a:r>
              <a:rPr lang="en-US" altLang="zh-CN" sz="2800" b="1" dirty="0" smtClean="0"/>
              <a:t>SIMD</a:t>
            </a:r>
          </a:p>
          <a:p>
            <a:r>
              <a:rPr lang="en-US" altLang="zh-CN" sz="2800" b="1" dirty="0" smtClean="0"/>
              <a:t>MIMD</a:t>
            </a:r>
          </a:p>
          <a:p>
            <a:r>
              <a:rPr lang="en-US" altLang="zh-CN" sz="2800" b="1" dirty="0" smtClean="0"/>
              <a:t>SPMD</a:t>
            </a:r>
          </a:p>
          <a:p>
            <a:r>
              <a:rPr lang="en-US" altLang="zh-CN" sz="2800" b="1" dirty="0" smtClean="0"/>
              <a:t>MPMD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9" name="右箭头 8"/>
          <p:cNvSpPr/>
          <p:nvPr/>
        </p:nvSpPr>
        <p:spPr>
          <a:xfrm>
            <a:off x="2000232" y="200024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2000232" y="2428868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2000232" y="2857496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2000232" y="3286124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2000232" y="3714752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2000232" y="414338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3071802" y="1857364"/>
            <a:ext cx="5429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(Single Instruction, Single Data)</a:t>
            </a:r>
          </a:p>
          <a:p>
            <a:r>
              <a:rPr lang="en-US" altLang="zh-CN" sz="2800" dirty="0" smtClean="0"/>
              <a:t>(Multiple Instruction, Single Data)</a:t>
            </a:r>
          </a:p>
          <a:p>
            <a:r>
              <a:rPr lang="en-US" altLang="zh-CN" sz="2800" dirty="0" smtClean="0"/>
              <a:t>(Single Instruction, Multiple Data)</a:t>
            </a:r>
          </a:p>
          <a:p>
            <a:r>
              <a:rPr lang="en-US" altLang="zh-CN" sz="2800" dirty="0" smtClean="0"/>
              <a:t>(Single Instruction, Multiple Data)</a:t>
            </a:r>
          </a:p>
          <a:p>
            <a:r>
              <a:rPr lang="en-US" altLang="zh-CN" sz="2800" dirty="0" smtClean="0"/>
              <a:t>(Single Program, Multiple Data)</a:t>
            </a:r>
          </a:p>
          <a:p>
            <a:r>
              <a:rPr lang="en-US" altLang="zh-CN" sz="2800" dirty="0" smtClean="0"/>
              <a:t>(Multiple Program, Multiple Data)</a:t>
            </a:r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zh-CN" altLang="en-US" sz="28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1285852" y="2000240"/>
          <a:ext cx="6572295" cy="328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9"/>
                <a:gridCol w="1314459"/>
                <a:gridCol w="1314459"/>
                <a:gridCol w="1314459"/>
                <a:gridCol w="1314459"/>
              </a:tblGrid>
              <a:tr h="1095383">
                <a:tc>
                  <a:txBody>
                    <a:bodyPr/>
                    <a:lstStyle/>
                    <a:p>
                      <a:pPr algn="ctr"/>
                      <a:endParaRPr lang="en-US" altLang="zh-CN" sz="1800" dirty="0" smtClean="0">
                        <a:latin typeface="+mj-lt"/>
                      </a:endParaRPr>
                    </a:p>
                    <a:p>
                      <a:pPr algn="ctr"/>
                      <a:endParaRPr lang="en-US" altLang="zh-CN" sz="1800" dirty="0" smtClean="0">
                        <a:latin typeface="+mj-lt"/>
                      </a:endParaRPr>
                    </a:p>
                    <a:p>
                      <a:pPr algn="ctr"/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Single Instruction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Multiple Instruction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Single</a:t>
                      </a:r>
                    </a:p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Program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Multiple</a:t>
                      </a:r>
                    </a:p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Program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</a:tr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Single</a:t>
                      </a:r>
                    </a:p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Data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SISD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MISD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</a:tr>
              <a:tr h="10953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Multiple</a:t>
                      </a:r>
                    </a:p>
                    <a:p>
                      <a:pPr algn="ctr"/>
                      <a:r>
                        <a:rPr lang="en-US" altLang="zh-CN" sz="1800" dirty="0" smtClean="0">
                          <a:latin typeface="+mj-lt"/>
                        </a:rPr>
                        <a:t>Data</a:t>
                      </a:r>
                      <a:endParaRPr lang="zh-CN" alt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SIMD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MIMD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SPMD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>
                          <a:latin typeface="+mj-lt"/>
                        </a:rPr>
                        <a:t>MPMD</a:t>
                      </a:r>
                      <a:endParaRPr lang="zh-CN" altLang="en-US" sz="1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357554" y="142873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Flynn's </a:t>
            </a:r>
            <a:r>
              <a:rPr lang="en-US" altLang="zh-CN" sz="2400" b="1" dirty="0" smtClean="0"/>
              <a:t>taxonomy</a:t>
            </a:r>
            <a:r>
              <a:rPr lang="en-US" altLang="zh-CN" sz="2400" b="1" dirty="0" smtClean="0"/>
              <a:t> </a:t>
            </a:r>
            <a:endParaRPr lang="zh-CN" alt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571480"/>
            <a:ext cx="814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According to the </a:t>
            </a:r>
            <a:r>
              <a:rPr lang="en-US" sz="2400" dirty="0"/>
              <a:t>number of concurrent instruction (or control) and data streams available in the </a:t>
            </a:r>
            <a:r>
              <a:rPr lang="en-US" sz="2400" dirty="0" smtClean="0"/>
              <a:t>architecture[1]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92867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SISD</a:t>
            </a:r>
            <a:endParaRPr lang="zh-CN" altLang="en-US" sz="3200" b="1" dirty="0"/>
          </a:p>
        </p:txBody>
      </p:sp>
      <p:sp>
        <p:nvSpPr>
          <p:cNvPr id="9" name="右箭头 8"/>
          <p:cNvSpPr/>
          <p:nvPr/>
        </p:nvSpPr>
        <p:spPr>
          <a:xfrm>
            <a:off x="1214414" y="114298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714480" y="1000108"/>
            <a:ext cx="6786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sequential computer which exploits </a:t>
            </a:r>
            <a:r>
              <a:rPr lang="en-US" sz="2800" dirty="0" smtClean="0">
                <a:solidFill>
                  <a:srgbClr val="FF0000"/>
                </a:solidFill>
              </a:rPr>
              <a:t>no parallelism</a:t>
            </a:r>
            <a:r>
              <a:rPr lang="en-US" sz="2800" dirty="0" smtClean="0"/>
              <a:t> in either the instruction or data streams. </a:t>
            </a:r>
          </a:p>
          <a:p>
            <a:r>
              <a:rPr lang="en-US" sz="2800" dirty="0" smtClean="0"/>
              <a:t>Single control unit (</a:t>
            </a:r>
            <a:r>
              <a:rPr lang="en-US" sz="2800" dirty="0" smtClean="0">
                <a:solidFill>
                  <a:srgbClr val="FF0000"/>
                </a:solidFill>
              </a:rPr>
              <a:t>CU</a:t>
            </a:r>
            <a:r>
              <a:rPr lang="en-US" sz="2800" dirty="0" smtClean="0"/>
              <a:t>) fetches single Instruction Stream (</a:t>
            </a:r>
            <a:r>
              <a:rPr lang="en-US" sz="2800" dirty="0" smtClean="0">
                <a:solidFill>
                  <a:srgbClr val="FF0000"/>
                </a:solidFill>
              </a:rPr>
              <a:t>IS</a:t>
            </a:r>
            <a:r>
              <a:rPr lang="en-US" sz="2800" dirty="0" smtClean="0"/>
              <a:t>) from memory. The CU then generates appropriate control signals to direct single processing element (</a:t>
            </a:r>
            <a:r>
              <a:rPr lang="en-US" sz="2800" dirty="0" smtClean="0">
                <a:solidFill>
                  <a:srgbClr val="FF0000"/>
                </a:solidFill>
              </a:rPr>
              <a:t>PE</a:t>
            </a:r>
            <a:r>
              <a:rPr lang="en-US" sz="2800" dirty="0" smtClean="0"/>
              <a:t>) to operate on single Data Stream (</a:t>
            </a:r>
            <a:r>
              <a:rPr lang="en-US" sz="2800" dirty="0" smtClean="0">
                <a:solidFill>
                  <a:srgbClr val="FF0000"/>
                </a:solidFill>
              </a:rPr>
              <a:t>DS</a:t>
            </a:r>
            <a:r>
              <a:rPr lang="en-US" sz="2800" dirty="0" smtClean="0"/>
              <a:t>)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80" y="1000108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Examples of SISD architecture are the traditional </a:t>
            </a:r>
            <a:r>
              <a:rPr lang="en-US" altLang="zh-CN" sz="2400" dirty="0" err="1" smtClean="0"/>
              <a:t>uniprocessor</a:t>
            </a:r>
            <a:r>
              <a:rPr lang="en-US" altLang="zh-CN" sz="2400" dirty="0" smtClean="0"/>
              <a:t> machines like a </a:t>
            </a:r>
            <a:r>
              <a:rPr lang="en-US" altLang="zh-CN" sz="2400" dirty="0" smtClean="0">
                <a:solidFill>
                  <a:srgbClr val="FF0000"/>
                </a:solidFill>
              </a:rPr>
              <a:t>PC</a:t>
            </a:r>
            <a:r>
              <a:rPr lang="en-US" altLang="zh-CN" sz="2400" dirty="0" smtClean="0"/>
              <a:t> (currently manufactured PCs have multiple processors) </a:t>
            </a:r>
            <a:r>
              <a:rPr lang="en-US" altLang="zh-CN" sz="2400" dirty="0" smtClean="0">
                <a:solidFill>
                  <a:srgbClr val="FF0000"/>
                </a:solidFill>
              </a:rPr>
              <a:t>or old mainframes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4097" name="Picture 1" descr="C:\Users\lenovo\AppData\Roaming\Tencent\Users\578276945\QQ\WinTemp\RichOle\X{~O$)9{]%1}SLZID9XL6Q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66"/>
            <a:ext cx="5857916" cy="61497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pic>
        <p:nvPicPr>
          <p:cNvPr id="7" name="图片 6" descr="510px-Von_Neumann_Architecture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642918"/>
            <a:ext cx="6175149" cy="3571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435769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Von Neumann architecture / Princeton architecture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4429132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design architecture for</a:t>
            </a:r>
            <a:r>
              <a:rPr lang="en-US" sz="2000" dirty="0" smtClean="0"/>
              <a:t> </a:t>
            </a:r>
            <a:r>
              <a:rPr lang="en-US" altLang="zh-CN" sz="2000" b="1" dirty="0" smtClean="0"/>
              <a:t>an electronic digital computer: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a</a:t>
            </a:r>
            <a:r>
              <a:rPr lang="en-US" altLang="zh-CN" sz="2000" dirty="0" smtClean="0"/>
              <a:t> </a:t>
            </a:r>
            <a:r>
              <a:rPr lang="en-US" altLang="zh-CN" sz="2000" dirty="0" smtClean="0">
                <a:solidFill>
                  <a:srgbClr val="FF0000"/>
                </a:solidFill>
              </a:rPr>
              <a:t>processing unit</a:t>
            </a:r>
            <a:r>
              <a:rPr lang="en-US" altLang="zh-CN" sz="2000" dirty="0" smtClean="0"/>
              <a:t> : </a:t>
            </a:r>
            <a:r>
              <a:rPr lang="en-US" altLang="zh-CN" sz="2000" dirty="0" smtClean="0">
                <a:solidFill>
                  <a:srgbClr val="0070C0"/>
                </a:solidFill>
              </a:rPr>
              <a:t>arithmetic logic unit</a:t>
            </a:r>
            <a:r>
              <a:rPr lang="en-US" altLang="zh-CN" sz="2000" dirty="0" smtClean="0"/>
              <a:t> and </a:t>
            </a:r>
            <a:r>
              <a:rPr lang="en-US" altLang="zh-CN" sz="2000" dirty="0" smtClean="0">
                <a:solidFill>
                  <a:srgbClr val="0070C0"/>
                </a:solidFill>
              </a:rPr>
              <a:t>processor registers</a:t>
            </a:r>
            <a:r>
              <a:rPr lang="en-US" altLang="zh-CN" sz="2000" dirty="0" smtClean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a control unit</a:t>
            </a:r>
            <a:r>
              <a:rPr lang="en-US" altLang="zh-CN" sz="2000" dirty="0" smtClean="0"/>
              <a:t> : </a:t>
            </a:r>
            <a:r>
              <a:rPr lang="en-US" altLang="zh-CN" sz="2000" dirty="0" smtClean="0">
                <a:solidFill>
                  <a:srgbClr val="0070C0"/>
                </a:solidFill>
              </a:rPr>
              <a:t>an instruction register</a:t>
            </a:r>
            <a:r>
              <a:rPr lang="en-US" altLang="zh-CN" sz="2000" dirty="0" smtClean="0"/>
              <a:t> and </a:t>
            </a:r>
            <a:r>
              <a:rPr lang="en-US" altLang="zh-CN" sz="2000" dirty="0" smtClean="0">
                <a:solidFill>
                  <a:srgbClr val="0070C0"/>
                </a:solidFill>
              </a:rPr>
              <a:t>program counter</a:t>
            </a:r>
            <a:r>
              <a:rPr lang="en-US" altLang="zh-CN" sz="2000" dirty="0" smtClean="0"/>
              <a:t>,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a memory: </a:t>
            </a:r>
            <a:r>
              <a:rPr lang="en-US" altLang="zh-CN" sz="2000" dirty="0" smtClean="0">
                <a:solidFill>
                  <a:srgbClr val="0070C0"/>
                </a:solidFill>
              </a:rPr>
              <a:t>to store both data and </a:t>
            </a:r>
            <a:r>
              <a:rPr lang="en-US" altLang="zh-CN" sz="2000" dirty="0" smtClean="0">
                <a:solidFill>
                  <a:srgbClr val="0070C0"/>
                </a:solidFill>
              </a:rPr>
              <a:t>instructions[2]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429132"/>
            <a:ext cx="70723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This architecture has evolved to be any </a:t>
            </a:r>
            <a:r>
              <a:rPr lang="en-US" altLang="zh-CN" sz="2000" dirty="0" smtClean="0">
                <a:solidFill>
                  <a:srgbClr val="FF0000"/>
                </a:solidFill>
              </a:rPr>
              <a:t>stored-program computer</a:t>
            </a:r>
            <a:r>
              <a:rPr lang="en-US" altLang="zh-CN" sz="2000" dirty="0" smtClean="0"/>
              <a:t> in which an instruction fetch and a data operation </a:t>
            </a:r>
            <a:r>
              <a:rPr lang="en-US" altLang="zh-CN" sz="2000" dirty="0" smtClean="0">
                <a:solidFill>
                  <a:srgbClr val="FF0000"/>
                </a:solidFill>
              </a:rPr>
              <a:t>cannot occur at the same time</a:t>
            </a:r>
            <a:r>
              <a:rPr lang="en-US" altLang="zh-CN" sz="2000" dirty="0" smtClean="0"/>
              <a:t> because they share a common bus. This is referred to as the </a:t>
            </a:r>
            <a:r>
              <a:rPr lang="en-US" altLang="zh-CN" sz="2000" dirty="0" smtClean="0">
                <a:solidFill>
                  <a:srgbClr val="FF0000"/>
                </a:solidFill>
              </a:rPr>
              <a:t>Von </a:t>
            </a:r>
            <a:r>
              <a:rPr lang="en-US" altLang="zh-CN" sz="2000" smtClean="0">
                <a:solidFill>
                  <a:srgbClr val="FF0000"/>
                </a:solidFill>
              </a:rPr>
              <a:t>Neumann </a:t>
            </a:r>
            <a:r>
              <a:rPr lang="en-US" altLang="zh-CN" sz="2000" smtClean="0">
                <a:solidFill>
                  <a:srgbClr val="FF0000"/>
                </a:solidFill>
              </a:rPr>
              <a:t>bottleneck[3]</a:t>
            </a:r>
            <a:r>
              <a:rPr lang="en-US" altLang="zh-CN" sz="2000" dirty="0" smtClean="0"/>
              <a:t> and often limits the performance of the </a:t>
            </a:r>
            <a:r>
              <a:rPr lang="en-US" altLang="zh-CN" sz="2000" dirty="0" smtClean="0"/>
              <a:t>system[4]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2857488" y="4214818"/>
            <a:ext cx="3268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/>
              <a:t>Harvard architecture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1785918" y="4429132"/>
            <a:ext cx="55007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 computer architecture with physically </a:t>
            </a:r>
            <a:r>
              <a:rPr lang="en-US" altLang="zh-CN" sz="2400" dirty="0" smtClean="0">
                <a:solidFill>
                  <a:srgbClr val="FF0000"/>
                </a:solidFill>
              </a:rPr>
              <a:t>separate storage and signal pathways </a:t>
            </a:r>
            <a:r>
              <a:rPr lang="en-US" altLang="zh-CN" sz="2400" dirty="0" smtClean="0"/>
              <a:t>for instructions and data. </a:t>
            </a:r>
            <a:r>
              <a:rPr lang="en-US" altLang="zh-CN" sz="2000" dirty="0" smtClean="0"/>
              <a:t>(This term stores instructions on </a:t>
            </a:r>
            <a:r>
              <a:rPr lang="en-US" altLang="zh-CN" sz="2000" dirty="0" smtClean="0">
                <a:solidFill>
                  <a:srgbClr val="FF0000"/>
                </a:solidFill>
              </a:rPr>
              <a:t>punched tape </a:t>
            </a:r>
            <a:r>
              <a:rPr lang="en-US" altLang="zh-CN" sz="2000" dirty="0" smtClean="0"/>
              <a:t>and data in </a:t>
            </a:r>
            <a:r>
              <a:rPr lang="en-US" altLang="zh-CN" sz="2000" dirty="0" smtClean="0">
                <a:solidFill>
                  <a:srgbClr val="FF0000"/>
                </a:solidFill>
              </a:rPr>
              <a:t>electro-mechanical counters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1643042" y="4286256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Today, most processors implement such separate signal pathways for performance reasons but actually implement </a:t>
            </a:r>
            <a:r>
              <a:rPr lang="en-US" altLang="zh-CN" sz="2400" dirty="0" smtClean="0">
                <a:solidFill>
                  <a:srgbClr val="FF0000"/>
                </a:solidFill>
              </a:rPr>
              <a:t>a modified Harvard architecture</a:t>
            </a:r>
            <a:r>
              <a:rPr lang="en-US" altLang="zh-CN" sz="2400" dirty="0" smtClean="0"/>
              <a:t>, so they can support tasks such as loading a program from disk storage as data and then executing it.</a:t>
            </a:r>
            <a:endParaRPr lang="zh-CN" altLang="en-US" sz="2400" dirty="0"/>
          </a:p>
        </p:txBody>
      </p:sp>
      <p:pic>
        <p:nvPicPr>
          <p:cNvPr id="13" name="图片 12" descr="1024px-Harvard_architecture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0"/>
            <a:ext cx="7194602" cy="458093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7" name="矩形 6"/>
          <p:cNvSpPr/>
          <p:nvPr/>
        </p:nvSpPr>
        <p:spPr>
          <a:xfrm>
            <a:off x="428596" y="3000372"/>
            <a:ext cx="8018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Compare between </a:t>
            </a:r>
            <a:r>
              <a:rPr lang="en-US" altLang="zh-CN" sz="2000" b="1" dirty="0" smtClean="0"/>
              <a:t>Von Neumann architectures</a:t>
            </a:r>
            <a:r>
              <a:rPr lang="en-US" altLang="zh-CN" sz="2000" dirty="0" smtClean="0"/>
              <a:t> and </a:t>
            </a:r>
            <a:r>
              <a:rPr lang="en-US" altLang="zh-CN" sz="2000" b="1" dirty="0" smtClean="0"/>
              <a:t>Harvard architectures:</a:t>
            </a:r>
            <a:endParaRPr lang="en-US" altLang="zh-CN" sz="2000" b="1" dirty="0"/>
          </a:p>
        </p:txBody>
      </p:sp>
      <p:sp>
        <p:nvSpPr>
          <p:cNvPr id="10" name="矩形 9"/>
          <p:cNvSpPr/>
          <p:nvPr/>
        </p:nvSpPr>
        <p:spPr>
          <a:xfrm>
            <a:off x="214282" y="3380125"/>
            <a:ext cx="850112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Von Neumann architecture: </a:t>
            </a:r>
          </a:p>
          <a:p>
            <a:r>
              <a:rPr lang="en-US" altLang="zh-CN" sz="2000" dirty="0" smtClean="0"/>
              <a:t>the CPU can be either reading an instruction or reading/writing data from/to the memory. Both </a:t>
            </a:r>
            <a:r>
              <a:rPr lang="en-US" altLang="zh-CN" sz="2000" dirty="0" smtClean="0">
                <a:solidFill>
                  <a:srgbClr val="FF0000"/>
                </a:solidFill>
              </a:rPr>
              <a:t>cannot occur at the same time </a:t>
            </a:r>
            <a:r>
              <a:rPr lang="en-US" altLang="zh-CN" sz="2000" dirty="0" smtClean="0"/>
              <a:t>since the instructions and data use the same bus system. </a:t>
            </a:r>
          </a:p>
          <a:p>
            <a:endParaRPr lang="en-US" altLang="zh-CN" sz="2000" dirty="0" smtClean="0"/>
          </a:p>
          <a:p>
            <a:r>
              <a:rPr lang="en-US" altLang="zh-CN" sz="2000" b="1" dirty="0" smtClean="0"/>
              <a:t>Harvard architecture: </a:t>
            </a:r>
          </a:p>
          <a:p>
            <a:r>
              <a:rPr lang="en-US" altLang="zh-CN" sz="2000" dirty="0" smtClean="0"/>
              <a:t>the CPU can both read an instruction and perform a data memory access </a:t>
            </a:r>
            <a:r>
              <a:rPr lang="en-US" altLang="zh-CN" sz="2000" dirty="0" smtClean="0">
                <a:solidFill>
                  <a:srgbClr val="FF0000"/>
                </a:solidFill>
              </a:rPr>
              <a:t>at the same time</a:t>
            </a:r>
            <a:r>
              <a:rPr lang="en-US" altLang="zh-CN" sz="2000" dirty="0" smtClean="0"/>
              <a:t>, even without a cache. </a:t>
            </a:r>
          </a:p>
          <a:p>
            <a:r>
              <a:rPr lang="en-US" altLang="zh-CN" sz="2000" dirty="0" smtClean="0"/>
              <a:t>Also, a Harvard architecture machine has </a:t>
            </a:r>
            <a:r>
              <a:rPr lang="en-US" altLang="zh-CN" sz="2000" dirty="0" smtClean="0">
                <a:solidFill>
                  <a:srgbClr val="FF0000"/>
                </a:solidFill>
              </a:rPr>
              <a:t>distinct code and data address spaces</a:t>
            </a:r>
            <a:r>
              <a:rPr lang="en-US" altLang="zh-CN" u="sng" dirty="0" smtClean="0"/>
              <a:t>.(instruction address zero is not the same as data address zero.)</a:t>
            </a:r>
          </a:p>
          <a:p>
            <a:endParaRPr lang="en-US" altLang="zh-CN" sz="2000" dirty="0" smtClean="0"/>
          </a:p>
        </p:txBody>
      </p:sp>
      <p:sp>
        <p:nvSpPr>
          <p:cNvPr id="11" name="矩形 10"/>
          <p:cNvSpPr/>
          <p:nvPr/>
        </p:nvSpPr>
        <p:spPr>
          <a:xfrm>
            <a:off x="214282" y="400050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A Harvard architecture computer can thus be faster for a given circuit complexity because instruction fetches and data access do not contend for a single memory pathway.</a:t>
            </a:r>
            <a:endParaRPr lang="en-US" altLang="zh-CN" sz="2000" dirty="0"/>
          </a:p>
        </p:txBody>
      </p:sp>
      <p:pic>
        <p:nvPicPr>
          <p:cNvPr id="3076" name="Picture 4" descr="C:\Users\lenovo\AppData\Roaming\Tencent\Users\578276945\QQ\WinTemp\RichOle\)`DJPN}O%}SUP90[{_K6SF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0042"/>
            <a:ext cx="3786214" cy="2184010"/>
          </a:xfrm>
          <a:prstGeom prst="rect">
            <a:avLst/>
          </a:prstGeom>
          <a:noFill/>
        </p:spPr>
      </p:pic>
      <p:pic>
        <p:nvPicPr>
          <p:cNvPr id="3077" name="Picture 5" descr="C:\Users\lenovo\AppData\Roaming\Tencent\Users\578276945\QQ\WinTemp\RichOle\5]TXN1~R18}VSY~618V9G]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8022" y="500042"/>
            <a:ext cx="3860192" cy="22145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714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Applications/</a:t>
            </a:r>
            <a:r>
              <a:rPr lang="en-US" altLang="zh-CN" sz="2800" dirty="0" smtClean="0"/>
              <a:t>Improvement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of the SISD </a:t>
            </a:r>
            <a:r>
              <a:rPr lang="en-US" altLang="zh-CN" sz="3200" dirty="0" smtClean="0"/>
              <a:t>architecture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800" dirty="0" smtClean="0"/>
              <a:t>The bare SISD </a:t>
            </a:r>
            <a:r>
              <a:rPr lang="en-US" altLang="zh-CN" sz="2800" dirty="0" smtClean="0"/>
              <a:t>core[5]</a:t>
            </a:r>
          </a:p>
          <a:p>
            <a:pPr>
              <a:buFont typeface="Wingdings" pitchFamily="2" charset="2"/>
              <a:buChar char="l"/>
            </a:pPr>
            <a:endParaRPr lang="en-US" altLang="zh-CN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/>
              <a:t>Look-ahead pipelined computer system[6]</a:t>
            </a:r>
          </a:p>
          <a:p>
            <a:pPr>
              <a:buFont typeface="Wingdings" pitchFamily="2" charset="2"/>
              <a:buChar char="l"/>
            </a:pPr>
            <a:endParaRPr lang="en-US" altLang="zh-CN" sz="28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800" dirty="0" smtClean="0"/>
              <a:t>Tightly </a:t>
            </a:r>
            <a:r>
              <a:rPr lang="en-US" altLang="zh-CN" sz="2800" dirty="0" smtClean="0"/>
              <a:t>coupled hybrid </a:t>
            </a:r>
            <a:r>
              <a:rPr lang="en-US" altLang="zh-CN" sz="2800" dirty="0" smtClean="0"/>
              <a:t>SIMD/SISD </a:t>
            </a:r>
            <a:r>
              <a:rPr lang="en-US" altLang="zh-CN" sz="2800" dirty="0" smtClean="0"/>
              <a:t>system</a:t>
            </a:r>
            <a:endParaRPr lang="en-US" altLang="zh-CN" sz="2800" dirty="0" smtClean="0"/>
          </a:p>
          <a:p>
            <a:pPr>
              <a:buFont typeface="Wingdings" pitchFamily="2" charset="2"/>
              <a:buChar char="l"/>
            </a:pPr>
            <a:endParaRPr lang="zh-CN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2918"/>
            <a:ext cx="27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/>
              <a:t>Conclusion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400" dirty="0" smtClean="0"/>
              <a:t>SISD </a:t>
            </a:r>
            <a:r>
              <a:rPr lang="en-US" altLang="zh-CN" sz="2400" dirty="0" smtClean="0"/>
              <a:t> ( a </a:t>
            </a:r>
            <a:r>
              <a:rPr lang="en-US" altLang="zh-CN" sz="2400" dirty="0" smtClean="0"/>
              <a:t>term referring to a computer architecture in which a single processor, a </a:t>
            </a:r>
            <a:r>
              <a:rPr lang="en-US" altLang="zh-CN" sz="2400" dirty="0" err="1" smtClean="0"/>
              <a:t>uniprocessor</a:t>
            </a:r>
            <a:r>
              <a:rPr lang="en-US" altLang="zh-CN" sz="2400" dirty="0" smtClean="0"/>
              <a:t>, executes a single instruction stream, to operate on data stored in a single </a:t>
            </a:r>
            <a:r>
              <a:rPr lang="en-US" altLang="zh-CN" sz="2400" dirty="0" smtClean="0"/>
              <a:t>memory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400" dirty="0" smtClean="0"/>
              <a:t>Von </a:t>
            </a:r>
            <a:r>
              <a:rPr lang="en-US" altLang="zh-CN" sz="2400" dirty="0" smtClean="0"/>
              <a:t>Neumann </a:t>
            </a:r>
            <a:r>
              <a:rPr lang="en-US" altLang="zh-CN" sz="2400" dirty="0" smtClean="0"/>
              <a:t>architecture</a:t>
            </a:r>
          </a:p>
          <a:p>
            <a:pPr>
              <a:buFont typeface="Wingdings" pitchFamily="2" charset="2"/>
              <a:buChar char="l"/>
            </a:pP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400" dirty="0" smtClean="0"/>
              <a:t>Harvard Architecture</a:t>
            </a:r>
          </a:p>
          <a:p>
            <a:pPr>
              <a:buFont typeface="Wingdings" pitchFamily="2" charset="2"/>
              <a:buChar char="l"/>
            </a:pP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r>
              <a:rPr lang="en-US" altLang="zh-CN" sz="2400" dirty="0" smtClean="0"/>
              <a:t>Compare between the two types</a:t>
            </a:r>
          </a:p>
          <a:p>
            <a:pPr>
              <a:buFont typeface="Wingdings" pitchFamily="2" charset="2"/>
              <a:buChar char="l"/>
            </a:pPr>
            <a:endParaRPr lang="en-US" altLang="zh-CN" sz="2400" dirty="0" smtClean="0"/>
          </a:p>
          <a:p>
            <a:pPr>
              <a:buFont typeface="Wingdings" pitchFamily="2" charset="2"/>
              <a:buChar char="l"/>
            </a:pPr>
            <a:endParaRPr lang="en-US" altLang="zh-CN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7952" y="6273225"/>
            <a:ext cx="2286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/>
              <a:t>Tufts University</a:t>
            </a:r>
          </a:p>
          <a:p>
            <a:pPr algn="ctr"/>
            <a:r>
              <a:rPr lang="en-US" altLang="zh-CN" sz="1600" b="1" dirty="0" smtClean="0"/>
              <a:t>School of Engineering</a:t>
            </a:r>
            <a:endParaRPr lang="zh-CN" alt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6184" y="0"/>
            <a:ext cx="4857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SISD—Single Instruction Single Data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714356"/>
            <a:ext cx="84296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References</a:t>
            </a:r>
            <a:r>
              <a:rPr lang="en-US" altLang="zh-CN" sz="2400" b="1" dirty="0" smtClean="0"/>
              <a:t>:</a:t>
            </a:r>
            <a:endParaRPr lang="en-US" altLang="zh-CN" sz="2400" b="1" dirty="0" smtClean="0"/>
          </a:p>
          <a:p>
            <a:r>
              <a:rPr lang="en-US" sz="2000" dirty="0" smtClean="0"/>
              <a:t>[1] Flynn, M. J. Some Computer Organizations and Their Effectiveness. IEEE, Transactions on Computers. C–21 (9): 948–960</a:t>
            </a:r>
            <a:endParaRPr lang="zh-CN" altLang="en-US" sz="2000" dirty="0" smtClean="0"/>
          </a:p>
          <a:p>
            <a:r>
              <a:rPr lang="en-US" sz="2000" dirty="0" smtClean="0"/>
              <a:t>[2] von Neumann, John (1945), First Draft of a Report on the EDVAC</a:t>
            </a:r>
            <a:endParaRPr lang="zh-CN" alt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 smtClean="0"/>
              <a:t>3] C</a:t>
            </a:r>
            <a:r>
              <a:rPr lang="en-US" sz="2000" dirty="0" smtClean="0"/>
              <a:t>. Gordon Bell; R. Cady; H. McFarland; J. </a:t>
            </a:r>
            <a:r>
              <a:rPr lang="en-US" sz="2000" dirty="0" err="1" smtClean="0"/>
              <a:t>O'Laughlin</a:t>
            </a:r>
            <a:r>
              <a:rPr lang="en-US" sz="2000" dirty="0" smtClean="0"/>
              <a:t>; R. Noonan; W. </a:t>
            </a:r>
            <a:r>
              <a:rPr lang="en-US" sz="2000" dirty="0" err="1" smtClean="0"/>
              <a:t>Wulf</a:t>
            </a:r>
            <a:r>
              <a:rPr lang="en-US" sz="2000" dirty="0" smtClean="0"/>
              <a:t> (1970), A New Architecture for Mini-Computers—The DEC PDP-11, Spring Joint Computer Conference: </a:t>
            </a:r>
            <a:r>
              <a:rPr lang="en-US" sz="2000" dirty="0" smtClean="0"/>
              <a:t>657–675.</a:t>
            </a:r>
            <a:endParaRPr lang="zh-CN" altLang="en-US" sz="2000" dirty="0" smtClean="0"/>
          </a:p>
          <a:p>
            <a:r>
              <a:rPr lang="en-US" sz="2000" dirty="0" smtClean="0"/>
              <a:t>[4] </a:t>
            </a:r>
            <a:r>
              <a:rPr lang="en-US" sz="2000" dirty="0" err="1" smtClean="0"/>
              <a:t>Markgraf</a:t>
            </a:r>
            <a:r>
              <a:rPr lang="en-US" sz="2000" dirty="0" smtClean="0"/>
              <a:t>, Joey D. The Von Neumann bottleneck</a:t>
            </a:r>
            <a:endParaRPr lang="en-US" sz="2000" dirty="0" smtClean="0"/>
          </a:p>
          <a:p>
            <a:r>
              <a:rPr lang="en-US" altLang="zh-CN" sz="2000" dirty="0" smtClean="0"/>
              <a:t>[5] </a:t>
            </a:r>
            <a:r>
              <a:rPr lang="en-US" altLang="zh-CN" sz="2000" dirty="0" smtClean="0"/>
              <a:t>R.E. Gonzalez; </a:t>
            </a:r>
            <a:r>
              <a:rPr lang="en-US" altLang="zh-CN" sz="2000" dirty="0" err="1" smtClean="0"/>
              <a:t>Xtensa</a:t>
            </a:r>
            <a:r>
              <a:rPr lang="en-US" altLang="zh-CN" sz="2000" dirty="0" smtClean="0"/>
              <a:t>: A Configurable and Extensible Processor, IEEE Micro, vol. 20, no. 2, pp. 60-70, Mar. </a:t>
            </a:r>
            <a:r>
              <a:rPr lang="en-US" altLang="zh-CN" sz="2000" dirty="0" smtClean="0"/>
              <a:t>2000 Microprocessor </a:t>
            </a:r>
            <a:r>
              <a:rPr lang="en-US" altLang="zh-CN" sz="2000" dirty="0" smtClean="0"/>
              <a:t>Soft-Core, IEEE, 1-4244-0622-6/06, 2006</a:t>
            </a:r>
          </a:p>
          <a:p>
            <a:r>
              <a:rPr lang="en-US" altLang="zh-CN" sz="2000" dirty="0" smtClean="0"/>
              <a:t>[6] </a:t>
            </a:r>
            <a:r>
              <a:rPr lang="en-US" altLang="zh-CN" sz="2000" dirty="0" err="1" smtClean="0"/>
              <a:t>Mehmet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Celenk</a:t>
            </a:r>
            <a:r>
              <a:rPr lang="en-US" altLang="zh-CN" sz="2000" dirty="0" smtClean="0"/>
              <a:t>, Pipelined Dynamic SISD System Organization, IEEE, 0094-2898/91/0000/0128, </a:t>
            </a:r>
            <a:r>
              <a:rPr lang="en-US" altLang="zh-CN" sz="2000" dirty="0" smtClean="0"/>
              <a:t>1991</a:t>
            </a:r>
            <a:endParaRPr lang="en-US" altLang="zh-CN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561</Words>
  <Application>Microsoft Office PowerPoint</Application>
  <PresentationFormat>全屏显示(4:3)</PresentationFormat>
  <Paragraphs>109</Paragraphs>
  <Slides>9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lenovo</cp:lastModifiedBy>
  <cp:revision>33</cp:revision>
  <dcterms:created xsi:type="dcterms:W3CDTF">2014-11-30T15:26:41Z</dcterms:created>
  <dcterms:modified xsi:type="dcterms:W3CDTF">2014-12-02T04:16:41Z</dcterms:modified>
</cp:coreProperties>
</file>