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72" r:id="rId1"/>
  </p:sldMasterIdLst>
  <p:notesMasterIdLst>
    <p:notesMasterId r:id="rId12"/>
  </p:notesMasterIdLst>
  <p:sldIdLst>
    <p:sldId id="256" r:id="rId2"/>
    <p:sldId id="257" r:id="rId3"/>
    <p:sldId id="260" r:id="rId4"/>
    <p:sldId id="259" r:id="rId5"/>
    <p:sldId id="262" r:id="rId6"/>
    <p:sldId id="265" r:id="rId7"/>
    <p:sldId id="267" r:id="rId8"/>
    <p:sldId id="268" r:id="rId9"/>
    <p:sldId id="269" r:id="rId10"/>
    <p:sldId id="270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 showGuides="1">
      <p:cViewPr varScale="1">
        <p:scale>
          <a:sx n="83" d="100"/>
          <a:sy n="83" d="100"/>
        </p:scale>
        <p:origin x="-1384" y="-104"/>
      </p:cViewPr>
      <p:guideLst>
        <p:guide orient="horz" pos="997"/>
        <p:guide pos="2487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262A91-2349-534F-80E2-8BF93DAE5850}" type="datetimeFigureOut">
              <a:rPr lang="en-US" smtClean="0"/>
              <a:t>12/1/14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100A83-D0D1-7C4C-BBFE-677A7F17AE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0513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1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dirty="0" smtClean="0"/>
              <a:t>Use overt/covert technologies on top of RFID label</a:t>
            </a:r>
          </a:p>
          <a:p>
            <a:pPr marL="171450" marR="0" lvl="1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dirty="0" smtClean="0"/>
              <a:t>Track and trace using RFID system</a:t>
            </a:r>
          </a:p>
          <a:p>
            <a:pPr marL="0" marR="0" lvl="1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100A83-D0D1-7C4C-BBFE-677A7F17AE6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15062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432C8-69A7-458B-9684-2BFA64B31948}" type="datetime2">
              <a:rPr lang="en-US" smtClean="0"/>
              <a:t>Monday, December 1, 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5888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057FC-95B6-4D89-AFDA-ABA33EE921E5}" type="datetime2">
              <a:rPr lang="en-US" smtClean="0"/>
              <a:t>Monday, December 1, 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0126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549AC-EB31-477F-92A9-B1988E232878}" type="datetime2">
              <a:rPr lang="en-US" smtClean="0"/>
              <a:t>Monday, December 1, 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5244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6A3A3-94A6-4E5B-AF39-173ACA3E61CC}" type="datetime2">
              <a:rPr lang="en-US" smtClean="0"/>
              <a:t>Monday, December 1, 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35395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3D019-A32C-4EAD-B8E6-DBDA699692FD}" type="datetime2">
              <a:rPr lang="en-US" smtClean="0"/>
              <a:t>Monday, December 1, 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02226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BA98F-560C-4997-81C4-81D4D9187EAB}" type="datetime2">
              <a:rPr lang="en-US" smtClean="0"/>
              <a:t>Monday, December 1, 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127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972B2-CA5C-437D-87D0-8081271A9E4B}" type="datetime2">
              <a:rPr lang="en-US" smtClean="0"/>
              <a:t>Monday, December 1, 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40139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D4847-11EF-4466-A8AD-85CDB7B49118}" type="datetime2">
              <a:rPr lang="en-US" smtClean="0"/>
              <a:t>Monday, December 1, 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47232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8457A-3AB9-4880-8A0C-9F8524491207}" type="datetime2">
              <a:rPr lang="en-US" smtClean="0"/>
              <a:t>Monday, December 1, 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2767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976D3-5B7F-4300-ABED-C91F1B2AE209}" type="datetime2">
              <a:rPr lang="en-US" smtClean="0"/>
              <a:t>Monday, December 1, 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30791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C1E59-17DD-41CE-97CA-624A472382D4}" type="datetime2">
              <a:rPr lang="en-US" smtClean="0"/>
              <a:t>Monday, December 1, 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82359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0CB818-7379-467D-8E76-EF9D9074A26C}" type="datetime2">
              <a:rPr lang="en-US" smtClean="0"/>
              <a:t>Monday, December 1, 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08446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73" r:id="rId1"/>
    <p:sldLayoutId id="2147483974" r:id="rId2"/>
    <p:sldLayoutId id="2147483975" r:id="rId3"/>
    <p:sldLayoutId id="2147483976" r:id="rId4"/>
    <p:sldLayoutId id="2147483977" r:id="rId5"/>
    <p:sldLayoutId id="2147483978" r:id="rId6"/>
    <p:sldLayoutId id="2147483979" r:id="rId7"/>
    <p:sldLayoutId id="2147483980" r:id="rId8"/>
    <p:sldLayoutId id="2147483981" r:id="rId9"/>
    <p:sldLayoutId id="2147483982" r:id="rId10"/>
    <p:sldLayoutId id="2147483983" r:id="rId11"/>
  </p:sldLayoutIdLst>
  <p:timing>
    <p:tnLst>
      <p:par>
        <p:cTn xmlns:p14="http://schemas.microsoft.com/office/powerpoint/2010/main" id="1" dur="indefinite" restart="never" nodeType="tmRoot"/>
      </p:par>
    </p:tnLst>
  </p:timing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3200" b="0" i="0" kern="1200">
          <a:solidFill>
            <a:schemeClr val="tx1"/>
          </a:solidFill>
          <a:latin typeface="Myriad Pro Semibold"/>
          <a:ea typeface="+mj-ea"/>
          <a:cs typeface="Myriad Pro Semibold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400" b="0" i="0" kern="1200">
          <a:solidFill>
            <a:schemeClr val="tx1"/>
          </a:solidFill>
          <a:latin typeface="Myriad Pro"/>
          <a:ea typeface="+mn-ea"/>
          <a:cs typeface="Myriad Pro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000" b="0" i="0" kern="1200">
          <a:solidFill>
            <a:schemeClr val="tx1"/>
          </a:solidFill>
          <a:latin typeface="Myriad Pro"/>
          <a:ea typeface="+mn-ea"/>
          <a:cs typeface="Myriad Pro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800" b="0" i="0" kern="1200">
          <a:solidFill>
            <a:schemeClr val="tx1"/>
          </a:solidFill>
          <a:latin typeface="Myriad Pro"/>
          <a:ea typeface="+mn-ea"/>
          <a:cs typeface="Myriad Pro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600" b="0" i="0" kern="1200">
          <a:solidFill>
            <a:schemeClr val="tx1"/>
          </a:solidFill>
          <a:latin typeface="Myriad Pro"/>
          <a:ea typeface="+mn-ea"/>
          <a:cs typeface="Myriad Pro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600" b="0" i="0" kern="1200">
          <a:solidFill>
            <a:schemeClr val="tx1"/>
          </a:solidFill>
          <a:latin typeface="Myriad Pro"/>
          <a:ea typeface="+mn-ea"/>
          <a:cs typeface="Myriad Pro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Relationship Id="rId3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Anti Counterfeiting Technologies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EE126 Computer Engineering</a:t>
            </a:r>
          </a:p>
          <a:p>
            <a:endParaRPr lang="en-US" dirty="0" smtClean="0"/>
          </a:p>
          <a:p>
            <a:r>
              <a:rPr lang="en-US" dirty="0" smtClean="0"/>
              <a:t>Clifford C Youn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41489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545258" y="3136612"/>
            <a:ext cx="2053484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 smtClean="0">
                <a:latin typeface="Myriad Pro"/>
                <a:cs typeface="Myriad Pro"/>
              </a:rPr>
              <a:t>Thank you!</a:t>
            </a:r>
          </a:p>
        </p:txBody>
      </p:sp>
    </p:spTree>
    <p:extLst>
      <p:ext uri="{BB962C8B-B14F-4D97-AF65-F5344CB8AC3E}">
        <p14:creationId xmlns:p14="http://schemas.microsoft.com/office/powerpoint/2010/main" val="37618564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Counterfeiting?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Forged, copied or imitated without the perpetrator having the right to do with the purpose of deceiving or defrauding</a:t>
            </a:r>
          </a:p>
          <a:p>
            <a:r>
              <a:rPr lang="en-US" dirty="0" smtClean="0"/>
              <a:t>Potential negative ramifications of counterfeit parts with altered serial numbers being sourced and distributed in the supplier networks</a:t>
            </a:r>
          </a:p>
          <a:p>
            <a:endParaRPr lang="en-US" dirty="0" smtClean="0"/>
          </a:p>
          <a:p>
            <a:r>
              <a:rPr lang="en-US" dirty="0" smtClean="0"/>
              <a:t>Damage from Counterfeiting</a:t>
            </a:r>
          </a:p>
          <a:p>
            <a:pPr lvl="1"/>
            <a:r>
              <a:rPr lang="en-US" dirty="0" smtClean="0"/>
              <a:t>About 5-7% of total world trade - $600 billion</a:t>
            </a:r>
            <a:r>
              <a:rPr lang="en-US" baseline="30000" dirty="0" smtClean="0"/>
              <a:t>1)</a:t>
            </a:r>
          </a:p>
          <a:p>
            <a:pPr lvl="1"/>
            <a:r>
              <a:rPr lang="en-US" dirty="0" smtClean="0"/>
              <a:t>Poor product quality, deterioration of the brand, concern for consumer safety, decrease in company’s revenue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7200" y="6126163"/>
            <a:ext cx="444224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Myriad Pro"/>
                <a:cs typeface="Myriad Pro"/>
              </a:rPr>
              <a:t>1) IAAC (International Anti Counterfeiting Coalition), 2012 </a:t>
            </a:r>
            <a:endParaRPr lang="en-US" sz="1400" dirty="0">
              <a:latin typeface="Myriad Pro"/>
              <a:cs typeface="Myriad Pro"/>
            </a:endParaRPr>
          </a:p>
        </p:txBody>
      </p:sp>
    </p:spTree>
    <p:extLst>
      <p:ext uri="{BB962C8B-B14F-4D97-AF65-F5344CB8AC3E}">
        <p14:creationId xmlns:p14="http://schemas.microsoft.com/office/powerpoint/2010/main" val="14933484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Anti Counterfeit Technologies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Basic Goal - Should be easily applied but difficult to imitate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Difficult to duplicate or forge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Easily identifiable visually without the need of special equipment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Hard to re-label or reuse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Easily noticeable when tampered with</a:t>
            </a:r>
          </a:p>
          <a:p>
            <a:pPr marL="514350" indent="-457200"/>
            <a:endParaRPr lang="en-US" dirty="0"/>
          </a:p>
          <a:p>
            <a:pPr marL="514350" indent="-457200"/>
            <a:r>
              <a:rPr lang="en-US" dirty="0" smtClean="0"/>
              <a:t>Types of Anti Counterfeit Technologies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Authentication Verification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Tracking &amp; Tracing</a:t>
            </a:r>
          </a:p>
        </p:txBody>
      </p:sp>
    </p:spTree>
    <p:extLst>
      <p:ext uri="{BB962C8B-B14F-4D97-AF65-F5344CB8AC3E}">
        <p14:creationId xmlns:p14="http://schemas.microsoft.com/office/powerpoint/2010/main" val="14342011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Anti Counterfeiting Technologies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8581855"/>
              </p:ext>
            </p:extLst>
          </p:nvPr>
        </p:nvGraphicFramePr>
        <p:xfrm>
          <a:off x="457199" y="1600199"/>
          <a:ext cx="8229600" cy="4632959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1351833"/>
                <a:gridCol w="2292589"/>
                <a:gridCol w="2292589"/>
                <a:gridCol w="2292589"/>
              </a:tblGrid>
              <a:tr h="215728">
                <a:tc>
                  <a:txBody>
                    <a:bodyPr/>
                    <a:lstStyle/>
                    <a:p>
                      <a:endParaRPr lang="en-US" sz="1600" b="0" i="0" dirty="0">
                        <a:latin typeface="Myriad Pro Semibold"/>
                        <a:cs typeface="Myriad Pro Semibold"/>
                      </a:endParaRPr>
                    </a:p>
                  </a:txBody>
                  <a:tcPr marT="91440" marB="91440" anchor="ctr">
                    <a:lnL>
                      <a:noFill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b="0" i="0" dirty="0" smtClean="0">
                          <a:latin typeface="Myriad Pro Semibold"/>
                          <a:cs typeface="Myriad Pro Semibold"/>
                        </a:rPr>
                        <a:t>Authentication</a:t>
                      </a:r>
                      <a:r>
                        <a:rPr lang="en-US" sz="1600" b="0" i="0" baseline="0" dirty="0" smtClean="0">
                          <a:latin typeface="Myriad Pro Semibold"/>
                          <a:cs typeface="Myriad Pro Semibold"/>
                        </a:rPr>
                        <a:t> </a:t>
                      </a:r>
                      <a:r>
                        <a:rPr lang="en-US" sz="1600" b="0" i="0" dirty="0" smtClean="0">
                          <a:latin typeface="Myriad Pro Semibold"/>
                          <a:cs typeface="Myriad Pro Semibold"/>
                        </a:rPr>
                        <a:t>Verification</a:t>
                      </a:r>
                      <a:endParaRPr lang="en-US" sz="1600" b="0" i="0" dirty="0">
                        <a:latin typeface="Myriad Pro Semibold"/>
                        <a:cs typeface="Myriad Pro Semibold"/>
                      </a:endParaRPr>
                    </a:p>
                  </a:txBody>
                  <a:tcPr marT="91440" marB="9144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i="0" dirty="0" smtClean="0">
                          <a:latin typeface="Myriad Pro Semibold"/>
                          <a:cs typeface="Myriad Pro Semibold"/>
                        </a:rPr>
                        <a:t>Track</a:t>
                      </a:r>
                      <a:r>
                        <a:rPr lang="en-US" sz="1600" b="0" i="0" baseline="0" dirty="0" smtClean="0">
                          <a:latin typeface="Myriad Pro Semibold"/>
                          <a:cs typeface="Myriad Pro Semibold"/>
                        </a:rPr>
                        <a:t>ing and Tracing</a:t>
                      </a:r>
                      <a:endParaRPr lang="en-US" sz="1600" b="0" i="0" dirty="0">
                        <a:latin typeface="Myriad Pro Semibold"/>
                        <a:cs typeface="Myriad Pro Semibold"/>
                      </a:endParaRPr>
                    </a:p>
                  </a:txBody>
                  <a:tcPr marT="91440" marB="9144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5728">
                <a:tc>
                  <a:txBody>
                    <a:bodyPr/>
                    <a:lstStyle/>
                    <a:p>
                      <a:pPr algn="ctr"/>
                      <a:r>
                        <a:rPr lang="en-US" sz="1600" b="0" i="0" dirty="0" smtClean="0">
                          <a:latin typeface="Myriad Pro"/>
                          <a:cs typeface="Myriad Pro"/>
                        </a:rPr>
                        <a:t>Technology</a:t>
                      </a:r>
                      <a:endParaRPr lang="en-US" sz="1600" b="0" i="0" dirty="0">
                        <a:latin typeface="Myriad Pro"/>
                        <a:cs typeface="Myriad Pro"/>
                      </a:endParaRPr>
                    </a:p>
                  </a:txBody>
                  <a:tcPr marT="91440" marB="91440">
                    <a:lnL>
                      <a:noFill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i="0" dirty="0" smtClean="0">
                          <a:latin typeface="Myriad Pro"/>
                          <a:cs typeface="Myriad Pro"/>
                        </a:rPr>
                        <a:t>Overt</a:t>
                      </a:r>
                      <a:endParaRPr lang="en-US" sz="1600" b="0" i="0" dirty="0">
                        <a:latin typeface="Myriad Pro"/>
                        <a:cs typeface="Myriad Pro"/>
                      </a:endParaRPr>
                    </a:p>
                  </a:txBody>
                  <a:tcPr marT="91440" marB="9144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i="0" dirty="0" smtClean="0">
                          <a:latin typeface="Myriad Pro"/>
                          <a:cs typeface="Myriad Pro"/>
                        </a:rPr>
                        <a:t>Covert</a:t>
                      </a:r>
                      <a:endParaRPr lang="en-US" sz="1600" b="0" i="0" dirty="0">
                        <a:latin typeface="Myriad Pro"/>
                        <a:cs typeface="Myriad Pro"/>
                      </a:endParaRPr>
                    </a:p>
                  </a:txBody>
                  <a:tcPr marT="91440" marB="91440">
                    <a:lnL>
                      <a:noFill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i="0" dirty="0" smtClean="0">
                          <a:latin typeface="Myriad Pro"/>
                          <a:cs typeface="Myriad Pro"/>
                        </a:rPr>
                        <a:t>Machine-Readable</a:t>
                      </a:r>
                      <a:endParaRPr lang="en-US" sz="1600" b="0" i="0" dirty="0">
                        <a:latin typeface="Myriad Pro"/>
                        <a:cs typeface="Myriad Pro"/>
                      </a:endParaRPr>
                    </a:p>
                  </a:txBody>
                  <a:tcPr marT="91440" marB="9144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5728">
                <a:tc>
                  <a:txBody>
                    <a:bodyPr/>
                    <a:lstStyle/>
                    <a:p>
                      <a:pPr algn="ctr"/>
                      <a:r>
                        <a:rPr lang="en-US" sz="1600" b="0" i="0" dirty="0" smtClean="0">
                          <a:latin typeface="Myriad Pro"/>
                          <a:cs typeface="Myriad Pro"/>
                        </a:rPr>
                        <a:t>Define</a:t>
                      </a:r>
                      <a:endParaRPr lang="en-US" sz="1600" b="0" i="0" dirty="0">
                        <a:latin typeface="Myriad Pro"/>
                        <a:cs typeface="Myriad Pro"/>
                      </a:endParaRPr>
                    </a:p>
                  </a:txBody>
                  <a:tcPr marT="91440" marB="91440">
                    <a:lnL>
                      <a:noFill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1600" b="0" i="0" dirty="0" smtClean="0">
                          <a:latin typeface="Myriad Pro"/>
                          <a:cs typeface="Myriad Pro"/>
                        </a:rPr>
                        <a:t>Visible to the eye</a:t>
                      </a:r>
                      <a:endParaRPr lang="en-US" sz="1600" b="0" i="0" dirty="0">
                        <a:latin typeface="Myriad Pro"/>
                        <a:cs typeface="Myriad Pro"/>
                      </a:endParaRPr>
                    </a:p>
                  </a:txBody>
                  <a:tcPr marT="91440" marB="9144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1600" b="0" i="0" dirty="0" smtClean="0">
                          <a:latin typeface="Myriad Pro"/>
                          <a:cs typeface="Myriad Pro"/>
                        </a:rPr>
                        <a:t>Not visible</a:t>
                      </a:r>
                      <a:r>
                        <a:rPr lang="en-US" sz="1600" b="0" i="0" baseline="0" dirty="0" smtClean="0">
                          <a:latin typeface="Myriad Pro"/>
                          <a:cs typeface="Myriad Pro"/>
                        </a:rPr>
                        <a:t> to the eye</a:t>
                      </a: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1600" b="0" i="0" baseline="0" dirty="0" smtClean="0">
                          <a:latin typeface="Myriad Pro"/>
                          <a:cs typeface="Myriad Pro"/>
                        </a:rPr>
                        <a:t>Require special equipment for visualization</a:t>
                      </a:r>
                      <a:endParaRPr lang="en-US" sz="1600" b="0" i="0" dirty="0">
                        <a:latin typeface="Myriad Pro"/>
                        <a:cs typeface="Myriad Pro"/>
                      </a:endParaRPr>
                    </a:p>
                  </a:txBody>
                  <a:tcPr marT="91440" marB="91440">
                    <a:lnL>
                      <a:noFill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1600" b="0" i="0" dirty="0" smtClean="0">
                          <a:latin typeface="Myriad Pro"/>
                          <a:cs typeface="Myriad Pro"/>
                        </a:rPr>
                        <a:t>Need tool/equipment</a:t>
                      </a:r>
                      <a:r>
                        <a:rPr lang="en-US" sz="1600" b="0" i="0" baseline="0" dirty="0" smtClean="0">
                          <a:latin typeface="Myriad Pro"/>
                          <a:cs typeface="Myriad Pro"/>
                        </a:rPr>
                        <a:t> for identification</a:t>
                      </a:r>
                      <a:endParaRPr lang="en-US" sz="1600" b="0" i="0" dirty="0">
                        <a:latin typeface="Myriad Pro"/>
                        <a:cs typeface="Myriad Pro"/>
                      </a:endParaRPr>
                    </a:p>
                  </a:txBody>
                  <a:tcPr marT="91440" marB="9144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600" b="0" i="0" dirty="0" smtClean="0">
                          <a:latin typeface="Myriad Pro"/>
                          <a:cs typeface="Myriad Pro"/>
                        </a:rPr>
                        <a:t>Examples</a:t>
                      </a:r>
                      <a:endParaRPr lang="en-US" sz="1600" b="0" i="0" dirty="0">
                        <a:latin typeface="Myriad Pro"/>
                        <a:cs typeface="Myriad Pro"/>
                      </a:endParaRPr>
                    </a:p>
                  </a:txBody>
                  <a:tcPr marT="91440" marB="91440">
                    <a:lnL>
                      <a:noFill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1600" b="0" i="0" dirty="0" smtClean="0">
                          <a:latin typeface="Myriad Pro"/>
                          <a:cs typeface="Myriad Pro"/>
                        </a:rPr>
                        <a:t>Holograms</a:t>
                      </a: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1600" b="0" i="0" dirty="0" smtClean="0">
                          <a:latin typeface="Myriad Pro"/>
                          <a:cs typeface="Myriad Pro"/>
                        </a:rPr>
                        <a:t>Optically</a:t>
                      </a:r>
                      <a:r>
                        <a:rPr lang="en-US" sz="1600" b="0" i="0" baseline="0" dirty="0" smtClean="0">
                          <a:latin typeface="Myriad Pro"/>
                          <a:cs typeface="Myriad Pro"/>
                        </a:rPr>
                        <a:t> variable devices</a:t>
                      </a: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1600" b="0" i="0" baseline="0" dirty="0" smtClean="0">
                          <a:latin typeface="Myriad Pro"/>
                          <a:cs typeface="Myriad Pro"/>
                        </a:rPr>
                        <a:t>Color-shifting inks/films</a:t>
                      </a: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1600" b="0" i="0" baseline="0" dirty="0" smtClean="0">
                          <a:latin typeface="Myriad Pro"/>
                          <a:cs typeface="Myriad Pro"/>
                        </a:rPr>
                        <a:t>Security thread</a:t>
                      </a: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1600" b="0" i="0" baseline="0" dirty="0" smtClean="0">
                          <a:latin typeface="Myriad Pro"/>
                          <a:cs typeface="Myriad Pro"/>
                        </a:rPr>
                        <a:t>Fluorescent inks</a:t>
                      </a:r>
                      <a:endParaRPr lang="en-US" sz="1600" b="0" i="0" dirty="0">
                        <a:latin typeface="Myriad Pro"/>
                        <a:cs typeface="Myriad Pro"/>
                      </a:endParaRPr>
                    </a:p>
                  </a:txBody>
                  <a:tcPr marT="91440" marB="9144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1600" b="0" i="0" dirty="0" smtClean="0">
                          <a:latin typeface="Myriad Pro"/>
                          <a:cs typeface="Myriad Pro"/>
                        </a:rPr>
                        <a:t>Security inks/coatings (reactive/UV/IR</a:t>
                      </a:r>
                      <a:r>
                        <a:rPr lang="en-US" sz="1600" b="0" i="0" baseline="0" dirty="0" smtClean="0">
                          <a:latin typeface="Myriad Pro"/>
                          <a:cs typeface="Myriad Pro"/>
                        </a:rPr>
                        <a:t>/</a:t>
                      </a:r>
                      <a:r>
                        <a:rPr lang="en-US" sz="1600" b="0" i="0" baseline="0" dirty="0" err="1" smtClean="0">
                          <a:latin typeface="Myriad Pro"/>
                          <a:cs typeface="Myriad Pro"/>
                        </a:rPr>
                        <a:t>thermochromic</a:t>
                      </a:r>
                      <a:r>
                        <a:rPr lang="en-US" sz="1600" b="0" i="0" baseline="0" dirty="0" smtClean="0">
                          <a:latin typeface="Myriad Pro"/>
                          <a:cs typeface="Myriad Pro"/>
                        </a:rPr>
                        <a:t> inks) </a:t>
                      </a: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1600" b="0" i="0" baseline="0" dirty="0" smtClean="0">
                          <a:latin typeface="Myriad Pro"/>
                          <a:cs typeface="Myriad Pro"/>
                        </a:rPr>
                        <a:t>Hidden printed messages</a:t>
                      </a: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1600" b="0" i="0" baseline="0" dirty="0" smtClean="0">
                          <a:latin typeface="Myriad Pro"/>
                          <a:cs typeface="Myriad Pro"/>
                        </a:rPr>
                        <a:t>Digital watermarks</a:t>
                      </a: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1600" b="0" i="0" baseline="0" dirty="0" err="1" smtClean="0">
                          <a:latin typeface="Myriad Pro"/>
                          <a:cs typeface="Myriad Pro"/>
                        </a:rPr>
                        <a:t>Taggants</a:t>
                      </a:r>
                      <a:r>
                        <a:rPr lang="en-US" sz="1600" b="0" i="0" baseline="0" dirty="0" smtClean="0">
                          <a:latin typeface="Myriad Pro"/>
                          <a:cs typeface="Myriad Pro"/>
                        </a:rPr>
                        <a:t> (</a:t>
                      </a:r>
                      <a:r>
                        <a:rPr lang="en-US" sz="1600" b="0" i="0" baseline="0" dirty="0" smtClean="0">
                          <a:solidFill>
                            <a:srgbClr val="E46C0A"/>
                          </a:solidFill>
                          <a:latin typeface="Myriad Pro Semibold"/>
                          <a:cs typeface="Myriad Pro Semibold"/>
                        </a:rPr>
                        <a:t>biological</a:t>
                      </a:r>
                      <a:r>
                        <a:rPr lang="en-US" sz="1600" b="0" i="0" baseline="0" dirty="0" smtClean="0">
                          <a:latin typeface="Myriad Pro"/>
                          <a:cs typeface="Myriad Pro"/>
                        </a:rPr>
                        <a:t>/chemical/microscopic)</a:t>
                      </a:r>
                      <a:endParaRPr lang="en-US" sz="1600" b="0" i="0" dirty="0">
                        <a:latin typeface="Myriad Pro"/>
                        <a:cs typeface="Myriad Pro"/>
                      </a:endParaRPr>
                    </a:p>
                  </a:txBody>
                  <a:tcPr marT="91440" marB="91440">
                    <a:lnL>
                      <a:noFill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1600" b="0" i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Myriad Pro Semibold"/>
                          <a:cs typeface="Myriad Pro Semibold"/>
                        </a:rPr>
                        <a:t>RFID</a:t>
                      </a:r>
                      <a:r>
                        <a:rPr lang="en-US" sz="1600" b="0" i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Myriad Pro"/>
                          <a:cs typeface="Myriad Pro"/>
                        </a:rPr>
                        <a:t> (Radio Frequency</a:t>
                      </a:r>
                      <a:r>
                        <a:rPr lang="en-US" sz="1600" b="0" i="0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Myriad Pro"/>
                          <a:cs typeface="Myriad Pro"/>
                        </a:rPr>
                        <a:t> Identification)</a:t>
                      </a: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1600" b="0" i="0" baseline="0" dirty="0" smtClean="0">
                          <a:latin typeface="Myriad Pro"/>
                          <a:cs typeface="Myriad Pro"/>
                        </a:rPr>
                        <a:t>EPC (Electronic Product Code)</a:t>
                      </a: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1600" b="0" i="0" baseline="0" dirty="0" smtClean="0">
                          <a:latin typeface="Myriad Pro"/>
                          <a:cs typeface="Myriad Pro"/>
                        </a:rPr>
                        <a:t>Barcodes</a:t>
                      </a: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1600" b="0" i="0" baseline="0" dirty="0" smtClean="0">
                          <a:latin typeface="Myriad Pro"/>
                          <a:cs typeface="Myriad Pro"/>
                        </a:rPr>
                        <a:t>Laser marking</a:t>
                      </a: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1600" b="0" i="0" baseline="0" dirty="0" smtClean="0">
                          <a:latin typeface="Myriad Pro"/>
                          <a:cs typeface="Myriad Pro"/>
                        </a:rPr>
                        <a:t>Optically stored marks</a:t>
                      </a:r>
                      <a:endParaRPr lang="en-US" sz="1600" b="0" i="0" dirty="0">
                        <a:latin typeface="Myriad Pro"/>
                        <a:cs typeface="Myriad Pro"/>
                      </a:endParaRPr>
                    </a:p>
                  </a:txBody>
                  <a:tcPr marT="91440" marB="9144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800233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Anti Counterfeiting Technologies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1443611"/>
              </p:ext>
            </p:extLst>
          </p:nvPr>
        </p:nvGraphicFramePr>
        <p:xfrm>
          <a:off x="457199" y="1600199"/>
          <a:ext cx="8229600" cy="4632960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1351833"/>
                <a:gridCol w="2292589"/>
                <a:gridCol w="2292589"/>
                <a:gridCol w="2292589"/>
              </a:tblGrid>
              <a:tr h="215728">
                <a:tc>
                  <a:txBody>
                    <a:bodyPr/>
                    <a:lstStyle/>
                    <a:p>
                      <a:endParaRPr lang="en-US" sz="1600" b="0" i="0" dirty="0">
                        <a:latin typeface="Myriad Pro Semibold"/>
                        <a:cs typeface="Myriad Pro Semibold"/>
                      </a:endParaRPr>
                    </a:p>
                  </a:txBody>
                  <a:tcPr marT="91440" marB="91440" anchor="ctr">
                    <a:lnL>
                      <a:noFill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b="0" i="0" dirty="0" smtClean="0">
                          <a:latin typeface="Myriad Pro Semibold"/>
                          <a:cs typeface="Myriad Pro Semibold"/>
                        </a:rPr>
                        <a:t>Authentication</a:t>
                      </a:r>
                      <a:r>
                        <a:rPr lang="en-US" sz="1600" b="0" i="0" baseline="0" dirty="0" smtClean="0">
                          <a:latin typeface="Myriad Pro Semibold"/>
                          <a:cs typeface="Myriad Pro Semibold"/>
                        </a:rPr>
                        <a:t> </a:t>
                      </a:r>
                      <a:r>
                        <a:rPr lang="en-US" sz="1600" b="0" i="0" dirty="0" smtClean="0">
                          <a:latin typeface="Myriad Pro Semibold"/>
                          <a:cs typeface="Myriad Pro Semibold"/>
                        </a:rPr>
                        <a:t>Verification</a:t>
                      </a:r>
                      <a:endParaRPr lang="en-US" sz="1600" b="0" i="0" dirty="0">
                        <a:latin typeface="Myriad Pro Semibold"/>
                        <a:cs typeface="Myriad Pro Semibold"/>
                      </a:endParaRPr>
                    </a:p>
                  </a:txBody>
                  <a:tcPr marT="91440" marB="9144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i="0" dirty="0" smtClean="0">
                          <a:latin typeface="Myriad Pro Semibold"/>
                          <a:cs typeface="Myriad Pro Semibold"/>
                        </a:rPr>
                        <a:t>Track</a:t>
                      </a:r>
                      <a:r>
                        <a:rPr lang="en-US" sz="1600" b="0" i="0" baseline="0" dirty="0" smtClean="0">
                          <a:latin typeface="Myriad Pro Semibold"/>
                          <a:cs typeface="Myriad Pro Semibold"/>
                        </a:rPr>
                        <a:t>ing and Tracing</a:t>
                      </a:r>
                      <a:endParaRPr lang="en-US" sz="1600" b="0" i="0" dirty="0">
                        <a:latin typeface="Myriad Pro Semibold"/>
                        <a:cs typeface="Myriad Pro Semibold"/>
                      </a:endParaRPr>
                    </a:p>
                  </a:txBody>
                  <a:tcPr marT="91440" marB="9144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5728">
                <a:tc>
                  <a:txBody>
                    <a:bodyPr/>
                    <a:lstStyle/>
                    <a:p>
                      <a:pPr algn="ctr"/>
                      <a:r>
                        <a:rPr lang="en-US" sz="1600" b="0" i="0" dirty="0" smtClean="0">
                          <a:latin typeface="Myriad Pro"/>
                          <a:cs typeface="Myriad Pro"/>
                        </a:rPr>
                        <a:t>Technology</a:t>
                      </a:r>
                      <a:endParaRPr lang="en-US" sz="1600" b="0" i="0" dirty="0">
                        <a:latin typeface="Myriad Pro"/>
                        <a:cs typeface="Myriad Pro"/>
                      </a:endParaRPr>
                    </a:p>
                  </a:txBody>
                  <a:tcPr marT="91440" marB="91440">
                    <a:lnL>
                      <a:noFill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i="0" dirty="0" smtClean="0">
                          <a:latin typeface="Myriad Pro"/>
                          <a:cs typeface="Myriad Pro"/>
                        </a:rPr>
                        <a:t>Overt</a:t>
                      </a:r>
                      <a:endParaRPr lang="en-US" sz="1600" b="0" i="0" dirty="0">
                        <a:latin typeface="Myriad Pro"/>
                        <a:cs typeface="Myriad Pro"/>
                      </a:endParaRPr>
                    </a:p>
                  </a:txBody>
                  <a:tcPr marT="91440" marB="9144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i="0" dirty="0" smtClean="0">
                          <a:latin typeface="Myriad Pro"/>
                          <a:cs typeface="Myriad Pro"/>
                        </a:rPr>
                        <a:t>Covert</a:t>
                      </a:r>
                      <a:endParaRPr lang="en-US" sz="1600" b="0" i="0" dirty="0">
                        <a:latin typeface="Myriad Pro"/>
                        <a:cs typeface="Myriad Pro"/>
                      </a:endParaRPr>
                    </a:p>
                  </a:txBody>
                  <a:tcPr marT="91440" marB="91440">
                    <a:lnL>
                      <a:noFill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i="0" dirty="0" smtClean="0">
                          <a:latin typeface="Myriad Pro"/>
                          <a:cs typeface="Myriad Pro"/>
                        </a:rPr>
                        <a:t>Machine-Readable</a:t>
                      </a:r>
                      <a:endParaRPr lang="en-US" sz="1600" b="0" i="0" dirty="0">
                        <a:latin typeface="Myriad Pro"/>
                        <a:cs typeface="Myriad Pro"/>
                      </a:endParaRPr>
                    </a:p>
                  </a:txBody>
                  <a:tcPr marT="91440" marB="9144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5728">
                <a:tc>
                  <a:txBody>
                    <a:bodyPr/>
                    <a:lstStyle/>
                    <a:p>
                      <a:pPr algn="ctr"/>
                      <a:r>
                        <a:rPr lang="en-US" sz="1600" b="0" i="0" dirty="0" smtClean="0">
                          <a:latin typeface="Myriad Pro"/>
                          <a:cs typeface="Myriad Pro"/>
                        </a:rPr>
                        <a:t>Advantage</a:t>
                      </a:r>
                      <a:endParaRPr lang="en-US" sz="1600" b="0" i="0" dirty="0">
                        <a:latin typeface="Myriad Pro"/>
                        <a:cs typeface="Myriad Pro"/>
                      </a:endParaRPr>
                    </a:p>
                  </a:txBody>
                  <a:tcPr marT="91440" marB="91440">
                    <a:lnL>
                      <a:noFill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285750" marR="0" lvl="1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1600" b="0" i="0" dirty="0" smtClean="0">
                          <a:latin typeface="Myriad Pro"/>
                          <a:cs typeface="Myriad Pro"/>
                        </a:rPr>
                        <a:t>User</a:t>
                      </a:r>
                      <a:r>
                        <a:rPr lang="en-US" sz="1600" b="0" i="0" baseline="0" dirty="0" smtClean="0">
                          <a:latin typeface="Myriad Pro"/>
                          <a:cs typeface="Myriad Pro"/>
                        </a:rPr>
                        <a:t> verification</a:t>
                      </a:r>
                      <a:endParaRPr lang="en-US" sz="1600" b="0" i="0" dirty="0" smtClean="0">
                        <a:latin typeface="Myriad Pro"/>
                        <a:cs typeface="Myriad Pro"/>
                      </a:endParaRPr>
                    </a:p>
                    <a:p>
                      <a:pPr marL="285750" marR="0" lvl="1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1600" b="0" i="0" dirty="0" smtClean="0">
                          <a:latin typeface="Myriad Pro"/>
                          <a:cs typeface="Myriad Pro"/>
                        </a:rPr>
                        <a:t>Improved security</a:t>
                      </a:r>
                    </a:p>
                  </a:txBody>
                  <a:tcPr marT="91440" marB="9144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1600" b="0" i="0" dirty="0" smtClean="0">
                          <a:latin typeface="Myriad Pro"/>
                          <a:cs typeface="Myriad Pro"/>
                        </a:rPr>
                        <a:t>Low implementation</a:t>
                      </a:r>
                      <a:r>
                        <a:rPr lang="en-US" sz="1600" b="0" i="0" baseline="0" dirty="0" smtClean="0">
                          <a:latin typeface="Myriad Pro"/>
                          <a:cs typeface="Myriad Pro"/>
                        </a:rPr>
                        <a:t> costs</a:t>
                      </a: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1600" b="0" i="0" baseline="0" dirty="0" smtClean="0">
                          <a:latin typeface="Myriad Pro"/>
                          <a:cs typeface="Myriad Pro"/>
                        </a:rPr>
                        <a:t>Easy upgrading/addition</a:t>
                      </a: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1600" b="0" i="0" dirty="0" smtClean="0">
                          <a:latin typeface="Myriad Pro"/>
                          <a:cs typeface="Myriad Pro"/>
                        </a:rPr>
                        <a:t>Flexible implementation</a:t>
                      </a:r>
                      <a:endParaRPr lang="en-US" sz="1600" b="0" i="0" dirty="0">
                        <a:latin typeface="Myriad Pro"/>
                        <a:cs typeface="Myriad Pro"/>
                      </a:endParaRPr>
                    </a:p>
                  </a:txBody>
                  <a:tcPr marT="91440" marB="91440">
                    <a:lnL>
                      <a:noFill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1600" b="0" i="0" dirty="0" smtClean="0">
                          <a:latin typeface="Myriad Pro"/>
                          <a:cs typeface="Myriad Pro"/>
                        </a:rPr>
                        <a:t>Convenient bulk tag reading</a:t>
                      </a: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1600" b="0" i="0" dirty="0" smtClean="0">
                          <a:latin typeface="Myriad Pro"/>
                          <a:cs typeface="Myriad Pro"/>
                        </a:rPr>
                        <a:t>Quick</a:t>
                      </a:r>
                      <a:r>
                        <a:rPr lang="en-US" sz="1600" b="0" i="0" baseline="0" dirty="0" smtClean="0">
                          <a:latin typeface="Myriad Pro"/>
                          <a:cs typeface="Myriad Pro"/>
                        </a:rPr>
                        <a:t> response time</a:t>
                      </a: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1600" b="0" i="0" baseline="0" dirty="0" smtClean="0">
                          <a:latin typeface="Myriad Pro"/>
                          <a:cs typeface="Myriad Pro"/>
                        </a:rPr>
                        <a:t>Traceability and anti counterfeiting protection integrated into a single label </a:t>
                      </a:r>
                      <a:endParaRPr lang="en-US" sz="1600" b="0" i="0" dirty="0" smtClean="0">
                        <a:latin typeface="Myriad Pro"/>
                        <a:cs typeface="Myriad Pro"/>
                      </a:endParaRPr>
                    </a:p>
                  </a:txBody>
                  <a:tcPr marT="91440" marB="9144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600" b="0" i="0" dirty="0" smtClean="0">
                          <a:latin typeface="Myriad Pro"/>
                          <a:cs typeface="Myriad Pro"/>
                        </a:rPr>
                        <a:t>Disadvantage</a:t>
                      </a:r>
                      <a:endParaRPr lang="en-US" sz="1600" b="0" i="0" dirty="0">
                        <a:latin typeface="Myriad Pro"/>
                        <a:cs typeface="Myriad Pro"/>
                      </a:endParaRPr>
                    </a:p>
                  </a:txBody>
                  <a:tcPr marT="91440" marB="91440">
                    <a:lnL>
                      <a:noFill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1600" b="0" i="0" dirty="0" smtClean="0">
                          <a:latin typeface="Myriad Pro"/>
                          <a:cs typeface="Myriad Pro"/>
                        </a:rPr>
                        <a:t>User training</a:t>
                      </a: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1600" b="0" i="0" dirty="0" smtClean="0">
                          <a:latin typeface="Myriad Pro"/>
                          <a:cs typeface="Myriad Pro"/>
                        </a:rPr>
                        <a:t>Potential imitation and reuse</a:t>
                      </a: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1600" b="0" i="0" dirty="0" smtClean="0">
                          <a:latin typeface="Myriad Pro"/>
                          <a:cs typeface="Myriad Pro"/>
                        </a:rPr>
                        <a:t>Possible false assurance</a:t>
                      </a: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1600" b="0" i="0" dirty="0" smtClean="0">
                          <a:latin typeface="Myriad Pro"/>
                          <a:cs typeface="Myriad Pro"/>
                        </a:rPr>
                        <a:t>Proper disposal procedure</a:t>
                      </a:r>
                    </a:p>
                  </a:txBody>
                  <a:tcPr marT="91440" marB="9144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1600" b="0" i="0" dirty="0" smtClean="0">
                          <a:latin typeface="Myriad Pro"/>
                          <a:cs typeface="Myriad Pro"/>
                        </a:rPr>
                        <a:t>Potential</a:t>
                      </a:r>
                      <a:r>
                        <a:rPr lang="en-US" sz="1600" b="0" i="0" baseline="0" dirty="0" smtClean="0">
                          <a:latin typeface="Myriad Pro"/>
                          <a:cs typeface="Myriad Pro"/>
                        </a:rPr>
                        <a:t> imitation</a:t>
                      </a: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1600" b="0" i="0" baseline="0" dirty="0" smtClean="0">
                          <a:latin typeface="Myriad Pro"/>
                          <a:cs typeface="Myriad Pro"/>
                        </a:rPr>
                        <a:t>Costly for additional security options</a:t>
                      </a:r>
                    </a:p>
                  </a:txBody>
                  <a:tcPr marT="91440" marB="91440">
                    <a:lnL>
                      <a:noFill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1600" b="0" i="0" baseline="0" dirty="0" smtClean="0">
                          <a:latin typeface="Myriad Pro"/>
                          <a:cs typeface="Myriad Pro"/>
                        </a:rPr>
                        <a:t>Different RFID standards (US </a:t>
                      </a:r>
                      <a:r>
                        <a:rPr lang="en-US" sz="1600" b="0" i="0" baseline="0" dirty="0" err="1" smtClean="0">
                          <a:latin typeface="Myriad Pro"/>
                          <a:cs typeface="Myriad Pro"/>
                        </a:rPr>
                        <a:t>vs</a:t>
                      </a:r>
                      <a:r>
                        <a:rPr lang="en-US" sz="1600" b="0" i="0" baseline="0" dirty="0" smtClean="0">
                          <a:latin typeface="Myriad Pro"/>
                          <a:cs typeface="Myriad Pro"/>
                        </a:rPr>
                        <a:t> EU </a:t>
                      </a:r>
                      <a:r>
                        <a:rPr lang="en-US" sz="1600" b="0" i="0" baseline="0" dirty="0" err="1" smtClean="0">
                          <a:latin typeface="Myriad Pro"/>
                          <a:cs typeface="Myriad Pro"/>
                        </a:rPr>
                        <a:t>vs</a:t>
                      </a:r>
                      <a:r>
                        <a:rPr lang="en-US" sz="1600" b="0" i="0" baseline="0" dirty="0" smtClean="0">
                          <a:latin typeface="Myriad Pro"/>
                          <a:cs typeface="Myriad Pro"/>
                        </a:rPr>
                        <a:t> others)</a:t>
                      </a: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1600" b="0" i="0" baseline="0" dirty="0" smtClean="0">
                          <a:latin typeface="Myriad Pro"/>
                          <a:cs typeface="Myriad Pro"/>
                        </a:rPr>
                        <a:t>Security (cloning attacks) problem</a:t>
                      </a: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1600" b="0" i="0" baseline="0" dirty="0" smtClean="0">
                          <a:latin typeface="Myriad Pro"/>
                          <a:cs typeface="Myriad Pro"/>
                        </a:rPr>
                        <a:t>Overhead costs</a:t>
                      </a:r>
                    </a:p>
                    <a:p>
                      <a:pPr marL="285750" indent="-285750">
                        <a:buFont typeface="Arial"/>
                        <a:buChar char="•"/>
                      </a:pPr>
                      <a:endParaRPr lang="en-US" sz="1600" b="0" i="0" dirty="0">
                        <a:latin typeface="Myriad Pro"/>
                        <a:cs typeface="Myriad Pro"/>
                      </a:endParaRPr>
                    </a:p>
                  </a:txBody>
                  <a:tcPr marT="91440" marB="9144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944649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RFID System – How it works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390807"/>
            <a:ext cx="8229600" cy="2735355"/>
          </a:xfrm>
        </p:spPr>
        <p:txBody>
          <a:bodyPr>
            <a:no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Readers send certain frequency RF signals by antennas, then RFID tags generate induced currents and are activated when they reach the workplace of antennas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Tags send their own codes information out through built-in antennas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Antennas receive the carrier signals sent by tags and sent to the readers, then readers demodulate and decode the signals and send to the background of the main system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Main system judges whether the tags/products are genuine or not</a:t>
            </a:r>
          </a:p>
        </p:txBody>
      </p:sp>
      <p:grpSp>
        <p:nvGrpSpPr>
          <p:cNvPr id="20" name="Group 19"/>
          <p:cNvGrpSpPr/>
          <p:nvPr/>
        </p:nvGrpSpPr>
        <p:grpSpPr>
          <a:xfrm>
            <a:off x="1724736" y="1693199"/>
            <a:ext cx="5886992" cy="1471223"/>
            <a:chOff x="1505672" y="1756895"/>
            <a:chExt cx="5886992" cy="1471223"/>
          </a:xfrm>
        </p:grpSpPr>
        <p:pic>
          <p:nvPicPr>
            <p:cNvPr id="7" name="Picture 6" descr="RFID.jp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291714" y="1756895"/>
              <a:ext cx="1100950" cy="1097280"/>
            </a:xfrm>
            <a:prstGeom prst="rect">
              <a:avLst/>
            </a:prstGeom>
          </p:spPr>
        </p:pic>
        <p:grpSp>
          <p:nvGrpSpPr>
            <p:cNvPr id="9" name="Group 8"/>
            <p:cNvGrpSpPr/>
            <p:nvPr/>
          </p:nvGrpSpPr>
          <p:grpSpPr>
            <a:xfrm>
              <a:off x="3361088" y="1848335"/>
              <a:ext cx="1824907" cy="914400"/>
              <a:chOff x="2256243" y="2399501"/>
              <a:chExt cx="1824907" cy="914400"/>
            </a:xfrm>
          </p:grpSpPr>
          <p:sp>
            <p:nvSpPr>
              <p:cNvPr id="5" name="Rectangle 4"/>
              <p:cNvSpPr/>
              <p:nvPr/>
            </p:nvSpPr>
            <p:spPr>
              <a:xfrm>
                <a:off x="2256243" y="2813663"/>
                <a:ext cx="910507" cy="86077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4" name="Donut 3"/>
              <p:cNvSpPr/>
              <p:nvPr/>
            </p:nvSpPr>
            <p:spPr>
              <a:xfrm>
                <a:off x="3166750" y="2399501"/>
                <a:ext cx="914400" cy="914400"/>
              </a:xfrm>
              <a:prstGeom prst="donut">
                <a:avLst>
                  <a:gd name="adj" fmla="val 8867"/>
                </a:avLst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8" name="Rectangle 7"/>
              <p:cNvSpPr/>
              <p:nvPr/>
            </p:nvSpPr>
            <p:spPr>
              <a:xfrm>
                <a:off x="2256243" y="2399501"/>
                <a:ext cx="457200" cy="9144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pic>
          <p:nvPicPr>
            <p:cNvPr id="10" name="Picture 9" descr="server.png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51337" y="1756895"/>
              <a:ext cx="709779" cy="1097280"/>
            </a:xfrm>
            <a:prstGeom prst="rect">
              <a:avLst/>
            </a:prstGeom>
          </p:spPr>
        </p:pic>
        <p:cxnSp>
          <p:nvCxnSpPr>
            <p:cNvPr id="12" name="Curved Connector 11"/>
            <p:cNvCxnSpPr/>
            <p:nvPr/>
          </p:nvCxnSpPr>
          <p:spPr>
            <a:xfrm flipV="1">
              <a:off x="2461116" y="2129267"/>
              <a:ext cx="899972" cy="352536"/>
            </a:xfrm>
            <a:prstGeom prst="curvedConnector3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xtBox 14"/>
            <p:cNvSpPr txBox="1"/>
            <p:nvPr/>
          </p:nvSpPr>
          <p:spPr>
            <a:xfrm>
              <a:off x="1505672" y="2920341"/>
              <a:ext cx="113602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dirty="0" smtClean="0">
                  <a:latin typeface="Myriad Pro"/>
                  <a:cs typeface="Myriad Pro"/>
                </a:rPr>
                <a:t>Main System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3224838" y="2920341"/>
              <a:ext cx="72327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latin typeface="Myriad Pro"/>
                  <a:cs typeface="Myriad Pro"/>
                </a:rPr>
                <a:t>Reader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4330694" y="2920341"/>
              <a:ext cx="82704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latin typeface="Myriad Pro"/>
                  <a:cs typeface="Myriad Pro"/>
                </a:rPr>
                <a:t>Antenna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6411930" y="2920341"/>
              <a:ext cx="82650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latin typeface="Myriad Pro"/>
                  <a:cs typeface="Myriad Pro"/>
                </a:rPr>
                <a:t>RFID Tag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5869645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RFID?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“Authentication Verification” &amp; “Tracking and Tracing” at the same time</a:t>
            </a:r>
            <a:endParaRPr lang="en-US" dirty="0"/>
          </a:p>
          <a:p>
            <a:r>
              <a:rPr lang="en-US" dirty="0" smtClean="0"/>
              <a:t>Advantage of RFID over Barcode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No line of sight necessary – can be read through wood, plastic, cardboard, other materials except metal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No minimum size requirements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Works in harsh and dirty environments – e.g. outdoors, around chemicals, moisture and high temperatures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Reads hundreds of labels at a time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Enables highly automated processes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Offers on-chip data storage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Tags reprogrammable on-the-fly</a:t>
            </a:r>
          </a:p>
        </p:txBody>
      </p:sp>
    </p:spTree>
    <p:extLst>
      <p:ext uri="{BB962C8B-B14F-4D97-AF65-F5344CB8AC3E}">
        <p14:creationId xmlns:p14="http://schemas.microsoft.com/office/powerpoint/2010/main" val="30970512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RFID – Challenges (STRIDE model)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99101046"/>
              </p:ext>
            </p:extLst>
          </p:nvPr>
        </p:nvGraphicFramePr>
        <p:xfrm>
          <a:off x="457200" y="1600200"/>
          <a:ext cx="8229600" cy="4008120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2454024"/>
                <a:gridCol w="577557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b="0" i="0" dirty="0" smtClean="0">
                          <a:latin typeface="Myriad Pro Semibold"/>
                          <a:cs typeface="Myriad Pro Semibold"/>
                        </a:rPr>
                        <a:t>Types</a:t>
                      </a:r>
                      <a:endParaRPr lang="en-US" sz="1600" b="0" i="0" dirty="0">
                        <a:latin typeface="Myriad Pro Semibold"/>
                        <a:cs typeface="Myriad Pro Semibol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i="0" dirty="0" smtClean="0">
                          <a:latin typeface="Myriad Pro Semibold"/>
                          <a:cs typeface="Myriad Pro Semibold"/>
                        </a:rPr>
                        <a:t>Description</a:t>
                      </a:r>
                      <a:endParaRPr lang="en-US" sz="1600" b="0" i="0" dirty="0">
                        <a:latin typeface="Myriad Pro Semibold"/>
                        <a:cs typeface="Myriad Pro Semibold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0" i="0" dirty="0" smtClean="0">
                          <a:latin typeface="Myriad Pro"/>
                          <a:cs typeface="Myriad Pro"/>
                        </a:rPr>
                        <a:t>Spoofing</a:t>
                      </a:r>
                      <a:endParaRPr lang="en-US" sz="1600" b="0" i="0" dirty="0">
                        <a:latin typeface="Myriad Pro"/>
                        <a:cs typeface="Myriad Pro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i="0" dirty="0" smtClean="0">
                          <a:latin typeface="Myriad Pro"/>
                          <a:cs typeface="Myriad Pro"/>
                        </a:rPr>
                        <a:t>Cloning of RFID tags by copying the information of one tag to another or unauthorized inventory scanning</a:t>
                      </a:r>
                      <a:endParaRPr lang="en-US" sz="1600" b="0" i="0" dirty="0">
                        <a:latin typeface="Myriad Pro"/>
                        <a:cs typeface="Myriad Pro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0" i="0" dirty="0" smtClean="0">
                          <a:latin typeface="Myriad Pro"/>
                          <a:cs typeface="Myriad Pro"/>
                        </a:rPr>
                        <a:t>Tampering</a:t>
                      </a:r>
                      <a:r>
                        <a:rPr lang="en-US" sz="1600" b="0" i="0" baseline="0" dirty="0" smtClean="0">
                          <a:latin typeface="Myriad Pro"/>
                          <a:cs typeface="Myriad Pro"/>
                        </a:rPr>
                        <a:t> w/ data</a:t>
                      </a:r>
                      <a:endParaRPr lang="en-US" sz="1600" b="0" i="0" dirty="0">
                        <a:latin typeface="Myriad Pro"/>
                        <a:cs typeface="Myriad Pro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i="0" dirty="0" smtClean="0">
                          <a:latin typeface="Myriad Pro"/>
                          <a:cs typeface="Myriad Pro"/>
                        </a:rPr>
                        <a:t>Delete/modify/add/reorder data in RFID</a:t>
                      </a:r>
                      <a:endParaRPr lang="en-US" sz="1600" b="0" i="0" dirty="0">
                        <a:latin typeface="Myriad Pro"/>
                        <a:cs typeface="Myriad Pro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0" i="0" dirty="0" smtClean="0">
                          <a:latin typeface="Myriad Pro"/>
                          <a:cs typeface="Myriad Pro"/>
                        </a:rPr>
                        <a:t>Replay attacks</a:t>
                      </a:r>
                      <a:endParaRPr lang="en-US" sz="1600" b="0" i="0" dirty="0">
                        <a:latin typeface="Myriad Pro"/>
                        <a:cs typeface="Myriad Pro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dirty="0" smtClean="0">
                          <a:latin typeface="Myriad Pro"/>
                          <a:cs typeface="Myriad Pro"/>
                        </a:rPr>
                        <a:t>Unwanted extension of operation range by adding “ghost” between a reader and a tag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0" i="0" dirty="0" smtClean="0">
                          <a:latin typeface="Myriad Pro"/>
                          <a:cs typeface="Myriad Pro"/>
                        </a:rPr>
                        <a:t>Repudiation</a:t>
                      </a:r>
                      <a:endParaRPr lang="en-US" sz="1600" b="0" i="0" dirty="0">
                        <a:latin typeface="Myriad Pro"/>
                        <a:cs typeface="Myriad Pro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dirty="0" smtClean="0">
                          <a:latin typeface="Myriad Pro"/>
                          <a:cs typeface="Myriad Pro"/>
                        </a:rPr>
                        <a:t>No evidence to prove that user has actually performed a certain action - denial of receiving certain pallet/case/item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0" i="0" dirty="0" smtClean="0">
                          <a:latin typeface="Myriad Pro"/>
                          <a:cs typeface="Myriad Pro"/>
                        </a:rPr>
                        <a:t>Information disclosure</a:t>
                      </a:r>
                    </a:p>
                    <a:p>
                      <a:r>
                        <a:rPr lang="en-US" sz="1600" b="0" i="0" dirty="0" smtClean="0">
                          <a:latin typeface="Myriad Pro"/>
                          <a:cs typeface="Myriad Pro"/>
                        </a:rPr>
                        <a:t>(sniffing)</a:t>
                      </a:r>
                      <a:endParaRPr lang="en-US" sz="1600" b="0" i="0" dirty="0">
                        <a:latin typeface="Myriad Pro"/>
                        <a:cs typeface="Myriad Pro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i="0" dirty="0" smtClean="0">
                          <a:latin typeface="Myriad Pro"/>
                          <a:cs typeface="Myriad Pro"/>
                        </a:rPr>
                        <a:t>Read w/o the knowledge of tag</a:t>
                      </a:r>
                      <a:r>
                        <a:rPr lang="en-US" sz="1600" b="0" i="0" baseline="0" dirty="0" smtClean="0">
                          <a:latin typeface="Myriad Pro"/>
                          <a:cs typeface="Myriad Pro"/>
                        </a:rPr>
                        <a:t> bearer and leaking information to unauthorized users</a:t>
                      </a:r>
                      <a:endParaRPr lang="en-US" sz="1600" b="0" i="0" dirty="0">
                        <a:latin typeface="Myriad Pro"/>
                        <a:cs typeface="Myriad Pro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0" i="0" dirty="0" smtClean="0">
                          <a:latin typeface="Myriad Pro"/>
                          <a:cs typeface="Myriad Pro"/>
                        </a:rPr>
                        <a:t>Denial of Service</a:t>
                      </a:r>
                    </a:p>
                    <a:p>
                      <a:r>
                        <a:rPr lang="en-US" sz="1600" b="0" i="0" dirty="0" smtClean="0">
                          <a:latin typeface="Myriad Pro"/>
                          <a:cs typeface="Myriad Pro"/>
                        </a:rPr>
                        <a:t>(</a:t>
                      </a:r>
                      <a:r>
                        <a:rPr lang="en-US" sz="1600" b="0" i="0" dirty="0" err="1" smtClean="0">
                          <a:latin typeface="Myriad Pro"/>
                          <a:cs typeface="Myriad Pro"/>
                        </a:rPr>
                        <a:t>DoS</a:t>
                      </a:r>
                      <a:r>
                        <a:rPr lang="en-US" sz="1600" b="0" i="0" dirty="0" smtClean="0">
                          <a:latin typeface="Myriad Pro"/>
                          <a:cs typeface="Myriad Pro"/>
                        </a:rPr>
                        <a:t>)</a:t>
                      </a:r>
                      <a:endParaRPr lang="en-US" sz="1600" b="0" i="0" dirty="0">
                        <a:latin typeface="Myriad Pro"/>
                        <a:cs typeface="Myriad Pro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i="0" dirty="0" smtClean="0">
                          <a:latin typeface="Myriad Pro"/>
                          <a:cs typeface="Myriad Pro"/>
                        </a:rPr>
                        <a:t>Can’t function properly</a:t>
                      </a:r>
                      <a:r>
                        <a:rPr lang="en-US" sz="1600" b="0" i="0" baseline="0" dirty="0" smtClean="0">
                          <a:latin typeface="Myriad Pro"/>
                          <a:cs typeface="Myriad Pro"/>
                        </a:rPr>
                        <a:t> to provide normal services – kill tags, erase tag setting, shield tags from being read, signal jamming</a:t>
                      </a:r>
                      <a:endParaRPr lang="en-US" sz="1600" b="0" i="0" dirty="0">
                        <a:latin typeface="Myriad Pro"/>
                        <a:cs typeface="Myriad Pro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0" i="0" dirty="0" smtClean="0">
                          <a:latin typeface="Myriad Pro"/>
                          <a:cs typeface="Myriad Pro"/>
                        </a:rPr>
                        <a:t>Elevation</a:t>
                      </a:r>
                      <a:r>
                        <a:rPr lang="en-US" sz="1600" b="0" i="0" baseline="0" dirty="0" smtClean="0">
                          <a:latin typeface="Myriad Pro"/>
                          <a:cs typeface="Myriad Pro"/>
                        </a:rPr>
                        <a:t> of Privilege</a:t>
                      </a:r>
                      <a:endParaRPr lang="en-US" sz="1600" b="0" i="0" dirty="0">
                        <a:latin typeface="Myriad Pro"/>
                        <a:cs typeface="Myriad Pro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i="0" dirty="0" smtClean="0">
                          <a:latin typeface="Myriad Pro"/>
                          <a:cs typeface="Myriad Pro"/>
                        </a:rPr>
                        <a:t>Adversary gains higher privilege</a:t>
                      </a:r>
                      <a:r>
                        <a:rPr lang="en-US" sz="1600" b="0" i="0" baseline="0" dirty="0" smtClean="0">
                          <a:latin typeface="Myriad Pro"/>
                          <a:cs typeface="Myriad Pro"/>
                        </a:rPr>
                        <a:t>s than the authorized level</a:t>
                      </a:r>
                      <a:endParaRPr lang="en-US" sz="1600" b="0" i="0" dirty="0">
                        <a:latin typeface="Myriad Pro"/>
                        <a:cs typeface="Myriad Pro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57200" y="5776373"/>
            <a:ext cx="8229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1" indent="-285750">
              <a:buFont typeface="Arial"/>
              <a:buChar char="•"/>
            </a:pPr>
            <a:r>
              <a:rPr lang="en-US" dirty="0"/>
              <a:t>Proper tag authentication is an essential keystone for guaranteeing genuine identification </a:t>
            </a:r>
            <a:r>
              <a:rPr lang="en-US" dirty="0">
                <a:sym typeface="Wingdings"/>
              </a:rPr>
              <a:t> require tags to have cryptographic </a:t>
            </a:r>
            <a:r>
              <a:rPr lang="en-US" dirty="0" smtClean="0">
                <a:sym typeface="Wingdings"/>
              </a:rPr>
              <a:t>capabilities (e.g. public, private key systems)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37370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DNA Marking Scheme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6604000" cy="4525963"/>
          </a:xfrm>
        </p:spPr>
        <p:txBody>
          <a:bodyPr/>
          <a:lstStyle/>
          <a:p>
            <a:r>
              <a:rPr lang="en-US" dirty="0" smtClean="0"/>
              <a:t>Additional anti counterfeiting technology based on DNA</a:t>
            </a:r>
          </a:p>
          <a:p>
            <a:pPr lvl="1"/>
            <a:r>
              <a:rPr lang="en-US" dirty="0" err="1" smtClean="0"/>
              <a:t>Uncopyable</a:t>
            </a:r>
            <a:r>
              <a:rPr lang="en-US" dirty="0" smtClean="0"/>
              <a:t>: cannot be reproduced or simulated</a:t>
            </a:r>
          </a:p>
          <a:p>
            <a:pPr lvl="1"/>
            <a:r>
              <a:rPr lang="en-US" dirty="0" smtClean="0"/>
              <a:t>Incorporated into the chip production process: ablation, sandblasting, blacktopping, refurbishing will distort or remove DNA marks</a:t>
            </a:r>
          </a:p>
        </p:txBody>
      </p:sp>
      <p:pic>
        <p:nvPicPr>
          <p:cNvPr id="4" name="Picture 3" descr="DNA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1200" y="1582738"/>
            <a:ext cx="1625600" cy="284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15800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>
            <a:lumMod val="75000"/>
          </a:schemeClr>
        </a:solidFill>
        <a:ln>
          <a:solidFill>
            <a:schemeClr val="tx1">
              <a:lumMod val="50000"/>
              <a:lumOff val="50000"/>
            </a:schemeClr>
          </a:solidFill>
        </a:ln>
        <a:effectLst/>
      </a:spPr>
      <a:bodyPr rtlCol="0" anchor="ctr"/>
      <a:lstStyle>
        <a:defPPr algn="ctr">
          <a:defRPr>
            <a:solidFill>
              <a:schemeClr val="tx1"/>
            </a:solidFill>
          </a:defRPr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1400" dirty="0" smtClean="0">
            <a:latin typeface="Myriad Pro"/>
            <a:cs typeface="Myriad Pro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562</TotalTime>
  <Words>729</Words>
  <Application>Microsoft Macintosh PowerPoint</Application>
  <PresentationFormat>On-screen Show (4:3)</PresentationFormat>
  <Paragraphs>122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Anti Counterfeiting Technologies</vt:lpstr>
      <vt:lpstr>What’s Counterfeiting?</vt:lpstr>
      <vt:lpstr>Anti Counterfeit Technologies</vt:lpstr>
      <vt:lpstr>Anti Counterfeiting Technologies</vt:lpstr>
      <vt:lpstr>Anti Counterfeiting Technologies</vt:lpstr>
      <vt:lpstr>RFID System – How it works</vt:lpstr>
      <vt:lpstr>Why RFID?</vt:lpstr>
      <vt:lpstr>RFID – Challenges (STRIDE model)</vt:lpstr>
      <vt:lpstr>DNA Marking Scheme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Counterfeit Schemes and Prevention</dc:title>
  <dc:creator>Clifford Youn</dc:creator>
  <cp:lastModifiedBy>Clifford Youn</cp:lastModifiedBy>
  <cp:revision>26</cp:revision>
  <dcterms:created xsi:type="dcterms:W3CDTF">2014-12-01T08:19:00Z</dcterms:created>
  <dcterms:modified xsi:type="dcterms:W3CDTF">2014-12-01T18:34:14Z</dcterms:modified>
</cp:coreProperties>
</file>