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4E35-7D9F-4EFC-B8E0-13C07087F61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A0183-9CC0-43C2-B6F4-3D7DEDEAA1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source: </a:t>
            </a:r>
            <a:r>
              <a:rPr lang="en-US" dirty="0" smtClean="0"/>
              <a:t>http://www.technologyreview.com/sites/default/files/legacy/contact_lens_x220.jpg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0183-9CC0-43C2-B6F4-3D7DEDEAA1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68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Image:</a:t>
            </a:r>
            <a:r>
              <a:rPr lang="en-US" baseline="0" dirty="0" smtClean="0"/>
              <a:t> http://images.sciencedaily.com/2014/10/141009153809-large.jpg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0183-9CC0-43C2-B6F4-3D7DEDEAA1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24D58-DE9D-4B4D-B310-64EC31FF6042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C5506-7DAB-440C-8079-210F3B21EE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aily.com/releases/2014/10/141009153809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Self-Destructing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EE126</a:t>
            </a:r>
          </a:p>
          <a:p>
            <a:r>
              <a:rPr lang="en-US" dirty="0" smtClean="0"/>
              <a:t>Bryan Zhang</a:t>
            </a:r>
          </a:p>
          <a:p>
            <a:r>
              <a:rPr lang="en-US" dirty="0" smtClean="0"/>
              <a:t>12.1.2014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Circuits purposefully designed to destruct after a certain period</a:t>
            </a:r>
          </a:p>
          <a:p>
            <a:r>
              <a:rPr lang="en-US" dirty="0" smtClean="0"/>
              <a:t>Physically disappears</a:t>
            </a:r>
          </a:p>
          <a:p>
            <a:r>
              <a:rPr lang="en-US" dirty="0" smtClean="0"/>
              <a:t>Also known as “transient electronics”</a:t>
            </a:r>
          </a:p>
          <a:p>
            <a:r>
              <a:rPr lang="en-US" dirty="0" smtClean="0"/>
              <a:t>Materials of circuit must be selected according to specific environments</a:t>
            </a:r>
          </a:p>
          <a:p>
            <a:pPr lvl="1"/>
            <a:r>
              <a:rPr lang="en-US" dirty="0" smtClean="0"/>
              <a:t>i.e. Silicon’s properties suited for  aqueous decomposition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applications</a:t>
            </a:r>
          </a:p>
          <a:p>
            <a:pPr lvl="1"/>
            <a:r>
              <a:rPr lang="en-US" dirty="0" smtClean="0"/>
              <a:t>Transient Sensors, implants</a:t>
            </a:r>
          </a:p>
          <a:p>
            <a:r>
              <a:rPr lang="en-US" dirty="0" smtClean="0"/>
              <a:t>Environmental Impact</a:t>
            </a:r>
          </a:p>
          <a:p>
            <a:pPr lvl="1"/>
            <a:r>
              <a:rPr lang="en-US" dirty="0" smtClean="0"/>
              <a:t>Bio-degradable, vanishing sensors</a:t>
            </a:r>
          </a:p>
          <a:p>
            <a:r>
              <a:rPr lang="en-US" dirty="0" smtClean="0"/>
              <a:t>Military utility</a:t>
            </a:r>
          </a:p>
          <a:p>
            <a:pPr lvl="1"/>
            <a:r>
              <a:rPr lang="en-US" dirty="0" smtClean="0"/>
              <a:t>Surveillance equipment</a:t>
            </a:r>
          </a:p>
          <a:p>
            <a:pPr lvl="1"/>
            <a:r>
              <a:rPr lang="en-US" dirty="0" smtClean="0"/>
              <a:t>Precious technology</a:t>
            </a:r>
          </a:p>
          <a:p>
            <a:r>
              <a:rPr lang="en-US" dirty="0" smtClean="0"/>
              <a:t>Consumer electronics</a:t>
            </a:r>
          </a:p>
          <a:p>
            <a:endParaRPr lang="en-US" dirty="0"/>
          </a:p>
        </p:txBody>
      </p:sp>
      <p:pic>
        <p:nvPicPr>
          <p:cNvPr id="177154" name="Picture 2" descr="http://www.technologyreview.com/sites/default/files/legacy/contact_lens_x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199" y="2057400"/>
            <a:ext cx="2453267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4389120"/>
          </a:xfrm>
        </p:spPr>
        <p:txBody>
          <a:bodyPr>
            <a:noAutofit/>
          </a:bodyPr>
          <a:lstStyle/>
          <a:p>
            <a:r>
              <a:rPr lang="en-US" sz="2200" dirty="0" smtClean="0"/>
              <a:t>Silk protein </a:t>
            </a:r>
            <a:r>
              <a:rPr lang="en-US" sz="2200" dirty="0" smtClean="0"/>
              <a:t>encapsulation </a:t>
            </a:r>
            <a:r>
              <a:rPr lang="en-US" sz="2400" dirty="0"/>
              <a:t> (Tufts, U. Illinois, others)</a:t>
            </a:r>
            <a:endParaRPr lang="en-US" sz="2200" dirty="0" smtClean="0"/>
          </a:p>
          <a:p>
            <a:pPr lvl="1"/>
            <a:r>
              <a:rPr lang="en-US" sz="2000" dirty="0" smtClean="0"/>
              <a:t>Sturdy</a:t>
            </a:r>
          </a:p>
          <a:p>
            <a:pPr lvl="1"/>
            <a:r>
              <a:rPr lang="en-US" sz="2000" dirty="0" smtClean="0"/>
              <a:t>Biodegradable</a:t>
            </a:r>
            <a:endParaRPr lang="en-US" sz="1800" dirty="0" smtClean="0"/>
          </a:p>
          <a:p>
            <a:r>
              <a:rPr lang="en-US" sz="2200" dirty="0" smtClean="0"/>
              <a:t>Ultra-thin sheets of silicon + magnesium/magnesium oxide conductors and dielectrics</a:t>
            </a:r>
          </a:p>
          <a:p>
            <a:pPr lvl="1"/>
            <a:r>
              <a:rPr lang="en-US" sz="2000" dirty="0" smtClean="0"/>
              <a:t>Water-soluble</a:t>
            </a:r>
          </a:p>
          <a:p>
            <a:pPr lvl="1"/>
            <a:r>
              <a:rPr lang="en-US" sz="1900" dirty="0" smtClean="0"/>
              <a:t>Zinc </a:t>
            </a:r>
            <a:r>
              <a:rPr lang="en-US" sz="1900" dirty="0" smtClean="0"/>
              <a:t>oxide is alternative to silicon</a:t>
            </a:r>
          </a:p>
          <a:p>
            <a:r>
              <a:rPr lang="en-US" sz="2200" dirty="0" smtClean="0"/>
              <a:t>Insulating polymer films (Iowa State University</a:t>
            </a:r>
            <a:r>
              <a:rPr lang="en-US" sz="2200" dirty="0" smtClean="0"/>
              <a:t>)</a:t>
            </a:r>
          </a:p>
          <a:p>
            <a:pPr lvl="1"/>
            <a:r>
              <a:rPr lang="en-US" sz="2000" dirty="0" smtClean="0"/>
              <a:t>Biodegradable</a:t>
            </a:r>
          </a:p>
          <a:p>
            <a:pPr lvl="1"/>
            <a:r>
              <a:rPr lang="en-US" sz="2000" dirty="0" smtClean="0"/>
              <a:t>Man-made</a:t>
            </a:r>
            <a:endParaRPr lang="en-US" sz="2000" dirty="0" smtClean="0"/>
          </a:p>
          <a:p>
            <a:pPr>
              <a:buNone/>
            </a:pPr>
            <a:endParaRPr lang="en-US" sz="2200" dirty="0"/>
          </a:p>
        </p:txBody>
      </p:sp>
      <p:pic>
        <p:nvPicPr>
          <p:cNvPr id="1026" name="Picture 2" descr="http://www.darpa.mil/uploadedImages/Content/NewsEvents/Releases/2012/submergedDissol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26" y="2211927"/>
            <a:ext cx="2962574" cy="383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 Issue: Timing the Destruction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Big obstacle: achieving desired degradation time </a:t>
            </a:r>
          </a:p>
          <a:p>
            <a:pPr lvl="1"/>
            <a:r>
              <a:rPr lang="en-US" dirty="0" smtClean="0"/>
              <a:t>Different materials have various degradation speeds</a:t>
            </a:r>
          </a:p>
          <a:p>
            <a:pPr lvl="2"/>
            <a:r>
              <a:rPr lang="en-US" dirty="0" smtClean="0"/>
              <a:t>Silicon</a:t>
            </a:r>
            <a:r>
              <a:rPr lang="en-US" smtClean="0"/>
              <a:t>, nitride, </a:t>
            </a:r>
            <a:r>
              <a:rPr lang="en-US" dirty="0" smtClean="0"/>
              <a:t>and zinc oxide are two main choices due to hydrolysis</a:t>
            </a:r>
          </a:p>
          <a:p>
            <a:pPr lvl="1"/>
            <a:r>
              <a:rPr lang="en-US" dirty="0" smtClean="0"/>
              <a:t>Conductors:</a:t>
            </a:r>
          </a:p>
          <a:p>
            <a:pPr lvl="2"/>
            <a:r>
              <a:rPr lang="en-US" dirty="0" smtClean="0"/>
              <a:t>Low </a:t>
            </a:r>
            <a:r>
              <a:rPr lang="en-US" dirty="0" err="1" smtClean="0"/>
              <a:t>resistivities</a:t>
            </a:r>
            <a:r>
              <a:rPr lang="en-US" dirty="0" smtClean="0"/>
              <a:t>, stability, current existence in technologies</a:t>
            </a:r>
          </a:p>
          <a:p>
            <a:pPr lvl="2"/>
            <a:r>
              <a:rPr lang="en-US" dirty="0" smtClean="0"/>
              <a:t>Magnesium for electrodes (hydrolysis, biocompatibility)</a:t>
            </a:r>
          </a:p>
          <a:p>
            <a:pPr lvl="2"/>
            <a:r>
              <a:rPr lang="en-US" dirty="0" smtClean="0"/>
              <a:t>Zinc, Iron, Tungsten as alternatives</a:t>
            </a:r>
          </a:p>
          <a:p>
            <a:pPr lvl="2"/>
            <a:r>
              <a:rPr lang="en-US" dirty="0" smtClean="0"/>
              <a:t>Alloys are being researched for their mechanical properties</a:t>
            </a:r>
          </a:p>
          <a:p>
            <a:pPr lvl="2"/>
            <a:r>
              <a:rPr lang="en-US" dirty="0" smtClean="0"/>
              <a:t>Aluminum can slow degradation rate</a:t>
            </a:r>
          </a:p>
          <a:p>
            <a:pPr lvl="2"/>
            <a:r>
              <a:rPr lang="en-US" dirty="0" smtClean="0"/>
              <a:t>Iron hydroxides also decompose more slowly than elemental iron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the Destruction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alternative approach is to use biomaterials for encapsulation </a:t>
            </a:r>
          </a:p>
          <a:p>
            <a:pPr lvl="1"/>
            <a:r>
              <a:rPr lang="en-US" dirty="0" smtClean="0"/>
              <a:t>As opposed to metals</a:t>
            </a:r>
          </a:p>
          <a:p>
            <a:pPr lvl="1"/>
            <a:r>
              <a:rPr lang="en-US" dirty="0" smtClean="0"/>
              <a:t>Polyvinyl alcohol based (PVA)</a:t>
            </a:r>
          </a:p>
          <a:p>
            <a:pPr lvl="1"/>
            <a:r>
              <a:rPr lang="en-US" dirty="0" smtClean="0"/>
              <a:t>Combined with gelatin to slow degradation, sucrose to accelerate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the circuit or device to destruct</a:t>
            </a:r>
          </a:p>
          <a:p>
            <a:pPr lvl="1"/>
            <a:r>
              <a:rPr lang="en-US" dirty="0" smtClean="0"/>
              <a:t>Opposed to controlled degradation over time</a:t>
            </a:r>
          </a:p>
          <a:p>
            <a:r>
              <a:rPr lang="en-US" dirty="0" smtClean="0"/>
              <a:t>Have non-aqueous self-destruction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Nascent technology with large potential impact</a:t>
            </a:r>
          </a:p>
          <a:p>
            <a:r>
              <a:rPr lang="en-US" dirty="0" smtClean="0"/>
              <a:t>Next step for electrical development</a:t>
            </a:r>
          </a:p>
          <a:p>
            <a:r>
              <a:rPr lang="en-US" dirty="0" smtClean="0"/>
              <a:t>Sound investment to remain at the forefront of BME/EE research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AVS: Science &amp; Technology of Materials, Interfaces, and Processing. (2014, October 9). Dissolvable silicon circuits and sensors. </a:t>
            </a:r>
            <a:r>
              <a:rPr lang="en-US" i="1" dirty="0" err="1" smtClean="0"/>
              <a:t>ScienceDaily</a:t>
            </a:r>
            <a:r>
              <a:rPr lang="en-US" dirty="0" smtClean="0"/>
              <a:t>. Retrieved November 29, 2014 from </a:t>
            </a:r>
            <a:r>
              <a:rPr lang="en-US" dirty="0" smtClean="0">
                <a:hlinkClick r:id="rId2"/>
              </a:rPr>
              <a:t>www.sciencedaily.com/releases/2014/10/141009153809.htm</a:t>
            </a:r>
            <a:endParaRPr lang="en-US" dirty="0" smtClean="0"/>
          </a:p>
          <a:p>
            <a:r>
              <a:rPr lang="en-US" dirty="0" smtClean="0"/>
              <a:t>Hwang, S., Song, J., Huang, X., Cheng, H., Kang, S., Kim, B., ... Rogers, J. (2014). High Performance Biodegradable/Transient Electronics on Biodegradable Polymers. </a:t>
            </a:r>
            <a:r>
              <a:rPr lang="en-US" i="1" dirty="0" smtClean="0"/>
              <a:t>Advanced Materials,</a:t>
            </a:r>
            <a:r>
              <a:rPr lang="en-US" dirty="0" smtClean="0"/>
              <a:t> </a:t>
            </a:r>
            <a:r>
              <a:rPr lang="en-US" i="1" dirty="0" smtClean="0"/>
              <a:t>26</a:t>
            </a:r>
            <a:r>
              <a:rPr lang="en-US" dirty="0" smtClean="0"/>
              <a:t>(23), 3905-3911. Retrieved December 1, 2014.</a:t>
            </a:r>
          </a:p>
          <a:p>
            <a:r>
              <a:rPr lang="en-US" dirty="0" smtClean="0"/>
              <a:t>Kang, S.-K., Hwang, S.-W., Cheng, H., Yu, S., Kim, B. H., Kim, J.-H., Huang, Y. and Rogers, J. A. (2014), Dissolution Behaviors and Applications of Silicon Oxides and Nitrides in Transient Electronics. </a:t>
            </a:r>
            <a:r>
              <a:rPr lang="en-US" i="1" dirty="0" smtClean="0"/>
              <a:t>Advanced Functional Materials</a:t>
            </a:r>
            <a:r>
              <a:rPr lang="en-US" dirty="0" smtClean="0"/>
              <a:t>, 24: 4427–4434. </a:t>
            </a:r>
            <a:r>
              <a:rPr lang="en-US" dirty="0" err="1" smtClean="0"/>
              <a:t>doi</a:t>
            </a:r>
            <a:r>
              <a:rPr lang="en-US" dirty="0" smtClean="0"/>
              <a:t>: 10.1002/adfm.201304293</a:t>
            </a:r>
          </a:p>
          <a:p>
            <a:r>
              <a:rPr lang="en-US" dirty="0" smtClean="0"/>
              <a:t>Rogers, J. (2014, July). Inorganic Substrates and Encapsulation Layers for Transient Electronics. Retrieved November 29, 2014 from www.engineeringvillagecom. </a:t>
            </a:r>
          </a:p>
          <a:p>
            <a:r>
              <a:rPr lang="en-US" dirty="0" err="1" smtClean="0"/>
              <a:t>Thurler</a:t>
            </a:r>
            <a:r>
              <a:rPr lang="en-US" dirty="0" smtClean="0"/>
              <a:t>, K. (2012, September 27). Smooth as Silk "Transient Electronics" Dissolve in Body or Environment. Retrieved November 29, 2014, from http://now.tufts.edu/news-releases/smooth-silk-transient-electronics</a:t>
            </a:r>
          </a:p>
          <a:p>
            <a:r>
              <a:rPr lang="en-US" dirty="0" smtClean="0"/>
              <a:t>Yin, L., Cheng, H., Mao, S., </a:t>
            </a:r>
            <a:r>
              <a:rPr lang="en-US" dirty="0" err="1" smtClean="0"/>
              <a:t>Haasch</a:t>
            </a:r>
            <a:r>
              <a:rPr lang="en-US" dirty="0" smtClean="0"/>
              <a:t>, R., Liu, Y., </a:t>
            </a:r>
            <a:r>
              <a:rPr lang="en-US" dirty="0" err="1" smtClean="0"/>
              <a:t>Xie</a:t>
            </a:r>
            <a:r>
              <a:rPr lang="en-US" dirty="0" smtClean="0"/>
              <a:t>, X., Hwang, S.-W., Jain, H., Kang, S.-K., Su, Y., Li, R., Huang, Y. and Rogers, J. A. (2014), Dissolvable Metals for Transient Electronics</a:t>
            </a:r>
            <a:r>
              <a:rPr lang="en-US" i="1" dirty="0" smtClean="0"/>
              <a:t>. Advanced Functional Materials,</a:t>
            </a:r>
            <a:r>
              <a:rPr lang="en-US" dirty="0" smtClean="0"/>
              <a:t> 24: 645–658. </a:t>
            </a:r>
            <a:r>
              <a:rPr lang="en-US" dirty="0" err="1" smtClean="0"/>
              <a:t>doi</a:t>
            </a:r>
            <a:r>
              <a:rPr lang="en-US" dirty="0" smtClean="0"/>
              <a:t>: 10.1002/adfm.201301847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428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Self-Destructing Circuits</vt:lpstr>
      <vt:lpstr>Background</vt:lpstr>
      <vt:lpstr>Importance</vt:lpstr>
      <vt:lpstr>Methods</vt:lpstr>
      <vt:lpstr>Current Issue: Timing the Destruction </vt:lpstr>
      <vt:lpstr>Timing the Destruction (continued)</vt:lpstr>
      <vt:lpstr>Future Developments</vt:lpstr>
      <vt:lpstr>Conclusions</vt:lpstr>
      <vt:lpstr>References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</dc:creator>
  <cp:lastModifiedBy>Zhang, Bryan C.</cp:lastModifiedBy>
  <cp:revision>45</cp:revision>
  <dcterms:created xsi:type="dcterms:W3CDTF">2014-11-29T17:29:42Z</dcterms:created>
  <dcterms:modified xsi:type="dcterms:W3CDTF">2014-12-01T23:08:32Z</dcterms:modified>
</cp:coreProperties>
</file>